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8.xml" ContentType="application/vnd.openxmlformats-officedocument.presentationml.slide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74" r:id="rId4"/>
    <p:sldId id="276" r:id="rId5"/>
    <p:sldId id="262" r:id="rId6"/>
    <p:sldId id="260" r:id="rId7"/>
    <p:sldId id="261" r:id="rId8"/>
    <p:sldId id="282" r:id="rId9"/>
    <p:sldId id="258" r:id="rId10"/>
    <p:sldId id="275" r:id="rId11"/>
    <p:sldId id="284" r:id="rId12"/>
    <p:sldId id="286" r:id="rId13"/>
    <p:sldId id="263" r:id="rId14"/>
    <p:sldId id="259" r:id="rId15"/>
    <p:sldId id="287" r:id="rId16"/>
    <p:sldId id="289" r:id="rId17"/>
    <p:sldId id="288" r:id="rId18"/>
    <p:sldId id="264" r:id="rId19"/>
    <p:sldId id="267" r:id="rId20"/>
    <p:sldId id="285" r:id="rId21"/>
    <p:sldId id="281" r:id="rId22"/>
    <p:sldId id="268" r:id="rId23"/>
    <p:sldId id="271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870"/>
    <a:srgbClr val="9BAFB5"/>
    <a:srgbClr val="29A592"/>
    <a:srgbClr val="FBD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9892" autoAdjust="0"/>
  </p:normalViewPr>
  <p:slideViewPr>
    <p:cSldViewPr snapToGrid="0">
      <p:cViewPr varScale="1">
        <p:scale>
          <a:sx n="64" d="100"/>
          <a:sy n="64" d="100"/>
        </p:scale>
        <p:origin x="17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E529-EEE0-4703-A87D-277B062FFD7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F31-D200-45D0-BE95-983BC8DB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Hello and welcome</a:t>
            </a:r>
            <a:r>
              <a:rPr lang="en-US" dirty="0"/>
              <a:t>. Thank you for taking the time to attend this webinar today. I am glad you were able to make it.</a:t>
            </a:r>
          </a:p>
          <a:p>
            <a:r>
              <a:rPr lang="en-US" dirty="0"/>
              <a:t>We will be covering the </a:t>
            </a:r>
            <a:r>
              <a:rPr lang="en-US" b="1" dirty="0"/>
              <a:t>CAPS SSF</a:t>
            </a:r>
            <a:r>
              <a:rPr lang="en-US" dirty="0"/>
              <a:t>, which opens August 1</a:t>
            </a:r>
            <a:r>
              <a:rPr lang="en-US" baseline="30000" dirty="0"/>
              <a:t>st</a:t>
            </a:r>
            <a:r>
              <a:rPr lang="en-US" dirty="0"/>
              <a:t> (that is in 2 weeks) and the </a:t>
            </a:r>
            <a:r>
              <a:rPr lang="en-US" b="1" dirty="0"/>
              <a:t>Online Financial Plan </a:t>
            </a:r>
            <a:r>
              <a:rPr lang="en-US" dirty="0"/>
              <a:t>which is due September 9</a:t>
            </a:r>
            <a:r>
              <a:rPr lang="en-US" baseline="30000" dirty="0"/>
              <a:t>th</a:t>
            </a:r>
            <a:r>
              <a:rPr lang="en-US" dirty="0"/>
              <a:t> (in about 7 weeks). </a:t>
            </a:r>
          </a:p>
          <a:p>
            <a:r>
              <a:rPr lang="en-US" dirty="0"/>
              <a:t>I am the </a:t>
            </a:r>
            <a:r>
              <a:rPr lang="en-US" b="1" dirty="0"/>
              <a:t>CAPS Information Services Coordinator</a:t>
            </a:r>
            <a:r>
              <a:rPr lang="en-US" dirty="0"/>
              <a:t>, from the Center for Environmental and Regulatory Information Systems at Purdue University.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Once you have the correct year, funding source, and state selected,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click on Add Survey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begin completing the necessary sections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quick note here: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survey is entered into the SSF, it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unlocks the Financial Plan in the online work plan interface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Survey Plan, 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default in the SSF’s “Add Survey” section is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Combined Survey Work Plan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states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 use the Combined Survey Work Plan.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Fill out the SSF individually by each survey, regardless of whether you pursue a Combined Survey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 plan or Individual Work Plans.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states may still need to submit more than one survey work plan because there are multiple cooperators needing separate work plans/agreements.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states that have previously needed individual work plans, your interface is set up with Individual Work Plan as an option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will see this box that you need to check.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you didn’t need an Individual Work Plan in the past, but need one now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contact your ADODR and NOM.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3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access the Online Interface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the Financial Plan portion, go to the lower left-hand corner of the Survey Planning page, and click on “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 Plans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/>
              <a:t>You can do this any time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SSF has been started,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in after one Survey Name has been selected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you have not filled out your other survey details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0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next step to get to your Online Financial Plan.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which Work Plan you would like to edit.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Survey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your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an Infrastructure link available if your state receives an Infrastructure agreement.</a:t>
            </a:r>
          </a:p>
          <a:p>
            <a:pPr lvl="0" defTabSz="914400">
              <a:lnSpc>
                <a:spcPct val="107000"/>
              </a:lnSpc>
              <a:buSzPts val="1000"/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7000"/>
              </a:lnSpc>
              <a:buSzPts val="1000"/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 state does not receive an Infrastructure agreement, there should not be an Infrastructure link in the online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buSzPts val="1000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SSF does not need to be started to work on the Infrastructure Financial Plan. </a:t>
            </a:r>
          </a:p>
          <a:p>
            <a:pPr>
              <a:lnSpc>
                <a:spcPct val="107000"/>
              </a:lnSpc>
              <a:buSzPts val="1000"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ts val="1000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Infrastructure Financial Plan in the online interface can be completed before, after, or at the same time as the Survey Work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8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Combined Survey Work Plan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Financial Plan does not need to be broken down by survey.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combined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buSzPct val="100000"/>
              <a:tabLst>
                <a:tab pos="685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Individual Survey Work Plan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work plan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 its own Financial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work plan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result in a separate agreement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Auto-fill will pre-fill </a:t>
            </a:r>
            <a:r>
              <a:rPr lang="en-US" dirty="0"/>
              <a:t>the </a:t>
            </a:r>
            <a:r>
              <a:rPr lang="en-US" u="sng" dirty="0"/>
              <a:t>State</a:t>
            </a:r>
            <a:r>
              <a:rPr lang="en-US" dirty="0"/>
              <a:t>; </a:t>
            </a:r>
            <a:r>
              <a:rPr lang="en-US" u="sng" dirty="0"/>
              <a:t>Cooperator</a:t>
            </a:r>
            <a:r>
              <a:rPr lang="en-US" dirty="0"/>
              <a:t> ; </a:t>
            </a:r>
            <a:r>
              <a:rPr lang="en-US" u="sng" dirty="0"/>
              <a:t>Coordinator, etc.</a:t>
            </a:r>
          </a:p>
          <a:p>
            <a:r>
              <a:rPr lang="en-US" b="1" dirty="0"/>
              <a:t>Fill in the remaining fields</a:t>
            </a:r>
            <a:r>
              <a:rPr lang="en-US" dirty="0"/>
              <a:t>: </a:t>
            </a:r>
            <a:r>
              <a:rPr lang="en-US" u="sng" dirty="0"/>
              <a:t>Total Agreement Amount</a:t>
            </a:r>
            <a:r>
              <a:rPr lang="en-US" u="none" dirty="0"/>
              <a:t>; </a:t>
            </a:r>
            <a:r>
              <a:rPr lang="en-US" u="sng" dirty="0"/>
              <a:t>Start/End Date</a:t>
            </a:r>
            <a:r>
              <a:rPr lang="en-US" u="none" dirty="0"/>
              <a:t>; </a:t>
            </a:r>
            <a:r>
              <a:rPr lang="en-US" u="sng" dirty="0"/>
              <a:t>and Your Email.</a:t>
            </a:r>
          </a:p>
          <a:p>
            <a:r>
              <a:rPr lang="en-US" dirty="0"/>
              <a:t>Then Use the </a:t>
            </a:r>
            <a:r>
              <a:rPr lang="en-US" b="1" dirty="0"/>
              <a:t>Toggle function </a:t>
            </a:r>
            <a:r>
              <a:rPr lang="en-US" dirty="0"/>
              <a:t>to Collapse the Contact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it looks like once the toggle button is pushed. You basically have </a:t>
            </a:r>
            <a:r>
              <a:rPr lang="en-US" b="1" dirty="0"/>
              <a:t>more viewing space </a:t>
            </a:r>
            <a:r>
              <a:rPr lang="en-US" dirty="0"/>
              <a:t>on the page because that contact section disappears… UP.</a:t>
            </a:r>
          </a:p>
          <a:p>
            <a:r>
              <a:rPr lang="en-US" dirty="0"/>
              <a:t>The next thing you want to do is to select </a:t>
            </a:r>
            <a:r>
              <a:rPr lang="en-US" b="1" dirty="0"/>
              <a:t>which Financial Plan you are entering and start filling it in</a:t>
            </a:r>
            <a:r>
              <a:rPr lang="en-US" dirty="0"/>
              <a:t>. </a:t>
            </a:r>
          </a:p>
          <a:p>
            <a:r>
              <a:rPr lang="en-US" dirty="0"/>
              <a:t>Your work will be saved every minute.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I want to say is that </a:t>
            </a:r>
            <a:r>
              <a:rPr lang="en-US" b="1" dirty="0"/>
              <a:t>communication is very important</a:t>
            </a:r>
            <a:r>
              <a:rPr lang="en-US" dirty="0"/>
              <a:t> when you are planning your surveys. </a:t>
            </a:r>
          </a:p>
          <a:p>
            <a:r>
              <a:rPr lang="en-US" dirty="0"/>
              <a:t>You will likely be in contact with everyone on your team, </a:t>
            </a:r>
            <a:r>
              <a:rPr lang="en-US" b="1" dirty="0"/>
              <a:t>including myself</a:t>
            </a:r>
            <a:r>
              <a:rPr lang="en-US" dirty="0"/>
              <a:t>, if you need me. </a:t>
            </a:r>
          </a:p>
          <a:p>
            <a:r>
              <a:rPr lang="en-US" dirty="0"/>
              <a:t>Please talk openly to your team and </a:t>
            </a:r>
            <a:r>
              <a:rPr lang="en-US" b="1" dirty="0"/>
              <a:t>reach out for any reason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Financial Plan,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feature has been removed from the Indirect Rate row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online interface.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was the section that was causing the most errors.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calculations have been left in the other sections and will add to the total.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Indirect Costs: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Type in your percentage rate.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 what the Indirect Cost Rate is applied to from the dropdown menu.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 the dollar amount 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amount will not be auto calculated in this row, but it will be used to calculate the Overall Total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are finished entering your financial data, and you click on the Export to Word button, </a:t>
            </a:r>
            <a:r>
              <a:rPr lang="en-US" b="1" dirty="0"/>
              <a:t>you’ll be able to name and save it on your computer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en-US" b="1" dirty="0"/>
              <a:t>Export to Word button </a:t>
            </a:r>
            <a:r>
              <a:rPr lang="en-US" dirty="0"/>
              <a:t>is here, at the top of the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3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will look something like this.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4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fastest way I know, to find contact information for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 members, in any region or state,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to go to the directories on the CAPS site.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link, but it can also be located under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Tab on the CAPS Resource and Collaboration website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 to view the table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bottom of the page.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you can select which group you are interested in by clicking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“view members”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list is sorted </a:t>
            </a:r>
            <a:r>
              <a:rPr lang="en-US" b="1" dirty="0"/>
              <a:t>alphabetically by state</a:t>
            </a:r>
            <a:r>
              <a:rPr lang="en-US" dirty="0"/>
              <a:t>. </a:t>
            </a:r>
          </a:p>
          <a:p>
            <a:r>
              <a:rPr lang="en-US" dirty="0"/>
              <a:t>So, for example, if you wanted to </a:t>
            </a:r>
            <a:r>
              <a:rPr lang="en-US" b="1" dirty="0"/>
              <a:t>call or email the SSC in Guam, you</a:t>
            </a:r>
            <a:r>
              <a:rPr lang="en-US" dirty="0"/>
              <a:t> would be able to find their information very quickly here. </a:t>
            </a:r>
          </a:p>
          <a:p>
            <a:r>
              <a:rPr lang="en-US" dirty="0"/>
              <a:t>Which reminds me, </a:t>
            </a:r>
            <a:r>
              <a:rPr lang="en-US" b="1" dirty="0"/>
              <a:t>if you ever find that your information is out of date</a:t>
            </a:r>
            <a:r>
              <a:rPr lang="en-US" dirty="0"/>
              <a:t>, please let me know how you would like it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here is the </a:t>
            </a:r>
            <a:r>
              <a:rPr lang="en-US" b="1" dirty="0"/>
              <a:t>contact information for the NOM</a:t>
            </a:r>
            <a:r>
              <a:rPr lang="en-US" dirty="0"/>
              <a:t>, Darrell, </a:t>
            </a:r>
            <a:r>
              <a:rPr lang="en-US" b="1" dirty="0"/>
              <a:t>and the Coordinator at CAPSIS</a:t>
            </a:r>
            <a:r>
              <a:rPr lang="en-US" dirty="0"/>
              <a:t>, and myself. </a:t>
            </a:r>
          </a:p>
          <a:p>
            <a:r>
              <a:rPr lang="en-US" b="1" dirty="0"/>
              <a:t>Two things to note here:</a:t>
            </a:r>
          </a:p>
          <a:p>
            <a:r>
              <a:rPr lang="en-US" b="1" dirty="0"/>
              <a:t>First</a:t>
            </a:r>
            <a:r>
              <a:rPr lang="en-US" b="0" dirty="0"/>
              <a:t>,</a:t>
            </a:r>
            <a:r>
              <a:rPr lang="en-US" b="1" dirty="0"/>
              <a:t> </a:t>
            </a:r>
            <a:r>
              <a:rPr lang="en-US" dirty="0"/>
              <a:t>the email for CAPSIS is CAPSIS@purdue.edu, but you could also email NAPIS@purdue.edu, and you will reach James and me.</a:t>
            </a:r>
          </a:p>
          <a:p>
            <a:r>
              <a:rPr lang="en-US" b="1" dirty="0"/>
              <a:t>Second</a:t>
            </a:r>
            <a:r>
              <a:rPr lang="en-US" dirty="0"/>
              <a:t>, I have different phone hours. That’s because we live in different times zones, much like all of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thing I want to talk about is </a:t>
            </a:r>
            <a:r>
              <a:rPr lang="en-US" b="1" dirty="0"/>
              <a:t>navigating the CAPS Program Resource and Collaboration Website</a:t>
            </a:r>
            <a:r>
              <a:rPr lang="en-US" dirty="0"/>
              <a:t>.</a:t>
            </a:r>
          </a:p>
          <a:p>
            <a:r>
              <a:rPr lang="en-US" dirty="0"/>
              <a:t>I strongly encourage you, the next time you login, to find the “</a:t>
            </a:r>
            <a:r>
              <a:rPr lang="en-US" b="1" dirty="0"/>
              <a:t>Choose Quick Links Options</a:t>
            </a:r>
            <a:r>
              <a:rPr lang="en-US" dirty="0"/>
              <a:t>” area at the bottom of these colored squares and to </a:t>
            </a:r>
            <a:r>
              <a:rPr lang="en-US" b="1" dirty="0"/>
              <a:t>click on it.</a:t>
            </a:r>
          </a:p>
          <a:p>
            <a:r>
              <a:rPr lang="en-US" b="0" dirty="0"/>
              <a:t>When you do that</a:t>
            </a:r>
            <a:r>
              <a:rPr lang="en-US" b="1" dirty="0"/>
              <a:t>, this box will pop up allowing you to select the areas of the website you use most often</a:t>
            </a:r>
            <a:r>
              <a:rPr lang="en-US" dirty="0"/>
              <a:t>. </a:t>
            </a:r>
          </a:p>
          <a:p>
            <a:r>
              <a:rPr lang="en-US" dirty="0"/>
              <a:t>Then, the </a:t>
            </a:r>
            <a:r>
              <a:rPr lang="en-US" b="1" dirty="0"/>
              <a:t>links are added to your home screen </a:t>
            </a:r>
            <a:r>
              <a:rPr lang="en-US" dirty="0"/>
              <a:t>and you will not need to remember how to get to them through the tabs at the top of the 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I will show you how to get to the </a:t>
            </a:r>
            <a:r>
              <a:rPr lang="en-US" b="1" dirty="0"/>
              <a:t>CAPS Survey Summary Form </a:t>
            </a:r>
            <a:r>
              <a:rPr lang="en-US" dirty="0"/>
              <a:t>anyways.</a:t>
            </a:r>
          </a:p>
          <a:p>
            <a:r>
              <a:rPr lang="en-US" dirty="0"/>
              <a:t>There are </a:t>
            </a:r>
            <a:r>
              <a:rPr lang="en-US" b="1" dirty="0"/>
              <a:t>five links </a:t>
            </a:r>
            <a:r>
              <a:rPr lang="en-US" dirty="0"/>
              <a:t>at the top of the page here. </a:t>
            </a:r>
          </a:p>
          <a:p>
            <a:r>
              <a:rPr lang="en-US" dirty="0"/>
              <a:t>Find the one that says </a:t>
            </a:r>
            <a:r>
              <a:rPr lang="en-US" b="1" dirty="0"/>
              <a:t>Survey, then find Survey Planning</a:t>
            </a:r>
            <a:r>
              <a:rPr lang="en-US" b="0" dirty="0"/>
              <a:t>, and finally </a:t>
            </a:r>
            <a:r>
              <a:rPr lang="en-US" b="1" dirty="0"/>
              <a:t>Survey Summary Form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here is something important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work plans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5000"/>
              </a:lnSpc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financial portion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Combined Survey </a:t>
            </a:r>
          </a:p>
          <a:p>
            <a:pPr lvl="2">
              <a:lnSpc>
                <a:spcPct val="10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Infrastructure will still be done in the </a:t>
            </a:r>
          </a:p>
          <a:p>
            <a:pPr lvl="2">
              <a:lnSpc>
                <a:spcPct val="105000"/>
              </a:lnSpc>
            </a:pPr>
            <a:r>
              <a:rPr lang="en-US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Online Financial Plan Interface</a:t>
            </a: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then exported to Word.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Financial details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both the Infrastructure and Survey Work Plans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must be entered into the online interface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5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the </a:t>
            </a:r>
            <a:r>
              <a:rPr lang="en-US" b="1" dirty="0"/>
              <a:t>Survey Summary Form </a:t>
            </a:r>
            <a:r>
              <a:rPr lang="en-US" dirty="0"/>
              <a:t>page looks like.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SSCs will coordinate all survey entries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into the SSF, including for non-traditional cooperators.</a:t>
            </a:r>
            <a:endParaRPr lang="en-US" dirty="0"/>
          </a:p>
          <a:p>
            <a:r>
              <a:rPr lang="en-US" dirty="0"/>
              <a:t>When you get here, </a:t>
            </a:r>
            <a:r>
              <a:rPr lang="en-US" b="1" dirty="0"/>
              <a:t>the first step </a:t>
            </a:r>
            <a:r>
              <a:rPr lang="en-US" dirty="0"/>
              <a:t>is to use the drop down menus in the top left field of your screen.</a:t>
            </a:r>
          </a:p>
          <a:p>
            <a:r>
              <a:rPr lang="en-US" b="1" dirty="0"/>
              <a:t>Use these to set </a:t>
            </a:r>
            <a:r>
              <a:rPr lang="en-US" dirty="0"/>
              <a:t>the correct </a:t>
            </a:r>
            <a:r>
              <a:rPr lang="en-US" u="sng" dirty="0"/>
              <a:t>Year</a:t>
            </a:r>
            <a:r>
              <a:rPr lang="en-US" dirty="0"/>
              <a:t>, </a:t>
            </a:r>
            <a:r>
              <a:rPr lang="en-US" u="sng" dirty="0"/>
              <a:t>Funding Source</a:t>
            </a:r>
            <a:r>
              <a:rPr lang="en-US" dirty="0"/>
              <a:t>, and the correct </a:t>
            </a:r>
            <a:r>
              <a:rPr lang="en-US" u="sng" dirty="0"/>
              <a:t>State</a:t>
            </a:r>
            <a:r>
              <a:rPr lang="en-US" dirty="0"/>
              <a:t> for the </a:t>
            </a:r>
            <a:r>
              <a:rPr lang="en-US" b="1" dirty="0"/>
              <a:t>surveys you are entering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E7F31-D200-45D0-BE95-983BC8DBB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77E2E.96F7B310" TargetMode="External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tmp"/><Relationship Id="rId4" Type="http://schemas.openxmlformats.org/officeDocument/2006/relationships/image" Target="../media/image15.tm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77E2E.96F7B310" TargetMode="External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tmp"/><Relationship Id="rId4" Type="http://schemas.openxmlformats.org/officeDocument/2006/relationships/image" Target="../media/image15.tm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tmp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mp"/><Relationship Id="rId4" Type="http://schemas.openxmlformats.org/officeDocument/2006/relationships/hyperlink" Target="https://caps.ceris.purdue.edu/caps-director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aps.ceris.purdue.edu/caps-directories" TargetMode="Externa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6986-ED5C-490A-9BC3-65CD723A4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385" y="1020931"/>
            <a:ext cx="9036935" cy="21634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elix Titling" panose="04060505060202020A04" pitchFamily="82" charset="0"/>
              </a:rPr>
              <a:t> </a:t>
            </a:r>
            <a:br>
              <a:rPr lang="en-US" dirty="0">
                <a:latin typeface="Felix Titling" panose="04060505060202020A04" pitchFamily="82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 Survey Summary Form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Online Financial plan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Calisto MT" panose="02040603050505030304" pitchFamily="18" charset="0"/>
              </a:rPr>
            </a:b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8BA5-53E0-46EC-9B79-50A35974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85" y="5692685"/>
            <a:ext cx="6413040" cy="709231"/>
          </a:xfrm>
          <a:prstGeom prst="rect">
            <a:avLst/>
          </a:prstGeom>
        </p:spPr>
      </p:pic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FB6B3B4F-469D-162B-994D-413FCED90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386" y="3263810"/>
            <a:ext cx="9036934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642-6475-4D1B-AF2D-64A27CA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936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0E900-14BB-48B0-BBB1-D1A9E44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1812752"/>
            <a:ext cx="7729728" cy="5040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FAD8-3841-4791-83BB-4E742E7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43" y="2838243"/>
            <a:ext cx="4838949" cy="259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91455-8AE9-45E9-AC0C-210D649C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CA65AC-64CA-4BC2-95B5-861E1B6A84E7}"/>
              </a:ext>
            </a:extLst>
          </p:cNvPr>
          <p:cNvGrpSpPr/>
          <p:nvPr/>
        </p:nvGrpSpPr>
        <p:grpSpPr>
          <a:xfrm>
            <a:off x="5842867" y="3374715"/>
            <a:ext cx="2159581" cy="2689060"/>
            <a:chOff x="5842867" y="3374715"/>
            <a:chExt cx="2159581" cy="26890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5284E-F9B5-4CC9-B238-7E9707F3D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3" t="8569"/>
            <a:stretch/>
          </p:blipFill>
          <p:spPr>
            <a:xfrm>
              <a:off x="5842867" y="3374715"/>
              <a:ext cx="1777322" cy="268906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8EEE53-B9ED-4756-9CE2-08693322CF1F}"/>
                </a:ext>
              </a:extLst>
            </p:cNvPr>
            <p:cNvSpPr/>
            <p:nvPr/>
          </p:nvSpPr>
          <p:spPr>
            <a:xfrm>
              <a:off x="6593305" y="55946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82884D-1905-498E-860F-14275FEF873C}"/>
                </a:ext>
              </a:extLst>
            </p:cNvPr>
            <p:cNvSpPr/>
            <p:nvPr/>
          </p:nvSpPr>
          <p:spPr>
            <a:xfrm>
              <a:off x="6823353" y="54803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EFDDDFB-A1AF-4A26-90A2-6BDF43493682}"/>
              </a:ext>
            </a:extLst>
          </p:cNvPr>
          <p:cNvSpPr/>
          <p:nvPr/>
        </p:nvSpPr>
        <p:spPr>
          <a:xfrm>
            <a:off x="5426245" y="5522492"/>
            <a:ext cx="536939" cy="2799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92E4A-7A92-4804-BC9F-C591F74EF3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642-6475-4D1B-AF2D-64A27CA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1805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0E900-14BB-48B0-BBB1-D1A9E44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1810065"/>
            <a:ext cx="7729728" cy="5040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FAD8-3841-4791-83BB-4E742E7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43" y="2790115"/>
            <a:ext cx="4838949" cy="259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91455-8AE9-45E9-AC0C-210D649C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38C4E0-0662-4801-9505-4F3CF665257D}"/>
              </a:ext>
            </a:extLst>
          </p:cNvPr>
          <p:cNvGrpSpPr/>
          <p:nvPr/>
        </p:nvGrpSpPr>
        <p:grpSpPr>
          <a:xfrm>
            <a:off x="5842867" y="3374715"/>
            <a:ext cx="2159581" cy="2689060"/>
            <a:chOff x="5842867" y="3374715"/>
            <a:chExt cx="2159581" cy="26890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AAA521-C9E7-428A-AA95-501F4D9A0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3" t="8569"/>
            <a:stretch/>
          </p:blipFill>
          <p:spPr>
            <a:xfrm>
              <a:off x="5842867" y="3374715"/>
              <a:ext cx="1777322" cy="268906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CD41F-3909-4E28-91CB-02107CB5D31A}"/>
                </a:ext>
              </a:extLst>
            </p:cNvPr>
            <p:cNvSpPr/>
            <p:nvPr/>
          </p:nvSpPr>
          <p:spPr>
            <a:xfrm>
              <a:off x="6593305" y="55946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9328B1-8878-480A-B9BC-A258054A5FF8}"/>
                </a:ext>
              </a:extLst>
            </p:cNvPr>
            <p:cNvSpPr/>
            <p:nvPr/>
          </p:nvSpPr>
          <p:spPr>
            <a:xfrm>
              <a:off x="6823353" y="54803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6C95F-E8E6-4C9A-9851-3B2BDA609FE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97" y="3340539"/>
            <a:ext cx="4178111" cy="259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33BA6-005D-4B01-8CA5-895E64FED5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642-6475-4D1B-AF2D-64A27CA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0E900-14BB-48B0-BBB1-D1A9E44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1834134"/>
            <a:ext cx="7729728" cy="5040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FAD8-3841-4791-83BB-4E742E7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43" y="2790115"/>
            <a:ext cx="4838949" cy="259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91455-8AE9-45E9-AC0C-210D649C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38C4E0-0662-4801-9505-4F3CF665257D}"/>
              </a:ext>
            </a:extLst>
          </p:cNvPr>
          <p:cNvGrpSpPr/>
          <p:nvPr/>
        </p:nvGrpSpPr>
        <p:grpSpPr>
          <a:xfrm>
            <a:off x="5842867" y="3374715"/>
            <a:ext cx="2159581" cy="2689060"/>
            <a:chOff x="5842867" y="3374715"/>
            <a:chExt cx="2159581" cy="26890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AAA521-C9E7-428A-AA95-501F4D9A0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3" t="8569"/>
            <a:stretch/>
          </p:blipFill>
          <p:spPr>
            <a:xfrm>
              <a:off x="5842867" y="3374715"/>
              <a:ext cx="1777322" cy="268906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CD41F-3909-4E28-91CB-02107CB5D31A}"/>
                </a:ext>
              </a:extLst>
            </p:cNvPr>
            <p:cNvSpPr/>
            <p:nvPr/>
          </p:nvSpPr>
          <p:spPr>
            <a:xfrm>
              <a:off x="6593305" y="55946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9328B1-8878-480A-B9BC-A258054A5FF8}"/>
                </a:ext>
              </a:extLst>
            </p:cNvPr>
            <p:cNvSpPr/>
            <p:nvPr/>
          </p:nvSpPr>
          <p:spPr>
            <a:xfrm>
              <a:off x="6823353" y="54803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6C95F-E8E6-4C9A-9851-3B2BDA609FE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97" y="3340539"/>
            <a:ext cx="4178111" cy="2597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E626875-D0A9-4AAD-AC54-F7FE680DFBFE}"/>
              </a:ext>
            </a:extLst>
          </p:cNvPr>
          <p:cNvSpPr/>
          <p:nvPr/>
        </p:nvSpPr>
        <p:spPr>
          <a:xfrm>
            <a:off x="4415585" y="4908878"/>
            <a:ext cx="536939" cy="2799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CDA1D1-26E7-44BB-9C28-6BDB7E3C1A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642-6475-4D1B-AF2D-64A27CA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0E900-14BB-48B0-BBB1-D1A9E44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1834134"/>
            <a:ext cx="7729728" cy="5040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FAD8-3841-4791-83BB-4E742E7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43" y="2790115"/>
            <a:ext cx="4838949" cy="259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91455-8AE9-45E9-AC0C-210D649C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6DB60D8-8B7A-403F-8BD6-E89A6A48E319}"/>
              </a:ext>
            </a:extLst>
          </p:cNvPr>
          <p:cNvSpPr/>
          <p:nvPr/>
        </p:nvSpPr>
        <p:spPr>
          <a:xfrm>
            <a:off x="2100197" y="6063921"/>
            <a:ext cx="1777322" cy="7459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E7C8CD-6FFA-4AB9-ABE3-6B9C03F5821D}"/>
              </a:ext>
            </a:extLst>
          </p:cNvPr>
          <p:cNvGrpSpPr/>
          <p:nvPr/>
        </p:nvGrpSpPr>
        <p:grpSpPr>
          <a:xfrm>
            <a:off x="5842867" y="3374715"/>
            <a:ext cx="2159581" cy="2689060"/>
            <a:chOff x="5842867" y="3374715"/>
            <a:chExt cx="2159581" cy="26890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C5A7C1-0B78-4F14-9337-1301D7103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3" t="8569"/>
            <a:stretch/>
          </p:blipFill>
          <p:spPr>
            <a:xfrm>
              <a:off x="5842867" y="3374715"/>
              <a:ext cx="1777322" cy="268906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24BD86-F226-487D-849F-81B1A4639CD7}"/>
                </a:ext>
              </a:extLst>
            </p:cNvPr>
            <p:cNvSpPr/>
            <p:nvPr/>
          </p:nvSpPr>
          <p:spPr>
            <a:xfrm>
              <a:off x="6593305" y="55946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31C069-7C22-47BB-8784-1C2B6F107A08}"/>
                </a:ext>
              </a:extLst>
            </p:cNvPr>
            <p:cNvSpPr/>
            <p:nvPr/>
          </p:nvSpPr>
          <p:spPr>
            <a:xfrm>
              <a:off x="6823353" y="5480384"/>
              <a:ext cx="117909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0E593-DE37-4FC4-ADF6-3409E901E4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B5C8A-8FE0-4200-83F3-7F3EAC1C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7" y="1823697"/>
            <a:ext cx="7729727" cy="504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F8E7C0-55DD-4B1A-BA9E-994EE00C6F17}"/>
              </a:ext>
            </a:extLst>
          </p:cNvPr>
          <p:cNvSpPr txBox="1"/>
          <p:nvPr/>
        </p:nvSpPr>
        <p:spPr>
          <a:xfrm>
            <a:off x="3866793" y="4205046"/>
            <a:ext cx="60940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which Work Plan you would like to edit.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Survey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05860B2-4291-4434-A5D1-B075C71022AF}"/>
              </a:ext>
            </a:extLst>
          </p:cNvPr>
          <p:cNvSpPr/>
          <p:nvPr/>
        </p:nvSpPr>
        <p:spPr>
          <a:xfrm>
            <a:off x="5739067" y="3380866"/>
            <a:ext cx="536939" cy="2799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EBAD7-9B4B-44CE-A622-13060C2DA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B5C8A-8FE0-4200-83F3-7F3EAC1C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7" y="1823697"/>
            <a:ext cx="7729727" cy="504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F8E7C0-55DD-4B1A-BA9E-994EE00C6F17}"/>
              </a:ext>
            </a:extLst>
          </p:cNvPr>
          <p:cNvSpPr txBox="1"/>
          <p:nvPr/>
        </p:nvSpPr>
        <p:spPr>
          <a:xfrm>
            <a:off x="3866793" y="4205046"/>
            <a:ext cx="6094070" cy="268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an Infrastructure link available if your state receives an Infrastructure agreement.</a:t>
            </a:r>
          </a:p>
          <a:p>
            <a:pPr lvl="0" defTabSz="914400">
              <a:lnSpc>
                <a:spcPct val="107000"/>
              </a:lnSpc>
              <a:buSzPts val="1000"/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7000"/>
              </a:lnSpc>
              <a:buSzPts val="1000"/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 state does not receive an Infrastructure agreement, there should not be an Infrastructure link in the online interface.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B10B7-D628-41BD-9AED-0982A0B1C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B5C8A-8FE0-4200-83F3-7F3EAC1C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7" y="1823697"/>
            <a:ext cx="7729727" cy="504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9745F-C022-480E-9672-6682681049BC}"/>
              </a:ext>
            </a:extLst>
          </p:cNvPr>
          <p:cNvSpPr txBox="1"/>
          <p:nvPr/>
        </p:nvSpPr>
        <p:spPr>
          <a:xfrm>
            <a:off x="3866793" y="4205046"/>
            <a:ext cx="6094070" cy="3202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SzPts val="1000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SSF does not need to be started to work on the Infrastructure Financial Plan. </a:t>
            </a:r>
          </a:p>
          <a:p>
            <a:pPr>
              <a:lnSpc>
                <a:spcPct val="107000"/>
              </a:lnSpc>
              <a:buSzPts val="1000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SzPts val="1000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Infrastructure Financial Plan in the online interface can be completed before, after, or at the same time as the Survey Work Plan.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C379D-F4D5-401E-9D07-E488073E9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F8E7C0-55DD-4B1A-BA9E-994EE00C6F17}"/>
              </a:ext>
            </a:extLst>
          </p:cNvPr>
          <p:cNvSpPr txBox="1"/>
          <p:nvPr/>
        </p:nvSpPr>
        <p:spPr>
          <a:xfrm>
            <a:off x="2231135" y="1912274"/>
            <a:ext cx="7729729" cy="4421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Combined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Survey Work Plans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inancial Plan does not need to be broken down by survey. 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combined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buSzPct val="100000"/>
              <a:tabLst>
                <a:tab pos="6858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SzPct val="100000"/>
              <a:tabLst>
                <a:tab pos="685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Survey Work Plans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work plan 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 its own Financial </a:t>
            </a:r>
            <a:r>
              <a:rPr lang="en-US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work plan 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result in a separate agreement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buSzPct val="100000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2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A1E34-176C-4236-913E-3E45F7D4B41A}"/>
              </a:ext>
            </a:extLst>
          </p:cNvPr>
          <p:cNvGrpSpPr/>
          <p:nvPr/>
        </p:nvGrpSpPr>
        <p:grpSpPr>
          <a:xfrm>
            <a:off x="2231133" y="1806162"/>
            <a:ext cx="7729732" cy="5098869"/>
            <a:chOff x="2231133" y="1806162"/>
            <a:chExt cx="7729732" cy="50988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36DB4A-887D-43B2-A60B-A420944E0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823"/>
            <a:stretch/>
          </p:blipFill>
          <p:spPr>
            <a:xfrm>
              <a:off x="2231137" y="1806162"/>
              <a:ext cx="7729728" cy="40947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E6A91C-C799-4EB8-8A59-C8DC6B59A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0690" b="5797"/>
            <a:stretch/>
          </p:blipFill>
          <p:spPr>
            <a:xfrm>
              <a:off x="2231133" y="5882719"/>
              <a:ext cx="7729729" cy="102231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2E6923-78B2-4089-8E99-D2BDCE18B350}"/>
              </a:ext>
            </a:extLst>
          </p:cNvPr>
          <p:cNvSpPr/>
          <p:nvPr/>
        </p:nvSpPr>
        <p:spPr>
          <a:xfrm>
            <a:off x="3359426" y="3051313"/>
            <a:ext cx="5476461" cy="53671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21AB27-881B-462C-8614-4E599C89C675}"/>
              </a:ext>
            </a:extLst>
          </p:cNvPr>
          <p:cNvSpPr/>
          <p:nvPr/>
        </p:nvSpPr>
        <p:spPr>
          <a:xfrm>
            <a:off x="4860234" y="2374989"/>
            <a:ext cx="1397643" cy="4340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36DB4A-887D-43B2-A60B-A420944E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70"/>
          <a:stretch/>
        </p:blipFill>
        <p:spPr>
          <a:xfrm>
            <a:off x="2231137" y="1827935"/>
            <a:ext cx="7729728" cy="3005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C893D5-952B-49C4-A6AB-172E90844F28}"/>
              </a:ext>
            </a:extLst>
          </p:cNvPr>
          <p:cNvGrpSpPr/>
          <p:nvPr/>
        </p:nvGrpSpPr>
        <p:grpSpPr>
          <a:xfrm>
            <a:off x="2231130" y="2530720"/>
            <a:ext cx="7729732" cy="3329651"/>
            <a:chOff x="2078729" y="2203777"/>
            <a:chExt cx="7729732" cy="33296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E310D1-5048-4346-BAB7-6E044E8E5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1133" b="5823"/>
            <a:stretch/>
          </p:blipFill>
          <p:spPr>
            <a:xfrm>
              <a:off x="2078733" y="2203777"/>
              <a:ext cx="7729728" cy="230630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808C3D-C61F-4F84-88C6-7184796B7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0690" b="5797"/>
            <a:stretch/>
          </p:blipFill>
          <p:spPr>
            <a:xfrm>
              <a:off x="2078729" y="4511116"/>
              <a:ext cx="7729729" cy="102231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2E6923-78B2-4089-8E99-D2BDCE18B350}"/>
              </a:ext>
            </a:extLst>
          </p:cNvPr>
          <p:cNvSpPr/>
          <p:nvPr/>
        </p:nvSpPr>
        <p:spPr>
          <a:xfrm>
            <a:off x="2231130" y="2497372"/>
            <a:ext cx="3146413" cy="30025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E246-38A5-4601-8CA7-B55E061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543297"/>
            <a:ext cx="4486656" cy="114149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830A40-2947-401D-AFB1-5CD13FD24490}"/>
              </a:ext>
            </a:extLst>
          </p:cNvPr>
          <p:cNvSpPr/>
          <p:nvPr/>
        </p:nvSpPr>
        <p:spPr>
          <a:xfrm>
            <a:off x="769620" y="2008920"/>
            <a:ext cx="4486656" cy="4305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DBD10-8D43-4311-896A-53EE9BC4C3A4}"/>
              </a:ext>
            </a:extLst>
          </p:cNvPr>
          <p:cNvCxnSpPr>
            <a:cxnSpLocks/>
          </p:cNvCxnSpPr>
          <p:nvPr/>
        </p:nvCxnSpPr>
        <p:spPr>
          <a:xfrm>
            <a:off x="3012948" y="27287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9BA992C-FE55-4B7C-AB8F-EAD7E5422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1" t="20570" r="20140"/>
          <a:stretch/>
        </p:blipFill>
        <p:spPr>
          <a:xfrm>
            <a:off x="1111958" y="2327421"/>
            <a:ext cx="3801980" cy="36687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FDAE8A4-C534-4610-8590-BF0623191944}"/>
              </a:ext>
            </a:extLst>
          </p:cNvPr>
          <p:cNvSpPr txBox="1"/>
          <p:nvPr/>
        </p:nvSpPr>
        <p:spPr>
          <a:xfrm>
            <a:off x="6506911" y="2155032"/>
            <a:ext cx="51756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Operations Manager – NOM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Plant Regulatory Officials – SPRO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Plant Health Director – SPHD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Survey Coordinator – SSC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 Survey Specialist – PSS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 Information Services - CAPSIS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0F88B4-4D56-4B78-8395-91F0F603446F}"/>
              </a:ext>
            </a:extLst>
          </p:cNvPr>
          <p:cNvSpPr txBox="1"/>
          <p:nvPr/>
        </p:nvSpPr>
        <p:spPr>
          <a:xfrm flipH="1">
            <a:off x="771721" y="2087264"/>
            <a:ext cx="4486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SSC							PSS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SPHD						        SPRO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26604-E0BC-40E1-8872-90564EFE16C3}"/>
              </a:ext>
            </a:extLst>
          </p:cNvPr>
          <p:cNvSpPr txBox="1"/>
          <p:nvPr/>
        </p:nvSpPr>
        <p:spPr>
          <a:xfrm>
            <a:off x="6256920" y="1364313"/>
            <a:ext cx="5850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   Your Team: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3DDA0D-530E-4B33-AB24-C84C8834730E}"/>
              </a:ext>
            </a:extLst>
          </p:cNvPr>
          <p:cNvCxnSpPr>
            <a:cxnSpLocks/>
          </p:cNvCxnSpPr>
          <p:nvPr/>
        </p:nvCxnSpPr>
        <p:spPr>
          <a:xfrm>
            <a:off x="11725583" y="2057776"/>
            <a:ext cx="0" cy="419865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152B-B31C-417E-A305-95350E7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4536"/>
            <a:ext cx="7729728" cy="11887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Removed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Indirect Rate Row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33BA7-B334-4EAE-B7E8-8C986E364395}"/>
              </a:ext>
            </a:extLst>
          </p:cNvPr>
          <p:cNvSpPr txBox="1"/>
          <p:nvPr/>
        </p:nvSpPr>
        <p:spPr>
          <a:xfrm>
            <a:off x="2231134" y="2022769"/>
            <a:ext cx="7729729" cy="3160545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calculation feature has been removed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Indirect Rate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row in the online interface. </a:t>
            </a:r>
          </a:p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was the section that was causing the most errors. 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calculations have been left in the other sections.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93F55-1623-4570-AE6A-AD9E3B9A4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36DB4A-887D-43B2-A60B-A420944E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70"/>
          <a:stretch/>
        </p:blipFill>
        <p:spPr>
          <a:xfrm>
            <a:off x="2231137" y="1827935"/>
            <a:ext cx="7729728" cy="3005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C893D5-952B-49C4-A6AB-172E90844F28}"/>
              </a:ext>
            </a:extLst>
          </p:cNvPr>
          <p:cNvGrpSpPr/>
          <p:nvPr/>
        </p:nvGrpSpPr>
        <p:grpSpPr>
          <a:xfrm>
            <a:off x="2231130" y="2530720"/>
            <a:ext cx="7729732" cy="3329651"/>
            <a:chOff x="2078729" y="2203777"/>
            <a:chExt cx="7729732" cy="33296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E310D1-5048-4346-BAB7-6E044E8E5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1133" b="5823"/>
            <a:stretch/>
          </p:blipFill>
          <p:spPr>
            <a:xfrm>
              <a:off x="2078733" y="2203777"/>
              <a:ext cx="7729728" cy="230630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808C3D-C61F-4F84-88C6-7184796B7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0690" b="5797"/>
            <a:stretch/>
          </p:blipFill>
          <p:spPr>
            <a:xfrm>
              <a:off x="2078729" y="4511116"/>
              <a:ext cx="7729729" cy="102231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9DCFB-688E-4212-B9DD-D54E70452A00}"/>
              </a:ext>
            </a:extLst>
          </p:cNvPr>
          <p:cNvSpPr/>
          <p:nvPr/>
        </p:nvSpPr>
        <p:spPr>
          <a:xfrm>
            <a:off x="3441387" y="5508922"/>
            <a:ext cx="2153119" cy="1216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042EE-3E2E-4B03-9A06-26F6523739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73" t="38421" r="12072" b="53333"/>
          <a:stretch/>
        </p:blipFill>
        <p:spPr>
          <a:xfrm>
            <a:off x="1108924" y="4977639"/>
            <a:ext cx="9974139" cy="6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7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7F50-4030-4FC0-A464-27D35DB5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72EA7-EF45-4A00-A38F-BF5F620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30639" r="69653" b="45996"/>
          <a:stretch/>
        </p:blipFill>
        <p:spPr>
          <a:xfrm>
            <a:off x="534786" y="605868"/>
            <a:ext cx="1431578" cy="15123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A1E34-176C-4236-913E-3E45F7D4B41A}"/>
              </a:ext>
            </a:extLst>
          </p:cNvPr>
          <p:cNvGrpSpPr/>
          <p:nvPr/>
        </p:nvGrpSpPr>
        <p:grpSpPr>
          <a:xfrm>
            <a:off x="2231133" y="1866320"/>
            <a:ext cx="7729732" cy="5098869"/>
            <a:chOff x="2231133" y="1806162"/>
            <a:chExt cx="7729732" cy="50988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36DB4A-887D-43B2-A60B-A420944E0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823"/>
            <a:stretch/>
          </p:blipFill>
          <p:spPr>
            <a:xfrm>
              <a:off x="2231137" y="1806162"/>
              <a:ext cx="7729728" cy="40947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E6A91C-C799-4EB8-8A59-C8DC6B59A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0690" b="5797"/>
            <a:stretch/>
          </p:blipFill>
          <p:spPr>
            <a:xfrm>
              <a:off x="2231133" y="5882719"/>
              <a:ext cx="7729729" cy="102231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721AB27-881B-462C-8614-4E599C89C675}"/>
              </a:ext>
            </a:extLst>
          </p:cNvPr>
          <p:cNvSpPr/>
          <p:nvPr/>
        </p:nvSpPr>
        <p:spPr>
          <a:xfrm>
            <a:off x="5654890" y="2386828"/>
            <a:ext cx="1359521" cy="4222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B45666-343C-4E51-ADA5-3DC346EC1B8A}"/>
              </a:ext>
            </a:extLst>
          </p:cNvPr>
          <p:cNvGrpSpPr/>
          <p:nvPr/>
        </p:nvGrpSpPr>
        <p:grpSpPr>
          <a:xfrm>
            <a:off x="1061024" y="3329548"/>
            <a:ext cx="10069945" cy="1850585"/>
            <a:chOff x="12" y="3060648"/>
            <a:chExt cx="6879760" cy="1188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19ED41-EC4B-43BB-800F-1B2F7123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6825" r="43572" b="5841"/>
            <a:stretch/>
          </p:blipFill>
          <p:spPr>
            <a:xfrm>
              <a:off x="12" y="3060648"/>
              <a:ext cx="6879760" cy="11887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9A0AC4-CBE4-458B-B433-DB2A5B60C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518" t="76825" b="5841"/>
            <a:stretch/>
          </p:blipFill>
          <p:spPr>
            <a:xfrm>
              <a:off x="4626429" y="3060648"/>
              <a:ext cx="2253343" cy="1188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4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152B-B31C-417E-A305-95350E7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4461"/>
            <a:ext cx="7729728" cy="11887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Section (word EXPORT)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3AFB1-C112-4CB2-BE3B-BCCFCCCB9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8" t="24106" r="12269" b="10702"/>
          <a:stretch/>
        </p:blipFill>
        <p:spPr>
          <a:xfrm>
            <a:off x="1403684" y="1922645"/>
            <a:ext cx="9384632" cy="44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9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CC6ACD-D484-72ED-CEC1-CC4EBB55C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1AD60AD6-6711-4A5E-E411-35C4B42F0B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0D11B84A-94C0-E3AA-FEEA-65A6419A23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07976" y="3017520"/>
            <a:ext cx="3141501" cy="1695166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3C18D24-4714-B7C6-584A-F3B4678F5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5307584" cy="704087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sto MT" panose="02040603050505030304" pitchFamily="18" charset="0"/>
              </a:rPr>
              <a:t>Pest Detection CFWG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5DEF8-331B-4CB5-A5EA-59B43B33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664"/>
            <a:ext cx="7729728" cy="11887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AD415-824F-40BF-A0C9-081DE112C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67" y="1304455"/>
            <a:ext cx="3344698" cy="9219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D36405-1918-4CF3-90A9-39422D5E0545}"/>
              </a:ext>
            </a:extLst>
          </p:cNvPr>
          <p:cNvGrpSpPr/>
          <p:nvPr/>
        </p:nvGrpSpPr>
        <p:grpSpPr>
          <a:xfrm>
            <a:off x="402771" y="2394854"/>
            <a:ext cx="5693229" cy="3823917"/>
            <a:chOff x="402771" y="2394854"/>
            <a:chExt cx="5693229" cy="382391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886025-9A64-4F7B-AD4F-096EA9A0C9F2}"/>
                </a:ext>
              </a:extLst>
            </p:cNvPr>
            <p:cNvSpPr/>
            <p:nvPr/>
          </p:nvSpPr>
          <p:spPr>
            <a:xfrm>
              <a:off x="402771" y="2394854"/>
              <a:ext cx="5290458" cy="33732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66ABB-7C66-4DBA-801D-7DD733550164}"/>
                </a:ext>
              </a:extLst>
            </p:cNvPr>
            <p:cNvSpPr txBox="1"/>
            <p:nvPr/>
          </p:nvSpPr>
          <p:spPr>
            <a:xfrm>
              <a:off x="427524" y="3334434"/>
              <a:ext cx="5668476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CAPS Information Services Coordinator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(765) 496-2381 </a:t>
              </a:r>
            </a:p>
            <a:p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12pm-9pm ET (6am-3pm Hawaii Time)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CAPSIS@purdue.edu </a:t>
              </a:r>
            </a:p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NAPIS@purdue.edu</a:t>
              </a:r>
            </a:p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bsdietri@purdue.edu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7165A5-3D36-49A3-B9DC-2319EF24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71" y="5633689"/>
              <a:ext cx="5290458" cy="58508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CE3797-D37B-429B-95B1-D8BE2F22B1CA}"/>
                </a:ext>
              </a:extLst>
            </p:cNvPr>
            <p:cNvSpPr/>
            <p:nvPr/>
          </p:nvSpPr>
          <p:spPr>
            <a:xfrm>
              <a:off x="402771" y="2394854"/>
              <a:ext cx="5290458" cy="798063"/>
            </a:xfrm>
            <a:prstGeom prst="rect">
              <a:avLst/>
            </a:prstGeom>
            <a:solidFill>
              <a:srgbClr val="5B6870"/>
            </a:solidFill>
            <a:ln>
              <a:solidFill>
                <a:srgbClr val="5B68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Calisto MT" panose="02040603050505030304" pitchFamily="18" charset="0"/>
                </a:rPr>
                <a:t>  </a:t>
              </a:r>
              <a:r>
                <a:rPr lang="en-US" sz="2400" b="1" dirty="0">
                  <a:latin typeface="Calisto MT" panose="02040603050505030304" pitchFamily="18" charset="0"/>
                </a:rPr>
                <a:t>Bonnie Dietrich</a:t>
              </a:r>
            </a:p>
          </p:txBody>
        </p:sp>
      </p:grpSp>
      <p:pic>
        <p:nvPicPr>
          <p:cNvPr id="35" name="Picture 34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F866A9BA-16A0-EF1B-E4BA-DD0AFCB09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467" y="2981595"/>
            <a:ext cx="3248533" cy="1784293"/>
          </a:xfrm>
          <a:prstGeom prst="rect">
            <a:avLst/>
          </a:prstGeom>
        </p:spPr>
      </p:pic>
      <p:pic>
        <p:nvPicPr>
          <p:cNvPr id="37" name="Picture 36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83F15204-4E5D-6483-D0B4-33DC5AE81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383" y="4811933"/>
            <a:ext cx="3133725" cy="16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E246-38A5-4601-8CA7-B55E061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543297"/>
            <a:ext cx="4486656" cy="114149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830A40-2947-401D-AFB1-5CD13FD24490}"/>
              </a:ext>
            </a:extLst>
          </p:cNvPr>
          <p:cNvSpPr/>
          <p:nvPr/>
        </p:nvSpPr>
        <p:spPr>
          <a:xfrm>
            <a:off x="769620" y="2008920"/>
            <a:ext cx="4486656" cy="4305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DBD10-8D43-4311-896A-53EE9BC4C3A4}"/>
              </a:ext>
            </a:extLst>
          </p:cNvPr>
          <p:cNvCxnSpPr>
            <a:cxnSpLocks/>
          </p:cNvCxnSpPr>
          <p:nvPr/>
        </p:nvCxnSpPr>
        <p:spPr>
          <a:xfrm>
            <a:off x="3012948" y="27287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9BA992C-FE55-4B7C-AB8F-EAD7E5422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1" t="20570" r="20140"/>
          <a:stretch/>
        </p:blipFill>
        <p:spPr>
          <a:xfrm>
            <a:off x="1111958" y="2327421"/>
            <a:ext cx="3801980" cy="36687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6D2EA61-E3E8-4C35-8A1C-A2CAF7751FA2}"/>
              </a:ext>
            </a:extLst>
          </p:cNvPr>
          <p:cNvSpPr txBox="1"/>
          <p:nvPr/>
        </p:nvSpPr>
        <p:spPr>
          <a:xfrm>
            <a:off x="6256920" y="498034"/>
            <a:ext cx="5850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Phone Numbers and Emails Can Be Found in the Online Directories: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https://caps.ceris.purdue.edu/caps-directories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CBC2C-A990-4B37-8296-4CF1A5816210}"/>
              </a:ext>
            </a:extLst>
          </p:cNvPr>
          <p:cNvSpPr txBox="1"/>
          <p:nvPr/>
        </p:nvSpPr>
        <p:spPr>
          <a:xfrm flipH="1">
            <a:off x="771721" y="2087264"/>
            <a:ext cx="4486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SSC							PSS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SPHD						        SPRO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F5266-82E7-4531-A765-C6C08791C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65" r="7966" b="20373"/>
          <a:stretch/>
        </p:blipFill>
        <p:spPr>
          <a:xfrm>
            <a:off x="6256920" y="3092370"/>
            <a:ext cx="5697695" cy="32223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06DFB-3528-4754-B396-CACBDE0839EE}"/>
              </a:ext>
            </a:extLst>
          </p:cNvPr>
          <p:cNvCxnSpPr>
            <a:cxnSpLocks/>
          </p:cNvCxnSpPr>
          <p:nvPr/>
        </p:nvCxnSpPr>
        <p:spPr>
          <a:xfrm>
            <a:off x="6279038" y="2087264"/>
            <a:ext cx="5653458" cy="78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488F75F-77BC-4B89-A394-E05D7473497C}"/>
              </a:ext>
            </a:extLst>
          </p:cNvPr>
          <p:cNvSpPr/>
          <p:nvPr/>
        </p:nvSpPr>
        <p:spPr>
          <a:xfrm>
            <a:off x="8013032" y="4186858"/>
            <a:ext cx="1397643" cy="4340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E246-38A5-4601-8CA7-B55E061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543297"/>
            <a:ext cx="4486656" cy="114149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830A40-2947-401D-AFB1-5CD13FD24490}"/>
              </a:ext>
            </a:extLst>
          </p:cNvPr>
          <p:cNvSpPr/>
          <p:nvPr/>
        </p:nvSpPr>
        <p:spPr>
          <a:xfrm>
            <a:off x="769620" y="2008920"/>
            <a:ext cx="4486656" cy="4305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DBD10-8D43-4311-896A-53EE9BC4C3A4}"/>
              </a:ext>
            </a:extLst>
          </p:cNvPr>
          <p:cNvCxnSpPr>
            <a:cxnSpLocks/>
          </p:cNvCxnSpPr>
          <p:nvPr/>
        </p:nvCxnSpPr>
        <p:spPr>
          <a:xfrm>
            <a:off x="3012948" y="27287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9BA992C-FE55-4B7C-AB8F-EAD7E5422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1" t="20570" r="20140"/>
          <a:stretch/>
        </p:blipFill>
        <p:spPr>
          <a:xfrm>
            <a:off x="1111958" y="2327421"/>
            <a:ext cx="3801980" cy="3668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CBC2C-A990-4B37-8296-4CF1A5816210}"/>
              </a:ext>
            </a:extLst>
          </p:cNvPr>
          <p:cNvSpPr txBox="1"/>
          <p:nvPr/>
        </p:nvSpPr>
        <p:spPr>
          <a:xfrm flipH="1">
            <a:off x="771721" y="2087264"/>
            <a:ext cx="4486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SSC							PSS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SPHD						        SPRO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36A34-DA45-4FE7-84FA-AF0A5FECD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11" y="3276847"/>
            <a:ext cx="6003069" cy="3301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9804C8-379E-411C-9E38-14DC27065E8E}"/>
              </a:ext>
            </a:extLst>
          </p:cNvPr>
          <p:cNvSpPr txBox="1"/>
          <p:nvPr/>
        </p:nvSpPr>
        <p:spPr>
          <a:xfrm>
            <a:off x="6256920" y="498034"/>
            <a:ext cx="5850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Phone Numbers and Emails Can Be Found in the Online Directories: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https://caps.ceris.purdue.edu/caps-directories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0F701-B6CF-41A8-82AD-05AC399252FA}"/>
              </a:ext>
            </a:extLst>
          </p:cNvPr>
          <p:cNvSpPr/>
          <p:nvPr/>
        </p:nvSpPr>
        <p:spPr>
          <a:xfrm>
            <a:off x="6208792" y="6266578"/>
            <a:ext cx="5850835" cy="1703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E246-38A5-4601-8CA7-B55E061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543297"/>
            <a:ext cx="4486656" cy="114149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830A40-2947-401D-AFB1-5CD13FD24490}"/>
              </a:ext>
            </a:extLst>
          </p:cNvPr>
          <p:cNvSpPr/>
          <p:nvPr/>
        </p:nvSpPr>
        <p:spPr>
          <a:xfrm>
            <a:off x="769620" y="2008920"/>
            <a:ext cx="4486656" cy="4305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DBD10-8D43-4311-896A-53EE9BC4C3A4}"/>
              </a:ext>
            </a:extLst>
          </p:cNvPr>
          <p:cNvCxnSpPr>
            <a:cxnSpLocks/>
          </p:cNvCxnSpPr>
          <p:nvPr/>
        </p:nvCxnSpPr>
        <p:spPr>
          <a:xfrm>
            <a:off x="3012948" y="27287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9BA992C-FE55-4B7C-AB8F-EAD7E5422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1" t="20570" r="20140"/>
          <a:stretch/>
        </p:blipFill>
        <p:spPr>
          <a:xfrm>
            <a:off x="1111958" y="2327421"/>
            <a:ext cx="3801980" cy="3668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CBC2C-A990-4B37-8296-4CF1A5816210}"/>
              </a:ext>
            </a:extLst>
          </p:cNvPr>
          <p:cNvSpPr txBox="1"/>
          <p:nvPr/>
        </p:nvSpPr>
        <p:spPr>
          <a:xfrm flipH="1">
            <a:off x="771721" y="2087264"/>
            <a:ext cx="4486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SSC							PSS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SPHD						        SPRO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C728AF-4859-4E7D-826F-63319ECDCADD}"/>
              </a:ext>
            </a:extLst>
          </p:cNvPr>
          <p:cNvSpPr txBox="1"/>
          <p:nvPr/>
        </p:nvSpPr>
        <p:spPr>
          <a:xfrm>
            <a:off x="6256920" y="491414"/>
            <a:ext cx="585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This is the contact information for the NOM and CAPSIS. 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433D26-BCE3-4422-B7FA-4861EB4CF0B4}"/>
              </a:ext>
            </a:extLst>
          </p:cNvPr>
          <p:cNvCxnSpPr>
            <a:cxnSpLocks/>
          </p:cNvCxnSpPr>
          <p:nvPr/>
        </p:nvCxnSpPr>
        <p:spPr>
          <a:xfrm>
            <a:off x="6300732" y="5875596"/>
            <a:ext cx="5653458" cy="78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9A54AC3A-73F7-3345-6B79-56BDCB778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837" y="1423987"/>
            <a:ext cx="3819525" cy="2105025"/>
          </a:xfrm>
          <a:prstGeom prst="rect">
            <a:avLst/>
          </a:prstGeom>
        </p:spPr>
      </p:pic>
      <p:pic>
        <p:nvPicPr>
          <p:cNvPr id="24" name="Picture 2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9C5E4019-4E78-9B8C-5E1D-822C8D64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449" y="3768854"/>
            <a:ext cx="3924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23F0-5557-4AA6-84DF-FEA18A418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27100"/>
            <a:ext cx="8991600" cy="16459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CAPS Program R&amp;C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249AA-55A4-4E6A-8127-91FC5A4B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7635"/>
            <a:ext cx="6131689" cy="132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282C6-4200-458B-91F1-7847099B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429000"/>
            <a:ext cx="4495800" cy="320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172C1-0C7E-419E-A3A8-664C3D02F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17" y="3429000"/>
            <a:ext cx="1714072" cy="32076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E155572-F748-49D8-81E9-2F9601D17334}"/>
              </a:ext>
            </a:extLst>
          </p:cNvPr>
          <p:cNvSpPr/>
          <p:nvPr/>
        </p:nvSpPr>
        <p:spPr>
          <a:xfrm>
            <a:off x="1600200" y="6313259"/>
            <a:ext cx="1397643" cy="4340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42E589-F1DF-4457-A4B7-2494F89FD8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80" t="26329" r="41827" b="22869"/>
          <a:stretch/>
        </p:blipFill>
        <p:spPr>
          <a:xfrm>
            <a:off x="6545002" y="3758779"/>
            <a:ext cx="4495800" cy="25544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5C997C-A616-43B7-B3D9-3D74E188EAC6}"/>
              </a:ext>
            </a:extLst>
          </p:cNvPr>
          <p:cNvSpPr/>
          <p:nvPr/>
        </p:nvSpPr>
        <p:spPr>
          <a:xfrm>
            <a:off x="2217995" y="4392591"/>
            <a:ext cx="756697" cy="145841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23F0-5557-4AA6-84DF-FEA18A418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27100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  <a:cs typeface="Calibri" panose="020F0502020204030204" pitchFamily="34" charset="0"/>
              </a:rPr>
              <a:t>Location of Survey Summary Form &amp; Online Financial plan on the CAPS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249AA-55A4-4E6A-8127-91FC5A4B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7635"/>
            <a:ext cx="6131689" cy="132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282C6-4200-458B-91F1-7847099B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429000"/>
            <a:ext cx="4495800" cy="320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172C1-0C7E-419E-A3A8-664C3D02F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17" y="3429000"/>
            <a:ext cx="1714072" cy="3207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E2AE0-F9ED-4823-86C1-8DDF48600DF9}"/>
              </a:ext>
            </a:extLst>
          </p:cNvPr>
          <p:cNvSpPr txBox="1"/>
          <p:nvPr/>
        </p:nvSpPr>
        <p:spPr>
          <a:xfrm>
            <a:off x="8020237" y="1918322"/>
            <a:ext cx="4000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PLANNING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 (CAPS)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EFECD-F70F-4A73-B4EE-171711CD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53" t="30733" r="40443" b="6328"/>
          <a:stretch/>
        </p:blipFill>
        <p:spPr>
          <a:xfrm>
            <a:off x="4096441" y="2255210"/>
            <a:ext cx="1633028" cy="2994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97D0B-646B-4D6E-8BC7-AF91602F0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247" t="53333" r="31171" b="37227"/>
          <a:stretch/>
        </p:blipFill>
        <p:spPr>
          <a:xfrm>
            <a:off x="5729469" y="4726729"/>
            <a:ext cx="1740065" cy="7978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BD0A5D-8262-49D7-A39B-43F9499B80DA}"/>
              </a:ext>
            </a:extLst>
          </p:cNvPr>
          <p:cNvSpPr/>
          <p:nvPr/>
        </p:nvSpPr>
        <p:spPr>
          <a:xfrm>
            <a:off x="3718370" y="2107635"/>
            <a:ext cx="1397643" cy="4340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152B-B31C-417E-A305-95350E7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9092"/>
            <a:ext cx="7729728" cy="11887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Plan Process for CAPS Surveys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BB74D-68A6-4B7E-973E-EB8B59FA0CED}"/>
              </a:ext>
            </a:extLst>
          </p:cNvPr>
          <p:cNvSpPr txBox="1"/>
          <p:nvPr/>
        </p:nvSpPr>
        <p:spPr>
          <a:xfrm>
            <a:off x="2231136" y="2113309"/>
            <a:ext cx="7729728" cy="4721101"/>
          </a:xfrm>
          <a:prstGeom prst="rect">
            <a:avLst/>
          </a:prstGeom>
          <a:solidFill>
            <a:schemeClr val="bg1"/>
          </a:solidFill>
          <a:ln w="15875">
            <a:solidFill>
              <a:srgbClr val="404040"/>
            </a:solidFill>
          </a:ln>
        </p:spPr>
        <p:txBody>
          <a:bodyPr wrap="square" rIns="457200">
            <a:spAutoFit/>
          </a:bodyPr>
          <a:lstStyle/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Work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lans:</a:t>
            </a:r>
          </a:p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narrative portion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will be done in a </a:t>
            </a:r>
          </a:p>
          <a:p>
            <a:pPr lvl="2">
              <a:lnSpc>
                <a:spcPct val="105000"/>
              </a:lnSpc>
            </a:pPr>
            <a:r>
              <a:rPr lang="en-US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Microsoft Word Template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available for download on the CAPS R&amp;C website.</a:t>
            </a:r>
          </a:p>
          <a:p>
            <a:pPr lvl="1">
              <a:lnSpc>
                <a:spcPct val="105000"/>
              </a:lnSpc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financial portion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Combined Survey </a:t>
            </a:r>
          </a:p>
          <a:p>
            <a:pPr lvl="2">
              <a:lnSpc>
                <a:spcPct val="10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Infrastructure will still be done in the </a:t>
            </a:r>
          </a:p>
          <a:p>
            <a:pPr lvl="2">
              <a:lnSpc>
                <a:spcPct val="105000"/>
              </a:lnSpc>
            </a:pPr>
            <a:r>
              <a:rPr lang="en-US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Online </a:t>
            </a: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Financial P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 Interface</a:t>
            </a: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then exported to Word.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5000"/>
              </a:lnSpc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D64CA-92A4-4EA0-A9F4-147973082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59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642-6475-4D1B-AF2D-64A27CA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867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Summary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0E900-14BB-48B0-BBB1-D1A9E44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1837378"/>
            <a:ext cx="7729728" cy="5040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FAD8-3841-4791-83BB-4E742E7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43" y="2741987"/>
            <a:ext cx="4838949" cy="2597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91455-8AE9-45E9-AC0C-210D649C4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7" t="52037" r="69653" b="25369"/>
          <a:stretch/>
        </p:blipFill>
        <p:spPr>
          <a:xfrm>
            <a:off x="569510" y="605867"/>
            <a:ext cx="1431578" cy="14623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5976170-92AF-48AB-B724-2B5EFBFAF5DA}"/>
              </a:ext>
            </a:extLst>
          </p:cNvPr>
          <p:cNvSpPr/>
          <p:nvPr/>
        </p:nvSpPr>
        <p:spPr>
          <a:xfrm>
            <a:off x="2231135" y="2406314"/>
            <a:ext cx="1489967" cy="6114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FA4B2-5010-47C1-987A-2EC87BB2B5D2}"/>
              </a:ext>
            </a:extLst>
          </p:cNvPr>
          <p:cNvSpPr txBox="1"/>
          <p:nvPr/>
        </p:nvSpPr>
        <p:spPr>
          <a:xfrm>
            <a:off x="3997732" y="4436630"/>
            <a:ext cx="6094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Participating?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box at the top of this section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Access or Help?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CAPSIS: CAPSIS@purdue.edu</a:t>
            </a:r>
          </a:p>
        </p:txBody>
      </p:sp>
      <p:sp>
        <p:nvSpPr>
          <p:cNvPr id="3" name="Flowchart: Summing Junction 2">
            <a:extLst>
              <a:ext uri="{FF2B5EF4-FFF2-40B4-BE49-F238E27FC236}">
                <a16:creationId xmlns:a16="http://schemas.microsoft.com/office/drawing/2014/main" id="{3633B0AC-CB8F-4824-ADC8-867865CC8FC2}"/>
              </a:ext>
            </a:extLst>
          </p:cNvPr>
          <p:cNvSpPr/>
          <p:nvPr/>
        </p:nvSpPr>
        <p:spPr>
          <a:xfrm>
            <a:off x="3789001" y="2780624"/>
            <a:ext cx="91440" cy="91440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55379-10BF-4BF3-A66F-3FEB989DAA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00" t="80404" r="72072" b="11053"/>
          <a:stretch/>
        </p:blipFill>
        <p:spPr>
          <a:xfrm>
            <a:off x="2389216" y="6082669"/>
            <a:ext cx="1173803" cy="5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3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C6A9AD86D9B45A3738FB506616F4D" ma:contentTypeVersion="13" ma:contentTypeDescription="Create a new document." ma:contentTypeScope="" ma:versionID="abf6a6a9d1b310f0ae37bb429a70dc9b">
  <xsd:schema xmlns:xsd="http://www.w3.org/2001/XMLSchema" xmlns:xs="http://www.w3.org/2001/XMLSchema" xmlns:p="http://schemas.microsoft.com/office/2006/metadata/properties" xmlns:ns2="4b79f948-d303-46c5-90ab-cfd5cb49efd5" xmlns:ns3="de2a901d-5715-4953-ad41-48e0d41e320e" targetNamespace="http://schemas.microsoft.com/office/2006/metadata/properties" ma:root="true" ma:fieldsID="8d364c147c8278ac5efb9408fd235831" ns2:_="" ns3:_="">
    <xsd:import namespace="4b79f948-d303-46c5-90ab-cfd5cb49efd5"/>
    <xsd:import namespace="de2a901d-5715-4953-ad41-48e0d41e3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andTim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9f948-d303-46c5-90ab-cfd5cb49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andTime" ma:index="12" nillable="true" ma:displayName="Date and Time " ma:format="DateOnly" ma:internalName="DateandTime">
      <xsd:simpleType>
        <xsd:restriction base="dms:DateTim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901d-5715-4953-ad41-48e0d41e3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4b79f948-d303-46c5-90ab-cfd5cb49efd5" xsi:nil="true"/>
    <lcf76f155ced4ddcb4097134ff3c332f xmlns="4b79f948-d303-46c5-90ab-cfd5cb49ef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519809-9AD4-4DFD-9108-8A5B71E1E663}"/>
</file>

<file path=customXml/itemProps2.xml><?xml version="1.0" encoding="utf-8"?>
<ds:datastoreItem xmlns:ds="http://schemas.openxmlformats.org/officeDocument/2006/customXml" ds:itemID="{0DA2D8D2-CDD1-4881-929F-59CCB5ACD627}"/>
</file>

<file path=customXml/itemProps3.xml><?xml version="1.0" encoding="utf-8"?>
<ds:datastoreItem xmlns:ds="http://schemas.openxmlformats.org/officeDocument/2006/customXml" ds:itemID="{88789922-FA7E-45B3-827A-E50CB03112D1}"/>
</file>

<file path=docMetadata/LabelInfo.xml><?xml version="1.0" encoding="utf-8"?>
<clbl:labelList xmlns:clbl="http://schemas.microsoft.com/office/2020/mipLabelMetadata"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6954</TotalTime>
  <Words>1905</Words>
  <Application>Microsoft Office PowerPoint</Application>
  <PresentationFormat>Widescreen</PresentationFormat>
  <Paragraphs>265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Calisto MT</vt:lpstr>
      <vt:lpstr>Courier New</vt:lpstr>
      <vt:lpstr>Felix Titling</vt:lpstr>
      <vt:lpstr>Gill Sans MT</vt:lpstr>
      <vt:lpstr>Symbol</vt:lpstr>
      <vt:lpstr>Times New Roman</vt:lpstr>
      <vt:lpstr>Parcel</vt:lpstr>
      <vt:lpstr>  CAPS Survey Summary Form &amp; Online Financial plan  </vt:lpstr>
      <vt:lpstr>Communication </vt:lpstr>
      <vt:lpstr>Communication </vt:lpstr>
      <vt:lpstr>Communication </vt:lpstr>
      <vt:lpstr>Communication </vt:lpstr>
      <vt:lpstr> CAPS Program R&amp;C Site</vt:lpstr>
      <vt:lpstr>Location of Survey Summary Form &amp; Online Financial plan on the CAPS Site</vt:lpstr>
      <vt:lpstr>Work Plan Process for CAPS Surveys</vt:lpstr>
      <vt:lpstr>Survey Summary Form</vt:lpstr>
      <vt:lpstr>Survey Summary Form</vt:lpstr>
      <vt:lpstr>Survey Summary Form</vt:lpstr>
      <vt:lpstr>Survey Summary Form</vt:lpstr>
      <vt:lpstr>Survey Summary Form</vt:lpstr>
      <vt:lpstr>Online Financial plan</vt:lpstr>
      <vt:lpstr>Online Financial plan</vt:lpstr>
      <vt:lpstr>Online Financial plan</vt:lpstr>
      <vt:lpstr>Online Financial plan</vt:lpstr>
      <vt:lpstr>Online Financial plan</vt:lpstr>
      <vt:lpstr>Online Financial plan</vt:lpstr>
      <vt:lpstr>Calculation Removed  from Indirect Rate Row</vt:lpstr>
      <vt:lpstr>Online Financial plan</vt:lpstr>
      <vt:lpstr>Online Financial plan</vt:lpstr>
      <vt:lpstr>Financial Section (word EXPORT)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Plan and Survey Summary Form</dc:title>
  <dc:creator>Dietrich, Bonnie Sue</dc:creator>
  <cp:lastModifiedBy>Bays, Darrell - MRP-APHIS</cp:lastModifiedBy>
  <cp:revision>79</cp:revision>
  <dcterms:created xsi:type="dcterms:W3CDTF">2022-07-08T22:10:22Z</dcterms:created>
  <dcterms:modified xsi:type="dcterms:W3CDTF">2026-05-14T20:01:25Z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0x0101003AFC6A9AD86D9B45A3738FB506616F4D</vt:lpwstr>
  </property>
</Properties>
</file>