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3" r:id="rId2"/>
  </p:sldMasterIdLst>
  <p:notesMasterIdLst>
    <p:notesMasterId r:id="rId22"/>
  </p:notesMasterIdLst>
  <p:handoutMasterIdLst>
    <p:handoutMasterId r:id="rId23"/>
  </p:handoutMasterIdLst>
  <p:sldIdLst>
    <p:sldId id="259" r:id="rId3"/>
    <p:sldId id="314" r:id="rId4"/>
    <p:sldId id="302" r:id="rId5"/>
    <p:sldId id="315" r:id="rId6"/>
    <p:sldId id="301" r:id="rId7"/>
    <p:sldId id="303" r:id="rId8"/>
    <p:sldId id="305" r:id="rId9"/>
    <p:sldId id="316" r:id="rId10"/>
    <p:sldId id="307" r:id="rId11"/>
    <p:sldId id="308" r:id="rId12"/>
    <p:sldId id="309" r:id="rId13"/>
    <p:sldId id="311" r:id="rId14"/>
    <p:sldId id="304" r:id="rId15"/>
    <p:sldId id="310" r:id="rId16"/>
    <p:sldId id="312" r:id="rId17"/>
    <p:sldId id="313" r:id="rId18"/>
    <p:sldId id="319" r:id="rId19"/>
    <p:sldId id="323" r:id="rId20"/>
    <p:sldId id="324" r:id="rId21"/>
  </p:sldIdLst>
  <p:sldSz cx="9144000" cy="6858000" type="screen4x3"/>
  <p:notesSz cx="69342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000000"/>
    <a:srgbClr val="F7D5F5"/>
    <a:srgbClr val="DDDDDD"/>
    <a:srgbClr val="FFCCFF"/>
    <a:srgbClr val="FFCC99"/>
    <a:srgbClr val="FFFF66"/>
    <a:srgbClr val="A50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1193" autoAdjust="0"/>
    <p:restoredTop sz="84884" autoAdjust="0"/>
  </p:normalViewPr>
  <p:slideViewPr>
    <p:cSldViewPr>
      <p:cViewPr varScale="1">
        <p:scale>
          <a:sx n="89" d="100"/>
          <a:sy n="89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14F02-61C8-43CE-9583-F34EC7B6FC74}" type="datetimeFigureOut">
              <a:rPr lang="en-US" smtClean="0"/>
              <a:pPr/>
              <a:t>1/30/2012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68C26-11B5-4CDA-9272-F4D42B876C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4929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2150"/>
            <a:ext cx="46164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86263"/>
            <a:ext cx="554672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93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693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2" tIns="46191" rIns="92382" bIns="46191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32DF7B70-8741-48D4-83E6-72A507849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563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98B628-E3CF-4B93-A86E-E3CA5E6192E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develop the Pre-assessment, we first consulted the New Pest Advisory Group.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They use a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pre-assessment process to determine if they will write</a:t>
            </a:r>
            <a:r>
              <a:rPr lang="en-US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an NPAG report.</a:t>
            </a: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Adapted some of their questions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to be more relevant for CAPS.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Developed a pre-assessment questionnaire</a:t>
            </a:r>
          </a:p>
          <a:p>
            <a:pPr lvl="0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Here is an example of a completed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Pre-assessment for the cherry blossom moth.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  <a:tabLst/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Show cherry moth example – share file</a:t>
            </a:r>
          </a:p>
          <a:p>
            <a:pPr lvl="0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This was a pretty straightforward pest to assess.  It was obvious that it is a pest and</a:t>
            </a:r>
          </a:p>
          <a:p>
            <a:pPr lvl="0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None/>
            </a:pP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That there is a pathway.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date, we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have been focusing on the Pre-assessment.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evaluate the tool, we have run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3 insects and 2 pathogens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  <a:tabLst/>
              <a:defRPr/>
            </a:pP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Takes 6 to 8 hours to evaluate one pest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Pathogens are having some issues with pathway/smuggling question.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And if you would like to learn more about that aspect, Melinda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can address it in the discussion after the PowerPoint.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Post-assessment is still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a wor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k in progress.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We have a draft of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the insect post-assessment, but we have not tried it yet.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Post-assessment: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consider survey effectiveness and methods availability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consider the availability</a:t>
            </a:r>
            <a:r>
              <a:rPr lang="en-US" sz="28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of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ID or diagnostic methods and capacity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kick out pests without adequate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These</a:t>
            </a:r>
            <a:r>
              <a:rPr lang="en-US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pests will 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ove to a research/development list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pests can be reconsidered when/if methods available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We decided to update the AHP list every two years: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1: Complete the AHP Process, from pest suggestions to the final list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2: Develop support products for new pests</a:t>
            </a:r>
          </a:p>
          <a:p>
            <a:endParaRPr lang="en-US" sz="3200" baseline="0" dirty="0" smtClean="0"/>
          </a:p>
          <a:p>
            <a:r>
              <a:rPr lang="en-US" sz="3200" baseline="0" dirty="0" smtClean="0"/>
              <a:t>Right now, we create a list in Jan, release the list in April, and then CPHST plays catch up </a:t>
            </a:r>
          </a:p>
          <a:p>
            <a:r>
              <a:rPr lang="en-US" sz="3200" baseline="0" dirty="0" smtClean="0"/>
              <a:t>trying to support the pests before the actual surveys begin. </a:t>
            </a:r>
          </a:p>
          <a:p>
            <a:r>
              <a:rPr lang="en-US" sz="3200" baseline="0" dirty="0" smtClean="0"/>
              <a:t> </a:t>
            </a:r>
          </a:p>
          <a:p>
            <a:r>
              <a:rPr lang="en-US" sz="3200" baseline="0" dirty="0" smtClean="0"/>
              <a:t>This new approach would be proactive instead of reactive.  It would allow over a full additional year</a:t>
            </a:r>
          </a:p>
          <a:p>
            <a:r>
              <a:rPr lang="en-US" sz="3200" baseline="0" dirty="0" smtClean="0"/>
              <a:t>for CPHST, John Crowe, the domestic identifiers, and other key players to develop the necessary tools and </a:t>
            </a:r>
          </a:p>
          <a:p>
            <a:r>
              <a:rPr lang="en-US" sz="3200" baseline="0" dirty="0" smtClean="0"/>
              <a:t>infrastructure to support these new pests.</a:t>
            </a:r>
          </a:p>
          <a:p>
            <a:endParaRPr lang="en-US" sz="3200" baseline="0" dirty="0" smtClean="0"/>
          </a:p>
          <a:p>
            <a:r>
              <a:rPr lang="en-US" sz="3200" baseline="0" dirty="0" smtClean="0"/>
              <a:t>When the pest is finally offered as a survey target, the proper support will be ready.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represents</a:t>
            </a:r>
            <a:r>
              <a:rPr lang="en-US" baseline="0" dirty="0" smtClean="0"/>
              <a:t> a breakdown of the activities in the first year, the complete AHP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en-US" baseline="0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 2 would be devoted to developing support</a:t>
            </a:r>
            <a:r>
              <a:rPr lang="en-US" baseline="0" dirty="0" smtClean="0"/>
              <a:t> tools and infrastructure for the pests.</a:t>
            </a:r>
          </a:p>
          <a:p>
            <a:r>
              <a:rPr lang="en-US" baseline="0" dirty="0" smtClean="0"/>
              <a:t>This would include: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Developing approved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Developing screening aids and diagnostic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Ensuring taxonomic capacity and expertise is available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Allowing time for trap and lure procurement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Developing datasheets and NAPPFAST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maps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</a:t>
            </a:r>
            <a:r>
              <a:rPr lang="en-US" baseline="0" dirty="0" smtClean="0"/>
              <a:t> now we would like to open up the topic for discussion.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Today, we will be covering thre</a:t>
            </a:r>
            <a:r>
              <a:rPr lang="en-US" baseline="0" dirty="0" smtClean="0"/>
              <a:t>e topics that CPHST has been working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</a:t>
            </a:r>
            <a:r>
              <a:rPr lang="en-US" baseline="0" dirty="0" smtClean="0"/>
              <a:t> I would like to talk about the Pest List Review.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The Pest List Review Group was initiated in June 2011.</a:t>
            </a:r>
          </a:p>
          <a:p>
            <a:pPr lvl="0"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The group was formed</a:t>
            </a: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to a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ddress</a:t>
            </a: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concerns raised by the CAPS community and CPHST,</a:t>
            </a: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including:</a:t>
            </a:r>
            <a:endParaRPr lang="en-US" sz="2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  <a:buFont typeface="Arial" pitchFamily="34" charset="0"/>
              <a:buNone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-Comments received during the breakout session at the </a:t>
            </a: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2010 National CAPS Meeting and </a:t>
            </a:r>
          </a:p>
          <a:p>
            <a:pPr lvl="0">
              <a:buClr>
                <a:srgbClr val="FFC000"/>
              </a:buClr>
              <a:buFont typeface="Arial" pitchFamily="34" charset="0"/>
              <a:buNone/>
            </a:pP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-Questions raised by CPHST and other subject matter experts along the way.</a:t>
            </a:r>
          </a:p>
          <a:p>
            <a:pPr lvl="0">
              <a:buClr>
                <a:srgbClr val="FFC000"/>
              </a:buClr>
              <a:buFont typeface="Wingdings" pitchFamily="2" charset="2"/>
              <a:buChar char="§"/>
            </a:pPr>
            <a:r>
              <a:rPr lang="en-US" sz="26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Purpose:</a:t>
            </a: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review the process behind the AHP pest list.</a:t>
            </a:r>
          </a:p>
          <a:p>
            <a:pPr lvl="2">
              <a:buClr>
                <a:schemeClr val="tx2">
                  <a:lumMod val="75000"/>
                </a:schemeClr>
              </a:buClr>
              <a:buSzPct val="50000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Core Team is made up of:</a:t>
            </a:r>
          </a:p>
          <a:p>
            <a:pPr lvl="2">
              <a:buClr>
                <a:schemeClr val="tx2">
                  <a:lumMod val="75000"/>
                </a:schemeClr>
              </a:buClr>
              <a:buSzPct val="50000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Matt Royer, John Bowers, Kristian Rondeau, Brian Kopper, Rick Zink, Melinda Sullivan, and me</a:t>
            </a:r>
          </a:p>
          <a:p>
            <a:pPr lvl="0">
              <a:buClr>
                <a:srgbClr val="FFC000"/>
              </a:buClr>
            </a:pPr>
            <a:endParaRPr lang="en-US" sz="26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Other individuals,</a:t>
            </a:r>
            <a:r>
              <a:rPr lang="en-US" sz="26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including identification and survey experts, will be called upon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on an </a:t>
            </a:r>
            <a:r>
              <a:rPr lang="en-US" sz="2600" dirty="0" err="1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adhoc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basis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,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including</a:t>
            </a:r>
          </a:p>
          <a:p>
            <a:pPr lvl="0">
              <a:buClr>
                <a:srgbClr val="FFC000"/>
              </a:buClr>
            </a:pP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Scientists and analysts from the: 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1149350" lvl="1" indent="-234950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Otis lab (insect survey methods)</a:t>
            </a:r>
          </a:p>
          <a:p>
            <a:pPr marL="909638" lvl="0" indent="236538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Beltsville lab (pathogen diagnostics)</a:t>
            </a:r>
          </a:p>
          <a:p>
            <a:pPr marL="909638" lvl="0" indent="236538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PERAL lab (pathway analysis), and</a:t>
            </a:r>
          </a:p>
          <a:p>
            <a:pPr marL="1141413" lvl="0" indent="-227013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NIS and Identification experts (insect ID methods and capacity)</a:t>
            </a:r>
          </a:p>
          <a:p>
            <a:pPr lvl="0">
              <a:buClr>
                <a:srgbClr val="FFC000"/>
              </a:buClr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None/>
              <a:tabLst/>
              <a:defRPr/>
            </a:pPr>
            <a:r>
              <a:rPr lang="en-US" dirty="0" smtClean="0"/>
              <a:t>The group has identified</a:t>
            </a:r>
            <a:r>
              <a:rPr lang="en-US" baseline="0" dirty="0" smtClean="0"/>
              <a:t> </a:t>
            </a:r>
            <a:r>
              <a:rPr lang="en-US" dirty="0" smtClean="0"/>
              <a:t>5 overarching questions: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How do pests get on the list?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How are pests removed from the list?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How are pests managed on the list?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What is the archival process?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How do we deal with other lists (e.g., Commodities and Additional Pests of Concern)?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So far, we have worked on the first question,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how do pests get on the list.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There were two b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ig issues that were not being addressed in the current AHP model that have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been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brought up many times by many different people: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-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Pathway: how to include it in the model?  In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the AHP model itself, pathway could not be included as one of the criteria.  	It broke one of the rules of the model (double-counting criteria).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1" indent="3968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-The other issue is the Lack of Survey and ID/ Diagnostic methods.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 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hould pests be on the list if we do not have 	  sufficient methods?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To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address the pathway concern and other issues, we d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ecided to go through a pre-assessment process for all new CAPS suggestions.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 This process will occur before any pests are run through the model.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-This will allow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us to 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valuate the pest’s pathway,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pest status, etc.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-We decided to take a conservative approach.  We didn’t want the Pre-assessment to be so</a:t>
            </a: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restrictive that it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None/>
            </a:pPr>
            <a:r>
              <a:rPr lang="en-US" sz="24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	Would exclude too many pests.  However, we want to use it as a transparent process to kick out pests that are not 	appropriate for CAPS.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In addition, we are adding a Post-assessment process for pests that make it through the Pre-assessment process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, are run through the model, AND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rank above a cut off</a:t>
            </a: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point (for example, 50 pests).</a:t>
            </a:r>
          </a:p>
          <a:p>
            <a:pPr>
              <a:buClr>
                <a:srgbClr val="FFC000"/>
              </a:buClr>
              <a:buSzPct val="90000"/>
              <a:buFont typeface="Wingdings" pitchFamily="2" charset="2"/>
              <a:buNone/>
            </a:pPr>
            <a:endParaRPr lang="en-US" sz="3000" baseline="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>
              <a:buClr>
                <a:srgbClr val="FFC000"/>
              </a:buClr>
              <a:buSzPct val="90000"/>
              <a:buFont typeface="Wingdings" pitchFamily="2" charset="2"/>
              <a:buNone/>
            </a:pPr>
            <a:r>
              <a:rPr lang="en-US" sz="3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We would then determine if there are effective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survey and diagnostic methods AND sufficient capacity to perform IDs and diagnostics. 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This would exclude many pests that don’t have methods</a:t>
            </a:r>
          </a:p>
          <a:p>
            <a:pPr lvl="2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These pests would then move to a research and development list.</a:t>
            </a:r>
          </a:p>
          <a:p>
            <a:pPr lvl="2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These pests would not</a:t>
            </a:r>
            <a:r>
              <a:rPr lang="en-US" sz="2000" baseline="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be listed on the final AHP list until there are methods available.</a:t>
            </a:r>
            <a:endParaRPr lang="en-US" sz="20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this is what our proposed new process would look like.  We are still</a:t>
            </a:r>
            <a:r>
              <a:rPr lang="en-US" baseline="0" dirty="0" smtClean="0"/>
              <a:t> in the beginning stages.</a:t>
            </a:r>
          </a:p>
          <a:p>
            <a:r>
              <a:rPr lang="en-US" baseline="0" dirty="0" smtClean="0"/>
              <a:t>We have only completed a few Pre-assessments so far, so we have yet to run one pest through the</a:t>
            </a:r>
          </a:p>
          <a:p>
            <a:r>
              <a:rPr lang="en-US" baseline="0" dirty="0" smtClean="0"/>
              <a:t>Entire process.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(Orange)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(Red) If the pest does not make it through the Pre-assessment, it is not run through the AHP model.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(Blue) If the pest does pass the Pre-assessment, it is run through the model.</a:t>
            </a:r>
          </a:p>
          <a:p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(Purple) Lower-ranking pests (likely below our current</a:t>
            </a:r>
            <a:r>
              <a:rPr lang="en-US" sz="1200" baseline="0" dirty="0" smtClean="0">
                <a:solidFill>
                  <a:prstClr val="black"/>
                </a:solidFill>
                <a:latin typeface="Calibri"/>
              </a:rPr>
              <a:t> cut-off of rank #50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)  are not added to the final AHP list.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We are still considering</a:t>
            </a:r>
            <a:r>
              <a:rPr lang="en-US" sz="1200" baseline="0" dirty="0" smtClean="0">
                <a:solidFill>
                  <a:prstClr val="black"/>
                </a:solidFill>
                <a:latin typeface="Calibri"/>
              </a:rPr>
              <a:t> what to do with these pests.</a:t>
            </a:r>
            <a:endParaRPr lang="en-US" sz="1200" dirty="0" smtClean="0">
              <a:solidFill>
                <a:prstClr val="black"/>
              </a:solidFill>
              <a:latin typeface="Calibri"/>
            </a:endParaRPr>
          </a:p>
          <a:p>
            <a:endParaRPr lang="en-US" dirty="0" smtClean="0"/>
          </a:p>
          <a:p>
            <a:r>
              <a:rPr lang="en-US" dirty="0" smtClean="0"/>
              <a:t>(Yellow)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1E28-FFB0-4C62-80E0-4EBD5B6838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2D3B-4F08-41EA-B6F8-8CC8F5C44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E4607-2843-4964-B2DA-C0B8DAF3BF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7EE5B-07A4-4D72-9614-6A580DF4AC5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C664-5B55-42CF-8B66-6631A2CB642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26F-BCDB-42A1-95C4-5CE764E37E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126BA-B6BA-4AAD-9FBD-3CFBA2193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3545-2BD5-4DC6-882A-520BDD5A04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14BA1-B21D-46B4-8663-88F8E4F20D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62425-02B7-4E56-B495-D15B0BFC2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2AA82-BC48-4A69-9E5D-FF18DD4B4D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7B5D-D4E4-44D9-9132-B9C3F7FA4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3A2B7-72DC-487C-883A-F62EC7412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F66E5C3-E3A3-4ACB-BADC-782A685DF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057EE5B-07A4-4D72-9614-6A580DF4AC5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1/30/2012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36C9C664-5B55-42CF-8B66-6631A2CB642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763000" cy="1828800"/>
          </a:xfrm>
        </p:spPr>
        <p:txBody>
          <a:bodyPr/>
          <a:lstStyle/>
          <a:p>
            <a:r>
              <a:rPr lang="en-US" dirty="0" smtClean="0"/>
              <a:t>CPHST Support: Bringing Pests, Surveys, Plants, and Science Together</a:t>
            </a:r>
            <a:r>
              <a:rPr lang="en-US" sz="3600" dirty="0" smtClean="0"/>
              <a:t>	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1000" y="5334000"/>
            <a:ext cx="861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 Sullivan					Lisa Jackson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CPHST Fort Collins					CPHST Raleigh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melinda.j.sullivan@aphis.usda.gov     			lisa.d.jackson@aphis.usda.gov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733800" y="533400"/>
          <a:ext cx="1295400" cy="1371600"/>
        </p:xfrm>
        <a:graphic>
          <a:graphicData uri="http://schemas.openxmlformats.org/presentationml/2006/ole">
            <p:oleObj spid="_x0000_s1052" name="Acrobat Document" r:id="rId4" imgW="1038370" imgH="1162212" progId="AcroExch.Document.7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685800" y="533400"/>
          <a:ext cx="1644650" cy="1077913"/>
        </p:xfrm>
        <a:graphic>
          <a:graphicData uri="http://schemas.openxmlformats.org/presentationml/2006/ole">
            <p:oleObj spid="_x0000_s1053" name="Photo Editor Photo" r:id="rId5" imgW="1047619" imgH="800212" progId="">
              <p:embed/>
            </p:oleObj>
          </a:graphicData>
        </a:graphic>
      </p:graphicFrame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533400"/>
            <a:ext cx="1676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Consulted the New Pest Advisory Group (NPAG)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Also use a pre-assessment process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Decided on questions most important to CAPS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Developed a pre-assessment questionnaire</a:t>
            </a: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3046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Pre-Assessment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5" name="Picture 2" descr="http://www.agroatlas.ru/content/pests/Argyresthia_pruniella/Argyresthia_pruniel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572000"/>
            <a:ext cx="3200400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8344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date have run 3 insects and 2 pathogens</a:t>
            </a:r>
          </a:p>
          <a:p>
            <a:pPr marL="350838" lvl="1" indent="-290513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Takes 6 to 8 hours to evaluate one pest</a:t>
            </a:r>
          </a:p>
          <a:p>
            <a:pPr marL="350838" lvl="1" indent="-290513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Pathogens are having some issues with pathway/smuggling question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3046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Pre-Assessment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19465" name="Picture 9" descr="ph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4419600"/>
            <a:ext cx="3030682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7682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Work in progress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consider survey effectiveness/methods availability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consider diagnostic methods available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Will kick out pests without adequate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Move to a research/development list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Can be reconsidered when/if methods available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32255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Post-Assessment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662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Decided to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update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AHP list every two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years: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1: AHP Process</a:t>
            </a:r>
            <a:endParaRPr lang="en-US" sz="30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2: Develop support products for new pests</a:t>
            </a: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" name="Picture 9" descr="Pine co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9434" y="4419600"/>
            <a:ext cx="1735757" cy="2286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1091625"/>
            <a:ext cx="17155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Timeline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370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lvl="1" algn="l"/>
            <a:r>
              <a:rPr lang="en-US" sz="3600" dirty="0">
                <a:solidFill>
                  <a:srgbClr val="FFFF99"/>
                </a:solidFill>
                <a:latin typeface="+mn-lt"/>
              </a:rPr>
              <a:t>Time Line </a:t>
            </a:r>
            <a:r>
              <a:rPr lang="en-US" sz="3600" dirty="0" smtClean="0">
                <a:solidFill>
                  <a:srgbClr val="FFFF99"/>
                </a:solidFill>
                <a:latin typeface="+mn-lt"/>
              </a:rPr>
              <a:t>for </a:t>
            </a:r>
            <a:r>
              <a:rPr lang="en-US" sz="36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1: AHP Process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/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20864933"/>
              </p:ext>
            </p:extLst>
          </p:nvPr>
        </p:nvGraphicFramePr>
        <p:xfrm>
          <a:off x="609600" y="1066801"/>
          <a:ext cx="7848600" cy="5027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1363"/>
                <a:gridCol w="5237237"/>
              </a:tblGrid>
              <a:tr h="993355">
                <a:tc gridSpan="2">
                  <a:txBody>
                    <a:bodyPr/>
                    <a:lstStyle/>
                    <a:p>
                      <a:pPr marL="228600" marR="0" indent="-2286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</a:rPr>
                        <a:t>Pest Suggestions and 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</a:rPr>
                        <a:t>Pre-assessments 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28600" marR="0" indent="-2286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0438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January – July 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New pest suggestions sent to Melinda and Lisa throughout year until July 1.  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Melinda and </a:t>
                      </a:r>
                      <a:r>
                        <a:rPr lang="en-US" sz="2000" dirty="0" smtClean="0">
                          <a:effectLst/>
                        </a:rPr>
                        <a:t>Lisa</a:t>
                      </a:r>
                      <a:r>
                        <a:rPr lang="en-US" sz="2000" baseline="0" dirty="0" smtClean="0">
                          <a:effectLst/>
                        </a:rPr>
                        <a:t> perform </a:t>
                      </a:r>
                      <a:r>
                        <a:rPr lang="en-US" sz="2000" dirty="0" smtClean="0">
                          <a:effectLst/>
                        </a:rPr>
                        <a:t>Pre-assessments </a:t>
                      </a:r>
                      <a:r>
                        <a:rPr lang="en-US" sz="2000" dirty="0">
                          <a:effectLst/>
                        </a:rPr>
                        <a:t>on these pests as they come in.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9937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June 1 – July 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Call for pest suggestions to CAPS community.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87923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effectLst/>
                        </a:rPr>
                        <a:t>August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All Pre-assessments are completed.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2628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lvl="1" algn="l"/>
            <a:r>
              <a:rPr lang="en-US" sz="3600" dirty="0" smtClean="0">
                <a:solidFill>
                  <a:srgbClr val="FFFF99"/>
                </a:solidFill>
              </a:rPr>
              <a:t>Time Line for </a:t>
            </a:r>
            <a:r>
              <a:rPr lang="en-US" sz="36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1: AHP Process </a:t>
            </a:r>
            <a:r>
              <a:rPr lang="en-US" sz="3200" dirty="0">
                <a:solidFill>
                  <a:srgbClr val="FFFF99"/>
                </a:solidFill>
                <a:latin typeface="+mn-lt"/>
              </a:rPr>
              <a:t/>
            </a:r>
            <a:br>
              <a:rPr lang="en-US" sz="3200" dirty="0">
                <a:solidFill>
                  <a:srgbClr val="FFFF99"/>
                </a:solidFill>
                <a:latin typeface="+mn-lt"/>
              </a:rPr>
            </a:b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3882190"/>
              </p:ext>
            </p:extLst>
          </p:nvPr>
        </p:nvGraphicFramePr>
        <p:xfrm>
          <a:off x="685800" y="1447800"/>
          <a:ext cx="7772400" cy="4200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6012"/>
                <a:gridCol w="5186388"/>
              </a:tblGrid>
              <a:tr h="1045727">
                <a:tc gridSpan="2">
                  <a:txBody>
                    <a:bodyPr/>
                    <a:lstStyle/>
                    <a:p>
                      <a:pPr marL="228600" marR="0" indent="-2286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</a:rPr>
                        <a:t>AHP Process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354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August 1 – September 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Biological assessments are completed.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898198">
                <a:tc>
                  <a:txBody>
                    <a:bodyPr/>
                    <a:lstStyle/>
                    <a:p>
                      <a:pPr marL="228600" marR="0" indent="-2286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September 1 – October 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Economic assessments are completed.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November 1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Pests are run through AHP model.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Ranked list completed by Nov. 1.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8149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lvl="1" algn="l"/>
            <a:r>
              <a:rPr lang="en-US" sz="3600" dirty="0" smtClean="0">
                <a:solidFill>
                  <a:srgbClr val="FFFF99"/>
                </a:solidFill>
              </a:rPr>
              <a:t>Time Line for </a:t>
            </a:r>
            <a:r>
              <a:rPr lang="en-US" sz="360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1: AHP Process</a:t>
            </a:r>
            <a:r>
              <a:rPr lang="en-US" sz="3200" dirty="0">
                <a:solidFill>
                  <a:srgbClr val="FFFF99"/>
                </a:solidFill>
                <a:latin typeface="+mn-lt"/>
              </a:rPr>
              <a:t/>
            </a:r>
            <a:br>
              <a:rPr lang="en-US" sz="3200" dirty="0">
                <a:solidFill>
                  <a:srgbClr val="FFFF99"/>
                </a:solidFill>
                <a:latin typeface="+mn-lt"/>
              </a:rPr>
            </a:b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06408585"/>
              </p:ext>
            </p:extLst>
          </p:nvPr>
        </p:nvGraphicFramePr>
        <p:xfrm>
          <a:off x="457200" y="914400"/>
          <a:ext cx="8229600" cy="5538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8130"/>
                <a:gridCol w="5491470"/>
              </a:tblGrid>
              <a:tr h="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</a:rPr>
                        <a:t>Post-assessments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and Final List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7D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November 1 – January 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7D5F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Post-assessments are completed for all high-ranking pests (i.e., with ranks &gt;50).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Pests that do not pass the Post-assessment are placed on a research list.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Some lower-ranking pests are run through the </a:t>
                      </a:r>
                      <a:r>
                        <a:rPr lang="en-US" sz="2000" dirty="0" smtClean="0">
                          <a:effectLst/>
                        </a:rPr>
                        <a:t>Post-assessments </a:t>
                      </a:r>
                      <a:r>
                        <a:rPr lang="en-US" sz="2000" dirty="0">
                          <a:effectLst/>
                        </a:rPr>
                        <a:t>to create a final list of 50.  (For example, if 5 pests did not make it through the Post-assessment, then pests ranked 51-55 would be run through the Post-assessment.)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DDDD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</a:rPr>
                        <a:t>January 20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7D5F5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</a:rPr>
                        <a:t>Final, ranked list ready for the NCC meeting.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764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Year 2: Support for Pests</a:t>
            </a:r>
            <a:endParaRPr lang="en-US" sz="30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 approved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 screening aids and diagnostic methods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Ensure taxonomic capacity and expertise are available</a:t>
            </a:r>
            <a:endParaRPr lang="en-US" sz="24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Allow time for trap and lure procurement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Develop datasheets and NAPPFAST maps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6" name="Picture 5" descr="22-Gel_09PPQ006_002.jpg"/>
          <p:cNvPicPr>
            <a:picLocks noChangeAspect="1"/>
          </p:cNvPicPr>
          <p:nvPr/>
        </p:nvPicPr>
        <p:blipFill>
          <a:blip r:embed="rId3" cstate="print"/>
          <a:srcRect b="23802"/>
          <a:stretch>
            <a:fillRect/>
          </a:stretch>
        </p:blipFill>
        <p:spPr>
          <a:xfrm>
            <a:off x="228600" y="4419600"/>
            <a:ext cx="1902335" cy="2286000"/>
          </a:xfrm>
          <a:prstGeom prst="rect">
            <a:avLst/>
          </a:prstGeom>
        </p:spPr>
      </p:pic>
      <p:pic>
        <p:nvPicPr>
          <p:cNvPr id="8" name="Picture 7" descr="PHM surve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4495800"/>
            <a:ext cx="2426225" cy="22284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3370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http://newmediaandmarketing.com/wp-content/uploads/2011/08/hold-a-meet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1" y="1879245"/>
            <a:ext cx="5965110" cy="4521555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Discussion/ Questions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80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828800"/>
            <a:ext cx="6629400" cy="1752600"/>
          </a:xfrm>
          <a:noFill/>
          <a:ln w="38100" cmpd="sng">
            <a:solidFill>
              <a:srgbClr val="FFC000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Pest </a:t>
            </a:r>
            <a:r>
              <a:rPr lang="en-US" dirty="0"/>
              <a:t>List </a:t>
            </a:r>
            <a:r>
              <a:rPr lang="en-US" dirty="0" smtClean="0"/>
              <a:t>Working Group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80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</a:pPr>
            <a:r>
              <a:rPr lang="en-US" dirty="0" smtClean="0"/>
              <a:t>Pest List Review</a:t>
            </a:r>
          </a:p>
          <a:p>
            <a:pPr marL="0" indent="0">
              <a:buClr>
                <a:srgbClr val="FFC000"/>
              </a:buClr>
              <a:buNone/>
            </a:pPr>
            <a:endParaRPr lang="en-US" dirty="0" smtClean="0"/>
          </a:p>
          <a:p>
            <a:pPr>
              <a:buClr>
                <a:srgbClr val="FFC000"/>
              </a:buClr>
            </a:pPr>
            <a:r>
              <a:rPr lang="en-US" dirty="0" smtClean="0"/>
              <a:t>Pest List Working Group</a:t>
            </a:r>
          </a:p>
          <a:p>
            <a:pPr marL="0" indent="0">
              <a:buClr>
                <a:srgbClr val="FFC000"/>
              </a:buClr>
              <a:buNone/>
            </a:pPr>
            <a:endParaRPr lang="en-US" dirty="0" smtClean="0"/>
          </a:p>
          <a:p>
            <a:pPr>
              <a:buClr>
                <a:srgbClr val="FFC000"/>
              </a:buClr>
            </a:pPr>
            <a:r>
              <a:rPr lang="en-US" dirty="0" smtClean="0"/>
              <a:t>Asian Defoliator/Palm Surveys</a:t>
            </a:r>
          </a:p>
          <a:p>
            <a:pPr>
              <a:buClr>
                <a:srgbClr val="FFC000"/>
              </a:buClr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984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828800"/>
            <a:ext cx="5867400" cy="1371600"/>
          </a:xfrm>
          <a:noFill/>
          <a:ln w="38100" cmpd="sng">
            <a:solidFill>
              <a:srgbClr val="FFC000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Pest </a:t>
            </a:r>
            <a:r>
              <a:rPr lang="en-US" dirty="0"/>
              <a:t>List Review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380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lvl="0">
              <a:buClr>
                <a:srgbClr val="FFC000"/>
              </a:buClr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Effort initiated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in June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2011</a:t>
            </a:r>
          </a:p>
          <a:p>
            <a:pPr lvl="0">
              <a:buClr>
                <a:srgbClr val="FFC000"/>
              </a:buClr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Addressed concerns raised by CAPS community and CPHST</a:t>
            </a:r>
            <a:endParaRPr lang="en-US" sz="26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</a:pPr>
            <a:r>
              <a:rPr lang="en-US" sz="2600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Purpose:</a:t>
            </a:r>
            <a:r>
              <a:rPr lang="en-US" sz="2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To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review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process behind the AHP 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pest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list.</a:t>
            </a:r>
          </a:p>
          <a:p>
            <a:pPr lvl="2">
              <a:buClr>
                <a:schemeClr val="tx2">
                  <a:lumMod val="75000"/>
                </a:schemeClr>
              </a:buClr>
              <a:buSzPct val="50000"/>
            </a:pPr>
            <a:endParaRPr lang="en-US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14526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History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17415" name="Picture 7" descr="C:\Documents and Settings\ldjackson\Local Settings\Temporary Internet Files\Content.IE5\VLMHC6Y4\MP90031638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5634" y="4648200"/>
            <a:ext cx="2784664" cy="1944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lvl="0">
              <a:buClr>
                <a:srgbClr val="FFC000"/>
              </a:buClr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Core Team</a:t>
            </a:r>
          </a:p>
          <a:p>
            <a:pPr lvl="2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Matt Royer, John Bowers, Kristian Rondeau, Brian Kopper, Rick Zink, Melinda Sullivan, Lisa Jackson</a:t>
            </a:r>
            <a:endParaRPr lang="en-US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0">
              <a:buClr>
                <a:srgbClr val="FFC000"/>
              </a:buClr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Other individuals on </a:t>
            </a:r>
            <a:r>
              <a:rPr lang="en-US" sz="2600" dirty="0" err="1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adhoc</a:t>
            </a:r>
            <a:r>
              <a:rPr lang="en-US" sz="26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basis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1149350" lvl="1" indent="-234950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Otis lab (insect survey methods)</a:t>
            </a:r>
          </a:p>
          <a:p>
            <a:pPr marL="909638" lvl="0" indent="236538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Beltsville lab (pathogen diagnostics)</a:t>
            </a:r>
          </a:p>
          <a:p>
            <a:pPr marL="909638" lvl="0" indent="236538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CPHST PERAL lab (pathway analysis)</a:t>
            </a:r>
          </a:p>
          <a:p>
            <a:pPr marL="1141413" lvl="0" indent="-227013">
              <a:buClr>
                <a:schemeClr val="tx2">
                  <a:lumMod val="75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NIS and Identification experts (insect ID methods   </a:t>
            </a:r>
            <a:r>
              <a:rPr lang="en-US" sz="240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and capacity)</a:t>
            </a:r>
            <a:endParaRPr lang="en-US" sz="24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14526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History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How do pests get on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list?</a:t>
            </a: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How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are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pests removed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from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list?</a:t>
            </a: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How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are pests managed on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list?</a:t>
            </a: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What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is the archival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process?</a:t>
            </a: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How do we deal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with other lists (e.g.,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Commodities </a:t>
            </a:r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and Additional Pests of Concern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)? </a:t>
            </a:r>
            <a:endParaRPr lang="en-US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51491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Five Overarching Questions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493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343400"/>
          </a:xfrm>
        </p:spPr>
        <p:txBody>
          <a:bodyPr/>
          <a:lstStyle/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Big Issues not being addressed in AHP</a:t>
            </a:r>
          </a:p>
          <a:p>
            <a:pPr lvl="0" indent="3968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Pathway</a:t>
            </a:r>
          </a:p>
          <a:p>
            <a:pPr lvl="0" indent="3968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Lack of Survey and ID/ Diagnostic methods</a:t>
            </a:r>
          </a:p>
          <a:p>
            <a:pPr lvl="0"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Use a Pre-assessment process for all new CAPS suggestions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Evaluate the pest’s pathway, pest status, etc.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Conservative approach</a:t>
            </a: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533400" y="1091625"/>
            <a:ext cx="63113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>
              <a:buClr>
                <a:schemeClr val="hlink"/>
              </a:buClr>
              <a:buNone/>
            </a:pPr>
            <a:r>
              <a:rPr lang="en-US" sz="3200" kern="0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#1 How do pests get on the list?</a:t>
            </a:r>
            <a:endParaRPr lang="en-US" sz="3200" kern="0" dirty="0">
              <a:solidFill>
                <a:srgbClr val="FF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55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List Review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343400"/>
          </a:xfrm>
        </p:spPr>
        <p:txBody>
          <a:bodyPr/>
          <a:lstStyle/>
          <a:p>
            <a:pPr>
              <a:buClr>
                <a:srgbClr val="FFC000"/>
              </a:buClr>
              <a:buSzPct val="90000"/>
              <a:buFont typeface="Wingdings" pitchFamily="2" charset="2"/>
              <a:buChar char="§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Post-assessment 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process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for pests that make it to AHP list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Are there effective survey and diagnostic methods?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Exclude many pests that don’t have methods.</a:t>
            </a:r>
          </a:p>
          <a:p>
            <a:pPr marL="739775" lvl="2" indent="-2317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Pests would go to a research and development list.</a:t>
            </a:r>
          </a:p>
          <a:p>
            <a:pPr marL="739775" lvl="2" indent="-2317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</a:rPr>
              <a:t>These pests would not be listed on the final AHP list.</a:t>
            </a:r>
          </a:p>
          <a:p>
            <a:pPr lvl="2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5" name="Picture 4" descr="Petri%20Dishe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0800" y="4610151"/>
            <a:ext cx="2289048" cy="19080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55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"/>
            <a:ext cx="30480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Pests are suggested  by CAPS community.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19200"/>
            <a:ext cx="3048000" cy="533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Pests are run through Pre-assessment Form.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286000"/>
            <a:ext cx="30480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 is a candidate for AHP. Pest is run through AHP model.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9600" y="1143000"/>
            <a:ext cx="17526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 is not a candidate for AHP.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657600" y="1447800"/>
            <a:ext cx="6096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248400" y="1371600"/>
            <a:ext cx="6096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34200" y="685800"/>
            <a:ext cx="2057400" cy="13849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Completed pre-assessment form is archived.  Pest may be re-submitted in the future if more information becomes available.  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" y="3429000"/>
            <a:ext cx="3048000" cy="73866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High-ranking pests (above a certain pre-determined number) are run through the Post-assessment Form.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1828800" y="1828800"/>
            <a:ext cx="0" cy="38100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828800" y="762000"/>
            <a:ext cx="0" cy="38100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828800" y="2895600"/>
            <a:ext cx="0" cy="38100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657600" y="2514600"/>
            <a:ext cx="6096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419600" y="1981200"/>
            <a:ext cx="1752600" cy="116955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Lower-ranking pests (below a certain pre-determined number)  are not added to the final AHP list.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4800" y="4724400"/>
            <a:ext cx="3048000" cy="73866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Pests are run through Post-assessment Form (evaluate Survey and ID methods/ capacity).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1828800" y="4267200"/>
            <a:ext cx="0" cy="38100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581400" y="5105400"/>
            <a:ext cx="60960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04800" y="6096000"/>
            <a:ext cx="304800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Pests that make it through the Post-assessment will be on the final pest list.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828800" y="5562600"/>
            <a:ext cx="0" cy="38100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419600" y="4114800"/>
            <a:ext cx="1828800" cy="1815882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Pests that do not pass the Post-assessment are put on a research list for methods development/ improvement or ID capacity improvement.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6776</TotalTime>
  <Words>1718</Words>
  <Application>Microsoft Office PowerPoint</Application>
  <PresentationFormat>On-screen Show (4:3)</PresentationFormat>
  <Paragraphs>263</Paragraphs>
  <Slides>19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Textured</vt:lpstr>
      <vt:lpstr>Office Theme</vt:lpstr>
      <vt:lpstr>Acrobat Document</vt:lpstr>
      <vt:lpstr>Photo Editor Photo</vt:lpstr>
      <vt:lpstr>CPHST Support: Bringing Pests, Surveys, Plants, and Science Together </vt:lpstr>
      <vt:lpstr>Topics</vt:lpstr>
      <vt:lpstr> Pest List Review </vt:lpstr>
      <vt:lpstr>Pest List Review</vt:lpstr>
      <vt:lpstr>Pest List Review</vt:lpstr>
      <vt:lpstr>Pest List Review</vt:lpstr>
      <vt:lpstr>Pest List Review</vt:lpstr>
      <vt:lpstr>Pest List Review</vt:lpstr>
      <vt:lpstr>Slide 9</vt:lpstr>
      <vt:lpstr>Pest List Review</vt:lpstr>
      <vt:lpstr>Pest List Review</vt:lpstr>
      <vt:lpstr>Pest List Review</vt:lpstr>
      <vt:lpstr>Pest List Review</vt:lpstr>
      <vt:lpstr>Time Line for Year 1: AHP Process </vt:lpstr>
      <vt:lpstr>Time Line for Year 1: AHP Process  </vt:lpstr>
      <vt:lpstr>Time Line for Year 1: AHP Process </vt:lpstr>
      <vt:lpstr>Pest List Review</vt:lpstr>
      <vt:lpstr>Discussion/ Questions</vt:lpstr>
      <vt:lpstr> Pest List Working Group </vt:lpstr>
    </vt:vector>
  </TitlesOfParts>
  <Company>USDA APHIS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lkennaway</dc:creator>
  <cp:lastModifiedBy>Lisa Jackson</cp:lastModifiedBy>
  <cp:revision>291</cp:revision>
  <dcterms:created xsi:type="dcterms:W3CDTF">2008-07-31T20:19:29Z</dcterms:created>
  <dcterms:modified xsi:type="dcterms:W3CDTF">2012-01-30T19:13:10Z</dcterms:modified>
</cp:coreProperties>
</file>