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302" r:id="rId2"/>
    <p:sldId id="301" r:id="rId3"/>
    <p:sldId id="311" r:id="rId4"/>
    <p:sldId id="303" r:id="rId5"/>
    <p:sldId id="312" r:id="rId6"/>
    <p:sldId id="314" r:id="rId7"/>
    <p:sldId id="315" r:id="rId8"/>
    <p:sldId id="316" r:id="rId9"/>
    <p:sldId id="313" r:id="rId10"/>
    <p:sldId id="317" r:id="rId11"/>
    <p:sldId id="318" r:id="rId12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FFFF66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8" autoAdjust="0"/>
    <p:restoredTop sz="98435" autoAdjust="0"/>
  </p:normalViewPr>
  <p:slideViewPr>
    <p:cSldViewPr>
      <p:cViewPr>
        <p:scale>
          <a:sx n="66" d="100"/>
          <a:sy n="66" d="100"/>
        </p:scale>
        <p:origin x="-93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14F02-61C8-43CE-9583-F34EC7B6FC74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68C26-11B5-4CDA-9272-F4D42B876C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492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2DF7B70-8741-48D4-83E6-72A507849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630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F7B70-8741-48D4-83E6-72A50784909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21E28-FFB0-4C62-80E0-4EBD5B6838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2D3B-4F08-41EA-B6F8-8CC8F5C443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E4607-2843-4964-B2DA-C0B8DAF3B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2F26F-BCDB-42A1-95C4-5CE764E37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126BA-B6BA-4AAD-9FBD-3CFBA2193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3545-2BD5-4DC6-882A-520BDD5A0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14BA1-B21D-46B4-8663-88F8E4F20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62425-02B7-4E56-B495-D15B0BFC2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AA82-BC48-4A69-9E5D-FF18DD4B4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A7B5D-D4E4-44D9-9132-B9C3F7FA4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3A2B7-72DC-487C-883A-F62EC7412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F66E5C3-E3A3-4ACB-BADC-782A685DF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315200" cy="4191000"/>
          </a:xfrm>
          <a:noFill/>
          <a:ln w="38100" cmpd="sng"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UPDATE: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Asian Defoliator Pathway-Based Survey</a:t>
            </a:r>
            <a:br>
              <a:rPr lang="en-US" dirty="0" smtClean="0"/>
            </a:br>
            <a:r>
              <a:rPr lang="en-US" dirty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Palm Commodity-Based Survey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0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 sz="3800" dirty="0" smtClean="0"/>
              <a:t>Web-Based Delivery of All Documents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Fact Sheet Fusion can automatically develop the datasheets, but not very attractive</a:t>
            </a:r>
          </a:p>
          <a:p>
            <a:pPr>
              <a:buClr>
                <a:srgbClr val="FFC000"/>
              </a:buClr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Requires a web-designer/programmer to work on appearance and functionali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ty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Work in conjunction with Identification Technology Program (Terrence Walters)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Losing web-designer in February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Announcement of position – last week</a:t>
            </a:r>
          </a:p>
          <a:p>
            <a:pPr lvl="2">
              <a:buClr>
                <a:schemeClr val="tx2">
                  <a:lumMod val="75000"/>
                </a:schemeClr>
              </a:buClr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Qualified Applicant – Looking for programmer vs. web designer now </a:t>
            </a:r>
          </a:p>
          <a:p>
            <a:pPr>
              <a:buClr>
                <a:srgbClr val="FFC000"/>
              </a:buClr>
            </a:pPr>
            <a:endParaRPr lang="en-US" dirty="0" smtClean="0"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</a:pPr>
            <a:endParaRPr lang="en-US" sz="1050" dirty="0" smtClean="0"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3400" y="1091625"/>
            <a:ext cx="1606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buClr>
                <a:schemeClr val="hlink"/>
              </a:buClr>
              <a:buNone/>
            </a:pPr>
            <a:r>
              <a:rPr lang="en-US" sz="3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Issues: </a:t>
            </a:r>
            <a:endParaRPr lang="en-US" sz="3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5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/>
          <a:lstStyle/>
          <a:p>
            <a:pPr algn="l"/>
            <a:r>
              <a:rPr lang="en-US" sz="3800" dirty="0" smtClean="0"/>
              <a:t>Tentative Time-Line</a:t>
            </a:r>
            <a:endParaRPr lang="en-US" sz="3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1814578"/>
              </p:ext>
            </p:extLst>
          </p:nvPr>
        </p:nvGraphicFramePr>
        <p:xfrm>
          <a:off x="457200" y="1143000"/>
          <a:ext cx="8229600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Frame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Datasheet</a:t>
                      </a:r>
                      <a:r>
                        <a:rPr lang="en-US" baseline="0" dirty="0" smtClean="0"/>
                        <a:t> Headings to ITP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r>
                        <a:rPr lang="en-US" baseline="0" dirty="0" smtClean="0"/>
                        <a:t> of Jan. 23rd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r>
                        <a:rPr lang="en-US" baseline="0" dirty="0" smtClean="0"/>
                        <a:t> entered into Fact Sheet Fusion as finalized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Now</a:t>
                      </a:r>
                      <a:r>
                        <a:rPr lang="en-US" baseline="0" dirty="0" smtClean="0"/>
                        <a:t> through August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Template Decided (what do we want the</a:t>
                      </a:r>
                      <a:r>
                        <a:rPr lang="en-US" baseline="0" dirty="0" smtClean="0"/>
                        <a:t> datasheets to look like –image display, caption issues,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of February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r>
                        <a:rPr lang="en-US" baseline="0" dirty="0" smtClean="0"/>
                        <a:t> designer/programmer works on formatting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March/April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 example</a:t>
                      </a:r>
                      <a:r>
                        <a:rPr lang="en-US" baseline="0" dirty="0" smtClean="0"/>
                        <a:t> datasheets to NCC for comment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Finalized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est lists to John for inclusion in</a:t>
                      </a:r>
                      <a:r>
                        <a:rPr lang="en-US" baseline="0" dirty="0" smtClean="0"/>
                        <a:t> national guidelines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</a:t>
                      </a:r>
                      <a:r>
                        <a:rPr lang="en-US" baseline="0" dirty="0" smtClean="0"/>
                        <a:t> April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(Asian Defoliator for sure; palm possibly)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 Introduction documents</a:t>
                      </a:r>
                      <a:r>
                        <a:rPr lang="en-US" baseline="0" dirty="0" smtClean="0"/>
                        <a:t> and finalize all datasheets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 through August 1st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Documents</a:t>
                      </a:r>
                      <a:r>
                        <a:rPr lang="en-US" baseline="0" dirty="0" smtClean="0"/>
                        <a:t> Delivered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1st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0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987"/>
          </a:xfrm>
        </p:spPr>
        <p:txBody>
          <a:bodyPr/>
          <a:lstStyle/>
          <a:p>
            <a:pPr algn="l"/>
            <a:r>
              <a:rPr lang="en-US" sz="3800" dirty="0" smtClean="0"/>
              <a:t>Asian Defoliator Pathway Survey</a:t>
            </a:r>
            <a:endParaRPr lang="en-US" sz="3800" dirty="0"/>
          </a:p>
        </p:txBody>
      </p:sp>
      <p:sp>
        <p:nvSpPr>
          <p:cNvPr id="6" name="Rectangle 5"/>
          <p:cNvSpPr/>
          <p:nvPr/>
        </p:nvSpPr>
        <p:spPr>
          <a:xfrm>
            <a:off x="533400" y="838200"/>
            <a:ext cx="3996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buClr>
                <a:schemeClr val="hlink"/>
              </a:buClr>
              <a:buNone/>
            </a:pPr>
            <a:r>
              <a:rPr lang="en-US" sz="3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Survey for 2013</a:t>
            </a:r>
            <a:endParaRPr lang="en-US" sz="3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8542794"/>
              </p:ext>
            </p:extLst>
          </p:nvPr>
        </p:nvGraphicFramePr>
        <p:xfrm>
          <a:off x="1295400" y="1447800"/>
          <a:ext cx="6400800" cy="5272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2320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Scientific Name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Common</a:t>
                      </a:r>
                      <a:r>
                        <a:rPr lang="en-US" sz="1600" baseline="0" dirty="0" smtClean="0"/>
                        <a:t> Name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6961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i="1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err="1" smtClean="0">
                          <a:effectLst/>
                        </a:rPr>
                        <a:t>Dendrolimus</a:t>
                      </a:r>
                      <a:r>
                        <a:rPr lang="en-US" sz="1500" i="1" dirty="0" smtClean="0">
                          <a:effectLst/>
                        </a:rPr>
                        <a:t> </a:t>
                      </a:r>
                      <a:r>
                        <a:rPr lang="en-US" sz="1500" i="1" dirty="0" err="1" smtClean="0">
                          <a:effectLst/>
                        </a:rPr>
                        <a:t>pini</a:t>
                      </a:r>
                      <a:endParaRPr lang="en-US" sz="1500" i="1" dirty="0" smtClean="0">
                        <a:effectLst/>
                      </a:endParaRPr>
                    </a:p>
                    <a:p>
                      <a:pPr algn="ctr"/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/>
                        </a:rPr>
                        <a:t>Pine-tree Lappet</a:t>
                      </a:r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err="1" smtClean="0">
                          <a:effectLst/>
                        </a:rPr>
                        <a:t>Dendrolimus</a:t>
                      </a:r>
                      <a:r>
                        <a:rPr lang="en-US" sz="1500" i="1" dirty="0" smtClean="0">
                          <a:effectLst/>
                        </a:rPr>
                        <a:t> </a:t>
                      </a:r>
                      <a:r>
                        <a:rPr lang="en-US" sz="1500" i="1" dirty="0" err="1" smtClean="0">
                          <a:effectLst/>
                        </a:rPr>
                        <a:t>punctatus</a:t>
                      </a:r>
                      <a:endParaRPr lang="en-US" sz="1500" i="1" dirty="0" smtClean="0">
                        <a:effectLst/>
                      </a:endParaRPr>
                    </a:p>
                    <a:p>
                      <a:pPr algn="ctr"/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/>
                        </a:rPr>
                        <a:t>Masson Pine Moth</a:t>
                      </a:r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err="1" smtClean="0">
                          <a:effectLst/>
                        </a:rPr>
                        <a:t>Dendrolimus</a:t>
                      </a:r>
                      <a:r>
                        <a:rPr lang="en-US" sz="1500" i="1" dirty="0" smtClean="0">
                          <a:effectLst/>
                        </a:rPr>
                        <a:t> </a:t>
                      </a:r>
                      <a:r>
                        <a:rPr lang="en-US" sz="1500" i="1" dirty="0" err="1" smtClean="0">
                          <a:effectLst/>
                        </a:rPr>
                        <a:t>sibiricus</a:t>
                      </a:r>
                      <a:endParaRPr lang="en-US" sz="1500" i="1" dirty="0" smtClean="0">
                        <a:effectLst/>
                      </a:endParaRPr>
                    </a:p>
                    <a:p>
                      <a:pPr algn="ctr"/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/>
                        </a:rPr>
                        <a:t>Siberian Silk Moth</a:t>
                      </a:r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err="1" smtClean="0">
                          <a:effectLst/>
                        </a:rPr>
                        <a:t>Lymantria</a:t>
                      </a:r>
                      <a:r>
                        <a:rPr lang="en-US" sz="1500" i="1" dirty="0" smtClean="0">
                          <a:effectLst/>
                        </a:rPr>
                        <a:t> </a:t>
                      </a:r>
                      <a:r>
                        <a:rPr lang="en-US" sz="1500" i="1" dirty="0" err="1" smtClean="0">
                          <a:effectLst/>
                        </a:rPr>
                        <a:t>albescens</a:t>
                      </a:r>
                      <a:endParaRPr lang="en-US" sz="1500" i="1" dirty="0" smtClean="0">
                        <a:effectLst/>
                      </a:endParaRPr>
                    </a:p>
                    <a:p>
                      <a:pPr algn="ctr"/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Okinawa Gypsy Moth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err="1" smtClean="0">
                          <a:effectLst/>
                        </a:rPr>
                        <a:t>Lymantria</a:t>
                      </a:r>
                      <a:r>
                        <a:rPr lang="en-US" sz="1500" i="1" dirty="0" smtClean="0">
                          <a:effectLst/>
                        </a:rPr>
                        <a:t> </a:t>
                      </a:r>
                      <a:r>
                        <a:rPr lang="en-US" sz="1500" i="1" dirty="0" err="1" smtClean="0">
                          <a:effectLst/>
                        </a:rPr>
                        <a:t>dispar</a:t>
                      </a:r>
                      <a:r>
                        <a:rPr lang="en-US" sz="1500" i="1" dirty="0" smtClean="0">
                          <a:effectLst/>
                        </a:rPr>
                        <a:t> </a:t>
                      </a:r>
                      <a:r>
                        <a:rPr lang="en-US" sz="1500" i="1" dirty="0" err="1" smtClean="0">
                          <a:effectLst/>
                        </a:rPr>
                        <a:t>asiatica</a:t>
                      </a:r>
                      <a:endParaRPr lang="en-US" sz="1500" i="1" dirty="0" smtClean="0">
                        <a:effectLst/>
                      </a:endParaRPr>
                    </a:p>
                    <a:p>
                      <a:pPr algn="ctr"/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/>
                        </a:rPr>
                        <a:t>Asian Gypsy Moth</a:t>
                      </a: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err="1" smtClean="0">
                          <a:effectLst/>
                        </a:rPr>
                        <a:t>Lymantria</a:t>
                      </a:r>
                      <a:r>
                        <a:rPr lang="en-US" sz="1500" i="1" dirty="0" smtClean="0">
                          <a:effectLst/>
                        </a:rPr>
                        <a:t> </a:t>
                      </a:r>
                      <a:r>
                        <a:rPr lang="en-US" sz="1500" i="1" dirty="0" err="1" smtClean="0">
                          <a:effectLst/>
                        </a:rPr>
                        <a:t>dispar</a:t>
                      </a:r>
                      <a:r>
                        <a:rPr lang="en-US" sz="1500" i="1" dirty="0" smtClean="0">
                          <a:effectLst/>
                        </a:rPr>
                        <a:t> japonica</a:t>
                      </a:r>
                    </a:p>
                    <a:p>
                      <a:pPr algn="ctr"/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Japanese Gypsy Moth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err="1" smtClean="0">
                          <a:effectLst/>
                        </a:rPr>
                        <a:t>Lymantria</a:t>
                      </a:r>
                      <a:r>
                        <a:rPr lang="en-US" sz="1500" i="1" dirty="0" smtClean="0">
                          <a:effectLst/>
                        </a:rPr>
                        <a:t> </a:t>
                      </a:r>
                      <a:r>
                        <a:rPr lang="en-US" sz="1500" i="1" dirty="0" err="1" smtClean="0">
                          <a:effectLst/>
                        </a:rPr>
                        <a:t>mathura</a:t>
                      </a:r>
                      <a:endParaRPr lang="en-US" sz="1500" i="1" dirty="0" smtClean="0">
                        <a:effectLst/>
                      </a:endParaRPr>
                    </a:p>
                    <a:p>
                      <a:pPr algn="ctr"/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/>
                        </a:rPr>
                        <a:t>Rosy Moth</a:t>
                      </a:r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err="1" smtClean="0">
                          <a:effectLst/>
                        </a:rPr>
                        <a:t>Lymantria</a:t>
                      </a:r>
                      <a:r>
                        <a:rPr lang="en-US" sz="1500" i="1" dirty="0" smtClean="0">
                          <a:effectLst/>
                        </a:rPr>
                        <a:t> </a:t>
                      </a:r>
                      <a:r>
                        <a:rPr lang="en-US" sz="1500" i="1" dirty="0" err="1" smtClean="0">
                          <a:effectLst/>
                        </a:rPr>
                        <a:t>monacha</a:t>
                      </a:r>
                      <a:endParaRPr lang="en-US" sz="1500" i="1" dirty="0" smtClean="0">
                        <a:effectLst/>
                      </a:endParaRPr>
                    </a:p>
                    <a:p>
                      <a:pPr algn="ctr"/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/>
                        </a:rPr>
                        <a:t>Nun Moth</a:t>
                      </a:r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err="1" smtClean="0">
                          <a:effectLst/>
                        </a:rPr>
                        <a:t>Lymantria</a:t>
                      </a:r>
                      <a:r>
                        <a:rPr lang="en-US" sz="1500" i="1" dirty="0" smtClean="0">
                          <a:effectLst/>
                        </a:rPr>
                        <a:t> </a:t>
                      </a:r>
                      <a:r>
                        <a:rPr lang="en-US" sz="1500" i="1" dirty="0" err="1" smtClean="0">
                          <a:effectLst/>
                        </a:rPr>
                        <a:t>postalba</a:t>
                      </a:r>
                      <a:endParaRPr lang="en-US" sz="1500" i="1" dirty="0" smtClean="0">
                        <a:effectLst/>
                      </a:endParaRPr>
                    </a:p>
                    <a:p>
                      <a:pPr algn="ctr"/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White-winged Gypsy Moth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 err="1" smtClean="0">
                          <a:effectLst/>
                        </a:rPr>
                        <a:t>Lymantria</a:t>
                      </a:r>
                      <a:r>
                        <a:rPr lang="en-US" sz="1500" i="1" dirty="0" smtClean="0">
                          <a:effectLst/>
                        </a:rPr>
                        <a:t> </a:t>
                      </a:r>
                      <a:r>
                        <a:rPr lang="en-US" sz="1500" i="1" dirty="0" err="1" smtClean="0">
                          <a:effectLst/>
                        </a:rPr>
                        <a:t>umbrosa</a:t>
                      </a:r>
                      <a:endParaRPr lang="en-US" sz="1500" i="1" dirty="0" smtClean="0">
                        <a:effectLst/>
                      </a:endParaRPr>
                    </a:p>
                    <a:p>
                      <a:pPr algn="ctr"/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Hokkaido Gypsy Moth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5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987"/>
          </a:xfrm>
        </p:spPr>
        <p:txBody>
          <a:bodyPr/>
          <a:lstStyle/>
          <a:p>
            <a:pPr algn="l"/>
            <a:r>
              <a:rPr lang="en-US" sz="3800" dirty="0" smtClean="0"/>
              <a:t>Palm Commodity-Based Survey</a:t>
            </a:r>
            <a:endParaRPr lang="en-US" sz="3800" dirty="0"/>
          </a:p>
        </p:txBody>
      </p:sp>
      <p:sp>
        <p:nvSpPr>
          <p:cNvPr id="6" name="Rectangle 5"/>
          <p:cNvSpPr/>
          <p:nvPr/>
        </p:nvSpPr>
        <p:spPr>
          <a:xfrm>
            <a:off x="533400" y="838200"/>
            <a:ext cx="5521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buClr>
                <a:schemeClr val="hlink"/>
              </a:buClr>
              <a:buNone/>
            </a:pPr>
            <a:r>
              <a:rPr lang="en-US" sz="3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Survey for 2013 or 2014</a:t>
            </a:r>
            <a:endParaRPr lang="en-US" sz="3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497582"/>
              </p:ext>
            </p:extLst>
          </p:nvPr>
        </p:nvGraphicFramePr>
        <p:xfrm>
          <a:off x="533400" y="1676400"/>
          <a:ext cx="8153400" cy="3717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3733800"/>
              </a:tblGrid>
              <a:tr h="2320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Potential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</a:rPr>
                        <a:t> Pests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From AHP, APC, and J3s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696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i="1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Bursaphelenchus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cocophilus</a:t>
                      </a:r>
                      <a:endParaRPr lang="en-US" sz="15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(red ring nematode)</a:t>
                      </a:r>
                      <a:endParaRPr lang="en-US" sz="1500" b="0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Paysandisia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archon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palm borer)</a:t>
                      </a:r>
                      <a:r>
                        <a:rPr lang="en-US" sz="15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500" b="1" i="1" dirty="0" smtClean="0"/>
                    </a:p>
                    <a:p>
                      <a:pPr algn="ctr"/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Candidatus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Phytoplasma</a:t>
                      </a:r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palmae</a:t>
                      </a:r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(lethal yellowing/Texas Phoenix palm decline)</a:t>
                      </a:r>
                      <a:endParaRPr lang="en-US" sz="1500" b="0" i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Planococcus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minor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Passionvine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mealybug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Coconut 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cadang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cadang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viroid  (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CCVd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500" b="0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Raoiella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(Red palm mite)</a:t>
                      </a:r>
                      <a:endParaRPr lang="en-US" sz="1500" dirty="0"/>
                    </a:p>
                  </a:txBody>
                  <a:tcPr marL="0" marR="0" marT="0" marB="0" anchor="ctr"/>
                </a:tc>
              </a:tr>
              <a:tr h="417715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Darna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pallivitta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(nettle caterpillar)</a:t>
                      </a:r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Rhabdoscelus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obscurus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(New Guinea sugarcane weevil)</a:t>
                      </a:r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Haplaxius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(formerly 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Myndus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crudus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(American palm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cixiid</a:t>
                      </a:r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Rhynchophorus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ferrugineus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(red palm weevil)</a:t>
                      </a:r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Metamasius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hemipterus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(silky</a:t>
                      </a:r>
                      <a:r>
                        <a:rPr lang="en-US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weevil)</a:t>
                      </a:r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Rhynchophorus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palmarum</a:t>
                      </a:r>
                      <a:r>
                        <a:rPr lang="en-US" sz="15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(giant/South American palm weevil)</a:t>
                      </a:r>
                      <a:endParaRPr lang="en-US" sz="1500" dirty="0"/>
                    </a:p>
                  </a:txBody>
                  <a:tcPr marL="0" marR="0" marT="0" marB="0" anchor="ctr"/>
                </a:tc>
              </a:tr>
              <a:tr h="46412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Oryctes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rhinoceros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(coconut rhinoceros beetle)</a:t>
                      </a:r>
                      <a:endParaRPr lang="en-US" sz="1500" b="1" i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Tetranychus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roseus</a:t>
                      </a: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spider mite) </a:t>
                      </a:r>
                      <a:endParaRPr lang="en-US" sz="15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4864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Issues:</a:t>
            </a:r>
          </a:p>
          <a:p>
            <a:r>
              <a:rPr lang="en-US" sz="1600" dirty="0" smtClean="0"/>
              <a:t>Geographic distribution of pests: Pacific region (Hawaii/Guam) vs. </a:t>
            </a:r>
            <a:r>
              <a:rPr lang="en-US" sz="1600" dirty="0" err="1" smtClean="0"/>
              <a:t>Carribbean</a:t>
            </a:r>
            <a:r>
              <a:rPr lang="en-US" sz="1600" dirty="0" smtClean="0"/>
              <a:t> (Puerto Rico, U.S. Virgin Islands) vs. Continental United States</a:t>
            </a:r>
          </a:p>
          <a:p>
            <a:r>
              <a:rPr lang="en-US" sz="1600" dirty="0" smtClean="0"/>
              <a:t>Diagnostic and/or Survey Issues: pathogens/nematode</a:t>
            </a:r>
          </a:p>
          <a:p>
            <a:r>
              <a:rPr lang="en-US" sz="1600" dirty="0" smtClean="0"/>
              <a:t>One pest – little to no information available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5554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 sz="3800" dirty="0" smtClean="0"/>
              <a:t>Web-Based Delivery of All Documents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Develop an introductory document for each survey with specific survey instructions/considerations</a:t>
            </a:r>
          </a:p>
          <a:p>
            <a:pPr>
              <a:buClr>
                <a:srgbClr val="FFC000"/>
              </a:buClr>
            </a:pPr>
            <a:endParaRPr lang="en-US" sz="1050" dirty="0" smtClean="0"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Post individual pest fact/datasheets</a:t>
            </a:r>
          </a:p>
          <a:p>
            <a:pPr marL="0" indent="0">
              <a:buClr>
                <a:srgbClr val="FFC000"/>
              </a:buClr>
              <a:buNone/>
            </a:pPr>
            <a:endParaRPr lang="en-US" sz="1050" dirty="0"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Post as a link off of CAPS Resource &amp; Collaboration Website</a:t>
            </a:r>
          </a:p>
          <a:p>
            <a:pPr>
              <a:buClr>
                <a:srgbClr val="FFC000"/>
              </a:buClr>
            </a:pPr>
            <a:endParaRPr lang="en-US" sz="1050" dirty="0" smtClean="0"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Printable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3400" y="1091625"/>
            <a:ext cx="2706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buClr>
                <a:schemeClr val="hlink"/>
              </a:buClr>
              <a:buNone/>
            </a:pPr>
            <a:r>
              <a:rPr lang="en-US" sz="3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Current Plan: </a:t>
            </a:r>
            <a:endParaRPr lang="en-US" sz="3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9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 sz="3800" dirty="0" smtClean="0"/>
              <a:t>Web-Based Delivery of All Documents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Currently writing all datasheets normally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Identifiers and others weigh in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Using Fact Sheet Fusion program to create an Access database with all data/fact sheets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Easily updatable – update database once, automatically updates all datasheets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Many options – filtering capacity, image galleries, glossaries, etc. </a:t>
            </a:r>
          </a:p>
          <a:p>
            <a:pPr>
              <a:buClr>
                <a:srgbClr val="FFC000"/>
              </a:buClr>
            </a:pPr>
            <a:endParaRPr lang="en-US" dirty="0" smtClean="0"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</a:pPr>
            <a:endParaRPr lang="en-US" sz="1050" dirty="0" smtClean="0"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3400" y="1091625"/>
            <a:ext cx="4668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buClr>
                <a:schemeClr val="hlink"/>
              </a:buClr>
              <a:buNone/>
            </a:pPr>
            <a:r>
              <a:rPr lang="en-US" sz="3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Current Plan Continued: </a:t>
            </a:r>
            <a:endParaRPr lang="en-US" sz="3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0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Example of an Image Gallery</a:t>
            </a:r>
            <a:endParaRPr lang="en-US" dirty="0"/>
          </a:p>
        </p:txBody>
      </p:sp>
      <p:pic>
        <p:nvPicPr>
          <p:cNvPr id="3074" name="Picture 1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1"/>
            <a:ext cx="8407491" cy="52546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52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199"/>
            <a:ext cx="6096000" cy="6183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55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98112"/>
            <a:ext cx="6705600" cy="66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 sz="3800" dirty="0" smtClean="0"/>
              <a:t>Web-Based Delivery of All Documents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Asian Defoliator: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Lisa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is working with the PPQ Asian Gypsy Moth program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to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develop the introductory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document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W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ill be a pathway-based survey, so it will be different than other manuals completed so far.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Palm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: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Pest List Finalization – need to work out survey/ID issues for pathogen/nematode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Lack of info. on some pests (spider mite)–Remove?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Geographic distribution – needs a filtering feature</a:t>
            </a:r>
          </a:p>
          <a:p>
            <a:pPr>
              <a:buClr>
                <a:srgbClr val="FFC000"/>
              </a:buClr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Images: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Captioning – if too long – image doesn’t display correctly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Quality of images – 300 dpi or above isn’t always available</a:t>
            </a:r>
          </a:p>
          <a:p>
            <a:pPr>
              <a:buClr>
                <a:srgbClr val="FFC000"/>
              </a:buClr>
            </a:pPr>
            <a:endParaRPr lang="en-US" sz="1050" dirty="0" smtClean="0"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3400" y="914400"/>
            <a:ext cx="1606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buClr>
                <a:schemeClr val="hlink"/>
              </a:buClr>
              <a:buNone/>
            </a:pPr>
            <a:r>
              <a:rPr lang="en-US" sz="32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Issues: </a:t>
            </a:r>
            <a:endParaRPr lang="en-US" sz="32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6056</TotalTime>
  <Words>596</Words>
  <Application>Microsoft Office PowerPoint</Application>
  <PresentationFormat>On-screen Show (4:3)</PresentationFormat>
  <Paragraphs>118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Textured</vt:lpstr>
      <vt:lpstr> UPDATE: Asian Defoliator Pathway-Based Survey &amp; Palm Commodity-Based Survey </vt:lpstr>
      <vt:lpstr>Asian Defoliator Pathway Survey</vt:lpstr>
      <vt:lpstr>Palm Commodity-Based Survey</vt:lpstr>
      <vt:lpstr>Web-Based Delivery of All Documents</vt:lpstr>
      <vt:lpstr>Web-Based Delivery of All Documents</vt:lpstr>
      <vt:lpstr>Example of an Image Gallery</vt:lpstr>
      <vt:lpstr>Slide 7</vt:lpstr>
      <vt:lpstr>Slide 8</vt:lpstr>
      <vt:lpstr>Web-Based Delivery of All Documents</vt:lpstr>
      <vt:lpstr>Web-Based Delivery of All Documents</vt:lpstr>
      <vt:lpstr>Tentative Time-Line</vt:lpstr>
    </vt:vector>
  </TitlesOfParts>
  <Company>USDA APHIS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lkennaway</dc:creator>
  <cp:lastModifiedBy>Lisa Jackson</cp:lastModifiedBy>
  <cp:revision>236</cp:revision>
  <dcterms:created xsi:type="dcterms:W3CDTF">2008-07-31T20:19:29Z</dcterms:created>
  <dcterms:modified xsi:type="dcterms:W3CDTF">2012-01-27T15:57:19Z</dcterms:modified>
</cp:coreProperties>
</file>