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9031" autoAdjust="0"/>
  </p:normalViewPr>
  <p:slideViewPr>
    <p:cSldViewPr>
      <p:cViewPr varScale="1">
        <p:scale>
          <a:sx n="75" d="100"/>
          <a:sy n="75" d="100"/>
        </p:scale>
        <p:origin x="-84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BBA7F-1398-43B1-844F-1BF513D09866}" type="datetimeFigureOut">
              <a:rPr lang="en-US" smtClean="0"/>
              <a:pPr/>
              <a:t>2/2/2012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5808-40EC-42D0-AF63-7755759479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BBA7F-1398-43B1-844F-1BF513D09866}" type="datetimeFigureOut">
              <a:rPr lang="en-US" smtClean="0"/>
              <a:pPr/>
              <a:t>2/2/2012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5808-40EC-42D0-AF63-7755759479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BBA7F-1398-43B1-844F-1BF513D09866}" type="datetimeFigureOut">
              <a:rPr lang="en-US" smtClean="0"/>
              <a:pPr/>
              <a:t>2/2/2012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5808-40EC-42D0-AF63-7755759479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BBA7F-1398-43B1-844F-1BF513D09866}" type="datetimeFigureOut">
              <a:rPr lang="en-US" smtClean="0"/>
              <a:pPr/>
              <a:t>2/2/2012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5808-40EC-42D0-AF63-7755759479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2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BBA7F-1398-43B1-844F-1BF513D09866}" type="datetimeFigureOut">
              <a:rPr lang="en-US" smtClean="0"/>
              <a:pPr/>
              <a:t>2/2/2012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5808-40EC-42D0-AF63-7755759479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BBA7F-1398-43B1-844F-1BF513D09866}" type="datetimeFigureOut">
              <a:rPr lang="en-US" smtClean="0"/>
              <a:pPr/>
              <a:t>2/2/2012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5808-40EC-42D0-AF63-7755759479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BBA7F-1398-43B1-844F-1BF513D09866}" type="datetimeFigureOut">
              <a:rPr lang="en-US" smtClean="0"/>
              <a:pPr/>
              <a:t>2/2/2012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5808-40EC-42D0-AF63-7755759479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BBA7F-1398-43B1-844F-1BF513D09866}" type="datetimeFigureOut">
              <a:rPr lang="en-US" smtClean="0"/>
              <a:pPr/>
              <a:t>2/2/2012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5808-40EC-42D0-AF63-7755759479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BBA7F-1398-43B1-844F-1BF513D09866}" type="datetimeFigureOut">
              <a:rPr lang="en-US" smtClean="0"/>
              <a:pPr/>
              <a:t>2/2/2012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5808-40EC-42D0-AF63-7755759479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3"/>
            <a:ext cx="300831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BBA7F-1398-43B1-844F-1BF513D09866}" type="datetimeFigureOut">
              <a:rPr lang="en-US" smtClean="0"/>
              <a:pPr/>
              <a:t>2/2/2012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5808-40EC-42D0-AF63-7755759479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BBA7F-1398-43B1-844F-1BF513D09866}" type="datetimeFigureOut">
              <a:rPr lang="en-US" smtClean="0"/>
              <a:pPr/>
              <a:t>2/2/2012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A5808-40EC-42D0-AF63-7755759479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8BBA7F-1398-43B1-844F-1BF513D09866}" type="datetimeFigureOut">
              <a:rPr lang="en-US" smtClean="0"/>
              <a:pPr/>
              <a:t>2/2/2012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A5808-40EC-42D0-AF63-7755759479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76200"/>
            <a:ext cx="2590800" cy="1600200"/>
          </a:xfr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en-US" sz="900" b="1" dirty="0" smtClean="0">
                <a:solidFill>
                  <a:schemeClr val="tx1"/>
                </a:solidFill>
              </a:rPr>
              <a:t>PERAL: </a:t>
            </a:r>
            <a:br>
              <a:rPr lang="en-US" sz="900" b="1" dirty="0" smtClean="0">
                <a:solidFill>
                  <a:schemeClr val="tx1"/>
                </a:solidFill>
              </a:rPr>
            </a:br>
            <a:r>
              <a:rPr lang="en-US" sz="900" b="1" dirty="0" smtClean="0">
                <a:solidFill>
                  <a:schemeClr val="tx1"/>
                </a:solidFill>
              </a:rPr>
              <a:t>Receives 0% of Total CPHST Pest Detection Funding</a:t>
            </a:r>
            <a:r>
              <a:rPr lang="en-US" sz="900" dirty="0" smtClean="0">
                <a:solidFill>
                  <a:schemeClr val="tx1"/>
                </a:solidFill>
              </a:rPr>
              <a:t/>
            </a:r>
            <a:br>
              <a:rPr lang="en-US" sz="900" dirty="0" smtClean="0">
                <a:solidFill>
                  <a:schemeClr val="tx1"/>
                </a:solidFill>
              </a:rPr>
            </a:br>
            <a:r>
              <a:rPr lang="en-US" sz="900" dirty="0" smtClean="0">
                <a:solidFill>
                  <a:schemeClr val="tx1"/>
                </a:solidFill>
              </a:rPr>
              <a:t/>
            </a:r>
            <a:br>
              <a:rPr lang="en-US" sz="900" dirty="0" smtClean="0">
                <a:solidFill>
                  <a:schemeClr val="tx1"/>
                </a:solidFill>
              </a:rPr>
            </a:br>
            <a:r>
              <a:rPr lang="en-US" sz="800" b="1" dirty="0" smtClean="0"/>
              <a:t>NAPPFAST</a:t>
            </a:r>
            <a:r>
              <a:rPr lang="en-US" sz="800" b="1" dirty="0"/>
              <a:t/>
            </a:r>
            <a:br>
              <a:rPr lang="en-US" sz="800" b="1" dirty="0"/>
            </a:br>
            <a:r>
              <a:rPr lang="en-US" sz="800" dirty="0"/>
              <a:t>- Develops risk maps for CAPS target</a:t>
            </a:r>
            <a:br>
              <a:rPr lang="en-US" sz="800" dirty="0"/>
            </a:br>
            <a:r>
              <a:rPr lang="en-US" sz="800" dirty="0"/>
              <a:t>- Develops new tools for states</a:t>
            </a:r>
            <a:br>
              <a:rPr lang="en-US" sz="800" dirty="0"/>
            </a:br>
            <a:r>
              <a:rPr lang="en-US" sz="800" b="1" dirty="0"/>
              <a:t>AHP</a:t>
            </a:r>
            <a:br>
              <a:rPr lang="en-US" sz="800" b="1" dirty="0"/>
            </a:br>
            <a:r>
              <a:rPr lang="en-US" sz="800" dirty="0"/>
              <a:t>- Develops new AHP list each year</a:t>
            </a:r>
            <a:br>
              <a:rPr lang="en-US" sz="800" dirty="0"/>
            </a:br>
            <a:r>
              <a:rPr lang="en-US" sz="800" dirty="0"/>
              <a:t>- Revises the structure of the model as needed</a:t>
            </a:r>
            <a:br>
              <a:rPr lang="en-US" sz="800" dirty="0"/>
            </a:br>
            <a:r>
              <a:rPr lang="en-US" sz="800" b="1" dirty="0"/>
              <a:t>Statistics</a:t>
            </a:r>
            <a:br>
              <a:rPr lang="en-US" sz="800" b="1" dirty="0"/>
            </a:br>
            <a:r>
              <a:rPr lang="en-US" sz="800" dirty="0"/>
              <a:t>- Provides statistical support in survey design</a:t>
            </a:r>
          </a:p>
        </p:txBody>
      </p:sp>
      <p:grpSp>
        <p:nvGrpSpPr>
          <p:cNvPr id="57" name="Group 56"/>
          <p:cNvGrpSpPr/>
          <p:nvPr/>
        </p:nvGrpSpPr>
        <p:grpSpPr>
          <a:xfrm>
            <a:off x="3505200" y="1143000"/>
            <a:ext cx="1905000" cy="1633954"/>
            <a:chOff x="3505200" y="4114800"/>
            <a:chExt cx="1905000" cy="1633954"/>
          </a:xfrm>
        </p:grpSpPr>
        <p:sp>
          <p:nvSpPr>
            <p:cNvPr id="25" name="Title 1"/>
            <p:cNvSpPr txBox="1">
              <a:spLocks/>
            </p:cNvSpPr>
            <p:nvPr/>
          </p:nvSpPr>
          <p:spPr>
            <a:xfrm>
              <a:off x="3505200" y="4114800"/>
              <a:ext cx="1905000" cy="12192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lIns="91440" tIns="45720" rIns="91440" bIns="45720" rtlCol="0" anchor="ctr">
              <a:noAutofit/>
            </a:bodyPr>
            <a:lstStyle/>
            <a:p>
              <a:r>
                <a:rPr lang="en-US" sz="900" b="1" dirty="0"/>
                <a:t>Director’s Office: </a:t>
              </a:r>
              <a:endParaRPr lang="en-US" sz="900" b="1" dirty="0" smtClean="0"/>
            </a:p>
            <a:p>
              <a:r>
                <a:rPr lang="en-US" sz="900" b="1" dirty="0" smtClean="0"/>
                <a:t>Receives </a:t>
              </a:r>
              <a:r>
                <a:rPr lang="en-US" sz="900" b="1" dirty="0"/>
                <a:t>3.6% of Total CPHST </a:t>
              </a:r>
              <a:r>
                <a:rPr lang="en-US" sz="900" b="1" dirty="0" smtClean="0"/>
                <a:t>Pest Detection </a:t>
              </a:r>
              <a:r>
                <a:rPr lang="en-US" sz="900" b="1" dirty="0"/>
                <a:t>Funding</a:t>
              </a:r>
            </a:p>
            <a:p>
              <a:endParaRPr lang="en-US" sz="900" dirty="0"/>
            </a:p>
            <a:p>
              <a:r>
                <a:rPr lang="en-US" sz="800" b="1" dirty="0"/>
                <a:t>Survey Documents and Datasheets</a:t>
              </a:r>
            </a:p>
            <a:p>
              <a:r>
                <a:rPr lang="en-US" sz="800" dirty="0"/>
                <a:t>- Revises commodity survey manuals</a:t>
              </a:r>
            </a:p>
            <a:p>
              <a:r>
                <a:rPr lang="en-US" sz="800" dirty="0"/>
                <a:t>- Develops pest datasheets for CAPS targets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4114800" y="5410200"/>
              <a:ext cx="762000" cy="338554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/>
                <a:t>Talitha Molet</a:t>
              </a:r>
            </a:p>
            <a:p>
              <a:pPr algn="ctr"/>
              <a:r>
                <a:rPr lang="en-US" sz="800" dirty="0"/>
                <a:t>95% </a:t>
              </a:r>
              <a:r>
                <a:rPr lang="en-US" sz="800" dirty="0" smtClean="0"/>
                <a:t>(</a:t>
              </a:r>
              <a:r>
                <a:rPr lang="en-US" sz="800" dirty="0"/>
                <a:t>CAPS)</a:t>
              </a:r>
            </a:p>
          </p:txBody>
        </p:sp>
      </p:grpSp>
      <p:sp>
        <p:nvSpPr>
          <p:cNvPr id="28" name="Title 1"/>
          <p:cNvSpPr txBox="1">
            <a:spLocks/>
          </p:cNvSpPr>
          <p:nvPr/>
        </p:nvSpPr>
        <p:spPr>
          <a:xfrm>
            <a:off x="6096000" y="76200"/>
            <a:ext cx="2819400" cy="25908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r>
              <a:rPr lang="en-US" sz="900" b="1" dirty="0"/>
              <a:t>Ft. Collins: </a:t>
            </a:r>
            <a:endParaRPr lang="en-US" sz="900" b="1" dirty="0" smtClean="0"/>
          </a:p>
          <a:p>
            <a:r>
              <a:rPr lang="en-US" sz="900" b="1" dirty="0" smtClean="0"/>
              <a:t>Receives </a:t>
            </a:r>
            <a:r>
              <a:rPr lang="en-US" sz="900" b="1" dirty="0"/>
              <a:t>24.6% of Total CPHST Pest Detection Funding</a:t>
            </a:r>
          </a:p>
          <a:p>
            <a:endParaRPr lang="en-US" sz="800" b="1" dirty="0"/>
          </a:p>
          <a:p>
            <a:r>
              <a:rPr lang="en-US" sz="800" b="1" dirty="0"/>
              <a:t>Survey Documents and Datasheets</a:t>
            </a:r>
          </a:p>
          <a:p>
            <a:r>
              <a:rPr lang="en-US" sz="800" dirty="0"/>
              <a:t>- Manages cooperative agreements for the development of commodity survey manuals</a:t>
            </a:r>
          </a:p>
          <a:p>
            <a:r>
              <a:rPr lang="en-US" sz="800" dirty="0"/>
              <a:t>- Revises commodity survey manuals</a:t>
            </a:r>
          </a:p>
          <a:p>
            <a:r>
              <a:rPr lang="en-US" sz="800" dirty="0"/>
              <a:t>- Develops pest datasheets for CAPS targets</a:t>
            </a:r>
          </a:p>
          <a:p>
            <a:r>
              <a:rPr lang="en-US" sz="800" b="1" dirty="0" smtClean="0"/>
              <a:t>Target Pest Support</a:t>
            </a:r>
            <a:endParaRPr lang="en-US" sz="800" b="1" dirty="0"/>
          </a:p>
          <a:p>
            <a:r>
              <a:rPr lang="en-US" sz="800" dirty="0"/>
              <a:t>- Develops Approved Methods for </a:t>
            </a:r>
            <a:r>
              <a:rPr lang="en-US" sz="800" dirty="0" smtClean="0"/>
              <a:t>CAPS targets</a:t>
            </a:r>
            <a:endParaRPr lang="en-US" sz="800" dirty="0"/>
          </a:p>
          <a:p>
            <a:r>
              <a:rPr lang="en-US" sz="800" dirty="0"/>
              <a:t>- Provides support to field for </a:t>
            </a:r>
            <a:r>
              <a:rPr lang="en-US" sz="800" dirty="0" smtClean="0"/>
              <a:t>CAPS targets</a:t>
            </a:r>
            <a:endParaRPr lang="en-US" sz="800" dirty="0"/>
          </a:p>
          <a:p>
            <a:pPr>
              <a:buFontTx/>
              <a:buChar char="-"/>
            </a:pPr>
            <a:r>
              <a:rPr lang="en-US" sz="800" dirty="0" smtClean="0"/>
              <a:t>Participates </a:t>
            </a:r>
            <a:r>
              <a:rPr lang="en-US" sz="800" dirty="0"/>
              <a:t>in pest list development for CAPS</a:t>
            </a:r>
          </a:p>
          <a:p>
            <a:pPr>
              <a:buFontTx/>
              <a:buChar char="-"/>
            </a:pPr>
            <a:r>
              <a:rPr lang="en-US" sz="800" dirty="0" smtClean="0"/>
              <a:t> </a:t>
            </a:r>
            <a:r>
              <a:rPr lang="en-US" sz="800" dirty="0"/>
              <a:t>Coordinates with CPHST and Nat’l Survey Supply Coordinator on trap and lure </a:t>
            </a:r>
            <a:r>
              <a:rPr lang="en-US" sz="800" dirty="0" smtClean="0"/>
              <a:t>  issues</a:t>
            </a:r>
          </a:p>
          <a:p>
            <a:pPr>
              <a:buFontTx/>
              <a:buChar char="-"/>
            </a:pPr>
            <a:r>
              <a:rPr lang="en-US" sz="800" b="1" dirty="0" smtClean="0"/>
              <a:t>CPHST</a:t>
            </a:r>
            <a:r>
              <a:rPr lang="en-US" sz="800" b="1" dirty="0"/>
              <a:t>/ CAPS Coordination</a:t>
            </a:r>
          </a:p>
          <a:p>
            <a:r>
              <a:rPr lang="en-US" sz="800" dirty="0"/>
              <a:t>- Coordinates CPHST activities and action items to support CAPS</a:t>
            </a:r>
          </a:p>
          <a:p>
            <a:r>
              <a:rPr lang="en-US" sz="800" dirty="0"/>
              <a:t>- Liaises between CAPS leadership and CPHST</a:t>
            </a:r>
          </a:p>
          <a:p>
            <a:r>
              <a:rPr lang="en-US" sz="800" b="1" dirty="0"/>
              <a:t>Other</a:t>
            </a:r>
          </a:p>
          <a:p>
            <a:r>
              <a:rPr lang="en-US" sz="800" dirty="0"/>
              <a:t>- Develops GIS special projects for the field as requested</a:t>
            </a:r>
          </a:p>
          <a:p>
            <a:r>
              <a:rPr lang="en-US" sz="800" dirty="0"/>
              <a:t>- Develops Lucid tools to support CAPS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162800" y="2743200"/>
            <a:ext cx="685800" cy="33855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Rick Zink</a:t>
            </a:r>
          </a:p>
          <a:p>
            <a:pPr algn="ctr"/>
            <a:r>
              <a:rPr lang="en-US" sz="800" dirty="0"/>
              <a:t>40% </a:t>
            </a:r>
            <a:r>
              <a:rPr lang="en-US" sz="800" dirty="0" smtClean="0"/>
              <a:t>(</a:t>
            </a:r>
            <a:r>
              <a:rPr lang="en-US" sz="800" dirty="0"/>
              <a:t>CAPS)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867400" y="3124200"/>
            <a:ext cx="685800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Melinda Sullivan</a:t>
            </a:r>
          </a:p>
          <a:p>
            <a:pPr algn="ctr"/>
            <a:r>
              <a:rPr lang="en-US" sz="800" dirty="0" smtClean="0"/>
              <a:t>90% (CAPS</a:t>
            </a:r>
            <a:r>
              <a:rPr lang="en-US" sz="800" dirty="0"/>
              <a:t>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629400" y="3124200"/>
            <a:ext cx="685800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Lisa Jackson</a:t>
            </a:r>
          </a:p>
          <a:p>
            <a:pPr algn="ctr"/>
            <a:r>
              <a:rPr lang="en-US" sz="800" dirty="0"/>
              <a:t>95% </a:t>
            </a:r>
            <a:r>
              <a:rPr lang="en-US" sz="800" dirty="0" smtClean="0"/>
              <a:t>(</a:t>
            </a:r>
            <a:r>
              <a:rPr lang="en-US" sz="800" dirty="0"/>
              <a:t>CAPS</a:t>
            </a:r>
            <a:r>
              <a:rPr lang="en-US" sz="800" dirty="0" smtClean="0"/>
              <a:t>)</a:t>
            </a:r>
          </a:p>
          <a:p>
            <a:pPr algn="ctr"/>
            <a:endParaRPr lang="en-US" sz="800" dirty="0"/>
          </a:p>
        </p:txBody>
      </p:sp>
      <p:grpSp>
        <p:nvGrpSpPr>
          <p:cNvPr id="56" name="Group 55"/>
          <p:cNvGrpSpPr/>
          <p:nvPr/>
        </p:nvGrpSpPr>
        <p:grpSpPr>
          <a:xfrm>
            <a:off x="0" y="3957935"/>
            <a:ext cx="5257800" cy="2904530"/>
            <a:chOff x="0" y="3585866"/>
            <a:chExt cx="5257800" cy="2904530"/>
          </a:xfrm>
        </p:grpSpPr>
        <p:sp>
          <p:nvSpPr>
            <p:cNvPr id="35" name="Title 1"/>
            <p:cNvSpPr txBox="1">
              <a:spLocks/>
            </p:cNvSpPr>
            <p:nvPr/>
          </p:nvSpPr>
          <p:spPr>
            <a:xfrm>
              <a:off x="0" y="3585866"/>
              <a:ext cx="2590800" cy="1824334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lIns="91440" tIns="45720" rIns="91440" bIns="45720" rtlCol="0" anchor="ctr">
              <a:noAutofit/>
            </a:bodyPr>
            <a:lstStyle/>
            <a:p>
              <a:r>
                <a:rPr lang="en-US" sz="900" b="1" dirty="0"/>
                <a:t>Otis: </a:t>
              </a:r>
              <a:endParaRPr lang="en-US" sz="900" b="1" dirty="0" smtClean="0"/>
            </a:p>
            <a:p>
              <a:r>
                <a:rPr lang="en-US" sz="900" b="1" dirty="0" smtClean="0"/>
                <a:t>Receives </a:t>
              </a:r>
              <a:r>
                <a:rPr lang="en-US" sz="900" b="1" dirty="0"/>
                <a:t>2.4% of Total CPHST Pest Detection </a:t>
              </a:r>
              <a:r>
                <a:rPr lang="en-US" sz="900" b="1" dirty="0" smtClean="0"/>
                <a:t>Funding</a:t>
              </a:r>
            </a:p>
            <a:p>
              <a:endParaRPr lang="en-US" sz="800" b="1" dirty="0"/>
            </a:p>
            <a:p>
              <a:r>
                <a:rPr lang="en-US" sz="800" b="1" dirty="0"/>
                <a:t>Lure Support</a:t>
              </a:r>
            </a:p>
            <a:p>
              <a:r>
                <a:rPr lang="en-US" sz="800" dirty="0"/>
                <a:t>- Formulates lures for CAPS targets</a:t>
              </a:r>
            </a:p>
            <a:p>
              <a:r>
                <a:rPr lang="en-US" sz="800" dirty="0"/>
                <a:t>- Performs QA/QC of some traps and lures</a:t>
              </a:r>
            </a:p>
            <a:p>
              <a:r>
                <a:rPr lang="en-US" sz="800" b="1" dirty="0"/>
                <a:t>Insect Support</a:t>
              </a:r>
            </a:p>
            <a:p>
              <a:r>
                <a:rPr lang="en-US" sz="800" dirty="0"/>
                <a:t>- Participates in pest list development for CAPS</a:t>
              </a:r>
            </a:p>
            <a:p>
              <a:r>
                <a:rPr lang="en-US" sz="800" dirty="0"/>
                <a:t>- Signs off on trap and lure recommendations</a:t>
              </a:r>
            </a:p>
            <a:p>
              <a:r>
                <a:rPr lang="en-US" sz="800" b="1" dirty="0"/>
                <a:t>Methods Development for CAPS Targets</a:t>
              </a:r>
            </a:p>
            <a:p>
              <a:r>
                <a:rPr lang="en-US" sz="800" dirty="0"/>
                <a:t>- Manages cooperative agreements for pheromone and trap development</a:t>
              </a:r>
            </a:p>
            <a:p>
              <a:r>
                <a:rPr lang="en-US" sz="800" dirty="0"/>
                <a:t>- Performs field and lab evaluation of new traps</a:t>
              </a:r>
              <a:endParaRPr kumimoji="0" 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52400" y="5490866"/>
              <a:ext cx="838200" cy="45720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/>
                <a:t>Vic Mastro</a:t>
              </a:r>
            </a:p>
            <a:p>
              <a:pPr algn="ctr"/>
              <a:r>
                <a:rPr lang="en-US" sz="800" dirty="0"/>
                <a:t>5</a:t>
              </a:r>
              <a:r>
                <a:rPr lang="en-US" sz="800" dirty="0" smtClean="0"/>
                <a:t>% (</a:t>
              </a:r>
              <a:r>
                <a:rPr lang="en-US" sz="800" dirty="0"/>
                <a:t>CAPS)</a:t>
              </a:r>
            </a:p>
            <a:p>
              <a:pPr algn="ctr"/>
              <a:r>
                <a:rPr lang="en-US" sz="800" dirty="0"/>
                <a:t>10% </a:t>
              </a:r>
              <a:r>
                <a:rPr lang="en-US" sz="800" dirty="0" smtClean="0"/>
                <a:t>(</a:t>
              </a:r>
              <a:r>
                <a:rPr lang="en-US" sz="800" dirty="0"/>
                <a:t>PD)  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1066800" y="5490866"/>
              <a:ext cx="762000" cy="461665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/>
                <a:t>Dave Lance</a:t>
              </a:r>
            </a:p>
            <a:p>
              <a:pPr algn="ctr"/>
              <a:r>
                <a:rPr lang="en-US" sz="800" dirty="0"/>
                <a:t>5% </a:t>
              </a:r>
              <a:r>
                <a:rPr lang="en-US" sz="800" dirty="0" smtClean="0"/>
                <a:t>(</a:t>
              </a:r>
              <a:r>
                <a:rPr lang="en-US" sz="800" dirty="0"/>
                <a:t>CAPS)</a:t>
              </a:r>
            </a:p>
            <a:p>
              <a:pPr algn="ctr"/>
              <a:r>
                <a:rPr lang="en-US" sz="800" dirty="0"/>
                <a:t>10% </a:t>
              </a:r>
              <a:r>
                <a:rPr lang="en-US" sz="800" dirty="0" smtClean="0"/>
                <a:t>(</a:t>
              </a:r>
              <a:r>
                <a:rPr lang="en-US" sz="800" dirty="0"/>
                <a:t>PD)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0" y="6024266"/>
              <a:ext cx="762000" cy="461665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800" dirty="0"/>
                <a:t>Baode Wang</a:t>
              </a:r>
            </a:p>
            <a:p>
              <a:r>
                <a:rPr lang="en-US" sz="800" dirty="0"/>
                <a:t>35% </a:t>
              </a:r>
              <a:r>
                <a:rPr lang="en-US" sz="800" dirty="0" smtClean="0"/>
                <a:t>(</a:t>
              </a:r>
              <a:r>
                <a:rPr lang="en-US" sz="800"/>
                <a:t>PD</a:t>
              </a:r>
              <a:r>
                <a:rPr lang="en-US" sz="800" smtClean="0"/>
                <a:t>)</a:t>
              </a:r>
            </a:p>
            <a:p>
              <a:endParaRPr lang="en-US" sz="800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838200" y="6024266"/>
              <a:ext cx="762000" cy="461665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/>
                <a:t>Damon Crook</a:t>
              </a:r>
            </a:p>
            <a:p>
              <a:pPr algn="ctr"/>
              <a:r>
                <a:rPr lang="en-US" sz="800" dirty="0"/>
                <a:t>5% </a:t>
              </a:r>
              <a:r>
                <a:rPr lang="en-US" sz="800" dirty="0" smtClean="0"/>
                <a:t>(</a:t>
              </a:r>
              <a:r>
                <a:rPr lang="en-US" sz="800" dirty="0"/>
                <a:t>CAPS)</a:t>
              </a:r>
            </a:p>
            <a:p>
              <a:pPr algn="ctr"/>
              <a:r>
                <a:rPr lang="en-US" sz="800" dirty="0"/>
                <a:t>5% </a:t>
              </a:r>
              <a:r>
                <a:rPr lang="en-US" sz="800" dirty="0" smtClean="0"/>
                <a:t>(</a:t>
              </a:r>
              <a:r>
                <a:rPr lang="en-US" sz="800" dirty="0"/>
                <a:t>PD)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676400" y="6028731"/>
              <a:ext cx="762000" cy="461665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/>
                <a:t>Joe Francese</a:t>
              </a:r>
            </a:p>
            <a:p>
              <a:pPr algn="ctr"/>
              <a:r>
                <a:rPr lang="en-US" sz="800" dirty="0"/>
                <a:t>5% </a:t>
              </a:r>
              <a:r>
                <a:rPr lang="en-US" sz="800" dirty="0" smtClean="0"/>
                <a:t>(CAPS</a:t>
              </a:r>
              <a:r>
                <a:rPr lang="en-US" sz="800" dirty="0"/>
                <a:t>)</a:t>
              </a:r>
            </a:p>
            <a:p>
              <a:pPr algn="ctr"/>
              <a:r>
                <a:rPr lang="en-US" sz="800" dirty="0" smtClean="0"/>
                <a:t>15% (</a:t>
              </a:r>
              <a:r>
                <a:rPr lang="en-US" sz="800" dirty="0"/>
                <a:t>PD)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2514600" y="6024266"/>
              <a:ext cx="762000" cy="461665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/>
                <a:t>Julie MacKay</a:t>
              </a:r>
            </a:p>
            <a:p>
              <a:pPr algn="ctr"/>
              <a:r>
                <a:rPr lang="en-US" sz="800" dirty="0"/>
                <a:t>60% </a:t>
              </a:r>
              <a:r>
                <a:rPr lang="en-US" sz="800" dirty="0" smtClean="0"/>
                <a:t>(CAPS</a:t>
              </a:r>
              <a:r>
                <a:rPr lang="en-US" sz="800" dirty="0"/>
                <a:t>)</a:t>
              </a:r>
            </a:p>
            <a:p>
              <a:pPr algn="ctr"/>
              <a:r>
                <a:rPr lang="en-US" sz="800" dirty="0" smtClean="0"/>
                <a:t>40% </a:t>
              </a:r>
              <a:r>
                <a:rPr lang="en-US" sz="800" dirty="0"/>
                <a:t>(PD)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3352800" y="6024266"/>
              <a:ext cx="1066800" cy="461665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/>
                <a:t>Miriam Cooperband</a:t>
              </a:r>
            </a:p>
            <a:p>
              <a:pPr algn="ctr"/>
              <a:r>
                <a:rPr lang="en-US" sz="800" dirty="0"/>
                <a:t>5</a:t>
              </a:r>
              <a:r>
                <a:rPr lang="en-US" sz="800" dirty="0" smtClean="0"/>
                <a:t>% (</a:t>
              </a:r>
              <a:r>
                <a:rPr lang="en-US" sz="800" dirty="0"/>
                <a:t>CAPS</a:t>
              </a:r>
              <a:r>
                <a:rPr lang="en-US" sz="800" dirty="0" smtClean="0"/>
                <a:t>)</a:t>
              </a:r>
            </a:p>
            <a:p>
              <a:pPr algn="ctr"/>
              <a:r>
                <a:rPr lang="en-US" sz="800" dirty="0" smtClean="0"/>
                <a:t>5% (</a:t>
              </a:r>
              <a:r>
                <a:rPr lang="en-US" sz="800" dirty="0"/>
                <a:t>PD)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4495800" y="6028731"/>
              <a:ext cx="762000" cy="461665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/>
                <a:t>Natalie Leva</a:t>
              </a:r>
            </a:p>
            <a:p>
              <a:pPr algn="ctr"/>
              <a:r>
                <a:rPr lang="en-US" sz="800" dirty="0"/>
                <a:t>85% </a:t>
              </a:r>
              <a:r>
                <a:rPr lang="en-US" sz="800" dirty="0" smtClean="0"/>
                <a:t>(</a:t>
              </a:r>
              <a:r>
                <a:rPr lang="en-US" sz="800" dirty="0"/>
                <a:t>CAPS)</a:t>
              </a:r>
            </a:p>
            <a:p>
              <a:pPr algn="ctr"/>
              <a:r>
                <a:rPr lang="en-US" sz="800" dirty="0"/>
                <a:t>15% </a:t>
              </a:r>
              <a:r>
                <a:rPr lang="en-US" sz="800" dirty="0" smtClean="0"/>
                <a:t>(</a:t>
              </a:r>
              <a:r>
                <a:rPr lang="en-US" sz="800" dirty="0"/>
                <a:t>PD)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6172200" y="4495800"/>
            <a:ext cx="2667000" cy="1909465"/>
            <a:chOff x="6172200" y="4343400"/>
            <a:chExt cx="2667000" cy="1909465"/>
          </a:xfrm>
        </p:grpSpPr>
        <p:sp>
          <p:nvSpPr>
            <p:cNvPr id="46" name="Title 1"/>
            <p:cNvSpPr txBox="1">
              <a:spLocks/>
            </p:cNvSpPr>
            <p:nvPr/>
          </p:nvSpPr>
          <p:spPr>
            <a:xfrm>
              <a:off x="6400800" y="4343400"/>
              <a:ext cx="2438400" cy="990596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lIns="91440" tIns="45720" rIns="91440" bIns="45720" rtlCol="0" anchor="ctr">
              <a:noAutofit/>
            </a:bodyPr>
            <a:lstStyle/>
            <a:p>
              <a:r>
                <a:rPr lang="en-US" sz="900" b="1" dirty="0"/>
                <a:t>Mission: </a:t>
              </a:r>
              <a:endParaRPr lang="en-US" sz="900" b="1" dirty="0" smtClean="0"/>
            </a:p>
            <a:p>
              <a:r>
                <a:rPr lang="en-US" sz="900" b="1" dirty="0" smtClean="0"/>
                <a:t>Receives </a:t>
              </a:r>
              <a:r>
                <a:rPr lang="en-US" sz="900" b="1" dirty="0"/>
                <a:t>5.4% of Total CPHST Pest Detection </a:t>
              </a:r>
              <a:r>
                <a:rPr lang="en-US" sz="900" b="1" dirty="0" smtClean="0"/>
                <a:t>Funding</a:t>
              </a:r>
            </a:p>
            <a:p>
              <a:endParaRPr lang="en-US" sz="900" b="1" dirty="0"/>
            </a:p>
            <a:p>
              <a:r>
                <a:rPr lang="en-US" sz="800" dirty="0"/>
                <a:t>Develops molecular diagnostic methods for CAPS targets</a:t>
              </a:r>
              <a:endParaRPr kumimoji="0" 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7162800" y="5410200"/>
              <a:ext cx="914400" cy="33855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/>
                <a:t>Matt </a:t>
              </a:r>
              <a:r>
                <a:rPr lang="en-US" sz="800" dirty="0" err="1"/>
                <a:t>Ciomperlik</a:t>
              </a:r>
              <a:endParaRPr lang="en-US" sz="800" dirty="0"/>
            </a:p>
            <a:p>
              <a:pPr algn="ctr"/>
              <a:r>
                <a:rPr lang="en-US" sz="800" dirty="0"/>
                <a:t>20% </a:t>
              </a:r>
              <a:r>
                <a:rPr lang="en-US" sz="800" dirty="0" smtClean="0"/>
                <a:t>(</a:t>
              </a:r>
              <a:r>
                <a:rPr lang="en-US" sz="800" dirty="0"/>
                <a:t>PD</a:t>
              </a:r>
              <a:r>
                <a:rPr lang="en-US" sz="800" dirty="0" smtClean="0"/>
                <a:t>)</a:t>
              </a:r>
              <a:endParaRPr lang="en-US" sz="800" dirty="0"/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6172200" y="5791200"/>
              <a:ext cx="609600" cy="46166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/>
                <a:t>Evan Braswell</a:t>
              </a:r>
            </a:p>
            <a:p>
              <a:pPr algn="ctr"/>
              <a:r>
                <a:rPr lang="en-US" sz="800" dirty="0"/>
                <a:t>40% </a:t>
              </a:r>
              <a:r>
                <a:rPr lang="en-US" sz="800" dirty="0" smtClean="0"/>
                <a:t>(</a:t>
              </a:r>
              <a:r>
                <a:rPr lang="en-US" sz="800" dirty="0"/>
                <a:t>PD</a:t>
              </a:r>
              <a:r>
                <a:rPr lang="en-US" sz="800" dirty="0" smtClean="0"/>
                <a:t>)</a:t>
              </a:r>
              <a:endParaRPr lang="en-US" sz="800" dirty="0"/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6858000" y="5791200"/>
              <a:ext cx="762000" cy="46166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/>
                <a:t>Norman Barr</a:t>
              </a:r>
            </a:p>
            <a:p>
              <a:pPr algn="ctr"/>
              <a:r>
                <a:rPr lang="en-US" sz="800" dirty="0"/>
                <a:t>22% </a:t>
              </a:r>
              <a:r>
                <a:rPr lang="en-US" sz="800" dirty="0" smtClean="0"/>
                <a:t>(</a:t>
              </a:r>
              <a:r>
                <a:rPr lang="en-US" sz="800" dirty="0"/>
                <a:t>CAPS)</a:t>
              </a:r>
            </a:p>
            <a:p>
              <a:pPr algn="ctr"/>
              <a:r>
                <a:rPr lang="en-US" sz="800" dirty="0"/>
                <a:t>25% </a:t>
              </a:r>
              <a:r>
                <a:rPr lang="en-US" sz="800" dirty="0" smtClean="0"/>
                <a:t>(</a:t>
              </a:r>
              <a:r>
                <a:rPr lang="en-US" sz="800" dirty="0"/>
                <a:t>PD)</a:t>
              </a:r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7696200" y="5791200"/>
              <a:ext cx="609600" cy="46166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/>
                <a:t>Roxanne Garza</a:t>
              </a:r>
            </a:p>
            <a:p>
              <a:pPr algn="ctr"/>
              <a:r>
                <a:rPr lang="en-US" sz="800" dirty="0"/>
                <a:t>30% </a:t>
              </a:r>
              <a:r>
                <a:rPr lang="en-US" sz="800" dirty="0" smtClean="0"/>
                <a:t>(</a:t>
              </a:r>
              <a:r>
                <a:rPr lang="en-US" sz="800" dirty="0"/>
                <a:t>PD</a:t>
              </a:r>
              <a:r>
                <a:rPr lang="en-US" sz="800" dirty="0" smtClean="0"/>
                <a:t>)</a:t>
              </a:r>
              <a:endParaRPr lang="en-US" sz="800" dirty="0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0" y="1752600"/>
            <a:ext cx="3124200" cy="1575375"/>
            <a:chOff x="0" y="1828801"/>
            <a:chExt cx="3124200" cy="1575375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2209801"/>
              <a:ext cx="3124200" cy="1194375"/>
              <a:chOff x="0" y="1752602"/>
              <a:chExt cx="3124200" cy="1194375"/>
            </a:xfrm>
          </p:grpSpPr>
          <p:sp>
            <p:nvSpPr>
              <p:cNvPr id="4" name="TextBox 3"/>
              <p:cNvSpPr txBox="1"/>
              <p:nvPr/>
            </p:nvSpPr>
            <p:spPr>
              <a:xfrm>
                <a:off x="0" y="1752602"/>
                <a:ext cx="685800" cy="338554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800" dirty="0"/>
                  <a:t>Gary </a:t>
                </a:r>
                <a:r>
                  <a:rPr lang="en-US" sz="800" dirty="0" smtClean="0"/>
                  <a:t>Cave   </a:t>
                </a:r>
                <a:endParaRPr lang="en-US" sz="800" dirty="0"/>
              </a:p>
              <a:p>
                <a:pPr algn="ctr"/>
                <a:r>
                  <a:rPr lang="en-US" sz="800" dirty="0" smtClean="0"/>
                  <a:t>25% (CAPS)</a:t>
                </a:r>
                <a:endParaRPr lang="en-US" sz="800" dirty="0"/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1600200" y="1752602"/>
                <a:ext cx="685800" cy="461665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800" dirty="0"/>
                  <a:t>Roger Magarey</a:t>
                </a:r>
              </a:p>
              <a:p>
                <a:pPr algn="ctr"/>
                <a:r>
                  <a:rPr lang="en-US" sz="800" dirty="0" smtClean="0"/>
                  <a:t>30</a:t>
                </a:r>
                <a:r>
                  <a:rPr lang="en-US" sz="800" dirty="0"/>
                  <a:t>% </a:t>
                </a:r>
                <a:r>
                  <a:rPr lang="en-US" sz="800" dirty="0" smtClean="0"/>
                  <a:t>(</a:t>
                </a:r>
                <a:r>
                  <a:rPr lang="en-US" sz="800" dirty="0"/>
                  <a:t>PD</a:t>
                </a:r>
                <a:r>
                  <a:rPr lang="en-US" sz="800" dirty="0" smtClean="0"/>
                  <a:t>)</a:t>
                </a:r>
                <a:endParaRPr lang="en-US" sz="800" dirty="0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2362200" y="1752602"/>
                <a:ext cx="762000" cy="338554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800" dirty="0"/>
                  <a:t>Glenn Fowler</a:t>
                </a:r>
              </a:p>
              <a:p>
                <a:pPr algn="ctr"/>
                <a:r>
                  <a:rPr lang="en-US" sz="800" dirty="0"/>
                  <a:t>5% </a:t>
                </a:r>
                <a:r>
                  <a:rPr lang="en-US" sz="800" dirty="0" smtClean="0"/>
                  <a:t>(</a:t>
                </a:r>
                <a:r>
                  <a:rPr lang="en-US" sz="800" dirty="0"/>
                  <a:t>PD</a:t>
                </a:r>
                <a:r>
                  <a:rPr lang="en-US" sz="800" dirty="0" smtClean="0"/>
                  <a:t>)</a:t>
                </a:r>
                <a:endParaRPr lang="en-US" sz="800" dirty="0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762000" y="1752603"/>
                <a:ext cx="762000" cy="492443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800" dirty="0"/>
                  <a:t>Dan Borchert </a:t>
                </a:r>
              </a:p>
              <a:p>
                <a:pPr algn="ctr"/>
                <a:r>
                  <a:rPr lang="en-US" sz="800" dirty="0"/>
                  <a:t>10% </a:t>
                </a:r>
                <a:r>
                  <a:rPr lang="en-US" sz="800" dirty="0" smtClean="0"/>
                  <a:t>(</a:t>
                </a:r>
                <a:r>
                  <a:rPr lang="en-US" sz="800" dirty="0"/>
                  <a:t>CAPS)</a:t>
                </a:r>
              </a:p>
              <a:p>
                <a:pPr algn="ctr"/>
                <a:r>
                  <a:rPr lang="en-US" sz="800" dirty="0"/>
                  <a:t>10% </a:t>
                </a:r>
                <a:r>
                  <a:rPr lang="en-US" sz="800" dirty="0" smtClean="0"/>
                  <a:t>(</a:t>
                </a:r>
                <a:r>
                  <a:rPr lang="en-US" sz="800" dirty="0"/>
                  <a:t>PD</a:t>
                </a:r>
                <a:r>
                  <a:rPr lang="en-US" sz="1000" dirty="0"/>
                  <a:t>)</a:t>
                </a:r>
              </a:p>
            </p:txBody>
          </p:sp>
          <p:grpSp>
            <p:nvGrpSpPr>
              <p:cNvPr id="98" name="Group 97"/>
              <p:cNvGrpSpPr/>
              <p:nvPr/>
            </p:nvGrpSpPr>
            <p:grpSpPr>
              <a:xfrm>
                <a:off x="0" y="2245046"/>
                <a:ext cx="3124200" cy="701931"/>
                <a:chOff x="0" y="2245042"/>
                <a:chExt cx="3124200" cy="701931"/>
              </a:xfrm>
            </p:grpSpPr>
            <p:grpSp>
              <p:nvGrpSpPr>
                <p:cNvPr id="97" name="Group 96"/>
                <p:cNvGrpSpPr/>
                <p:nvPr/>
              </p:nvGrpSpPr>
              <p:grpSpPr>
                <a:xfrm>
                  <a:off x="0" y="2362198"/>
                  <a:ext cx="3124200" cy="584775"/>
                  <a:chOff x="0" y="2362198"/>
                  <a:chExt cx="3124200" cy="584775"/>
                </a:xfrm>
              </p:grpSpPr>
              <p:sp>
                <p:nvSpPr>
                  <p:cNvPr id="21" name="TextBox 20"/>
                  <p:cNvSpPr txBox="1"/>
                  <p:nvPr/>
                </p:nvSpPr>
                <p:spPr>
                  <a:xfrm>
                    <a:off x="0" y="2362198"/>
                    <a:ext cx="914400" cy="584775"/>
                  </a:xfrm>
                  <a:prstGeom prst="rect">
                    <a:avLst/>
                  </a:prstGeom>
                  <a:solidFill>
                    <a:schemeClr val="bg1">
                      <a:lumMod val="8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800" dirty="0" smtClean="0"/>
                      <a:t>John </a:t>
                    </a:r>
                    <a:r>
                      <a:rPr lang="en-US" sz="800" dirty="0" err="1"/>
                      <a:t>Brightwell</a:t>
                    </a:r>
                    <a:endParaRPr lang="en-US" sz="800" dirty="0"/>
                  </a:p>
                  <a:p>
                    <a:pPr algn="ctr"/>
                    <a:r>
                      <a:rPr lang="en-US" sz="800" dirty="0"/>
                      <a:t>Post doc</a:t>
                    </a:r>
                  </a:p>
                  <a:p>
                    <a:pPr algn="ctr"/>
                    <a:r>
                      <a:rPr lang="en-US" sz="800" dirty="0"/>
                      <a:t>30% </a:t>
                    </a:r>
                    <a:r>
                      <a:rPr lang="en-US" sz="800" dirty="0" smtClean="0"/>
                      <a:t>(</a:t>
                    </a:r>
                    <a:r>
                      <a:rPr lang="en-US" sz="800" dirty="0"/>
                      <a:t>CAPS)</a:t>
                    </a:r>
                  </a:p>
                  <a:p>
                    <a:pPr algn="ctr"/>
                    <a:r>
                      <a:rPr lang="en-US" sz="800" dirty="0"/>
                      <a:t>70% </a:t>
                    </a:r>
                    <a:r>
                      <a:rPr lang="en-US" sz="800" dirty="0" smtClean="0"/>
                      <a:t>(</a:t>
                    </a:r>
                    <a:r>
                      <a:rPr lang="en-US" sz="800" dirty="0"/>
                      <a:t>PD)</a:t>
                    </a:r>
                  </a:p>
                </p:txBody>
              </p:sp>
              <p:sp>
                <p:nvSpPr>
                  <p:cNvPr id="22" name="TextBox 21"/>
                  <p:cNvSpPr txBox="1"/>
                  <p:nvPr/>
                </p:nvSpPr>
                <p:spPr>
                  <a:xfrm>
                    <a:off x="2133600" y="2362198"/>
                    <a:ext cx="990600" cy="584775"/>
                  </a:xfrm>
                  <a:prstGeom prst="rect">
                    <a:avLst/>
                  </a:prstGeom>
                  <a:solidFill>
                    <a:schemeClr val="bg1">
                      <a:lumMod val="8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800" dirty="0"/>
                      <a:t>Stephanie Herring</a:t>
                    </a:r>
                  </a:p>
                  <a:p>
                    <a:pPr algn="ctr"/>
                    <a:r>
                      <a:rPr lang="en-US" sz="800" dirty="0" smtClean="0"/>
                      <a:t>Res. Associate</a:t>
                    </a:r>
                    <a:endParaRPr lang="en-US" sz="800" dirty="0"/>
                  </a:p>
                  <a:p>
                    <a:pPr algn="ctr"/>
                    <a:r>
                      <a:rPr lang="en-US" sz="800" dirty="0"/>
                      <a:t>90% </a:t>
                    </a:r>
                    <a:r>
                      <a:rPr lang="en-US" sz="800" dirty="0" smtClean="0"/>
                      <a:t>(</a:t>
                    </a:r>
                    <a:r>
                      <a:rPr lang="en-US" sz="800" dirty="0"/>
                      <a:t>CAPS)</a:t>
                    </a:r>
                  </a:p>
                  <a:p>
                    <a:pPr algn="ctr"/>
                    <a:r>
                      <a:rPr lang="en-US" sz="800" dirty="0"/>
                      <a:t>10% </a:t>
                    </a:r>
                    <a:r>
                      <a:rPr lang="en-US" sz="800" dirty="0" smtClean="0"/>
                      <a:t>(</a:t>
                    </a:r>
                    <a:r>
                      <a:rPr lang="en-US" sz="800" dirty="0"/>
                      <a:t>PD)</a:t>
                    </a:r>
                  </a:p>
                </p:txBody>
              </p:sp>
              <p:sp>
                <p:nvSpPr>
                  <p:cNvPr id="23" name="TextBox 22"/>
                  <p:cNvSpPr txBox="1"/>
                  <p:nvPr/>
                </p:nvSpPr>
                <p:spPr>
                  <a:xfrm>
                    <a:off x="990600" y="2362198"/>
                    <a:ext cx="1066800" cy="584775"/>
                  </a:xfrm>
                  <a:prstGeom prst="rect">
                    <a:avLst/>
                  </a:prstGeom>
                  <a:solidFill>
                    <a:schemeClr val="bg1">
                      <a:lumMod val="85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800" dirty="0" err="1"/>
                      <a:t>Ceema</a:t>
                    </a:r>
                    <a:r>
                      <a:rPr lang="en-US" sz="800" dirty="0"/>
                      <a:t> </a:t>
                    </a:r>
                    <a:r>
                      <a:rPr lang="en-US" sz="800" dirty="0" err="1"/>
                      <a:t>Feizollahi</a:t>
                    </a:r>
                    <a:endParaRPr lang="en-US" sz="800" dirty="0"/>
                  </a:p>
                  <a:p>
                    <a:pPr algn="ctr"/>
                    <a:r>
                      <a:rPr lang="en-US" sz="800" dirty="0"/>
                      <a:t> GIS intern (2.5 months) 90% (CAPS)</a:t>
                    </a:r>
                  </a:p>
                  <a:p>
                    <a:pPr algn="ctr"/>
                    <a:r>
                      <a:rPr lang="en-US" sz="800" dirty="0"/>
                      <a:t>10% (PD) </a:t>
                    </a:r>
                  </a:p>
                </p:txBody>
              </p:sp>
            </p:grpSp>
            <p:cxnSp>
              <p:nvCxnSpPr>
                <p:cNvPr id="82" name="Elbow Connector 81"/>
                <p:cNvCxnSpPr>
                  <a:stCxn id="14" idx="2"/>
                  <a:endCxn id="23" idx="0"/>
                </p:cNvCxnSpPr>
                <p:nvPr/>
              </p:nvCxnSpPr>
              <p:spPr>
                <a:xfrm rot="16200000" flipH="1">
                  <a:off x="1274922" y="2113120"/>
                  <a:ext cx="117156" cy="381000"/>
                </a:xfrm>
                <a:prstGeom prst="bentConnector3">
                  <a:avLst>
                    <a:gd name="adj1" fmla="val 50000"/>
                  </a:avLst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Elbow Connector 83"/>
                <p:cNvCxnSpPr>
                  <a:stCxn id="14" idx="2"/>
                  <a:endCxn id="22" idx="0"/>
                </p:cNvCxnSpPr>
                <p:nvPr/>
              </p:nvCxnSpPr>
              <p:spPr>
                <a:xfrm rot="16200000" flipH="1">
                  <a:off x="1827372" y="1560670"/>
                  <a:ext cx="117156" cy="1485900"/>
                </a:xfrm>
                <a:prstGeom prst="bentConnector3">
                  <a:avLst>
                    <a:gd name="adj1" fmla="val 50000"/>
                  </a:avLst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Elbow Connector 85"/>
                <p:cNvCxnSpPr>
                  <a:stCxn id="14" idx="2"/>
                  <a:endCxn id="21" idx="0"/>
                </p:cNvCxnSpPr>
                <p:nvPr/>
              </p:nvCxnSpPr>
              <p:spPr>
                <a:xfrm rot="5400000">
                  <a:off x="741522" y="1960720"/>
                  <a:ext cx="117156" cy="685800"/>
                </a:xfrm>
                <a:prstGeom prst="bentConnector3">
                  <a:avLst>
                    <a:gd name="adj1" fmla="val 50000"/>
                  </a:avLst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49" name="TextBox 48"/>
            <p:cNvSpPr txBox="1"/>
            <p:nvPr/>
          </p:nvSpPr>
          <p:spPr>
            <a:xfrm>
              <a:off x="685800" y="1828801"/>
              <a:ext cx="914400" cy="338554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 smtClean="0"/>
                <a:t>Dave Prokrym</a:t>
              </a:r>
            </a:p>
            <a:p>
              <a:pPr algn="ctr"/>
              <a:r>
                <a:rPr lang="en-US" sz="800" dirty="0" smtClean="0"/>
                <a:t>5% (CAPS)</a:t>
              </a:r>
              <a:endParaRPr lang="en-US" sz="800" dirty="0"/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3200400" y="228600"/>
            <a:ext cx="27432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CPHST Staff Dedicated to Pest Detection and CAPS</a:t>
            </a:r>
          </a:p>
          <a:p>
            <a:pPr algn="ctr"/>
            <a:r>
              <a:rPr lang="en-US" sz="1000" b="1" dirty="0" smtClean="0"/>
              <a:t>Captured in percent of the staff’s time.</a:t>
            </a:r>
            <a:endParaRPr lang="en-US" sz="1000" b="1" dirty="0"/>
          </a:p>
        </p:txBody>
      </p:sp>
      <p:grpSp>
        <p:nvGrpSpPr>
          <p:cNvPr id="62" name="Group 61"/>
          <p:cNvGrpSpPr/>
          <p:nvPr/>
        </p:nvGrpSpPr>
        <p:grpSpPr>
          <a:xfrm>
            <a:off x="2819400" y="4191000"/>
            <a:ext cx="3124200" cy="1833265"/>
            <a:chOff x="3124200" y="2971800"/>
            <a:chExt cx="3124200" cy="1833265"/>
          </a:xfrm>
        </p:grpSpPr>
        <p:sp>
          <p:nvSpPr>
            <p:cNvPr id="47" name="Title 1"/>
            <p:cNvSpPr txBox="1">
              <a:spLocks/>
            </p:cNvSpPr>
            <p:nvPr/>
          </p:nvSpPr>
          <p:spPr>
            <a:xfrm>
              <a:off x="3505200" y="2971800"/>
              <a:ext cx="2133600" cy="914400"/>
            </a:xfrm>
            <a:prstGeom prst="rect">
              <a:avLst/>
            </a:prstGeom>
            <a:solidFill>
              <a:srgbClr val="FFFF99"/>
            </a:solidFill>
            <a:ln w="9525" cap="flat" cmpd="sng" algn="ctr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vert="horz" lIns="91440" tIns="45720" rIns="91440" bIns="45720" rtlCol="0" anchor="ctr">
              <a:noAutofit/>
            </a:bodyPr>
            <a:lstStyle/>
            <a:p>
              <a:r>
                <a:rPr lang="en-US" sz="900" b="1" dirty="0" smtClean="0"/>
                <a:t>Beltsville: </a:t>
              </a:r>
            </a:p>
            <a:p>
              <a:r>
                <a:rPr lang="en-US" sz="900" b="1" dirty="0" smtClean="0"/>
                <a:t>Receives 0% </a:t>
              </a:r>
              <a:r>
                <a:rPr lang="en-US" sz="900" b="1" dirty="0"/>
                <a:t>of Total CPHST </a:t>
              </a:r>
              <a:r>
                <a:rPr lang="en-US" sz="900" b="1" dirty="0" smtClean="0"/>
                <a:t>Pest Detection </a:t>
              </a:r>
              <a:r>
                <a:rPr lang="en-US" sz="900" b="1" dirty="0"/>
                <a:t>Funding</a:t>
              </a:r>
            </a:p>
            <a:p>
              <a:endParaRPr lang="en-US" sz="900" dirty="0" smtClean="0"/>
            </a:p>
            <a:p>
              <a:r>
                <a:rPr lang="en-US" sz="800" dirty="0" smtClean="0"/>
                <a:t>Validates molecular diagnostic methods for CAPS targets</a:t>
              </a:r>
              <a:endParaRPr lang="en-US" sz="800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5562600" y="3962400"/>
              <a:ext cx="685800" cy="338554"/>
            </a:xfrm>
            <a:prstGeom prst="rect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 err="1" smtClean="0"/>
                <a:t>Deric</a:t>
              </a:r>
              <a:r>
                <a:rPr lang="en-US" sz="800" dirty="0" smtClean="0"/>
                <a:t> </a:t>
              </a:r>
              <a:r>
                <a:rPr lang="en-US" sz="800" dirty="0" err="1" smtClean="0"/>
                <a:t>Picton</a:t>
              </a:r>
              <a:r>
                <a:rPr lang="en-US" sz="800" dirty="0" smtClean="0"/>
                <a:t> </a:t>
              </a:r>
            </a:p>
            <a:p>
              <a:pPr algn="ctr"/>
              <a:r>
                <a:rPr lang="en-US" sz="800" dirty="0" smtClean="0"/>
                <a:t>50% (CAPS)</a:t>
              </a:r>
              <a:endParaRPr lang="en-US" sz="800" dirty="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3962400" y="4343400"/>
              <a:ext cx="762000" cy="461665"/>
            </a:xfrm>
            <a:prstGeom prst="rect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 smtClean="0"/>
                <a:t>Heidi Bowman </a:t>
              </a:r>
            </a:p>
            <a:p>
              <a:pPr algn="ctr"/>
              <a:r>
                <a:rPr lang="en-US" sz="800" dirty="0" smtClean="0"/>
                <a:t>80% (CAPS)</a:t>
              </a:r>
              <a:endParaRPr lang="en-US" sz="800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3124200" y="4343400"/>
              <a:ext cx="762000" cy="461665"/>
            </a:xfrm>
            <a:prstGeom prst="rect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 smtClean="0"/>
                <a:t>Kate </a:t>
              </a:r>
              <a:r>
                <a:rPr lang="en-US" sz="800" dirty="0" err="1" smtClean="0"/>
                <a:t>Rappaport</a:t>
              </a:r>
              <a:endParaRPr lang="en-US" sz="800" dirty="0" smtClean="0"/>
            </a:p>
            <a:p>
              <a:pPr algn="ctr"/>
              <a:r>
                <a:rPr lang="en-US" sz="800" dirty="0" smtClean="0"/>
                <a:t>80% (CAPS)</a:t>
              </a:r>
              <a:endParaRPr lang="en-US" sz="800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3962400" y="3962401"/>
              <a:ext cx="762000" cy="338554"/>
            </a:xfrm>
            <a:prstGeom prst="rect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 smtClean="0"/>
                <a:t>Kurt Zeller 30% (CAPS)</a:t>
              </a:r>
              <a:endParaRPr lang="en-US" sz="800" dirty="0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124200" y="3962400"/>
              <a:ext cx="762000" cy="338554"/>
            </a:xfrm>
            <a:prstGeom prst="rect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 smtClean="0"/>
                <a:t>Mark </a:t>
              </a:r>
              <a:r>
                <a:rPr lang="en-US" sz="800" dirty="0" err="1" smtClean="0"/>
                <a:t>Nakhla</a:t>
              </a:r>
              <a:r>
                <a:rPr lang="en-US" sz="800" dirty="0" smtClean="0"/>
                <a:t> 20% (</a:t>
              </a:r>
              <a:r>
                <a:rPr lang="en-US" sz="800" dirty="0"/>
                <a:t>CAPS</a:t>
              </a:r>
              <a:r>
                <a:rPr lang="en-US" sz="800" dirty="0" smtClean="0"/>
                <a:t>)</a:t>
              </a:r>
              <a:endParaRPr lang="en-US" sz="800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4800600" y="3962400"/>
              <a:ext cx="685800" cy="338554"/>
            </a:xfrm>
            <a:prstGeom prst="rect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 err="1" smtClean="0"/>
                <a:t>Wenbin</a:t>
              </a:r>
              <a:r>
                <a:rPr lang="en-US" sz="800" dirty="0" smtClean="0"/>
                <a:t> Li 65% (</a:t>
              </a:r>
              <a:r>
                <a:rPr lang="en-US" sz="800" dirty="0"/>
                <a:t>CAPS</a:t>
              </a:r>
              <a:r>
                <a:rPr lang="en-US" sz="800" dirty="0" smtClean="0"/>
                <a:t>)</a:t>
              </a:r>
              <a:endParaRPr lang="en-US" sz="800" dirty="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4800600" y="4343400"/>
              <a:ext cx="685800" cy="461665"/>
            </a:xfrm>
            <a:prstGeom prst="rect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 err="1" smtClean="0"/>
                <a:t>Vessela</a:t>
              </a:r>
              <a:r>
                <a:rPr lang="en-US" sz="800" dirty="0" smtClean="0"/>
                <a:t>  </a:t>
              </a:r>
              <a:r>
                <a:rPr lang="en-US" sz="800" dirty="0" err="1" smtClean="0"/>
                <a:t>Mavrodieva</a:t>
              </a:r>
              <a:r>
                <a:rPr lang="en-US" sz="800" dirty="0" smtClean="0"/>
                <a:t> 15% (PD)</a:t>
              </a:r>
              <a:endParaRPr lang="en-US" sz="800" dirty="0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5562600" y="4343400"/>
              <a:ext cx="685800" cy="461665"/>
            </a:xfrm>
            <a:prstGeom prst="rect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dirty="0" err="1" smtClean="0"/>
                <a:t>Zhaowei</a:t>
              </a:r>
              <a:r>
                <a:rPr lang="en-US" sz="800" dirty="0" smtClean="0"/>
                <a:t> Liu 80% (CAPS)</a:t>
              </a:r>
            </a:p>
            <a:p>
              <a:pPr algn="ctr"/>
              <a:endParaRPr lang="en-US" sz="800" dirty="0"/>
            </a:p>
          </p:txBody>
        </p:sp>
      </p:grpSp>
      <p:sp>
        <p:nvSpPr>
          <p:cNvPr id="63" name="TextBox 62"/>
          <p:cNvSpPr txBox="1"/>
          <p:nvPr/>
        </p:nvSpPr>
        <p:spPr>
          <a:xfrm>
            <a:off x="5638800" y="3657600"/>
            <a:ext cx="685800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Dan MacKinnon 20% (CAPS</a:t>
            </a:r>
            <a:r>
              <a:rPr lang="en-US" sz="800" dirty="0"/>
              <a:t>)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6400800" y="3657600"/>
            <a:ext cx="914400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Amanda Redford </a:t>
            </a:r>
          </a:p>
          <a:p>
            <a:pPr algn="ctr"/>
            <a:r>
              <a:rPr lang="en-US" sz="800" dirty="0" smtClean="0"/>
              <a:t>20% (CAPS)</a:t>
            </a:r>
          </a:p>
          <a:p>
            <a:pPr algn="ctr"/>
            <a:r>
              <a:rPr lang="en-US" sz="800" dirty="0" smtClean="0"/>
              <a:t>50% (PD)</a:t>
            </a:r>
            <a:endParaRPr lang="en-US" sz="800" dirty="0"/>
          </a:p>
        </p:txBody>
      </p:sp>
      <p:sp>
        <p:nvSpPr>
          <p:cNvPr id="65" name="TextBox 64"/>
          <p:cNvSpPr txBox="1"/>
          <p:nvPr/>
        </p:nvSpPr>
        <p:spPr>
          <a:xfrm>
            <a:off x="8382000" y="3124200"/>
            <a:ext cx="685800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Lisa Kennaway 20% (CAPS</a:t>
            </a:r>
            <a:r>
              <a:rPr lang="en-US" sz="800" dirty="0"/>
              <a:t>)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5105400" y="3124200"/>
            <a:ext cx="685800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Tom Kalaris 20% (CAPS)</a:t>
            </a:r>
          </a:p>
          <a:p>
            <a:pPr algn="ctr"/>
            <a:endParaRPr lang="en-US" sz="800" dirty="0"/>
          </a:p>
        </p:txBody>
      </p:sp>
      <p:sp>
        <p:nvSpPr>
          <p:cNvPr id="67" name="TextBox 66"/>
          <p:cNvSpPr txBox="1"/>
          <p:nvPr/>
        </p:nvSpPr>
        <p:spPr>
          <a:xfrm>
            <a:off x="8382000" y="3657600"/>
            <a:ext cx="685800" cy="5847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Christina Southwick</a:t>
            </a:r>
          </a:p>
          <a:p>
            <a:pPr algn="ctr"/>
            <a:r>
              <a:rPr lang="en-US" sz="800" dirty="0" smtClean="0"/>
              <a:t> 40% (CAPS)</a:t>
            </a:r>
          </a:p>
          <a:p>
            <a:pPr algn="ctr"/>
            <a:r>
              <a:rPr lang="en-US" sz="800" dirty="0" smtClean="0"/>
              <a:t>50% (PD)</a:t>
            </a:r>
            <a:endParaRPr lang="en-US" sz="800" dirty="0"/>
          </a:p>
        </p:txBody>
      </p:sp>
      <p:sp>
        <p:nvSpPr>
          <p:cNvPr id="69" name="TextBox 68"/>
          <p:cNvSpPr txBox="1"/>
          <p:nvPr/>
        </p:nvSpPr>
        <p:spPr>
          <a:xfrm>
            <a:off x="7391400" y="3124200"/>
            <a:ext cx="914400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Julia </a:t>
            </a:r>
            <a:r>
              <a:rPr lang="en-US" sz="800" dirty="0" err="1" smtClean="0"/>
              <a:t>Scher</a:t>
            </a:r>
            <a:endParaRPr lang="en-US" sz="800" dirty="0" smtClean="0"/>
          </a:p>
          <a:p>
            <a:pPr algn="ctr"/>
            <a:r>
              <a:rPr lang="en-US" sz="800" dirty="0" smtClean="0"/>
              <a:t> 25% (CAPS)</a:t>
            </a:r>
          </a:p>
          <a:p>
            <a:pPr algn="ctr"/>
            <a:r>
              <a:rPr lang="en-US" sz="800" dirty="0" smtClean="0"/>
              <a:t>50% (PD)</a:t>
            </a:r>
            <a:endParaRPr lang="en-US" sz="800" dirty="0"/>
          </a:p>
        </p:txBody>
      </p:sp>
      <p:sp>
        <p:nvSpPr>
          <p:cNvPr id="70" name="TextBox 69"/>
          <p:cNvSpPr txBox="1"/>
          <p:nvPr/>
        </p:nvSpPr>
        <p:spPr>
          <a:xfrm>
            <a:off x="7391400" y="3657600"/>
            <a:ext cx="914400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00" dirty="0" smtClean="0"/>
              <a:t>Terrence Walters </a:t>
            </a:r>
          </a:p>
          <a:p>
            <a:pPr algn="ctr"/>
            <a:r>
              <a:rPr lang="en-US" sz="800" dirty="0" smtClean="0"/>
              <a:t>25% (CAPS)</a:t>
            </a:r>
          </a:p>
          <a:p>
            <a:pPr algn="ctr"/>
            <a:r>
              <a:rPr lang="en-US" sz="800" dirty="0" smtClean="0"/>
              <a:t>50% (PD)</a:t>
            </a:r>
            <a:endParaRPr lang="en-US" sz="800" dirty="0"/>
          </a:p>
        </p:txBody>
      </p:sp>
      <p:sp>
        <p:nvSpPr>
          <p:cNvPr id="99" name="TextBox 98"/>
          <p:cNvSpPr txBox="1"/>
          <p:nvPr/>
        </p:nvSpPr>
        <p:spPr>
          <a:xfrm>
            <a:off x="8382000" y="5943600"/>
            <a:ext cx="609600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00" dirty="0" err="1" smtClean="0"/>
              <a:t>Bacilio</a:t>
            </a:r>
            <a:r>
              <a:rPr lang="en-US" sz="800" dirty="0" smtClean="0"/>
              <a:t> Salas</a:t>
            </a:r>
            <a:endParaRPr lang="en-US" sz="800" dirty="0"/>
          </a:p>
          <a:p>
            <a:pPr algn="ctr"/>
            <a:r>
              <a:rPr lang="en-US" sz="800" dirty="0"/>
              <a:t>2</a:t>
            </a:r>
            <a:r>
              <a:rPr lang="en-US" sz="800" dirty="0" smtClean="0"/>
              <a:t>0</a:t>
            </a:r>
            <a:r>
              <a:rPr lang="en-US" sz="800" dirty="0"/>
              <a:t>% </a:t>
            </a:r>
            <a:r>
              <a:rPr lang="en-US" sz="800" dirty="0" smtClean="0"/>
              <a:t>(</a:t>
            </a:r>
            <a:r>
              <a:rPr lang="en-US" sz="800" dirty="0"/>
              <a:t>PD</a:t>
            </a:r>
            <a:r>
              <a:rPr lang="en-US" sz="800" dirty="0" smtClean="0"/>
              <a:t>)</a:t>
            </a:r>
            <a:endParaRPr lang="en-US" sz="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</TotalTime>
  <Words>642</Words>
  <Application>Microsoft Office PowerPoint</Application>
  <PresentationFormat>On-screen Show (4:3)</PresentationFormat>
  <Paragraphs>137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PERAL:  Receives 0% of Total CPHST Pest Detection Funding  NAPPFAST - Develops risk maps for CAPS target - Develops new tools for states AHP - Develops new AHP list each year - Revises the structure of the model as needed Statistics - Provides statistical support in survey design</vt:lpstr>
    </vt:vector>
  </TitlesOfParts>
  <Company>USDA APHIS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Lisa Jackson</dc:creator>
  <cp:lastModifiedBy>jbowers</cp:lastModifiedBy>
  <cp:revision>66</cp:revision>
  <dcterms:created xsi:type="dcterms:W3CDTF">2011-06-08T14:41:33Z</dcterms:created>
  <dcterms:modified xsi:type="dcterms:W3CDTF">2012-02-02T18:59:49Z</dcterms:modified>
</cp:coreProperties>
</file>