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0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5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E1"/>
    <a:srgbClr val="FFFF9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6" d="100"/>
          <a:sy n="66" d="100"/>
        </p:scale>
        <p:origin x="-1206" y="-96"/>
      </p:cViewPr>
      <p:guideLst>
        <p:guide orient="horz" pos="134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870AD-94A0-4A06-A633-2DCDCC7B098D}" type="datetimeFigureOut">
              <a:rPr lang="en-US" smtClean="0"/>
              <a:pPr/>
              <a:t>1/30/2012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B16BF-1954-430D-B394-2149F05EE6D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799" y="1143000"/>
          <a:ext cx="8534401" cy="400812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267201"/>
                <a:gridCol w="1422400"/>
                <a:gridCol w="1422400"/>
                <a:gridCol w="14224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Performance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 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New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to the United States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>
                        <a:ln>
                          <a:solidFill>
                            <a:schemeClr val="bg1">
                              <a:lumMod val="50000"/>
                              <a:lumOff val="50000"/>
                            </a:schemeClr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n-lt"/>
                        </a:rPr>
                        <a:t>Percent of significant pest introductions that were detected before they had a chance to spread from the original point of colonization and cause severe economical and/or environmental damage </a:t>
                      </a:r>
                      <a:r>
                        <a:rPr lang="en-US" sz="1600" b="1" i="0" u="none" strike="noStrike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88.9%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83.3%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New or re-introduced into the United</a:t>
                      </a:r>
                      <a:r>
                        <a:rPr lang="en-US" sz="1600" b="1" baseline="0" dirty="0" smtClean="0">
                          <a:ln>
                            <a:noFill/>
                          </a:ln>
                        </a:rPr>
                        <a:t> States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28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21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-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Percent listed as reportable/actionable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96.4 % (27)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100%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-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n>
                            <a:noFill/>
                          </a:ln>
                        </a:rPr>
                        <a:t>Number on Priority Pest List</a:t>
                      </a:r>
                      <a:endParaRPr lang="en-US" sz="1600" b="1" dirty="0">
                        <a:ln>
                          <a:noFill/>
                        </a:ln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0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3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n>
                            <a:noFill/>
                          </a:ln>
                        </a:rPr>
                        <a:t>-</a:t>
                      </a:r>
                      <a:endParaRPr lang="en-US" sz="1600" dirty="0">
                        <a:ln>
                          <a:noFill/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432302" y="457200"/>
            <a:ext cx="6274410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Pest Detection / CAPS Performance Measures &amp; Statistics</a:t>
            </a:r>
            <a:endParaRPr lang="en-US" sz="2000" b="1" dirty="0"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799" y="1143000"/>
          <a:ext cx="8534401" cy="42062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srgbClr val="000000"/>
                  </a:innerShdw>
                </a:effectLst>
                <a:tableStyleId>{5C22544A-7EE6-4342-B048-85BDC9FD1C3A}</a:tableStyleId>
              </a:tblPr>
              <a:tblGrid>
                <a:gridCol w="4495801"/>
                <a:gridCol w="1346200"/>
                <a:gridCol w="1346200"/>
                <a:gridCol w="1346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Performance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 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Participation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number</a:t>
                      </a:r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of states/territories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All states plus these territories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PR, STX, Guam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PR, STX, Guam, </a:t>
                      </a:r>
                      <a:r>
                        <a:rPr lang="en-US" sz="1600" b="0" i="0" u="none" strike="noStrike">
                          <a:solidFill>
                            <a:srgbClr val="C00000"/>
                          </a:solidFill>
                          <a:latin typeface="+mn-lt"/>
                        </a:rPr>
                        <a:t>CNMI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600" b="0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PR, STX, Guam </a:t>
                      </a:r>
                      <a:r>
                        <a:rPr lang="nb-NO" sz="1600" b="0" i="0" u="none" strike="noStrike" dirty="0">
                          <a:solidFill>
                            <a:srgbClr val="1F497D"/>
                          </a:solidFill>
                          <a:latin typeface="+mn-lt"/>
                        </a:rPr>
                        <a:t>(missing CA)</a:t>
                      </a:r>
                      <a:endParaRPr lang="nb-NO" sz="16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Number of states/territories with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States w/o Infrastructure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C00000"/>
                          </a:solidFill>
                          <a:latin typeface="+mn-lt"/>
                        </a:rPr>
                        <a:t>AZ, NM</a:t>
                      </a: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, CNMI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AZ </a:t>
                      </a:r>
                      <a:endParaRPr lang="en-US" sz="1600" b="0" i="0" u="none" strike="noStrike" dirty="0" smtClean="0">
                        <a:solidFill>
                          <a:srgbClr val="C00000"/>
                        </a:solidFill>
                        <a:latin typeface="+mn-lt"/>
                      </a:endParaRPr>
                    </a:p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1F497D"/>
                          </a:solidFill>
                          <a:latin typeface="+mn-lt"/>
                        </a:rPr>
                        <a:t>(</a:t>
                      </a:r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+mn-lt"/>
                        </a:rPr>
                        <a:t>missing CA)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indent="0" algn="l" fontAlgn="b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Number of states/territories with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341313" indent="0" algn="l" fontAlgn="ctr"/>
                      <a:r>
                        <a:rPr lang="en-US" sz="1600" b="1" kern="12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States w/o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IA, NM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MO, </a:t>
                      </a:r>
                      <a:r>
                        <a:rPr lang="en-US" sz="1600" b="0" i="0" u="none" strike="noStrike">
                          <a:solidFill>
                            <a:srgbClr val="C00000"/>
                          </a:solidFill>
                          <a:latin typeface="+mn-lt"/>
                        </a:rPr>
                        <a:t>AZ, NM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C00000"/>
                          </a:solidFill>
                          <a:latin typeface="+mn-lt"/>
                        </a:rPr>
                        <a:t>AZ, </a:t>
                      </a:r>
                      <a:r>
                        <a:rPr lang="en-US" sz="1600" b="0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NM</a:t>
                      </a:r>
                    </a:p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1F497D"/>
                          </a:solidFill>
                          <a:latin typeface="+mn-lt"/>
                        </a:rPr>
                        <a:t>(missing </a:t>
                      </a:r>
                      <a:r>
                        <a:rPr lang="en-US" sz="1600" b="0" i="0" u="none" strike="noStrike" dirty="0">
                          <a:solidFill>
                            <a:srgbClr val="1F497D"/>
                          </a:solidFill>
                          <a:latin typeface="+mn-lt"/>
                        </a:rPr>
                        <a:t>CA)</a:t>
                      </a:r>
                      <a:endParaRPr lang="en-US" sz="1600" b="0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29539" y="457200"/>
            <a:ext cx="6274410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Pest Detection / CAPS Performance Measures &amp; Statistics</a:t>
            </a:r>
            <a:endParaRPr lang="en-US" sz="2000" b="1" dirty="0"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799" y="1143000"/>
          <a:ext cx="8534401" cy="327660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495801"/>
                <a:gridCol w="1346200"/>
                <a:gridCol w="1346200"/>
                <a:gridCol w="1346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Performance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 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Priority</a:t>
                      </a:r>
                      <a:r>
                        <a:rPr lang="en-US" sz="1800" b="1" kern="120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 Pest List</a:t>
                      </a:r>
                      <a:endParaRPr lang="en-US" sz="1800" b="1" kern="120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>
                          <a:innerShdw blurRad="63500" dist="50800" dir="18900000">
                            <a:prstClr val="black">
                              <a:alpha val="50000"/>
                            </a:prstClr>
                          </a:innerShdw>
                        </a:effectLst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Percent of target pests on the CAPS Priority Pest List for which surveys were 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88.5%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86.1%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Total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number 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of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Priority Pests</a:t>
                      </a:r>
                      <a:endParaRPr lang="en-US" sz="1600" b="1" i="0" u="none" strike="noStrike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122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C0504D"/>
                          </a:solidFill>
                          <a:latin typeface="+mn-lt"/>
                        </a:rPr>
                        <a:t>119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targeted for survey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108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105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C0504D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Priority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Pests </a:t>
                      </a:r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not targeted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C0504D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29539" y="457200"/>
            <a:ext cx="6274410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Pest Detection / CAPS Performance Measures &amp; Statistics</a:t>
            </a:r>
            <a:endParaRPr lang="en-US" sz="2000" b="1" dirty="0"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292" y="4876800"/>
            <a:ext cx="839370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As of today, 128 pests have Approved Survey Methods.</a:t>
            </a:r>
          </a:p>
          <a:p>
            <a:endParaRPr lang="en-US" sz="1000" b="1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r>
              <a:rPr lang="en-US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This includes all Priority Pests, as well as a few others because of the immediate need.</a:t>
            </a:r>
            <a:endParaRPr lang="en-US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799" y="1143000"/>
          <a:ext cx="8534401" cy="4282440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495801"/>
                <a:gridCol w="1346200"/>
                <a:gridCol w="1346200"/>
                <a:gridCol w="1346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Performance Measure</a:t>
                      </a:r>
                      <a:endParaRPr lang="en-US" sz="2000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chemeClr val="accent6">
                              <a:lumMod val="75000"/>
                            </a:schemeClr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10 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11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 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FY 20</a:t>
                      </a:r>
                      <a:r>
                        <a:rPr lang="en-US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12 </a:t>
                      </a:r>
                      <a:r>
                        <a:rPr lang="en-US" dirty="0" smtClean="0">
                          <a:ln>
                            <a:noFill/>
                          </a:ln>
                          <a:effectLst>
                            <a:outerShdw blurRad="50800" dist="38100" dir="2700000" algn="tl" rotWithShape="0">
                              <a:prstClr val="black">
                                <a:alpha val="40000"/>
                              </a:prstClr>
                            </a:outerShdw>
                          </a:effectLst>
                        </a:rPr>
                        <a:t>Results</a:t>
                      </a:r>
                      <a:endParaRPr lang="en-US" dirty="0">
                        <a:ln>
                          <a:noFill/>
                        </a:ln>
                        <a:effectLst>
                          <a:outerShdw blurRad="50800" dist="38100" dir="2700000" algn="tl" rotWithShape="0">
                            <a:prstClr val="black">
                              <a:alpha val="40000"/>
                            </a:prstClr>
                          </a:outerShdw>
                        </a:effectLst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1800" b="1" kern="12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>
                            <a:innerShdw blurRad="63500" dist="50800" dir="18900000">
                              <a:prstClr val="black">
                                <a:alpha val="50000"/>
                              </a:prstClr>
                            </a:innerShdw>
                          </a:effectLst>
                          <a:latin typeface="+mn-lt"/>
                          <a:ea typeface="+mn-ea"/>
                          <a:cs typeface="+mn-cs"/>
                        </a:rPr>
                        <a:t>CAPS Surveys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Number of bundled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surveys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154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130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C0504D"/>
                          </a:solidFill>
                          <a:latin typeface="+mn-lt"/>
                        </a:rPr>
                        <a:t>137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Number of unique exotic pests for which national surveys are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conducted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287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295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C0504D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>
                          <a:solidFill>
                            <a:schemeClr val="bg1"/>
                          </a:solidFill>
                          <a:latin typeface="+mn-lt"/>
                        </a:rPr>
                        <a:t>Average Number of pests per state</a:t>
                      </a: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16.5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17.0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C0504D"/>
                          </a:solidFill>
                          <a:latin typeface="+mn-lt"/>
                        </a:rPr>
                        <a:t>15.42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Average number of pests per bundled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survey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6.0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6.7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C0504D"/>
                          </a:solidFill>
                          <a:latin typeface="+mn-lt"/>
                        </a:rPr>
                        <a:t>5.63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Average number of surveys per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state </a:t>
                      </a:r>
                      <a:r>
                        <a:rPr lang="en-US" sz="1600" b="1" i="0" u="none" strike="noStrike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3.0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2.5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C0504D"/>
                          </a:solidFill>
                          <a:latin typeface="+mn-lt"/>
                        </a:rPr>
                        <a:t>2.74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i="0" u="none" strike="noStrike" dirty="0">
                          <a:solidFill>
                            <a:schemeClr val="bg1"/>
                          </a:solidFill>
                          <a:latin typeface="+mn-lt"/>
                        </a:rPr>
                        <a:t>Average cost per individual </a:t>
                      </a:r>
                      <a:r>
                        <a:rPr lang="en-US" sz="1600" b="1" i="0" u="none" strike="noStrike" dirty="0" smtClean="0">
                          <a:solidFill>
                            <a:schemeClr val="bg1"/>
                          </a:solidFill>
                          <a:latin typeface="+mn-lt"/>
                        </a:rPr>
                        <a:t>survey</a:t>
                      </a:r>
                      <a:r>
                        <a:rPr lang="en-US" sz="1600" b="1" i="0" u="none" strike="noStrike" baseline="0" dirty="0" smtClean="0">
                          <a:solidFill>
                            <a:schemeClr val="bg1"/>
                          </a:solidFill>
                          <a:latin typeface="+mn-lt"/>
                        </a:rPr>
                        <a:t> </a:t>
                      </a:r>
                      <a:r>
                        <a:rPr lang="en-US" sz="1600" b="1" i="0" u="none" strike="noStrike" baseline="0" dirty="0" smtClean="0">
                          <a:solidFill>
                            <a:srgbClr val="C00000"/>
                          </a:solidFill>
                          <a:latin typeface="+mn-lt"/>
                        </a:rPr>
                        <a:t>*</a:t>
                      </a:r>
                      <a:endParaRPr lang="en-US" sz="1600" b="1" i="0" u="none" strike="noStrike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$19,233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$18,666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29539" y="457200"/>
            <a:ext cx="6274410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206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Pest Detection / CAPS Performance Measures &amp; Statistics</a:t>
            </a:r>
            <a:endParaRPr lang="en-US" sz="2000" b="1" dirty="0">
              <a:solidFill>
                <a:srgbClr val="00206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906650" y="76196"/>
          <a:ext cx="7315201" cy="6661887"/>
        </p:xfrm>
        <a:graphic>
          <a:graphicData uri="http://schemas.openxmlformats.org/drawingml/2006/table">
            <a:tbl>
              <a:tblPr>
                <a:effectLst>
                  <a:innerShdw blurRad="114300">
                    <a:prstClr val="black"/>
                  </a:innerShdw>
                </a:effectLst>
              </a:tblPr>
              <a:tblGrid>
                <a:gridCol w="3789688"/>
                <a:gridCol w="1239214"/>
                <a:gridCol w="922204"/>
                <a:gridCol w="441891"/>
                <a:gridCol w="922204"/>
              </a:tblGrid>
              <a:tr h="25807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Number of States and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Territories </a:t>
                      </a: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Conducting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079"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latin typeface="+mj-lt"/>
                        </a:rPr>
                        <a:t>Commodity- or Taxon-based </a:t>
                      </a:r>
                      <a:r>
                        <a:rPr lang="en-US" sz="1800" b="1" i="0" u="none" strike="noStrike" dirty="0" smtClean="0">
                          <a:solidFill>
                            <a:srgbClr val="000000"/>
                          </a:solidFill>
                          <a:latin typeface="+mj-lt"/>
                        </a:rPr>
                        <a:t>Surveys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/>
                      <a:lightRig rig="flood" dir="t"/>
                    </a:cell3D>
                    <a:solidFill>
                      <a:schemeClr val="tx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8079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E1"/>
                          </a:solidFill>
                          <a:latin typeface="+mj-lt"/>
                        </a:rPr>
                        <a:t>Survey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E1"/>
                          </a:solidFill>
                          <a:latin typeface="+mj-lt"/>
                        </a:rPr>
                        <a:t>2010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 dirty="0">
                          <a:solidFill>
                            <a:srgbClr val="FFFFE1"/>
                          </a:solidFill>
                          <a:latin typeface="+mj-lt"/>
                        </a:rPr>
                        <a:t>2011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Citrus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Corn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-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Nematodes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Grape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CAPS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Oak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Priority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Pine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Surveys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Small Grains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Soybean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Woodborers &amp; Bark Beetle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Apple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Banana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Cotton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Defoliating Moth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>
                          <a:outerShdw blurRad="50800" dist="38100" dir="2700000" algn="tl" rotWithShape="0">
                            <a:schemeClr val="bg1">
                              <a:alpha val="40000"/>
                            </a:schemeClr>
                          </a:outerShdw>
                        </a:effectLst>
                        <a:latin typeface="+mn-lt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Fruit Tree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State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Nursery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Bundled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Palm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FFFF00"/>
                          </a:solidFill>
                          <a:effectLst>
                            <a:outerShdw blurRad="50800" dist="38100" dir="2700000" algn="tl" rotWithShape="0">
                              <a:schemeClr val="bg1">
                                <a:alpha val="40000"/>
                              </a:schemeClr>
                            </a:outerShdw>
                          </a:effectLst>
                          <a:latin typeface="+mn-lt"/>
                        </a:rPr>
                        <a:t>Surveys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Redbay / Laurel Wilt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FFFF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Rice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Snail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Vegetable / Tomato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61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General / Forest Pests / Ornamental Crops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+mn-lt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+mn-lt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/>
                      <a:lightRig rig="flood" dir="t"/>
                    </a:cell3D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" name="Right Brace 2"/>
          <p:cNvSpPr/>
          <p:nvPr/>
        </p:nvSpPr>
        <p:spPr>
          <a:xfrm>
            <a:off x="9344024" y="8743950"/>
            <a:ext cx="276225" cy="172402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/>
          </a:p>
        </p:txBody>
      </p:sp>
      <p:sp>
        <p:nvSpPr>
          <p:cNvPr id="4" name="Right Brace 3"/>
          <p:cNvSpPr/>
          <p:nvPr/>
        </p:nvSpPr>
        <p:spPr>
          <a:xfrm>
            <a:off x="9667875" y="10668000"/>
            <a:ext cx="266699" cy="227647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606494"/>
            <a:ext cx="19812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Pest Detection</a:t>
            </a:r>
          </a:p>
          <a:p>
            <a:pPr algn="ctr"/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FY11  $26,702,488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05200" y="1654314"/>
            <a:ext cx="1524000" cy="70788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PPQ</a:t>
            </a:r>
          </a:p>
          <a:p>
            <a:pPr algn="ctr"/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4" name="Straight Arrow Connector 3"/>
          <p:cNvCxnSpPr>
            <a:stCxn id="2" idx="2"/>
            <a:endCxn id="3" idx="0"/>
          </p:cNvCxnSpPr>
          <p:nvPr/>
        </p:nvCxnSpPr>
        <p:spPr>
          <a:xfrm>
            <a:off x="4267200" y="1252825"/>
            <a:ext cx="0" cy="401489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657599" y="2743200"/>
            <a:ext cx="1219201" cy="707886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1000" dirty="0" smtClean="0"/>
          </a:p>
          <a:p>
            <a:pPr algn="ctr"/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HQ</a:t>
            </a:r>
          </a:p>
          <a:p>
            <a:pPr algn="ctr"/>
            <a:endParaRPr lang="en-US" sz="1000" dirty="0" smtClean="0"/>
          </a:p>
        </p:txBody>
      </p:sp>
      <p:cxnSp>
        <p:nvCxnSpPr>
          <p:cNvPr id="6" name="Straight Arrow Connector 5"/>
          <p:cNvCxnSpPr>
            <a:stCxn id="3" idx="2"/>
            <a:endCxn id="5" idx="0"/>
          </p:cNvCxnSpPr>
          <p:nvPr/>
        </p:nvCxnSpPr>
        <p:spPr>
          <a:xfrm>
            <a:off x="4267200" y="2362200"/>
            <a:ext cx="0" cy="38100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589149" y="3810000"/>
            <a:ext cx="1371600" cy="70788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Regions</a:t>
            </a:r>
          </a:p>
          <a:p>
            <a:pPr algn="ctr"/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9" name="Straight Arrow Connector 8"/>
          <p:cNvCxnSpPr>
            <a:stCxn id="5" idx="2"/>
            <a:endCxn id="8" idx="0"/>
          </p:cNvCxnSpPr>
          <p:nvPr/>
        </p:nvCxnSpPr>
        <p:spPr>
          <a:xfrm>
            <a:off x="4267200" y="3451086"/>
            <a:ext cx="7749" cy="358914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ight Arrow 9"/>
          <p:cNvSpPr/>
          <p:nvPr/>
        </p:nvSpPr>
        <p:spPr>
          <a:xfrm rot="5400000">
            <a:off x="4037955" y="190500"/>
            <a:ext cx="457200" cy="2286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48400" y="228600"/>
            <a:ext cx="229573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FY11 Allocation</a:t>
            </a:r>
          </a:p>
          <a:p>
            <a:pPr algn="ctr"/>
            <a:r>
              <a:rPr lang="en-US" sz="1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Recissioned Appropriation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77000" y="1143000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FY10  $28,113,000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7935" y="1425843"/>
            <a:ext cx="17203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FY12  $27,500,000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24600" y="1146106"/>
            <a:ext cx="1981200" cy="609600"/>
          </a:xfrm>
          <a:prstGeom prst="round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148942" y="2145268"/>
            <a:ext cx="1672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~</a:t>
            </a:r>
            <a:r>
              <a:rPr lang="en-US" u="sng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145 Staff Years</a:t>
            </a:r>
            <a:endParaRPr lang="en-US" u="sng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57800" y="2590800"/>
            <a:ext cx="25092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Cooperative Agreements</a:t>
            </a:r>
            <a:endParaRPr lang="en-US" u="sng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68156" y="2892623"/>
            <a:ext cx="3937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Purdue (NAPIS, Pest Tracker, CAPS </a:t>
            </a:r>
            <a:r>
              <a:rPr lang="en-US" u="sng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R&amp;C)</a:t>
            </a:r>
            <a:endParaRPr lang="en-US" u="sng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68156" y="3197423"/>
            <a:ext cx="2143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NC State (NAPPFAST)</a:t>
            </a:r>
            <a:endParaRPr lang="en-US" u="sng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70695" y="3502223"/>
            <a:ext cx="2828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U of GA (Bugwood - Images)</a:t>
            </a:r>
            <a:endParaRPr lang="en-US" u="sng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72787" y="4111823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u="sng" dirty="0" smtClean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Survey Supplies</a:t>
            </a:r>
            <a:endParaRPr lang="en-US" u="sng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1000" y="1143000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Agency Assessment</a:t>
            </a:r>
          </a:p>
          <a:p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The 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assessment provides services that directly support the implementation of APHIS 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programs, and provides 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necessary oversight and support for program 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activities.</a:t>
            </a:r>
            <a:endParaRPr 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70943" y="5464314"/>
            <a:ext cx="1828801" cy="707886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1000" dirty="0" smtClean="0"/>
          </a:p>
          <a:p>
            <a:pPr algn="ctr"/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Agreements</a:t>
            </a:r>
          </a:p>
          <a:p>
            <a:pPr algn="ctr"/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23" name="Straight Arrow Connector 22"/>
          <p:cNvCxnSpPr>
            <a:stCxn id="8" idx="2"/>
            <a:endCxn id="22" idx="0"/>
          </p:cNvCxnSpPr>
          <p:nvPr/>
        </p:nvCxnSpPr>
        <p:spPr>
          <a:xfrm>
            <a:off x="4274949" y="4517886"/>
            <a:ext cx="10395" cy="94642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8" grpId="0" animBg="1"/>
      <p:bldP spid="10" grpId="0" animBg="1"/>
      <p:bldP spid="11" grpId="0" animBg="1"/>
      <p:bldP spid="12" grpId="0"/>
      <p:bldP spid="13" grpId="0"/>
      <p:bldP spid="14" grpId="0" animBg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7543" y="1143000"/>
            <a:ext cx="1828801" cy="707886"/>
          </a:xfrm>
          <a:prstGeom prst="rect">
            <a:avLst/>
          </a:prstGeom>
          <a:solidFill>
            <a:schemeClr val="bg2">
              <a:lumMod val="2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en-US" sz="1000" dirty="0" smtClean="0"/>
          </a:p>
          <a:p>
            <a:pPr algn="ctr"/>
            <a:r>
              <a:rPr lang="en-US" sz="20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Agreements</a:t>
            </a:r>
          </a:p>
          <a:p>
            <a:pPr algn="ctr"/>
            <a:endParaRPr lang="en-US" sz="1000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9045" y="2205970"/>
            <a:ext cx="2040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Infra:  $2,135,961</a:t>
            </a:r>
            <a:endParaRPr lang="en-US" sz="2000" b="1" u="sng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516" y="2891770"/>
            <a:ext cx="2262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Survey:  $1,405,590</a:t>
            </a:r>
            <a:endParaRPr lang="en-US" sz="2000" b="1" u="sng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3656" y="3562290"/>
            <a:ext cx="2039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Total:  $3,541,552</a:t>
            </a:r>
            <a:endParaRPr lang="en-US" sz="2000" b="1" u="sng" dirty="0">
              <a:solidFill>
                <a:srgbClr val="FFFF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685" y="1767114"/>
            <a:ext cx="22713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PPQ Eastern Region</a:t>
            </a:r>
            <a:endParaRPr lang="en-US" sz="2000" b="1" u="sng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95415" y="2205204"/>
            <a:ext cx="20403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Infra:  $2,236,428</a:t>
            </a:r>
            <a:endParaRPr lang="en-US" sz="2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48886" y="2895600"/>
            <a:ext cx="226286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Survey:  $1,012,618</a:t>
            </a:r>
            <a:endParaRPr lang="en-US" sz="2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80026" y="3563256"/>
            <a:ext cx="2039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Total:  $3,249,046</a:t>
            </a:r>
            <a:endParaRPr lang="en-US" sz="2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5086" y="1752600"/>
            <a:ext cx="23762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PPQ Western Region</a:t>
            </a:r>
            <a:endParaRPr lang="en-US" sz="2000" b="1" u="sng" dirty="0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cxnSp>
        <p:nvCxnSpPr>
          <p:cNvPr id="13" name="Straight Arrow Connector 12"/>
          <p:cNvCxnSpPr>
            <a:stCxn id="2" idx="1"/>
            <a:endCxn id="6" idx="3"/>
          </p:cNvCxnSpPr>
          <p:nvPr/>
        </p:nvCxnSpPr>
        <p:spPr>
          <a:xfrm flipH="1">
            <a:off x="2795076" y="1496943"/>
            <a:ext cx="852467" cy="470226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3"/>
            <a:endCxn id="11" idx="1"/>
          </p:cNvCxnSpPr>
          <p:nvPr/>
        </p:nvCxnSpPr>
        <p:spPr>
          <a:xfrm>
            <a:off x="5476344" y="1496943"/>
            <a:ext cx="848742" cy="455712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61875" y="4060686"/>
            <a:ext cx="17306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 : Survey</a:t>
            </a:r>
          </a:p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 : 40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03505" y="4038600"/>
            <a:ext cx="17306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 : Survey</a:t>
            </a:r>
          </a:p>
          <a:p>
            <a:pPr algn="ctr"/>
            <a:r>
              <a:rPr lang="en-US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69: 31</a:t>
            </a:r>
            <a:endParaRPr lang="en-U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48400" y="228600"/>
            <a:ext cx="229573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FY11 Allocation</a:t>
            </a:r>
          </a:p>
          <a:p>
            <a:pPr algn="ctr"/>
            <a:r>
              <a:rPr lang="en-US" sz="1400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Recissioned Appropriation</a:t>
            </a:r>
          </a:p>
        </p:txBody>
      </p:sp>
      <p:cxnSp>
        <p:nvCxnSpPr>
          <p:cNvPr id="21" name="Straight Arrow Connector 20"/>
          <p:cNvCxnSpPr>
            <a:stCxn id="24" idx="2"/>
            <a:endCxn id="2" idx="0"/>
          </p:cNvCxnSpPr>
          <p:nvPr/>
        </p:nvCxnSpPr>
        <p:spPr>
          <a:xfrm flipH="1">
            <a:off x="4561944" y="445532"/>
            <a:ext cx="10056" cy="697468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3581400" y="76200"/>
            <a:ext cx="198120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Pest </a:t>
            </a:r>
            <a:r>
              <a:rPr lang="en-US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Detection</a:t>
            </a:r>
            <a:endParaRPr lang="en-US" dirty="0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548742" y="5052687"/>
            <a:ext cx="204036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Infra:  $4,372,389</a:t>
            </a:r>
            <a:endParaRPr lang="en-US" sz="2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29000" y="5695890"/>
            <a:ext cx="2262864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Survey:  $2,418,208</a:t>
            </a:r>
            <a:endParaRPr lang="en-US" sz="2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534228" y="6324600"/>
            <a:ext cx="205793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Total:  $6,790,597</a:t>
            </a:r>
            <a:endParaRPr lang="en-US" sz="2000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53542" y="4423977"/>
            <a:ext cx="141192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CAPS Totals</a:t>
            </a:r>
            <a:endParaRPr lang="en-US" sz="20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19800" y="5867400"/>
            <a:ext cx="17306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Infra : Survey</a:t>
            </a:r>
          </a:p>
          <a:p>
            <a:pPr algn="ctr"/>
            <a:r>
              <a:rPr lang="en-US" sz="22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64 : 36</a:t>
            </a:r>
            <a:endParaRPr lang="en-US" sz="22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5" grpId="0"/>
      <p:bldP spid="16" grpId="0"/>
      <p:bldP spid="17" grpId="0" animBg="1"/>
      <p:bldP spid="24" grpId="0" animBg="1"/>
      <p:bldP spid="33" grpId="0" animBg="1"/>
      <p:bldP spid="34" grpId="0" animBg="1"/>
      <p:bldP spid="35" grpId="0" animBg="1"/>
      <p:bldP spid="36" grpId="0" animBg="1"/>
      <p:bldP spid="3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r="11129"/>
          <a:stretch>
            <a:fillRect/>
          </a:stretch>
        </p:blipFill>
        <p:spPr bwMode="auto">
          <a:xfrm>
            <a:off x="1" y="228599"/>
            <a:ext cx="9153162" cy="617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725</TotalTime>
  <Words>603</Words>
  <Application>Microsoft Office PowerPoint</Application>
  <PresentationFormat>On-screen Show (4:3)</PresentationFormat>
  <Paragraphs>222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USDA-APHIS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jbowers</dc:creator>
  <cp:lastModifiedBy>jbowers</cp:lastModifiedBy>
  <cp:revision>84</cp:revision>
  <dcterms:created xsi:type="dcterms:W3CDTF">2012-01-23T19:29:48Z</dcterms:created>
  <dcterms:modified xsi:type="dcterms:W3CDTF">2012-01-31T04:27:34Z</dcterms:modified>
</cp:coreProperties>
</file>