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E1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06" y="-96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70AD-94A0-4A06-A633-2DCDCC7B098D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16BF-1954-430D-B394-2149F05EE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1143000"/>
          <a:ext cx="8534401" cy="40081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67201"/>
                <a:gridCol w="1422400"/>
                <a:gridCol w="1422400"/>
                <a:gridCol w="1422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Performance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88.9%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83.3%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28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21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-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96.4 % (27)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100%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-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</a:rPr>
                        <a:t>-</a:t>
                      </a:r>
                      <a:endParaRPr lang="en-US" sz="16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2302" y="457200"/>
            <a:ext cx="6274410" cy="40011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Pest Detection / CAPS Performance Measures &amp; Statistics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1143000"/>
          <a:ext cx="8534401" cy="42062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rgbClr val="000000"/>
                  </a:innerShdw>
                </a:effectLst>
                <a:tableStyleId>{5C22544A-7EE6-4342-B048-85BDC9FD1C3A}</a:tableStyleId>
              </a:tblPr>
              <a:tblGrid>
                <a:gridCol w="4495801"/>
                <a:gridCol w="1346200"/>
                <a:gridCol w="1346200"/>
                <a:gridCol w="134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Performance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Participation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states/territories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All states plus these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STX, Guam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PR, STX, Guam, </a:t>
                      </a:r>
                      <a:r>
                        <a:rPr lang="en-US" sz="1600" b="0" i="0" u="none" strike="noStrike">
                          <a:solidFill>
                            <a:srgbClr val="C00000"/>
                          </a:solidFill>
                          <a:latin typeface="+mn-lt"/>
                        </a:rPr>
                        <a:t>CNMI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STX, Guam </a:t>
                      </a:r>
                      <a:r>
                        <a:rPr lang="nb-NO" sz="1600" b="0" i="0" u="none" strike="noStrike" dirty="0">
                          <a:solidFill>
                            <a:srgbClr val="1F497D"/>
                          </a:solidFill>
                          <a:latin typeface="+mn-lt"/>
                        </a:rPr>
                        <a:t>(missing CA)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states/territories with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States w/o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C00000"/>
                          </a:solidFill>
                          <a:latin typeface="+mn-lt"/>
                        </a:rPr>
                        <a:t>AZ, NM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, CNMI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AZ </a:t>
                      </a:r>
                      <a:endParaRPr lang="en-US" sz="1600" b="0" i="0" u="none" strike="noStrike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+mn-lt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1F497D"/>
                          </a:solidFill>
                          <a:latin typeface="+mn-lt"/>
                        </a:rPr>
                        <a:t>missing CA)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states/territories with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States w/o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IA, 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MO, </a:t>
                      </a:r>
                      <a:r>
                        <a:rPr lang="en-US" sz="1600" b="0" i="0" u="none" strike="noStrike">
                          <a:solidFill>
                            <a:srgbClr val="C00000"/>
                          </a:solidFill>
                          <a:latin typeface="+mn-lt"/>
                        </a:rPr>
                        <a:t>AZ, NM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AZ, 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NM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1F497D"/>
                          </a:solidFill>
                          <a:latin typeface="+mn-lt"/>
                        </a:rPr>
                        <a:t>(missing </a:t>
                      </a:r>
                      <a:r>
                        <a:rPr lang="en-US" sz="1600" b="0" i="0" u="none" strike="noStrike" dirty="0">
                          <a:solidFill>
                            <a:srgbClr val="1F497D"/>
                          </a:solidFill>
                          <a:latin typeface="+mn-lt"/>
                        </a:rPr>
                        <a:t>CA)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9539" y="457200"/>
            <a:ext cx="6274410" cy="40011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Pest Detection / CAPS Performance Measures &amp; Statistics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1143000"/>
          <a:ext cx="8534401" cy="32766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95801"/>
                <a:gridCol w="1346200"/>
                <a:gridCol w="1346200"/>
                <a:gridCol w="134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Performance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88.5%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504D"/>
                          </a:solidFill>
                          <a:latin typeface="+mn-lt"/>
                        </a:rPr>
                        <a:t>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504D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504D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9539" y="457200"/>
            <a:ext cx="6274410" cy="40011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Pest Detection / CAPS Performance Measures &amp; Statistics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292" y="4876800"/>
            <a:ext cx="83937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 of today, 128 pests have Approved Survey Methods.</a:t>
            </a:r>
          </a:p>
          <a:p>
            <a:endParaRPr lang="en-US" sz="10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 includes all Priority Pests, as well as a few others because of the immediate need.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1143000"/>
          <a:ext cx="8534401" cy="42824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95801"/>
                <a:gridCol w="1346200"/>
                <a:gridCol w="1346200"/>
                <a:gridCol w="134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Performance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FY 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Number of bundled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504D"/>
                          </a:solidFill>
                          <a:latin typeface="+mn-lt"/>
                        </a:rPr>
                        <a:t>137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Number of unique exotic pests for which national surveys are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504D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Average Number of pests per state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504D"/>
                          </a:solidFill>
                          <a:latin typeface="+mn-lt"/>
                        </a:rPr>
                        <a:t>15.42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Average number of pests per bundled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survey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504D"/>
                          </a:solidFill>
                          <a:latin typeface="+mn-lt"/>
                        </a:rPr>
                        <a:t>5.63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state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504D"/>
                          </a:solidFill>
                          <a:latin typeface="+mn-lt"/>
                        </a:rPr>
                        <a:t>2.74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Average cost per individual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$19,233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$18,666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9539" y="457200"/>
            <a:ext cx="6274410" cy="40011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Pest Detection / CAPS Performance Measures &amp; Statistics</a:t>
            </a:r>
            <a:endParaRPr lang="en-US" sz="2000" b="1" dirty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06650" y="76196"/>
          <a:ext cx="7315201" cy="6661887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3789688"/>
                <a:gridCol w="1239214"/>
                <a:gridCol w="922204"/>
                <a:gridCol w="441891"/>
                <a:gridCol w="922204"/>
              </a:tblGrid>
              <a:tr h="258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Number of States and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Territories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Conducting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Commodity- or Taxon-based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Surveys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E1"/>
                          </a:solidFill>
                          <a:latin typeface="+mj-lt"/>
                        </a:rPr>
                        <a:t>Survey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E1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E1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Citrus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Corn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Nematodes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Grape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CAPS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Priority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Surveys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Small Grains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Soybean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Woodborers &amp; Bark Beetle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Apple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Banana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Cotton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Defoliating Moth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chemeClr val="bg1">
                              <a:alpha val="40000"/>
                            </a:scheme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Fruit Tree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State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Nursery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Bundled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Palm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schemeClr val="bg1">
                                <a:alpha val="40000"/>
                              </a:schemeClr>
                            </a:outerShdw>
                          </a:effectLst>
                          <a:latin typeface="+mn-lt"/>
                        </a:rPr>
                        <a:t>Surveys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Redbay / Laurel Wilt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Snail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Vegetable / Tomato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General / Forest Pests / Ornamental Crops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ight Brace 2"/>
          <p:cNvSpPr/>
          <p:nvPr/>
        </p:nvSpPr>
        <p:spPr>
          <a:xfrm>
            <a:off x="9344024" y="8743950"/>
            <a:ext cx="276225" cy="17240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4" name="Right Brace 3"/>
          <p:cNvSpPr/>
          <p:nvPr/>
        </p:nvSpPr>
        <p:spPr>
          <a:xfrm>
            <a:off x="9667875" y="10668000"/>
            <a:ext cx="266699" cy="22764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06494"/>
            <a:ext cx="19812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Pest Detection</a:t>
            </a:r>
          </a:p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FY11  $26,702,488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1654314"/>
            <a:ext cx="152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PPQ</a:t>
            </a:r>
          </a:p>
          <a:p>
            <a:pPr algn="ctr"/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stCxn id="2" idx="2"/>
            <a:endCxn id="3" idx="0"/>
          </p:cNvCxnSpPr>
          <p:nvPr/>
        </p:nvCxnSpPr>
        <p:spPr>
          <a:xfrm>
            <a:off x="4267200" y="1252825"/>
            <a:ext cx="0" cy="40148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599" y="2743200"/>
            <a:ext cx="1219201" cy="707886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HQ</a:t>
            </a:r>
          </a:p>
          <a:p>
            <a:pPr algn="ctr"/>
            <a:endParaRPr lang="en-US" sz="1000" dirty="0" smtClean="0"/>
          </a:p>
        </p:txBody>
      </p:sp>
      <p:cxnSp>
        <p:nvCxnSpPr>
          <p:cNvPr id="6" name="Straight Arrow Connector 5"/>
          <p:cNvCxnSpPr>
            <a:stCxn id="3" idx="2"/>
            <a:endCxn id="5" idx="0"/>
          </p:cNvCxnSpPr>
          <p:nvPr/>
        </p:nvCxnSpPr>
        <p:spPr>
          <a:xfrm>
            <a:off x="4267200" y="2362200"/>
            <a:ext cx="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89149" y="3810000"/>
            <a:ext cx="137160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Regions</a:t>
            </a:r>
          </a:p>
          <a:p>
            <a:pPr algn="ctr"/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4267200" y="3451086"/>
            <a:ext cx="7749" cy="35891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5400000">
            <a:off x="4037955" y="190500"/>
            <a:ext cx="4572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228600"/>
            <a:ext cx="229573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FY11 Allocation</a:t>
            </a:r>
          </a:p>
          <a:p>
            <a:pPr algn="ctr"/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Recissioned Appropriation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0" y="1143000"/>
            <a:ext cx="1720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FY10  $28,113,000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935" y="1425843"/>
            <a:ext cx="1720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FY12  $27,500,000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324600" y="1146106"/>
            <a:ext cx="1981200" cy="60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942" y="2145268"/>
            <a:ext cx="167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~</a:t>
            </a:r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145 Staff Years</a:t>
            </a:r>
            <a:endParaRPr lang="en-US" u="sng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2590800"/>
            <a:ext cx="2509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Cooperative Agreements</a:t>
            </a:r>
            <a:endParaRPr lang="en-US" u="sng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8156" y="2892623"/>
            <a:ext cx="393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Purdue (NAPIS, Pest Tracker, CAPS </a:t>
            </a:r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R&amp;C)</a:t>
            </a:r>
            <a:endParaRPr lang="en-US" u="sng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8156" y="3197423"/>
            <a:ext cx="21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NC State (NAPPFAST)</a:t>
            </a:r>
            <a:endParaRPr lang="en-US" u="sng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0695" y="3502223"/>
            <a:ext cx="282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 of GA (Bugwood - Images)</a:t>
            </a:r>
            <a:endParaRPr lang="en-US" u="sng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72787" y="4111823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Survey Supplies</a:t>
            </a:r>
            <a:endParaRPr lang="en-US" u="sng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11430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Agency Assessment</a:t>
            </a:r>
          </a:p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assessment provides services that directly support the implementation of APHIS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programs, and provides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necessary oversight and support for program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activities.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70943" y="5464314"/>
            <a:ext cx="1828801" cy="70788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Agreements</a:t>
            </a:r>
          </a:p>
          <a:p>
            <a:pPr algn="ctr"/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3" name="Straight Arrow Connector 22"/>
          <p:cNvCxnSpPr>
            <a:stCxn id="8" idx="2"/>
            <a:endCxn id="22" idx="0"/>
          </p:cNvCxnSpPr>
          <p:nvPr/>
        </p:nvCxnSpPr>
        <p:spPr>
          <a:xfrm>
            <a:off x="4274949" y="4517886"/>
            <a:ext cx="10395" cy="9464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7543" y="1143000"/>
            <a:ext cx="1828801" cy="70788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Agreements</a:t>
            </a:r>
          </a:p>
          <a:p>
            <a:pPr algn="ctr"/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045" y="2205970"/>
            <a:ext cx="2040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Infra:  $2,135,961</a:t>
            </a:r>
            <a:endParaRPr lang="en-US" sz="20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516" y="2891770"/>
            <a:ext cx="2262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Survey:  $1,405,590</a:t>
            </a:r>
            <a:endParaRPr lang="en-US" sz="20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656" y="3562290"/>
            <a:ext cx="2039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Total:  $3,541,552</a:t>
            </a:r>
            <a:endParaRPr lang="en-US" sz="2000" b="1" u="sng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685" y="1767114"/>
            <a:ext cx="2271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PPQ Eastern Region</a:t>
            </a:r>
            <a:endParaRPr lang="en-US" sz="2000" b="1" u="sng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5415" y="2205204"/>
            <a:ext cx="2040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Infra:  $2,236,428</a:t>
            </a:r>
            <a:endParaRPr lang="en-US" sz="2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886" y="2895600"/>
            <a:ext cx="2262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Survey:  $1,012,618</a:t>
            </a:r>
            <a:endParaRPr lang="en-US" sz="2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0026" y="3563256"/>
            <a:ext cx="2039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Total:  $3,249,046</a:t>
            </a:r>
            <a:endParaRPr lang="en-US" sz="2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5086" y="1752600"/>
            <a:ext cx="2376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PPQ Western Region</a:t>
            </a:r>
            <a:endParaRPr lang="en-US" sz="2000" b="1" u="sng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3" name="Straight Arrow Connector 12"/>
          <p:cNvCxnSpPr>
            <a:stCxn id="2" idx="1"/>
            <a:endCxn id="6" idx="3"/>
          </p:cNvCxnSpPr>
          <p:nvPr/>
        </p:nvCxnSpPr>
        <p:spPr>
          <a:xfrm flipH="1">
            <a:off x="2795076" y="1496943"/>
            <a:ext cx="852467" cy="47022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3"/>
            <a:endCxn id="11" idx="1"/>
          </p:cNvCxnSpPr>
          <p:nvPr/>
        </p:nvCxnSpPr>
        <p:spPr>
          <a:xfrm>
            <a:off x="5476344" y="1496943"/>
            <a:ext cx="848742" cy="45571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1875" y="4060686"/>
            <a:ext cx="17306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 : Survey</a:t>
            </a:r>
          </a:p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: 40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3505" y="4038600"/>
            <a:ext cx="17306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 : Survey</a:t>
            </a:r>
          </a:p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69: 31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228600"/>
            <a:ext cx="229573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FY11 Allocation</a:t>
            </a:r>
          </a:p>
          <a:p>
            <a:pPr algn="ctr"/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Recissioned Appropriation</a:t>
            </a:r>
          </a:p>
        </p:txBody>
      </p:sp>
      <p:cxnSp>
        <p:nvCxnSpPr>
          <p:cNvPr id="21" name="Straight Arrow Connector 20"/>
          <p:cNvCxnSpPr>
            <a:stCxn id="24" idx="2"/>
            <a:endCxn id="2" idx="0"/>
          </p:cNvCxnSpPr>
          <p:nvPr/>
        </p:nvCxnSpPr>
        <p:spPr>
          <a:xfrm flipH="1">
            <a:off x="4561944" y="445532"/>
            <a:ext cx="10056" cy="69746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76200"/>
            <a:ext cx="1981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Pest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Detection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48742" y="5052687"/>
            <a:ext cx="204036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Infra:  $4,372,389</a:t>
            </a:r>
            <a:endParaRPr lang="en-U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9000" y="5695890"/>
            <a:ext cx="226286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Survey:  $2,418,208</a:t>
            </a:r>
            <a:endParaRPr lang="en-U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34228" y="6324600"/>
            <a:ext cx="20579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Total:  $6,790,597</a:t>
            </a:r>
            <a:endParaRPr lang="en-U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3542" y="4423977"/>
            <a:ext cx="141192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Totals</a:t>
            </a:r>
            <a:endParaRPr lang="en-US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5867400"/>
            <a:ext cx="17306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Infra : Survey</a:t>
            </a:r>
          </a:p>
          <a:p>
            <a:pPr algn="ctr"/>
            <a:r>
              <a:rPr lang="en-US" sz="2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64 : 36</a:t>
            </a:r>
            <a:endParaRPr lang="en-US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5" grpId="0"/>
      <p:bldP spid="16" grpId="0"/>
      <p:bldP spid="17" grpId="0" animBg="1"/>
      <p:bldP spid="24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129"/>
          <a:stretch>
            <a:fillRect/>
          </a:stretch>
        </p:blipFill>
        <p:spPr bwMode="auto">
          <a:xfrm>
            <a:off x="1" y="228599"/>
            <a:ext cx="9153162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603</Words>
  <Application>Microsoft Office PowerPoint</Application>
  <PresentationFormat>On-screen Show (4:3)</PresentationFormat>
  <Paragraphs>222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USDA-APHIS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jbowers</dc:creator>
  <cp:lastModifiedBy>jbowers</cp:lastModifiedBy>
  <cp:revision>84</cp:revision>
  <dcterms:created xsi:type="dcterms:W3CDTF">2012-01-23T19:29:48Z</dcterms:created>
  <dcterms:modified xsi:type="dcterms:W3CDTF">2012-01-31T04:27:34Z</dcterms:modified>
</cp:coreProperties>
</file>