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246" y="-102"/>
      </p:cViewPr>
      <p:guideLst>
        <p:guide orient="horz" pos="81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51E18F0-160D-46AD-9805-BE6ABD784918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B23D27-31ED-4429-B2DA-27866CE7B5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" pitchFamily="34" charset="0"/>
              </a:rPr>
              <a:t>The CAPS Program management team requires access to state-acquired, PPQ-funded data in addition to PPQ-acquired data</a:t>
            </a:r>
            <a:r>
              <a:rPr lang="en-US" sz="3200" dirty="0" smtClean="0">
                <a:latin typeface="Calibri" pitchFamily="34" charset="0"/>
              </a:rPr>
              <a:t>.</a:t>
            </a:r>
          </a:p>
          <a:p>
            <a:endParaRPr lang="en-US" sz="3200" dirty="0">
              <a:latin typeface="Calibri" pitchFamily="34" charset="0"/>
            </a:endParaRPr>
          </a:p>
          <a:p>
            <a:r>
              <a:rPr lang="en-US" sz="3200" dirty="0">
                <a:latin typeface="Calibri" pitchFamily="34" charset="0"/>
              </a:rPr>
              <a:t>Validation rules for negative data that check the data for validity and adherence to the Approved Methods upon upload of data to the </a:t>
            </a:r>
            <a:r>
              <a:rPr lang="en-US" sz="3200" dirty="0" smtClean="0">
                <a:latin typeface="Calibri" pitchFamily="34" charset="0"/>
              </a:rPr>
              <a:t>system.</a:t>
            </a:r>
          </a:p>
          <a:p>
            <a:endParaRPr lang="en-US" sz="3200" dirty="0"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CAPS Requirements for IPHIS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143000"/>
            <a:ext cx="5943600" cy="7620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itchFamily="34" charset="0"/>
              </a:rPr>
              <a:t>Additional validation rules for data entry of selected target pests (</a:t>
            </a:r>
            <a:r>
              <a:rPr lang="en-US" sz="3200" i="1" dirty="0" err="1">
                <a:latin typeface="Calibri" pitchFamily="34" charset="0"/>
              </a:rPr>
              <a:t>Xyleborus</a:t>
            </a:r>
            <a:r>
              <a:rPr lang="en-US" sz="3200" dirty="0">
                <a:latin typeface="Calibri" pitchFamily="34" charset="0"/>
              </a:rPr>
              <a:t> and </a:t>
            </a:r>
            <a:r>
              <a:rPr lang="en-US" sz="3200" i="1" dirty="0" err="1">
                <a:latin typeface="Calibri" pitchFamily="34" charset="0"/>
              </a:rPr>
              <a:t>Xylotrechus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spp</a:t>
            </a:r>
            <a:r>
              <a:rPr lang="en-US" sz="3200" dirty="0">
                <a:latin typeface="Calibri" pitchFamily="34" charset="0"/>
              </a:rPr>
              <a:t>, mollusks, nematodes, and </a:t>
            </a:r>
            <a:r>
              <a:rPr lang="en-US" sz="3200" i="1" dirty="0" err="1">
                <a:latin typeface="Calibri" pitchFamily="34" charset="0"/>
              </a:rPr>
              <a:t>Copitarsia</a:t>
            </a:r>
            <a:r>
              <a:rPr lang="en-US" sz="3200" dirty="0">
                <a:latin typeface="Calibri" pitchFamily="34" charset="0"/>
              </a:rPr>
              <a:t> spp.) at the genus and species </a:t>
            </a:r>
            <a:r>
              <a:rPr lang="en-US" sz="3200" dirty="0" smtClean="0">
                <a:latin typeface="Calibri" pitchFamily="34" charset="0"/>
              </a:rPr>
              <a:t>level.</a:t>
            </a:r>
          </a:p>
          <a:p>
            <a:endParaRPr lang="en-US" sz="1000" dirty="0">
              <a:latin typeface="Calibri" pitchFamily="34" charset="0"/>
            </a:endParaRPr>
          </a:p>
          <a:p>
            <a:r>
              <a:rPr lang="en-US" sz="3200" dirty="0">
                <a:latin typeface="Calibri" pitchFamily="34" charset="0"/>
              </a:rPr>
              <a:t>Three critical functions of the CAPS Program are associated with the NAPIS database; the Accountability Report, notifications to the CAPS community of new pests in the U.S., state, and/or county, and the Pest Tracker website.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CAPS Requirements for IPHIS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143000"/>
            <a:ext cx="5943600" cy="7620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itchFamily="34" charset="0"/>
              </a:rPr>
              <a:t>The CAPS complex and specific data-entry templates will be developed in </a:t>
            </a:r>
            <a:r>
              <a:rPr lang="en-US" sz="3200" dirty="0" smtClean="0">
                <a:latin typeface="Calibri" pitchFamily="34" charset="0"/>
              </a:rPr>
              <a:t>IPHIS, and updated annually, </a:t>
            </a:r>
            <a:r>
              <a:rPr lang="en-US" sz="3200" dirty="0">
                <a:latin typeface="Calibri" pitchFamily="34" charset="0"/>
              </a:rPr>
              <a:t>to support the multitude of unique, multi-pest surveys conducted in the CAPS Program in the states</a:t>
            </a:r>
            <a:r>
              <a:rPr lang="en-US" sz="3200" dirty="0" smtClean="0">
                <a:latin typeface="Calibri" pitchFamily="34" charset="0"/>
              </a:rPr>
              <a:t>.</a:t>
            </a:r>
          </a:p>
          <a:p>
            <a:endParaRPr lang="en-US" sz="1000" dirty="0">
              <a:latin typeface="Calibri" pitchFamily="34" charset="0"/>
            </a:endParaRPr>
          </a:p>
          <a:p>
            <a:r>
              <a:rPr lang="en-US" sz="3200" dirty="0">
                <a:latin typeface="Calibri" pitchFamily="34" charset="0"/>
              </a:rPr>
              <a:t>The IPHIS system also needs to allow users to enter pest data for pests that were not identified prior to a survey or listed on the J-3 appendix, but were detected during a survey.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CAPS Requirements for IPHIS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143000"/>
            <a:ext cx="5943600" cy="7620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" pitchFamily="34" charset="0"/>
              </a:rPr>
              <a:t>The data required by the CAPS Program is different than other pest programs, and the data fields in the data entry template need to reflect that fact.</a:t>
            </a:r>
          </a:p>
          <a:p>
            <a:endParaRPr lang="en-US" sz="1000" dirty="0" smtClean="0">
              <a:latin typeface="Calibri" pitchFamily="34" charset="0"/>
            </a:endParaRPr>
          </a:p>
          <a:p>
            <a:r>
              <a:rPr lang="en-US" sz="3200" dirty="0">
                <a:latin typeface="Calibri" pitchFamily="34" charset="0"/>
              </a:rPr>
              <a:t>Reporting functions specific to the CAPS Program will be developed, and must include state data.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CAPS Requirements for IPHIS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143000"/>
            <a:ext cx="5943600" cy="7620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itchFamily="34" charset="0"/>
              </a:rPr>
              <a:t>Data entered into IPHIS need to be published, by default, at the county level, and be available to all users of the system</a:t>
            </a:r>
            <a:r>
              <a:rPr lang="en-US" sz="3200" dirty="0" smtClean="0">
                <a:latin typeface="Calibri" pitchFamily="34" charset="0"/>
              </a:rPr>
              <a:t>.</a:t>
            </a:r>
          </a:p>
          <a:p>
            <a:endParaRPr lang="en-US" sz="1000" dirty="0" smtClean="0">
              <a:latin typeface="Calibri" pitchFamily="34" charset="0"/>
            </a:endParaRPr>
          </a:p>
          <a:p>
            <a:r>
              <a:rPr lang="en-US" sz="3200" dirty="0" smtClean="0">
                <a:latin typeface="Calibri" pitchFamily="34" charset="0"/>
              </a:rPr>
              <a:t>There </a:t>
            </a:r>
            <a:r>
              <a:rPr lang="en-US" sz="3200" dirty="0">
                <a:latin typeface="Calibri" pitchFamily="34" charset="0"/>
              </a:rPr>
              <a:t>must be included in the development of this process, a waiting time (e.g., 2 weeks) before the data are published to allow the states to perform a final review of the data, make corrections if necessary, and/or develop any notifications or messages for pest detections in their state.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CAPS Requirements for IPHIS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143000"/>
            <a:ext cx="5943600" cy="7620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sz="3200" dirty="0">
                <a:latin typeface="Calibri" pitchFamily="34" charset="0"/>
              </a:rPr>
              <a:t>The CAPS Program also suggests that a policy be incorporated into IPHIS where the data is locked after 2 weeks, and cannot be changed without the specific justification and national program approval</a:t>
            </a:r>
            <a:r>
              <a:rPr lang="en-US" sz="3200" dirty="0" smtClean="0">
                <a:latin typeface="Calibri" pitchFamily="34" charset="0"/>
              </a:rPr>
              <a:t>.</a:t>
            </a:r>
          </a:p>
          <a:p>
            <a:pPr lvl="0"/>
            <a:endParaRPr lang="en-US" sz="1800" dirty="0">
              <a:latin typeface="Calibri" pitchFamily="34" charset="0"/>
            </a:endParaRPr>
          </a:p>
          <a:p>
            <a:pPr lvl="0"/>
            <a:r>
              <a:rPr lang="en-US" sz="3200" dirty="0">
                <a:latin typeface="Calibri" pitchFamily="34" charset="0"/>
              </a:rPr>
              <a:t>Resources need to be allocated for timely responses to Program needs. </a:t>
            </a:r>
          </a:p>
          <a:p>
            <a:endParaRPr lang="en-US" sz="3200" dirty="0" smtClean="0"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CAPS Requirements for IPHIS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143000"/>
            <a:ext cx="5943600" cy="7620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sz="3200" dirty="0">
                <a:latin typeface="Calibri" pitchFamily="34" charset="0"/>
              </a:rPr>
              <a:t>As per the CAPS communication to the IPHIS team and the CAPS community, a decision will be made by October 1, 2012 as to the data management system that will be used for the CAPS </a:t>
            </a:r>
            <a:r>
              <a:rPr lang="en-US" sz="3200" dirty="0" smtClean="0">
                <a:latin typeface="Calibri" pitchFamily="34" charset="0"/>
              </a:rPr>
              <a:t>Program in </a:t>
            </a:r>
            <a:r>
              <a:rPr lang="en-US" sz="3200" dirty="0">
                <a:latin typeface="Calibri" pitchFamily="34" charset="0"/>
              </a:rPr>
              <a:t>2013.  </a:t>
            </a:r>
          </a:p>
          <a:p>
            <a:endParaRPr lang="en-US" sz="3200" dirty="0" smtClean="0"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CAPS Requirements for IPHIS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143000"/>
            <a:ext cx="5943600" cy="7620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430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CAPS Requirements for IPHIS</vt:lpstr>
      <vt:lpstr>CAPS Requirements for IPHIS</vt:lpstr>
      <vt:lpstr>CAPS Requirements for IPHIS</vt:lpstr>
      <vt:lpstr>CAPS Requirements for IPHIS</vt:lpstr>
      <vt:lpstr>CAPS Requirements for IPHIS</vt:lpstr>
      <vt:lpstr>CAPS Requirements for IPHIS</vt:lpstr>
      <vt:lpstr>CAPS Requirements for IPHIS</vt:lpstr>
    </vt:vector>
  </TitlesOfParts>
  <Company>USDA-APHIS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 Requirements for IPHIS</dc:title>
  <dc:creator>jbowers</dc:creator>
  <cp:lastModifiedBy>jbowers</cp:lastModifiedBy>
  <cp:revision>8</cp:revision>
  <dcterms:created xsi:type="dcterms:W3CDTF">2012-02-01T03:16:12Z</dcterms:created>
  <dcterms:modified xsi:type="dcterms:W3CDTF">2012-02-01T03:50:24Z</dcterms:modified>
</cp:coreProperties>
</file>