
<file path=[Content_Types].xml><?xml version="1.0" encoding="utf-8"?>
<Types xmlns="http://schemas.openxmlformats.org/package/2006/content-types">
  <Default Extension="png" ContentType="image/png"/>
  <Default Extension="jpeg" ContentType="image/jpeg"/>
  <Default Extension="wmf" ContentType="image/x-wmf"/>
  <Default Extension="emf" ContentType="image/x-emf"/>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3.xml" ContentType="application/vnd.openxmlformats-officedocument.theme+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rts/chart2.xml" ContentType="application/vnd.openxmlformats-officedocument.drawingml.chart+xml"/>
  <Override PartName="/ppt/drawings/drawing2.xml" ContentType="application/vnd.openxmlformats-officedocument.drawingml.chartshapes+xml"/>
  <Override PartName="/ppt/notesSlides/notesSlide19.xml" ContentType="application/vnd.openxmlformats-officedocument.presentationml.notesSlide+xml"/>
  <Override PartName="/ppt/charts/chart3.xml" ContentType="application/vnd.openxmlformats-officedocument.drawingml.chart+xml"/>
  <Override PartName="/ppt/drawings/drawing3.xml" ContentType="application/vnd.openxmlformats-officedocument.drawingml.chartshapes+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rts/chart4.xml" ContentType="application/vnd.openxmlformats-officedocument.drawingml.chart+xml"/>
  <Override PartName="/ppt/theme/themeOverride1.xml" ContentType="application/vnd.openxmlformats-officedocument.themeOverride+xml"/>
  <Override PartName="/ppt/drawings/drawing4.xml" ContentType="application/vnd.openxmlformats-officedocument.drawingml.chartshapes+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67" r:id="rId2"/>
    <p:sldMasterId id="2147483685" r:id="rId3"/>
    <p:sldMasterId id="2147483703" r:id="rId4"/>
  </p:sldMasterIdLst>
  <p:notesMasterIdLst>
    <p:notesMasterId r:id="rId36"/>
  </p:notesMasterIdLst>
  <p:handoutMasterIdLst>
    <p:handoutMasterId r:id="rId37"/>
  </p:handoutMasterIdLst>
  <p:sldIdLst>
    <p:sldId id="256" r:id="rId5"/>
    <p:sldId id="606" r:id="rId6"/>
    <p:sldId id="611" r:id="rId7"/>
    <p:sldId id="607" r:id="rId8"/>
    <p:sldId id="608" r:id="rId9"/>
    <p:sldId id="549" r:id="rId10"/>
    <p:sldId id="548" r:id="rId11"/>
    <p:sldId id="610" r:id="rId12"/>
    <p:sldId id="550" r:id="rId13"/>
    <p:sldId id="551" r:id="rId14"/>
    <p:sldId id="617" r:id="rId15"/>
    <p:sldId id="579" r:id="rId16"/>
    <p:sldId id="555" r:id="rId17"/>
    <p:sldId id="613" r:id="rId18"/>
    <p:sldId id="560" r:id="rId19"/>
    <p:sldId id="581" r:id="rId20"/>
    <p:sldId id="586" r:id="rId21"/>
    <p:sldId id="588" r:id="rId22"/>
    <p:sldId id="604" r:id="rId23"/>
    <p:sldId id="614" r:id="rId24"/>
    <p:sldId id="583" r:id="rId25"/>
    <p:sldId id="602" r:id="rId26"/>
    <p:sldId id="562" r:id="rId27"/>
    <p:sldId id="620" r:id="rId28"/>
    <p:sldId id="615" r:id="rId29"/>
    <p:sldId id="619" r:id="rId30"/>
    <p:sldId id="623" r:id="rId31"/>
    <p:sldId id="621" r:id="rId32"/>
    <p:sldId id="622" r:id="rId33"/>
    <p:sldId id="616" r:id="rId34"/>
    <p:sldId id="618" r:id="rId35"/>
  </p:sldIdLst>
  <p:sldSz cx="9144000" cy="6858000" type="screen4x3"/>
  <p:notesSz cx="7315200" cy="9601200"/>
  <p:defaultTextStyle>
    <a:defPPr>
      <a:defRPr lang="en-US"/>
    </a:defPPr>
    <a:lvl1pPr algn="l" rtl="0" fontAlgn="base">
      <a:spcBef>
        <a:spcPct val="0"/>
      </a:spcBef>
      <a:spcAft>
        <a:spcPct val="0"/>
      </a:spcAft>
      <a:defRPr sz="2000" kern="1200">
        <a:solidFill>
          <a:schemeClr val="tx1"/>
        </a:solidFill>
        <a:latin typeface="Arial" charset="0"/>
        <a:ea typeface="+mn-ea"/>
        <a:cs typeface="+mn-cs"/>
      </a:defRPr>
    </a:lvl1pPr>
    <a:lvl2pPr marL="457200" algn="l" rtl="0" fontAlgn="base">
      <a:spcBef>
        <a:spcPct val="0"/>
      </a:spcBef>
      <a:spcAft>
        <a:spcPct val="0"/>
      </a:spcAft>
      <a:defRPr sz="2000" kern="1200">
        <a:solidFill>
          <a:schemeClr val="tx1"/>
        </a:solidFill>
        <a:latin typeface="Arial" charset="0"/>
        <a:ea typeface="+mn-ea"/>
        <a:cs typeface="+mn-cs"/>
      </a:defRPr>
    </a:lvl2pPr>
    <a:lvl3pPr marL="914400" algn="l" rtl="0" fontAlgn="base">
      <a:spcBef>
        <a:spcPct val="0"/>
      </a:spcBef>
      <a:spcAft>
        <a:spcPct val="0"/>
      </a:spcAft>
      <a:defRPr sz="2000" kern="1200">
        <a:solidFill>
          <a:schemeClr val="tx1"/>
        </a:solidFill>
        <a:latin typeface="Arial" charset="0"/>
        <a:ea typeface="+mn-ea"/>
        <a:cs typeface="+mn-cs"/>
      </a:defRPr>
    </a:lvl3pPr>
    <a:lvl4pPr marL="1371600" algn="l" rtl="0" fontAlgn="base">
      <a:spcBef>
        <a:spcPct val="0"/>
      </a:spcBef>
      <a:spcAft>
        <a:spcPct val="0"/>
      </a:spcAft>
      <a:defRPr sz="2000" kern="1200">
        <a:solidFill>
          <a:schemeClr val="tx1"/>
        </a:solidFill>
        <a:latin typeface="Arial" charset="0"/>
        <a:ea typeface="+mn-ea"/>
        <a:cs typeface="+mn-cs"/>
      </a:defRPr>
    </a:lvl4pPr>
    <a:lvl5pPr marL="1828800" algn="l" rtl="0" fontAlgn="base">
      <a:spcBef>
        <a:spcPct val="0"/>
      </a:spcBef>
      <a:spcAft>
        <a:spcPct val="0"/>
      </a:spcAft>
      <a:defRPr sz="2000" kern="1200">
        <a:solidFill>
          <a:schemeClr val="tx1"/>
        </a:solidFill>
        <a:latin typeface="Arial" charset="0"/>
        <a:ea typeface="+mn-ea"/>
        <a:cs typeface="+mn-cs"/>
      </a:defRPr>
    </a:lvl5pPr>
    <a:lvl6pPr marL="2286000" algn="l" defTabSz="914400" rtl="0" eaLnBrk="1" latinLnBrk="0" hangingPunct="1">
      <a:defRPr sz="2000" kern="1200">
        <a:solidFill>
          <a:schemeClr val="tx1"/>
        </a:solidFill>
        <a:latin typeface="Arial" charset="0"/>
        <a:ea typeface="+mn-ea"/>
        <a:cs typeface="+mn-cs"/>
      </a:defRPr>
    </a:lvl6pPr>
    <a:lvl7pPr marL="2743200" algn="l" defTabSz="914400" rtl="0" eaLnBrk="1" latinLnBrk="0" hangingPunct="1">
      <a:defRPr sz="2000" kern="1200">
        <a:solidFill>
          <a:schemeClr val="tx1"/>
        </a:solidFill>
        <a:latin typeface="Arial" charset="0"/>
        <a:ea typeface="+mn-ea"/>
        <a:cs typeface="+mn-cs"/>
      </a:defRPr>
    </a:lvl7pPr>
    <a:lvl8pPr marL="3200400" algn="l" defTabSz="914400" rtl="0" eaLnBrk="1" latinLnBrk="0" hangingPunct="1">
      <a:defRPr sz="2000" kern="1200">
        <a:solidFill>
          <a:schemeClr val="tx1"/>
        </a:solidFill>
        <a:latin typeface="Arial" charset="0"/>
        <a:ea typeface="+mn-ea"/>
        <a:cs typeface="+mn-cs"/>
      </a:defRPr>
    </a:lvl8pPr>
    <a:lvl9pPr marL="3657600" algn="l" defTabSz="914400" rtl="0" eaLnBrk="1" latinLnBrk="0" hangingPunct="1">
      <a:defRPr sz="20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8C12"/>
    <a:srgbClr val="333399"/>
    <a:srgbClr val="D6ECEE"/>
    <a:srgbClr val="9A9A00"/>
    <a:srgbClr val="0066FF"/>
    <a:srgbClr val="FCC8C4"/>
    <a:srgbClr val="FECBC2"/>
    <a:srgbClr val="3399FF"/>
    <a:srgbClr val="FFFF00"/>
    <a:srgbClr val="817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08" autoAdjust="0"/>
    <p:restoredTop sz="67673" autoAdjust="0"/>
  </p:normalViewPr>
  <p:slideViewPr>
    <p:cSldViewPr>
      <p:cViewPr>
        <p:scale>
          <a:sx n="90" d="100"/>
          <a:sy n="90" d="100"/>
        </p:scale>
        <p:origin x="-480" y="108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4158"/>
    </p:cViewPr>
  </p:sorterViewPr>
  <p:notesViewPr>
    <p:cSldViewPr>
      <p:cViewPr varScale="1">
        <p:scale>
          <a:sx n="71" d="100"/>
          <a:sy n="71" d="100"/>
        </p:scale>
        <p:origin x="-2148" y="-9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Work%20Folder%20TKOOP\Ongoing\Weeds\Weed%20Team%20Items\WRA%20guidelines%20revision\Analyses\Analyses%20Redone%20&amp;%20Cleaned%20Up\WRA%20Master%20Analysis%2020100715.xlsx"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C:\Documents%20and%20Settings\akoop\Desktop\WRA%20uncertainty.xlsx" TargetMode="Externa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file:///C:\Documents%20and%20Settings\akoop\Desktop\WRA%20uncertainty.xlsx" TargetMode="External"/></Relationships>
</file>

<file path=ppt/charts/_rels/chart4.xml.rels><?xml version="1.0" encoding="UTF-8" standalone="yes"?>
<Relationships xmlns="http://schemas.openxmlformats.org/package/2006/relationships"><Relationship Id="rId3" Type="http://schemas.openxmlformats.org/officeDocument/2006/relationships/chartUserShapes" Target="../drawings/drawing4.xml"/><Relationship Id="rId2" Type="http://schemas.openxmlformats.org/officeDocument/2006/relationships/oleObject" Target="file:///C:\Users\akoop\Desktop\Gymnocoronis%20spilanthoides.xlsx"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2663635103533694"/>
          <c:y val="0.10914265774581677"/>
          <c:w val="0.81265941416607756"/>
          <c:h val="0.68027278382109757"/>
        </c:manualLayout>
      </c:layout>
      <c:scatterChart>
        <c:scatterStyle val="smoothMarker"/>
        <c:varyColors val="0"/>
        <c:ser>
          <c:idx val="0"/>
          <c:order val="0"/>
          <c:tx>
            <c:v>P(Maj-I)</c:v>
          </c:tx>
          <c:spPr>
            <a:ln>
              <a:solidFill>
                <a:schemeClr val="tx1"/>
              </a:solidFill>
            </a:ln>
          </c:spPr>
          <c:marker>
            <c:symbol val="none"/>
          </c:marker>
          <c:xVal>
            <c:numRef>
              <c:f>LogRegPlot!$K$2:$K$226</c:f>
              <c:numCache>
                <c:formatCode>General</c:formatCode>
                <c:ptCount val="225"/>
                <c:pt idx="0">
                  <c:v>-4</c:v>
                </c:pt>
                <c:pt idx="1">
                  <c:v>-3.9</c:v>
                </c:pt>
                <c:pt idx="2">
                  <c:v>-3.8</c:v>
                </c:pt>
                <c:pt idx="3">
                  <c:v>-3.7</c:v>
                </c:pt>
                <c:pt idx="4">
                  <c:v>-3.6</c:v>
                </c:pt>
                <c:pt idx="5">
                  <c:v>-3.5</c:v>
                </c:pt>
                <c:pt idx="6">
                  <c:v>-3.4</c:v>
                </c:pt>
                <c:pt idx="7">
                  <c:v>-3.3</c:v>
                </c:pt>
                <c:pt idx="8">
                  <c:v>-3.2</c:v>
                </c:pt>
                <c:pt idx="9">
                  <c:v>-3.167700000000004</c:v>
                </c:pt>
                <c:pt idx="10">
                  <c:v>-2.6964999999999977</c:v>
                </c:pt>
                <c:pt idx="11">
                  <c:v>-2.4609000000000001</c:v>
                </c:pt>
                <c:pt idx="12">
                  <c:v>-2.4609000000000001</c:v>
                </c:pt>
                <c:pt idx="13">
                  <c:v>-2.4609000000000001</c:v>
                </c:pt>
                <c:pt idx="14">
                  <c:v>-2.4609000000000001</c:v>
                </c:pt>
                <c:pt idx="15">
                  <c:v>-2.2252999999999998</c:v>
                </c:pt>
                <c:pt idx="16">
                  <c:v>-2.2252999999999998</c:v>
                </c:pt>
                <c:pt idx="17">
                  <c:v>-2.1651099999999999</c:v>
                </c:pt>
                <c:pt idx="18">
                  <c:v>-1.9897</c:v>
                </c:pt>
                <c:pt idx="19">
                  <c:v>-1.9897</c:v>
                </c:pt>
                <c:pt idx="20">
                  <c:v>-1.7540999999999998</c:v>
                </c:pt>
                <c:pt idx="21">
                  <c:v>-1.6939099999999998</c:v>
                </c:pt>
                <c:pt idx="22">
                  <c:v>-1.6337199999999998</c:v>
                </c:pt>
                <c:pt idx="23">
                  <c:v>-1.5185</c:v>
                </c:pt>
                <c:pt idx="24">
                  <c:v>-1.5185</c:v>
                </c:pt>
                <c:pt idx="25">
                  <c:v>-1.5185</c:v>
                </c:pt>
                <c:pt idx="26">
                  <c:v>-1.2829000000000002</c:v>
                </c:pt>
                <c:pt idx="27">
                  <c:v>-1.2829000000000002</c:v>
                </c:pt>
                <c:pt idx="28">
                  <c:v>-1.2829000000000002</c:v>
                </c:pt>
                <c:pt idx="29">
                  <c:v>-1.22271</c:v>
                </c:pt>
                <c:pt idx="30">
                  <c:v>-1.0472999999999977</c:v>
                </c:pt>
                <c:pt idx="31">
                  <c:v>-1.0472999999999977</c:v>
                </c:pt>
                <c:pt idx="32">
                  <c:v>-1.0472999999999977</c:v>
                </c:pt>
                <c:pt idx="33">
                  <c:v>-1.0472999999999977</c:v>
                </c:pt>
                <c:pt idx="34">
                  <c:v>-0.98710999999999949</c:v>
                </c:pt>
                <c:pt idx="35">
                  <c:v>-0.92692000000000063</c:v>
                </c:pt>
                <c:pt idx="36">
                  <c:v>-0.81170000000000064</c:v>
                </c:pt>
                <c:pt idx="37">
                  <c:v>-0.81170000000000064</c:v>
                </c:pt>
                <c:pt idx="38">
                  <c:v>-0.81170000000000064</c:v>
                </c:pt>
                <c:pt idx="39">
                  <c:v>-0.7515099999999999</c:v>
                </c:pt>
                <c:pt idx="40">
                  <c:v>-0.57609999999999995</c:v>
                </c:pt>
                <c:pt idx="41">
                  <c:v>-0.57609999999999995</c:v>
                </c:pt>
                <c:pt idx="42">
                  <c:v>-0.57609999999999995</c:v>
                </c:pt>
                <c:pt idx="43">
                  <c:v>-0.57609999999999995</c:v>
                </c:pt>
                <c:pt idx="44">
                  <c:v>-0.57609999999999995</c:v>
                </c:pt>
                <c:pt idx="45">
                  <c:v>-0.51590999999999987</c:v>
                </c:pt>
                <c:pt idx="46">
                  <c:v>-0.51590999999999987</c:v>
                </c:pt>
                <c:pt idx="47">
                  <c:v>-0.34050000000000002</c:v>
                </c:pt>
                <c:pt idx="48">
                  <c:v>-0.34050000000000002</c:v>
                </c:pt>
                <c:pt idx="49">
                  <c:v>-0.34050000000000002</c:v>
                </c:pt>
                <c:pt idx="50">
                  <c:v>-0.33534000000000075</c:v>
                </c:pt>
                <c:pt idx="51">
                  <c:v>-0.28031000000000056</c:v>
                </c:pt>
                <c:pt idx="52">
                  <c:v>-0.27515000000000001</c:v>
                </c:pt>
                <c:pt idx="53">
                  <c:v>-0.22012000000000007</c:v>
                </c:pt>
                <c:pt idx="54">
                  <c:v>-0.22012000000000007</c:v>
                </c:pt>
                <c:pt idx="55">
                  <c:v>-0.10489999999999998</c:v>
                </c:pt>
                <c:pt idx="56">
                  <c:v>-0.10489999999999998</c:v>
                </c:pt>
                <c:pt idx="57">
                  <c:v>-0.10489999999999998</c:v>
                </c:pt>
                <c:pt idx="58">
                  <c:v>1.5479999999999938E-2</c:v>
                </c:pt>
                <c:pt idx="59">
                  <c:v>0.13069999999999998</c:v>
                </c:pt>
                <c:pt idx="60">
                  <c:v>0.13069999999999998</c:v>
                </c:pt>
                <c:pt idx="61">
                  <c:v>0.13069999999999998</c:v>
                </c:pt>
                <c:pt idx="62">
                  <c:v>0.19089000000000006</c:v>
                </c:pt>
                <c:pt idx="63">
                  <c:v>0.19089000000000006</c:v>
                </c:pt>
                <c:pt idx="64">
                  <c:v>0.19089000000000006</c:v>
                </c:pt>
                <c:pt idx="65">
                  <c:v>0.19605</c:v>
                </c:pt>
                <c:pt idx="66">
                  <c:v>0.20636999999999994</c:v>
                </c:pt>
                <c:pt idx="67">
                  <c:v>0.36630000000000057</c:v>
                </c:pt>
                <c:pt idx="68">
                  <c:v>0.36630000000000057</c:v>
                </c:pt>
                <c:pt idx="69">
                  <c:v>0.36630000000000057</c:v>
                </c:pt>
                <c:pt idx="70">
                  <c:v>0.36630000000000057</c:v>
                </c:pt>
                <c:pt idx="71">
                  <c:v>0.42649000000000031</c:v>
                </c:pt>
                <c:pt idx="72">
                  <c:v>0.42649000000000031</c:v>
                </c:pt>
                <c:pt idx="73">
                  <c:v>0.43165000000000031</c:v>
                </c:pt>
                <c:pt idx="74">
                  <c:v>0.48668000000000045</c:v>
                </c:pt>
                <c:pt idx="75">
                  <c:v>0.48668000000000045</c:v>
                </c:pt>
                <c:pt idx="76">
                  <c:v>0.48668000000000045</c:v>
                </c:pt>
                <c:pt idx="77">
                  <c:v>0.5520299999999998</c:v>
                </c:pt>
                <c:pt idx="78">
                  <c:v>0.60190000000000099</c:v>
                </c:pt>
                <c:pt idx="79">
                  <c:v>0.66209000000000173</c:v>
                </c:pt>
                <c:pt idx="80">
                  <c:v>0.66209000000000173</c:v>
                </c:pt>
                <c:pt idx="81">
                  <c:v>0.66209000000000173</c:v>
                </c:pt>
                <c:pt idx="82">
                  <c:v>0.72227999999999992</c:v>
                </c:pt>
                <c:pt idx="83">
                  <c:v>0.78247</c:v>
                </c:pt>
                <c:pt idx="84">
                  <c:v>0.78247</c:v>
                </c:pt>
                <c:pt idx="85">
                  <c:v>0.83750000000000002</c:v>
                </c:pt>
                <c:pt idx="86">
                  <c:v>0.83750000000000002</c:v>
                </c:pt>
                <c:pt idx="87">
                  <c:v>0.83750000000000002</c:v>
                </c:pt>
                <c:pt idx="88">
                  <c:v>0.84266000000000063</c:v>
                </c:pt>
                <c:pt idx="89">
                  <c:v>0.90284999999999993</c:v>
                </c:pt>
                <c:pt idx="90">
                  <c:v>0.90284999999999993</c:v>
                </c:pt>
                <c:pt idx="91">
                  <c:v>1.01807</c:v>
                </c:pt>
                <c:pt idx="92">
                  <c:v>1.01807</c:v>
                </c:pt>
                <c:pt idx="93">
                  <c:v>1.01807</c:v>
                </c:pt>
                <c:pt idx="94">
                  <c:v>1.0232299999999974</c:v>
                </c:pt>
                <c:pt idx="95">
                  <c:v>1.0730999999999979</c:v>
                </c:pt>
                <c:pt idx="96">
                  <c:v>1.2536699999999976</c:v>
                </c:pt>
                <c:pt idx="97">
                  <c:v>1.3087</c:v>
                </c:pt>
                <c:pt idx="98">
                  <c:v>1.3087</c:v>
                </c:pt>
                <c:pt idx="99">
                  <c:v>1.5494599999999998</c:v>
                </c:pt>
                <c:pt idx="100">
                  <c:v>1.6044900000000002</c:v>
                </c:pt>
                <c:pt idx="101">
                  <c:v>1.66984</c:v>
                </c:pt>
                <c:pt idx="102">
                  <c:v>1.7248699999999979</c:v>
                </c:pt>
                <c:pt idx="103">
                  <c:v>1.7300299999999977</c:v>
                </c:pt>
                <c:pt idx="104">
                  <c:v>1.7953800000000002</c:v>
                </c:pt>
                <c:pt idx="105">
                  <c:v>1.84009</c:v>
                </c:pt>
                <c:pt idx="106">
                  <c:v>1.90544</c:v>
                </c:pt>
                <c:pt idx="107">
                  <c:v>1.90544</c:v>
                </c:pt>
                <c:pt idx="108">
                  <c:v>1.9604699999999999</c:v>
                </c:pt>
                <c:pt idx="109">
                  <c:v>1.9604699999999999</c:v>
                </c:pt>
                <c:pt idx="110">
                  <c:v>1.9759500000000001</c:v>
                </c:pt>
                <c:pt idx="111">
                  <c:v>2.09117</c:v>
                </c:pt>
                <c:pt idx="112">
                  <c:v>2.1461999999999999</c:v>
                </c:pt>
                <c:pt idx="113">
                  <c:v>2.1960699999999957</c:v>
                </c:pt>
                <c:pt idx="114">
                  <c:v>2.2012299999999998</c:v>
                </c:pt>
                <c:pt idx="115">
                  <c:v>2.2063899999999999</c:v>
                </c:pt>
                <c:pt idx="116">
                  <c:v>2.2511000000000001</c:v>
                </c:pt>
                <c:pt idx="117">
                  <c:v>2.3714799999999956</c:v>
                </c:pt>
                <c:pt idx="118">
                  <c:v>2.4419899999999997</c:v>
                </c:pt>
                <c:pt idx="119">
                  <c:v>2.5623699999999987</c:v>
                </c:pt>
                <c:pt idx="120">
                  <c:v>2.7928099999999967</c:v>
                </c:pt>
                <c:pt idx="121">
                  <c:v>2.8426799999999957</c:v>
                </c:pt>
                <c:pt idx="122">
                  <c:v>2.8581599999999967</c:v>
                </c:pt>
                <c:pt idx="123">
                  <c:v>2.9080300000000001</c:v>
                </c:pt>
                <c:pt idx="124">
                  <c:v>2.9080300000000001</c:v>
                </c:pt>
                <c:pt idx="125">
                  <c:v>2.9682200000000001</c:v>
                </c:pt>
                <c:pt idx="126">
                  <c:v>2.9785399999999997</c:v>
                </c:pt>
                <c:pt idx="127">
                  <c:v>3.15395</c:v>
                </c:pt>
                <c:pt idx="128">
                  <c:v>3.1935000000000002</c:v>
                </c:pt>
                <c:pt idx="129">
                  <c:v>3.2089800000000044</c:v>
                </c:pt>
                <c:pt idx="130">
                  <c:v>3.2640099999999999</c:v>
                </c:pt>
                <c:pt idx="131">
                  <c:v>3.3792299999999957</c:v>
                </c:pt>
                <c:pt idx="132">
                  <c:v>3.3895499999999967</c:v>
                </c:pt>
                <c:pt idx="133">
                  <c:v>3.5701200000000002</c:v>
                </c:pt>
                <c:pt idx="134">
                  <c:v>3.6801800000000044</c:v>
                </c:pt>
                <c:pt idx="135">
                  <c:v>3.7352100000000004</c:v>
                </c:pt>
                <c:pt idx="136">
                  <c:v>3.7352100000000004</c:v>
                </c:pt>
                <c:pt idx="137">
                  <c:v>3.8607499999999977</c:v>
                </c:pt>
                <c:pt idx="138">
                  <c:v>3.9260999999999977</c:v>
                </c:pt>
                <c:pt idx="139">
                  <c:v>3.9708099999999962</c:v>
                </c:pt>
                <c:pt idx="140">
                  <c:v>3.9811300000000012</c:v>
                </c:pt>
                <c:pt idx="141">
                  <c:v>4.0309999999999997</c:v>
                </c:pt>
                <c:pt idx="142">
                  <c:v>4.0361599999999997</c:v>
                </c:pt>
                <c:pt idx="143">
                  <c:v>4.0413199999999998</c:v>
                </c:pt>
                <c:pt idx="144">
                  <c:v>4.0911900000000001</c:v>
                </c:pt>
                <c:pt idx="145">
                  <c:v>4.0963500000000002</c:v>
                </c:pt>
                <c:pt idx="146">
                  <c:v>4.1118299999999985</c:v>
                </c:pt>
                <c:pt idx="147">
                  <c:v>4.1513799999999996</c:v>
                </c:pt>
                <c:pt idx="148">
                  <c:v>4.2717600000000102</c:v>
                </c:pt>
                <c:pt idx="149">
                  <c:v>4.2820799999999997</c:v>
                </c:pt>
                <c:pt idx="150">
                  <c:v>4.3267899999999955</c:v>
                </c:pt>
                <c:pt idx="151">
                  <c:v>4.33195</c:v>
                </c:pt>
                <c:pt idx="152">
                  <c:v>4.3818200000000003</c:v>
                </c:pt>
                <c:pt idx="153">
                  <c:v>4.3921399999999906</c:v>
                </c:pt>
                <c:pt idx="154">
                  <c:v>4.4678099999999965</c:v>
                </c:pt>
                <c:pt idx="155">
                  <c:v>4.5520700000000005</c:v>
                </c:pt>
                <c:pt idx="156">
                  <c:v>4.5675499999999927</c:v>
                </c:pt>
                <c:pt idx="157">
                  <c:v>4.5727099999999998</c:v>
                </c:pt>
                <c:pt idx="158">
                  <c:v>4.5778699999999999</c:v>
                </c:pt>
                <c:pt idx="159">
                  <c:v>4.6277399999999895</c:v>
                </c:pt>
                <c:pt idx="160">
                  <c:v>4.6328999999999985</c:v>
                </c:pt>
                <c:pt idx="161">
                  <c:v>4.6328999999999985</c:v>
                </c:pt>
                <c:pt idx="162">
                  <c:v>4.6827699999999997</c:v>
                </c:pt>
                <c:pt idx="163">
                  <c:v>4.6879299999999926</c:v>
                </c:pt>
                <c:pt idx="164">
                  <c:v>4.6879299999999926</c:v>
                </c:pt>
                <c:pt idx="165">
                  <c:v>4.7979899999999915</c:v>
                </c:pt>
                <c:pt idx="166">
                  <c:v>4.9286900000000013</c:v>
                </c:pt>
                <c:pt idx="167">
                  <c:v>4.99404</c:v>
                </c:pt>
                <c:pt idx="168">
                  <c:v>5.0439099999999986</c:v>
                </c:pt>
                <c:pt idx="169">
                  <c:v>5.0989400000000007</c:v>
                </c:pt>
                <c:pt idx="170">
                  <c:v>5.1591299999999976</c:v>
                </c:pt>
                <c:pt idx="171">
                  <c:v>5.1642899999999896</c:v>
                </c:pt>
                <c:pt idx="172">
                  <c:v>5.2795100000000001</c:v>
                </c:pt>
                <c:pt idx="173">
                  <c:v>5.3293800000000005</c:v>
                </c:pt>
                <c:pt idx="174">
                  <c:v>5.3293800000000005</c:v>
                </c:pt>
                <c:pt idx="175">
                  <c:v>5.3998900000000001</c:v>
                </c:pt>
                <c:pt idx="176">
                  <c:v>5.6303300000000007</c:v>
                </c:pt>
                <c:pt idx="177">
                  <c:v>5.6354899999999946</c:v>
                </c:pt>
                <c:pt idx="178">
                  <c:v>5.6458099999999956</c:v>
                </c:pt>
                <c:pt idx="179">
                  <c:v>5.6956799999999985</c:v>
                </c:pt>
                <c:pt idx="180">
                  <c:v>5.7059999999999995</c:v>
                </c:pt>
                <c:pt idx="181">
                  <c:v>5.8659299999999917</c:v>
                </c:pt>
                <c:pt idx="182">
                  <c:v>5.8762500000000024</c:v>
                </c:pt>
                <c:pt idx="183">
                  <c:v>5.92096</c:v>
                </c:pt>
                <c:pt idx="184">
                  <c:v>5.936440000000009</c:v>
                </c:pt>
                <c:pt idx="185">
                  <c:v>6.2219099999999985</c:v>
                </c:pt>
                <c:pt idx="186">
                  <c:v>6.4128000000000007</c:v>
                </c:pt>
                <c:pt idx="187">
                  <c:v>6.4626699999999992</c:v>
                </c:pt>
                <c:pt idx="188">
                  <c:v>6.5125399999999916</c:v>
                </c:pt>
                <c:pt idx="189">
                  <c:v>6.5176999999999996</c:v>
                </c:pt>
                <c:pt idx="190">
                  <c:v>6.5176999999999996</c:v>
                </c:pt>
                <c:pt idx="191">
                  <c:v>6.5331799999999998</c:v>
                </c:pt>
                <c:pt idx="192">
                  <c:v>6.5882100000000001</c:v>
                </c:pt>
                <c:pt idx="193">
                  <c:v>6.7085900000000001</c:v>
                </c:pt>
                <c:pt idx="194">
                  <c:v>6.8083300000000007</c:v>
                </c:pt>
                <c:pt idx="195">
                  <c:v>6.8788400000000003</c:v>
                </c:pt>
                <c:pt idx="196">
                  <c:v>6.8891600000000004</c:v>
                </c:pt>
                <c:pt idx="197">
                  <c:v>6.9390300000000034</c:v>
                </c:pt>
                <c:pt idx="198">
                  <c:v>7.0645699999999945</c:v>
                </c:pt>
                <c:pt idx="199">
                  <c:v>7.10928</c:v>
                </c:pt>
                <c:pt idx="200">
                  <c:v>7.1247599999999895</c:v>
                </c:pt>
                <c:pt idx="201">
                  <c:v>7.1643099999999906</c:v>
                </c:pt>
                <c:pt idx="202">
                  <c:v>7.1797899999999997</c:v>
                </c:pt>
                <c:pt idx="203">
                  <c:v>7.3001699999999996</c:v>
                </c:pt>
                <c:pt idx="204">
                  <c:v>7.3448799999999945</c:v>
                </c:pt>
                <c:pt idx="205">
                  <c:v>7.4102300000000003</c:v>
                </c:pt>
                <c:pt idx="206">
                  <c:v>7.5357700000000003</c:v>
                </c:pt>
                <c:pt idx="207">
                  <c:v>7.5357700000000003</c:v>
                </c:pt>
                <c:pt idx="208">
                  <c:v>7.6458299999999975</c:v>
                </c:pt>
                <c:pt idx="209">
                  <c:v>7.6458299999999975</c:v>
                </c:pt>
                <c:pt idx="210">
                  <c:v>7.7765300000000011</c:v>
                </c:pt>
                <c:pt idx="211">
                  <c:v>7.8160799999999995</c:v>
                </c:pt>
                <c:pt idx="212">
                  <c:v>7.8367199999999997</c:v>
                </c:pt>
                <c:pt idx="213">
                  <c:v>7.9</c:v>
                </c:pt>
                <c:pt idx="214">
                  <c:v>8</c:v>
                </c:pt>
                <c:pt idx="215">
                  <c:v>8.1</c:v>
                </c:pt>
                <c:pt idx="216">
                  <c:v>8.2000000000000011</c:v>
                </c:pt>
                <c:pt idx="217">
                  <c:v>8.3000000000000007</c:v>
                </c:pt>
                <c:pt idx="218">
                  <c:v>8.4</c:v>
                </c:pt>
                <c:pt idx="219">
                  <c:v>8.5</c:v>
                </c:pt>
                <c:pt idx="220">
                  <c:v>8.6</c:v>
                </c:pt>
                <c:pt idx="221">
                  <c:v>8.7000000000000011</c:v>
                </c:pt>
                <c:pt idx="222">
                  <c:v>8.8000000000000007</c:v>
                </c:pt>
                <c:pt idx="223">
                  <c:v>8.9</c:v>
                </c:pt>
                <c:pt idx="224">
                  <c:v>9</c:v>
                </c:pt>
              </c:numCache>
            </c:numRef>
          </c:xVal>
          <c:yVal>
            <c:numRef>
              <c:f>LogRegPlot!$L$2:$L$226</c:f>
              <c:numCache>
                <c:formatCode>General</c:formatCode>
                <c:ptCount val="225"/>
                <c:pt idx="0">
                  <c:v>2.9307174521717074E-4</c:v>
                </c:pt>
                <c:pt idx="1">
                  <c:v>3.2388438675685612E-4</c:v>
                </c:pt>
                <c:pt idx="2">
                  <c:v>3.5793541263034291E-4</c:v>
                </c:pt>
                <c:pt idx="3">
                  <c:v>3.9556491778606914E-4</c:v>
                </c:pt>
                <c:pt idx="4">
                  <c:v>4.3714865712225521E-4</c:v>
                </c:pt>
                <c:pt idx="5">
                  <c:v>4.8310177196607374E-4</c:v>
                </c:pt>
                <c:pt idx="6">
                  <c:v>5.338829031880279E-4</c:v>
                </c:pt>
                <c:pt idx="7">
                  <c:v>5.8999873044899491E-4</c:v>
                </c:pt>
                <c:pt idx="8">
                  <c:v>6.5200898097479492E-4</c:v>
                </c:pt>
                <c:pt idx="9">
                  <c:v>6.733982667622712E-4</c:v>
                </c:pt>
                <c:pt idx="10">
                  <c:v>1.0782899506711647E-3</c:v>
                </c:pt>
                <c:pt idx="11">
                  <c:v>1.3643661764634392E-3</c:v>
                </c:pt>
                <c:pt idx="12">
                  <c:v>1.3643661764634392E-3</c:v>
                </c:pt>
                <c:pt idx="13">
                  <c:v>1.3643661764634392E-3</c:v>
                </c:pt>
                <c:pt idx="14">
                  <c:v>1.3643661764634392E-3</c:v>
                </c:pt>
                <c:pt idx="15">
                  <c:v>1.7262088342467449E-3</c:v>
                </c:pt>
                <c:pt idx="16">
                  <c:v>1.7262088342467449E-3</c:v>
                </c:pt>
                <c:pt idx="17">
                  <c:v>1.833103612010616E-3</c:v>
                </c:pt>
                <c:pt idx="18">
                  <c:v>2.1838056925426643E-3</c:v>
                </c:pt>
                <c:pt idx="19">
                  <c:v>2.1838056925426643E-3</c:v>
                </c:pt>
                <c:pt idx="20">
                  <c:v>2.7623702195093197E-3</c:v>
                </c:pt>
                <c:pt idx="21">
                  <c:v>2.9332403347968068E-3</c:v>
                </c:pt>
                <c:pt idx="22">
                  <c:v>3.1146468391275613E-3</c:v>
                </c:pt>
                <c:pt idx="23">
                  <c:v>3.4936795122039086E-3</c:v>
                </c:pt>
                <c:pt idx="24">
                  <c:v>3.4936795122039086E-3</c:v>
                </c:pt>
                <c:pt idx="25">
                  <c:v>3.4936795122039086E-3</c:v>
                </c:pt>
                <c:pt idx="26">
                  <c:v>4.417737795725166E-3</c:v>
                </c:pt>
                <c:pt idx="27">
                  <c:v>4.417737795725166E-3</c:v>
                </c:pt>
                <c:pt idx="28">
                  <c:v>4.417737795725166E-3</c:v>
                </c:pt>
                <c:pt idx="29">
                  <c:v>4.6905212766558775E-3</c:v>
                </c:pt>
                <c:pt idx="30">
                  <c:v>5.5848344547298374E-3</c:v>
                </c:pt>
                <c:pt idx="31">
                  <c:v>5.5848344547298374E-3</c:v>
                </c:pt>
                <c:pt idx="32">
                  <c:v>5.5848344547298374E-3</c:v>
                </c:pt>
                <c:pt idx="33">
                  <c:v>5.5848344547298374E-3</c:v>
                </c:pt>
                <c:pt idx="34">
                  <c:v>5.9292538413185493E-3</c:v>
                </c:pt>
                <c:pt idx="35">
                  <c:v>6.294779279431977E-3</c:v>
                </c:pt>
                <c:pt idx="36">
                  <c:v>7.0580737841219971E-3</c:v>
                </c:pt>
                <c:pt idx="37">
                  <c:v>7.0580737841219971E-3</c:v>
                </c:pt>
                <c:pt idx="38">
                  <c:v>7.0580737841219971E-3</c:v>
                </c:pt>
                <c:pt idx="39">
                  <c:v>7.4926639661299513E-3</c:v>
                </c:pt>
                <c:pt idx="40">
                  <c:v>8.9164584325894768E-3</c:v>
                </c:pt>
                <c:pt idx="41">
                  <c:v>8.9164584325894768E-3</c:v>
                </c:pt>
                <c:pt idx="42">
                  <c:v>8.9164584325894768E-3</c:v>
                </c:pt>
                <c:pt idx="43">
                  <c:v>8.9164584325894768E-3</c:v>
                </c:pt>
                <c:pt idx="44">
                  <c:v>8.9164584325894768E-3</c:v>
                </c:pt>
                <c:pt idx="45">
                  <c:v>9.4643851477257748E-3</c:v>
                </c:pt>
                <c:pt idx="46">
                  <c:v>9.4643851477257748E-3</c:v>
                </c:pt>
                <c:pt idx="47">
                  <c:v>1.1258606012724298E-2</c:v>
                </c:pt>
                <c:pt idx="48">
                  <c:v>1.1258606012724298E-2</c:v>
                </c:pt>
                <c:pt idx="49">
                  <c:v>1.1258606012724298E-2</c:v>
                </c:pt>
                <c:pt idx="50">
                  <c:v>1.1316191454988123E-2</c:v>
                </c:pt>
                <c:pt idx="51">
                  <c:v>1.1948725189484668E-2</c:v>
                </c:pt>
                <c:pt idx="52">
                  <c:v>1.2009797573568706E-2</c:v>
                </c:pt>
                <c:pt idx="53">
                  <c:v>1.2680604099886071E-2</c:v>
                </c:pt>
                <c:pt idx="54">
                  <c:v>1.2680604099886071E-2</c:v>
                </c:pt>
                <c:pt idx="55">
                  <c:v>1.4207162356085493E-2</c:v>
                </c:pt>
                <c:pt idx="56">
                  <c:v>1.4207162356085493E-2</c:v>
                </c:pt>
                <c:pt idx="57">
                  <c:v>1.4207162356085493E-2</c:v>
                </c:pt>
                <c:pt idx="58">
                  <c:v>1.5995547809725948E-2</c:v>
                </c:pt>
                <c:pt idx="59">
                  <c:v>1.791393580014624E-2</c:v>
                </c:pt>
                <c:pt idx="60">
                  <c:v>1.791393580014624E-2</c:v>
                </c:pt>
                <c:pt idx="61">
                  <c:v>1.791393580014624E-2</c:v>
                </c:pt>
                <c:pt idx="62">
                  <c:v>1.9004165898947659E-2</c:v>
                </c:pt>
                <c:pt idx="63">
                  <c:v>1.9004165898947659E-2</c:v>
                </c:pt>
                <c:pt idx="64">
                  <c:v>1.9004165898947659E-2</c:v>
                </c:pt>
                <c:pt idx="65">
                  <c:v>1.9100602954915141E-2</c:v>
                </c:pt>
                <c:pt idx="66">
                  <c:v>1.9294918742198183E-2</c:v>
                </c:pt>
                <c:pt idx="67">
                  <c:v>2.2565700508031271E-2</c:v>
                </c:pt>
                <c:pt idx="68">
                  <c:v>2.2565700508031271E-2</c:v>
                </c:pt>
                <c:pt idx="69">
                  <c:v>2.2565700508031271E-2</c:v>
                </c:pt>
                <c:pt idx="70">
                  <c:v>2.2565700508031271E-2</c:v>
                </c:pt>
                <c:pt idx="71">
                  <c:v>2.3932135030660245E-2</c:v>
                </c:pt>
                <c:pt idx="72">
                  <c:v>2.3932135030660245E-2</c:v>
                </c:pt>
                <c:pt idx="73">
                  <c:v>2.4052966026921994E-2</c:v>
                </c:pt>
                <c:pt idx="74">
                  <c:v>2.5379163673169298E-2</c:v>
                </c:pt>
                <c:pt idx="75">
                  <c:v>2.5379163673169298E-2</c:v>
                </c:pt>
                <c:pt idx="76">
                  <c:v>2.5379163673169298E-2</c:v>
                </c:pt>
                <c:pt idx="77">
                  <c:v>2.7046728515085924E-2</c:v>
                </c:pt>
                <c:pt idx="78">
                  <c:v>2.839048324523492E-2</c:v>
                </c:pt>
                <c:pt idx="79">
                  <c:v>3.0098768086064258E-2</c:v>
                </c:pt>
                <c:pt idx="80">
                  <c:v>3.0098768086064258E-2</c:v>
                </c:pt>
                <c:pt idx="81">
                  <c:v>3.0098768086064258E-2</c:v>
                </c:pt>
                <c:pt idx="82">
                  <c:v>3.1906466724831925E-2</c:v>
                </c:pt>
                <c:pt idx="83">
                  <c:v>3.3818948129043756E-2</c:v>
                </c:pt>
                <c:pt idx="84">
                  <c:v>3.3818948129043756E-2</c:v>
                </c:pt>
                <c:pt idx="85">
                  <c:v>3.5663931386360412E-2</c:v>
                </c:pt>
                <c:pt idx="86">
                  <c:v>3.5663931386360412E-2</c:v>
                </c:pt>
                <c:pt idx="87">
                  <c:v>3.5663931386360412E-2</c:v>
                </c:pt>
                <c:pt idx="88">
                  <c:v>3.5841820007576644E-2</c:v>
                </c:pt>
                <c:pt idx="89">
                  <c:v>3.7980932999721516E-2</c:v>
                </c:pt>
                <c:pt idx="90">
                  <c:v>3.7980932999721516E-2</c:v>
                </c:pt>
                <c:pt idx="91">
                  <c:v>4.2422409649320085E-2</c:v>
                </c:pt>
                <c:pt idx="92">
                  <c:v>4.2422409649320085E-2</c:v>
                </c:pt>
                <c:pt idx="93">
                  <c:v>4.2422409649320085E-2</c:v>
                </c:pt>
                <c:pt idx="94">
                  <c:v>4.2632518655435422E-2</c:v>
                </c:pt>
                <c:pt idx="95">
                  <c:v>4.4715030305885188E-2</c:v>
                </c:pt>
                <c:pt idx="96">
                  <c:v>5.3094296619544824E-2</c:v>
                </c:pt>
                <c:pt idx="97">
                  <c:v>5.592996869407537E-2</c:v>
                </c:pt>
                <c:pt idx="98">
                  <c:v>5.592996869407537E-2</c:v>
                </c:pt>
                <c:pt idx="99">
                  <c:v>7.0087893284702774E-2</c:v>
                </c:pt>
                <c:pt idx="100">
                  <c:v>7.3760464647637455E-2</c:v>
                </c:pt>
                <c:pt idx="101">
                  <c:v>7.8351413413119964E-2</c:v>
                </c:pt>
                <c:pt idx="102">
                  <c:v>8.2418611778068071E-2</c:v>
                </c:pt>
                <c:pt idx="103">
                  <c:v>8.280968260500543E-2</c:v>
                </c:pt>
                <c:pt idx="104">
                  <c:v>8.7910409373438025E-2</c:v>
                </c:pt>
                <c:pt idx="105">
                  <c:v>9.156202517835596E-2</c:v>
                </c:pt>
                <c:pt idx="106">
                  <c:v>9.714475941500271E-2</c:v>
                </c:pt>
                <c:pt idx="107">
                  <c:v>9.714475941500271E-2</c:v>
                </c:pt>
                <c:pt idx="108">
                  <c:v>0.10207946451420898</c:v>
                </c:pt>
                <c:pt idx="109">
                  <c:v>0.10207946451420898</c:v>
                </c:pt>
                <c:pt idx="110">
                  <c:v>0.10350711521252158</c:v>
                </c:pt>
                <c:pt idx="111">
                  <c:v>0.11469761845956757</c:v>
                </c:pt>
                <c:pt idx="112">
                  <c:v>0.12040505443767945</c:v>
                </c:pt>
                <c:pt idx="113">
                  <c:v>0.12578744566135278</c:v>
                </c:pt>
                <c:pt idx="114">
                  <c:v>0.1263559613829924</c:v>
                </c:pt>
                <c:pt idx="115">
                  <c:v>0.12692667353478887</c:v>
                </c:pt>
                <c:pt idx="116">
                  <c:v>0.13196446167388473</c:v>
                </c:pt>
                <c:pt idx="117">
                  <c:v>0.14637502066204855</c:v>
                </c:pt>
                <c:pt idx="118">
                  <c:v>0.15540665513320079</c:v>
                </c:pt>
                <c:pt idx="119">
                  <c:v>0.17187025189753879</c:v>
                </c:pt>
                <c:pt idx="120">
                  <c:v>0.20718299426500128</c:v>
                </c:pt>
                <c:pt idx="121">
                  <c:v>0.21549419498940137</c:v>
                </c:pt>
                <c:pt idx="122">
                  <c:v>0.21812271268430539</c:v>
                </c:pt>
                <c:pt idx="123">
                  <c:v>0.22674725121839348</c:v>
                </c:pt>
                <c:pt idx="124">
                  <c:v>0.22674725121839348</c:v>
                </c:pt>
                <c:pt idx="125">
                  <c:v>0.23747372158277474</c:v>
                </c:pt>
                <c:pt idx="126">
                  <c:v>0.23934752671508439</c:v>
                </c:pt>
                <c:pt idx="127">
                  <c:v>0.27272315764156424</c:v>
                </c:pt>
                <c:pt idx="128">
                  <c:v>0.28063782345163879</c:v>
                </c:pt>
                <c:pt idx="129">
                  <c:v>0.28377351483046931</c:v>
                </c:pt>
                <c:pt idx="130">
                  <c:v>0.29508994602755889</c:v>
                </c:pt>
                <c:pt idx="131">
                  <c:v>0.31960883891179137</c:v>
                </c:pt>
                <c:pt idx="132">
                  <c:v>0.32185718173432637</c:v>
                </c:pt>
                <c:pt idx="133">
                  <c:v>0.36246529106832881</c:v>
                </c:pt>
                <c:pt idx="134">
                  <c:v>0.38826288279539933</c:v>
                </c:pt>
                <c:pt idx="135">
                  <c:v>0.40141085077786476</c:v>
                </c:pt>
                <c:pt idx="136">
                  <c:v>0.40141085077786476</c:v>
                </c:pt>
                <c:pt idx="137">
                  <c:v>0.43191309739296513</c:v>
                </c:pt>
                <c:pt idx="138">
                  <c:v>0.44801355528747788</c:v>
                </c:pt>
                <c:pt idx="139">
                  <c:v>0.45909413144370176</c:v>
                </c:pt>
                <c:pt idx="140">
                  <c:v>0.46165792263670175</c:v>
                </c:pt>
                <c:pt idx="141">
                  <c:v>0.4740732746496904</c:v>
                </c:pt>
                <c:pt idx="142">
                  <c:v>0.47535997540538438</c:v>
                </c:pt>
                <c:pt idx="143">
                  <c:v>0.4766470033907278</c:v>
                </c:pt>
                <c:pt idx="144">
                  <c:v>0.48909922756515267</c:v>
                </c:pt>
                <c:pt idx="145">
                  <c:v>0.49038868408694841</c:v>
                </c:pt>
                <c:pt idx="146">
                  <c:v>0.49425775247526366</c:v>
                </c:pt>
                <c:pt idx="147">
                  <c:v>0.50414490504881182</c:v>
                </c:pt>
                <c:pt idx="148">
                  <c:v>0.53418657726298946</c:v>
                </c:pt>
                <c:pt idx="149">
                  <c:v>0.53675358761327763</c:v>
                </c:pt>
                <c:pt idx="150">
                  <c:v>0.54785060845962064</c:v>
                </c:pt>
                <c:pt idx="151">
                  <c:v>0.54912847535470899</c:v>
                </c:pt>
                <c:pt idx="152">
                  <c:v>0.56144288593357961</c:v>
                </c:pt>
                <c:pt idx="153">
                  <c:v>0.5639822928265259</c:v>
                </c:pt>
                <c:pt idx="154">
                  <c:v>0.58249157546500807</c:v>
                </c:pt>
                <c:pt idx="155">
                  <c:v>0.60282980064270186</c:v>
                </c:pt>
                <c:pt idx="156">
                  <c:v>0.6065301514887137</c:v>
                </c:pt>
                <c:pt idx="157">
                  <c:v>0.60776091306011504</c:v>
                </c:pt>
                <c:pt idx="158">
                  <c:v>0.60899030667433462</c:v>
                </c:pt>
                <c:pt idx="159">
                  <c:v>0.62079877623686375</c:v>
                </c:pt>
                <c:pt idx="160">
                  <c:v>0.62201272036886535</c:v>
                </c:pt>
                <c:pt idx="161">
                  <c:v>0.62201272036886535</c:v>
                </c:pt>
                <c:pt idx="162">
                  <c:v>0.63366448737755565</c:v>
                </c:pt>
                <c:pt idx="163">
                  <c:v>0.63486146958542566</c:v>
                </c:pt>
                <c:pt idx="164">
                  <c:v>0.63486146958542566</c:v>
                </c:pt>
                <c:pt idx="165">
                  <c:v>0.65997661322319168</c:v>
                </c:pt>
                <c:pt idx="166">
                  <c:v>0.68866597811551122</c:v>
                </c:pt>
                <c:pt idx="167">
                  <c:v>0.70250184411111305</c:v>
                </c:pt>
                <c:pt idx="168">
                  <c:v>0.71281800670466311</c:v>
                </c:pt>
                <c:pt idx="169">
                  <c:v>0.72394993594975021</c:v>
                </c:pt>
                <c:pt idx="170">
                  <c:v>0.73581517239953143</c:v>
                </c:pt>
                <c:pt idx="171">
                  <c:v>0.73681700974971043</c:v>
                </c:pt>
                <c:pt idx="172">
                  <c:v>0.75854335081407864</c:v>
                </c:pt>
                <c:pt idx="173">
                  <c:v>0.76755919266943984</c:v>
                </c:pt>
                <c:pt idx="174">
                  <c:v>0.76755919266943984</c:v>
                </c:pt>
                <c:pt idx="175">
                  <c:v>0.7799010783746736</c:v>
                </c:pt>
                <c:pt idx="176">
                  <c:v>0.81690684492329524</c:v>
                </c:pt>
                <c:pt idx="177">
                  <c:v>0.81767736469590402</c:v>
                </c:pt>
                <c:pt idx="178">
                  <c:v>0.81921084056114923</c:v>
                </c:pt>
                <c:pt idx="179">
                  <c:v>0.82647959098875334</c:v>
                </c:pt>
                <c:pt idx="180">
                  <c:v>0.82795461047092178</c:v>
                </c:pt>
                <c:pt idx="181">
                  <c:v>0.8495569025774008</c:v>
                </c:pt>
                <c:pt idx="182">
                  <c:v>0.85087114877529668</c:v>
                </c:pt>
                <c:pt idx="183">
                  <c:v>0.85645583573211181</c:v>
                </c:pt>
                <c:pt idx="184">
                  <c:v>0.85834845398260462</c:v>
                </c:pt>
                <c:pt idx="185">
                  <c:v>0.88964401187664233</c:v>
                </c:pt>
                <c:pt idx="186">
                  <c:v>0.90703854486665425</c:v>
                </c:pt>
                <c:pt idx="187">
                  <c:v>0.91115906796765656</c:v>
                </c:pt>
                <c:pt idx="188">
                  <c:v>0.91511404133828655</c:v>
                </c:pt>
                <c:pt idx="189">
                  <c:v>0.91551401423015932</c:v>
                </c:pt>
                <c:pt idx="190">
                  <c:v>0.91551401423015932</c:v>
                </c:pt>
                <c:pt idx="191">
                  <c:v>0.91670368696131177</c:v>
                </c:pt>
                <c:pt idx="192">
                  <c:v>0.92081046017214752</c:v>
                </c:pt>
                <c:pt idx="193">
                  <c:v>0.92915558065202097</c:v>
                </c:pt>
                <c:pt idx="194">
                  <c:v>0.93544652306436538</c:v>
                </c:pt>
                <c:pt idx="195">
                  <c:v>0.93957586756771461</c:v>
                </c:pt>
                <c:pt idx="196">
                  <c:v>0.94015911448125422</c:v>
                </c:pt>
                <c:pt idx="197">
                  <c:v>0.94290397776434753</c:v>
                </c:pt>
                <c:pt idx="198">
                  <c:v>0.94929860613726669</c:v>
                </c:pt>
                <c:pt idx="199">
                  <c:v>0.95140781117818418</c:v>
                </c:pt>
                <c:pt idx="200">
                  <c:v>0.95211848662809884</c:v>
                </c:pt>
                <c:pt idx="201">
                  <c:v>0.95388962549358236</c:v>
                </c:pt>
                <c:pt idx="202">
                  <c:v>0.9545657370274756</c:v>
                </c:pt>
                <c:pt idx="203">
                  <c:v>0.95951008906698076</c:v>
                </c:pt>
                <c:pt idx="204">
                  <c:v>0.96121184834029461</c:v>
                </c:pt>
                <c:pt idx="205">
                  <c:v>0.96357622933210896</c:v>
                </c:pt>
                <c:pt idx="206">
                  <c:v>0.96773483644598135</c:v>
                </c:pt>
                <c:pt idx="207">
                  <c:v>0.96773483644598135</c:v>
                </c:pt>
                <c:pt idx="208">
                  <c:v>0.9709999820259686</c:v>
                </c:pt>
                <c:pt idx="209">
                  <c:v>0.9709999820259686</c:v>
                </c:pt>
                <c:pt idx="210">
                  <c:v>0.97446229900557113</c:v>
                </c:pt>
                <c:pt idx="211">
                  <c:v>0.97542826926388448</c:v>
                </c:pt>
                <c:pt idx="212">
                  <c:v>0.97591814352617645</c:v>
                </c:pt>
                <c:pt idx="213">
                  <c:v>0.97736139828394741</c:v>
                </c:pt>
                <c:pt idx="214">
                  <c:v>0.97947152059102793</c:v>
                </c:pt>
                <c:pt idx="215">
                  <c:v>0.98138870572979542</c:v>
                </c:pt>
                <c:pt idx="216">
                  <c:v>0.98312992597810833</c:v>
                </c:pt>
                <c:pt idx="217">
                  <c:v>0.98471078046995086</c:v>
                </c:pt>
                <c:pt idx="218">
                  <c:v>0.98614558443391453</c:v>
                </c:pt>
                <c:pt idx="219">
                  <c:v>0.98744745684227242</c:v>
                </c:pt>
                <c:pt idx="220">
                  <c:v>0.98862840552113762</c:v>
                </c:pt>
                <c:pt idx="221">
                  <c:v>0.98969940902526654</c:v>
                </c:pt>
                <c:pt idx="222">
                  <c:v>0.99067049478951474</c:v>
                </c:pt>
                <c:pt idx="223">
                  <c:v>0.99155081323845462</c:v>
                </c:pt>
                <c:pt idx="224">
                  <c:v>0.99234870767191552</c:v>
                </c:pt>
              </c:numCache>
            </c:numRef>
          </c:yVal>
          <c:smooth val="1"/>
        </c:ser>
        <c:ser>
          <c:idx val="1"/>
          <c:order val="1"/>
          <c:tx>
            <c:v>P(Min-I)</c:v>
          </c:tx>
          <c:spPr>
            <a:ln>
              <a:solidFill>
                <a:prstClr val="black"/>
              </a:solidFill>
              <a:prstDash val="dash"/>
            </a:ln>
          </c:spPr>
          <c:marker>
            <c:symbol val="none"/>
          </c:marker>
          <c:xVal>
            <c:numRef>
              <c:f>LogRegPlot!$K$2:$K$226</c:f>
              <c:numCache>
                <c:formatCode>General</c:formatCode>
                <c:ptCount val="225"/>
                <c:pt idx="0">
                  <c:v>-4</c:v>
                </c:pt>
                <c:pt idx="1">
                  <c:v>-3.9</c:v>
                </c:pt>
                <c:pt idx="2">
                  <c:v>-3.8</c:v>
                </c:pt>
                <c:pt idx="3">
                  <c:v>-3.7</c:v>
                </c:pt>
                <c:pt idx="4">
                  <c:v>-3.6</c:v>
                </c:pt>
                <c:pt idx="5">
                  <c:v>-3.5</c:v>
                </c:pt>
                <c:pt idx="6">
                  <c:v>-3.4</c:v>
                </c:pt>
                <c:pt idx="7">
                  <c:v>-3.3</c:v>
                </c:pt>
                <c:pt idx="8">
                  <c:v>-3.2</c:v>
                </c:pt>
                <c:pt idx="9">
                  <c:v>-3.167700000000004</c:v>
                </c:pt>
                <c:pt idx="10">
                  <c:v>-2.6964999999999977</c:v>
                </c:pt>
                <c:pt idx="11">
                  <c:v>-2.4609000000000001</c:v>
                </c:pt>
                <c:pt idx="12">
                  <c:v>-2.4609000000000001</c:v>
                </c:pt>
                <c:pt idx="13">
                  <c:v>-2.4609000000000001</c:v>
                </c:pt>
                <c:pt idx="14">
                  <c:v>-2.4609000000000001</c:v>
                </c:pt>
                <c:pt idx="15">
                  <c:v>-2.2252999999999998</c:v>
                </c:pt>
                <c:pt idx="16">
                  <c:v>-2.2252999999999998</c:v>
                </c:pt>
                <c:pt idx="17">
                  <c:v>-2.1651099999999999</c:v>
                </c:pt>
                <c:pt idx="18">
                  <c:v>-1.9897</c:v>
                </c:pt>
                <c:pt idx="19">
                  <c:v>-1.9897</c:v>
                </c:pt>
                <c:pt idx="20">
                  <c:v>-1.7540999999999998</c:v>
                </c:pt>
                <c:pt idx="21">
                  <c:v>-1.6939099999999998</c:v>
                </c:pt>
                <c:pt idx="22">
                  <c:v>-1.6337199999999998</c:v>
                </c:pt>
                <c:pt idx="23">
                  <c:v>-1.5185</c:v>
                </c:pt>
                <c:pt idx="24">
                  <c:v>-1.5185</c:v>
                </c:pt>
                <c:pt idx="25">
                  <c:v>-1.5185</c:v>
                </c:pt>
                <c:pt idx="26">
                  <c:v>-1.2829000000000002</c:v>
                </c:pt>
                <c:pt idx="27">
                  <c:v>-1.2829000000000002</c:v>
                </c:pt>
                <c:pt idx="28">
                  <c:v>-1.2829000000000002</c:v>
                </c:pt>
                <c:pt idx="29">
                  <c:v>-1.22271</c:v>
                </c:pt>
                <c:pt idx="30">
                  <c:v>-1.0472999999999977</c:v>
                </c:pt>
                <c:pt idx="31">
                  <c:v>-1.0472999999999977</c:v>
                </c:pt>
                <c:pt idx="32">
                  <c:v>-1.0472999999999977</c:v>
                </c:pt>
                <c:pt idx="33">
                  <c:v>-1.0472999999999977</c:v>
                </c:pt>
                <c:pt idx="34">
                  <c:v>-0.98710999999999949</c:v>
                </c:pt>
                <c:pt idx="35">
                  <c:v>-0.92692000000000063</c:v>
                </c:pt>
                <c:pt idx="36">
                  <c:v>-0.81170000000000064</c:v>
                </c:pt>
                <c:pt idx="37">
                  <c:v>-0.81170000000000064</c:v>
                </c:pt>
                <c:pt idx="38">
                  <c:v>-0.81170000000000064</c:v>
                </c:pt>
                <c:pt idx="39">
                  <c:v>-0.7515099999999999</c:v>
                </c:pt>
                <c:pt idx="40">
                  <c:v>-0.57609999999999995</c:v>
                </c:pt>
                <c:pt idx="41">
                  <c:v>-0.57609999999999995</c:v>
                </c:pt>
                <c:pt idx="42">
                  <c:v>-0.57609999999999995</c:v>
                </c:pt>
                <c:pt idx="43">
                  <c:v>-0.57609999999999995</c:v>
                </c:pt>
                <c:pt idx="44">
                  <c:v>-0.57609999999999995</c:v>
                </c:pt>
                <c:pt idx="45">
                  <c:v>-0.51590999999999987</c:v>
                </c:pt>
                <c:pt idx="46">
                  <c:v>-0.51590999999999987</c:v>
                </c:pt>
                <c:pt idx="47">
                  <c:v>-0.34050000000000002</c:v>
                </c:pt>
                <c:pt idx="48">
                  <c:v>-0.34050000000000002</c:v>
                </c:pt>
                <c:pt idx="49">
                  <c:v>-0.34050000000000002</c:v>
                </c:pt>
                <c:pt idx="50">
                  <c:v>-0.33534000000000075</c:v>
                </c:pt>
                <c:pt idx="51">
                  <c:v>-0.28031000000000056</c:v>
                </c:pt>
                <c:pt idx="52">
                  <c:v>-0.27515000000000001</c:v>
                </c:pt>
                <c:pt idx="53">
                  <c:v>-0.22012000000000007</c:v>
                </c:pt>
                <c:pt idx="54">
                  <c:v>-0.22012000000000007</c:v>
                </c:pt>
                <c:pt idx="55">
                  <c:v>-0.10489999999999998</c:v>
                </c:pt>
                <c:pt idx="56">
                  <c:v>-0.10489999999999998</c:v>
                </c:pt>
                <c:pt idx="57">
                  <c:v>-0.10489999999999998</c:v>
                </c:pt>
                <c:pt idx="58">
                  <c:v>1.5479999999999938E-2</c:v>
                </c:pt>
                <c:pt idx="59">
                  <c:v>0.13069999999999998</c:v>
                </c:pt>
                <c:pt idx="60">
                  <c:v>0.13069999999999998</c:v>
                </c:pt>
                <c:pt idx="61">
                  <c:v>0.13069999999999998</c:v>
                </c:pt>
                <c:pt idx="62">
                  <c:v>0.19089000000000006</c:v>
                </c:pt>
                <c:pt idx="63">
                  <c:v>0.19089000000000006</c:v>
                </c:pt>
                <c:pt idx="64">
                  <c:v>0.19089000000000006</c:v>
                </c:pt>
                <c:pt idx="65">
                  <c:v>0.19605</c:v>
                </c:pt>
                <c:pt idx="66">
                  <c:v>0.20636999999999994</c:v>
                </c:pt>
                <c:pt idx="67">
                  <c:v>0.36630000000000057</c:v>
                </c:pt>
                <c:pt idx="68">
                  <c:v>0.36630000000000057</c:v>
                </c:pt>
                <c:pt idx="69">
                  <c:v>0.36630000000000057</c:v>
                </c:pt>
                <c:pt idx="70">
                  <c:v>0.36630000000000057</c:v>
                </c:pt>
                <c:pt idx="71">
                  <c:v>0.42649000000000031</c:v>
                </c:pt>
                <c:pt idx="72">
                  <c:v>0.42649000000000031</c:v>
                </c:pt>
                <c:pt idx="73">
                  <c:v>0.43165000000000031</c:v>
                </c:pt>
                <c:pt idx="74">
                  <c:v>0.48668000000000045</c:v>
                </c:pt>
                <c:pt idx="75">
                  <c:v>0.48668000000000045</c:v>
                </c:pt>
                <c:pt idx="76">
                  <c:v>0.48668000000000045</c:v>
                </c:pt>
                <c:pt idx="77">
                  <c:v>0.5520299999999998</c:v>
                </c:pt>
                <c:pt idx="78">
                  <c:v>0.60190000000000099</c:v>
                </c:pt>
                <c:pt idx="79">
                  <c:v>0.66209000000000173</c:v>
                </c:pt>
                <c:pt idx="80">
                  <c:v>0.66209000000000173</c:v>
                </c:pt>
                <c:pt idx="81">
                  <c:v>0.66209000000000173</c:v>
                </c:pt>
                <c:pt idx="82">
                  <c:v>0.72227999999999992</c:v>
                </c:pt>
                <c:pt idx="83">
                  <c:v>0.78247</c:v>
                </c:pt>
                <c:pt idx="84">
                  <c:v>0.78247</c:v>
                </c:pt>
                <c:pt idx="85">
                  <c:v>0.83750000000000002</c:v>
                </c:pt>
                <c:pt idx="86">
                  <c:v>0.83750000000000002</c:v>
                </c:pt>
                <c:pt idx="87">
                  <c:v>0.83750000000000002</c:v>
                </c:pt>
                <c:pt idx="88">
                  <c:v>0.84266000000000063</c:v>
                </c:pt>
                <c:pt idx="89">
                  <c:v>0.90284999999999993</c:v>
                </c:pt>
                <c:pt idx="90">
                  <c:v>0.90284999999999993</c:v>
                </c:pt>
                <c:pt idx="91">
                  <c:v>1.01807</c:v>
                </c:pt>
                <c:pt idx="92">
                  <c:v>1.01807</c:v>
                </c:pt>
                <c:pt idx="93">
                  <c:v>1.01807</c:v>
                </c:pt>
                <c:pt idx="94">
                  <c:v>1.0232299999999974</c:v>
                </c:pt>
                <c:pt idx="95">
                  <c:v>1.0730999999999979</c:v>
                </c:pt>
                <c:pt idx="96">
                  <c:v>1.2536699999999976</c:v>
                </c:pt>
                <c:pt idx="97">
                  <c:v>1.3087</c:v>
                </c:pt>
                <c:pt idx="98">
                  <c:v>1.3087</c:v>
                </c:pt>
                <c:pt idx="99">
                  <c:v>1.5494599999999998</c:v>
                </c:pt>
                <c:pt idx="100">
                  <c:v>1.6044900000000002</c:v>
                </c:pt>
                <c:pt idx="101">
                  <c:v>1.66984</c:v>
                </c:pt>
                <c:pt idx="102">
                  <c:v>1.7248699999999979</c:v>
                </c:pt>
                <c:pt idx="103">
                  <c:v>1.7300299999999977</c:v>
                </c:pt>
                <c:pt idx="104">
                  <c:v>1.7953800000000002</c:v>
                </c:pt>
                <c:pt idx="105">
                  <c:v>1.84009</c:v>
                </c:pt>
                <c:pt idx="106">
                  <c:v>1.90544</c:v>
                </c:pt>
                <c:pt idx="107">
                  <c:v>1.90544</c:v>
                </c:pt>
                <c:pt idx="108">
                  <c:v>1.9604699999999999</c:v>
                </c:pt>
                <c:pt idx="109">
                  <c:v>1.9604699999999999</c:v>
                </c:pt>
                <c:pt idx="110">
                  <c:v>1.9759500000000001</c:v>
                </c:pt>
                <c:pt idx="111">
                  <c:v>2.09117</c:v>
                </c:pt>
                <c:pt idx="112">
                  <c:v>2.1461999999999999</c:v>
                </c:pt>
                <c:pt idx="113">
                  <c:v>2.1960699999999957</c:v>
                </c:pt>
                <c:pt idx="114">
                  <c:v>2.2012299999999998</c:v>
                </c:pt>
                <c:pt idx="115">
                  <c:v>2.2063899999999999</c:v>
                </c:pt>
                <c:pt idx="116">
                  <c:v>2.2511000000000001</c:v>
                </c:pt>
                <c:pt idx="117">
                  <c:v>2.3714799999999956</c:v>
                </c:pt>
                <c:pt idx="118">
                  <c:v>2.4419899999999997</c:v>
                </c:pt>
                <c:pt idx="119">
                  <c:v>2.5623699999999987</c:v>
                </c:pt>
                <c:pt idx="120">
                  <c:v>2.7928099999999967</c:v>
                </c:pt>
                <c:pt idx="121">
                  <c:v>2.8426799999999957</c:v>
                </c:pt>
                <c:pt idx="122">
                  <c:v>2.8581599999999967</c:v>
                </c:pt>
                <c:pt idx="123">
                  <c:v>2.9080300000000001</c:v>
                </c:pt>
                <c:pt idx="124">
                  <c:v>2.9080300000000001</c:v>
                </c:pt>
                <c:pt idx="125">
                  <c:v>2.9682200000000001</c:v>
                </c:pt>
                <c:pt idx="126">
                  <c:v>2.9785399999999997</c:v>
                </c:pt>
                <c:pt idx="127">
                  <c:v>3.15395</c:v>
                </c:pt>
                <c:pt idx="128">
                  <c:v>3.1935000000000002</c:v>
                </c:pt>
                <c:pt idx="129">
                  <c:v>3.2089800000000044</c:v>
                </c:pt>
                <c:pt idx="130">
                  <c:v>3.2640099999999999</c:v>
                </c:pt>
                <c:pt idx="131">
                  <c:v>3.3792299999999957</c:v>
                </c:pt>
                <c:pt idx="132">
                  <c:v>3.3895499999999967</c:v>
                </c:pt>
                <c:pt idx="133">
                  <c:v>3.5701200000000002</c:v>
                </c:pt>
                <c:pt idx="134">
                  <c:v>3.6801800000000044</c:v>
                </c:pt>
                <c:pt idx="135">
                  <c:v>3.7352100000000004</c:v>
                </c:pt>
                <c:pt idx="136">
                  <c:v>3.7352100000000004</c:v>
                </c:pt>
                <c:pt idx="137">
                  <c:v>3.8607499999999977</c:v>
                </c:pt>
                <c:pt idx="138">
                  <c:v>3.9260999999999977</c:v>
                </c:pt>
                <c:pt idx="139">
                  <c:v>3.9708099999999962</c:v>
                </c:pt>
                <c:pt idx="140">
                  <c:v>3.9811300000000012</c:v>
                </c:pt>
                <c:pt idx="141">
                  <c:v>4.0309999999999997</c:v>
                </c:pt>
                <c:pt idx="142">
                  <c:v>4.0361599999999997</c:v>
                </c:pt>
                <c:pt idx="143">
                  <c:v>4.0413199999999998</c:v>
                </c:pt>
                <c:pt idx="144">
                  <c:v>4.0911900000000001</c:v>
                </c:pt>
                <c:pt idx="145">
                  <c:v>4.0963500000000002</c:v>
                </c:pt>
                <c:pt idx="146">
                  <c:v>4.1118299999999985</c:v>
                </c:pt>
                <c:pt idx="147">
                  <c:v>4.1513799999999996</c:v>
                </c:pt>
                <c:pt idx="148">
                  <c:v>4.2717600000000102</c:v>
                </c:pt>
                <c:pt idx="149">
                  <c:v>4.2820799999999997</c:v>
                </c:pt>
                <c:pt idx="150">
                  <c:v>4.3267899999999955</c:v>
                </c:pt>
                <c:pt idx="151">
                  <c:v>4.33195</c:v>
                </c:pt>
                <c:pt idx="152">
                  <c:v>4.3818200000000003</c:v>
                </c:pt>
                <c:pt idx="153">
                  <c:v>4.3921399999999906</c:v>
                </c:pt>
                <c:pt idx="154">
                  <c:v>4.4678099999999965</c:v>
                </c:pt>
                <c:pt idx="155">
                  <c:v>4.5520700000000005</c:v>
                </c:pt>
                <c:pt idx="156">
                  <c:v>4.5675499999999927</c:v>
                </c:pt>
                <c:pt idx="157">
                  <c:v>4.5727099999999998</c:v>
                </c:pt>
                <c:pt idx="158">
                  <c:v>4.5778699999999999</c:v>
                </c:pt>
                <c:pt idx="159">
                  <c:v>4.6277399999999895</c:v>
                </c:pt>
                <c:pt idx="160">
                  <c:v>4.6328999999999985</c:v>
                </c:pt>
                <c:pt idx="161">
                  <c:v>4.6328999999999985</c:v>
                </c:pt>
                <c:pt idx="162">
                  <c:v>4.6827699999999997</c:v>
                </c:pt>
                <c:pt idx="163">
                  <c:v>4.6879299999999926</c:v>
                </c:pt>
                <c:pt idx="164">
                  <c:v>4.6879299999999926</c:v>
                </c:pt>
                <c:pt idx="165">
                  <c:v>4.7979899999999915</c:v>
                </c:pt>
                <c:pt idx="166">
                  <c:v>4.9286900000000013</c:v>
                </c:pt>
                <c:pt idx="167">
                  <c:v>4.99404</c:v>
                </c:pt>
                <c:pt idx="168">
                  <c:v>5.0439099999999986</c:v>
                </c:pt>
                <c:pt idx="169">
                  <c:v>5.0989400000000007</c:v>
                </c:pt>
                <c:pt idx="170">
                  <c:v>5.1591299999999976</c:v>
                </c:pt>
                <c:pt idx="171">
                  <c:v>5.1642899999999896</c:v>
                </c:pt>
                <c:pt idx="172">
                  <c:v>5.2795100000000001</c:v>
                </c:pt>
                <c:pt idx="173">
                  <c:v>5.3293800000000005</c:v>
                </c:pt>
                <c:pt idx="174">
                  <c:v>5.3293800000000005</c:v>
                </c:pt>
                <c:pt idx="175">
                  <c:v>5.3998900000000001</c:v>
                </c:pt>
                <c:pt idx="176">
                  <c:v>5.6303300000000007</c:v>
                </c:pt>
                <c:pt idx="177">
                  <c:v>5.6354899999999946</c:v>
                </c:pt>
                <c:pt idx="178">
                  <c:v>5.6458099999999956</c:v>
                </c:pt>
                <c:pt idx="179">
                  <c:v>5.6956799999999985</c:v>
                </c:pt>
                <c:pt idx="180">
                  <c:v>5.7059999999999995</c:v>
                </c:pt>
                <c:pt idx="181">
                  <c:v>5.8659299999999917</c:v>
                </c:pt>
                <c:pt idx="182">
                  <c:v>5.8762500000000024</c:v>
                </c:pt>
                <c:pt idx="183">
                  <c:v>5.92096</c:v>
                </c:pt>
                <c:pt idx="184">
                  <c:v>5.936440000000009</c:v>
                </c:pt>
                <c:pt idx="185">
                  <c:v>6.2219099999999985</c:v>
                </c:pt>
                <c:pt idx="186">
                  <c:v>6.4128000000000007</c:v>
                </c:pt>
                <c:pt idx="187">
                  <c:v>6.4626699999999992</c:v>
                </c:pt>
                <c:pt idx="188">
                  <c:v>6.5125399999999916</c:v>
                </c:pt>
                <c:pt idx="189">
                  <c:v>6.5176999999999996</c:v>
                </c:pt>
                <c:pt idx="190">
                  <c:v>6.5176999999999996</c:v>
                </c:pt>
                <c:pt idx="191">
                  <c:v>6.5331799999999998</c:v>
                </c:pt>
                <c:pt idx="192">
                  <c:v>6.5882100000000001</c:v>
                </c:pt>
                <c:pt idx="193">
                  <c:v>6.7085900000000001</c:v>
                </c:pt>
                <c:pt idx="194">
                  <c:v>6.8083300000000007</c:v>
                </c:pt>
                <c:pt idx="195">
                  <c:v>6.8788400000000003</c:v>
                </c:pt>
                <c:pt idx="196">
                  <c:v>6.8891600000000004</c:v>
                </c:pt>
                <c:pt idx="197">
                  <c:v>6.9390300000000034</c:v>
                </c:pt>
                <c:pt idx="198">
                  <c:v>7.0645699999999945</c:v>
                </c:pt>
                <c:pt idx="199">
                  <c:v>7.10928</c:v>
                </c:pt>
                <c:pt idx="200">
                  <c:v>7.1247599999999895</c:v>
                </c:pt>
                <c:pt idx="201">
                  <c:v>7.1643099999999906</c:v>
                </c:pt>
                <c:pt idx="202">
                  <c:v>7.1797899999999997</c:v>
                </c:pt>
                <c:pt idx="203">
                  <c:v>7.3001699999999996</c:v>
                </c:pt>
                <c:pt idx="204">
                  <c:v>7.3448799999999945</c:v>
                </c:pt>
                <c:pt idx="205">
                  <c:v>7.4102300000000003</c:v>
                </c:pt>
                <c:pt idx="206">
                  <c:v>7.5357700000000003</c:v>
                </c:pt>
                <c:pt idx="207">
                  <c:v>7.5357700000000003</c:v>
                </c:pt>
                <c:pt idx="208">
                  <c:v>7.6458299999999975</c:v>
                </c:pt>
                <c:pt idx="209">
                  <c:v>7.6458299999999975</c:v>
                </c:pt>
                <c:pt idx="210">
                  <c:v>7.7765300000000011</c:v>
                </c:pt>
                <c:pt idx="211">
                  <c:v>7.8160799999999995</c:v>
                </c:pt>
                <c:pt idx="212">
                  <c:v>7.8367199999999997</c:v>
                </c:pt>
                <c:pt idx="213">
                  <c:v>7.9</c:v>
                </c:pt>
                <c:pt idx="214">
                  <c:v>8</c:v>
                </c:pt>
                <c:pt idx="215">
                  <c:v>8.1</c:v>
                </c:pt>
                <c:pt idx="216">
                  <c:v>8.2000000000000011</c:v>
                </c:pt>
                <c:pt idx="217">
                  <c:v>8.3000000000000007</c:v>
                </c:pt>
                <c:pt idx="218">
                  <c:v>8.4</c:v>
                </c:pt>
                <c:pt idx="219">
                  <c:v>8.5</c:v>
                </c:pt>
                <c:pt idx="220">
                  <c:v>8.6</c:v>
                </c:pt>
                <c:pt idx="221">
                  <c:v>8.7000000000000011</c:v>
                </c:pt>
                <c:pt idx="222">
                  <c:v>8.8000000000000007</c:v>
                </c:pt>
                <c:pt idx="223">
                  <c:v>8.9</c:v>
                </c:pt>
                <c:pt idx="224">
                  <c:v>9</c:v>
                </c:pt>
              </c:numCache>
            </c:numRef>
          </c:xVal>
          <c:yVal>
            <c:numRef>
              <c:f>LogRegPlot!$M$2:$M$226</c:f>
              <c:numCache>
                <c:formatCode>General</c:formatCode>
                <c:ptCount val="225"/>
                <c:pt idx="0">
                  <c:v>9.3045116959754367E-3</c:v>
                </c:pt>
                <c:pt idx="1">
                  <c:v>1.0272389978244591E-2</c:v>
                </c:pt>
                <c:pt idx="2">
                  <c:v>1.133972275244039E-2</c:v>
                </c:pt>
                <c:pt idx="3">
                  <c:v>1.2516461630651189E-2</c:v>
                </c:pt>
                <c:pt idx="4">
                  <c:v>1.3813495634672586E-2</c:v>
                </c:pt>
                <c:pt idx="5">
                  <c:v>1.5242726725129522E-2</c:v>
                </c:pt>
                <c:pt idx="6">
                  <c:v>1.6817148546646229E-2</c:v>
                </c:pt>
                <c:pt idx="7">
                  <c:v>1.8550927806174955E-2</c:v>
                </c:pt>
                <c:pt idx="8">
                  <c:v>2.0459487477131281E-2</c:v>
                </c:pt>
                <c:pt idx="9">
                  <c:v>2.1116030961267247E-2</c:v>
                </c:pt>
                <c:pt idx="10">
                  <c:v>3.33746669275721E-2</c:v>
                </c:pt>
                <c:pt idx="11">
                  <c:v>4.1846129184129617E-2</c:v>
                </c:pt>
                <c:pt idx="12">
                  <c:v>4.1846129184129617E-2</c:v>
                </c:pt>
                <c:pt idx="13">
                  <c:v>4.1846129184129617E-2</c:v>
                </c:pt>
                <c:pt idx="14">
                  <c:v>4.1846129184129617E-2</c:v>
                </c:pt>
                <c:pt idx="15">
                  <c:v>5.234323199209847E-2</c:v>
                </c:pt>
                <c:pt idx="16">
                  <c:v>5.234323199209847E-2</c:v>
                </c:pt>
                <c:pt idx="17">
                  <c:v>5.5398737028667565E-2</c:v>
                </c:pt>
                <c:pt idx="18">
                  <c:v>6.5281052088097785E-2</c:v>
                </c:pt>
                <c:pt idx="19">
                  <c:v>6.5281052088097785E-2</c:v>
                </c:pt>
                <c:pt idx="20">
                  <c:v>8.1122252411739731E-2</c:v>
                </c:pt>
                <c:pt idx="21">
                  <c:v>8.5694220233267671E-2</c:v>
                </c:pt>
                <c:pt idx="22">
                  <c:v>9.0496410498765251E-2</c:v>
                </c:pt>
                <c:pt idx="23">
                  <c:v>0.10036192866928573</c:v>
                </c:pt>
                <c:pt idx="24">
                  <c:v>0.10036192866928573</c:v>
                </c:pt>
                <c:pt idx="25">
                  <c:v>0.10036192866928573</c:v>
                </c:pt>
                <c:pt idx="26">
                  <c:v>0.12349959539178063</c:v>
                </c:pt>
                <c:pt idx="27">
                  <c:v>0.12349959539178063</c:v>
                </c:pt>
                <c:pt idx="28">
                  <c:v>0.12349959539178063</c:v>
                </c:pt>
                <c:pt idx="29">
                  <c:v>0.13009297606526021</c:v>
                </c:pt>
                <c:pt idx="30">
                  <c:v>0.15099490050775177</c:v>
                </c:pt>
                <c:pt idx="31">
                  <c:v>0.15099490050775177</c:v>
                </c:pt>
                <c:pt idx="32">
                  <c:v>0.15099490050775177</c:v>
                </c:pt>
                <c:pt idx="33">
                  <c:v>0.15099490050775177</c:v>
                </c:pt>
                <c:pt idx="34">
                  <c:v>0.15876459732690448</c:v>
                </c:pt>
                <c:pt idx="35">
                  <c:v>0.16684735075008592</c:v>
                </c:pt>
                <c:pt idx="36">
                  <c:v>0.18320526177057475</c:v>
                </c:pt>
                <c:pt idx="37">
                  <c:v>0.18320526177057475</c:v>
                </c:pt>
                <c:pt idx="38">
                  <c:v>0.18320526177057475</c:v>
                </c:pt>
                <c:pt idx="39">
                  <c:v>0.19221699204076659</c:v>
                </c:pt>
                <c:pt idx="40">
                  <c:v>0.22030720731897008</c:v>
                </c:pt>
                <c:pt idx="41">
                  <c:v>0.22030720731897008</c:v>
                </c:pt>
                <c:pt idx="42">
                  <c:v>0.22030720731897008</c:v>
                </c:pt>
                <c:pt idx="43">
                  <c:v>0.22030720731897008</c:v>
                </c:pt>
                <c:pt idx="44">
                  <c:v>0.22030720731897008</c:v>
                </c:pt>
                <c:pt idx="45">
                  <c:v>0.23056653482768494</c:v>
                </c:pt>
                <c:pt idx="46">
                  <c:v>0.23056653482768494</c:v>
                </c:pt>
                <c:pt idx="47">
                  <c:v>0.2622089798623109</c:v>
                </c:pt>
                <c:pt idx="48">
                  <c:v>0.2622089798623109</c:v>
                </c:pt>
                <c:pt idx="49">
                  <c:v>0.2622089798623109</c:v>
                </c:pt>
                <c:pt idx="50">
                  <c:v>0.26317779652874951</c:v>
                </c:pt>
                <c:pt idx="51">
                  <c:v>0.27363919604727266</c:v>
                </c:pt>
                <c:pt idx="52">
                  <c:v>0.27463206907048332</c:v>
                </c:pt>
                <c:pt idx="53">
                  <c:v>0.28534448277337082</c:v>
                </c:pt>
                <c:pt idx="54">
                  <c:v>0.28534448277337082</c:v>
                </c:pt>
                <c:pt idx="55">
                  <c:v>0.30846905982770639</c:v>
                </c:pt>
                <c:pt idx="56">
                  <c:v>0.30846905982770639</c:v>
                </c:pt>
                <c:pt idx="57">
                  <c:v>0.30846905982770639</c:v>
                </c:pt>
                <c:pt idx="58">
                  <c:v>0.33353121997807755</c:v>
                </c:pt>
                <c:pt idx="59">
                  <c:v>0.35824121616500276</c:v>
                </c:pt>
                <c:pt idx="60">
                  <c:v>0.35824121616500276</c:v>
                </c:pt>
                <c:pt idx="61">
                  <c:v>0.35824121616500276</c:v>
                </c:pt>
                <c:pt idx="62">
                  <c:v>0.37137706888242256</c:v>
                </c:pt>
                <c:pt idx="63">
                  <c:v>0.37137706888242256</c:v>
                </c:pt>
                <c:pt idx="64">
                  <c:v>0.37137706888242256</c:v>
                </c:pt>
                <c:pt idx="65">
                  <c:v>0.37250932011444388</c:v>
                </c:pt>
                <c:pt idx="66">
                  <c:v>0.37477649228739435</c:v>
                </c:pt>
                <c:pt idx="67">
                  <c:v>0.41026774644681474</c:v>
                </c:pt>
                <c:pt idx="68">
                  <c:v>0.41026774644681474</c:v>
                </c:pt>
                <c:pt idx="69">
                  <c:v>0.41026774644681474</c:v>
                </c:pt>
                <c:pt idx="70">
                  <c:v>0.41026774644681474</c:v>
                </c:pt>
                <c:pt idx="71">
                  <c:v>0.4237327565244553</c:v>
                </c:pt>
                <c:pt idx="72">
                  <c:v>0.4237327565244553</c:v>
                </c:pt>
                <c:pt idx="73">
                  <c:v>0.42488813428359323</c:v>
                </c:pt>
                <c:pt idx="74">
                  <c:v>0.43721087896315775</c:v>
                </c:pt>
                <c:pt idx="75">
                  <c:v>0.43721087896315775</c:v>
                </c:pt>
                <c:pt idx="76">
                  <c:v>0.43721087896315775</c:v>
                </c:pt>
                <c:pt idx="77">
                  <c:v>0.45182336355861652</c:v>
                </c:pt>
                <c:pt idx="78">
                  <c:v>0.46293538710669618</c:v>
                </c:pt>
                <c:pt idx="79">
                  <c:v>0.47627338689728732</c:v>
                </c:pt>
                <c:pt idx="80">
                  <c:v>0.47627338689728732</c:v>
                </c:pt>
                <c:pt idx="81">
                  <c:v>0.47627338689728732</c:v>
                </c:pt>
                <c:pt idx="82">
                  <c:v>0.48950043909122232</c:v>
                </c:pt>
                <c:pt idx="83">
                  <c:v>0.50258402603758123</c:v>
                </c:pt>
                <c:pt idx="84">
                  <c:v>0.50258402603758123</c:v>
                </c:pt>
                <c:pt idx="85">
                  <c:v>0.51439282083583138</c:v>
                </c:pt>
                <c:pt idx="86">
                  <c:v>0.51439282083583138</c:v>
                </c:pt>
                <c:pt idx="87">
                  <c:v>0.51439282083583138</c:v>
                </c:pt>
                <c:pt idx="88">
                  <c:v>0.51549167030871501</c:v>
                </c:pt>
                <c:pt idx="89">
                  <c:v>0.52819112182755057</c:v>
                </c:pt>
                <c:pt idx="90">
                  <c:v>0.52819112182755057</c:v>
                </c:pt>
                <c:pt idx="91">
                  <c:v>0.55180519042830178</c:v>
                </c:pt>
                <c:pt idx="92">
                  <c:v>0.55180519042830178</c:v>
                </c:pt>
                <c:pt idx="93">
                  <c:v>0.55180519042830178</c:v>
                </c:pt>
                <c:pt idx="94">
                  <c:v>0.55283865919991204</c:v>
                </c:pt>
                <c:pt idx="95">
                  <c:v>0.56270970523442365</c:v>
                </c:pt>
                <c:pt idx="96">
                  <c:v>0.59645757624449269</c:v>
                </c:pt>
                <c:pt idx="97">
                  <c:v>0.60604325604237697</c:v>
                </c:pt>
                <c:pt idx="98">
                  <c:v>0.60604325604237697</c:v>
                </c:pt>
                <c:pt idx="99">
                  <c:v>0.64349715722841183</c:v>
                </c:pt>
                <c:pt idx="100">
                  <c:v>0.65093826567612978</c:v>
                </c:pt>
                <c:pt idx="101">
                  <c:v>0.65919214165618345</c:v>
                </c:pt>
                <c:pt idx="102">
                  <c:v>0.66563719958628365</c:v>
                </c:pt>
                <c:pt idx="103">
                  <c:v>0.6662173799364749</c:v>
                </c:pt>
                <c:pt idx="104">
                  <c:v>0.67320055443817817</c:v>
                </c:pt>
                <c:pt idx="105">
                  <c:v>0.67758302800228143</c:v>
                </c:pt>
                <c:pt idx="106">
                  <c:v>0.68339935095976978</c:v>
                </c:pt>
                <c:pt idx="107">
                  <c:v>0.68339935095976978</c:v>
                </c:pt>
                <c:pt idx="108">
                  <c:v>0.68774538858882839</c:v>
                </c:pt>
                <c:pt idx="109">
                  <c:v>0.68774538858882839</c:v>
                </c:pt>
                <c:pt idx="110">
                  <c:v>0.68887591364335132</c:v>
                </c:pt>
                <c:pt idx="111">
                  <c:v>0.69600314675228958</c:v>
                </c:pt>
                <c:pt idx="112">
                  <c:v>0.69859686486591233</c:v>
                </c:pt>
                <c:pt idx="113">
                  <c:v>0.70048984261555058</c:v>
                </c:pt>
                <c:pt idx="114">
                  <c:v>0.70066076290234058</c:v>
                </c:pt>
                <c:pt idx="115">
                  <c:v>0.7008269955102987</c:v>
                </c:pt>
                <c:pt idx="116">
                  <c:v>0.70207075354894655</c:v>
                </c:pt>
                <c:pt idx="117">
                  <c:v>0.70366054130380074</c:v>
                </c:pt>
                <c:pt idx="118">
                  <c:v>0.70339713537725856</c:v>
                </c:pt>
                <c:pt idx="119">
                  <c:v>0.70091023129871188</c:v>
                </c:pt>
                <c:pt idx="120">
                  <c:v>0.68906465941569461</c:v>
                </c:pt>
                <c:pt idx="121">
                  <c:v>0.68529997477696558</c:v>
                </c:pt>
                <c:pt idx="122">
                  <c:v>0.68404625521537965</c:v>
                </c:pt>
                <c:pt idx="123">
                  <c:v>0.67973583027908469</c:v>
                </c:pt>
                <c:pt idx="124">
                  <c:v>0.67973583027908469</c:v>
                </c:pt>
                <c:pt idx="125">
                  <c:v>0.67398843454239155</c:v>
                </c:pt>
                <c:pt idx="126">
                  <c:v>0.67294391325765279</c:v>
                </c:pt>
                <c:pt idx="127">
                  <c:v>0.65262604655976231</c:v>
                </c:pt>
                <c:pt idx="128">
                  <c:v>0.64739787393323689</c:v>
                </c:pt>
                <c:pt idx="129">
                  <c:v>0.64528919570284959</c:v>
                </c:pt>
                <c:pt idx="130">
                  <c:v>0.63751499649185983</c:v>
                </c:pt>
                <c:pt idx="131">
                  <c:v>0.6198869290133977</c:v>
                </c:pt>
                <c:pt idx="132">
                  <c:v>0.61822255696248063</c:v>
                </c:pt>
                <c:pt idx="133">
                  <c:v>0.58701350162635746</c:v>
                </c:pt>
                <c:pt idx="134">
                  <c:v>0.56624166333574755</c:v>
                </c:pt>
                <c:pt idx="135">
                  <c:v>0.55542452171694257</c:v>
                </c:pt>
                <c:pt idx="136">
                  <c:v>0.55542452171694257</c:v>
                </c:pt>
                <c:pt idx="137">
                  <c:v>0.52981994090442597</c:v>
                </c:pt>
                <c:pt idx="138">
                  <c:v>0.51605328186290556</c:v>
                </c:pt>
                <c:pt idx="139">
                  <c:v>0.50648981780796642</c:v>
                </c:pt>
                <c:pt idx="140">
                  <c:v>0.50426733363441811</c:v>
                </c:pt>
                <c:pt idx="141">
                  <c:v>0.49345578770237453</c:v>
                </c:pt>
                <c:pt idx="142">
                  <c:v>0.49233080598020001</c:v>
                </c:pt>
                <c:pt idx="143">
                  <c:v>0.49120471836119645</c:v>
                </c:pt>
                <c:pt idx="144">
                  <c:v>0.48026850226330331</c:v>
                </c:pt>
                <c:pt idx="145">
                  <c:v>0.47913189590926442</c:v>
                </c:pt>
                <c:pt idx="146">
                  <c:v>0.47571695832693978</c:v>
                </c:pt>
                <c:pt idx="147">
                  <c:v>0.46696048698670084</c:v>
                </c:pt>
                <c:pt idx="148">
                  <c:v>0.44011171317095188</c:v>
                </c:pt>
                <c:pt idx="149">
                  <c:v>0.43780186626443246</c:v>
                </c:pt>
                <c:pt idx="150">
                  <c:v>0.42779031311880517</c:v>
                </c:pt>
                <c:pt idx="151">
                  <c:v>0.42663477679828082</c:v>
                </c:pt>
                <c:pt idx="152">
                  <c:v>0.41547219094013332</c:v>
                </c:pt>
                <c:pt idx="153">
                  <c:v>0.41316437887428192</c:v>
                </c:pt>
                <c:pt idx="154">
                  <c:v>0.39628525141811999</c:v>
                </c:pt>
                <c:pt idx="155">
                  <c:v>0.37762850948218285</c:v>
                </c:pt>
                <c:pt idx="156">
                  <c:v>0.37422255706391344</c:v>
                </c:pt>
                <c:pt idx="157">
                  <c:v>0.37308895870511438</c:v>
                </c:pt>
                <c:pt idx="158">
                  <c:v>0.37195624733805194</c:v>
                </c:pt>
                <c:pt idx="159">
                  <c:v>0.3610578520705745</c:v>
                </c:pt>
                <c:pt idx="160">
                  <c:v>0.35993560097052535</c:v>
                </c:pt>
                <c:pt idx="161">
                  <c:v>0.35993560097052535</c:v>
                </c:pt>
                <c:pt idx="162">
                  <c:v>0.3491468979809339</c:v>
                </c:pt>
                <c:pt idx="163">
                  <c:v>0.34803686769365705</c:v>
                </c:pt>
                <c:pt idx="164">
                  <c:v>0.34803686769365705</c:v>
                </c:pt>
                <c:pt idx="165">
                  <c:v>0.32467669988862996</c:v>
                </c:pt>
                <c:pt idx="166">
                  <c:v>0.29784222795171283</c:v>
                </c:pt>
                <c:pt idx="167">
                  <c:v>0.2848490629872365</c:v>
                </c:pt>
                <c:pt idx="168">
                  <c:v>0.27514083024746266</c:v>
                </c:pt>
                <c:pt idx="169">
                  <c:v>0.26464627167293631</c:v>
                </c:pt>
                <c:pt idx="170">
                  <c:v>0.2534400231345863</c:v>
                </c:pt>
                <c:pt idx="171">
                  <c:v>0.25249289501126282</c:v>
                </c:pt>
                <c:pt idx="172">
                  <c:v>0.23191886003119291</c:v>
                </c:pt>
                <c:pt idx="173">
                  <c:v>0.22336279006960358</c:v>
                </c:pt>
                <c:pt idx="174">
                  <c:v>0.22336279006960358</c:v>
                </c:pt>
                <c:pt idx="175">
                  <c:v>0.21163371823706056</c:v>
                </c:pt>
                <c:pt idx="176">
                  <c:v>0.17635849164649647</c:v>
                </c:pt>
                <c:pt idx="177">
                  <c:v>0.17562240099473747</c:v>
                </c:pt>
                <c:pt idx="178">
                  <c:v>0.17415725976227009</c:v>
                </c:pt>
                <c:pt idx="179">
                  <c:v>0.16720909458051575</c:v>
                </c:pt>
                <c:pt idx="180">
                  <c:v>0.16579846814439408</c:v>
                </c:pt>
                <c:pt idx="181">
                  <c:v>0.14511452979697081</c:v>
                </c:pt>
                <c:pt idx="182">
                  <c:v>0.14385470309964632</c:v>
                </c:pt>
                <c:pt idx="183">
                  <c:v>0.13849946615359324</c:v>
                </c:pt>
                <c:pt idx="184">
                  <c:v>0.13668395356349949</c:v>
                </c:pt>
                <c:pt idx="185">
                  <c:v>0.10661743109351307</c:v>
                </c:pt>
                <c:pt idx="186">
                  <c:v>8.9870563509518026E-2</c:v>
                </c:pt>
                <c:pt idx="187">
                  <c:v>8.589996051655524E-2</c:v>
                </c:pt>
                <c:pt idx="188">
                  <c:v>8.2087655964770301E-2</c:v>
                </c:pt>
                <c:pt idx="189">
                  <c:v>8.1702045031101553E-2</c:v>
                </c:pt>
                <c:pt idx="190">
                  <c:v>8.1702045031101553E-2</c:v>
                </c:pt>
                <c:pt idx="191">
                  <c:v>8.0555018631185027E-2</c:v>
                </c:pt>
                <c:pt idx="192">
                  <c:v>7.6594642348301725E-2</c:v>
                </c:pt>
                <c:pt idx="193">
                  <c:v>6.8543148860004774E-2</c:v>
                </c:pt>
                <c:pt idx="194">
                  <c:v>6.2470204729184964E-2</c:v>
                </c:pt>
                <c:pt idx="195">
                  <c:v>5.8482417290365983E-2</c:v>
                </c:pt>
                <c:pt idx="196">
                  <c:v>5.7919067520886124E-2</c:v>
                </c:pt>
                <c:pt idx="197">
                  <c:v>5.5267523793189222E-2</c:v>
                </c:pt>
                <c:pt idx="198">
                  <c:v>4.9088272792397254E-2</c:v>
                </c:pt>
                <c:pt idx="199">
                  <c:v>4.704949304265893E-2</c:v>
                </c:pt>
                <c:pt idx="200">
                  <c:v>4.6362478638458333E-2</c:v>
                </c:pt>
                <c:pt idx="201">
                  <c:v>4.4650159051969215E-2</c:v>
                </c:pt>
                <c:pt idx="202">
                  <c:v>4.3996445346230123E-2</c:v>
                </c:pt>
                <c:pt idx="203">
                  <c:v>3.9214957681724096E-2</c:v>
                </c:pt>
                <c:pt idx="204">
                  <c:v>3.7568878072028196E-2</c:v>
                </c:pt>
                <c:pt idx="205">
                  <c:v>3.5281540777266938E-2</c:v>
                </c:pt>
                <c:pt idx="206">
                  <c:v>3.125755760960125E-2</c:v>
                </c:pt>
                <c:pt idx="207">
                  <c:v>3.125755760960125E-2</c:v>
                </c:pt>
                <c:pt idx="208">
                  <c:v>2.8097329537945859E-2</c:v>
                </c:pt>
                <c:pt idx="209">
                  <c:v>2.8097329537945859E-2</c:v>
                </c:pt>
                <c:pt idx="210">
                  <c:v>2.474552144933018E-2</c:v>
                </c:pt>
                <c:pt idx="211">
                  <c:v>2.3810247023026559E-2</c:v>
                </c:pt>
                <c:pt idx="212">
                  <c:v>2.3335917091301811E-2</c:v>
                </c:pt>
                <c:pt idx="213">
                  <c:v>2.1938370855243149E-2</c:v>
                </c:pt>
                <c:pt idx="214">
                  <c:v>1.989484210193404E-2</c:v>
                </c:pt>
                <c:pt idx="215">
                  <c:v>1.8037920951745168E-2</c:v>
                </c:pt>
                <c:pt idx="216">
                  <c:v>1.6351236079137021E-2</c:v>
                </c:pt>
                <c:pt idx="217">
                  <c:v>1.4819732365107141E-2</c:v>
                </c:pt>
                <c:pt idx="218">
                  <c:v>1.3429587031635248E-2</c:v>
                </c:pt>
                <c:pt idx="219">
                  <c:v>1.2168126862410323E-2</c:v>
                </c:pt>
                <c:pt idx="220">
                  <c:v>1.1023747505802041E-2</c:v>
                </c:pt>
                <c:pt idx="221">
                  <c:v>9.9858355987205039E-3</c:v>
                </c:pt>
                <c:pt idx="222">
                  <c:v>9.0446942378164218E-3</c:v>
                </c:pt>
                <c:pt idx="223">
                  <c:v>8.1914721514789735E-3</c:v>
                </c:pt>
                <c:pt idx="224">
                  <c:v>7.4180967866502995E-3</c:v>
                </c:pt>
              </c:numCache>
            </c:numRef>
          </c:yVal>
          <c:smooth val="1"/>
        </c:ser>
        <c:ser>
          <c:idx val="2"/>
          <c:order val="2"/>
          <c:tx>
            <c:v>P(Non-I)</c:v>
          </c:tx>
          <c:spPr>
            <a:ln>
              <a:solidFill>
                <a:prstClr val="black"/>
              </a:solidFill>
              <a:prstDash val="sysDot"/>
            </a:ln>
          </c:spPr>
          <c:marker>
            <c:symbol val="none"/>
          </c:marker>
          <c:xVal>
            <c:numRef>
              <c:f>LogRegPlot!$K$2:$K$226</c:f>
              <c:numCache>
                <c:formatCode>General</c:formatCode>
                <c:ptCount val="225"/>
                <c:pt idx="0">
                  <c:v>-4</c:v>
                </c:pt>
                <c:pt idx="1">
                  <c:v>-3.9</c:v>
                </c:pt>
                <c:pt idx="2">
                  <c:v>-3.8</c:v>
                </c:pt>
                <c:pt idx="3">
                  <c:v>-3.7</c:v>
                </c:pt>
                <c:pt idx="4">
                  <c:v>-3.6</c:v>
                </c:pt>
                <c:pt idx="5">
                  <c:v>-3.5</c:v>
                </c:pt>
                <c:pt idx="6">
                  <c:v>-3.4</c:v>
                </c:pt>
                <c:pt idx="7">
                  <c:v>-3.3</c:v>
                </c:pt>
                <c:pt idx="8">
                  <c:v>-3.2</c:v>
                </c:pt>
                <c:pt idx="9">
                  <c:v>-3.167700000000004</c:v>
                </c:pt>
                <c:pt idx="10">
                  <c:v>-2.6964999999999977</c:v>
                </c:pt>
                <c:pt idx="11">
                  <c:v>-2.4609000000000001</c:v>
                </c:pt>
                <c:pt idx="12">
                  <c:v>-2.4609000000000001</c:v>
                </c:pt>
                <c:pt idx="13">
                  <c:v>-2.4609000000000001</c:v>
                </c:pt>
                <c:pt idx="14">
                  <c:v>-2.4609000000000001</c:v>
                </c:pt>
                <c:pt idx="15">
                  <c:v>-2.2252999999999998</c:v>
                </c:pt>
                <c:pt idx="16">
                  <c:v>-2.2252999999999998</c:v>
                </c:pt>
                <c:pt idx="17">
                  <c:v>-2.1651099999999999</c:v>
                </c:pt>
                <c:pt idx="18">
                  <c:v>-1.9897</c:v>
                </c:pt>
                <c:pt idx="19">
                  <c:v>-1.9897</c:v>
                </c:pt>
                <c:pt idx="20">
                  <c:v>-1.7540999999999998</c:v>
                </c:pt>
                <c:pt idx="21">
                  <c:v>-1.6939099999999998</c:v>
                </c:pt>
                <c:pt idx="22">
                  <c:v>-1.6337199999999998</c:v>
                </c:pt>
                <c:pt idx="23">
                  <c:v>-1.5185</c:v>
                </c:pt>
                <c:pt idx="24">
                  <c:v>-1.5185</c:v>
                </c:pt>
                <c:pt idx="25">
                  <c:v>-1.5185</c:v>
                </c:pt>
                <c:pt idx="26">
                  <c:v>-1.2829000000000002</c:v>
                </c:pt>
                <c:pt idx="27">
                  <c:v>-1.2829000000000002</c:v>
                </c:pt>
                <c:pt idx="28">
                  <c:v>-1.2829000000000002</c:v>
                </c:pt>
                <c:pt idx="29">
                  <c:v>-1.22271</c:v>
                </c:pt>
                <c:pt idx="30">
                  <c:v>-1.0472999999999977</c:v>
                </c:pt>
                <c:pt idx="31">
                  <c:v>-1.0472999999999977</c:v>
                </c:pt>
                <c:pt idx="32">
                  <c:v>-1.0472999999999977</c:v>
                </c:pt>
                <c:pt idx="33">
                  <c:v>-1.0472999999999977</c:v>
                </c:pt>
                <c:pt idx="34">
                  <c:v>-0.98710999999999949</c:v>
                </c:pt>
                <c:pt idx="35">
                  <c:v>-0.92692000000000063</c:v>
                </c:pt>
                <c:pt idx="36">
                  <c:v>-0.81170000000000064</c:v>
                </c:pt>
                <c:pt idx="37">
                  <c:v>-0.81170000000000064</c:v>
                </c:pt>
                <c:pt idx="38">
                  <c:v>-0.81170000000000064</c:v>
                </c:pt>
                <c:pt idx="39">
                  <c:v>-0.7515099999999999</c:v>
                </c:pt>
                <c:pt idx="40">
                  <c:v>-0.57609999999999995</c:v>
                </c:pt>
                <c:pt idx="41">
                  <c:v>-0.57609999999999995</c:v>
                </c:pt>
                <c:pt idx="42">
                  <c:v>-0.57609999999999995</c:v>
                </c:pt>
                <c:pt idx="43">
                  <c:v>-0.57609999999999995</c:v>
                </c:pt>
                <c:pt idx="44">
                  <c:v>-0.57609999999999995</c:v>
                </c:pt>
                <c:pt idx="45">
                  <c:v>-0.51590999999999987</c:v>
                </c:pt>
                <c:pt idx="46">
                  <c:v>-0.51590999999999987</c:v>
                </c:pt>
                <c:pt idx="47">
                  <c:v>-0.34050000000000002</c:v>
                </c:pt>
                <c:pt idx="48">
                  <c:v>-0.34050000000000002</c:v>
                </c:pt>
                <c:pt idx="49">
                  <c:v>-0.34050000000000002</c:v>
                </c:pt>
                <c:pt idx="50">
                  <c:v>-0.33534000000000075</c:v>
                </c:pt>
                <c:pt idx="51">
                  <c:v>-0.28031000000000056</c:v>
                </c:pt>
                <c:pt idx="52">
                  <c:v>-0.27515000000000001</c:v>
                </c:pt>
                <c:pt idx="53">
                  <c:v>-0.22012000000000007</c:v>
                </c:pt>
                <c:pt idx="54">
                  <c:v>-0.22012000000000007</c:v>
                </c:pt>
                <c:pt idx="55">
                  <c:v>-0.10489999999999998</c:v>
                </c:pt>
                <c:pt idx="56">
                  <c:v>-0.10489999999999998</c:v>
                </c:pt>
                <c:pt idx="57">
                  <c:v>-0.10489999999999998</c:v>
                </c:pt>
                <c:pt idx="58">
                  <c:v>1.5479999999999938E-2</c:v>
                </c:pt>
                <c:pt idx="59">
                  <c:v>0.13069999999999998</c:v>
                </c:pt>
                <c:pt idx="60">
                  <c:v>0.13069999999999998</c:v>
                </c:pt>
                <c:pt idx="61">
                  <c:v>0.13069999999999998</c:v>
                </c:pt>
                <c:pt idx="62">
                  <c:v>0.19089000000000006</c:v>
                </c:pt>
                <c:pt idx="63">
                  <c:v>0.19089000000000006</c:v>
                </c:pt>
                <c:pt idx="64">
                  <c:v>0.19089000000000006</c:v>
                </c:pt>
                <c:pt idx="65">
                  <c:v>0.19605</c:v>
                </c:pt>
                <c:pt idx="66">
                  <c:v>0.20636999999999994</c:v>
                </c:pt>
                <c:pt idx="67">
                  <c:v>0.36630000000000057</c:v>
                </c:pt>
                <c:pt idx="68">
                  <c:v>0.36630000000000057</c:v>
                </c:pt>
                <c:pt idx="69">
                  <c:v>0.36630000000000057</c:v>
                </c:pt>
                <c:pt idx="70">
                  <c:v>0.36630000000000057</c:v>
                </c:pt>
                <c:pt idx="71">
                  <c:v>0.42649000000000031</c:v>
                </c:pt>
                <c:pt idx="72">
                  <c:v>0.42649000000000031</c:v>
                </c:pt>
                <c:pt idx="73">
                  <c:v>0.43165000000000031</c:v>
                </c:pt>
                <c:pt idx="74">
                  <c:v>0.48668000000000045</c:v>
                </c:pt>
                <c:pt idx="75">
                  <c:v>0.48668000000000045</c:v>
                </c:pt>
                <c:pt idx="76">
                  <c:v>0.48668000000000045</c:v>
                </c:pt>
                <c:pt idx="77">
                  <c:v>0.5520299999999998</c:v>
                </c:pt>
                <c:pt idx="78">
                  <c:v>0.60190000000000099</c:v>
                </c:pt>
                <c:pt idx="79">
                  <c:v>0.66209000000000173</c:v>
                </c:pt>
                <c:pt idx="80">
                  <c:v>0.66209000000000173</c:v>
                </c:pt>
                <c:pt idx="81">
                  <c:v>0.66209000000000173</c:v>
                </c:pt>
                <c:pt idx="82">
                  <c:v>0.72227999999999992</c:v>
                </c:pt>
                <c:pt idx="83">
                  <c:v>0.78247</c:v>
                </c:pt>
                <c:pt idx="84">
                  <c:v>0.78247</c:v>
                </c:pt>
                <c:pt idx="85">
                  <c:v>0.83750000000000002</c:v>
                </c:pt>
                <c:pt idx="86">
                  <c:v>0.83750000000000002</c:v>
                </c:pt>
                <c:pt idx="87">
                  <c:v>0.83750000000000002</c:v>
                </c:pt>
                <c:pt idx="88">
                  <c:v>0.84266000000000063</c:v>
                </c:pt>
                <c:pt idx="89">
                  <c:v>0.90284999999999993</c:v>
                </c:pt>
                <c:pt idx="90">
                  <c:v>0.90284999999999993</c:v>
                </c:pt>
                <c:pt idx="91">
                  <c:v>1.01807</c:v>
                </c:pt>
                <c:pt idx="92">
                  <c:v>1.01807</c:v>
                </c:pt>
                <c:pt idx="93">
                  <c:v>1.01807</c:v>
                </c:pt>
                <c:pt idx="94">
                  <c:v>1.0232299999999974</c:v>
                </c:pt>
                <c:pt idx="95">
                  <c:v>1.0730999999999979</c:v>
                </c:pt>
                <c:pt idx="96">
                  <c:v>1.2536699999999976</c:v>
                </c:pt>
                <c:pt idx="97">
                  <c:v>1.3087</c:v>
                </c:pt>
                <c:pt idx="98">
                  <c:v>1.3087</c:v>
                </c:pt>
                <c:pt idx="99">
                  <c:v>1.5494599999999998</c:v>
                </c:pt>
                <c:pt idx="100">
                  <c:v>1.6044900000000002</c:v>
                </c:pt>
                <c:pt idx="101">
                  <c:v>1.66984</c:v>
                </c:pt>
                <c:pt idx="102">
                  <c:v>1.7248699999999979</c:v>
                </c:pt>
                <c:pt idx="103">
                  <c:v>1.7300299999999977</c:v>
                </c:pt>
                <c:pt idx="104">
                  <c:v>1.7953800000000002</c:v>
                </c:pt>
                <c:pt idx="105">
                  <c:v>1.84009</c:v>
                </c:pt>
                <c:pt idx="106">
                  <c:v>1.90544</c:v>
                </c:pt>
                <c:pt idx="107">
                  <c:v>1.90544</c:v>
                </c:pt>
                <c:pt idx="108">
                  <c:v>1.9604699999999999</c:v>
                </c:pt>
                <c:pt idx="109">
                  <c:v>1.9604699999999999</c:v>
                </c:pt>
                <c:pt idx="110">
                  <c:v>1.9759500000000001</c:v>
                </c:pt>
                <c:pt idx="111">
                  <c:v>2.09117</c:v>
                </c:pt>
                <c:pt idx="112">
                  <c:v>2.1461999999999999</c:v>
                </c:pt>
                <c:pt idx="113">
                  <c:v>2.1960699999999957</c:v>
                </c:pt>
                <c:pt idx="114">
                  <c:v>2.2012299999999998</c:v>
                </c:pt>
                <c:pt idx="115">
                  <c:v>2.2063899999999999</c:v>
                </c:pt>
                <c:pt idx="116">
                  <c:v>2.2511000000000001</c:v>
                </c:pt>
                <c:pt idx="117">
                  <c:v>2.3714799999999956</c:v>
                </c:pt>
                <c:pt idx="118">
                  <c:v>2.4419899999999997</c:v>
                </c:pt>
                <c:pt idx="119">
                  <c:v>2.5623699999999987</c:v>
                </c:pt>
                <c:pt idx="120">
                  <c:v>2.7928099999999967</c:v>
                </c:pt>
                <c:pt idx="121">
                  <c:v>2.8426799999999957</c:v>
                </c:pt>
                <c:pt idx="122">
                  <c:v>2.8581599999999967</c:v>
                </c:pt>
                <c:pt idx="123">
                  <c:v>2.9080300000000001</c:v>
                </c:pt>
                <c:pt idx="124">
                  <c:v>2.9080300000000001</c:v>
                </c:pt>
                <c:pt idx="125">
                  <c:v>2.9682200000000001</c:v>
                </c:pt>
                <c:pt idx="126">
                  <c:v>2.9785399999999997</c:v>
                </c:pt>
                <c:pt idx="127">
                  <c:v>3.15395</c:v>
                </c:pt>
                <c:pt idx="128">
                  <c:v>3.1935000000000002</c:v>
                </c:pt>
                <c:pt idx="129">
                  <c:v>3.2089800000000044</c:v>
                </c:pt>
                <c:pt idx="130">
                  <c:v>3.2640099999999999</c:v>
                </c:pt>
                <c:pt idx="131">
                  <c:v>3.3792299999999957</c:v>
                </c:pt>
                <c:pt idx="132">
                  <c:v>3.3895499999999967</c:v>
                </c:pt>
                <c:pt idx="133">
                  <c:v>3.5701200000000002</c:v>
                </c:pt>
                <c:pt idx="134">
                  <c:v>3.6801800000000044</c:v>
                </c:pt>
                <c:pt idx="135">
                  <c:v>3.7352100000000004</c:v>
                </c:pt>
                <c:pt idx="136">
                  <c:v>3.7352100000000004</c:v>
                </c:pt>
                <c:pt idx="137">
                  <c:v>3.8607499999999977</c:v>
                </c:pt>
                <c:pt idx="138">
                  <c:v>3.9260999999999977</c:v>
                </c:pt>
                <c:pt idx="139">
                  <c:v>3.9708099999999962</c:v>
                </c:pt>
                <c:pt idx="140">
                  <c:v>3.9811300000000012</c:v>
                </c:pt>
                <c:pt idx="141">
                  <c:v>4.0309999999999997</c:v>
                </c:pt>
                <c:pt idx="142">
                  <c:v>4.0361599999999997</c:v>
                </c:pt>
                <c:pt idx="143">
                  <c:v>4.0413199999999998</c:v>
                </c:pt>
                <c:pt idx="144">
                  <c:v>4.0911900000000001</c:v>
                </c:pt>
                <c:pt idx="145">
                  <c:v>4.0963500000000002</c:v>
                </c:pt>
                <c:pt idx="146">
                  <c:v>4.1118299999999985</c:v>
                </c:pt>
                <c:pt idx="147">
                  <c:v>4.1513799999999996</c:v>
                </c:pt>
                <c:pt idx="148">
                  <c:v>4.2717600000000102</c:v>
                </c:pt>
                <c:pt idx="149">
                  <c:v>4.2820799999999997</c:v>
                </c:pt>
                <c:pt idx="150">
                  <c:v>4.3267899999999955</c:v>
                </c:pt>
                <c:pt idx="151">
                  <c:v>4.33195</c:v>
                </c:pt>
                <c:pt idx="152">
                  <c:v>4.3818200000000003</c:v>
                </c:pt>
                <c:pt idx="153">
                  <c:v>4.3921399999999906</c:v>
                </c:pt>
                <c:pt idx="154">
                  <c:v>4.4678099999999965</c:v>
                </c:pt>
                <c:pt idx="155">
                  <c:v>4.5520700000000005</c:v>
                </c:pt>
                <c:pt idx="156">
                  <c:v>4.5675499999999927</c:v>
                </c:pt>
                <c:pt idx="157">
                  <c:v>4.5727099999999998</c:v>
                </c:pt>
                <c:pt idx="158">
                  <c:v>4.5778699999999999</c:v>
                </c:pt>
                <c:pt idx="159">
                  <c:v>4.6277399999999895</c:v>
                </c:pt>
                <c:pt idx="160">
                  <c:v>4.6328999999999985</c:v>
                </c:pt>
                <c:pt idx="161">
                  <c:v>4.6328999999999985</c:v>
                </c:pt>
                <c:pt idx="162">
                  <c:v>4.6827699999999997</c:v>
                </c:pt>
                <c:pt idx="163">
                  <c:v>4.6879299999999926</c:v>
                </c:pt>
                <c:pt idx="164">
                  <c:v>4.6879299999999926</c:v>
                </c:pt>
                <c:pt idx="165">
                  <c:v>4.7979899999999915</c:v>
                </c:pt>
                <c:pt idx="166">
                  <c:v>4.9286900000000013</c:v>
                </c:pt>
                <c:pt idx="167">
                  <c:v>4.99404</c:v>
                </c:pt>
                <c:pt idx="168">
                  <c:v>5.0439099999999986</c:v>
                </c:pt>
                <c:pt idx="169">
                  <c:v>5.0989400000000007</c:v>
                </c:pt>
                <c:pt idx="170">
                  <c:v>5.1591299999999976</c:v>
                </c:pt>
                <c:pt idx="171">
                  <c:v>5.1642899999999896</c:v>
                </c:pt>
                <c:pt idx="172">
                  <c:v>5.2795100000000001</c:v>
                </c:pt>
                <c:pt idx="173">
                  <c:v>5.3293800000000005</c:v>
                </c:pt>
                <c:pt idx="174">
                  <c:v>5.3293800000000005</c:v>
                </c:pt>
                <c:pt idx="175">
                  <c:v>5.3998900000000001</c:v>
                </c:pt>
                <c:pt idx="176">
                  <c:v>5.6303300000000007</c:v>
                </c:pt>
                <c:pt idx="177">
                  <c:v>5.6354899999999946</c:v>
                </c:pt>
                <c:pt idx="178">
                  <c:v>5.6458099999999956</c:v>
                </c:pt>
                <c:pt idx="179">
                  <c:v>5.6956799999999985</c:v>
                </c:pt>
                <c:pt idx="180">
                  <c:v>5.7059999999999995</c:v>
                </c:pt>
                <c:pt idx="181">
                  <c:v>5.8659299999999917</c:v>
                </c:pt>
                <c:pt idx="182">
                  <c:v>5.8762500000000024</c:v>
                </c:pt>
                <c:pt idx="183">
                  <c:v>5.92096</c:v>
                </c:pt>
                <c:pt idx="184">
                  <c:v>5.936440000000009</c:v>
                </c:pt>
                <c:pt idx="185">
                  <c:v>6.2219099999999985</c:v>
                </c:pt>
                <c:pt idx="186">
                  <c:v>6.4128000000000007</c:v>
                </c:pt>
                <c:pt idx="187">
                  <c:v>6.4626699999999992</c:v>
                </c:pt>
                <c:pt idx="188">
                  <c:v>6.5125399999999916</c:v>
                </c:pt>
                <c:pt idx="189">
                  <c:v>6.5176999999999996</c:v>
                </c:pt>
                <c:pt idx="190">
                  <c:v>6.5176999999999996</c:v>
                </c:pt>
                <c:pt idx="191">
                  <c:v>6.5331799999999998</c:v>
                </c:pt>
                <c:pt idx="192">
                  <c:v>6.5882100000000001</c:v>
                </c:pt>
                <c:pt idx="193">
                  <c:v>6.7085900000000001</c:v>
                </c:pt>
                <c:pt idx="194">
                  <c:v>6.8083300000000007</c:v>
                </c:pt>
                <c:pt idx="195">
                  <c:v>6.8788400000000003</c:v>
                </c:pt>
                <c:pt idx="196">
                  <c:v>6.8891600000000004</c:v>
                </c:pt>
                <c:pt idx="197">
                  <c:v>6.9390300000000034</c:v>
                </c:pt>
                <c:pt idx="198">
                  <c:v>7.0645699999999945</c:v>
                </c:pt>
                <c:pt idx="199">
                  <c:v>7.10928</c:v>
                </c:pt>
                <c:pt idx="200">
                  <c:v>7.1247599999999895</c:v>
                </c:pt>
                <c:pt idx="201">
                  <c:v>7.1643099999999906</c:v>
                </c:pt>
                <c:pt idx="202">
                  <c:v>7.1797899999999997</c:v>
                </c:pt>
                <c:pt idx="203">
                  <c:v>7.3001699999999996</c:v>
                </c:pt>
                <c:pt idx="204">
                  <c:v>7.3448799999999945</c:v>
                </c:pt>
                <c:pt idx="205">
                  <c:v>7.4102300000000003</c:v>
                </c:pt>
                <c:pt idx="206">
                  <c:v>7.5357700000000003</c:v>
                </c:pt>
                <c:pt idx="207">
                  <c:v>7.5357700000000003</c:v>
                </c:pt>
                <c:pt idx="208">
                  <c:v>7.6458299999999975</c:v>
                </c:pt>
                <c:pt idx="209">
                  <c:v>7.6458299999999975</c:v>
                </c:pt>
                <c:pt idx="210">
                  <c:v>7.7765300000000011</c:v>
                </c:pt>
                <c:pt idx="211">
                  <c:v>7.8160799999999995</c:v>
                </c:pt>
                <c:pt idx="212">
                  <c:v>7.8367199999999997</c:v>
                </c:pt>
                <c:pt idx="213">
                  <c:v>7.9</c:v>
                </c:pt>
                <c:pt idx="214">
                  <c:v>8</c:v>
                </c:pt>
                <c:pt idx="215">
                  <c:v>8.1</c:v>
                </c:pt>
                <c:pt idx="216">
                  <c:v>8.2000000000000011</c:v>
                </c:pt>
                <c:pt idx="217">
                  <c:v>8.3000000000000007</c:v>
                </c:pt>
                <c:pt idx="218">
                  <c:v>8.4</c:v>
                </c:pt>
                <c:pt idx="219">
                  <c:v>8.5</c:v>
                </c:pt>
                <c:pt idx="220">
                  <c:v>8.6</c:v>
                </c:pt>
                <c:pt idx="221">
                  <c:v>8.7000000000000011</c:v>
                </c:pt>
                <c:pt idx="222">
                  <c:v>8.8000000000000007</c:v>
                </c:pt>
                <c:pt idx="223">
                  <c:v>8.9</c:v>
                </c:pt>
                <c:pt idx="224">
                  <c:v>9</c:v>
                </c:pt>
              </c:numCache>
            </c:numRef>
          </c:xVal>
          <c:yVal>
            <c:numRef>
              <c:f>LogRegPlot!$N$2:$N$226</c:f>
              <c:numCache>
                <c:formatCode>General</c:formatCode>
                <c:ptCount val="225"/>
                <c:pt idx="0">
                  <c:v>0.99040241655880845</c:v>
                </c:pt>
                <c:pt idx="1">
                  <c:v>0.98940372563499857</c:v>
                </c:pt>
                <c:pt idx="2">
                  <c:v>0.98830234183492671</c:v>
                </c:pt>
                <c:pt idx="3">
                  <c:v>0.98708797345156252</c:v>
                </c:pt>
                <c:pt idx="4">
                  <c:v>0.98574935570820521</c:v>
                </c:pt>
                <c:pt idx="5">
                  <c:v>0.98427417150290331</c:v>
                </c:pt>
                <c:pt idx="6">
                  <c:v>0.9826489685501657</c:v>
                </c:pt>
                <c:pt idx="7">
                  <c:v>0.98085907346337786</c:v>
                </c:pt>
                <c:pt idx="8">
                  <c:v>0.97888850354189516</c:v>
                </c:pt>
                <c:pt idx="9">
                  <c:v>0.97821057077197049</c:v>
                </c:pt>
                <c:pt idx="10">
                  <c:v>0.96554704312175677</c:v>
                </c:pt>
                <c:pt idx="11">
                  <c:v>0.95678950463940815</c:v>
                </c:pt>
                <c:pt idx="12">
                  <c:v>0.95678950463940815</c:v>
                </c:pt>
                <c:pt idx="13">
                  <c:v>0.95678950463940815</c:v>
                </c:pt>
                <c:pt idx="14">
                  <c:v>0.95678950463940815</c:v>
                </c:pt>
                <c:pt idx="15">
                  <c:v>0.94593055917365498</c:v>
                </c:pt>
                <c:pt idx="16">
                  <c:v>0.94593055917365498</c:v>
                </c:pt>
                <c:pt idx="17">
                  <c:v>0.9427681593593219</c:v>
                </c:pt>
                <c:pt idx="18">
                  <c:v>0.93253514221935951</c:v>
                </c:pt>
                <c:pt idx="19">
                  <c:v>0.93253514221935951</c:v>
                </c:pt>
                <c:pt idx="20">
                  <c:v>0.91611537736875093</c:v>
                </c:pt>
                <c:pt idx="21">
                  <c:v>0.91137253943193453</c:v>
                </c:pt>
                <c:pt idx="22">
                  <c:v>0.90638894266210712</c:v>
                </c:pt>
                <c:pt idx="23">
                  <c:v>0.89614439181851069</c:v>
                </c:pt>
                <c:pt idx="24">
                  <c:v>0.89614439181851069</c:v>
                </c:pt>
                <c:pt idx="25">
                  <c:v>0.89614439181851069</c:v>
                </c:pt>
                <c:pt idx="26">
                  <c:v>0.87208266681249424</c:v>
                </c:pt>
                <c:pt idx="27">
                  <c:v>0.87208266681249424</c:v>
                </c:pt>
                <c:pt idx="28">
                  <c:v>0.87208266681249424</c:v>
                </c:pt>
                <c:pt idx="29">
                  <c:v>0.86521650265808525</c:v>
                </c:pt>
                <c:pt idx="30">
                  <c:v>0.84342026503751877</c:v>
                </c:pt>
                <c:pt idx="31">
                  <c:v>0.84342026503751877</c:v>
                </c:pt>
                <c:pt idx="32">
                  <c:v>0.84342026503751877</c:v>
                </c:pt>
                <c:pt idx="33">
                  <c:v>0.84342026503751877</c:v>
                </c:pt>
                <c:pt idx="34">
                  <c:v>0.83530614883177656</c:v>
                </c:pt>
                <c:pt idx="35">
                  <c:v>0.82685786997048261</c:v>
                </c:pt>
                <c:pt idx="36">
                  <c:v>0.80973666444530368</c:v>
                </c:pt>
                <c:pt idx="37">
                  <c:v>0.80973666444530368</c:v>
                </c:pt>
                <c:pt idx="38">
                  <c:v>0.80973666444530368</c:v>
                </c:pt>
                <c:pt idx="39">
                  <c:v>0.80029034399310373</c:v>
                </c:pt>
                <c:pt idx="40">
                  <c:v>0.77077633424844183</c:v>
                </c:pt>
                <c:pt idx="41">
                  <c:v>0.77077633424844183</c:v>
                </c:pt>
                <c:pt idx="42">
                  <c:v>0.77077633424844183</c:v>
                </c:pt>
                <c:pt idx="43">
                  <c:v>0.77077633424844183</c:v>
                </c:pt>
                <c:pt idx="44">
                  <c:v>0.77077633424844183</c:v>
                </c:pt>
                <c:pt idx="45">
                  <c:v>0.75996908002459085</c:v>
                </c:pt>
                <c:pt idx="46">
                  <c:v>0.75996908002459085</c:v>
                </c:pt>
                <c:pt idx="47">
                  <c:v>0.72653241412496539</c:v>
                </c:pt>
                <c:pt idx="48">
                  <c:v>0.72653241412496539</c:v>
                </c:pt>
                <c:pt idx="49">
                  <c:v>0.72653241412496539</c:v>
                </c:pt>
                <c:pt idx="50">
                  <c:v>0.72550601201626241</c:v>
                </c:pt>
                <c:pt idx="51">
                  <c:v>0.71441207876324142</c:v>
                </c:pt>
                <c:pt idx="52">
                  <c:v>0.71335813335594822</c:v>
                </c:pt>
                <c:pt idx="53">
                  <c:v>0.70197491312674365</c:v>
                </c:pt>
                <c:pt idx="54">
                  <c:v>0.70197491312674365</c:v>
                </c:pt>
                <c:pt idx="55">
                  <c:v>0.67732377781620867</c:v>
                </c:pt>
                <c:pt idx="56">
                  <c:v>0.67732377781620867</c:v>
                </c:pt>
                <c:pt idx="57">
                  <c:v>0.67732377781620867</c:v>
                </c:pt>
                <c:pt idx="58">
                  <c:v>0.65047323221219899</c:v>
                </c:pt>
                <c:pt idx="59">
                  <c:v>0.62384484803485263</c:v>
                </c:pt>
                <c:pt idx="60">
                  <c:v>0.62384484803485263</c:v>
                </c:pt>
                <c:pt idx="61">
                  <c:v>0.62384484803485263</c:v>
                </c:pt>
                <c:pt idx="62">
                  <c:v>0.6096187652186309</c:v>
                </c:pt>
                <c:pt idx="63">
                  <c:v>0.6096187652186309</c:v>
                </c:pt>
                <c:pt idx="64">
                  <c:v>0.6096187652186309</c:v>
                </c:pt>
                <c:pt idx="65">
                  <c:v>0.60839007693064184</c:v>
                </c:pt>
                <c:pt idx="66">
                  <c:v>0.60592858897040813</c:v>
                </c:pt>
                <c:pt idx="67">
                  <c:v>0.56716655304515351</c:v>
                </c:pt>
                <c:pt idx="68">
                  <c:v>0.56716655304515351</c:v>
                </c:pt>
                <c:pt idx="69">
                  <c:v>0.56716655304515351</c:v>
                </c:pt>
                <c:pt idx="70">
                  <c:v>0.56716655304515351</c:v>
                </c:pt>
                <c:pt idx="71">
                  <c:v>0.55233510844488465</c:v>
                </c:pt>
                <c:pt idx="72">
                  <c:v>0.55233510844488465</c:v>
                </c:pt>
                <c:pt idx="73">
                  <c:v>0.55105889968948685</c:v>
                </c:pt>
                <c:pt idx="74">
                  <c:v>0.53740995736367492</c:v>
                </c:pt>
                <c:pt idx="75">
                  <c:v>0.53740995736367492</c:v>
                </c:pt>
                <c:pt idx="76">
                  <c:v>0.53740995736367492</c:v>
                </c:pt>
                <c:pt idx="77">
                  <c:v>0.52112990792629821</c:v>
                </c:pt>
                <c:pt idx="78">
                  <c:v>0.5086741296480688</c:v>
                </c:pt>
                <c:pt idx="79">
                  <c:v>0.49362784501664925</c:v>
                </c:pt>
                <c:pt idx="80">
                  <c:v>0.49362784501664925</c:v>
                </c:pt>
                <c:pt idx="81">
                  <c:v>0.49362784501664925</c:v>
                </c:pt>
                <c:pt idx="82">
                  <c:v>0.47859309418394591</c:v>
                </c:pt>
                <c:pt idx="83">
                  <c:v>0.46359702583337503</c:v>
                </c:pt>
                <c:pt idx="84">
                  <c:v>0.46359702583337503</c:v>
                </c:pt>
                <c:pt idx="85">
                  <c:v>0.44994324777780831</c:v>
                </c:pt>
                <c:pt idx="86">
                  <c:v>0.44994324777780831</c:v>
                </c:pt>
                <c:pt idx="87">
                  <c:v>0.44994324777780831</c:v>
                </c:pt>
                <c:pt idx="88">
                  <c:v>0.44866650968370958</c:v>
                </c:pt>
                <c:pt idx="89">
                  <c:v>0.43382794517272844</c:v>
                </c:pt>
                <c:pt idx="90">
                  <c:v>0.43382794517272844</c:v>
                </c:pt>
                <c:pt idx="91">
                  <c:v>0.4057723999223799</c:v>
                </c:pt>
                <c:pt idx="92">
                  <c:v>0.4057723999223799</c:v>
                </c:pt>
                <c:pt idx="93">
                  <c:v>0.4057723999223799</c:v>
                </c:pt>
                <c:pt idx="94">
                  <c:v>0.40452882214465369</c:v>
                </c:pt>
                <c:pt idx="95">
                  <c:v>0.39257526445969304</c:v>
                </c:pt>
                <c:pt idx="96">
                  <c:v>0.35044812713596335</c:v>
                </c:pt>
                <c:pt idx="97">
                  <c:v>0.33802677526355068</c:v>
                </c:pt>
                <c:pt idx="98">
                  <c:v>0.33802677526355068</c:v>
                </c:pt>
                <c:pt idx="99">
                  <c:v>0.28641494948688734</c:v>
                </c:pt>
                <c:pt idx="100">
                  <c:v>0.27530126967623408</c:v>
                </c:pt>
                <c:pt idx="101">
                  <c:v>0.26245644493069781</c:v>
                </c:pt>
                <c:pt idx="102">
                  <c:v>0.25194418863564838</c:v>
                </c:pt>
                <c:pt idx="103">
                  <c:v>0.25097293745851967</c:v>
                </c:pt>
                <c:pt idx="104">
                  <c:v>0.23888903618838644</c:v>
                </c:pt>
                <c:pt idx="105">
                  <c:v>0.23085494681936294</c:v>
                </c:pt>
                <c:pt idx="106">
                  <c:v>0.21945588962522802</c:v>
                </c:pt>
                <c:pt idx="107">
                  <c:v>0.21945588962522802</c:v>
                </c:pt>
                <c:pt idx="108">
                  <c:v>0.21017514689696443</c:v>
                </c:pt>
                <c:pt idx="109">
                  <c:v>0.21017514689696443</c:v>
                </c:pt>
                <c:pt idx="110">
                  <c:v>0.20761697114412939</c:v>
                </c:pt>
                <c:pt idx="111">
                  <c:v>0.1892992347881427</c:v>
                </c:pt>
                <c:pt idx="112">
                  <c:v>0.18099808069640821</c:v>
                </c:pt>
                <c:pt idx="113">
                  <c:v>0.17372271172309828</c:v>
                </c:pt>
                <c:pt idx="114">
                  <c:v>0.17298327571466671</c:v>
                </c:pt>
                <c:pt idx="115">
                  <c:v>0.17224633095491301</c:v>
                </c:pt>
                <c:pt idx="116">
                  <c:v>0.16596478477717019</c:v>
                </c:pt>
                <c:pt idx="117">
                  <c:v>0.14996443803415119</c:v>
                </c:pt>
                <c:pt idx="118">
                  <c:v>0.14119620948954004</c:v>
                </c:pt>
                <c:pt idx="119">
                  <c:v>0.12721951680375032</c:v>
                </c:pt>
                <c:pt idx="120">
                  <c:v>0.1037523463193043</c:v>
                </c:pt>
                <c:pt idx="121">
                  <c:v>9.9205830233633274E-2</c:v>
                </c:pt>
                <c:pt idx="122">
                  <c:v>9.7831032100315185E-2</c:v>
                </c:pt>
                <c:pt idx="123">
                  <c:v>9.3516918502525206E-2</c:v>
                </c:pt>
                <c:pt idx="124">
                  <c:v>9.3516918502525206E-2</c:v>
                </c:pt>
                <c:pt idx="125">
                  <c:v>8.8537843874836236E-2</c:v>
                </c:pt>
                <c:pt idx="126">
                  <c:v>8.7708560027264182E-2</c:v>
                </c:pt>
                <c:pt idx="127">
                  <c:v>7.4650795798675063E-2</c:v>
                </c:pt>
                <c:pt idx="128">
                  <c:v>7.196430261512532E-2</c:v>
                </c:pt>
                <c:pt idx="129">
                  <c:v>7.0937289466680889E-2</c:v>
                </c:pt>
                <c:pt idx="130">
                  <c:v>6.7395057480581833E-2</c:v>
                </c:pt>
                <c:pt idx="131">
                  <c:v>6.0504232074811183E-2</c:v>
                </c:pt>
                <c:pt idx="132">
                  <c:v>5.9920261303194174E-2</c:v>
                </c:pt>
                <c:pt idx="133">
                  <c:v>5.0521207305311962E-2</c:v>
                </c:pt>
                <c:pt idx="134">
                  <c:v>4.5495453868854556E-2</c:v>
                </c:pt>
                <c:pt idx="135">
                  <c:v>4.3164627505191795E-2</c:v>
                </c:pt>
                <c:pt idx="136">
                  <c:v>4.3164627505191795E-2</c:v>
                </c:pt>
                <c:pt idx="137">
                  <c:v>3.8266961702610014E-2</c:v>
                </c:pt>
                <c:pt idx="138">
                  <c:v>3.593316284961464E-2</c:v>
                </c:pt>
                <c:pt idx="139">
                  <c:v>3.4416050748330644E-2</c:v>
                </c:pt>
                <c:pt idx="140">
                  <c:v>3.4074743728880016E-2</c:v>
                </c:pt>
                <c:pt idx="141">
                  <c:v>3.2470937647936383E-2</c:v>
                </c:pt>
                <c:pt idx="142">
                  <c:v>3.2309218614416692E-2</c:v>
                </c:pt>
                <c:pt idx="143">
                  <c:v>3.2148278248075812E-2</c:v>
                </c:pt>
                <c:pt idx="144">
                  <c:v>3.0632270171544091E-2</c:v>
                </c:pt>
                <c:pt idx="145">
                  <c:v>3.0479420003789157E-2</c:v>
                </c:pt>
                <c:pt idx="146">
                  <c:v>3.0025289197796571E-2</c:v>
                </c:pt>
                <c:pt idx="147">
                  <c:v>2.8894607964487951E-2</c:v>
                </c:pt>
                <c:pt idx="148">
                  <c:v>2.5701709566058672E-2</c:v>
                </c:pt>
                <c:pt idx="149">
                  <c:v>2.5444546122291412E-2</c:v>
                </c:pt>
                <c:pt idx="150">
                  <c:v>2.4359078421575326E-2</c:v>
                </c:pt>
                <c:pt idx="151">
                  <c:v>2.4236747847011412E-2</c:v>
                </c:pt>
                <c:pt idx="152">
                  <c:v>2.3084923126287397E-2</c:v>
                </c:pt>
                <c:pt idx="153">
                  <c:v>2.2853328299192982E-2</c:v>
                </c:pt>
                <c:pt idx="154">
                  <c:v>2.1223173116872007E-2</c:v>
                </c:pt>
                <c:pt idx="155">
                  <c:v>1.9541689875117667E-2</c:v>
                </c:pt>
                <c:pt idx="156">
                  <c:v>1.9247291447373381E-2</c:v>
                </c:pt>
                <c:pt idx="157">
                  <c:v>1.9150128234771947E-2</c:v>
                </c:pt>
                <c:pt idx="158">
                  <c:v>1.9053445987616061E-2</c:v>
                </c:pt>
                <c:pt idx="159">
                  <c:v>1.8143371692563585E-2</c:v>
                </c:pt>
                <c:pt idx="160">
                  <c:v>1.8051678660609336E-2</c:v>
                </c:pt>
                <c:pt idx="161">
                  <c:v>1.8051678660609336E-2</c:v>
                </c:pt>
                <c:pt idx="162">
                  <c:v>1.7188614641511675E-2</c:v>
                </c:pt>
                <c:pt idx="163">
                  <c:v>1.7101662720919175E-2</c:v>
                </c:pt>
                <c:pt idx="164">
                  <c:v>1.7101662720919175E-2</c:v>
                </c:pt>
                <c:pt idx="165">
                  <c:v>1.5346686888182751E-2</c:v>
                </c:pt>
                <c:pt idx="166">
                  <c:v>1.3491793932777553E-2</c:v>
                </c:pt>
                <c:pt idx="167">
                  <c:v>1.2649092901650928E-2</c:v>
                </c:pt>
                <c:pt idx="168">
                  <c:v>1.2041163047874727E-2</c:v>
                </c:pt>
                <c:pt idx="169">
                  <c:v>1.1403792377314479E-2</c:v>
                </c:pt>
                <c:pt idx="170">
                  <c:v>1.0744804465884243E-2</c:v>
                </c:pt>
                <c:pt idx="171">
                  <c:v>1.0690095239026981E-2</c:v>
                </c:pt>
                <c:pt idx="172">
                  <c:v>9.5377891547291614E-3</c:v>
                </c:pt>
                <c:pt idx="173">
                  <c:v>9.0780172609581378E-3</c:v>
                </c:pt>
                <c:pt idx="174">
                  <c:v>9.0780172609581378E-3</c:v>
                </c:pt>
                <c:pt idx="175">
                  <c:v>8.4652033882681877E-3</c:v>
                </c:pt>
                <c:pt idx="176">
                  <c:v>6.7346634302088036E-3</c:v>
                </c:pt>
                <c:pt idx="177">
                  <c:v>6.7002343093585104E-3</c:v>
                </c:pt>
                <c:pt idx="178">
                  <c:v>6.6318996765809563E-3</c:v>
                </c:pt>
                <c:pt idx="179">
                  <c:v>6.3113144307311913E-3</c:v>
                </c:pt>
                <c:pt idx="180">
                  <c:v>6.2469213846858742E-3</c:v>
                </c:pt>
                <c:pt idx="181">
                  <c:v>5.3285676256283904E-3</c:v>
                </c:pt>
                <c:pt idx="182">
                  <c:v>5.2741481250570101E-3</c:v>
                </c:pt>
                <c:pt idx="183">
                  <c:v>5.04469811429532E-3</c:v>
                </c:pt>
                <c:pt idx="184">
                  <c:v>4.9675924538961124E-3</c:v>
                </c:pt>
                <c:pt idx="185">
                  <c:v>3.7385570298446072E-3</c:v>
                </c:pt>
                <c:pt idx="186">
                  <c:v>3.0908916238263679E-3</c:v>
                </c:pt>
                <c:pt idx="187">
                  <c:v>2.9409715157879914E-3</c:v>
                </c:pt>
                <c:pt idx="188">
                  <c:v>2.7983026969431446E-3</c:v>
                </c:pt>
                <c:pt idx="189">
                  <c:v>2.7839407387391193E-3</c:v>
                </c:pt>
                <c:pt idx="190">
                  <c:v>2.7839407387391193E-3</c:v>
                </c:pt>
                <c:pt idx="191">
                  <c:v>2.7412944075032612E-3</c:v>
                </c:pt>
                <c:pt idx="192">
                  <c:v>2.5948974795505547E-3</c:v>
                </c:pt>
                <c:pt idx="193">
                  <c:v>2.3012704879741275E-3</c:v>
                </c:pt>
                <c:pt idx="194">
                  <c:v>2.0832722064496639E-3</c:v>
                </c:pt>
                <c:pt idx="195">
                  <c:v>1.9417151419196582E-3</c:v>
                </c:pt>
                <c:pt idx="196">
                  <c:v>1.9218179978597357E-3</c:v>
                </c:pt>
                <c:pt idx="197">
                  <c:v>1.8284984424632475E-3</c:v>
                </c:pt>
                <c:pt idx="198">
                  <c:v>1.6131210703360661E-3</c:v>
                </c:pt>
                <c:pt idx="199">
                  <c:v>1.5426957791583339E-3</c:v>
                </c:pt>
                <c:pt idx="200">
                  <c:v>1.51903473344428E-3</c:v>
                </c:pt>
                <c:pt idx="201">
                  <c:v>1.4602154544506331E-3</c:v>
                </c:pt>
                <c:pt idx="202">
                  <c:v>1.4378176262945801E-3</c:v>
                </c:pt>
                <c:pt idx="203">
                  <c:v>1.2749532512941197E-3</c:v>
                </c:pt>
                <c:pt idx="204">
                  <c:v>1.2192735876772609E-3</c:v>
                </c:pt>
                <c:pt idx="205">
                  <c:v>1.1422298906241799E-3</c:v>
                </c:pt>
                <c:pt idx="206">
                  <c:v>1.0076059444196221E-3</c:v>
                </c:pt>
                <c:pt idx="207">
                  <c:v>1.0076059444196221E-3</c:v>
                </c:pt>
                <c:pt idx="208">
                  <c:v>9.0268843608587608E-4</c:v>
                </c:pt>
                <c:pt idx="209">
                  <c:v>9.0268843608587608E-4</c:v>
                </c:pt>
                <c:pt idx="210">
                  <c:v>7.92179545098694E-4</c:v>
                </c:pt>
                <c:pt idx="211">
                  <c:v>7.6148371309037199E-4</c:v>
                </c:pt>
                <c:pt idx="212">
                  <c:v>7.45939382522878E-4</c:v>
                </c:pt>
                <c:pt idx="213">
                  <c:v>7.0023086080950423E-4</c:v>
                </c:pt>
                <c:pt idx="214">
                  <c:v>6.3363730703802808E-4</c:v>
                </c:pt>
                <c:pt idx="215">
                  <c:v>5.7337331845819532E-4</c:v>
                </c:pt>
                <c:pt idx="216">
                  <c:v>5.1883794275464634E-4</c:v>
                </c:pt>
                <c:pt idx="217">
                  <c:v>4.6948716494088488E-4</c:v>
                </c:pt>
                <c:pt idx="218">
                  <c:v>4.2482853445013999E-4</c:v>
                </c:pt>
                <c:pt idx="219">
                  <c:v>3.8441629531726999E-4</c:v>
                </c:pt>
                <c:pt idx="220">
                  <c:v>3.4784697306045059E-4</c:v>
                </c:pt>
                <c:pt idx="221">
                  <c:v>3.1475537601299966E-4</c:v>
                </c:pt>
                <c:pt idx="222">
                  <c:v>2.8481097266885912E-4</c:v>
                </c:pt>
                <c:pt idx="223">
                  <c:v>2.5771461006662832E-4</c:v>
                </c:pt>
                <c:pt idx="224">
                  <c:v>2.3319554143408323E-4</c:v>
                </c:pt>
              </c:numCache>
            </c:numRef>
          </c:yVal>
          <c:smooth val="1"/>
        </c:ser>
        <c:dLbls>
          <c:showLegendKey val="0"/>
          <c:showVal val="0"/>
          <c:showCatName val="0"/>
          <c:showSerName val="0"/>
          <c:showPercent val="0"/>
          <c:showBubbleSize val="0"/>
        </c:dLbls>
        <c:axId val="36107776"/>
        <c:axId val="36109696"/>
      </c:scatterChart>
      <c:valAx>
        <c:axId val="36107776"/>
        <c:scaling>
          <c:orientation val="minMax"/>
          <c:max val="9"/>
          <c:min val="-4"/>
        </c:scaling>
        <c:delete val="0"/>
        <c:axPos val="b"/>
        <c:title>
          <c:tx>
            <c:rich>
              <a:bodyPr/>
              <a:lstStyle/>
              <a:p>
                <a:pPr>
                  <a:defRPr/>
                </a:pPr>
                <a:r>
                  <a:rPr lang="en-US"/>
                  <a:t>Composite Risk Score</a:t>
                </a:r>
              </a:p>
            </c:rich>
          </c:tx>
          <c:layout/>
          <c:overlay val="0"/>
        </c:title>
        <c:numFmt formatCode="General" sourceLinked="1"/>
        <c:majorTickMark val="out"/>
        <c:minorTickMark val="none"/>
        <c:tickLblPos val="nextTo"/>
        <c:crossAx val="36109696"/>
        <c:crosses val="autoZero"/>
        <c:crossBetween val="midCat"/>
        <c:majorUnit val="1"/>
      </c:valAx>
      <c:valAx>
        <c:axId val="36109696"/>
        <c:scaling>
          <c:orientation val="minMax"/>
          <c:max val="1"/>
        </c:scaling>
        <c:delete val="0"/>
        <c:axPos val="l"/>
        <c:title>
          <c:tx>
            <c:rich>
              <a:bodyPr rot="-5400000" vert="horz"/>
              <a:lstStyle/>
              <a:p>
                <a:pPr>
                  <a:defRPr/>
                </a:pPr>
                <a:r>
                  <a:rPr lang="en-US"/>
                  <a:t>Probability</a:t>
                </a:r>
              </a:p>
            </c:rich>
          </c:tx>
          <c:layout/>
          <c:overlay val="0"/>
        </c:title>
        <c:numFmt formatCode="General" sourceLinked="1"/>
        <c:majorTickMark val="out"/>
        <c:minorTickMark val="none"/>
        <c:tickLblPos val="nextTo"/>
        <c:crossAx val="36107776"/>
        <c:crossesAt val="-4"/>
        <c:crossBetween val="midCat"/>
      </c:valAx>
    </c:plotArea>
    <c:legend>
      <c:legendPos val="r"/>
      <c:layout>
        <c:manualLayout>
          <c:xMode val="edge"/>
          <c:yMode val="edge"/>
          <c:x val="0.76694988294329014"/>
          <c:y val="0.35130194121774527"/>
          <c:w val="0.16978082267919559"/>
          <c:h val="0.1679621111717475"/>
        </c:manualLayout>
      </c:layout>
      <c:overlay val="0"/>
    </c:legend>
    <c:plotVisOnly val="1"/>
    <c:dispBlanksAs val="gap"/>
    <c:showDLblsOverMax val="0"/>
  </c:chart>
  <c:spPr>
    <a:ln>
      <a:noFill/>
    </a:ln>
  </c:spPr>
  <c:txPr>
    <a:bodyPr/>
    <a:lstStyle/>
    <a:p>
      <a:pPr>
        <a:defRPr sz="1800">
          <a:latin typeface="Times New Roman" pitchFamily="18" charset="0"/>
          <a:cs typeface="Times New Roman" pitchFamily="18" charset="0"/>
        </a:defRPr>
      </a:pPr>
      <a:endParaRPr lang="en-US"/>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326013986813917"/>
          <c:y val="0.140329841913756"/>
          <c:w val="0.83164176373379051"/>
          <c:h val="0.68386143128141963"/>
        </c:manualLayout>
      </c:layout>
      <c:scatterChart>
        <c:scatterStyle val="lineMarker"/>
        <c:varyColors val="0"/>
        <c:ser>
          <c:idx val="2"/>
          <c:order val="0"/>
          <c:tx>
            <c:v>High Risk Threshold</c:v>
          </c:tx>
          <c:spPr>
            <a:ln w="28575">
              <a:noFill/>
            </a:ln>
          </c:spPr>
          <c:marker>
            <c:spPr>
              <a:solidFill>
                <a:sysClr val="window" lastClr="FFFFFF">
                  <a:alpha val="0"/>
                </a:sysClr>
              </a:solidFill>
              <a:ln>
                <a:solidFill>
                  <a:sysClr val="window" lastClr="FFFFFF">
                    <a:alpha val="0"/>
                  </a:sysClr>
                </a:solidFill>
              </a:ln>
            </c:spPr>
          </c:marker>
          <c:trendline>
            <c:spPr>
              <a:ln>
                <a:solidFill>
                  <a:schemeClr val="bg1"/>
                </a:solidFill>
                <a:prstDash val="dash"/>
              </a:ln>
            </c:spPr>
            <c:trendlineType val="linear"/>
            <c:dispRSqr val="0"/>
            <c:dispEq val="0"/>
          </c:trendline>
          <c:xVal>
            <c:numRef>
              <c:f>'Risk Score Plot'!$V$3:$V$58</c:f>
              <c:numCache>
                <c:formatCode>General</c:formatCode>
                <c:ptCount val="56"/>
                <c:pt idx="0">
                  <c:v>-25</c:v>
                </c:pt>
                <c:pt idx="1">
                  <c:v>-24</c:v>
                </c:pt>
                <c:pt idx="2">
                  <c:v>-23</c:v>
                </c:pt>
                <c:pt idx="3">
                  <c:v>-22</c:v>
                </c:pt>
                <c:pt idx="4">
                  <c:v>-21</c:v>
                </c:pt>
                <c:pt idx="5">
                  <c:v>-20</c:v>
                </c:pt>
                <c:pt idx="6">
                  <c:v>-19</c:v>
                </c:pt>
                <c:pt idx="7">
                  <c:v>-18</c:v>
                </c:pt>
                <c:pt idx="8">
                  <c:v>-17</c:v>
                </c:pt>
                <c:pt idx="9">
                  <c:v>-16</c:v>
                </c:pt>
                <c:pt idx="10">
                  <c:v>-15</c:v>
                </c:pt>
                <c:pt idx="11">
                  <c:v>-14</c:v>
                </c:pt>
                <c:pt idx="12">
                  <c:v>-13</c:v>
                </c:pt>
                <c:pt idx="13">
                  <c:v>-12</c:v>
                </c:pt>
                <c:pt idx="14">
                  <c:v>-11</c:v>
                </c:pt>
                <c:pt idx="15">
                  <c:v>-10</c:v>
                </c:pt>
                <c:pt idx="16">
                  <c:v>-9</c:v>
                </c:pt>
                <c:pt idx="17">
                  <c:v>-8</c:v>
                </c:pt>
                <c:pt idx="18">
                  <c:v>-7</c:v>
                </c:pt>
                <c:pt idx="19">
                  <c:v>-6</c:v>
                </c:pt>
                <c:pt idx="20">
                  <c:v>-5</c:v>
                </c:pt>
                <c:pt idx="21">
                  <c:v>-4</c:v>
                </c:pt>
                <c:pt idx="22">
                  <c:v>-3</c:v>
                </c:pt>
                <c:pt idx="23">
                  <c:v>-2</c:v>
                </c:pt>
                <c:pt idx="24">
                  <c:v>-1</c:v>
                </c:pt>
                <c:pt idx="25">
                  <c:v>0</c:v>
                </c:pt>
                <c:pt idx="26">
                  <c:v>1</c:v>
                </c:pt>
                <c:pt idx="27">
                  <c:v>2</c:v>
                </c:pt>
                <c:pt idx="28">
                  <c:v>3</c:v>
                </c:pt>
                <c:pt idx="29">
                  <c:v>4</c:v>
                </c:pt>
                <c:pt idx="30">
                  <c:v>5</c:v>
                </c:pt>
                <c:pt idx="31">
                  <c:v>6</c:v>
                </c:pt>
                <c:pt idx="32">
                  <c:v>7</c:v>
                </c:pt>
                <c:pt idx="33">
                  <c:v>8</c:v>
                </c:pt>
                <c:pt idx="34">
                  <c:v>9</c:v>
                </c:pt>
                <c:pt idx="35">
                  <c:v>10</c:v>
                </c:pt>
                <c:pt idx="36">
                  <c:v>11</c:v>
                </c:pt>
                <c:pt idx="37">
                  <c:v>12</c:v>
                </c:pt>
                <c:pt idx="38">
                  <c:v>13</c:v>
                </c:pt>
                <c:pt idx="39">
                  <c:v>14</c:v>
                </c:pt>
                <c:pt idx="40">
                  <c:v>15</c:v>
                </c:pt>
                <c:pt idx="41">
                  <c:v>16</c:v>
                </c:pt>
                <c:pt idx="42">
                  <c:v>17</c:v>
                </c:pt>
                <c:pt idx="43">
                  <c:v>18</c:v>
                </c:pt>
                <c:pt idx="44">
                  <c:v>19</c:v>
                </c:pt>
                <c:pt idx="45">
                  <c:v>20</c:v>
                </c:pt>
                <c:pt idx="46">
                  <c:v>21</c:v>
                </c:pt>
                <c:pt idx="47">
                  <c:v>22</c:v>
                </c:pt>
                <c:pt idx="48">
                  <c:v>23</c:v>
                </c:pt>
                <c:pt idx="49">
                  <c:v>24</c:v>
                </c:pt>
                <c:pt idx="50">
                  <c:v>25</c:v>
                </c:pt>
                <c:pt idx="51">
                  <c:v>26</c:v>
                </c:pt>
                <c:pt idx="52">
                  <c:v>27</c:v>
                </c:pt>
                <c:pt idx="53">
                  <c:v>28</c:v>
                </c:pt>
                <c:pt idx="54">
                  <c:v>29</c:v>
                </c:pt>
                <c:pt idx="55">
                  <c:v>30</c:v>
                </c:pt>
              </c:numCache>
            </c:numRef>
          </c:xVal>
          <c:yVal>
            <c:numRef>
              <c:f>'Risk Score Plot'!$W$3:$W$58</c:f>
              <c:numCache>
                <c:formatCode>General</c:formatCode>
                <c:ptCount val="56"/>
                <c:pt idx="0">
                  <c:v>15.898111076775118</c:v>
                </c:pt>
                <c:pt idx="1">
                  <c:v>15.50668392940846</c:v>
                </c:pt>
                <c:pt idx="2">
                  <c:v>15.115256782041783</c:v>
                </c:pt>
                <c:pt idx="3">
                  <c:v>14.723829634675099</c:v>
                </c:pt>
                <c:pt idx="4">
                  <c:v>14.332402487308451</c:v>
                </c:pt>
                <c:pt idx="5">
                  <c:v>13.940975339941764</c:v>
                </c:pt>
                <c:pt idx="6">
                  <c:v>13.549548192575092</c:v>
                </c:pt>
                <c:pt idx="7">
                  <c:v>13.158121045208418</c:v>
                </c:pt>
                <c:pt idx="8">
                  <c:v>12.766693897841758</c:v>
                </c:pt>
                <c:pt idx="9">
                  <c:v>12.375266750475076</c:v>
                </c:pt>
                <c:pt idx="10">
                  <c:v>11.983839603108414</c:v>
                </c:pt>
                <c:pt idx="11">
                  <c:v>11.592412455741741</c:v>
                </c:pt>
                <c:pt idx="12">
                  <c:v>11.20098530837506</c:v>
                </c:pt>
                <c:pt idx="13">
                  <c:v>10.809558161008386</c:v>
                </c:pt>
                <c:pt idx="14">
                  <c:v>10.418131013641714</c:v>
                </c:pt>
                <c:pt idx="15">
                  <c:v>10.026703866275042</c:v>
                </c:pt>
                <c:pt idx="16">
                  <c:v>9.6352767189083703</c:v>
                </c:pt>
                <c:pt idx="17">
                  <c:v>9.2438495715417002</c:v>
                </c:pt>
                <c:pt idx="18">
                  <c:v>8.8524224241750264</c:v>
                </c:pt>
                <c:pt idx="19">
                  <c:v>8.4609952768083652</c:v>
                </c:pt>
                <c:pt idx="20">
                  <c:v>8.0695681294416808</c:v>
                </c:pt>
                <c:pt idx="21">
                  <c:v>7.6781409820750088</c:v>
                </c:pt>
                <c:pt idx="22">
                  <c:v>7.2867138347083404</c:v>
                </c:pt>
                <c:pt idx="23">
                  <c:v>6.8952866873416685</c:v>
                </c:pt>
                <c:pt idx="24">
                  <c:v>6.5038595399749886</c:v>
                </c:pt>
                <c:pt idx="25">
                  <c:v>6.1124323926083202</c:v>
                </c:pt>
                <c:pt idx="26">
                  <c:v>5.7210052452416482</c:v>
                </c:pt>
                <c:pt idx="27">
                  <c:v>5.3295780978749754</c:v>
                </c:pt>
                <c:pt idx="28">
                  <c:v>4.9381509505083026</c:v>
                </c:pt>
                <c:pt idx="29">
                  <c:v>4.5467238031416377</c:v>
                </c:pt>
                <c:pt idx="30">
                  <c:v>4.1552966557749595</c:v>
                </c:pt>
                <c:pt idx="31">
                  <c:v>3.7638695084082872</c:v>
                </c:pt>
                <c:pt idx="32">
                  <c:v>3.3724423610416125</c:v>
                </c:pt>
                <c:pt idx="33">
                  <c:v>2.9810152136749424</c:v>
                </c:pt>
                <c:pt idx="34">
                  <c:v>2.58958806630827</c:v>
                </c:pt>
                <c:pt idx="35">
                  <c:v>2.1981609189416003</c:v>
                </c:pt>
                <c:pt idx="36">
                  <c:v>1.8067337715749254</c:v>
                </c:pt>
                <c:pt idx="37">
                  <c:v>1.4153066242082537</c:v>
                </c:pt>
                <c:pt idx="38">
                  <c:v>1.0238794768415811</c:v>
                </c:pt>
                <c:pt idx="39">
                  <c:v>0.63245232947490859</c:v>
                </c:pt>
                <c:pt idx="40">
                  <c:v>0.24102518210823662</c:v>
                </c:pt>
                <c:pt idx="41">
                  <c:v>-0.15040196525843541</c:v>
                </c:pt>
                <c:pt idx="42">
                  <c:v>-0.54182911262510924</c:v>
                </c:pt>
                <c:pt idx="43">
                  <c:v>-0.93325625999177997</c:v>
                </c:pt>
                <c:pt idx="44">
                  <c:v>-1.3246834073584519</c:v>
                </c:pt>
                <c:pt idx="45">
                  <c:v>-1.7161105547251241</c:v>
                </c:pt>
                <c:pt idx="46">
                  <c:v>-2.1075377020918018</c:v>
                </c:pt>
                <c:pt idx="47">
                  <c:v>-2.4989648494584689</c:v>
                </c:pt>
                <c:pt idx="48">
                  <c:v>-2.8903919968251408</c:v>
                </c:pt>
                <c:pt idx="49">
                  <c:v>-3.2818191441918132</c:v>
                </c:pt>
                <c:pt idx="50">
                  <c:v>-3.6732462915584847</c:v>
                </c:pt>
                <c:pt idx="51">
                  <c:v>-4.0646734389251575</c:v>
                </c:pt>
                <c:pt idx="52">
                  <c:v>-4.4561005862918304</c:v>
                </c:pt>
                <c:pt idx="53">
                  <c:v>-4.8475277336585005</c:v>
                </c:pt>
                <c:pt idx="54">
                  <c:v>-5.2389548810251725</c:v>
                </c:pt>
                <c:pt idx="55">
                  <c:v>-5.6303820283918471</c:v>
                </c:pt>
              </c:numCache>
            </c:numRef>
          </c:yVal>
          <c:smooth val="0"/>
        </c:ser>
        <c:ser>
          <c:idx val="3"/>
          <c:order val="1"/>
          <c:tx>
            <c:v>Low Risk Threshold</c:v>
          </c:tx>
          <c:spPr>
            <a:ln w="28575">
              <a:solidFill>
                <a:schemeClr val="bg1"/>
              </a:solidFill>
            </a:ln>
          </c:spPr>
          <c:marker>
            <c:spPr>
              <a:solidFill>
                <a:sysClr val="window" lastClr="FFFFFF">
                  <a:alpha val="0"/>
                </a:sysClr>
              </a:solidFill>
              <a:ln>
                <a:solidFill>
                  <a:prstClr val="white">
                    <a:alpha val="0"/>
                  </a:prstClr>
                </a:solidFill>
              </a:ln>
            </c:spPr>
          </c:marker>
          <c:trendline>
            <c:spPr>
              <a:ln>
                <a:solidFill>
                  <a:schemeClr val="bg1"/>
                </a:solidFill>
                <a:prstDash val="dash"/>
              </a:ln>
            </c:spPr>
            <c:trendlineType val="linear"/>
            <c:dispRSqr val="0"/>
            <c:dispEq val="0"/>
          </c:trendline>
          <c:xVal>
            <c:numRef>
              <c:f>'Risk Score Plot'!$Y$3:$Y$58</c:f>
              <c:numCache>
                <c:formatCode>General</c:formatCode>
                <c:ptCount val="56"/>
                <c:pt idx="0">
                  <c:v>-25</c:v>
                </c:pt>
                <c:pt idx="1">
                  <c:v>-24</c:v>
                </c:pt>
                <c:pt idx="2">
                  <c:v>-23</c:v>
                </c:pt>
                <c:pt idx="3">
                  <c:v>-22</c:v>
                </c:pt>
                <c:pt idx="4">
                  <c:v>-21</c:v>
                </c:pt>
                <c:pt idx="5">
                  <c:v>-20</c:v>
                </c:pt>
                <c:pt idx="6">
                  <c:v>-19</c:v>
                </c:pt>
                <c:pt idx="7">
                  <c:v>-18</c:v>
                </c:pt>
                <c:pt idx="8">
                  <c:v>-17</c:v>
                </c:pt>
                <c:pt idx="9">
                  <c:v>-16</c:v>
                </c:pt>
                <c:pt idx="10">
                  <c:v>-15</c:v>
                </c:pt>
                <c:pt idx="11">
                  <c:v>-14</c:v>
                </c:pt>
                <c:pt idx="12">
                  <c:v>-13</c:v>
                </c:pt>
                <c:pt idx="13">
                  <c:v>-12</c:v>
                </c:pt>
                <c:pt idx="14">
                  <c:v>-11</c:v>
                </c:pt>
                <c:pt idx="15">
                  <c:v>-10</c:v>
                </c:pt>
                <c:pt idx="16">
                  <c:v>-9</c:v>
                </c:pt>
                <c:pt idx="17">
                  <c:v>-8</c:v>
                </c:pt>
                <c:pt idx="18">
                  <c:v>-7</c:v>
                </c:pt>
                <c:pt idx="19">
                  <c:v>-6</c:v>
                </c:pt>
                <c:pt idx="20">
                  <c:v>-5</c:v>
                </c:pt>
                <c:pt idx="21">
                  <c:v>-4</c:v>
                </c:pt>
                <c:pt idx="22">
                  <c:v>-3</c:v>
                </c:pt>
                <c:pt idx="23">
                  <c:v>-2</c:v>
                </c:pt>
                <c:pt idx="24">
                  <c:v>-1</c:v>
                </c:pt>
                <c:pt idx="25">
                  <c:v>0</c:v>
                </c:pt>
                <c:pt idx="26">
                  <c:v>1</c:v>
                </c:pt>
                <c:pt idx="27">
                  <c:v>2</c:v>
                </c:pt>
                <c:pt idx="28">
                  <c:v>3</c:v>
                </c:pt>
                <c:pt idx="29">
                  <c:v>4</c:v>
                </c:pt>
                <c:pt idx="30">
                  <c:v>5</c:v>
                </c:pt>
                <c:pt idx="31">
                  <c:v>6</c:v>
                </c:pt>
                <c:pt idx="32">
                  <c:v>7</c:v>
                </c:pt>
                <c:pt idx="33">
                  <c:v>8</c:v>
                </c:pt>
                <c:pt idx="34">
                  <c:v>9</c:v>
                </c:pt>
                <c:pt idx="35">
                  <c:v>10</c:v>
                </c:pt>
                <c:pt idx="36">
                  <c:v>11</c:v>
                </c:pt>
                <c:pt idx="37">
                  <c:v>12</c:v>
                </c:pt>
                <c:pt idx="38">
                  <c:v>13</c:v>
                </c:pt>
                <c:pt idx="39">
                  <c:v>14</c:v>
                </c:pt>
                <c:pt idx="40">
                  <c:v>15</c:v>
                </c:pt>
                <c:pt idx="41">
                  <c:v>16</c:v>
                </c:pt>
                <c:pt idx="42">
                  <c:v>17</c:v>
                </c:pt>
                <c:pt idx="43">
                  <c:v>18</c:v>
                </c:pt>
                <c:pt idx="44">
                  <c:v>19</c:v>
                </c:pt>
                <c:pt idx="45">
                  <c:v>20</c:v>
                </c:pt>
                <c:pt idx="46">
                  <c:v>21</c:v>
                </c:pt>
                <c:pt idx="47">
                  <c:v>22</c:v>
                </c:pt>
                <c:pt idx="48">
                  <c:v>23</c:v>
                </c:pt>
                <c:pt idx="49">
                  <c:v>24</c:v>
                </c:pt>
                <c:pt idx="50">
                  <c:v>25</c:v>
                </c:pt>
                <c:pt idx="51">
                  <c:v>26</c:v>
                </c:pt>
                <c:pt idx="52">
                  <c:v>27</c:v>
                </c:pt>
                <c:pt idx="53">
                  <c:v>28</c:v>
                </c:pt>
                <c:pt idx="54">
                  <c:v>29</c:v>
                </c:pt>
                <c:pt idx="55">
                  <c:v>30</c:v>
                </c:pt>
              </c:numCache>
            </c:numRef>
          </c:xVal>
          <c:yVal>
            <c:numRef>
              <c:f>'Risk Score Plot'!$Z$3:$Z$58</c:f>
              <c:numCache>
                <c:formatCode>General</c:formatCode>
                <c:ptCount val="56"/>
                <c:pt idx="0">
                  <c:v>11.182442135588419</c:v>
                </c:pt>
                <c:pt idx="1">
                  <c:v>10.791014988221731</c:v>
                </c:pt>
                <c:pt idx="2">
                  <c:v>10.399587840855071</c:v>
                </c:pt>
                <c:pt idx="3">
                  <c:v>10.008160693488387</c:v>
                </c:pt>
                <c:pt idx="4">
                  <c:v>9.6167335461217167</c:v>
                </c:pt>
                <c:pt idx="5">
                  <c:v>9.2253063987550448</c:v>
                </c:pt>
                <c:pt idx="6">
                  <c:v>8.8338792513883728</c:v>
                </c:pt>
                <c:pt idx="7">
                  <c:v>8.4424521040217027</c:v>
                </c:pt>
                <c:pt idx="8">
                  <c:v>8.0510249566550272</c:v>
                </c:pt>
                <c:pt idx="9">
                  <c:v>7.6595978092883481</c:v>
                </c:pt>
                <c:pt idx="10">
                  <c:v>7.2681706619216815</c:v>
                </c:pt>
                <c:pt idx="11">
                  <c:v>6.8767435145550104</c:v>
                </c:pt>
                <c:pt idx="12">
                  <c:v>6.4853163671883376</c:v>
                </c:pt>
                <c:pt idx="13">
                  <c:v>6.0938892198216674</c:v>
                </c:pt>
                <c:pt idx="14">
                  <c:v>5.7024620724549928</c:v>
                </c:pt>
                <c:pt idx="15">
                  <c:v>5.31103492508832</c:v>
                </c:pt>
                <c:pt idx="16">
                  <c:v>4.9196077777216525</c:v>
                </c:pt>
                <c:pt idx="17">
                  <c:v>4.5281806303549699</c:v>
                </c:pt>
                <c:pt idx="18">
                  <c:v>4.1367534829883121</c:v>
                </c:pt>
                <c:pt idx="19">
                  <c:v>3.745326335621634</c:v>
                </c:pt>
                <c:pt idx="20">
                  <c:v>3.3538991882549594</c:v>
                </c:pt>
                <c:pt idx="21">
                  <c:v>2.9624720408882848</c:v>
                </c:pt>
                <c:pt idx="22">
                  <c:v>2.5710448935216137</c:v>
                </c:pt>
                <c:pt idx="23">
                  <c:v>2.1796177461549449</c:v>
                </c:pt>
                <c:pt idx="24">
                  <c:v>1.7881905987882705</c:v>
                </c:pt>
                <c:pt idx="25">
                  <c:v>1.3967634514215983</c:v>
                </c:pt>
                <c:pt idx="26">
                  <c:v>1.0053363040549248</c:v>
                </c:pt>
                <c:pt idx="27">
                  <c:v>0.61390915668825474</c:v>
                </c:pt>
                <c:pt idx="28">
                  <c:v>0.22248200932158166</c:v>
                </c:pt>
                <c:pt idx="29">
                  <c:v>-0.16894513804509095</c:v>
                </c:pt>
                <c:pt idx="30">
                  <c:v>-0.56037228541176198</c:v>
                </c:pt>
                <c:pt idx="31">
                  <c:v>-0.95179943277843615</c:v>
                </c:pt>
                <c:pt idx="32">
                  <c:v>-1.3432265801451062</c:v>
                </c:pt>
                <c:pt idx="33">
                  <c:v>-1.7346537275117806</c:v>
                </c:pt>
                <c:pt idx="34">
                  <c:v>-2.1260808748784519</c:v>
                </c:pt>
                <c:pt idx="35">
                  <c:v>-2.5175080222451238</c:v>
                </c:pt>
                <c:pt idx="36">
                  <c:v>-2.9089351696117962</c:v>
                </c:pt>
                <c:pt idx="37">
                  <c:v>-3.3003623169784677</c:v>
                </c:pt>
                <c:pt idx="38">
                  <c:v>-3.6917894643451397</c:v>
                </c:pt>
                <c:pt idx="39">
                  <c:v>-4.0832166117118129</c:v>
                </c:pt>
                <c:pt idx="40">
                  <c:v>-4.4746437590784884</c:v>
                </c:pt>
                <c:pt idx="41">
                  <c:v>-4.8660709064451515</c:v>
                </c:pt>
                <c:pt idx="42">
                  <c:v>-5.2574980538118314</c:v>
                </c:pt>
                <c:pt idx="43">
                  <c:v>-5.6489252011784945</c:v>
                </c:pt>
                <c:pt idx="44">
                  <c:v>-6.0403523485451736</c:v>
                </c:pt>
                <c:pt idx="45">
                  <c:v>-6.4317794959118597</c:v>
                </c:pt>
                <c:pt idx="46">
                  <c:v>-6.8232066432785166</c:v>
                </c:pt>
                <c:pt idx="47">
                  <c:v>-7.2146337906451912</c:v>
                </c:pt>
                <c:pt idx="48">
                  <c:v>-7.6060609380118631</c:v>
                </c:pt>
                <c:pt idx="49">
                  <c:v>-7.9974880853785395</c:v>
                </c:pt>
                <c:pt idx="50">
                  <c:v>-8.3889152327452159</c:v>
                </c:pt>
                <c:pt idx="51">
                  <c:v>-8.780342380111863</c:v>
                </c:pt>
                <c:pt idx="52">
                  <c:v>-9.1717695274785509</c:v>
                </c:pt>
                <c:pt idx="53">
                  <c:v>-9.5631966748452353</c:v>
                </c:pt>
                <c:pt idx="54">
                  <c:v>-9.954623822211893</c:v>
                </c:pt>
                <c:pt idx="55">
                  <c:v>-10.346050969578569</c:v>
                </c:pt>
              </c:numCache>
            </c:numRef>
          </c:yVal>
          <c:smooth val="0"/>
        </c:ser>
        <c:ser>
          <c:idx val="0"/>
          <c:order val="2"/>
          <c:tx>
            <c:v>Maj-Eval Further</c:v>
          </c:tx>
          <c:spPr>
            <a:ln w="28575">
              <a:noFill/>
            </a:ln>
          </c:spPr>
          <c:marker>
            <c:symbol val="circle"/>
            <c:size val="8"/>
            <c:spPr>
              <a:solidFill>
                <a:srgbClr val="FF0000"/>
              </a:solidFill>
              <a:ln>
                <a:solidFill>
                  <a:srgbClr val="FF0000"/>
                </a:solidFill>
              </a:ln>
            </c:spPr>
          </c:marker>
          <c:xVal>
            <c:numRef>
              <c:f>'Risk Score Plot'!$AG$2:$AG$3</c:f>
              <c:numCache>
                <c:formatCode>General</c:formatCode>
                <c:ptCount val="2"/>
                <c:pt idx="0">
                  <c:v>8.1948810748082508</c:v>
                </c:pt>
                <c:pt idx="1">
                  <c:v>2.9063007855727205</c:v>
                </c:pt>
              </c:numCache>
            </c:numRef>
          </c:xVal>
          <c:yVal>
            <c:numRef>
              <c:f>'Risk Score Plot'!$AH$2:$AH$3</c:f>
              <c:numCache>
                <c:formatCode>General</c:formatCode>
                <c:ptCount val="2"/>
                <c:pt idx="0">
                  <c:v>1.7928207258666253</c:v>
                </c:pt>
                <c:pt idx="1">
                  <c:v>1.6238273833604662</c:v>
                </c:pt>
              </c:numCache>
            </c:numRef>
          </c:yVal>
          <c:smooth val="0"/>
        </c:ser>
        <c:ser>
          <c:idx val="4"/>
          <c:order val="3"/>
          <c:tx>
            <c:v>Maj-High Risk</c:v>
          </c:tx>
          <c:spPr>
            <a:ln w="28575">
              <a:noFill/>
            </a:ln>
          </c:spPr>
          <c:marker>
            <c:symbol val="x"/>
            <c:size val="8"/>
            <c:spPr>
              <a:ln w="25400">
                <a:solidFill>
                  <a:srgbClr val="FF0000"/>
                </a:solidFill>
              </a:ln>
            </c:spPr>
          </c:marker>
          <c:xVal>
            <c:numRef>
              <c:f>'Risk Score Plot'!$AG$4:$AG$69</c:f>
              <c:numCache>
                <c:formatCode>General</c:formatCode>
                <c:ptCount val="66"/>
                <c:pt idx="0">
                  <c:v>11.209138072770385</c:v>
                </c:pt>
                <c:pt idx="1">
                  <c:v>17.23611074339059</c:v>
                </c:pt>
                <c:pt idx="2">
                  <c:v>11.877025542747599</c:v>
                </c:pt>
                <c:pt idx="3">
                  <c:v>10.802346080466714</c:v>
                </c:pt>
                <c:pt idx="4">
                  <c:v>12.893463411218676</c:v>
                </c:pt>
                <c:pt idx="5">
                  <c:v>12.03525495026102</c:v>
                </c:pt>
                <c:pt idx="6">
                  <c:v>21.154178863971495</c:v>
                </c:pt>
                <c:pt idx="7">
                  <c:v>13.036932888119971</c:v>
                </c:pt>
                <c:pt idx="8">
                  <c:v>20.095530289560262</c:v>
                </c:pt>
                <c:pt idx="9">
                  <c:v>14.855848488001971</c:v>
                </c:pt>
                <c:pt idx="10">
                  <c:v>10.093588867729773</c:v>
                </c:pt>
                <c:pt idx="11">
                  <c:v>10.215663669905236</c:v>
                </c:pt>
                <c:pt idx="12">
                  <c:v>16.036776155461503</c:v>
                </c:pt>
                <c:pt idx="13">
                  <c:v>17.022957032757024</c:v>
                </c:pt>
                <c:pt idx="14">
                  <c:v>14.968465272660564</c:v>
                </c:pt>
                <c:pt idx="15">
                  <c:v>12.773394166243435</c:v>
                </c:pt>
                <c:pt idx="16">
                  <c:v>16.856867134009704</c:v>
                </c:pt>
                <c:pt idx="17">
                  <c:v>16.166326361456363</c:v>
                </c:pt>
                <c:pt idx="18">
                  <c:v>11.928721693665507</c:v>
                </c:pt>
                <c:pt idx="19">
                  <c:v>18.89872987546137</c:v>
                </c:pt>
                <c:pt idx="20">
                  <c:v>17.967648839822292</c:v>
                </c:pt>
                <c:pt idx="21">
                  <c:v>14.066064951736262</c:v>
                </c:pt>
                <c:pt idx="22">
                  <c:v>3.8523082989737936</c:v>
                </c:pt>
                <c:pt idx="23">
                  <c:v>15.937547053303136</c:v>
                </c:pt>
                <c:pt idx="24">
                  <c:v>17.995661237576101</c:v>
                </c:pt>
                <c:pt idx="25">
                  <c:v>19.988075553653989</c:v>
                </c:pt>
                <c:pt idx="26">
                  <c:v>18.924782157987412</c:v>
                </c:pt>
                <c:pt idx="27">
                  <c:v>19.776299796265924</c:v>
                </c:pt>
                <c:pt idx="28">
                  <c:v>13.05729960266917</c:v>
                </c:pt>
                <c:pt idx="29">
                  <c:v>14.81078314603565</c:v>
                </c:pt>
                <c:pt idx="30">
                  <c:v>11.911298042313618</c:v>
                </c:pt>
                <c:pt idx="31">
                  <c:v>22.894817155448468</c:v>
                </c:pt>
                <c:pt idx="32">
                  <c:v>21.807206095702497</c:v>
                </c:pt>
                <c:pt idx="33">
                  <c:v>21.041443586934516</c:v>
                </c:pt>
                <c:pt idx="34">
                  <c:v>19.77381160939786</c:v>
                </c:pt>
                <c:pt idx="35">
                  <c:v>21.042726029581246</c:v>
                </c:pt>
                <c:pt idx="36">
                  <c:v>13.926915291032037</c:v>
                </c:pt>
                <c:pt idx="37">
                  <c:v>12.091818551393363</c:v>
                </c:pt>
                <c:pt idx="38">
                  <c:v>6.8042149269313255</c:v>
                </c:pt>
                <c:pt idx="39">
                  <c:v>12.901196763212369</c:v>
                </c:pt>
                <c:pt idx="40">
                  <c:v>21.783700676180491</c:v>
                </c:pt>
                <c:pt idx="41">
                  <c:v>11.85811253915638</c:v>
                </c:pt>
                <c:pt idx="42">
                  <c:v>13.787604025767671</c:v>
                </c:pt>
                <c:pt idx="43">
                  <c:v>19.111947562513183</c:v>
                </c:pt>
                <c:pt idx="44">
                  <c:v>1.2246186951304148</c:v>
                </c:pt>
                <c:pt idx="45">
                  <c:v>20.977216225145714</c:v>
                </c:pt>
                <c:pt idx="46">
                  <c:v>6.9880048403554849</c:v>
                </c:pt>
                <c:pt idx="47">
                  <c:v>13.902493393033698</c:v>
                </c:pt>
                <c:pt idx="48">
                  <c:v>15.849760734601109</c:v>
                </c:pt>
                <c:pt idx="49">
                  <c:v>22.818554439699625</c:v>
                </c:pt>
                <c:pt idx="50">
                  <c:v>17.832279015981687</c:v>
                </c:pt>
                <c:pt idx="51">
                  <c:v>12.10694458611615</c:v>
                </c:pt>
                <c:pt idx="52">
                  <c:v>18.179797027041744</c:v>
                </c:pt>
                <c:pt idx="53">
                  <c:v>15.929538009016277</c:v>
                </c:pt>
                <c:pt idx="54">
                  <c:v>16.755607676187445</c:v>
                </c:pt>
                <c:pt idx="55">
                  <c:v>17.092658249728863</c:v>
                </c:pt>
                <c:pt idx="56">
                  <c:v>7.8904783767694759</c:v>
                </c:pt>
                <c:pt idx="57">
                  <c:v>25.015088571544787</c:v>
                </c:pt>
                <c:pt idx="58">
                  <c:v>18.812993388627866</c:v>
                </c:pt>
                <c:pt idx="59">
                  <c:v>18.836353237162822</c:v>
                </c:pt>
                <c:pt idx="60">
                  <c:v>19.833763517407224</c:v>
                </c:pt>
                <c:pt idx="61">
                  <c:v>23.222550732879487</c:v>
                </c:pt>
                <c:pt idx="62">
                  <c:v>9.2017639876813959</c:v>
                </c:pt>
                <c:pt idx="63">
                  <c:v>19.768195600911977</c:v>
                </c:pt>
                <c:pt idx="64">
                  <c:v>11.753046812208074</c:v>
                </c:pt>
                <c:pt idx="65">
                  <c:v>11.01846648896157</c:v>
                </c:pt>
              </c:numCache>
            </c:numRef>
          </c:xVal>
          <c:yVal>
            <c:numRef>
              <c:f>'Risk Score Plot'!$AH$4:$AH$69</c:f>
              <c:numCache>
                <c:formatCode>General</c:formatCode>
                <c:ptCount val="66"/>
                <c:pt idx="0">
                  <c:v>2.3985595456616942</c:v>
                </c:pt>
                <c:pt idx="1">
                  <c:v>2.699146238870223</c:v>
                </c:pt>
                <c:pt idx="2">
                  <c:v>2.1217031116337708</c:v>
                </c:pt>
                <c:pt idx="3">
                  <c:v>1.8966821929106581</c:v>
                </c:pt>
                <c:pt idx="4">
                  <c:v>2.7012231765194588</c:v>
                </c:pt>
                <c:pt idx="5">
                  <c:v>2.002425094825846</c:v>
                </c:pt>
                <c:pt idx="6">
                  <c:v>4.7836249436369105</c:v>
                </c:pt>
                <c:pt idx="7">
                  <c:v>2.601559233823866</c:v>
                </c:pt>
                <c:pt idx="8">
                  <c:v>3.6870321979788594</c:v>
                </c:pt>
                <c:pt idx="9">
                  <c:v>2.8896628064536474</c:v>
                </c:pt>
                <c:pt idx="10">
                  <c:v>2.1936860917785506</c:v>
                </c:pt>
                <c:pt idx="11">
                  <c:v>2.8050603723784571</c:v>
                </c:pt>
                <c:pt idx="12">
                  <c:v>1.2992141440280187</c:v>
                </c:pt>
                <c:pt idx="13">
                  <c:v>3.9988651895368643</c:v>
                </c:pt>
                <c:pt idx="14">
                  <c:v>2.5930685977050705</c:v>
                </c:pt>
                <c:pt idx="15">
                  <c:v>3.0955647077668007</c:v>
                </c:pt>
                <c:pt idx="16">
                  <c:v>4.2125142699467384</c:v>
                </c:pt>
                <c:pt idx="17">
                  <c:v>3.1071550635810805</c:v>
                </c:pt>
                <c:pt idx="18">
                  <c:v>1.8984321680722651</c:v>
                </c:pt>
                <c:pt idx="19">
                  <c:v>4.3112107744397505</c:v>
                </c:pt>
                <c:pt idx="20">
                  <c:v>4.3756210513519429</c:v>
                </c:pt>
                <c:pt idx="21">
                  <c:v>3.0800833381332828</c:v>
                </c:pt>
                <c:pt idx="22">
                  <c:v>1.1140702339633601</c:v>
                </c:pt>
                <c:pt idx="23">
                  <c:v>3.5936829553508227</c:v>
                </c:pt>
                <c:pt idx="24">
                  <c:v>4.0896228957499519</c:v>
                </c:pt>
                <c:pt idx="25">
                  <c:v>4.0888617248659633</c:v>
                </c:pt>
                <c:pt idx="26">
                  <c:v>3.3033810179957812</c:v>
                </c:pt>
                <c:pt idx="27">
                  <c:v>4.3145062323753107</c:v>
                </c:pt>
                <c:pt idx="28">
                  <c:v>2.7172035125278482</c:v>
                </c:pt>
                <c:pt idx="29">
                  <c:v>3.0798184322438562</c:v>
                </c:pt>
                <c:pt idx="30">
                  <c:v>2.6242246641736808</c:v>
                </c:pt>
                <c:pt idx="31">
                  <c:v>3.6904139572438397</c:v>
                </c:pt>
                <c:pt idx="32">
                  <c:v>2.7142589470515381</c:v>
                </c:pt>
                <c:pt idx="33">
                  <c:v>4.296255137637349</c:v>
                </c:pt>
                <c:pt idx="34">
                  <c:v>3.5774492877259205</c:v>
                </c:pt>
                <c:pt idx="35">
                  <c:v>4.3119213288867444</c:v>
                </c:pt>
                <c:pt idx="36">
                  <c:v>3.8845849764884139</c:v>
                </c:pt>
                <c:pt idx="37">
                  <c:v>2.9971006822600841</c:v>
                </c:pt>
                <c:pt idx="38">
                  <c:v>1.1786318485900442</c:v>
                </c:pt>
                <c:pt idx="39">
                  <c:v>2.0798967786899802</c:v>
                </c:pt>
                <c:pt idx="40">
                  <c:v>3.1817775530223047</c:v>
                </c:pt>
                <c:pt idx="41">
                  <c:v>2.4925860207982766</c:v>
                </c:pt>
                <c:pt idx="42">
                  <c:v>2.9017730448144392</c:v>
                </c:pt>
                <c:pt idx="43">
                  <c:v>4.4041153201628971</c:v>
                </c:pt>
                <c:pt idx="44">
                  <c:v>1.3231721222181867</c:v>
                </c:pt>
                <c:pt idx="45">
                  <c:v>4.6973226731181983</c:v>
                </c:pt>
                <c:pt idx="46">
                  <c:v>1.9157400805424674</c:v>
                </c:pt>
                <c:pt idx="47">
                  <c:v>4.0066370972365686</c:v>
                </c:pt>
                <c:pt idx="48">
                  <c:v>3.1853929647042332</c:v>
                </c:pt>
                <c:pt idx="49">
                  <c:v>3.2086406523086906</c:v>
                </c:pt>
                <c:pt idx="50">
                  <c:v>3.8818020883423188</c:v>
                </c:pt>
                <c:pt idx="51">
                  <c:v>2.4047282876807792</c:v>
                </c:pt>
                <c:pt idx="52">
                  <c:v>2.7174965769884252</c:v>
                </c:pt>
                <c:pt idx="53">
                  <c:v>3.5201460971289702</c:v>
                </c:pt>
                <c:pt idx="54">
                  <c:v>2.2135023647716059</c:v>
                </c:pt>
                <c:pt idx="55">
                  <c:v>2.1955339248802077</c:v>
                </c:pt>
                <c:pt idx="56">
                  <c:v>3.6934909795250581</c:v>
                </c:pt>
                <c:pt idx="57">
                  <c:v>3.2014886032909384</c:v>
                </c:pt>
                <c:pt idx="58">
                  <c:v>2.4103853389734358</c:v>
                </c:pt>
                <c:pt idx="59">
                  <c:v>2.9237945481967174</c:v>
                </c:pt>
                <c:pt idx="60">
                  <c:v>2.9886250294845969</c:v>
                </c:pt>
                <c:pt idx="61">
                  <c:v>2.8958566656999571</c:v>
                </c:pt>
                <c:pt idx="62">
                  <c:v>3.0196123170161564</c:v>
                </c:pt>
                <c:pt idx="63">
                  <c:v>3.0086152362058378</c:v>
                </c:pt>
                <c:pt idx="64">
                  <c:v>3.5961414032133394</c:v>
                </c:pt>
                <c:pt idx="65">
                  <c:v>3.2830483411819409</c:v>
                </c:pt>
              </c:numCache>
            </c:numRef>
          </c:yVal>
          <c:smooth val="0"/>
        </c:ser>
        <c:ser>
          <c:idx val="5"/>
          <c:order val="4"/>
          <c:tx>
            <c:v>Min-Eval Further</c:v>
          </c:tx>
          <c:spPr>
            <a:ln w="28575">
              <a:noFill/>
            </a:ln>
          </c:spPr>
          <c:marker>
            <c:symbol val="circle"/>
            <c:size val="8"/>
            <c:spPr>
              <a:solidFill>
                <a:srgbClr val="DAD500"/>
              </a:solidFill>
              <a:ln>
                <a:solidFill>
                  <a:srgbClr val="DAD500"/>
                </a:solidFill>
              </a:ln>
            </c:spPr>
          </c:marker>
          <c:xVal>
            <c:numRef>
              <c:f>'Risk Score Plot'!$AG$88:$AG$101</c:f>
              <c:numCache>
                <c:formatCode>General</c:formatCode>
                <c:ptCount val="14"/>
                <c:pt idx="0">
                  <c:v>5.886653348275015</c:v>
                </c:pt>
                <c:pt idx="1">
                  <c:v>-0.22614266768295566</c:v>
                </c:pt>
                <c:pt idx="2">
                  <c:v>8.158196939620403</c:v>
                </c:pt>
                <c:pt idx="3">
                  <c:v>2.0147791259074519</c:v>
                </c:pt>
                <c:pt idx="4">
                  <c:v>5.1730974464407566</c:v>
                </c:pt>
                <c:pt idx="5">
                  <c:v>3.2397424588873154</c:v>
                </c:pt>
                <c:pt idx="6">
                  <c:v>5.1477309721576274</c:v>
                </c:pt>
                <c:pt idx="7">
                  <c:v>1.0718811762757183</c:v>
                </c:pt>
                <c:pt idx="8">
                  <c:v>1.039102658992817</c:v>
                </c:pt>
                <c:pt idx="9">
                  <c:v>2.8000667956078331</c:v>
                </c:pt>
                <c:pt idx="10">
                  <c:v>1.7745951380137981</c:v>
                </c:pt>
                <c:pt idx="11">
                  <c:v>2.8726340464963194</c:v>
                </c:pt>
                <c:pt idx="12">
                  <c:v>-9.4927989549422442E-2</c:v>
                </c:pt>
                <c:pt idx="13">
                  <c:v>4.2311451094049382</c:v>
                </c:pt>
              </c:numCache>
            </c:numRef>
          </c:xVal>
          <c:yVal>
            <c:numRef>
              <c:f>'Risk Score Plot'!$AH$88:$AH$101</c:f>
              <c:numCache>
                <c:formatCode>General</c:formatCode>
                <c:ptCount val="14"/>
                <c:pt idx="0">
                  <c:v>1.2801342952094739</c:v>
                </c:pt>
                <c:pt idx="1">
                  <c:v>1.4980101562194956</c:v>
                </c:pt>
                <c:pt idx="2">
                  <c:v>2.5138367246606514</c:v>
                </c:pt>
                <c:pt idx="3">
                  <c:v>2.1890168461333386</c:v>
                </c:pt>
                <c:pt idx="4">
                  <c:v>2.0907988028920732</c:v>
                </c:pt>
                <c:pt idx="5">
                  <c:v>0.97638660231772123</c:v>
                </c:pt>
                <c:pt idx="6">
                  <c:v>1.1018357361854376</c:v>
                </c:pt>
                <c:pt idx="7">
                  <c:v>1.3215822502626302</c:v>
                </c:pt>
                <c:pt idx="8">
                  <c:v>1.3055584073305107</c:v>
                </c:pt>
                <c:pt idx="9">
                  <c:v>2.3088520759018469</c:v>
                </c:pt>
                <c:pt idx="10">
                  <c:v>1.3029089935228391</c:v>
                </c:pt>
                <c:pt idx="11">
                  <c:v>1.7234312886845415</c:v>
                </c:pt>
                <c:pt idx="12">
                  <c:v>1.4829445706028199</c:v>
                </c:pt>
                <c:pt idx="13">
                  <c:v>1.5772760501720864</c:v>
                </c:pt>
              </c:numCache>
            </c:numRef>
          </c:yVal>
          <c:smooth val="0"/>
        </c:ser>
        <c:ser>
          <c:idx val="6"/>
          <c:order val="5"/>
          <c:tx>
            <c:v>Min-High Risk</c:v>
          </c:tx>
          <c:spPr>
            <a:ln w="28575">
              <a:noFill/>
            </a:ln>
          </c:spPr>
          <c:marker>
            <c:symbol val="x"/>
            <c:size val="8"/>
            <c:spPr>
              <a:ln w="38100">
                <a:solidFill>
                  <a:srgbClr val="DAD500"/>
                </a:solidFill>
              </a:ln>
            </c:spPr>
          </c:marker>
          <c:xVal>
            <c:numRef>
              <c:f>'Risk Score Plot'!$AG$102:$AG$137</c:f>
              <c:numCache>
                <c:formatCode>General</c:formatCode>
                <c:ptCount val="36"/>
                <c:pt idx="0">
                  <c:v>14.190970504309389</c:v>
                </c:pt>
                <c:pt idx="1">
                  <c:v>6.026819751058567</c:v>
                </c:pt>
                <c:pt idx="2">
                  <c:v>9.0724617751087564</c:v>
                </c:pt>
                <c:pt idx="3">
                  <c:v>4.8584258523332187</c:v>
                </c:pt>
                <c:pt idx="4">
                  <c:v>13.202695322207926</c:v>
                </c:pt>
                <c:pt idx="5">
                  <c:v>4.1836890952263914</c:v>
                </c:pt>
                <c:pt idx="6">
                  <c:v>4.1801544532265433</c:v>
                </c:pt>
                <c:pt idx="7">
                  <c:v>4.1740358224938277</c:v>
                </c:pt>
                <c:pt idx="8">
                  <c:v>-0.11462247796187564</c:v>
                </c:pt>
                <c:pt idx="9">
                  <c:v>22.789294856297335</c:v>
                </c:pt>
                <c:pt idx="10">
                  <c:v>9.796413363581685</c:v>
                </c:pt>
                <c:pt idx="11">
                  <c:v>8.1721334736087368</c:v>
                </c:pt>
                <c:pt idx="12">
                  <c:v>9.1588868415956508</c:v>
                </c:pt>
                <c:pt idx="13">
                  <c:v>9.068625845415216</c:v>
                </c:pt>
                <c:pt idx="14">
                  <c:v>7.9592209806164114</c:v>
                </c:pt>
                <c:pt idx="15">
                  <c:v>5.17932656281471</c:v>
                </c:pt>
                <c:pt idx="16">
                  <c:v>14.753874925811798</c:v>
                </c:pt>
                <c:pt idx="17">
                  <c:v>10.755570099520229</c:v>
                </c:pt>
                <c:pt idx="18">
                  <c:v>11.117296772361183</c:v>
                </c:pt>
                <c:pt idx="19">
                  <c:v>2.0711044513727153</c:v>
                </c:pt>
                <c:pt idx="20">
                  <c:v>21.768584243837289</c:v>
                </c:pt>
                <c:pt idx="21">
                  <c:v>3.8007162999004489</c:v>
                </c:pt>
                <c:pt idx="22">
                  <c:v>3.0547529402959772</c:v>
                </c:pt>
                <c:pt idx="23">
                  <c:v>14.848236545052346</c:v>
                </c:pt>
                <c:pt idx="24">
                  <c:v>20.86753400115418</c:v>
                </c:pt>
                <c:pt idx="25">
                  <c:v>8.0965379033991667</c:v>
                </c:pt>
                <c:pt idx="26">
                  <c:v>11.831341286754473</c:v>
                </c:pt>
                <c:pt idx="27">
                  <c:v>12.229164249655984</c:v>
                </c:pt>
                <c:pt idx="28">
                  <c:v>14.207458109739935</c:v>
                </c:pt>
                <c:pt idx="29">
                  <c:v>10.924515600240811</c:v>
                </c:pt>
                <c:pt idx="30">
                  <c:v>7.9245668543514913</c:v>
                </c:pt>
                <c:pt idx="31">
                  <c:v>10.249292321597187</c:v>
                </c:pt>
                <c:pt idx="32">
                  <c:v>12.060548777175434</c:v>
                </c:pt>
                <c:pt idx="33">
                  <c:v>10.157881796601602</c:v>
                </c:pt>
                <c:pt idx="34">
                  <c:v>5.7537507428358161</c:v>
                </c:pt>
                <c:pt idx="35">
                  <c:v>9.9759159380300737</c:v>
                </c:pt>
              </c:numCache>
            </c:numRef>
          </c:xVal>
          <c:yVal>
            <c:numRef>
              <c:f>'Risk Score Plot'!$AH$102:$AH$137</c:f>
              <c:numCache>
                <c:formatCode>General</c:formatCode>
                <c:ptCount val="36"/>
                <c:pt idx="0">
                  <c:v>2.3247512935926191</c:v>
                </c:pt>
                <c:pt idx="1">
                  <c:v>2.5832704794456687</c:v>
                </c:pt>
                <c:pt idx="2">
                  <c:v>1.9182133619239234</c:v>
                </c:pt>
                <c:pt idx="3">
                  <c:v>1.3024169272400681</c:v>
                </c:pt>
                <c:pt idx="4">
                  <c:v>2.5179091935090967</c:v>
                </c:pt>
                <c:pt idx="5">
                  <c:v>1.6007123207226053</c:v>
                </c:pt>
                <c:pt idx="6">
                  <c:v>2.1151891983152709</c:v>
                </c:pt>
                <c:pt idx="7">
                  <c:v>2.0014698557858428</c:v>
                </c:pt>
                <c:pt idx="8">
                  <c:v>1.7064398322721861</c:v>
                </c:pt>
                <c:pt idx="9">
                  <c:v>3.7060249474117621</c:v>
                </c:pt>
                <c:pt idx="10">
                  <c:v>1.7240331365207142</c:v>
                </c:pt>
                <c:pt idx="11">
                  <c:v>1.7103100700338389</c:v>
                </c:pt>
                <c:pt idx="12">
                  <c:v>3.8996791767805736</c:v>
                </c:pt>
                <c:pt idx="13">
                  <c:v>1.1805785133636719</c:v>
                </c:pt>
                <c:pt idx="14">
                  <c:v>1.706314860981176</c:v>
                </c:pt>
                <c:pt idx="15">
                  <c:v>2.2970294006925691</c:v>
                </c:pt>
                <c:pt idx="16">
                  <c:v>2.0880412054945388</c:v>
                </c:pt>
                <c:pt idx="17">
                  <c:v>2.5044224578333676</c:v>
                </c:pt>
                <c:pt idx="18">
                  <c:v>1.023258156707298</c:v>
                </c:pt>
                <c:pt idx="19">
                  <c:v>2.514575712881955</c:v>
                </c:pt>
                <c:pt idx="20">
                  <c:v>3.7244782690946208</c:v>
                </c:pt>
                <c:pt idx="21">
                  <c:v>1.2956782916043976</c:v>
                </c:pt>
                <c:pt idx="22">
                  <c:v>1.4110179843998081</c:v>
                </c:pt>
                <c:pt idx="23">
                  <c:v>2.6848444805548599</c:v>
                </c:pt>
                <c:pt idx="24">
                  <c:v>2.6024055340746175</c:v>
                </c:pt>
                <c:pt idx="25">
                  <c:v>2.2063246177292442</c:v>
                </c:pt>
                <c:pt idx="26">
                  <c:v>2.9876700067025652</c:v>
                </c:pt>
                <c:pt idx="27">
                  <c:v>2.8822060986911229</c:v>
                </c:pt>
                <c:pt idx="28">
                  <c:v>1.806138669808252</c:v>
                </c:pt>
                <c:pt idx="29">
                  <c:v>1.8925636466773859</c:v>
                </c:pt>
                <c:pt idx="30">
                  <c:v>2.8130535892000124</c:v>
                </c:pt>
                <c:pt idx="31">
                  <c:v>3.1813708911769787</c:v>
                </c:pt>
                <c:pt idx="32">
                  <c:v>2.1863368004840176</c:v>
                </c:pt>
                <c:pt idx="33">
                  <c:v>2.5117960592772488</c:v>
                </c:pt>
                <c:pt idx="34">
                  <c:v>2.4238214953504751</c:v>
                </c:pt>
                <c:pt idx="35">
                  <c:v>2.7181081659811843</c:v>
                </c:pt>
              </c:numCache>
            </c:numRef>
          </c:yVal>
          <c:smooth val="0"/>
        </c:ser>
        <c:ser>
          <c:idx val="7"/>
          <c:order val="6"/>
          <c:tx>
            <c:v>Min-Low Risk</c:v>
          </c:tx>
          <c:spPr>
            <a:ln w="28575">
              <a:noFill/>
            </a:ln>
          </c:spPr>
          <c:marker>
            <c:symbol val="triangle"/>
            <c:size val="8"/>
            <c:spPr>
              <a:solidFill>
                <a:srgbClr val="DAD500"/>
              </a:solidFill>
              <a:ln>
                <a:solidFill>
                  <a:srgbClr val="DAD500"/>
                </a:solidFill>
              </a:ln>
            </c:spPr>
          </c:marker>
          <c:xVal>
            <c:numRef>
              <c:f>'Risk Score Plot'!$AG$70:$AG$87</c:f>
              <c:numCache>
                <c:formatCode>General</c:formatCode>
                <c:ptCount val="18"/>
                <c:pt idx="0">
                  <c:v>-3.1285303334864492</c:v>
                </c:pt>
                <c:pt idx="1">
                  <c:v>-2.0669625023311244</c:v>
                </c:pt>
                <c:pt idx="2">
                  <c:v>-1.0148681039336553</c:v>
                </c:pt>
                <c:pt idx="3">
                  <c:v>-1.9495400424515261</c:v>
                </c:pt>
                <c:pt idx="4">
                  <c:v>-9.7547754684797159</c:v>
                </c:pt>
                <c:pt idx="5">
                  <c:v>-0.7965667170337225</c:v>
                </c:pt>
                <c:pt idx="6">
                  <c:v>-5.2042949766513456</c:v>
                </c:pt>
                <c:pt idx="7">
                  <c:v>-2.7947703124409404</c:v>
                </c:pt>
                <c:pt idx="8">
                  <c:v>-2.8852557246840167</c:v>
                </c:pt>
                <c:pt idx="9">
                  <c:v>-8.2219350871391459</c:v>
                </c:pt>
                <c:pt idx="10">
                  <c:v>-2.0232288598475385</c:v>
                </c:pt>
                <c:pt idx="11">
                  <c:v>0.1009370309053006</c:v>
                </c:pt>
                <c:pt idx="12">
                  <c:v>-5.9051731266885135</c:v>
                </c:pt>
                <c:pt idx="13">
                  <c:v>0.23341519791102064</c:v>
                </c:pt>
                <c:pt idx="14">
                  <c:v>-3.9690801561349742</c:v>
                </c:pt>
                <c:pt idx="15">
                  <c:v>2.2024636032125207</c:v>
                </c:pt>
                <c:pt idx="16">
                  <c:v>-3.0527719862036777</c:v>
                </c:pt>
                <c:pt idx="17">
                  <c:v>-12.787376218589756</c:v>
                </c:pt>
              </c:numCache>
            </c:numRef>
          </c:xVal>
          <c:yVal>
            <c:numRef>
              <c:f>'Risk Score Plot'!$AH$70:$AH$87</c:f>
              <c:numCache>
                <c:formatCode>General</c:formatCode>
                <c:ptCount val="18"/>
                <c:pt idx="0">
                  <c:v>1.5044538956940614</c:v>
                </c:pt>
                <c:pt idx="1">
                  <c:v>1.091517400047028</c:v>
                </c:pt>
                <c:pt idx="2">
                  <c:v>1.1082549880817556</c:v>
                </c:pt>
                <c:pt idx="3">
                  <c:v>1.5162000474033117</c:v>
                </c:pt>
                <c:pt idx="4">
                  <c:v>0.98820129312548566</c:v>
                </c:pt>
                <c:pt idx="5">
                  <c:v>1.2101019605267334</c:v>
                </c:pt>
                <c:pt idx="6">
                  <c:v>0.99531652830468742</c:v>
                </c:pt>
                <c:pt idx="7">
                  <c:v>0.99613386478080757</c:v>
                </c:pt>
                <c:pt idx="8">
                  <c:v>1.184353444640202</c:v>
                </c:pt>
                <c:pt idx="9">
                  <c:v>1.0892644947339392</c:v>
                </c:pt>
                <c:pt idx="10">
                  <c:v>1.0883584594111901</c:v>
                </c:pt>
                <c:pt idx="11">
                  <c:v>1.0229257690036824</c:v>
                </c:pt>
                <c:pt idx="12">
                  <c:v>1.0038852754742769</c:v>
                </c:pt>
                <c:pt idx="13">
                  <c:v>1.2233490582131927</c:v>
                </c:pt>
                <c:pt idx="14">
                  <c:v>1.0857235700411858</c:v>
                </c:pt>
                <c:pt idx="15">
                  <c:v>0.9798619560661872</c:v>
                </c:pt>
                <c:pt idx="16">
                  <c:v>1.0088632400712119</c:v>
                </c:pt>
                <c:pt idx="17">
                  <c:v>0.99793204951560155</c:v>
                </c:pt>
              </c:numCache>
            </c:numRef>
          </c:yVal>
          <c:smooth val="0"/>
        </c:ser>
        <c:ser>
          <c:idx val="8"/>
          <c:order val="7"/>
          <c:tx>
            <c:v>Non-Low Risk</c:v>
          </c:tx>
          <c:spPr>
            <a:ln w="28575">
              <a:noFill/>
            </a:ln>
          </c:spPr>
          <c:marker>
            <c:symbol val="triangle"/>
            <c:size val="8"/>
            <c:spPr>
              <a:solidFill>
                <a:srgbClr val="00B050"/>
              </a:solidFill>
              <a:ln>
                <a:solidFill>
                  <a:srgbClr val="00B050"/>
                </a:solidFill>
              </a:ln>
            </c:spPr>
          </c:marker>
          <c:xVal>
            <c:numRef>
              <c:f>'Risk Score Plot'!$AG$138:$AG$200</c:f>
              <c:numCache>
                <c:formatCode>General</c:formatCode>
                <c:ptCount val="63"/>
                <c:pt idx="0">
                  <c:v>-0.89163563812034774</c:v>
                </c:pt>
                <c:pt idx="1">
                  <c:v>-1.8318332590921806</c:v>
                </c:pt>
                <c:pt idx="2">
                  <c:v>-2.1137910617020625</c:v>
                </c:pt>
                <c:pt idx="3">
                  <c:v>-12.776391788289393</c:v>
                </c:pt>
                <c:pt idx="4">
                  <c:v>-9.8356022733537678</c:v>
                </c:pt>
                <c:pt idx="5">
                  <c:v>-4.2055741867034619</c:v>
                </c:pt>
                <c:pt idx="6">
                  <c:v>-6.0725383349900284</c:v>
                </c:pt>
                <c:pt idx="7">
                  <c:v>-5.2125522965236337</c:v>
                </c:pt>
                <c:pt idx="8">
                  <c:v>-1.8142095458651708</c:v>
                </c:pt>
                <c:pt idx="9">
                  <c:v>-8.1732415144618926</c:v>
                </c:pt>
                <c:pt idx="10">
                  <c:v>-4.7696023355638122</c:v>
                </c:pt>
                <c:pt idx="11">
                  <c:v>-13.227715357616553</c:v>
                </c:pt>
                <c:pt idx="12">
                  <c:v>-7.1296309118744885</c:v>
                </c:pt>
                <c:pt idx="13">
                  <c:v>-6.2235330605252059</c:v>
                </c:pt>
                <c:pt idx="14">
                  <c:v>-4.9501140284438758</c:v>
                </c:pt>
                <c:pt idx="15">
                  <c:v>-4.1666973560594016</c:v>
                </c:pt>
                <c:pt idx="16">
                  <c:v>-4.9265961741512232</c:v>
                </c:pt>
                <c:pt idx="17">
                  <c:v>1.0367214688082025</c:v>
                </c:pt>
                <c:pt idx="18">
                  <c:v>-16.046325805893186</c:v>
                </c:pt>
                <c:pt idx="19">
                  <c:v>-10.046529276453583</c:v>
                </c:pt>
                <c:pt idx="20">
                  <c:v>-5.8422325606082746</c:v>
                </c:pt>
                <c:pt idx="21">
                  <c:v>-3.7599012156030653</c:v>
                </c:pt>
                <c:pt idx="22">
                  <c:v>-1.1392262826405284</c:v>
                </c:pt>
                <c:pt idx="23">
                  <c:v>-0.87596958919895351</c:v>
                </c:pt>
                <c:pt idx="24">
                  <c:v>-3.8714876029120235</c:v>
                </c:pt>
                <c:pt idx="25">
                  <c:v>-14.143028463406614</c:v>
                </c:pt>
                <c:pt idx="26">
                  <c:v>-8.7652461904548353</c:v>
                </c:pt>
                <c:pt idx="27">
                  <c:v>-4.7704738218719784</c:v>
                </c:pt>
                <c:pt idx="28">
                  <c:v>-1.9475050109809811</c:v>
                </c:pt>
                <c:pt idx="29">
                  <c:v>-7.1784112730535545</c:v>
                </c:pt>
                <c:pt idx="30">
                  <c:v>-3.01548130059007</c:v>
                </c:pt>
                <c:pt idx="31">
                  <c:v>-7.8657678979171219</c:v>
                </c:pt>
                <c:pt idx="32">
                  <c:v>0.98760077028120197</c:v>
                </c:pt>
                <c:pt idx="33">
                  <c:v>-0.1385120609010087</c:v>
                </c:pt>
                <c:pt idx="34">
                  <c:v>-6.7917327647596908</c:v>
                </c:pt>
                <c:pt idx="35">
                  <c:v>-3.6289895692130071E-2</c:v>
                </c:pt>
                <c:pt idx="36">
                  <c:v>-4.9393106322783984</c:v>
                </c:pt>
                <c:pt idx="37">
                  <c:v>0.76679786120429216</c:v>
                </c:pt>
                <c:pt idx="38">
                  <c:v>-0.17184523613700084</c:v>
                </c:pt>
                <c:pt idx="39">
                  <c:v>-1.2410474735039227</c:v>
                </c:pt>
                <c:pt idx="40">
                  <c:v>-12.095716589552007</c:v>
                </c:pt>
                <c:pt idx="41">
                  <c:v>-8.1529881380477267</c:v>
                </c:pt>
                <c:pt idx="42">
                  <c:v>-6.8669936166238905</c:v>
                </c:pt>
                <c:pt idx="43">
                  <c:v>-0.24148484100206768</c:v>
                </c:pt>
                <c:pt idx="44">
                  <c:v>-4.9308008697828329</c:v>
                </c:pt>
                <c:pt idx="45">
                  <c:v>-6.8003098999588509</c:v>
                </c:pt>
                <c:pt idx="46">
                  <c:v>-7.0936535399839595</c:v>
                </c:pt>
                <c:pt idx="47">
                  <c:v>-4.0150427539287925</c:v>
                </c:pt>
                <c:pt idx="48">
                  <c:v>-11.184441735803029</c:v>
                </c:pt>
                <c:pt idx="49">
                  <c:v>-13.168120110055398</c:v>
                </c:pt>
                <c:pt idx="50">
                  <c:v>-11.795220489238167</c:v>
                </c:pt>
                <c:pt idx="51">
                  <c:v>-8.7557347697784067</c:v>
                </c:pt>
                <c:pt idx="52">
                  <c:v>-10.897164571694756</c:v>
                </c:pt>
                <c:pt idx="53">
                  <c:v>-5.0767005018692988</c:v>
                </c:pt>
                <c:pt idx="54">
                  <c:v>-2.1062423888336927</c:v>
                </c:pt>
                <c:pt idx="55">
                  <c:v>-0.93437142729713651</c:v>
                </c:pt>
                <c:pt idx="56">
                  <c:v>0.17065754467275027</c:v>
                </c:pt>
                <c:pt idx="57">
                  <c:v>-5.0648585703468436</c:v>
                </c:pt>
                <c:pt idx="58">
                  <c:v>-0.79059677398397377</c:v>
                </c:pt>
                <c:pt idx="59">
                  <c:v>-12.097887784011169</c:v>
                </c:pt>
                <c:pt idx="60">
                  <c:v>-9.1136672271618391</c:v>
                </c:pt>
                <c:pt idx="61">
                  <c:v>-0.80082541041103916</c:v>
                </c:pt>
                <c:pt idx="62">
                  <c:v>8.8224465896789301E-3</c:v>
                </c:pt>
              </c:numCache>
            </c:numRef>
          </c:xVal>
          <c:yVal>
            <c:numRef>
              <c:f>'Risk Score Plot'!$AH$138:$AH$200</c:f>
              <c:numCache>
                <c:formatCode>General</c:formatCode>
                <c:ptCount val="63"/>
                <c:pt idx="0">
                  <c:v>1.1838351644453562</c:v>
                </c:pt>
                <c:pt idx="1">
                  <c:v>1.6816029774577033</c:v>
                </c:pt>
                <c:pt idx="2">
                  <c:v>0.98496152154370042</c:v>
                </c:pt>
                <c:pt idx="3">
                  <c:v>0.99919823387350626</c:v>
                </c:pt>
                <c:pt idx="4">
                  <c:v>1.1753958921654306</c:v>
                </c:pt>
                <c:pt idx="5">
                  <c:v>0.97809068892433393</c:v>
                </c:pt>
                <c:pt idx="6">
                  <c:v>1.1014267479868998</c:v>
                </c:pt>
                <c:pt idx="7">
                  <c:v>1.01170657661327</c:v>
                </c:pt>
                <c:pt idx="8">
                  <c:v>1.0221225363944932</c:v>
                </c:pt>
                <c:pt idx="9">
                  <c:v>1.0126108756074284</c:v>
                </c:pt>
                <c:pt idx="10">
                  <c:v>1.501518252336123</c:v>
                </c:pt>
                <c:pt idx="11">
                  <c:v>0.99200390029285657</c:v>
                </c:pt>
                <c:pt idx="12">
                  <c:v>1.1181861401346584</c:v>
                </c:pt>
                <c:pt idx="13">
                  <c:v>1.0101989274124257</c:v>
                </c:pt>
                <c:pt idx="14">
                  <c:v>0.97637261256939389</c:v>
                </c:pt>
                <c:pt idx="15">
                  <c:v>1.0107273834936958</c:v>
                </c:pt>
                <c:pt idx="16">
                  <c:v>2.2958962109038961</c:v>
                </c:pt>
                <c:pt idx="17">
                  <c:v>0.98630336151205023</c:v>
                </c:pt>
                <c:pt idx="18">
                  <c:v>0.99330959505120708</c:v>
                </c:pt>
                <c:pt idx="19">
                  <c:v>1.1208887079712351</c:v>
                </c:pt>
                <c:pt idx="20">
                  <c:v>1.0060481525502425</c:v>
                </c:pt>
                <c:pt idx="21">
                  <c:v>1.1831950252715939</c:v>
                </c:pt>
                <c:pt idx="22">
                  <c:v>1.1194487670777142</c:v>
                </c:pt>
                <c:pt idx="23">
                  <c:v>0.97943981300836114</c:v>
                </c:pt>
                <c:pt idx="24">
                  <c:v>1.0069315712416211</c:v>
                </c:pt>
                <c:pt idx="25">
                  <c:v>1.0228671835719081</c:v>
                </c:pt>
                <c:pt idx="26">
                  <c:v>1.0175596984952164</c:v>
                </c:pt>
                <c:pt idx="27">
                  <c:v>1.1220438499787726</c:v>
                </c:pt>
                <c:pt idx="28">
                  <c:v>0.97820563609799405</c:v>
                </c:pt>
                <c:pt idx="29">
                  <c:v>0.98842767897598249</c:v>
                </c:pt>
                <c:pt idx="30">
                  <c:v>1.017847343668514</c:v>
                </c:pt>
                <c:pt idx="31">
                  <c:v>0.9982386485689736</c:v>
                </c:pt>
                <c:pt idx="32">
                  <c:v>1.0035407006373784</c:v>
                </c:pt>
                <c:pt idx="33">
                  <c:v>1.3106364541505655</c:v>
                </c:pt>
                <c:pt idx="34">
                  <c:v>1.2224681204167733</c:v>
                </c:pt>
                <c:pt idx="35">
                  <c:v>1.0947398843020264</c:v>
                </c:pt>
                <c:pt idx="36">
                  <c:v>1.376958490759133</c:v>
                </c:pt>
                <c:pt idx="37">
                  <c:v>0.99400820052811234</c:v>
                </c:pt>
                <c:pt idx="38">
                  <c:v>1.0855819441296337</c:v>
                </c:pt>
                <c:pt idx="39">
                  <c:v>0.98662136964431912</c:v>
                </c:pt>
                <c:pt idx="40">
                  <c:v>0.99677753854795348</c:v>
                </c:pt>
                <c:pt idx="41">
                  <c:v>1.0218294313660119</c:v>
                </c:pt>
                <c:pt idx="42">
                  <c:v>0.9950476058300799</c:v>
                </c:pt>
                <c:pt idx="43">
                  <c:v>1.2928846186441953</c:v>
                </c:pt>
                <c:pt idx="44">
                  <c:v>1.1210480346801401</c:v>
                </c:pt>
                <c:pt idx="45">
                  <c:v>1.0083097758244206</c:v>
                </c:pt>
                <c:pt idx="46">
                  <c:v>0.99869731551000174</c:v>
                </c:pt>
                <c:pt idx="47">
                  <c:v>1.1870588386943288</c:v>
                </c:pt>
                <c:pt idx="48">
                  <c:v>1.0090469290399247</c:v>
                </c:pt>
                <c:pt idx="49">
                  <c:v>1.0229680552101394</c:v>
                </c:pt>
                <c:pt idx="50">
                  <c:v>0.98137354963570644</c:v>
                </c:pt>
                <c:pt idx="51">
                  <c:v>1.0004608698622337</c:v>
                </c:pt>
                <c:pt idx="52">
                  <c:v>1.0112853029662521</c:v>
                </c:pt>
                <c:pt idx="53">
                  <c:v>0.98820232485881776</c:v>
                </c:pt>
                <c:pt idx="54">
                  <c:v>1.1076678045494728</c:v>
                </c:pt>
                <c:pt idx="55">
                  <c:v>1.0176328683631579</c:v>
                </c:pt>
                <c:pt idx="56">
                  <c:v>1.3879956499510582</c:v>
                </c:pt>
                <c:pt idx="57">
                  <c:v>0.99480776018382777</c:v>
                </c:pt>
                <c:pt idx="58">
                  <c:v>0.98361317734141607</c:v>
                </c:pt>
                <c:pt idx="59">
                  <c:v>1.1079930634067221</c:v>
                </c:pt>
                <c:pt idx="60">
                  <c:v>0.9918472073716107</c:v>
                </c:pt>
                <c:pt idx="61">
                  <c:v>1.1969020012691201</c:v>
                </c:pt>
                <c:pt idx="62">
                  <c:v>1.0829272656447737</c:v>
                </c:pt>
              </c:numCache>
            </c:numRef>
          </c:yVal>
          <c:smooth val="0"/>
        </c:ser>
        <c:ser>
          <c:idx val="9"/>
          <c:order val="8"/>
          <c:tx>
            <c:v>Non-Eval Further</c:v>
          </c:tx>
          <c:spPr>
            <a:ln w="28575">
              <a:noFill/>
            </a:ln>
          </c:spPr>
          <c:marker>
            <c:symbol val="circle"/>
            <c:size val="8"/>
            <c:spPr>
              <a:solidFill>
                <a:srgbClr val="00B050"/>
              </a:solidFill>
              <a:ln>
                <a:solidFill>
                  <a:srgbClr val="00B050"/>
                </a:solidFill>
              </a:ln>
            </c:spPr>
          </c:marker>
          <c:xVal>
            <c:numRef>
              <c:f>'Risk Score Plot'!$AG$201:$AG$204</c:f>
              <c:numCache>
                <c:formatCode>General</c:formatCode>
                <c:ptCount val="4"/>
                <c:pt idx="0">
                  <c:v>7.1303564248570126</c:v>
                </c:pt>
                <c:pt idx="1">
                  <c:v>3.0170673640362438</c:v>
                </c:pt>
                <c:pt idx="2">
                  <c:v>4.9569895961740329</c:v>
                </c:pt>
                <c:pt idx="3">
                  <c:v>4.8602626217529119</c:v>
                </c:pt>
              </c:numCache>
            </c:numRef>
          </c:xVal>
          <c:yVal>
            <c:numRef>
              <c:f>'Risk Score Plot'!$AH$201:$AH$204</c:f>
              <c:numCache>
                <c:formatCode>General</c:formatCode>
                <c:ptCount val="4"/>
                <c:pt idx="0">
                  <c:v>1.0012928986094516</c:v>
                </c:pt>
                <c:pt idx="1">
                  <c:v>1.0063696546620478</c:v>
                </c:pt>
                <c:pt idx="2">
                  <c:v>1.285026559338704</c:v>
                </c:pt>
                <c:pt idx="3">
                  <c:v>1.7092911960506854</c:v>
                </c:pt>
              </c:numCache>
            </c:numRef>
          </c:yVal>
          <c:smooth val="0"/>
        </c:ser>
        <c:ser>
          <c:idx val="10"/>
          <c:order val="9"/>
          <c:tx>
            <c:v>Non-High Risk</c:v>
          </c:tx>
          <c:spPr>
            <a:ln w="28575">
              <a:noFill/>
            </a:ln>
          </c:spPr>
          <c:marker>
            <c:symbol val="x"/>
            <c:size val="8"/>
            <c:spPr>
              <a:ln>
                <a:solidFill>
                  <a:srgbClr val="00B050"/>
                </a:solidFill>
              </a:ln>
            </c:spPr>
          </c:marker>
          <c:xVal>
            <c:numRef>
              <c:f>'Risk Score Plot'!$AG$205</c:f>
              <c:numCache>
                <c:formatCode>General</c:formatCode>
                <c:ptCount val="1"/>
                <c:pt idx="0">
                  <c:v>6.9790594863644015</c:v>
                </c:pt>
              </c:numCache>
            </c:numRef>
          </c:xVal>
          <c:yVal>
            <c:numRef>
              <c:f>'Risk Score Plot'!$AH$205</c:f>
              <c:numCache>
                <c:formatCode>General</c:formatCode>
                <c:ptCount val="1"/>
                <c:pt idx="0">
                  <c:v>2.5012141475568992</c:v>
                </c:pt>
              </c:numCache>
            </c:numRef>
          </c:yVal>
          <c:smooth val="0"/>
        </c:ser>
        <c:dLbls>
          <c:showLegendKey val="0"/>
          <c:showVal val="0"/>
          <c:showCatName val="0"/>
          <c:showSerName val="0"/>
          <c:showPercent val="0"/>
          <c:showBubbleSize val="0"/>
        </c:dLbls>
        <c:axId val="40694144"/>
        <c:axId val="40696448"/>
      </c:scatterChart>
      <c:valAx>
        <c:axId val="40694144"/>
        <c:scaling>
          <c:orientation val="minMax"/>
          <c:max val="28"/>
          <c:min val="-20"/>
        </c:scaling>
        <c:delete val="0"/>
        <c:axPos val="b"/>
        <c:title>
          <c:tx>
            <c:rich>
              <a:bodyPr/>
              <a:lstStyle/>
              <a:p>
                <a:pPr>
                  <a:defRPr/>
                </a:pPr>
                <a:r>
                  <a:rPr lang="en-US" dirty="0"/>
                  <a:t>Establishment Spread Potential</a:t>
                </a:r>
              </a:p>
            </c:rich>
          </c:tx>
          <c:layout/>
          <c:overlay val="0"/>
        </c:title>
        <c:numFmt formatCode="General" sourceLinked="1"/>
        <c:majorTickMark val="out"/>
        <c:minorTickMark val="none"/>
        <c:tickLblPos val="nextTo"/>
        <c:crossAx val="40696448"/>
        <c:crosses val="autoZero"/>
        <c:crossBetween val="midCat"/>
        <c:majorUnit val="5"/>
      </c:valAx>
      <c:valAx>
        <c:axId val="40696448"/>
        <c:scaling>
          <c:orientation val="minMax"/>
          <c:max val="5"/>
          <c:min val="1"/>
        </c:scaling>
        <c:delete val="0"/>
        <c:axPos val="l"/>
        <c:title>
          <c:tx>
            <c:rich>
              <a:bodyPr rot="-5400000" vert="horz"/>
              <a:lstStyle/>
              <a:p>
                <a:pPr>
                  <a:defRPr/>
                </a:pPr>
                <a:r>
                  <a:rPr lang="en-US"/>
                  <a:t>Impact Potential</a:t>
                </a:r>
              </a:p>
            </c:rich>
          </c:tx>
          <c:layout/>
          <c:overlay val="0"/>
        </c:title>
        <c:numFmt formatCode="General" sourceLinked="1"/>
        <c:majorTickMark val="out"/>
        <c:minorTickMark val="none"/>
        <c:tickLblPos val="nextTo"/>
        <c:crossAx val="40694144"/>
        <c:crossesAt val="-20"/>
        <c:crossBetween val="midCat"/>
      </c:valAx>
    </c:plotArea>
    <c:legend>
      <c:legendPos val="r"/>
      <c:legendEntry>
        <c:idx val="0"/>
        <c:delete val="1"/>
      </c:legendEntry>
      <c:legendEntry>
        <c:idx val="1"/>
        <c:delete val="1"/>
      </c:legendEntry>
      <c:legendEntry>
        <c:idx val="10"/>
        <c:delete val="1"/>
      </c:legendEntry>
      <c:legendEntry>
        <c:idx val="11"/>
        <c:delete val="1"/>
      </c:legendEntry>
      <c:layout>
        <c:manualLayout>
          <c:xMode val="edge"/>
          <c:yMode val="edge"/>
          <c:x val="0.12879624694791161"/>
          <c:y val="0.1679562343863647"/>
          <c:w val="0.4383128067924067"/>
          <c:h val="0.18959175283812457"/>
        </c:manualLayout>
      </c:layout>
      <c:overlay val="0"/>
      <c:txPr>
        <a:bodyPr/>
        <a:lstStyle/>
        <a:p>
          <a:pPr>
            <a:defRPr sz="1600"/>
          </a:pPr>
          <a:endParaRPr lang="en-US"/>
        </a:p>
      </c:txPr>
    </c:legend>
    <c:plotVisOnly val="1"/>
    <c:dispBlanksAs val="gap"/>
    <c:showDLblsOverMax val="0"/>
  </c:chart>
  <c:spPr>
    <a:ln>
      <a:noFill/>
    </a:ln>
  </c:spPr>
  <c:txPr>
    <a:bodyPr/>
    <a:lstStyle/>
    <a:p>
      <a:pPr>
        <a:defRPr sz="1800"/>
      </a:pPr>
      <a:endParaRPr lang="en-US"/>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326013986813925"/>
          <c:y val="0.14032984191375594"/>
          <c:w val="0.83164176373379084"/>
          <c:h val="0.68386143128141963"/>
        </c:manualLayout>
      </c:layout>
      <c:scatterChart>
        <c:scatterStyle val="lineMarker"/>
        <c:varyColors val="0"/>
        <c:ser>
          <c:idx val="2"/>
          <c:order val="0"/>
          <c:tx>
            <c:v>High Risk Threshold</c:v>
          </c:tx>
          <c:spPr>
            <a:ln w="28575">
              <a:noFill/>
            </a:ln>
          </c:spPr>
          <c:marker>
            <c:spPr>
              <a:solidFill>
                <a:sysClr val="window" lastClr="FFFFFF">
                  <a:alpha val="0"/>
                </a:sysClr>
              </a:solidFill>
              <a:ln>
                <a:solidFill>
                  <a:sysClr val="window" lastClr="FFFFFF">
                    <a:alpha val="0"/>
                  </a:sysClr>
                </a:solidFill>
              </a:ln>
            </c:spPr>
          </c:marker>
          <c:trendline>
            <c:spPr>
              <a:ln>
                <a:solidFill>
                  <a:schemeClr val="tx1"/>
                </a:solidFill>
                <a:prstDash val="dash"/>
              </a:ln>
            </c:spPr>
            <c:trendlineType val="linear"/>
            <c:dispRSqr val="0"/>
            <c:dispEq val="0"/>
          </c:trendline>
          <c:xVal>
            <c:numRef>
              <c:f>'Risk Score Plot'!$V$3:$V$58</c:f>
              <c:numCache>
                <c:formatCode>General</c:formatCode>
                <c:ptCount val="56"/>
                <c:pt idx="0">
                  <c:v>-25</c:v>
                </c:pt>
                <c:pt idx="1">
                  <c:v>-24</c:v>
                </c:pt>
                <c:pt idx="2">
                  <c:v>-23</c:v>
                </c:pt>
                <c:pt idx="3">
                  <c:v>-22</c:v>
                </c:pt>
                <c:pt idx="4">
                  <c:v>-21</c:v>
                </c:pt>
                <c:pt idx="5">
                  <c:v>-20</c:v>
                </c:pt>
                <c:pt idx="6">
                  <c:v>-19</c:v>
                </c:pt>
                <c:pt idx="7">
                  <c:v>-18</c:v>
                </c:pt>
                <c:pt idx="8">
                  <c:v>-17</c:v>
                </c:pt>
                <c:pt idx="9">
                  <c:v>-16</c:v>
                </c:pt>
                <c:pt idx="10">
                  <c:v>-15</c:v>
                </c:pt>
                <c:pt idx="11">
                  <c:v>-14</c:v>
                </c:pt>
                <c:pt idx="12">
                  <c:v>-13</c:v>
                </c:pt>
                <c:pt idx="13">
                  <c:v>-12</c:v>
                </c:pt>
                <c:pt idx="14">
                  <c:v>-11</c:v>
                </c:pt>
                <c:pt idx="15">
                  <c:v>-10</c:v>
                </c:pt>
                <c:pt idx="16">
                  <c:v>-9</c:v>
                </c:pt>
                <c:pt idx="17">
                  <c:v>-8</c:v>
                </c:pt>
                <c:pt idx="18">
                  <c:v>-7</c:v>
                </c:pt>
                <c:pt idx="19">
                  <c:v>-6</c:v>
                </c:pt>
                <c:pt idx="20">
                  <c:v>-5</c:v>
                </c:pt>
                <c:pt idx="21">
                  <c:v>-4</c:v>
                </c:pt>
                <c:pt idx="22">
                  <c:v>-3</c:v>
                </c:pt>
                <c:pt idx="23">
                  <c:v>-2</c:v>
                </c:pt>
                <c:pt idx="24">
                  <c:v>-1</c:v>
                </c:pt>
                <c:pt idx="25">
                  <c:v>0</c:v>
                </c:pt>
                <c:pt idx="26">
                  <c:v>1</c:v>
                </c:pt>
                <c:pt idx="27">
                  <c:v>2</c:v>
                </c:pt>
                <c:pt idx="28">
                  <c:v>3</c:v>
                </c:pt>
                <c:pt idx="29">
                  <c:v>4</c:v>
                </c:pt>
                <c:pt idx="30">
                  <c:v>5</c:v>
                </c:pt>
                <c:pt idx="31">
                  <c:v>6</c:v>
                </c:pt>
                <c:pt idx="32">
                  <c:v>7</c:v>
                </c:pt>
                <c:pt idx="33">
                  <c:v>8</c:v>
                </c:pt>
                <c:pt idx="34">
                  <c:v>9</c:v>
                </c:pt>
                <c:pt idx="35">
                  <c:v>10</c:v>
                </c:pt>
                <c:pt idx="36">
                  <c:v>11</c:v>
                </c:pt>
                <c:pt idx="37">
                  <c:v>12</c:v>
                </c:pt>
                <c:pt idx="38">
                  <c:v>13</c:v>
                </c:pt>
                <c:pt idx="39">
                  <c:v>14</c:v>
                </c:pt>
                <c:pt idx="40">
                  <c:v>15</c:v>
                </c:pt>
                <c:pt idx="41">
                  <c:v>16</c:v>
                </c:pt>
                <c:pt idx="42">
                  <c:v>17</c:v>
                </c:pt>
                <c:pt idx="43">
                  <c:v>18</c:v>
                </c:pt>
                <c:pt idx="44">
                  <c:v>19</c:v>
                </c:pt>
                <c:pt idx="45">
                  <c:v>20</c:v>
                </c:pt>
                <c:pt idx="46">
                  <c:v>21</c:v>
                </c:pt>
                <c:pt idx="47">
                  <c:v>22</c:v>
                </c:pt>
                <c:pt idx="48">
                  <c:v>23</c:v>
                </c:pt>
                <c:pt idx="49">
                  <c:v>24</c:v>
                </c:pt>
                <c:pt idx="50">
                  <c:v>25</c:v>
                </c:pt>
                <c:pt idx="51">
                  <c:v>26</c:v>
                </c:pt>
                <c:pt idx="52">
                  <c:v>27</c:v>
                </c:pt>
                <c:pt idx="53">
                  <c:v>28</c:v>
                </c:pt>
                <c:pt idx="54">
                  <c:v>29</c:v>
                </c:pt>
                <c:pt idx="55">
                  <c:v>30</c:v>
                </c:pt>
              </c:numCache>
            </c:numRef>
          </c:xVal>
          <c:yVal>
            <c:numRef>
              <c:f>'Risk Score Plot'!$W$3:$W$58</c:f>
              <c:numCache>
                <c:formatCode>General</c:formatCode>
                <c:ptCount val="56"/>
                <c:pt idx="0">
                  <c:v>15.898111076775118</c:v>
                </c:pt>
                <c:pt idx="1">
                  <c:v>15.50668392940846</c:v>
                </c:pt>
                <c:pt idx="2">
                  <c:v>15.115256782041783</c:v>
                </c:pt>
                <c:pt idx="3">
                  <c:v>14.723829634675099</c:v>
                </c:pt>
                <c:pt idx="4">
                  <c:v>14.332402487308451</c:v>
                </c:pt>
                <c:pt idx="5">
                  <c:v>13.940975339941764</c:v>
                </c:pt>
                <c:pt idx="6">
                  <c:v>13.549548192575092</c:v>
                </c:pt>
                <c:pt idx="7">
                  <c:v>13.158121045208418</c:v>
                </c:pt>
                <c:pt idx="8">
                  <c:v>12.766693897841758</c:v>
                </c:pt>
                <c:pt idx="9">
                  <c:v>12.375266750475076</c:v>
                </c:pt>
                <c:pt idx="10">
                  <c:v>11.983839603108414</c:v>
                </c:pt>
                <c:pt idx="11">
                  <c:v>11.592412455741741</c:v>
                </c:pt>
                <c:pt idx="12">
                  <c:v>11.20098530837506</c:v>
                </c:pt>
                <c:pt idx="13">
                  <c:v>10.809558161008386</c:v>
                </c:pt>
                <c:pt idx="14">
                  <c:v>10.418131013641714</c:v>
                </c:pt>
                <c:pt idx="15">
                  <c:v>10.026703866275042</c:v>
                </c:pt>
                <c:pt idx="16">
                  <c:v>9.6352767189083703</c:v>
                </c:pt>
                <c:pt idx="17">
                  <c:v>9.2438495715417002</c:v>
                </c:pt>
                <c:pt idx="18">
                  <c:v>8.8524224241750264</c:v>
                </c:pt>
                <c:pt idx="19">
                  <c:v>8.4609952768083652</c:v>
                </c:pt>
                <c:pt idx="20">
                  <c:v>8.0695681294416808</c:v>
                </c:pt>
                <c:pt idx="21">
                  <c:v>7.6781409820750088</c:v>
                </c:pt>
                <c:pt idx="22">
                  <c:v>7.2867138347083404</c:v>
                </c:pt>
                <c:pt idx="23">
                  <c:v>6.8952866873416685</c:v>
                </c:pt>
                <c:pt idx="24">
                  <c:v>6.5038595399749886</c:v>
                </c:pt>
                <c:pt idx="25">
                  <c:v>6.1124323926083202</c:v>
                </c:pt>
                <c:pt idx="26">
                  <c:v>5.7210052452416482</c:v>
                </c:pt>
                <c:pt idx="27">
                  <c:v>5.3295780978749754</c:v>
                </c:pt>
                <c:pt idx="28">
                  <c:v>4.9381509505083026</c:v>
                </c:pt>
                <c:pt idx="29">
                  <c:v>4.5467238031416377</c:v>
                </c:pt>
                <c:pt idx="30">
                  <c:v>4.1552966557749595</c:v>
                </c:pt>
                <c:pt idx="31">
                  <c:v>3.7638695084082872</c:v>
                </c:pt>
                <c:pt idx="32">
                  <c:v>3.3724423610416125</c:v>
                </c:pt>
                <c:pt idx="33">
                  <c:v>2.9810152136749424</c:v>
                </c:pt>
                <c:pt idx="34">
                  <c:v>2.58958806630827</c:v>
                </c:pt>
                <c:pt idx="35">
                  <c:v>2.1981609189416003</c:v>
                </c:pt>
                <c:pt idx="36">
                  <c:v>1.8067337715749254</c:v>
                </c:pt>
                <c:pt idx="37">
                  <c:v>1.4153066242082537</c:v>
                </c:pt>
                <c:pt idx="38">
                  <c:v>1.0238794768415811</c:v>
                </c:pt>
                <c:pt idx="39">
                  <c:v>0.63245232947490859</c:v>
                </c:pt>
                <c:pt idx="40">
                  <c:v>0.24102518210823662</c:v>
                </c:pt>
                <c:pt idx="41">
                  <c:v>-0.15040196525843541</c:v>
                </c:pt>
                <c:pt idx="42">
                  <c:v>-0.54182911262510924</c:v>
                </c:pt>
                <c:pt idx="43">
                  <c:v>-0.93325625999177997</c:v>
                </c:pt>
                <c:pt idx="44">
                  <c:v>-1.3246834073584519</c:v>
                </c:pt>
                <c:pt idx="45">
                  <c:v>-1.7161105547251241</c:v>
                </c:pt>
                <c:pt idx="46">
                  <c:v>-2.1075377020918018</c:v>
                </c:pt>
                <c:pt idx="47">
                  <c:v>-2.4989648494584689</c:v>
                </c:pt>
                <c:pt idx="48">
                  <c:v>-2.8903919968251408</c:v>
                </c:pt>
                <c:pt idx="49">
                  <c:v>-3.2818191441918132</c:v>
                </c:pt>
                <c:pt idx="50">
                  <c:v>-3.6732462915584847</c:v>
                </c:pt>
                <c:pt idx="51">
                  <c:v>-4.0646734389251575</c:v>
                </c:pt>
                <c:pt idx="52">
                  <c:v>-4.4561005862918304</c:v>
                </c:pt>
                <c:pt idx="53">
                  <c:v>-4.8475277336585005</c:v>
                </c:pt>
                <c:pt idx="54">
                  <c:v>-5.2389548810251725</c:v>
                </c:pt>
                <c:pt idx="55">
                  <c:v>-5.6303820283918471</c:v>
                </c:pt>
              </c:numCache>
            </c:numRef>
          </c:yVal>
          <c:smooth val="0"/>
        </c:ser>
        <c:ser>
          <c:idx val="3"/>
          <c:order val="1"/>
          <c:tx>
            <c:v>Low Risk Threshold</c:v>
          </c:tx>
          <c:spPr>
            <a:ln w="28575">
              <a:solidFill>
                <a:schemeClr val="bg1"/>
              </a:solidFill>
            </a:ln>
          </c:spPr>
          <c:marker>
            <c:spPr>
              <a:solidFill>
                <a:sysClr val="window" lastClr="FFFFFF">
                  <a:alpha val="0"/>
                </a:sysClr>
              </a:solidFill>
              <a:ln>
                <a:solidFill>
                  <a:prstClr val="white">
                    <a:alpha val="0"/>
                  </a:prstClr>
                </a:solidFill>
              </a:ln>
            </c:spPr>
          </c:marker>
          <c:trendline>
            <c:spPr>
              <a:ln>
                <a:solidFill>
                  <a:prstClr val="black"/>
                </a:solidFill>
                <a:prstDash val="dash"/>
              </a:ln>
            </c:spPr>
            <c:trendlineType val="linear"/>
            <c:dispRSqr val="0"/>
            <c:dispEq val="0"/>
          </c:trendline>
          <c:xVal>
            <c:numRef>
              <c:f>'Risk Score Plot'!$Y$3:$Y$58</c:f>
              <c:numCache>
                <c:formatCode>General</c:formatCode>
                <c:ptCount val="56"/>
                <c:pt idx="0">
                  <c:v>-25</c:v>
                </c:pt>
                <c:pt idx="1">
                  <c:v>-24</c:v>
                </c:pt>
                <c:pt idx="2">
                  <c:v>-23</c:v>
                </c:pt>
                <c:pt idx="3">
                  <c:v>-22</c:v>
                </c:pt>
                <c:pt idx="4">
                  <c:v>-21</c:v>
                </c:pt>
                <c:pt idx="5">
                  <c:v>-20</c:v>
                </c:pt>
                <c:pt idx="6">
                  <c:v>-19</c:v>
                </c:pt>
                <c:pt idx="7">
                  <c:v>-18</c:v>
                </c:pt>
                <c:pt idx="8">
                  <c:v>-17</c:v>
                </c:pt>
                <c:pt idx="9">
                  <c:v>-16</c:v>
                </c:pt>
                <c:pt idx="10">
                  <c:v>-15</c:v>
                </c:pt>
                <c:pt idx="11">
                  <c:v>-14</c:v>
                </c:pt>
                <c:pt idx="12">
                  <c:v>-13</c:v>
                </c:pt>
                <c:pt idx="13">
                  <c:v>-12</c:v>
                </c:pt>
                <c:pt idx="14">
                  <c:v>-11</c:v>
                </c:pt>
                <c:pt idx="15">
                  <c:v>-10</c:v>
                </c:pt>
                <c:pt idx="16">
                  <c:v>-9</c:v>
                </c:pt>
                <c:pt idx="17">
                  <c:v>-8</c:v>
                </c:pt>
                <c:pt idx="18">
                  <c:v>-7</c:v>
                </c:pt>
                <c:pt idx="19">
                  <c:v>-6</c:v>
                </c:pt>
                <c:pt idx="20">
                  <c:v>-5</c:v>
                </c:pt>
                <c:pt idx="21">
                  <c:v>-4</c:v>
                </c:pt>
                <c:pt idx="22">
                  <c:v>-3</c:v>
                </c:pt>
                <c:pt idx="23">
                  <c:v>-2</c:v>
                </c:pt>
                <c:pt idx="24">
                  <c:v>-1</c:v>
                </c:pt>
                <c:pt idx="25">
                  <c:v>0</c:v>
                </c:pt>
                <c:pt idx="26">
                  <c:v>1</c:v>
                </c:pt>
                <c:pt idx="27">
                  <c:v>2</c:v>
                </c:pt>
                <c:pt idx="28">
                  <c:v>3</c:v>
                </c:pt>
                <c:pt idx="29">
                  <c:v>4</c:v>
                </c:pt>
                <c:pt idx="30">
                  <c:v>5</c:v>
                </c:pt>
                <c:pt idx="31">
                  <c:v>6</c:v>
                </c:pt>
                <c:pt idx="32">
                  <c:v>7</c:v>
                </c:pt>
                <c:pt idx="33">
                  <c:v>8</c:v>
                </c:pt>
                <c:pt idx="34">
                  <c:v>9</c:v>
                </c:pt>
                <c:pt idx="35">
                  <c:v>10</c:v>
                </c:pt>
                <c:pt idx="36">
                  <c:v>11</c:v>
                </c:pt>
                <c:pt idx="37">
                  <c:v>12</c:v>
                </c:pt>
                <c:pt idx="38">
                  <c:v>13</c:v>
                </c:pt>
                <c:pt idx="39">
                  <c:v>14</c:v>
                </c:pt>
                <c:pt idx="40">
                  <c:v>15</c:v>
                </c:pt>
                <c:pt idx="41">
                  <c:v>16</c:v>
                </c:pt>
                <c:pt idx="42">
                  <c:v>17</c:v>
                </c:pt>
                <c:pt idx="43">
                  <c:v>18</c:v>
                </c:pt>
                <c:pt idx="44">
                  <c:v>19</c:v>
                </c:pt>
                <c:pt idx="45">
                  <c:v>20</c:v>
                </c:pt>
                <c:pt idx="46">
                  <c:v>21</c:v>
                </c:pt>
                <c:pt idx="47">
                  <c:v>22</c:v>
                </c:pt>
                <c:pt idx="48">
                  <c:v>23</c:v>
                </c:pt>
                <c:pt idx="49">
                  <c:v>24</c:v>
                </c:pt>
                <c:pt idx="50">
                  <c:v>25</c:v>
                </c:pt>
                <c:pt idx="51">
                  <c:v>26</c:v>
                </c:pt>
                <c:pt idx="52">
                  <c:v>27</c:v>
                </c:pt>
                <c:pt idx="53">
                  <c:v>28</c:v>
                </c:pt>
                <c:pt idx="54">
                  <c:v>29</c:v>
                </c:pt>
                <c:pt idx="55">
                  <c:v>30</c:v>
                </c:pt>
              </c:numCache>
            </c:numRef>
          </c:xVal>
          <c:yVal>
            <c:numRef>
              <c:f>'Risk Score Plot'!$Z$3:$Z$58</c:f>
              <c:numCache>
                <c:formatCode>General</c:formatCode>
                <c:ptCount val="56"/>
                <c:pt idx="0">
                  <c:v>11.182442135588419</c:v>
                </c:pt>
                <c:pt idx="1">
                  <c:v>10.791014988221731</c:v>
                </c:pt>
                <c:pt idx="2">
                  <c:v>10.399587840855071</c:v>
                </c:pt>
                <c:pt idx="3">
                  <c:v>10.008160693488387</c:v>
                </c:pt>
                <c:pt idx="4">
                  <c:v>9.6167335461217167</c:v>
                </c:pt>
                <c:pt idx="5">
                  <c:v>9.2253063987550448</c:v>
                </c:pt>
                <c:pt idx="6">
                  <c:v>8.8338792513883728</c:v>
                </c:pt>
                <c:pt idx="7">
                  <c:v>8.4424521040217027</c:v>
                </c:pt>
                <c:pt idx="8">
                  <c:v>8.0510249566550272</c:v>
                </c:pt>
                <c:pt idx="9">
                  <c:v>7.6595978092883481</c:v>
                </c:pt>
                <c:pt idx="10">
                  <c:v>7.2681706619216815</c:v>
                </c:pt>
                <c:pt idx="11">
                  <c:v>6.8767435145550104</c:v>
                </c:pt>
                <c:pt idx="12">
                  <c:v>6.4853163671883376</c:v>
                </c:pt>
                <c:pt idx="13">
                  <c:v>6.0938892198216674</c:v>
                </c:pt>
                <c:pt idx="14">
                  <c:v>5.7024620724549928</c:v>
                </c:pt>
                <c:pt idx="15">
                  <c:v>5.31103492508832</c:v>
                </c:pt>
                <c:pt idx="16">
                  <c:v>4.9196077777216525</c:v>
                </c:pt>
                <c:pt idx="17">
                  <c:v>4.5281806303549699</c:v>
                </c:pt>
                <c:pt idx="18">
                  <c:v>4.1367534829883121</c:v>
                </c:pt>
                <c:pt idx="19">
                  <c:v>3.745326335621634</c:v>
                </c:pt>
                <c:pt idx="20">
                  <c:v>3.3538991882549594</c:v>
                </c:pt>
                <c:pt idx="21">
                  <c:v>2.9624720408882848</c:v>
                </c:pt>
                <c:pt idx="22">
                  <c:v>2.5710448935216137</c:v>
                </c:pt>
                <c:pt idx="23">
                  <c:v>2.1796177461549449</c:v>
                </c:pt>
                <c:pt idx="24">
                  <c:v>1.7881905987882705</c:v>
                </c:pt>
                <c:pt idx="25">
                  <c:v>1.3967634514215983</c:v>
                </c:pt>
                <c:pt idx="26">
                  <c:v>1.0053363040549248</c:v>
                </c:pt>
                <c:pt idx="27">
                  <c:v>0.61390915668825474</c:v>
                </c:pt>
                <c:pt idx="28">
                  <c:v>0.22248200932158166</c:v>
                </c:pt>
                <c:pt idx="29">
                  <c:v>-0.16894513804509095</c:v>
                </c:pt>
                <c:pt idx="30">
                  <c:v>-0.56037228541176198</c:v>
                </c:pt>
                <c:pt idx="31">
                  <c:v>-0.95179943277843615</c:v>
                </c:pt>
                <c:pt idx="32">
                  <c:v>-1.3432265801451062</c:v>
                </c:pt>
                <c:pt idx="33">
                  <c:v>-1.7346537275117806</c:v>
                </c:pt>
                <c:pt idx="34">
                  <c:v>-2.1260808748784519</c:v>
                </c:pt>
                <c:pt idx="35">
                  <c:v>-2.5175080222451238</c:v>
                </c:pt>
                <c:pt idx="36">
                  <c:v>-2.9089351696117962</c:v>
                </c:pt>
                <c:pt idx="37">
                  <c:v>-3.3003623169784677</c:v>
                </c:pt>
                <c:pt idx="38">
                  <c:v>-3.6917894643451397</c:v>
                </c:pt>
                <c:pt idx="39">
                  <c:v>-4.0832166117118129</c:v>
                </c:pt>
                <c:pt idx="40">
                  <c:v>-4.4746437590784884</c:v>
                </c:pt>
                <c:pt idx="41">
                  <c:v>-4.8660709064451515</c:v>
                </c:pt>
                <c:pt idx="42">
                  <c:v>-5.2574980538118314</c:v>
                </c:pt>
                <c:pt idx="43">
                  <c:v>-5.6489252011784945</c:v>
                </c:pt>
                <c:pt idx="44">
                  <c:v>-6.0403523485451736</c:v>
                </c:pt>
                <c:pt idx="45">
                  <c:v>-6.4317794959118597</c:v>
                </c:pt>
                <c:pt idx="46">
                  <c:v>-6.8232066432785166</c:v>
                </c:pt>
                <c:pt idx="47">
                  <c:v>-7.2146337906451912</c:v>
                </c:pt>
                <c:pt idx="48">
                  <c:v>-7.6060609380118631</c:v>
                </c:pt>
                <c:pt idx="49">
                  <c:v>-7.9974880853785395</c:v>
                </c:pt>
                <c:pt idx="50">
                  <c:v>-8.3889152327452159</c:v>
                </c:pt>
                <c:pt idx="51">
                  <c:v>-8.780342380111863</c:v>
                </c:pt>
                <c:pt idx="52">
                  <c:v>-9.1717695274785509</c:v>
                </c:pt>
                <c:pt idx="53">
                  <c:v>-9.5631966748452353</c:v>
                </c:pt>
                <c:pt idx="54">
                  <c:v>-9.954623822211893</c:v>
                </c:pt>
                <c:pt idx="55">
                  <c:v>-10.346050969578569</c:v>
                </c:pt>
              </c:numCache>
            </c:numRef>
          </c:yVal>
          <c:smooth val="0"/>
        </c:ser>
        <c:ser>
          <c:idx val="0"/>
          <c:order val="2"/>
          <c:tx>
            <c:v>Maj-Eval Further</c:v>
          </c:tx>
          <c:spPr>
            <a:ln w="28575">
              <a:noFill/>
            </a:ln>
          </c:spPr>
          <c:marker>
            <c:symbol val="circle"/>
            <c:size val="8"/>
            <c:spPr>
              <a:solidFill>
                <a:srgbClr val="FF0000"/>
              </a:solidFill>
              <a:ln>
                <a:solidFill>
                  <a:srgbClr val="FF0000"/>
                </a:solidFill>
              </a:ln>
            </c:spPr>
          </c:marker>
          <c:xVal>
            <c:numRef>
              <c:f>'Risk Score Plot'!$AG$2:$AG$3</c:f>
              <c:numCache>
                <c:formatCode>General</c:formatCode>
                <c:ptCount val="2"/>
                <c:pt idx="0">
                  <c:v>8.1948810748082508</c:v>
                </c:pt>
                <c:pt idx="1">
                  <c:v>2.9063007855727205</c:v>
                </c:pt>
              </c:numCache>
            </c:numRef>
          </c:xVal>
          <c:yVal>
            <c:numRef>
              <c:f>'Risk Score Plot'!$AH$2:$AH$3</c:f>
              <c:numCache>
                <c:formatCode>General</c:formatCode>
                <c:ptCount val="2"/>
                <c:pt idx="0">
                  <c:v>1.7928207258666253</c:v>
                </c:pt>
                <c:pt idx="1">
                  <c:v>1.6238273833604662</c:v>
                </c:pt>
              </c:numCache>
            </c:numRef>
          </c:yVal>
          <c:smooth val="0"/>
        </c:ser>
        <c:ser>
          <c:idx val="4"/>
          <c:order val="3"/>
          <c:tx>
            <c:v>Maj-High Risk</c:v>
          </c:tx>
          <c:spPr>
            <a:ln w="28575">
              <a:noFill/>
            </a:ln>
          </c:spPr>
          <c:marker>
            <c:symbol val="x"/>
            <c:size val="8"/>
            <c:spPr>
              <a:ln w="25400">
                <a:solidFill>
                  <a:srgbClr val="FF0000"/>
                </a:solidFill>
              </a:ln>
            </c:spPr>
          </c:marker>
          <c:xVal>
            <c:numRef>
              <c:f>'Risk Score Plot'!$AG$4:$AG$69</c:f>
              <c:numCache>
                <c:formatCode>General</c:formatCode>
                <c:ptCount val="66"/>
                <c:pt idx="0">
                  <c:v>11.209138072770385</c:v>
                </c:pt>
                <c:pt idx="1">
                  <c:v>17.23611074339059</c:v>
                </c:pt>
                <c:pt idx="2">
                  <c:v>11.877025542747599</c:v>
                </c:pt>
                <c:pt idx="3">
                  <c:v>10.802346080466714</c:v>
                </c:pt>
                <c:pt idx="4">
                  <c:v>12.893463411218676</c:v>
                </c:pt>
                <c:pt idx="5">
                  <c:v>12.03525495026102</c:v>
                </c:pt>
                <c:pt idx="6">
                  <c:v>21.154178863971495</c:v>
                </c:pt>
                <c:pt idx="7">
                  <c:v>13.036932888119971</c:v>
                </c:pt>
                <c:pt idx="8">
                  <c:v>20.095530289560262</c:v>
                </c:pt>
                <c:pt idx="9">
                  <c:v>14.855848488001971</c:v>
                </c:pt>
                <c:pt idx="10">
                  <c:v>10.093588867729773</c:v>
                </c:pt>
                <c:pt idx="11">
                  <c:v>10.215663669905236</c:v>
                </c:pt>
                <c:pt idx="12">
                  <c:v>16.036776155461503</c:v>
                </c:pt>
                <c:pt idx="13">
                  <c:v>17.022957032757024</c:v>
                </c:pt>
                <c:pt idx="14">
                  <c:v>14.968465272660564</c:v>
                </c:pt>
                <c:pt idx="15">
                  <c:v>12.773394166243435</c:v>
                </c:pt>
                <c:pt idx="16">
                  <c:v>16.856867134009704</c:v>
                </c:pt>
                <c:pt idx="17">
                  <c:v>16.166326361456363</c:v>
                </c:pt>
                <c:pt idx="18">
                  <c:v>11.928721693665507</c:v>
                </c:pt>
                <c:pt idx="19">
                  <c:v>18.89872987546137</c:v>
                </c:pt>
                <c:pt idx="20">
                  <c:v>17.967648839822292</c:v>
                </c:pt>
                <c:pt idx="21">
                  <c:v>14.066064951736262</c:v>
                </c:pt>
                <c:pt idx="22">
                  <c:v>3.8523082989737936</c:v>
                </c:pt>
                <c:pt idx="23">
                  <c:v>15.937547053303136</c:v>
                </c:pt>
                <c:pt idx="24">
                  <c:v>17.995661237576101</c:v>
                </c:pt>
                <c:pt idx="25">
                  <c:v>19.988075553653989</c:v>
                </c:pt>
                <c:pt idx="26">
                  <c:v>18.924782157987412</c:v>
                </c:pt>
                <c:pt idx="27">
                  <c:v>19.776299796265924</c:v>
                </c:pt>
                <c:pt idx="28">
                  <c:v>13.05729960266917</c:v>
                </c:pt>
                <c:pt idx="29">
                  <c:v>14.81078314603565</c:v>
                </c:pt>
                <c:pt idx="30">
                  <c:v>11.911298042313618</c:v>
                </c:pt>
                <c:pt idx="31">
                  <c:v>22.894817155448468</c:v>
                </c:pt>
                <c:pt idx="32">
                  <c:v>21.807206095702497</c:v>
                </c:pt>
                <c:pt idx="33">
                  <c:v>21.041443586934516</c:v>
                </c:pt>
                <c:pt idx="34">
                  <c:v>19.77381160939786</c:v>
                </c:pt>
                <c:pt idx="35">
                  <c:v>21.042726029581246</c:v>
                </c:pt>
                <c:pt idx="36">
                  <c:v>13.926915291032037</c:v>
                </c:pt>
                <c:pt idx="37">
                  <c:v>12.091818551393363</c:v>
                </c:pt>
                <c:pt idx="38">
                  <c:v>6.8042149269313255</c:v>
                </c:pt>
                <c:pt idx="39">
                  <c:v>12.901196763212369</c:v>
                </c:pt>
                <c:pt idx="40">
                  <c:v>21.783700676180491</c:v>
                </c:pt>
                <c:pt idx="41">
                  <c:v>11.85811253915638</c:v>
                </c:pt>
                <c:pt idx="42">
                  <c:v>13.787604025767671</c:v>
                </c:pt>
                <c:pt idx="43">
                  <c:v>19.111947562513183</c:v>
                </c:pt>
                <c:pt idx="44">
                  <c:v>1.2246186951304148</c:v>
                </c:pt>
                <c:pt idx="45">
                  <c:v>20.977216225145714</c:v>
                </c:pt>
                <c:pt idx="46">
                  <c:v>6.9880048403554849</c:v>
                </c:pt>
                <c:pt idx="47">
                  <c:v>13.902493393033698</c:v>
                </c:pt>
                <c:pt idx="48">
                  <c:v>15.849760734601109</c:v>
                </c:pt>
                <c:pt idx="49">
                  <c:v>22.818554439699625</c:v>
                </c:pt>
                <c:pt idx="50">
                  <c:v>17.832279015981687</c:v>
                </c:pt>
                <c:pt idx="51">
                  <c:v>12.10694458611615</c:v>
                </c:pt>
                <c:pt idx="52">
                  <c:v>18.179797027041744</c:v>
                </c:pt>
                <c:pt idx="53">
                  <c:v>15.929538009016277</c:v>
                </c:pt>
                <c:pt idx="54">
                  <c:v>16.755607676187445</c:v>
                </c:pt>
                <c:pt idx="55">
                  <c:v>17.092658249728863</c:v>
                </c:pt>
                <c:pt idx="56">
                  <c:v>7.8904783767694759</c:v>
                </c:pt>
                <c:pt idx="57">
                  <c:v>25.015088571544787</c:v>
                </c:pt>
                <c:pt idx="58">
                  <c:v>18.812993388627866</c:v>
                </c:pt>
                <c:pt idx="59">
                  <c:v>18.836353237162822</c:v>
                </c:pt>
                <c:pt idx="60">
                  <c:v>19.833763517407224</c:v>
                </c:pt>
                <c:pt idx="61">
                  <c:v>23.222550732879487</c:v>
                </c:pt>
                <c:pt idx="62">
                  <c:v>9.2017639876813959</c:v>
                </c:pt>
                <c:pt idx="63">
                  <c:v>19.768195600911977</c:v>
                </c:pt>
                <c:pt idx="64">
                  <c:v>11.753046812208074</c:v>
                </c:pt>
                <c:pt idx="65">
                  <c:v>11.01846648896157</c:v>
                </c:pt>
              </c:numCache>
            </c:numRef>
          </c:xVal>
          <c:yVal>
            <c:numRef>
              <c:f>'Risk Score Plot'!$AH$4:$AH$69</c:f>
              <c:numCache>
                <c:formatCode>General</c:formatCode>
                <c:ptCount val="66"/>
                <c:pt idx="0">
                  <c:v>2.3985595456616942</c:v>
                </c:pt>
                <c:pt idx="1">
                  <c:v>2.699146238870223</c:v>
                </c:pt>
                <c:pt idx="2">
                  <c:v>2.1217031116337708</c:v>
                </c:pt>
                <c:pt idx="3">
                  <c:v>1.8966821929106581</c:v>
                </c:pt>
                <c:pt idx="4">
                  <c:v>2.7012231765194588</c:v>
                </c:pt>
                <c:pt idx="5">
                  <c:v>2.002425094825846</c:v>
                </c:pt>
                <c:pt idx="6">
                  <c:v>4.7836249436369105</c:v>
                </c:pt>
                <c:pt idx="7">
                  <c:v>2.601559233823866</c:v>
                </c:pt>
                <c:pt idx="8">
                  <c:v>3.6870321979788594</c:v>
                </c:pt>
                <c:pt idx="9">
                  <c:v>2.8896628064536474</c:v>
                </c:pt>
                <c:pt idx="10">
                  <c:v>2.1936860917785506</c:v>
                </c:pt>
                <c:pt idx="11">
                  <c:v>2.8050603723784571</c:v>
                </c:pt>
                <c:pt idx="12">
                  <c:v>1.2992141440280187</c:v>
                </c:pt>
                <c:pt idx="13">
                  <c:v>3.9988651895368643</c:v>
                </c:pt>
                <c:pt idx="14">
                  <c:v>2.5930685977050705</c:v>
                </c:pt>
                <c:pt idx="15">
                  <c:v>3.0955647077668007</c:v>
                </c:pt>
                <c:pt idx="16">
                  <c:v>4.2125142699467384</c:v>
                </c:pt>
                <c:pt idx="17">
                  <c:v>3.1071550635810805</c:v>
                </c:pt>
                <c:pt idx="18">
                  <c:v>1.8984321680722651</c:v>
                </c:pt>
                <c:pt idx="19">
                  <c:v>4.3112107744397505</c:v>
                </c:pt>
                <c:pt idx="20">
                  <c:v>4.3756210513519429</c:v>
                </c:pt>
                <c:pt idx="21">
                  <c:v>3.0800833381332828</c:v>
                </c:pt>
                <c:pt idx="22">
                  <c:v>1.1140702339633601</c:v>
                </c:pt>
                <c:pt idx="23">
                  <c:v>3.5936829553508227</c:v>
                </c:pt>
                <c:pt idx="24">
                  <c:v>4.0896228957499519</c:v>
                </c:pt>
                <c:pt idx="25">
                  <c:v>4.0888617248659633</c:v>
                </c:pt>
                <c:pt idx="26">
                  <c:v>3.3033810179957812</c:v>
                </c:pt>
                <c:pt idx="27">
                  <c:v>4.3145062323753107</c:v>
                </c:pt>
                <c:pt idx="28">
                  <c:v>2.7172035125278482</c:v>
                </c:pt>
                <c:pt idx="29">
                  <c:v>3.0798184322438562</c:v>
                </c:pt>
                <c:pt idx="30">
                  <c:v>2.6242246641736808</c:v>
                </c:pt>
                <c:pt idx="31">
                  <c:v>3.6904139572438397</c:v>
                </c:pt>
                <c:pt idx="32">
                  <c:v>2.7142589470515381</c:v>
                </c:pt>
                <c:pt idx="33">
                  <c:v>4.296255137637349</c:v>
                </c:pt>
                <c:pt idx="34">
                  <c:v>3.5774492877259205</c:v>
                </c:pt>
                <c:pt idx="35">
                  <c:v>4.3119213288867444</c:v>
                </c:pt>
                <c:pt idx="36">
                  <c:v>3.8845849764884139</c:v>
                </c:pt>
                <c:pt idx="37">
                  <c:v>2.9971006822600841</c:v>
                </c:pt>
                <c:pt idx="38">
                  <c:v>1.1786318485900442</c:v>
                </c:pt>
                <c:pt idx="39">
                  <c:v>2.0798967786899802</c:v>
                </c:pt>
                <c:pt idx="40">
                  <c:v>3.1817775530223047</c:v>
                </c:pt>
                <c:pt idx="41">
                  <c:v>2.4925860207982766</c:v>
                </c:pt>
                <c:pt idx="42">
                  <c:v>2.9017730448144392</c:v>
                </c:pt>
                <c:pt idx="43">
                  <c:v>4.4041153201628971</c:v>
                </c:pt>
                <c:pt idx="44">
                  <c:v>1.3231721222181867</c:v>
                </c:pt>
                <c:pt idx="45">
                  <c:v>4.6973226731181983</c:v>
                </c:pt>
                <c:pt idx="46">
                  <c:v>1.9157400805424674</c:v>
                </c:pt>
                <c:pt idx="47">
                  <c:v>4.0066370972365686</c:v>
                </c:pt>
                <c:pt idx="48">
                  <c:v>3.1853929647042332</c:v>
                </c:pt>
                <c:pt idx="49">
                  <c:v>3.2086406523086906</c:v>
                </c:pt>
                <c:pt idx="50">
                  <c:v>3.8818020883423188</c:v>
                </c:pt>
                <c:pt idx="51">
                  <c:v>2.4047282876807792</c:v>
                </c:pt>
                <c:pt idx="52">
                  <c:v>2.7174965769884252</c:v>
                </c:pt>
                <c:pt idx="53">
                  <c:v>3.5201460971289702</c:v>
                </c:pt>
                <c:pt idx="54">
                  <c:v>2.2135023647716059</c:v>
                </c:pt>
                <c:pt idx="55">
                  <c:v>2.1955339248802077</c:v>
                </c:pt>
                <c:pt idx="56">
                  <c:v>3.6934909795250581</c:v>
                </c:pt>
                <c:pt idx="57">
                  <c:v>3.2014886032909384</c:v>
                </c:pt>
                <c:pt idx="58">
                  <c:v>2.4103853389734358</c:v>
                </c:pt>
                <c:pt idx="59">
                  <c:v>2.9237945481967174</c:v>
                </c:pt>
                <c:pt idx="60">
                  <c:v>2.9886250294845969</c:v>
                </c:pt>
                <c:pt idx="61">
                  <c:v>2.8958566656999571</c:v>
                </c:pt>
                <c:pt idx="62">
                  <c:v>3.0196123170161564</c:v>
                </c:pt>
                <c:pt idx="63">
                  <c:v>3.0086152362058378</c:v>
                </c:pt>
                <c:pt idx="64">
                  <c:v>3.5961414032133394</c:v>
                </c:pt>
                <c:pt idx="65">
                  <c:v>3.2830483411819409</c:v>
                </c:pt>
              </c:numCache>
            </c:numRef>
          </c:yVal>
          <c:smooth val="0"/>
        </c:ser>
        <c:ser>
          <c:idx val="5"/>
          <c:order val="4"/>
          <c:tx>
            <c:v>Min-Eval Further</c:v>
          </c:tx>
          <c:spPr>
            <a:ln w="28575">
              <a:noFill/>
            </a:ln>
          </c:spPr>
          <c:marker>
            <c:symbol val="circle"/>
            <c:size val="8"/>
            <c:spPr>
              <a:solidFill>
                <a:srgbClr val="DAD500"/>
              </a:solidFill>
              <a:ln>
                <a:solidFill>
                  <a:srgbClr val="DAD500"/>
                </a:solidFill>
              </a:ln>
            </c:spPr>
          </c:marker>
          <c:xVal>
            <c:numRef>
              <c:f>'Risk Score Plot'!$AG$88:$AG$101</c:f>
              <c:numCache>
                <c:formatCode>General</c:formatCode>
                <c:ptCount val="14"/>
                <c:pt idx="0">
                  <c:v>5.886653348275015</c:v>
                </c:pt>
                <c:pt idx="1">
                  <c:v>-0.22614266768295566</c:v>
                </c:pt>
                <c:pt idx="2">
                  <c:v>8.158196939620403</c:v>
                </c:pt>
                <c:pt idx="3">
                  <c:v>2.0147791259074519</c:v>
                </c:pt>
                <c:pt idx="4">
                  <c:v>5.1730974464407566</c:v>
                </c:pt>
                <c:pt idx="5">
                  <c:v>3.2397424588873154</c:v>
                </c:pt>
                <c:pt idx="6">
                  <c:v>5.1477309721576274</c:v>
                </c:pt>
                <c:pt idx="7">
                  <c:v>1.0718811762757183</c:v>
                </c:pt>
                <c:pt idx="8">
                  <c:v>1.039102658992817</c:v>
                </c:pt>
                <c:pt idx="9">
                  <c:v>2.8000667956078331</c:v>
                </c:pt>
                <c:pt idx="10">
                  <c:v>1.7745951380137981</c:v>
                </c:pt>
                <c:pt idx="11">
                  <c:v>2.8726340464963194</c:v>
                </c:pt>
                <c:pt idx="12">
                  <c:v>-9.4927989549422442E-2</c:v>
                </c:pt>
                <c:pt idx="13">
                  <c:v>4.2311451094049382</c:v>
                </c:pt>
              </c:numCache>
            </c:numRef>
          </c:xVal>
          <c:yVal>
            <c:numRef>
              <c:f>'Risk Score Plot'!$AH$88:$AH$101</c:f>
              <c:numCache>
                <c:formatCode>General</c:formatCode>
                <c:ptCount val="14"/>
                <c:pt idx="0">
                  <c:v>1.2801342952094739</c:v>
                </c:pt>
                <c:pt idx="1">
                  <c:v>1.4980101562194956</c:v>
                </c:pt>
                <c:pt idx="2">
                  <c:v>2.5138367246606514</c:v>
                </c:pt>
                <c:pt idx="3">
                  <c:v>2.1890168461333386</c:v>
                </c:pt>
                <c:pt idx="4">
                  <c:v>2.0907988028920732</c:v>
                </c:pt>
                <c:pt idx="5">
                  <c:v>0.97638660231772123</c:v>
                </c:pt>
                <c:pt idx="6">
                  <c:v>1.1018357361854376</c:v>
                </c:pt>
                <c:pt idx="7">
                  <c:v>1.3215822502626302</c:v>
                </c:pt>
                <c:pt idx="8">
                  <c:v>1.3055584073305107</c:v>
                </c:pt>
                <c:pt idx="9">
                  <c:v>2.3088520759018469</c:v>
                </c:pt>
                <c:pt idx="10">
                  <c:v>1.3029089935228391</c:v>
                </c:pt>
                <c:pt idx="11">
                  <c:v>1.7234312886845415</c:v>
                </c:pt>
                <c:pt idx="12">
                  <c:v>1.4829445706028199</c:v>
                </c:pt>
                <c:pt idx="13">
                  <c:v>1.5772760501720864</c:v>
                </c:pt>
              </c:numCache>
            </c:numRef>
          </c:yVal>
          <c:smooth val="0"/>
        </c:ser>
        <c:ser>
          <c:idx val="6"/>
          <c:order val="5"/>
          <c:tx>
            <c:v>Min-High Risk</c:v>
          </c:tx>
          <c:spPr>
            <a:ln w="28575">
              <a:noFill/>
            </a:ln>
          </c:spPr>
          <c:marker>
            <c:symbol val="x"/>
            <c:size val="8"/>
            <c:spPr>
              <a:ln w="38100">
                <a:solidFill>
                  <a:srgbClr val="DAD500"/>
                </a:solidFill>
              </a:ln>
            </c:spPr>
          </c:marker>
          <c:xVal>
            <c:numRef>
              <c:f>'Risk Score Plot'!$AG$102:$AG$137</c:f>
              <c:numCache>
                <c:formatCode>General</c:formatCode>
                <c:ptCount val="36"/>
                <c:pt idx="0">
                  <c:v>14.190970504309389</c:v>
                </c:pt>
                <c:pt idx="1">
                  <c:v>6.026819751058567</c:v>
                </c:pt>
                <c:pt idx="2">
                  <c:v>9.0724617751087564</c:v>
                </c:pt>
                <c:pt idx="3">
                  <c:v>4.8584258523332187</c:v>
                </c:pt>
                <c:pt idx="4">
                  <c:v>13.202695322207926</c:v>
                </c:pt>
                <c:pt idx="5">
                  <c:v>4.1836890952263914</c:v>
                </c:pt>
                <c:pt idx="6">
                  <c:v>4.1801544532265433</c:v>
                </c:pt>
                <c:pt idx="7">
                  <c:v>4.1740358224938277</c:v>
                </c:pt>
                <c:pt idx="8">
                  <c:v>-0.11462247796187564</c:v>
                </c:pt>
                <c:pt idx="9">
                  <c:v>22.789294856297335</c:v>
                </c:pt>
                <c:pt idx="10">
                  <c:v>9.796413363581685</c:v>
                </c:pt>
                <c:pt idx="11">
                  <c:v>8.1721334736087368</c:v>
                </c:pt>
                <c:pt idx="12">
                  <c:v>9.1588868415956508</c:v>
                </c:pt>
                <c:pt idx="13">
                  <c:v>9.068625845415216</c:v>
                </c:pt>
                <c:pt idx="14">
                  <c:v>7.9592209806164114</c:v>
                </c:pt>
                <c:pt idx="15">
                  <c:v>5.17932656281471</c:v>
                </c:pt>
                <c:pt idx="16">
                  <c:v>14.753874925811798</c:v>
                </c:pt>
                <c:pt idx="17">
                  <c:v>10.755570099520229</c:v>
                </c:pt>
                <c:pt idx="18">
                  <c:v>11.117296772361183</c:v>
                </c:pt>
                <c:pt idx="19">
                  <c:v>2.0711044513727153</c:v>
                </c:pt>
                <c:pt idx="20">
                  <c:v>21.768584243837289</c:v>
                </c:pt>
                <c:pt idx="21">
                  <c:v>3.8007162999004489</c:v>
                </c:pt>
                <c:pt idx="22">
                  <c:v>3.0547529402959772</c:v>
                </c:pt>
                <c:pt idx="23">
                  <c:v>14.848236545052346</c:v>
                </c:pt>
                <c:pt idx="24">
                  <c:v>20.86753400115418</c:v>
                </c:pt>
                <c:pt idx="25">
                  <c:v>8.0965379033991667</c:v>
                </c:pt>
                <c:pt idx="26">
                  <c:v>11.831341286754473</c:v>
                </c:pt>
                <c:pt idx="27">
                  <c:v>12.229164249655984</c:v>
                </c:pt>
                <c:pt idx="28">
                  <c:v>14.207458109739935</c:v>
                </c:pt>
                <c:pt idx="29">
                  <c:v>10.924515600240811</c:v>
                </c:pt>
                <c:pt idx="30">
                  <c:v>7.9245668543514913</c:v>
                </c:pt>
                <c:pt idx="31">
                  <c:v>10.249292321597187</c:v>
                </c:pt>
                <c:pt idx="32">
                  <c:v>12.060548777175434</c:v>
                </c:pt>
                <c:pt idx="33">
                  <c:v>10.157881796601602</c:v>
                </c:pt>
                <c:pt idx="34">
                  <c:v>5.7537507428358161</c:v>
                </c:pt>
                <c:pt idx="35">
                  <c:v>9.9759159380300737</c:v>
                </c:pt>
              </c:numCache>
            </c:numRef>
          </c:xVal>
          <c:yVal>
            <c:numRef>
              <c:f>'Risk Score Plot'!$AH$102:$AH$137</c:f>
              <c:numCache>
                <c:formatCode>General</c:formatCode>
                <c:ptCount val="36"/>
                <c:pt idx="0">
                  <c:v>2.3247512935926191</c:v>
                </c:pt>
                <c:pt idx="1">
                  <c:v>2.5832704794456687</c:v>
                </c:pt>
                <c:pt idx="2">
                  <c:v>1.9182133619239234</c:v>
                </c:pt>
                <c:pt idx="3">
                  <c:v>1.3024169272400681</c:v>
                </c:pt>
                <c:pt idx="4">
                  <c:v>2.5179091935090967</c:v>
                </c:pt>
                <c:pt idx="5">
                  <c:v>1.6007123207226053</c:v>
                </c:pt>
                <c:pt idx="6">
                  <c:v>2.1151891983152709</c:v>
                </c:pt>
                <c:pt idx="7">
                  <c:v>2.0014698557858428</c:v>
                </c:pt>
                <c:pt idx="8">
                  <c:v>1.7064398322721861</c:v>
                </c:pt>
                <c:pt idx="9">
                  <c:v>3.7060249474117621</c:v>
                </c:pt>
                <c:pt idx="10">
                  <c:v>1.7240331365207142</c:v>
                </c:pt>
                <c:pt idx="11">
                  <c:v>1.7103100700338389</c:v>
                </c:pt>
                <c:pt idx="12">
                  <c:v>3.8996791767805736</c:v>
                </c:pt>
                <c:pt idx="13">
                  <c:v>1.1805785133636719</c:v>
                </c:pt>
                <c:pt idx="14">
                  <c:v>1.706314860981176</c:v>
                </c:pt>
                <c:pt idx="15">
                  <c:v>2.2970294006925691</c:v>
                </c:pt>
                <c:pt idx="16">
                  <c:v>2.0880412054945388</c:v>
                </c:pt>
                <c:pt idx="17">
                  <c:v>2.5044224578333676</c:v>
                </c:pt>
                <c:pt idx="18">
                  <c:v>1.023258156707298</c:v>
                </c:pt>
                <c:pt idx="19">
                  <c:v>2.514575712881955</c:v>
                </c:pt>
                <c:pt idx="20">
                  <c:v>3.7244782690946208</c:v>
                </c:pt>
                <c:pt idx="21">
                  <c:v>1.2956782916043976</c:v>
                </c:pt>
                <c:pt idx="22">
                  <c:v>1.4110179843998081</c:v>
                </c:pt>
                <c:pt idx="23">
                  <c:v>2.6848444805548599</c:v>
                </c:pt>
                <c:pt idx="24">
                  <c:v>2.6024055340746175</c:v>
                </c:pt>
                <c:pt idx="25">
                  <c:v>2.2063246177292442</c:v>
                </c:pt>
                <c:pt idx="26">
                  <c:v>2.9876700067025652</c:v>
                </c:pt>
                <c:pt idx="27">
                  <c:v>2.8822060986911229</c:v>
                </c:pt>
                <c:pt idx="28">
                  <c:v>1.806138669808252</c:v>
                </c:pt>
                <c:pt idx="29">
                  <c:v>1.8925636466773859</c:v>
                </c:pt>
                <c:pt idx="30">
                  <c:v>2.8130535892000124</c:v>
                </c:pt>
                <c:pt idx="31">
                  <c:v>3.1813708911769787</c:v>
                </c:pt>
                <c:pt idx="32">
                  <c:v>2.1863368004840176</c:v>
                </c:pt>
                <c:pt idx="33">
                  <c:v>2.5117960592772488</c:v>
                </c:pt>
                <c:pt idx="34">
                  <c:v>2.4238214953504751</c:v>
                </c:pt>
                <c:pt idx="35">
                  <c:v>2.7181081659811843</c:v>
                </c:pt>
              </c:numCache>
            </c:numRef>
          </c:yVal>
          <c:smooth val="0"/>
        </c:ser>
        <c:ser>
          <c:idx val="7"/>
          <c:order val="6"/>
          <c:tx>
            <c:v>Min-Low Risk</c:v>
          </c:tx>
          <c:spPr>
            <a:ln w="28575">
              <a:noFill/>
            </a:ln>
          </c:spPr>
          <c:marker>
            <c:symbol val="triangle"/>
            <c:size val="8"/>
            <c:spPr>
              <a:solidFill>
                <a:srgbClr val="DAD500"/>
              </a:solidFill>
              <a:ln>
                <a:solidFill>
                  <a:srgbClr val="DAD500"/>
                </a:solidFill>
              </a:ln>
            </c:spPr>
          </c:marker>
          <c:xVal>
            <c:numRef>
              <c:f>'Risk Score Plot'!$AG$70:$AG$87</c:f>
              <c:numCache>
                <c:formatCode>General</c:formatCode>
                <c:ptCount val="18"/>
                <c:pt idx="0">
                  <c:v>-3.1285303334864492</c:v>
                </c:pt>
                <c:pt idx="1">
                  <c:v>-2.0669625023311244</c:v>
                </c:pt>
                <c:pt idx="2">
                  <c:v>-1.0148681039336553</c:v>
                </c:pt>
                <c:pt idx="3">
                  <c:v>-1.9495400424515261</c:v>
                </c:pt>
                <c:pt idx="4">
                  <c:v>-9.7547754684797159</c:v>
                </c:pt>
                <c:pt idx="5">
                  <c:v>-0.7965667170337225</c:v>
                </c:pt>
                <c:pt idx="6">
                  <c:v>-5.2042949766513456</c:v>
                </c:pt>
                <c:pt idx="7">
                  <c:v>-2.7947703124409404</c:v>
                </c:pt>
                <c:pt idx="8">
                  <c:v>-2.8852557246840167</c:v>
                </c:pt>
                <c:pt idx="9">
                  <c:v>-8.2219350871391459</c:v>
                </c:pt>
                <c:pt idx="10">
                  <c:v>-2.0232288598475385</c:v>
                </c:pt>
                <c:pt idx="11">
                  <c:v>0.1009370309053006</c:v>
                </c:pt>
                <c:pt idx="12">
                  <c:v>-5.9051731266885135</c:v>
                </c:pt>
                <c:pt idx="13">
                  <c:v>0.23341519791102064</c:v>
                </c:pt>
                <c:pt idx="14">
                  <c:v>-3.9690801561349742</c:v>
                </c:pt>
                <c:pt idx="15">
                  <c:v>2.2024636032125207</c:v>
                </c:pt>
                <c:pt idx="16">
                  <c:v>-3.0527719862036777</c:v>
                </c:pt>
                <c:pt idx="17">
                  <c:v>-12.787376218589756</c:v>
                </c:pt>
              </c:numCache>
            </c:numRef>
          </c:xVal>
          <c:yVal>
            <c:numRef>
              <c:f>'Risk Score Plot'!$AH$70:$AH$87</c:f>
              <c:numCache>
                <c:formatCode>General</c:formatCode>
                <c:ptCount val="18"/>
                <c:pt idx="0">
                  <c:v>1.5044538956940614</c:v>
                </c:pt>
                <c:pt idx="1">
                  <c:v>1.091517400047028</c:v>
                </c:pt>
                <c:pt idx="2">
                  <c:v>1.1082549880817556</c:v>
                </c:pt>
                <c:pt idx="3">
                  <c:v>1.5162000474033117</c:v>
                </c:pt>
                <c:pt idx="4">
                  <c:v>0.98820129312548566</c:v>
                </c:pt>
                <c:pt idx="5">
                  <c:v>1.2101019605267334</c:v>
                </c:pt>
                <c:pt idx="6">
                  <c:v>0.99531652830468742</c:v>
                </c:pt>
                <c:pt idx="7">
                  <c:v>0.99613386478080757</c:v>
                </c:pt>
                <c:pt idx="8">
                  <c:v>1.184353444640202</c:v>
                </c:pt>
                <c:pt idx="9">
                  <c:v>1.0892644947339392</c:v>
                </c:pt>
                <c:pt idx="10">
                  <c:v>1.0883584594111901</c:v>
                </c:pt>
                <c:pt idx="11">
                  <c:v>1.0229257690036824</c:v>
                </c:pt>
                <c:pt idx="12">
                  <c:v>1.0038852754742769</c:v>
                </c:pt>
                <c:pt idx="13">
                  <c:v>1.2233490582131927</c:v>
                </c:pt>
                <c:pt idx="14">
                  <c:v>1.0857235700411858</c:v>
                </c:pt>
                <c:pt idx="15">
                  <c:v>0.9798619560661872</c:v>
                </c:pt>
                <c:pt idx="16">
                  <c:v>1.0088632400712119</c:v>
                </c:pt>
                <c:pt idx="17">
                  <c:v>0.99793204951560155</c:v>
                </c:pt>
              </c:numCache>
            </c:numRef>
          </c:yVal>
          <c:smooth val="0"/>
        </c:ser>
        <c:ser>
          <c:idx val="8"/>
          <c:order val="7"/>
          <c:tx>
            <c:v>Non-Low Risk</c:v>
          </c:tx>
          <c:spPr>
            <a:ln w="28575">
              <a:noFill/>
            </a:ln>
          </c:spPr>
          <c:marker>
            <c:symbol val="triangle"/>
            <c:size val="8"/>
            <c:spPr>
              <a:solidFill>
                <a:srgbClr val="00B050"/>
              </a:solidFill>
              <a:ln>
                <a:solidFill>
                  <a:srgbClr val="00B050"/>
                </a:solidFill>
              </a:ln>
            </c:spPr>
          </c:marker>
          <c:xVal>
            <c:numRef>
              <c:f>'Risk Score Plot'!$AG$138:$AG$200</c:f>
              <c:numCache>
                <c:formatCode>General</c:formatCode>
                <c:ptCount val="63"/>
                <c:pt idx="0">
                  <c:v>-0.89163563812034774</c:v>
                </c:pt>
                <c:pt idx="1">
                  <c:v>-1.8318332590921806</c:v>
                </c:pt>
                <c:pt idx="2">
                  <c:v>-2.1137910617020625</c:v>
                </c:pt>
                <c:pt idx="3">
                  <c:v>-12.776391788289393</c:v>
                </c:pt>
                <c:pt idx="4">
                  <c:v>-9.8356022733537678</c:v>
                </c:pt>
                <c:pt idx="5">
                  <c:v>-4.2055741867034619</c:v>
                </c:pt>
                <c:pt idx="6">
                  <c:v>-6.0725383349900284</c:v>
                </c:pt>
                <c:pt idx="7">
                  <c:v>-5.2125522965236337</c:v>
                </c:pt>
                <c:pt idx="8">
                  <c:v>-1.8142095458651708</c:v>
                </c:pt>
                <c:pt idx="9">
                  <c:v>-8.1732415144618926</c:v>
                </c:pt>
                <c:pt idx="10">
                  <c:v>-4.7696023355638122</c:v>
                </c:pt>
                <c:pt idx="11">
                  <c:v>-13.227715357616553</c:v>
                </c:pt>
                <c:pt idx="12">
                  <c:v>-7.1296309118744885</c:v>
                </c:pt>
                <c:pt idx="13">
                  <c:v>-6.2235330605252059</c:v>
                </c:pt>
                <c:pt idx="14">
                  <c:v>-4.9501140284438758</c:v>
                </c:pt>
                <c:pt idx="15">
                  <c:v>-4.1666973560594016</c:v>
                </c:pt>
                <c:pt idx="16">
                  <c:v>-4.9265961741512232</c:v>
                </c:pt>
                <c:pt idx="17">
                  <c:v>1.0367214688082025</c:v>
                </c:pt>
                <c:pt idx="18">
                  <c:v>-16.046325805893186</c:v>
                </c:pt>
                <c:pt idx="19">
                  <c:v>-10.046529276453583</c:v>
                </c:pt>
                <c:pt idx="20">
                  <c:v>-5.8422325606082746</c:v>
                </c:pt>
                <c:pt idx="21">
                  <c:v>-3.7599012156030653</c:v>
                </c:pt>
                <c:pt idx="22">
                  <c:v>-1.1392262826405284</c:v>
                </c:pt>
                <c:pt idx="23">
                  <c:v>-0.87596958919895351</c:v>
                </c:pt>
                <c:pt idx="24">
                  <c:v>-3.8714876029120235</c:v>
                </c:pt>
                <c:pt idx="25">
                  <c:v>-14.143028463406614</c:v>
                </c:pt>
                <c:pt idx="26">
                  <c:v>-8.7652461904548353</c:v>
                </c:pt>
                <c:pt idx="27">
                  <c:v>-4.7704738218719784</c:v>
                </c:pt>
                <c:pt idx="28">
                  <c:v>-1.9475050109809811</c:v>
                </c:pt>
                <c:pt idx="29">
                  <c:v>-7.1784112730535545</c:v>
                </c:pt>
                <c:pt idx="30">
                  <c:v>-3.01548130059007</c:v>
                </c:pt>
                <c:pt idx="31">
                  <c:v>-7.8657678979171219</c:v>
                </c:pt>
                <c:pt idx="32">
                  <c:v>0.98760077028120197</c:v>
                </c:pt>
                <c:pt idx="33">
                  <c:v>-0.1385120609010087</c:v>
                </c:pt>
                <c:pt idx="34">
                  <c:v>-6.7917327647596908</c:v>
                </c:pt>
                <c:pt idx="35">
                  <c:v>-3.6289895692130071E-2</c:v>
                </c:pt>
                <c:pt idx="36">
                  <c:v>-4.9393106322783984</c:v>
                </c:pt>
                <c:pt idx="37">
                  <c:v>0.76679786120429216</c:v>
                </c:pt>
                <c:pt idx="38">
                  <c:v>-0.17184523613700084</c:v>
                </c:pt>
                <c:pt idx="39">
                  <c:v>-1.2410474735039227</c:v>
                </c:pt>
                <c:pt idx="40">
                  <c:v>-12.095716589552007</c:v>
                </c:pt>
                <c:pt idx="41">
                  <c:v>-8.1529881380477267</c:v>
                </c:pt>
                <c:pt idx="42">
                  <c:v>-6.8669936166238905</c:v>
                </c:pt>
                <c:pt idx="43">
                  <c:v>-0.24148484100206768</c:v>
                </c:pt>
                <c:pt idx="44">
                  <c:v>-4.9308008697828329</c:v>
                </c:pt>
                <c:pt idx="45">
                  <c:v>-6.8003098999588509</c:v>
                </c:pt>
                <c:pt idx="46">
                  <c:v>-7.0936535399839595</c:v>
                </c:pt>
                <c:pt idx="47">
                  <c:v>-4.0150427539287925</c:v>
                </c:pt>
                <c:pt idx="48">
                  <c:v>-11.184441735803029</c:v>
                </c:pt>
                <c:pt idx="49">
                  <c:v>-13.168120110055398</c:v>
                </c:pt>
                <c:pt idx="50">
                  <c:v>-11.795220489238167</c:v>
                </c:pt>
                <c:pt idx="51">
                  <c:v>-8.7557347697784067</c:v>
                </c:pt>
                <c:pt idx="52">
                  <c:v>-10.897164571694756</c:v>
                </c:pt>
                <c:pt idx="53">
                  <c:v>-5.0767005018692988</c:v>
                </c:pt>
                <c:pt idx="54">
                  <c:v>-2.1062423888336927</c:v>
                </c:pt>
                <c:pt idx="55">
                  <c:v>-0.93437142729713651</c:v>
                </c:pt>
                <c:pt idx="56">
                  <c:v>0.17065754467275027</c:v>
                </c:pt>
                <c:pt idx="57">
                  <c:v>-5.0648585703468436</c:v>
                </c:pt>
                <c:pt idx="58">
                  <c:v>-0.79059677398397377</c:v>
                </c:pt>
                <c:pt idx="59">
                  <c:v>-12.097887784011169</c:v>
                </c:pt>
                <c:pt idx="60">
                  <c:v>-9.1136672271618391</c:v>
                </c:pt>
                <c:pt idx="61">
                  <c:v>-0.80082541041103916</c:v>
                </c:pt>
                <c:pt idx="62">
                  <c:v>8.8224465896789301E-3</c:v>
                </c:pt>
              </c:numCache>
            </c:numRef>
          </c:xVal>
          <c:yVal>
            <c:numRef>
              <c:f>'Risk Score Plot'!$AH$138:$AH$200</c:f>
              <c:numCache>
                <c:formatCode>General</c:formatCode>
                <c:ptCount val="63"/>
                <c:pt idx="0">
                  <c:v>1.1838351644453562</c:v>
                </c:pt>
                <c:pt idx="1">
                  <c:v>1.6816029774577033</c:v>
                </c:pt>
                <c:pt idx="2">
                  <c:v>0.98496152154370042</c:v>
                </c:pt>
                <c:pt idx="3">
                  <c:v>0.99919823387350626</c:v>
                </c:pt>
                <c:pt idx="4">
                  <c:v>1.1753958921654306</c:v>
                </c:pt>
                <c:pt idx="5">
                  <c:v>0.97809068892433393</c:v>
                </c:pt>
                <c:pt idx="6">
                  <c:v>1.1014267479868998</c:v>
                </c:pt>
                <c:pt idx="7">
                  <c:v>1.01170657661327</c:v>
                </c:pt>
                <c:pt idx="8">
                  <c:v>1.0221225363944932</c:v>
                </c:pt>
                <c:pt idx="9">
                  <c:v>1.0126108756074284</c:v>
                </c:pt>
                <c:pt idx="10">
                  <c:v>1.501518252336123</c:v>
                </c:pt>
                <c:pt idx="11">
                  <c:v>0.99200390029285657</c:v>
                </c:pt>
                <c:pt idx="12">
                  <c:v>1.1181861401346584</c:v>
                </c:pt>
                <c:pt idx="13">
                  <c:v>1.0101989274124257</c:v>
                </c:pt>
                <c:pt idx="14">
                  <c:v>0.97637261256939389</c:v>
                </c:pt>
                <c:pt idx="15">
                  <c:v>1.0107273834936958</c:v>
                </c:pt>
                <c:pt idx="16">
                  <c:v>2.2958962109038961</c:v>
                </c:pt>
                <c:pt idx="17">
                  <c:v>0.98630336151205023</c:v>
                </c:pt>
                <c:pt idx="18">
                  <c:v>0.99330959505120708</c:v>
                </c:pt>
                <c:pt idx="19">
                  <c:v>1.1208887079712351</c:v>
                </c:pt>
                <c:pt idx="20">
                  <c:v>1.0060481525502425</c:v>
                </c:pt>
                <c:pt idx="21">
                  <c:v>1.1831950252715939</c:v>
                </c:pt>
                <c:pt idx="22">
                  <c:v>1.1194487670777142</c:v>
                </c:pt>
                <c:pt idx="23">
                  <c:v>0.97943981300836114</c:v>
                </c:pt>
                <c:pt idx="24">
                  <c:v>1.0069315712416211</c:v>
                </c:pt>
                <c:pt idx="25">
                  <c:v>1.0228671835719081</c:v>
                </c:pt>
                <c:pt idx="26">
                  <c:v>1.0175596984952164</c:v>
                </c:pt>
                <c:pt idx="27">
                  <c:v>1.1220438499787726</c:v>
                </c:pt>
                <c:pt idx="28">
                  <c:v>0.97820563609799405</c:v>
                </c:pt>
                <c:pt idx="29">
                  <c:v>0.98842767897598249</c:v>
                </c:pt>
                <c:pt idx="30">
                  <c:v>1.017847343668514</c:v>
                </c:pt>
                <c:pt idx="31">
                  <c:v>0.9982386485689736</c:v>
                </c:pt>
                <c:pt idx="32">
                  <c:v>1.0035407006373784</c:v>
                </c:pt>
                <c:pt idx="33">
                  <c:v>1.3106364541505655</c:v>
                </c:pt>
                <c:pt idx="34">
                  <c:v>1.2224681204167733</c:v>
                </c:pt>
                <c:pt idx="35">
                  <c:v>1.0947398843020264</c:v>
                </c:pt>
                <c:pt idx="36">
                  <c:v>1.376958490759133</c:v>
                </c:pt>
                <c:pt idx="37">
                  <c:v>0.99400820052811234</c:v>
                </c:pt>
                <c:pt idx="38">
                  <c:v>1.0855819441296337</c:v>
                </c:pt>
                <c:pt idx="39">
                  <c:v>0.98662136964431912</c:v>
                </c:pt>
                <c:pt idx="40">
                  <c:v>0.99677753854795348</c:v>
                </c:pt>
                <c:pt idx="41">
                  <c:v>1.0218294313660119</c:v>
                </c:pt>
                <c:pt idx="42">
                  <c:v>0.9950476058300799</c:v>
                </c:pt>
                <c:pt idx="43">
                  <c:v>1.2928846186441953</c:v>
                </c:pt>
                <c:pt idx="44">
                  <c:v>1.1210480346801401</c:v>
                </c:pt>
                <c:pt idx="45">
                  <c:v>1.0083097758244206</c:v>
                </c:pt>
                <c:pt idx="46">
                  <c:v>0.99869731551000174</c:v>
                </c:pt>
                <c:pt idx="47">
                  <c:v>1.1870588386943288</c:v>
                </c:pt>
                <c:pt idx="48">
                  <c:v>1.0090469290399247</c:v>
                </c:pt>
                <c:pt idx="49">
                  <c:v>1.0229680552101394</c:v>
                </c:pt>
                <c:pt idx="50">
                  <c:v>0.98137354963570644</c:v>
                </c:pt>
                <c:pt idx="51">
                  <c:v>1.0004608698622337</c:v>
                </c:pt>
                <c:pt idx="52">
                  <c:v>1.0112853029662521</c:v>
                </c:pt>
                <c:pt idx="53">
                  <c:v>0.98820232485881776</c:v>
                </c:pt>
                <c:pt idx="54">
                  <c:v>1.1076678045494728</c:v>
                </c:pt>
                <c:pt idx="55">
                  <c:v>1.0176328683631579</c:v>
                </c:pt>
                <c:pt idx="56">
                  <c:v>1.3879956499510582</c:v>
                </c:pt>
                <c:pt idx="57">
                  <c:v>0.99480776018382777</c:v>
                </c:pt>
                <c:pt idx="58">
                  <c:v>0.98361317734141607</c:v>
                </c:pt>
                <c:pt idx="59">
                  <c:v>1.1079930634067221</c:v>
                </c:pt>
                <c:pt idx="60">
                  <c:v>0.9918472073716107</c:v>
                </c:pt>
                <c:pt idx="61">
                  <c:v>1.1969020012691201</c:v>
                </c:pt>
                <c:pt idx="62">
                  <c:v>1.0829272656447737</c:v>
                </c:pt>
              </c:numCache>
            </c:numRef>
          </c:yVal>
          <c:smooth val="0"/>
        </c:ser>
        <c:ser>
          <c:idx val="9"/>
          <c:order val="8"/>
          <c:tx>
            <c:v>Non-Eval Further</c:v>
          </c:tx>
          <c:spPr>
            <a:ln w="28575">
              <a:noFill/>
            </a:ln>
          </c:spPr>
          <c:marker>
            <c:symbol val="circle"/>
            <c:size val="8"/>
            <c:spPr>
              <a:solidFill>
                <a:srgbClr val="00B050"/>
              </a:solidFill>
              <a:ln>
                <a:solidFill>
                  <a:srgbClr val="00B050"/>
                </a:solidFill>
              </a:ln>
            </c:spPr>
          </c:marker>
          <c:xVal>
            <c:numRef>
              <c:f>'Risk Score Plot'!$AG$201:$AG$204</c:f>
              <c:numCache>
                <c:formatCode>General</c:formatCode>
                <c:ptCount val="4"/>
                <c:pt idx="0">
                  <c:v>7.1303564248570126</c:v>
                </c:pt>
                <c:pt idx="1">
                  <c:v>3.0170673640362438</c:v>
                </c:pt>
                <c:pt idx="2">
                  <c:v>4.9569895961740329</c:v>
                </c:pt>
                <c:pt idx="3">
                  <c:v>4.8602626217529119</c:v>
                </c:pt>
              </c:numCache>
            </c:numRef>
          </c:xVal>
          <c:yVal>
            <c:numRef>
              <c:f>'Risk Score Plot'!$AH$201:$AH$204</c:f>
              <c:numCache>
                <c:formatCode>General</c:formatCode>
                <c:ptCount val="4"/>
                <c:pt idx="0">
                  <c:v>1.0012928986094516</c:v>
                </c:pt>
                <c:pt idx="1">
                  <c:v>1.0063696546620478</c:v>
                </c:pt>
                <c:pt idx="2">
                  <c:v>1.285026559338704</c:v>
                </c:pt>
                <c:pt idx="3">
                  <c:v>1.7092911960506854</c:v>
                </c:pt>
              </c:numCache>
            </c:numRef>
          </c:yVal>
          <c:smooth val="0"/>
        </c:ser>
        <c:ser>
          <c:idx val="10"/>
          <c:order val="9"/>
          <c:tx>
            <c:v>Non-High Risk</c:v>
          </c:tx>
          <c:spPr>
            <a:ln w="28575">
              <a:noFill/>
            </a:ln>
          </c:spPr>
          <c:marker>
            <c:symbol val="x"/>
            <c:size val="8"/>
            <c:spPr>
              <a:ln>
                <a:solidFill>
                  <a:srgbClr val="00B050"/>
                </a:solidFill>
              </a:ln>
            </c:spPr>
          </c:marker>
          <c:xVal>
            <c:numRef>
              <c:f>'Risk Score Plot'!$AG$205</c:f>
              <c:numCache>
                <c:formatCode>General</c:formatCode>
                <c:ptCount val="1"/>
                <c:pt idx="0">
                  <c:v>6.9790594863644015</c:v>
                </c:pt>
              </c:numCache>
            </c:numRef>
          </c:xVal>
          <c:yVal>
            <c:numRef>
              <c:f>'Risk Score Plot'!$AH$205</c:f>
              <c:numCache>
                <c:formatCode>General</c:formatCode>
                <c:ptCount val="1"/>
                <c:pt idx="0">
                  <c:v>2.5012141475568992</c:v>
                </c:pt>
              </c:numCache>
            </c:numRef>
          </c:yVal>
          <c:smooth val="0"/>
        </c:ser>
        <c:dLbls>
          <c:showLegendKey val="0"/>
          <c:showVal val="0"/>
          <c:showCatName val="0"/>
          <c:showSerName val="0"/>
          <c:showPercent val="0"/>
          <c:showBubbleSize val="0"/>
        </c:dLbls>
        <c:axId val="76382976"/>
        <c:axId val="76385280"/>
      </c:scatterChart>
      <c:valAx>
        <c:axId val="76382976"/>
        <c:scaling>
          <c:orientation val="minMax"/>
          <c:max val="28"/>
          <c:min val="-20"/>
        </c:scaling>
        <c:delete val="0"/>
        <c:axPos val="b"/>
        <c:title>
          <c:tx>
            <c:rich>
              <a:bodyPr/>
              <a:lstStyle/>
              <a:p>
                <a:pPr>
                  <a:defRPr/>
                </a:pPr>
                <a:r>
                  <a:rPr lang="en-US"/>
                  <a:t>Establishment Spread Potential</a:t>
                </a:r>
              </a:p>
            </c:rich>
          </c:tx>
          <c:layout/>
          <c:overlay val="0"/>
        </c:title>
        <c:numFmt formatCode="General" sourceLinked="1"/>
        <c:majorTickMark val="out"/>
        <c:minorTickMark val="none"/>
        <c:tickLblPos val="nextTo"/>
        <c:crossAx val="76385280"/>
        <c:crosses val="autoZero"/>
        <c:crossBetween val="midCat"/>
        <c:majorUnit val="5"/>
      </c:valAx>
      <c:valAx>
        <c:axId val="76385280"/>
        <c:scaling>
          <c:orientation val="minMax"/>
          <c:max val="5"/>
          <c:min val="1"/>
        </c:scaling>
        <c:delete val="0"/>
        <c:axPos val="l"/>
        <c:title>
          <c:tx>
            <c:rich>
              <a:bodyPr rot="-5400000" vert="horz"/>
              <a:lstStyle/>
              <a:p>
                <a:pPr>
                  <a:defRPr/>
                </a:pPr>
                <a:r>
                  <a:rPr lang="en-US"/>
                  <a:t>Impact Potential</a:t>
                </a:r>
              </a:p>
            </c:rich>
          </c:tx>
          <c:layout/>
          <c:overlay val="0"/>
        </c:title>
        <c:numFmt formatCode="General" sourceLinked="1"/>
        <c:majorTickMark val="out"/>
        <c:minorTickMark val="none"/>
        <c:tickLblPos val="nextTo"/>
        <c:crossAx val="76382976"/>
        <c:crossesAt val="-20"/>
        <c:crossBetween val="midCat"/>
      </c:valAx>
    </c:plotArea>
    <c:legend>
      <c:legendPos val="r"/>
      <c:legendEntry>
        <c:idx val="0"/>
        <c:delete val="1"/>
      </c:legendEntry>
      <c:legendEntry>
        <c:idx val="1"/>
        <c:delete val="1"/>
      </c:legendEntry>
      <c:legendEntry>
        <c:idx val="10"/>
        <c:delete val="1"/>
      </c:legendEntry>
      <c:legendEntry>
        <c:idx val="11"/>
        <c:delete val="1"/>
      </c:legendEntry>
      <c:layout>
        <c:manualLayout>
          <c:xMode val="edge"/>
          <c:yMode val="edge"/>
          <c:x val="0.12879624694791167"/>
          <c:y val="0.16795623438636481"/>
          <c:w val="0.43831280679240697"/>
          <c:h val="0.18959175283812468"/>
        </c:manualLayout>
      </c:layout>
      <c:overlay val="0"/>
      <c:txPr>
        <a:bodyPr/>
        <a:lstStyle/>
        <a:p>
          <a:pPr>
            <a:defRPr sz="1600"/>
          </a:pPr>
          <a:endParaRPr lang="en-US"/>
        </a:p>
      </c:txPr>
    </c:legend>
    <c:plotVisOnly val="1"/>
    <c:dispBlanksAs val="gap"/>
    <c:showDLblsOverMax val="0"/>
  </c:chart>
  <c:spPr>
    <a:ln>
      <a:noFill/>
    </a:ln>
  </c:spPr>
  <c:txPr>
    <a:bodyPr/>
    <a:lstStyle/>
    <a:p>
      <a:pPr>
        <a:defRPr sz="1800"/>
      </a:pPr>
      <a:endParaRPr lang="en-US"/>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0554064916014969"/>
          <c:y val="7.6349996481946167E-2"/>
          <c:w val="0.87272142659966956"/>
          <c:h val="0.76916797775045054"/>
        </c:manualLayout>
      </c:layout>
      <c:scatterChart>
        <c:scatterStyle val="lineMarker"/>
        <c:varyColors val="0"/>
        <c:ser>
          <c:idx val="2"/>
          <c:order val="0"/>
          <c:tx>
            <c:v>High Risk Threshold</c:v>
          </c:tx>
          <c:spPr>
            <a:ln w="28575">
              <a:noFill/>
            </a:ln>
          </c:spPr>
          <c:marker>
            <c:spPr>
              <a:solidFill>
                <a:sysClr val="window" lastClr="FFFFFF">
                  <a:alpha val="0"/>
                </a:sysClr>
              </a:solidFill>
              <a:ln>
                <a:solidFill>
                  <a:sysClr val="window" lastClr="FFFFFF">
                    <a:alpha val="0"/>
                  </a:sysClr>
                </a:solidFill>
              </a:ln>
            </c:spPr>
          </c:marker>
          <c:trendline>
            <c:spPr>
              <a:ln>
                <a:solidFill>
                  <a:schemeClr val="tx1"/>
                </a:solidFill>
                <a:prstDash val="dash"/>
              </a:ln>
            </c:spPr>
            <c:trendlineType val="linear"/>
            <c:dispRSqr val="0"/>
            <c:dispEq val="0"/>
          </c:trendline>
          <c:xVal>
            <c:numRef>
              <c:f>'Risk Score Plot'!$V$3:$V$58</c:f>
              <c:numCache>
                <c:formatCode>General</c:formatCode>
                <c:ptCount val="56"/>
                <c:pt idx="0">
                  <c:v>-25</c:v>
                </c:pt>
                <c:pt idx="1">
                  <c:v>-24</c:v>
                </c:pt>
                <c:pt idx="2">
                  <c:v>-23</c:v>
                </c:pt>
                <c:pt idx="3">
                  <c:v>-22</c:v>
                </c:pt>
                <c:pt idx="4">
                  <c:v>-21</c:v>
                </c:pt>
                <c:pt idx="5">
                  <c:v>-20</c:v>
                </c:pt>
                <c:pt idx="6">
                  <c:v>-19</c:v>
                </c:pt>
                <c:pt idx="7">
                  <c:v>-18</c:v>
                </c:pt>
                <c:pt idx="8">
                  <c:v>-17</c:v>
                </c:pt>
                <c:pt idx="9">
                  <c:v>-16</c:v>
                </c:pt>
                <c:pt idx="10">
                  <c:v>-15</c:v>
                </c:pt>
                <c:pt idx="11">
                  <c:v>-14</c:v>
                </c:pt>
                <c:pt idx="12">
                  <c:v>-13</c:v>
                </c:pt>
                <c:pt idx="13">
                  <c:v>-12</c:v>
                </c:pt>
                <c:pt idx="14">
                  <c:v>-11</c:v>
                </c:pt>
                <c:pt idx="15">
                  <c:v>-10</c:v>
                </c:pt>
                <c:pt idx="16">
                  <c:v>-9</c:v>
                </c:pt>
                <c:pt idx="17">
                  <c:v>-8</c:v>
                </c:pt>
                <c:pt idx="18">
                  <c:v>-7</c:v>
                </c:pt>
                <c:pt idx="19">
                  <c:v>-6</c:v>
                </c:pt>
                <c:pt idx="20">
                  <c:v>-5</c:v>
                </c:pt>
                <c:pt idx="21">
                  <c:v>-4</c:v>
                </c:pt>
                <c:pt idx="22">
                  <c:v>-3</c:v>
                </c:pt>
                <c:pt idx="23">
                  <c:v>-2</c:v>
                </c:pt>
                <c:pt idx="24">
                  <c:v>-1</c:v>
                </c:pt>
                <c:pt idx="25">
                  <c:v>0</c:v>
                </c:pt>
                <c:pt idx="26">
                  <c:v>1</c:v>
                </c:pt>
                <c:pt idx="27">
                  <c:v>2</c:v>
                </c:pt>
                <c:pt idx="28">
                  <c:v>3</c:v>
                </c:pt>
                <c:pt idx="29">
                  <c:v>4</c:v>
                </c:pt>
                <c:pt idx="30">
                  <c:v>5</c:v>
                </c:pt>
                <c:pt idx="31">
                  <c:v>6</c:v>
                </c:pt>
                <c:pt idx="32">
                  <c:v>7</c:v>
                </c:pt>
                <c:pt idx="33">
                  <c:v>8</c:v>
                </c:pt>
                <c:pt idx="34">
                  <c:v>9</c:v>
                </c:pt>
                <c:pt idx="35">
                  <c:v>10</c:v>
                </c:pt>
                <c:pt idx="36">
                  <c:v>11</c:v>
                </c:pt>
                <c:pt idx="37">
                  <c:v>12</c:v>
                </c:pt>
                <c:pt idx="38">
                  <c:v>13</c:v>
                </c:pt>
                <c:pt idx="39">
                  <c:v>14</c:v>
                </c:pt>
                <c:pt idx="40">
                  <c:v>15</c:v>
                </c:pt>
                <c:pt idx="41">
                  <c:v>16</c:v>
                </c:pt>
                <c:pt idx="42">
                  <c:v>17</c:v>
                </c:pt>
                <c:pt idx="43">
                  <c:v>18</c:v>
                </c:pt>
                <c:pt idx="44">
                  <c:v>19</c:v>
                </c:pt>
                <c:pt idx="45">
                  <c:v>20</c:v>
                </c:pt>
                <c:pt idx="46">
                  <c:v>21</c:v>
                </c:pt>
                <c:pt idx="47">
                  <c:v>22</c:v>
                </c:pt>
                <c:pt idx="48">
                  <c:v>23</c:v>
                </c:pt>
                <c:pt idx="49">
                  <c:v>24</c:v>
                </c:pt>
                <c:pt idx="50">
                  <c:v>25</c:v>
                </c:pt>
                <c:pt idx="51">
                  <c:v>26</c:v>
                </c:pt>
                <c:pt idx="52">
                  <c:v>27</c:v>
                </c:pt>
                <c:pt idx="53">
                  <c:v>28</c:v>
                </c:pt>
                <c:pt idx="54">
                  <c:v>29</c:v>
                </c:pt>
                <c:pt idx="55">
                  <c:v>30</c:v>
                </c:pt>
              </c:numCache>
            </c:numRef>
          </c:xVal>
          <c:yVal>
            <c:numRef>
              <c:f>'Risk Score Plot'!$W$3:$W$58</c:f>
              <c:numCache>
                <c:formatCode>General</c:formatCode>
                <c:ptCount val="56"/>
                <c:pt idx="0">
                  <c:v>15.898111076775118</c:v>
                </c:pt>
                <c:pt idx="1">
                  <c:v>15.506683929408464</c:v>
                </c:pt>
                <c:pt idx="2">
                  <c:v>15.115256782041783</c:v>
                </c:pt>
                <c:pt idx="3">
                  <c:v>14.723829634675099</c:v>
                </c:pt>
                <c:pt idx="4">
                  <c:v>14.332402487308455</c:v>
                </c:pt>
                <c:pt idx="5">
                  <c:v>13.940975339941764</c:v>
                </c:pt>
                <c:pt idx="6">
                  <c:v>13.549548192575092</c:v>
                </c:pt>
                <c:pt idx="7">
                  <c:v>13.158121045208418</c:v>
                </c:pt>
                <c:pt idx="8">
                  <c:v>12.766693897841762</c:v>
                </c:pt>
                <c:pt idx="9">
                  <c:v>12.375266750475076</c:v>
                </c:pt>
                <c:pt idx="10">
                  <c:v>11.983839603108418</c:v>
                </c:pt>
                <c:pt idx="11">
                  <c:v>11.592412455741746</c:v>
                </c:pt>
                <c:pt idx="12">
                  <c:v>11.20098530837506</c:v>
                </c:pt>
                <c:pt idx="13">
                  <c:v>10.809558161008386</c:v>
                </c:pt>
                <c:pt idx="14">
                  <c:v>10.418131013641714</c:v>
                </c:pt>
                <c:pt idx="15">
                  <c:v>10.026703866275042</c:v>
                </c:pt>
                <c:pt idx="16">
                  <c:v>9.6352767189083703</c:v>
                </c:pt>
                <c:pt idx="17">
                  <c:v>9.2438495715417002</c:v>
                </c:pt>
                <c:pt idx="18">
                  <c:v>8.8524224241750264</c:v>
                </c:pt>
                <c:pt idx="19">
                  <c:v>8.4609952768083723</c:v>
                </c:pt>
                <c:pt idx="20">
                  <c:v>8.0695681294416808</c:v>
                </c:pt>
                <c:pt idx="21">
                  <c:v>7.6781409820750088</c:v>
                </c:pt>
                <c:pt idx="22">
                  <c:v>7.2867138347083404</c:v>
                </c:pt>
                <c:pt idx="23">
                  <c:v>6.8952866873416694</c:v>
                </c:pt>
                <c:pt idx="24">
                  <c:v>6.5038595399749886</c:v>
                </c:pt>
                <c:pt idx="25">
                  <c:v>6.1124323926083202</c:v>
                </c:pt>
                <c:pt idx="26">
                  <c:v>5.7210052452416482</c:v>
                </c:pt>
                <c:pt idx="27">
                  <c:v>5.3295780978749754</c:v>
                </c:pt>
                <c:pt idx="28">
                  <c:v>4.9381509505083026</c:v>
                </c:pt>
                <c:pt idx="29">
                  <c:v>4.5467238031416413</c:v>
                </c:pt>
                <c:pt idx="30">
                  <c:v>4.1552966557749595</c:v>
                </c:pt>
                <c:pt idx="31">
                  <c:v>3.7638695084082872</c:v>
                </c:pt>
                <c:pt idx="32">
                  <c:v>3.3724423610416117</c:v>
                </c:pt>
                <c:pt idx="33">
                  <c:v>2.9810152136749424</c:v>
                </c:pt>
                <c:pt idx="34">
                  <c:v>2.58958806630827</c:v>
                </c:pt>
                <c:pt idx="35">
                  <c:v>2.1981609189416011</c:v>
                </c:pt>
                <c:pt idx="36">
                  <c:v>1.8067337715749254</c:v>
                </c:pt>
                <c:pt idx="37">
                  <c:v>1.4153066242082537</c:v>
                </c:pt>
                <c:pt idx="38">
                  <c:v>1.0238794768415811</c:v>
                </c:pt>
                <c:pt idx="39">
                  <c:v>0.63245232947490859</c:v>
                </c:pt>
                <c:pt idx="40">
                  <c:v>0.24102518210823673</c:v>
                </c:pt>
                <c:pt idx="41">
                  <c:v>-0.15040196525843541</c:v>
                </c:pt>
                <c:pt idx="42">
                  <c:v>-0.5418291126251098</c:v>
                </c:pt>
                <c:pt idx="43">
                  <c:v>-0.93325625999177997</c:v>
                </c:pt>
                <c:pt idx="44">
                  <c:v>-1.3246834073584519</c:v>
                </c:pt>
                <c:pt idx="45">
                  <c:v>-1.716110554725125</c:v>
                </c:pt>
                <c:pt idx="46">
                  <c:v>-2.107537702091804</c:v>
                </c:pt>
                <c:pt idx="47">
                  <c:v>-2.4989648494584689</c:v>
                </c:pt>
                <c:pt idx="48">
                  <c:v>-2.8903919968251408</c:v>
                </c:pt>
                <c:pt idx="49">
                  <c:v>-3.2818191441918132</c:v>
                </c:pt>
                <c:pt idx="50">
                  <c:v>-3.6732462915584847</c:v>
                </c:pt>
                <c:pt idx="51">
                  <c:v>-4.0646734389251575</c:v>
                </c:pt>
                <c:pt idx="52">
                  <c:v>-4.4561005862918304</c:v>
                </c:pt>
                <c:pt idx="53">
                  <c:v>-4.8475277336585005</c:v>
                </c:pt>
                <c:pt idx="54">
                  <c:v>-5.2389548810251725</c:v>
                </c:pt>
                <c:pt idx="55">
                  <c:v>-5.6303820283918471</c:v>
                </c:pt>
              </c:numCache>
            </c:numRef>
          </c:yVal>
          <c:smooth val="0"/>
        </c:ser>
        <c:ser>
          <c:idx val="3"/>
          <c:order val="1"/>
          <c:tx>
            <c:v>Low Risk Threshold</c:v>
          </c:tx>
          <c:spPr>
            <a:ln w="28575">
              <a:solidFill>
                <a:schemeClr val="bg1"/>
              </a:solidFill>
            </a:ln>
          </c:spPr>
          <c:marker>
            <c:spPr>
              <a:solidFill>
                <a:sysClr val="window" lastClr="FFFFFF">
                  <a:alpha val="0"/>
                </a:sysClr>
              </a:solidFill>
              <a:ln>
                <a:solidFill>
                  <a:prstClr val="white">
                    <a:alpha val="0"/>
                  </a:prstClr>
                </a:solidFill>
              </a:ln>
            </c:spPr>
          </c:marker>
          <c:trendline>
            <c:spPr>
              <a:ln>
                <a:solidFill>
                  <a:prstClr val="black"/>
                </a:solidFill>
                <a:prstDash val="dash"/>
              </a:ln>
            </c:spPr>
            <c:trendlineType val="linear"/>
            <c:dispRSqr val="0"/>
            <c:dispEq val="0"/>
          </c:trendline>
          <c:xVal>
            <c:numRef>
              <c:f>'Risk Score Plot'!$Y$3:$Y$58</c:f>
              <c:numCache>
                <c:formatCode>General</c:formatCode>
                <c:ptCount val="56"/>
                <c:pt idx="0">
                  <c:v>-25</c:v>
                </c:pt>
                <c:pt idx="1">
                  <c:v>-24</c:v>
                </c:pt>
                <c:pt idx="2">
                  <c:v>-23</c:v>
                </c:pt>
                <c:pt idx="3">
                  <c:v>-22</c:v>
                </c:pt>
                <c:pt idx="4">
                  <c:v>-21</c:v>
                </c:pt>
                <c:pt idx="5">
                  <c:v>-20</c:v>
                </c:pt>
                <c:pt idx="6">
                  <c:v>-19</c:v>
                </c:pt>
                <c:pt idx="7">
                  <c:v>-18</c:v>
                </c:pt>
                <c:pt idx="8">
                  <c:v>-17</c:v>
                </c:pt>
                <c:pt idx="9">
                  <c:v>-16</c:v>
                </c:pt>
                <c:pt idx="10">
                  <c:v>-15</c:v>
                </c:pt>
                <c:pt idx="11">
                  <c:v>-14</c:v>
                </c:pt>
                <c:pt idx="12">
                  <c:v>-13</c:v>
                </c:pt>
                <c:pt idx="13">
                  <c:v>-12</c:v>
                </c:pt>
                <c:pt idx="14">
                  <c:v>-11</c:v>
                </c:pt>
                <c:pt idx="15">
                  <c:v>-10</c:v>
                </c:pt>
                <c:pt idx="16">
                  <c:v>-9</c:v>
                </c:pt>
                <c:pt idx="17">
                  <c:v>-8</c:v>
                </c:pt>
                <c:pt idx="18">
                  <c:v>-7</c:v>
                </c:pt>
                <c:pt idx="19">
                  <c:v>-6</c:v>
                </c:pt>
                <c:pt idx="20">
                  <c:v>-5</c:v>
                </c:pt>
                <c:pt idx="21">
                  <c:v>-4</c:v>
                </c:pt>
                <c:pt idx="22">
                  <c:v>-3</c:v>
                </c:pt>
                <c:pt idx="23">
                  <c:v>-2</c:v>
                </c:pt>
                <c:pt idx="24">
                  <c:v>-1</c:v>
                </c:pt>
                <c:pt idx="25">
                  <c:v>0</c:v>
                </c:pt>
                <c:pt idx="26">
                  <c:v>1</c:v>
                </c:pt>
                <c:pt idx="27">
                  <c:v>2</c:v>
                </c:pt>
                <c:pt idx="28">
                  <c:v>3</c:v>
                </c:pt>
                <c:pt idx="29">
                  <c:v>4</c:v>
                </c:pt>
                <c:pt idx="30">
                  <c:v>5</c:v>
                </c:pt>
                <c:pt idx="31">
                  <c:v>6</c:v>
                </c:pt>
                <c:pt idx="32">
                  <c:v>7</c:v>
                </c:pt>
                <c:pt idx="33">
                  <c:v>8</c:v>
                </c:pt>
                <c:pt idx="34">
                  <c:v>9</c:v>
                </c:pt>
                <c:pt idx="35">
                  <c:v>10</c:v>
                </c:pt>
                <c:pt idx="36">
                  <c:v>11</c:v>
                </c:pt>
                <c:pt idx="37">
                  <c:v>12</c:v>
                </c:pt>
                <c:pt idx="38">
                  <c:v>13</c:v>
                </c:pt>
                <c:pt idx="39">
                  <c:v>14</c:v>
                </c:pt>
                <c:pt idx="40">
                  <c:v>15</c:v>
                </c:pt>
                <c:pt idx="41">
                  <c:v>16</c:v>
                </c:pt>
                <c:pt idx="42">
                  <c:v>17</c:v>
                </c:pt>
                <c:pt idx="43">
                  <c:v>18</c:v>
                </c:pt>
                <c:pt idx="44">
                  <c:v>19</c:v>
                </c:pt>
                <c:pt idx="45">
                  <c:v>20</c:v>
                </c:pt>
                <c:pt idx="46">
                  <c:v>21</c:v>
                </c:pt>
                <c:pt idx="47">
                  <c:v>22</c:v>
                </c:pt>
                <c:pt idx="48">
                  <c:v>23</c:v>
                </c:pt>
                <c:pt idx="49">
                  <c:v>24</c:v>
                </c:pt>
                <c:pt idx="50">
                  <c:v>25</c:v>
                </c:pt>
                <c:pt idx="51">
                  <c:v>26</c:v>
                </c:pt>
                <c:pt idx="52">
                  <c:v>27</c:v>
                </c:pt>
                <c:pt idx="53">
                  <c:v>28</c:v>
                </c:pt>
                <c:pt idx="54">
                  <c:v>29</c:v>
                </c:pt>
                <c:pt idx="55">
                  <c:v>30</c:v>
                </c:pt>
              </c:numCache>
            </c:numRef>
          </c:xVal>
          <c:yVal>
            <c:numRef>
              <c:f>'Risk Score Plot'!$Z$3:$Z$58</c:f>
              <c:numCache>
                <c:formatCode>General</c:formatCode>
                <c:ptCount val="56"/>
                <c:pt idx="0">
                  <c:v>11.182442135588424</c:v>
                </c:pt>
                <c:pt idx="1">
                  <c:v>10.791014988221731</c:v>
                </c:pt>
                <c:pt idx="2">
                  <c:v>10.399587840855075</c:v>
                </c:pt>
                <c:pt idx="3">
                  <c:v>10.008160693488387</c:v>
                </c:pt>
                <c:pt idx="4">
                  <c:v>9.6167335461217167</c:v>
                </c:pt>
                <c:pt idx="5">
                  <c:v>9.2253063987550448</c:v>
                </c:pt>
                <c:pt idx="6">
                  <c:v>8.8338792513883728</c:v>
                </c:pt>
                <c:pt idx="7">
                  <c:v>8.4424521040217027</c:v>
                </c:pt>
                <c:pt idx="8">
                  <c:v>8.0510249566550272</c:v>
                </c:pt>
                <c:pt idx="9">
                  <c:v>7.6595978092883463</c:v>
                </c:pt>
                <c:pt idx="10">
                  <c:v>7.2681706619216815</c:v>
                </c:pt>
                <c:pt idx="11">
                  <c:v>6.8767435145550104</c:v>
                </c:pt>
                <c:pt idx="12">
                  <c:v>6.4853163671883376</c:v>
                </c:pt>
                <c:pt idx="13">
                  <c:v>6.0938892198216674</c:v>
                </c:pt>
                <c:pt idx="14">
                  <c:v>5.7024620724549928</c:v>
                </c:pt>
                <c:pt idx="15">
                  <c:v>5.31103492508832</c:v>
                </c:pt>
                <c:pt idx="16">
                  <c:v>4.9196077777216534</c:v>
                </c:pt>
                <c:pt idx="17">
                  <c:v>4.5281806303549681</c:v>
                </c:pt>
                <c:pt idx="18">
                  <c:v>4.1367534829883139</c:v>
                </c:pt>
                <c:pt idx="19">
                  <c:v>3.7453263356216349</c:v>
                </c:pt>
                <c:pt idx="20">
                  <c:v>3.3538991882549594</c:v>
                </c:pt>
                <c:pt idx="21">
                  <c:v>2.9624720408882839</c:v>
                </c:pt>
                <c:pt idx="22">
                  <c:v>2.5710448935216137</c:v>
                </c:pt>
                <c:pt idx="23">
                  <c:v>2.1796177461549457</c:v>
                </c:pt>
                <c:pt idx="24">
                  <c:v>1.7881905987882722</c:v>
                </c:pt>
                <c:pt idx="25">
                  <c:v>1.3967634514215983</c:v>
                </c:pt>
                <c:pt idx="26">
                  <c:v>1.0053363040549244</c:v>
                </c:pt>
                <c:pt idx="27">
                  <c:v>0.61390915668825496</c:v>
                </c:pt>
                <c:pt idx="28">
                  <c:v>0.22248200932158171</c:v>
                </c:pt>
                <c:pt idx="29">
                  <c:v>-0.16894513804509118</c:v>
                </c:pt>
                <c:pt idx="30">
                  <c:v>-0.56037228541176176</c:v>
                </c:pt>
                <c:pt idx="31">
                  <c:v>-0.9517994327784367</c:v>
                </c:pt>
                <c:pt idx="32">
                  <c:v>-1.3432265801451058</c:v>
                </c:pt>
                <c:pt idx="33">
                  <c:v>-1.7346537275117822</c:v>
                </c:pt>
                <c:pt idx="34">
                  <c:v>-2.1260808748784519</c:v>
                </c:pt>
                <c:pt idx="35">
                  <c:v>-2.5175080222451238</c:v>
                </c:pt>
                <c:pt idx="36">
                  <c:v>-2.9089351696117962</c:v>
                </c:pt>
                <c:pt idx="37">
                  <c:v>-3.3003623169784677</c:v>
                </c:pt>
                <c:pt idx="38">
                  <c:v>-3.6917894643451397</c:v>
                </c:pt>
                <c:pt idx="39">
                  <c:v>-4.0832166117118129</c:v>
                </c:pt>
                <c:pt idx="40">
                  <c:v>-4.4746437590784884</c:v>
                </c:pt>
                <c:pt idx="41">
                  <c:v>-4.8660709064451497</c:v>
                </c:pt>
                <c:pt idx="42">
                  <c:v>-5.2574980538118314</c:v>
                </c:pt>
                <c:pt idx="43">
                  <c:v>-5.6489252011784918</c:v>
                </c:pt>
                <c:pt idx="44">
                  <c:v>-6.0403523485451736</c:v>
                </c:pt>
                <c:pt idx="45">
                  <c:v>-6.431779495911865</c:v>
                </c:pt>
                <c:pt idx="46">
                  <c:v>-6.8232066432785166</c:v>
                </c:pt>
                <c:pt idx="47">
                  <c:v>-7.2146337906451912</c:v>
                </c:pt>
                <c:pt idx="48">
                  <c:v>-7.6060609380118631</c:v>
                </c:pt>
                <c:pt idx="49">
                  <c:v>-7.9974880853785404</c:v>
                </c:pt>
                <c:pt idx="50">
                  <c:v>-8.3889152327452212</c:v>
                </c:pt>
                <c:pt idx="51">
                  <c:v>-8.7803423801118594</c:v>
                </c:pt>
                <c:pt idx="52">
                  <c:v>-9.1717695274785509</c:v>
                </c:pt>
                <c:pt idx="53">
                  <c:v>-9.5631966748452424</c:v>
                </c:pt>
                <c:pt idx="54">
                  <c:v>-9.954623822211893</c:v>
                </c:pt>
                <c:pt idx="55">
                  <c:v>-10.346050969578569</c:v>
                </c:pt>
              </c:numCache>
            </c:numRef>
          </c:yVal>
          <c:smooth val="0"/>
        </c:ser>
        <c:ser>
          <c:idx val="0"/>
          <c:order val="2"/>
          <c:tx>
            <c:v>Maj-Eval Further</c:v>
          </c:tx>
          <c:spPr>
            <a:ln w="28575">
              <a:noFill/>
            </a:ln>
          </c:spPr>
          <c:marker>
            <c:symbol val="circle"/>
            <c:size val="9"/>
            <c:spPr>
              <a:solidFill>
                <a:srgbClr val="FF0000"/>
              </a:solidFill>
              <a:ln>
                <a:solidFill>
                  <a:srgbClr val="FF0000"/>
                </a:solidFill>
              </a:ln>
            </c:spPr>
          </c:marker>
          <c:xVal>
            <c:numRef>
              <c:f>'Risk Score Plot'!$AG$2:$AG$3</c:f>
              <c:numCache>
                <c:formatCode>General</c:formatCode>
                <c:ptCount val="2"/>
                <c:pt idx="0">
                  <c:v>7.968703709246709</c:v>
                </c:pt>
                <c:pt idx="1">
                  <c:v>2.8674108324566432</c:v>
                </c:pt>
              </c:numCache>
            </c:numRef>
          </c:xVal>
          <c:yVal>
            <c:numRef>
              <c:f>'Risk Score Plot'!$AH$2:$AH$3</c:f>
              <c:numCache>
                <c:formatCode>General</c:formatCode>
                <c:ptCount val="2"/>
                <c:pt idx="0">
                  <c:v>1.8163105625726745</c:v>
                </c:pt>
                <c:pt idx="1">
                  <c:v>1.5807851292818818</c:v>
                </c:pt>
              </c:numCache>
            </c:numRef>
          </c:yVal>
          <c:smooth val="0"/>
        </c:ser>
        <c:ser>
          <c:idx val="4"/>
          <c:order val="3"/>
          <c:tx>
            <c:v>Maj-High Risk</c:v>
          </c:tx>
          <c:spPr>
            <a:ln w="28575">
              <a:noFill/>
            </a:ln>
          </c:spPr>
          <c:marker>
            <c:symbol val="x"/>
            <c:size val="9"/>
            <c:spPr>
              <a:ln w="25400">
                <a:solidFill>
                  <a:srgbClr val="FF0000"/>
                </a:solidFill>
              </a:ln>
            </c:spPr>
          </c:marker>
          <c:xVal>
            <c:numRef>
              <c:f>'Risk Score Plot'!$AG$4:$AG$69</c:f>
              <c:numCache>
                <c:formatCode>General</c:formatCode>
                <c:ptCount val="66"/>
                <c:pt idx="0">
                  <c:v>10.876449387872098</c:v>
                </c:pt>
                <c:pt idx="1">
                  <c:v>16.902815244921204</c:v>
                </c:pt>
                <c:pt idx="2">
                  <c:v>12.203971411499193</c:v>
                </c:pt>
                <c:pt idx="3">
                  <c:v>11.110563131531601</c:v>
                </c:pt>
                <c:pt idx="4">
                  <c:v>12.844528136312071</c:v>
                </c:pt>
                <c:pt idx="5">
                  <c:v>12.108151567540938</c:v>
                </c:pt>
                <c:pt idx="6">
                  <c:v>21.218388224544693</c:v>
                </c:pt>
                <c:pt idx="7">
                  <c:v>13.015304039283086</c:v>
                </c:pt>
                <c:pt idx="8">
                  <c:v>19.761351881791487</c:v>
                </c:pt>
                <c:pt idx="9">
                  <c:v>15.100700888347051</c:v>
                </c:pt>
                <c:pt idx="10">
                  <c:v>9.8697052056440118</c:v>
                </c:pt>
                <c:pt idx="11">
                  <c:v>10.075367372606646</c:v>
                </c:pt>
                <c:pt idx="12">
                  <c:v>15.850487841441739</c:v>
                </c:pt>
                <c:pt idx="13">
                  <c:v>17.051555883222832</c:v>
                </c:pt>
                <c:pt idx="14">
                  <c:v>15.144688748930339</c:v>
                </c:pt>
                <c:pt idx="15">
                  <c:v>13.009742539883474</c:v>
                </c:pt>
                <c:pt idx="16">
                  <c:v>17.065647789530079</c:v>
                </c:pt>
                <c:pt idx="17">
                  <c:v>16.00775616895336</c:v>
                </c:pt>
                <c:pt idx="18">
                  <c:v>11.99909417030085</c:v>
                </c:pt>
                <c:pt idx="19">
                  <c:v>19.057638898188188</c:v>
                </c:pt>
                <c:pt idx="20">
                  <c:v>18.05336593336412</c:v>
                </c:pt>
                <c:pt idx="21">
                  <c:v>14.025933258208331</c:v>
                </c:pt>
                <c:pt idx="22">
                  <c:v>4.1603282010362426</c:v>
                </c:pt>
                <c:pt idx="23">
                  <c:v>15.978361514026133</c:v>
                </c:pt>
                <c:pt idx="24">
                  <c:v>17.799846747315325</c:v>
                </c:pt>
                <c:pt idx="25">
                  <c:v>20.247867872509428</c:v>
                </c:pt>
                <c:pt idx="26">
                  <c:v>18.937944064115285</c:v>
                </c:pt>
                <c:pt idx="27">
                  <c:v>20.11773674204289</c:v>
                </c:pt>
                <c:pt idx="28">
                  <c:v>13.010269620650268</c:v>
                </c:pt>
                <c:pt idx="29">
                  <c:v>15.169884869006191</c:v>
                </c:pt>
                <c:pt idx="30">
                  <c:v>11.824771343287168</c:v>
                </c:pt>
                <c:pt idx="31">
                  <c:v>23.073874106631731</c:v>
                </c:pt>
                <c:pt idx="32">
                  <c:v>21.80285714754573</c:v>
                </c:pt>
                <c:pt idx="33">
                  <c:v>20.820864932405598</c:v>
                </c:pt>
                <c:pt idx="34">
                  <c:v>20.138079086850691</c:v>
                </c:pt>
                <c:pt idx="35">
                  <c:v>20.775315031480716</c:v>
                </c:pt>
                <c:pt idx="36">
                  <c:v>13.85786774578315</c:v>
                </c:pt>
                <c:pt idx="37">
                  <c:v>12.151715598788684</c:v>
                </c:pt>
                <c:pt idx="38">
                  <c:v>7.1678375555132519</c:v>
                </c:pt>
                <c:pt idx="39">
                  <c:v>12.753619146945379</c:v>
                </c:pt>
                <c:pt idx="40">
                  <c:v>22.050669276427936</c:v>
                </c:pt>
                <c:pt idx="41">
                  <c:v>11.805528075298026</c:v>
                </c:pt>
                <c:pt idx="42">
                  <c:v>13.77179086990378</c:v>
                </c:pt>
                <c:pt idx="43">
                  <c:v>18.906911774165089</c:v>
                </c:pt>
                <c:pt idx="44">
                  <c:v>0.96244923610025701</c:v>
                </c:pt>
                <c:pt idx="45">
                  <c:v>21.129426134650352</c:v>
                </c:pt>
                <c:pt idx="46">
                  <c:v>6.9882596902078511</c:v>
                </c:pt>
                <c:pt idx="47">
                  <c:v>14.034485135815508</c:v>
                </c:pt>
                <c:pt idx="48">
                  <c:v>15.883317335362102</c:v>
                </c:pt>
                <c:pt idx="49">
                  <c:v>23.166202011424886</c:v>
                </c:pt>
                <c:pt idx="50">
                  <c:v>17.839059225609187</c:v>
                </c:pt>
                <c:pt idx="51">
                  <c:v>12.118909986936552</c:v>
                </c:pt>
                <c:pt idx="52">
                  <c:v>18.181663277396272</c:v>
                </c:pt>
                <c:pt idx="53">
                  <c:v>16.135253744429484</c:v>
                </c:pt>
                <c:pt idx="54">
                  <c:v>17.116470960588931</c:v>
                </c:pt>
                <c:pt idx="55">
                  <c:v>17.072010427030865</c:v>
                </c:pt>
                <c:pt idx="56">
                  <c:v>7.9247992385834785</c:v>
                </c:pt>
                <c:pt idx="57">
                  <c:v>24.99353152199674</c:v>
                </c:pt>
                <c:pt idx="58">
                  <c:v>19.17197127994633</c:v>
                </c:pt>
                <c:pt idx="59">
                  <c:v>19.06927694615009</c:v>
                </c:pt>
                <c:pt idx="60">
                  <c:v>19.806827051974807</c:v>
                </c:pt>
                <c:pt idx="61">
                  <c:v>22.985387191188963</c:v>
                </c:pt>
                <c:pt idx="62">
                  <c:v>8.8889146345808285</c:v>
                </c:pt>
                <c:pt idx="63">
                  <c:v>20.198598277910129</c:v>
                </c:pt>
                <c:pt idx="64">
                  <c:v>12.141191501096648</c:v>
                </c:pt>
                <c:pt idx="65">
                  <c:v>10.819779166818964</c:v>
                </c:pt>
              </c:numCache>
            </c:numRef>
          </c:xVal>
          <c:yVal>
            <c:numRef>
              <c:f>'Risk Score Plot'!$AH$4:$AH$69</c:f>
              <c:numCache>
                <c:formatCode>General</c:formatCode>
                <c:ptCount val="66"/>
                <c:pt idx="0">
                  <c:v>2.3777624897151393</c:v>
                </c:pt>
                <c:pt idx="1">
                  <c:v>2.7232129489042212</c:v>
                </c:pt>
                <c:pt idx="2">
                  <c:v>2.0910926073988967</c:v>
                </c:pt>
                <c:pt idx="3">
                  <c:v>1.8812985794585741</c:v>
                </c:pt>
                <c:pt idx="4">
                  <c:v>2.681767841367924</c:v>
                </c:pt>
                <c:pt idx="5">
                  <c:v>2.022586600862629</c:v>
                </c:pt>
                <c:pt idx="6">
                  <c:v>4.8074437212898307</c:v>
                </c:pt>
                <c:pt idx="7">
                  <c:v>2.5940391205936928</c:v>
                </c:pt>
                <c:pt idx="8">
                  <c:v>3.6945102201466291</c:v>
                </c:pt>
                <c:pt idx="9">
                  <c:v>2.918650322764182</c:v>
                </c:pt>
                <c:pt idx="10">
                  <c:v>2.1784040585690989</c:v>
                </c:pt>
                <c:pt idx="11">
                  <c:v>2.8106390890069131</c:v>
                </c:pt>
                <c:pt idx="12">
                  <c:v>1.3118128436066541</c:v>
                </c:pt>
                <c:pt idx="13">
                  <c:v>4.0020748280785634</c:v>
                </c:pt>
                <c:pt idx="14">
                  <c:v>2.5831673637661772</c:v>
                </c:pt>
                <c:pt idx="15">
                  <c:v>3.1029320144518238</c:v>
                </c:pt>
                <c:pt idx="16">
                  <c:v>4.1926693543627804</c:v>
                </c:pt>
                <c:pt idx="17">
                  <c:v>3.1005613797928535</c:v>
                </c:pt>
                <c:pt idx="18">
                  <c:v>1.8865484616649155</c:v>
                </c:pt>
                <c:pt idx="19">
                  <c:v>4.2934128709657857</c:v>
                </c:pt>
                <c:pt idx="20">
                  <c:v>4.3765599026952628</c:v>
                </c:pt>
                <c:pt idx="21">
                  <c:v>3.1164523068059791</c:v>
                </c:pt>
                <c:pt idx="22">
                  <c:v>1.1050196957348351</c:v>
                </c:pt>
                <c:pt idx="23">
                  <c:v>3.6201132369784212</c:v>
                </c:pt>
                <c:pt idx="24">
                  <c:v>4.1156531746542333</c:v>
                </c:pt>
                <c:pt idx="25">
                  <c:v>4.0876200075320428</c:v>
                </c:pt>
                <c:pt idx="26">
                  <c:v>3.2997897135807719</c:v>
                </c:pt>
                <c:pt idx="27">
                  <c:v>4.3135493031169547</c:v>
                </c:pt>
                <c:pt idx="28">
                  <c:v>2.6913266758125256</c:v>
                </c:pt>
                <c:pt idx="29">
                  <c:v>3.0759248962863452</c:v>
                </c:pt>
                <c:pt idx="30">
                  <c:v>2.5881768976755892</c:v>
                </c:pt>
                <c:pt idx="31">
                  <c:v>3.6849944164051966</c:v>
                </c:pt>
                <c:pt idx="32">
                  <c:v>2.695248881098756</c:v>
                </c:pt>
                <c:pt idx="33">
                  <c:v>4.2827059448525953</c:v>
                </c:pt>
                <c:pt idx="34">
                  <c:v>3.5842473112979572</c:v>
                </c:pt>
                <c:pt idx="35">
                  <c:v>4.3153857575136687</c:v>
                </c:pt>
                <c:pt idx="36">
                  <c:v>3.9151352118113412</c:v>
                </c:pt>
                <c:pt idx="37">
                  <c:v>2.9766678962101278</c:v>
                </c:pt>
                <c:pt idx="38">
                  <c:v>1.1847092126719658</c:v>
                </c:pt>
                <c:pt idx="39">
                  <c:v>2.1196949136086469</c:v>
                </c:pt>
                <c:pt idx="40">
                  <c:v>3.1955893859720641</c:v>
                </c:pt>
                <c:pt idx="41">
                  <c:v>2.4916026672375673</c:v>
                </c:pt>
                <c:pt idx="42">
                  <c:v>2.9006759143915777</c:v>
                </c:pt>
                <c:pt idx="43">
                  <c:v>4.4156985668240551</c:v>
                </c:pt>
                <c:pt idx="44">
                  <c:v>1.2902451458044648</c:v>
                </c:pt>
                <c:pt idx="45">
                  <c:v>4.7082740464310806</c:v>
                </c:pt>
                <c:pt idx="46">
                  <c:v>1.9228407297042744</c:v>
                </c:pt>
                <c:pt idx="47">
                  <c:v>3.9929814341991117</c:v>
                </c:pt>
                <c:pt idx="48">
                  <c:v>3.2211118589445249</c:v>
                </c:pt>
                <c:pt idx="49">
                  <c:v>3.1773929875752116</c:v>
                </c:pt>
                <c:pt idx="50">
                  <c:v>3.9092627374426341</c:v>
                </c:pt>
                <c:pt idx="51">
                  <c:v>2.3962427162819377</c:v>
                </c:pt>
                <c:pt idx="52">
                  <c:v>2.6761864234135198</c:v>
                </c:pt>
                <c:pt idx="53">
                  <c:v>3.4982013481450682</c:v>
                </c:pt>
                <c:pt idx="54">
                  <c:v>2.1828947770530092</c:v>
                </c:pt>
                <c:pt idx="55">
                  <c:v>2.1753601364670518</c:v>
                </c:pt>
                <c:pt idx="56">
                  <c:v>3.6897562035083058</c:v>
                </c:pt>
                <c:pt idx="57">
                  <c:v>3.1843100062371055</c:v>
                </c:pt>
                <c:pt idx="58">
                  <c:v>2.3992491337637158</c:v>
                </c:pt>
                <c:pt idx="59">
                  <c:v>2.9023667635889887</c:v>
                </c:pt>
                <c:pt idx="60">
                  <c:v>3.0146174320337527</c:v>
                </c:pt>
                <c:pt idx="61">
                  <c:v>2.8912845115044443</c:v>
                </c:pt>
                <c:pt idx="62">
                  <c:v>2.9822667608159232</c:v>
                </c:pt>
                <c:pt idx="63">
                  <c:v>3.0010308823670671</c:v>
                </c:pt>
                <c:pt idx="64">
                  <c:v>3.5761359867219316</c:v>
                </c:pt>
                <c:pt idx="65">
                  <c:v>3.2918390281043401</c:v>
                </c:pt>
              </c:numCache>
            </c:numRef>
          </c:yVal>
          <c:smooth val="0"/>
        </c:ser>
        <c:ser>
          <c:idx val="5"/>
          <c:order val="4"/>
          <c:tx>
            <c:v>Min-Eval Further</c:v>
          </c:tx>
          <c:spPr>
            <a:ln w="28575">
              <a:noFill/>
            </a:ln>
          </c:spPr>
          <c:marker>
            <c:symbol val="circle"/>
            <c:size val="9"/>
            <c:spPr>
              <a:solidFill>
                <a:srgbClr val="9A9A00"/>
              </a:solidFill>
              <a:ln>
                <a:solidFill>
                  <a:srgbClr val="9A9A00"/>
                </a:solidFill>
              </a:ln>
            </c:spPr>
          </c:marker>
          <c:xVal>
            <c:numRef>
              <c:f>'Risk Score Plot'!$AG$88:$AG$101</c:f>
              <c:numCache>
                <c:formatCode>General</c:formatCode>
                <c:ptCount val="14"/>
                <c:pt idx="0">
                  <c:v>6.2146954913825105</c:v>
                </c:pt>
                <c:pt idx="1">
                  <c:v>3.0067917200515232E-2</c:v>
                </c:pt>
                <c:pt idx="2">
                  <c:v>8.0194887333542226</c:v>
                </c:pt>
                <c:pt idx="3">
                  <c:v>2.0924403209808569</c:v>
                </c:pt>
                <c:pt idx="4">
                  <c:v>5.2372843818805173</c:v>
                </c:pt>
                <c:pt idx="5">
                  <c:v>3.1979573452026244</c:v>
                </c:pt>
                <c:pt idx="6">
                  <c:v>4.9995730591018894</c:v>
                </c:pt>
                <c:pt idx="7">
                  <c:v>1.0171104359063241</c:v>
                </c:pt>
                <c:pt idx="8">
                  <c:v>1.2418480253249606</c:v>
                </c:pt>
                <c:pt idx="9">
                  <c:v>2.9428901765530107</c:v>
                </c:pt>
                <c:pt idx="10">
                  <c:v>1.7882091054668783</c:v>
                </c:pt>
                <c:pt idx="11">
                  <c:v>2.9913547955350275</c:v>
                </c:pt>
                <c:pt idx="12">
                  <c:v>0.13981719718565225</c:v>
                </c:pt>
                <c:pt idx="13">
                  <c:v>3.8889839624354012</c:v>
                </c:pt>
              </c:numCache>
            </c:numRef>
          </c:xVal>
          <c:yVal>
            <c:numRef>
              <c:f>'Risk Score Plot'!$AH$88:$AH$101</c:f>
              <c:numCache>
                <c:formatCode>General</c:formatCode>
                <c:ptCount val="14"/>
                <c:pt idx="0">
                  <c:v>1.3106045802577042</c:v>
                </c:pt>
                <c:pt idx="1">
                  <c:v>1.4827837809250755</c:v>
                </c:pt>
                <c:pt idx="2">
                  <c:v>2.5243346090636511</c:v>
                </c:pt>
                <c:pt idx="3">
                  <c:v>2.2178268820610252</c:v>
                </c:pt>
                <c:pt idx="4">
                  <c:v>2.1171501306884322</c:v>
                </c:pt>
                <c:pt idx="5">
                  <c:v>0.9769714385441769</c:v>
                </c:pt>
                <c:pt idx="6">
                  <c:v>1.0971216843075438</c:v>
                </c:pt>
                <c:pt idx="7">
                  <c:v>1.3139888534064776</c:v>
                </c:pt>
                <c:pt idx="8">
                  <c:v>1.3189749706521259</c:v>
                </c:pt>
                <c:pt idx="9">
                  <c:v>2.2841771901028602</c:v>
                </c:pt>
                <c:pt idx="10">
                  <c:v>1.3104890601906263</c:v>
                </c:pt>
                <c:pt idx="11">
                  <c:v>1.6870678729201041</c:v>
                </c:pt>
                <c:pt idx="12">
                  <c:v>1.510887325287406</c:v>
                </c:pt>
                <c:pt idx="13">
                  <c:v>1.5899426799038081</c:v>
                </c:pt>
              </c:numCache>
            </c:numRef>
          </c:yVal>
          <c:smooth val="0"/>
        </c:ser>
        <c:ser>
          <c:idx val="6"/>
          <c:order val="5"/>
          <c:tx>
            <c:v>Min-High Risk</c:v>
          </c:tx>
          <c:spPr>
            <a:ln w="28575">
              <a:noFill/>
            </a:ln>
          </c:spPr>
          <c:marker>
            <c:symbol val="x"/>
            <c:size val="9"/>
            <c:spPr>
              <a:ln w="25400">
                <a:solidFill>
                  <a:srgbClr val="9A9A00"/>
                </a:solidFill>
              </a:ln>
            </c:spPr>
          </c:marker>
          <c:xVal>
            <c:numRef>
              <c:f>'Risk Score Plot'!$AG$102:$AG$137</c:f>
              <c:numCache>
                <c:formatCode>General</c:formatCode>
                <c:ptCount val="36"/>
                <c:pt idx="0">
                  <c:v>14.088900820128714</c:v>
                </c:pt>
                <c:pt idx="1">
                  <c:v>6.2405114884653328</c:v>
                </c:pt>
                <c:pt idx="2">
                  <c:v>9.1418679903980973</c:v>
                </c:pt>
                <c:pt idx="3">
                  <c:v>5.074212196644134</c:v>
                </c:pt>
                <c:pt idx="4">
                  <c:v>13.04132292562754</c:v>
                </c:pt>
                <c:pt idx="5">
                  <c:v>3.8947462317856427</c:v>
                </c:pt>
                <c:pt idx="6">
                  <c:v>4.1072347125592366</c:v>
                </c:pt>
                <c:pt idx="7">
                  <c:v>4.2036429364428098</c:v>
                </c:pt>
                <c:pt idx="8">
                  <c:v>-0.15565281471203379</c:v>
                </c:pt>
                <c:pt idx="9">
                  <c:v>23.163040099265523</c:v>
                </c:pt>
                <c:pt idx="10">
                  <c:v>9.8213846842959303</c:v>
                </c:pt>
                <c:pt idx="11">
                  <c:v>7.8296566288851075</c:v>
                </c:pt>
                <c:pt idx="12">
                  <c:v>8.9030879533011298</c:v>
                </c:pt>
                <c:pt idx="13">
                  <c:v>8.8974782354181006</c:v>
                </c:pt>
                <c:pt idx="14">
                  <c:v>8.1553223789390827</c:v>
                </c:pt>
                <c:pt idx="15">
                  <c:v>4.9221473236619415</c:v>
                </c:pt>
                <c:pt idx="16">
                  <c:v>14.837922032774769</c:v>
                </c:pt>
                <c:pt idx="17">
                  <c:v>10.7929742479608</c:v>
                </c:pt>
                <c:pt idx="18">
                  <c:v>10.897507445833353</c:v>
                </c:pt>
                <c:pt idx="19">
                  <c:v>2.1763922502145392</c:v>
                </c:pt>
                <c:pt idx="20">
                  <c:v>21.928924323564484</c:v>
                </c:pt>
                <c:pt idx="21">
                  <c:v>3.7529135377253753</c:v>
                </c:pt>
                <c:pt idx="22">
                  <c:v>2.7704022938388668</c:v>
                </c:pt>
                <c:pt idx="23">
                  <c:v>14.790456402596003</c:v>
                </c:pt>
                <c:pt idx="24">
                  <c:v>20.823376935989007</c:v>
                </c:pt>
                <c:pt idx="25">
                  <c:v>8.2483875367428379</c:v>
                </c:pt>
                <c:pt idx="26">
                  <c:v>12.096414008183542</c:v>
                </c:pt>
                <c:pt idx="27">
                  <c:v>12.175971530224666</c:v>
                </c:pt>
                <c:pt idx="28">
                  <c:v>13.899704234960687</c:v>
                </c:pt>
                <c:pt idx="29">
                  <c:v>10.762951165466694</c:v>
                </c:pt>
                <c:pt idx="30">
                  <c:v>8.0873497752619645</c:v>
                </c:pt>
                <c:pt idx="31">
                  <c:v>10.079519566492216</c:v>
                </c:pt>
                <c:pt idx="32">
                  <c:v>12.016038064099932</c:v>
                </c:pt>
                <c:pt idx="33">
                  <c:v>9.7568687438335413</c:v>
                </c:pt>
                <c:pt idx="34">
                  <c:v>5.7932404262149904</c:v>
                </c:pt>
                <c:pt idx="35">
                  <c:v>9.9534855226385162</c:v>
                </c:pt>
              </c:numCache>
            </c:numRef>
          </c:xVal>
          <c:yVal>
            <c:numRef>
              <c:f>'Risk Score Plot'!$AH$102:$AH$137</c:f>
              <c:numCache>
                <c:formatCode>General</c:formatCode>
                <c:ptCount val="36"/>
                <c:pt idx="0">
                  <c:v>2.3101066421743854</c:v>
                </c:pt>
                <c:pt idx="1">
                  <c:v>2.5800515166889344</c:v>
                </c:pt>
                <c:pt idx="2">
                  <c:v>1.9147297426708931</c:v>
                </c:pt>
                <c:pt idx="3">
                  <c:v>1.3075004530446566</c:v>
                </c:pt>
                <c:pt idx="4">
                  <c:v>2.5129248656795382</c:v>
                </c:pt>
                <c:pt idx="5">
                  <c:v>1.5855476100937091</c:v>
                </c:pt>
                <c:pt idx="6">
                  <c:v>2.1112176549762287</c:v>
                </c:pt>
                <c:pt idx="7">
                  <c:v>1.9868644816361758</c:v>
                </c:pt>
                <c:pt idx="8">
                  <c:v>1.6752053107991858</c:v>
                </c:pt>
                <c:pt idx="9">
                  <c:v>3.6867945527467403</c:v>
                </c:pt>
                <c:pt idx="10">
                  <c:v>1.7006256457616229</c:v>
                </c:pt>
                <c:pt idx="11">
                  <c:v>1.7190569898340884</c:v>
                </c:pt>
                <c:pt idx="12">
                  <c:v>3.8806785236177967</c:v>
                </c:pt>
                <c:pt idx="13">
                  <c:v>1.1807903638472201</c:v>
                </c:pt>
                <c:pt idx="14">
                  <c:v>1.707672380060566</c:v>
                </c:pt>
                <c:pt idx="15">
                  <c:v>2.2918568913430337</c:v>
                </c:pt>
                <c:pt idx="16">
                  <c:v>2.0953104485134602</c:v>
                </c:pt>
                <c:pt idx="17">
                  <c:v>2.5061925500604745</c:v>
                </c:pt>
                <c:pt idx="18">
                  <c:v>0.99422175926606149</c:v>
                </c:pt>
                <c:pt idx="19">
                  <c:v>2.5040387499631995</c:v>
                </c:pt>
                <c:pt idx="20">
                  <c:v>3.6976640604988424</c:v>
                </c:pt>
                <c:pt idx="21">
                  <c:v>1.2919956908460533</c:v>
                </c:pt>
                <c:pt idx="22">
                  <c:v>1.3833833962631232</c:v>
                </c:pt>
                <c:pt idx="23">
                  <c:v>2.6996616567022853</c:v>
                </c:pt>
                <c:pt idx="24">
                  <c:v>2.5774407677025488</c:v>
                </c:pt>
                <c:pt idx="25">
                  <c:v>2.1804797991380207</c:v>
                </c:pt>
                <c:pt idx="26">
                  <c:v>2.9769680515472277</c:v>
                </c:pt>
                <c:pt idx="27">
                  <c:v>2.8908982968161743</c:v>
                </c:pt>
                <c:pt idx="28">
                  <c:v>1.78761108642398</c:v>
                </c:pt>
                <c:pt idx="29">
                  <c:v>1.9059520590026782</c:v>
                </c:pt>
                <c:pt idx="30">
                  <c:v>2.8124435968528823</c:v>
                </c:pt>
                <c:pt idx="31">
                  <c:v>3.2157500740522047</c:v>
                </c:pt>
                <c:pt idx="32">
                  <c:v>2.2058742665507789</c:v>
                </c:pt>
                <c:pt idx="33">
                  <c:v>2.4859274088864463</c:v>
                </c:pt>
                <c:pt idx="34">
                  <c:v>2.3805182052358798</c:v>
                </c:pt>
                <c:pt idx="35">
                  <c:v>2.7081055481672469</c:v>
                </c:pt>
              </c:numCache>
            </c:numRef>
          </c:yVal>
          <c:smooth val="0"/>
        </c:ser>
        <c:ser>
          <c:idx val="7"/>
          <c:order val="6"/>
          <c:tx>
            <c:v>Min-Low Risk</c:v>
          </c:tx>
          <c:spPr>
            <a:ln w="28575">
              <a:noFill/>
            </a:ln>
          </c:spPr>
          <c:marker>
            <c:symbol val="triangle"/>
            <c:size val="9"/>
            <c:spPr>
              <a:solidFill>
                <a:srgbClr val="9A9A00"/>
              </a:solidFill>
              <a:ln>
                <a:solidFill>
                  <a:srgbClr val="9A9A00"/>
                </a:solidFill>
              </a:ln>
            </c:spPr>
          </c:marker>
          <c:xVal>
            <c:numRef>
              <c:f>'Risk Score Plot'!$AG$70:$AG$87</c:f>
              <c:numCache>
                <c:formatCode>General</c:formatCode>
                <c:ptCount val="18"/>
                <c:pt idx="0">
                  <c:v>-2.9649378098704897</c:v>
                </c:pt>
                <c:pt idx="1">
                  <c:v>-1.7645384167090941</c:v>
                </c:pt>
                <c:pt idx="2">
                  <c:v>-1.0842505682378778</c:v>
                </c:pt>
                <c:pt idx="3">
                  <c:v>-1.9004966822897456</c:v>
                </c:pt>
                <c:pt idx="4">
                  <c:v>-9.7657329617902224</c:v>
                </c:pt>
                <c:pt idx="5">
                  <c:v>-0.93329456088573859</c:v>
                </c:pt>
                <c:pt idx="6">
                  <c:v>-5.2017481147750164</c:v>
                </c:pt>
                <c:pt idx="7">
                  <c:v>-2.8833222544873269</c:v>
                </c:pt>
                <c:pt idx="8">
                  <c:v>-2.8795565253406563</c:v>
                </c:pt>
                <c:pt idx="9">
                  <c:v>-7.7828356396942855</c:v>
                </c:pt>
                <c:pt idx="10">
                  <c:v>-1.8938940389349548</c:v>
                </c:pt>
                <c:pt idx="11">
                  <c:v>-1.4798334987824503E-2</c:v>
                </c:pt>
                <c:pt idx="12">
                  <c:v>-5.7768002254583317</c:v>
                </c:pt>
                <c:pt idx="13">
                  <c:v>-0.20658530450338389</c:v>
                </c:pt>
                <c:pt idx="14">
                  <c:v>-4.0793887068121935</c:v>
                </c:pt>
                <c:pt idx="15">
                  <c:v>2.0027970246483466</c:v>
                </c:pt>
                <c:pt idx="16">
                  <c:v>-2.8026064619999627</c:v>
                </c:pt>
                <c:pt idx="17">
                  <c:v>-13.022285451937234</c:v>
                </c:pt>
              </c:numCache>
            </c:numRef>
          </c:xVal>
          <c:yVal>
            <c:numRef>
              <c:f>'Risk Score Plot'!$AH$70:$AH$87</c:f>
              <c:numCache>
                <c:formatCode>General</c:formatCode>
                <c:ptCount val="18"/>
                <c:pt idx="0">
                  <c:v>1.5085494606638621</c:v>
                </c:pt>
                <c:pt idx="1">
                  <c:v>1.0761214275527515</c:v>
                </c:pt>
                <c:pt idx="2">
                  <c:v>1.1055906381498743</c:v>
                </c:pt>
                <c:pt idx="3">
                  <c:v>1.4823799530336004</c:v>
                </c:pt>
                <c:pt idx="4">
                  <c:v>0.98423592771871549</c:v>
                </c:pt>
                <c:pt idx="5">
                  <c:v>1.1831749863253922</c:v>
                </c:pt>
                <c:pt idx="6">
                  <c:v>1.01776402883291</c:v>
                </c:pt>
                <c:pt idx="7">
                  <c:v>0.98914826970195591</c:v>
                </c:pt>
                <c:pt idx="8">
                  <c:v>1.1955651601464261</c:v>
                </c:pt>
                <c:pt idx="9">
                  <c:v>1.104619052371099</c:v>
                </c:pt>
                <c:pt idx="10">
                  <c:v>1.1163343171224855</c:v>
                </c:pt>
                <c:pt idx="11">
                  <c:v>1.012927397702867</c:v>
                </c:pt>
                <c:pt idx="12">
                  <c:v>0.98266064811875076</c:v>
                </c:pt>
                <c:pt idx="13">
                  <c:v>1.1751465347853161</c:v>
                </c:pt>
                <c:pt idx="14">
                  <c:v>1.1179901501195508</c:v>
                </c:pt>
                <c:pt idx="15">
                  <c:v>0.99110427912601307</c:v>
                </c:pt>
                <c:pt idx="16">
                  <c:v>0.98316635896577642</c:v>
                </c:pt>
                <c:pt idx="17">
                  <c:v>1.0169907118590318</c:v>
                </c:pt>
              </c:numCache>
            </c:numRef>
          </c:yVal>
          <c:smooth val="0"/>
        </c:ser>
        <c:ser>
          <c:idx val="8"/>
          <c:order val="7"/>
          <c:tx>
            <c:v>Non-Low Risk</c:v>
          </c:tx>
          <c:spPr>
            <a:ln w="28575">
              <a:noFill/>
            </a:ln>
          </c:spPr>
          <c:marker>
            <c:symbol val="triangle"/>
            <c:size val="9"/>
            <c:spPr>
              <a:solidFill>
                <a:srgbClr val="00B050"/>
              </a:solidFill>
              <a:ln>
                <a:solidFill>
                  <a:srgbClr val="00B050"/>
                </a:solidFill>
              </a:ln>
            </c:spPr>
          </c:marker>
          <c:xVal>
            <c:numRef>
              <c:f>'Risk Score Plot'!$AG$138:$AG$200</c:f>
              <c:numCache>
                <c:formatCode>General</c:formatCode>
                <c:ptCount val="63"/>
                <c:pt idx="0">
                  <c:v>-1.1330934953411576</c:v>
                </c:pt>
                <c:pt idx="1">
                  <c:v>-1.8332024715932178</c:v>
                </c:pt>
                <c:pt idx="2">
                  <c:v>-2.098700524955305</c:v>
                </c:pt>
                <c:pt idx="3">
                  <c:v>-12.80501000783385</c:v>
                </c:pt>
                <c:pt idx="4">
                  <c:v>-9.8740985405055124</c:v>
                </c:pt>
                <c:pt idx="5">
                  <c:v>-3.913437666143734</c:v>
                </c:pt>
                <c:pt idx="6">
                  <c:v>-5.8297382568534255</c:v>
                </c:pt>
                <c:pt idx="7">
                  <c:v>-4.809697253145198</c:v>
                </c:pt>
                <c:pt idx="8">
                  <c:v>-2.2059937326228867</c:v>
                </c:pt>
                <c:pt idx="9">
                  <c:v>-7.9357862575902098</c:v>
                </c:pt>
                <c:pt idx="10">
                  <c:v>-5.0930587730971819</c:v>
                </c:pt>
                <c:pt idx="11">
                  <c:v>-12.846681148877023</c:v>
                </c:pt>
                <c:pt idx="12">
                  <c:v>-7.054538713306175</c:v>
                </c:pt>
                <c:pt idx="13">
                  <c:v>-6.0808035033871564</c:v>
                </c:pt>
                <c:pt idx="14">
                  <c:v>-5.1408019698233405</c:v>
                </c:pt>
                <c:pt idx="15">
                  <c:v>-4.1729650715527358</c:v>
                </c:pt>
                <c:pt idx="16">
                  <c:v>-4.9852375688750348</c:v>
                </c:pt>
                <c:pt idx="17">
                  <c:v>1.0418814237481286</c:v>
                </c:pt>
                <c:pt idx="18">
                  <c:v>-15.92766094648762</c:v>
                </c:pt>
                <c:pt idx="19">
                  <c:v>-10.215330356610123</c:v>
                </c:pt>
                <c:pt idx="20">
                  <c:v>-6.1168871195080898</c:v>
                </c:pt>
                <c:pt idx="21">
                  <c:v>-3.8903093897823608</c:v>
                </c:pt>
                <c:pt idx="22">
                  <c:v>-0.77994069296162782</c:v>
                </c:pt>
                <c:pt idx="23">
                  <c:v>-0.86903346012936522</c:v>
                </c:pt>
                <c:pt idx="24">
                  <c:v>-3.8796118833827027</c:v>
                </c:pt>
                <c:pt idx="25">
                  <c:v>-13.98413130050495</c:v>
                </c:pt>
                <c:pt idx="26">
                  <c:v>-9.074126626813003</c:v>
                </c:pt>
                <c:pt idx="27">
                  <c:v>-5.1972340322080743</c:v>
                </c:pt>
                <c:pt idx="28">
                  <c:v>-2.0717208165988077</c:v>
                </c:pt>
                <c:pt idx="29">
                  <c:v>-7.0704219298172264</c:v>
                </c:pt>
                <c:pt idx="30">
                  <c:v>-2.7539222905428486</c:v>
                </c:pt>
                <c:pt idx="31">
                  <c:v>-7.8228007260017858</c:v>
                </c:pt>
                <c:pt idx="32">
                  <c:v>1.058569352629894</c:v>
                </c:pt>
                <c:pt idx="33">
                  <c:v>0.22624202384081243</c:v>
                </c:pt>
                <c:pt idx="34">
                  <c:v>-7.0949406469323275</c:v>
                </c:pt>
                <c:pt idx="35">
                  <c:v>0.13673818286778794</c:v>
                </c:pt>
                <c:pt idx="36">
                  <c:v>-5.1176402506146452</c:v>
                </c:pt>
                <c:pt idx="37">
                  <c:v>1.1717295004819852</c:v>
                </c:pt>
                <c:pt idx="38">
                  <c:v>0.20373834917554492</c:v>
                </c:pt>
                <c:pt idx="39">
                  <c:v>-0.90158871939767427</c:v>
                </c:pt>
                <c:pt idx="40">
                  <c:v>-11.853186929938627</c:v>
                </c:pt>
                <c:pt idx="41">
                  <c:v>-7.7867382327719223</c:v>
                </c:pt>
                <c:pt idx="42">
                  <c:v>-7.2230381941059294</c:v>
                </c:pt>
                <c:pt idx="43">
                  <c:v>6.3425973909105315E-2</c:v>
                </c:pt>
                <c:pt idx="44">
                  <c:v>-5.180940184393199</c:v>
                </c:pt>
                <c:pt idx="45">
                  <c:v>-6.9101158871369508</c:v>
                </c:pt>
                <c:pt idx="46">
                  <c:v>-7.0977871788123217</c:v>
                </c:pt>
                <c:pt idx="47">
                  <c:v>-3.8719905864268132</c:v>
                </c:pt>
                <c:pt idx="48">
                  <c:v>-10.834785018211702</c:v>
                </c:pt>
                <c:pt idx="49">
                  <c:v>-13.019669041401366</c:v>
                </c:pt>
                <c:pt idx="50">
                  <c:v>-11.980442219562564</c:v>
                </c:pt>
                <c:pt idx="51">
                  <c:v>-8.9430503588861008</c:v>
                </c:pt>
                <c:pt idx="52">
                  <c:v>-11.048178943954495</c:v>
                </c:pt>
                <c:pt idx="53">
                  <c:v>-5.1060927921389183</c:v>
                </c:pt>
                <c:pt idx="54">
                  <c:v>-1.9508892311724118</c:v>
                </c:pt>
                <c:pt idx="55">
                  <c:v>-1.0860296573013022</c:v>
                </c:pt>
                <c:pt idx="56">
                  <c:v>6.9734498572581904E-2</c:v>
                </c:pt>
                <c:pt idx="57">
                  <c:v>-4.8460667590307684</c:v>
                </c:pt>
                <c:pt idx="58">
                  <c:v>-1.1636768895429328</c:v>
                </c:pt>
                <c:pt idx="59">
                  <c:v>-11.894826903284732</c:v>
                </c:pt>
                <c:pt idx="60">
                  <c:v>-9.1638798699027557</c:v>
                </c:pt>
                <c:pt idx="61">
                  <c:v>-1.0933169755096419</c:v>
                </c:pt>
                <c:pt idx="62">
                  <c:v>0.10534420037770803</c:v>
                </c:pt>
              </c:numCache>
            </c:numRef>
          </c:xVal>
          <c:yVal>
            <c:numRef>
              <c:f>'Risk Score Plot'!$AH$138:$AH$200</c:f>
              <c:numCache>
                <c:formatCode>General</c:formatCode>
                <c:ptCount val="63"/>
                <c:pt idx="0">
                  <c:v>1.1834567451254554</c:v>
                </c:pt>
                <c:pt idx="1">
                  <c:v>1.7085015461350841</c:v>
                </c:pt>
                <c:pt idx="2">
                  <c:v>1.011773834929953</c:v>
                </c:pt>
                <c:pt idx="3">
                  <c:v>0.99659314272174515</c:v>
                </c:pt>
                <c:pt idx="4">
                  <c:v>1.1892394628423868</c:v>
                </c:pt>
                <c:pt idx="5">
                  <c:v>0.9986709578020444</c:v>
                </c:pt>
                <c:pt idx="6">
                  <c:v>1.0956938479924037</c:v>
                </c:pt>
                <c:pt idx="7">
                  <c:v>1.0039520262656367</c:v>
                </c:pt>
                <c:pt idx="8">
                  <c:v>1.0211800537029618</c:v>
                </c:pt>
                <c:pt idx="9">
                  <c:v>1.0115149201441878</c:v>
                </c:pt>
                <c:pt idx="10">
                  <c:v>1.5047101374032101</c:v>
                </c:pt>
                <c:pt idx="11">
                  <c:v>1.0005533198335361</c:v>
                </c:pt>
                <c:pt idx="12">
                  <c:v>1.1117353062388919</c:v>
                </c:pt>
                <c:pt idx="13">
                  <c:v>1.0068546727008498</c:v>
                </c:pt>
                <c:pt idx="14">
                  <c:v>0.97921394985508536</c:v>
                </c:pt>
                <c:pt idx="15">
                  <c:v>1.0109348599435284</c:v>
                </c:pt>
                <c:pt idx="16">
                  <c:v>2.3071479951930667</c:v>
                </c:pt>
                <c:pt idx="17">
                  <c:v>0.98124247205783066</c:v>
                </c:pt>
                <c:pt idx="18">
                  <c:v>0.97854021888503251</c:v>
                </c:pt>
                <c:pt idx="19">
                  <c:v>1.1205960185153718</c:v>
                </c:pt>
                <c:pt idx="20">
                  <c:v>1.0106108220740364</c:v>
                </c:pt>
                <c:pt idx="21">
                  <c:v>1.2103182697640171</c:v>
                </c:pt>
                <c:pt idx="22">
                  <c:v>1.1013157952814738</c:v>
                </c:pt>
                <c:pt idx="23">
                  <c:v>1.012850775301612</c:v>
                </c:pt>
                <c:pt idx="24">
                  <c:v>0.99888302454353162</c:v>
                </c:pt>
                <c:pt idx="25">
                  <c:v>0.99439438569257577</c:v>
                </c:pt>
                <c:pt idx="26">
                  <c:v>0.99063748629062287</c:v>
                </c:pt>
                <c:pt idx="27">
                  <c:v>1.0977982035185554</c:v>
                </c:pt>
                <c:pt idx="28">
                  <c:v>0.98922899642338746</c:v>
                </c:pt>
                <c:pt idx="29">
                  <c:v>0.9787534629191772</c:v>
                </c:pt>
                <c:pt idx="30">
                  <c:v>0.98943954086748909</c:v>
                </c:pt>
                <c:pt idx="31">
                  <c:v>0.97972586639955073</c:v>
                </c:pt>
                <c:pt idx="32">
                  <c:v>0.98758470888226335</c:v>
                </c:pt>
                <c:pt idx="33">
                  <c:v>1.3042755617102941</c:v>
                </c:pt>
                <c:pt idx="34">
                  <c:v>1.2090629464007647</c:v>
                </c:pt>
                <c:pt idx="35">
                  <c:v>1.0814189982158728</c:v>
                </c:pt>
                <c:pt idx="36">
                  <c:v>1.4139843203600018</c:v>
                </c:pt>
                <c:pt idx="37">
                  <c:v>1.0041530202263824</c:v>
                </c:pt>
                <c:pt idx="38">
                  <c:v>1.1110876804721359</c:v>
                </c:pt>
                <c:pt idx="39">
                  <c:v>1.0016883551789966</c:v>
                </c:pt>
                <c:pt idx="40">
                  <c:v>1.008840208767158</c:v>
                </c:pt>
                <c:pt idx="41">
                  <c:v>0.99023496529268451</c:v>
                </c:pt>
                <c:pt idx="42">
                  <c:v>1.0085691447321199</c:v>
                </c:pt>
                <c:pt idx="43">
                  <c:v>1.3223820012198233</c:v>
                </c:pt>
                <c:pt idx="44">
                  <c:v>1.09646286204733</c:v>
                </c:pt>
                <c:pt idx="45">
                  <c:v>1.00857923743502</c:v>
                </c:pt>
                <c:pt idx="46">
                  <c:v>0.98595408774356397</c:v>
                </c:pt>
                <c:pt idx="47">
                  <c:v>1.1800240363635059</c:v>
                </c:pt>
                <c:pt idx="48">
                  <c:v>0.98177019126036558</c:v>
                </c:pt>
                <c:pt idx="49">
                  <c:v>0.99068211587660016</c:v>
                </c:pt>
                <c:pt idx="50">
                  <c:v>0.99601146201463708</c:v>
                </c:pt>
                <c:pt idx="51">
                  <c:v>1.0176528467695281</c:v>
                </c:pt>
                <c:pt idx="52">
                  <c:v>0.97772984845204391</c:v>
                </c:pt>
                <c:pt idx="53">
                  <c:v>0.99706310534260245</c:v>
                </c:pt>
                <c:pt idx="54">
                  <c:v>1.0953013956251401</c:v>
                </c:pt>
                <c:pt idx="55">
                  <c:v>0.98818593946845223</c:v>
                </c:pt>
                <c:pt idx="56">
                  <c:v>1.4080147888917389</c:v>
                </c:pt>
                <c:pt idx="57">
                  <c:v>1.02434865898684</c:v>
                </c:pt>
                <c:pt idx="58">
                  <c:v>0.99912034648084569</c:v>
                </c:pt>
                <c:pt idx="59">
                  <c:v>1.0975265163841761</c:v>
                </c:pt>
                <c:pt idx="60">
                  <c:v>0.99451017963377886</c:v>
                </c:pt>
                <c:pt idx="61">
                  <c:v>1.1875556820833699</c:v>
                </c:pt>
                <c:pt idx="62">
                  <c:v>1.087749249906371</c:v>
                </c:pt>
              </c:numCache>
            </c:numRef>
          </c:yVal>
          <c:smooth val="0"/>
        </c:ser>
        <c:ser>
          <c:idx val="9"/>
          <c:order val="8"/>
          <c:tx>
            <c:v>Non-Eval Further</c:v>
          </c:tx>
          <c:spPr>
            <a:ln w="28575">
              <a:noFill/>
            </a:ln>
          </c:spPr>
          <c:marker>
            <c:symbol val="circle"/>
            <c:size val="9"/>
            <c:spPr>
              <a:solidFill>
                <a:srgbClr val="00B050"/>
              </a:solidFill>
              <a:ln>
                <a:solidFill>
                  <a:srgbClr val="00B050"/>
                </a:solidFill>
              </a:ln>
            </c:spPr>
          </c:marker>
          <c:xVal>
            <c:numRef>
              <c:f>'Risk Score Plot'!$AG$201:$AG$204</c:f>
              <c:numCache>
                <c:formatCode>General</c:formatCode>
                <c:ptCount val="4"/>
                <c:pt idx="0">
                  <c:v>6.8884758312044854</c:v>
                </c:pt>
                <c:pt idx="1">
                  <c:v>3.1339903530079818</c:v>
                </c:pt>
                <c:pt idx="2">
                  <c:v>5.2118321697761294</c:v>
                </c:pt>
                <c:pt idx="3">
                  <c:v>5.2163932789004228</c:v>
                </c:pt>
              </c:numCache>
            </c:numRef>
          </c:xVal>
          <c:yVal>
            <c:numRef>
              <c:f>'Risk Score Plot'!$AH$201:$AH$204</c:f>
              <c:numCache>
                <c:formatCode>General</c:formatCode>
                <c:ptCount val="4"/>
                <c:pt idx="0">
                  <c:v>1.0090000055320978</c:v>
                </c:pt>
                <c:pt idx="1">
                  <c:v>1.0006336045361586</c:v>
                </c:pt>
                <c:pt idx="2">
                  <c:v>1.3109780774007675</c:v>
                </c:pt>
                <c:pt idx="3">
                  <c:v>1.7114359902770839</c:v>
                </c:pt>
              </c:numCache>
            </c:numRef>
          </c:yVal>
          <c:smooth val="0"/>
        </c:ser>
        <c:ser>
          <c:idx val="10"/>
          <c:order val="9"/>
          <c:tx>
            <c:v>Non-High Risk</c:v>
          </c:tx>
          <c:spPr>
            <a:ln w="28575">
              <a:noFill/>
            </a:ln>
          </c:spPr>
          <c:marker>
            <c:symbol val="x"/>
            <c:size val="9"/>
            <c:spPr>
              <a:ln w="25400">
                <a:solidFill>
                  <a:srgbClr val="00B050"/>
                </a:solidFill>
              </a:ln>
            </c:spPr>
          </c:marker>
          <c:xVal>
            <c:numRef>
              <c:f>'Risk Score Plot'!$AG$205</c:f>
              <c:numCache>
                <c:formatCode>General</c:formatCode>
                <c:ptCount val="1"/>
                <c:pt idx="0">
                  <c:v>6.9904537995083915</c:v>
                </c:pt>
              </c:numCache>
            </c:numRef>
          </c:xVal>
          <c:yVal>
            <c:numRef>
              <c:f>'Risk Score Plot'!$AH$205</c:f>
              <c:numCache>
                <c:formatCode>General</c:formatCode>
                <c:ptCount val="1"/>
                <c:pt idx="0">
                  <c:v>2.4982424773925227</c:v>
                </c:pt>
              </c:numCache>
            </c:numRef>
          </c:yVal>
          <c:smooth val="0"/>
        </c:ser>
        <c:ser>
          <c:idx val="1"/>
          <c:order val="10"/>
          <c:tx>
            <c:v>Species Risk Score</c:v>
          </c:tx>
          <c:spPr>
            <a:ln w="28575">
              <a:noFill/>
            </a:ln>
          </c:spPr>
          <c:marker>
            <c:symbol val="square"/>
            <c:size val="13"/>
            <c:spPr>
              <a:solidFill>
                <a:schemeClr val="tx1"/>
              </a:solidFill>
              <a:ln>
                <a:solidFill>
                  <a:prstClr val="black"/>
                </a:solidFill>
              </a:ln>
            </c:spPr>
          </c:marker>
          <c:dPt>
            <c:idx val="0"/>
            <c:bubble3D val="0"/>
          </c:dPt>
          <c:xVal>
            <c:numRef>
              <c:f>'Risk Score Plot'!$A$3</c:f>
              <c:numCache>
                <c:formatCode>General</c:formatCode>
                <c:ptCount val="1"/>
                <c:pt idx="0">
                  <c:v>15</c:v>
                </c:pt>
              </c:numCache>
            </c:numRef>
          </c:xVal>
          <c:yVal>
            <c:numRef>
              <c:f>'Risk Score Plot'!$B$3</c:f>
              <c:numCache>
                <c:formatCode>General</c:formatCode>
                <c:ptCount val="1"/>
                <c:pt idx="0">
                  <c:v>3.4000000000000004</c:v>
                </c:pt>
              </c:numCache>
            </c:numRef>
          </c:yVal>
          <c:smooth val="0"/>
        </c:ser>
        <c:dLbls>
          <c:showLegendKey val="0"/>
          <c:showVal val="0"/>
          <c:showCatName val="0"/>
          <c:showSerName val="0"/>
          <c:showPercent val="0"/>
          <c:showBubbleSize val="0"/>
        </c:dLbls>
        <c:axId val="153865216"/>
        <c:axId val="153867392"/>
      </c:scatterChart>
      <c:valAx>
        <c:axId val="153865216"/>
        <c:scaling>
          <c:orientation val="minMax"/>
          <c:max val="28"/>
          <c:min val="-20"/>
        </c:scaling>
        <c:delete val="0"/>
        <c:axPos val="b"/>
        <c:title>
          <c:tx>
            <c:rich>
              <a:bodyPr/>
              <a:lstStyle/>
              <a:p>
                <a:pPr>
                  <a:defRPr lang="en-US" sz="1800"/>
                </a:pPr>
                <a:r>
                  <a:rPr lang="en-US" sz="1800"/>
                  <a:t>Establishment Spread Potential</a:t>
                </a:r>
              </a:p>
            </c:rich>
          </c:tx>
          <c:layout>
            <c:manualLayout>
              <c:xMode val="edge"/>
              <c:yMode val="edge"/>
              <c:x val="0.36677609340679096"/>
              <c:y val="0.93302481932400638"/>
            </c:manualLayout>
          </c:layout>
          <c:overlay val="0"/>
        </c:title>
        <c:numFmt formatCode="General" sourceLinked="1"/>
        <c:majorTickMark val="out"/>
        <c:minorTickMark val="none"/>
        <c:tickLblPos val="nextTo"/>
        <c:txPr>
          <a:bodyPr/>
          <a:lstStyle/>
          <a:p>
            <a:pPr>
              <a:defRPr lang="en-US"/>
            </a:pPr>
            <a:endParaRPr lang="en-US"/>
          </a:p>
        </c:txPr>
        <c:crossAx val="153867392"/>
        <c:crosses val="autoZero"/>
        <c:crossBetween val="midCat"/>
        <c:majorUnit val="5"/>
      </c:valAx>
      <c:valAx>
        <c:axId val="153867392"/>
        <c:scaling>
          <c:orientation val="minMax"/>
          <c:max val="5"/>
          <c:min val="1"/>
        </c:scaling>
        <c:delete val="0"/>
        <c:axPos val="l"/>
        <c:title>
          <c:tx>
            <c:rich>
              <a:bodyPr rot="-5400000" vert="horz"/>
              <a:lstStyle/>
              <a:p>
                <a:pPr>
                  <a:defRPr lang="en-US" sz="1800"/>
                </a:pPr>
                <a:r>
                  <a:rPr lang="en-US" sz="1800"/>
                  <a:t>Impact Potential</a:t>
                </a:r>
              </a:p>
            </c:rich>
          </c:tx>
          <c:layout>
            <c:manualLayout>
              <c:xMode val="edge"/>
              <c:yMode val="edge"/>
              <c:x val="9.3818964894337893E-3"/>
              <c:y val="0.34407473253135135"/>
            </c:manualLayout>
          </c:layout>
          <c:overlay val="0"/>
        </c:title>
        <c:numFmt formatCode="General" sourceLinked="1"/>
        <c:majorTickMark val="out"/>
        <c:minorTickMark val="none"/>
        <c:tickLblPos val="nextTo"/>
        <c:txPr>
          <a:bodyPr/>
          <a:lstStyle/>
          <a:p>
            <a:pPr>
              <a:defRPr lang="en-US"/>
            </a:pPr>
            <a:endParaRPr lang="en-US"/>
          </a:p>
        </c:txPr>
        <c:crossAx val="153865216"/>
        <c:crossesAt val="-20"/>
        <c:crossBetween val="midCat"/>
      </c:valAx>
    </c:plotArea>
    <c:plotVisOnly val="1"/>
    <c:dispBlanksAs val="gap"/>
    <c:showDLblsOverMax val="0"/>
  </c:chart>
  <c:spPr>
    <a:ln>
      <a:noFill/>
    </a:ln>
  </c:spPr>
  <c:txPr>
    <a:bodyPr/>
    <a:lstStyle/>
    <a:p>
      <a:pPr>
        <a:defRPr sz="1600"/>
      </a:pPr>
      <a:endParaRPr lang="en-US"/>
    </a:p>
  </c:txPr>
  <c:externalData r:id="rId2">
    <c:autoUpdate val="0"/>
  </c:externalData>
  <c:userShapes r:id="rId3"/>
</c:chartSpace>
</file>

<file path=ppt/drawings/drawing1.xml><?xml version="1.0" encoding="utf-8"?>
<c:userShapes xmlns:c="http://schemas.openxmlformats.org/drawingml/2006/chart">
  <cdr:relSizeAnchor xmlns:cdr="http://schemas.openxmlformats.org/drawingml/2006/chartDrawing">
    <cdr:from>
      <cdr:x>0.17669</cdr:x>
      <cdr:y>0.01487</cdr:y>
    </cdr:from>
    <cdr:to>
      <cdr:x>0.40668</cdr:x>
      <cdr:y>0.15101</cdr:y>
    </cdr:to>
    <cdr:sp macro="" textlink="">
      <cdr:nvSpPr>
        <cdr:cNvPr id="2" name="TextBox 1"/>
        <cdr:cNvSpPr txBox="1"/>
      </cdr:nvSpPr>
      <cdr:spPr>
        <a:xfrm xmlns:a="http://schemas.openxmlformats.org/drawingml/2006/main">
          <a:off x="1295400" y="76200"/>
          <a:ext cx="1686176" cy="69764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600" dirty="0">
            <a:latin typeface="Times New Roman" pitchFamily="18" charset="0"/>
            <a:cs typeface="Times New Roman" pitchFamily="18" charset="0"/>
          </a:endParaRPr>
        </a:p>
      </cdr:txBody>
    </cdr:sp>
  </cdr:relSizeAnchor>
  <cdr:relSizeAnchor xmlns:cdr="http://schemas.openxmlformats.org/drawingml/2006/chartDrawing">
    <cdr:from>
      <cdr:x>0.39495</cdr:x>
      <cdr:y>0.01487</cdr:y>
    </cdr:from>
    <cdr:to>
      <cdr:x>0.62493</cdr:x>
      <cdr:y>0.15101</cdr:y>
    </cdr:to>
    <cdr:sp macro="" textlink="">
      <cdr:nvSpPr>
        <cdr:cNvPr id="3" name="TextBox 1"/>
        <cdr:cNvSpPr txBox="1"/>
      </cdr:nvSpPr>
      <cdr:spPr>
        <a:xfrm xmlns:a="http://schemas.openxmlformats.org/drawingml/2006/main">
          <a:off x="2895600" y="76200"/>
          <a:ext cx="1686102" cy="69764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endParaRPr lang="en-US" sz="1600" dirty="0">
            <a:latin typeface="Times New Roman" pitchFamily="18" charset="0"/>
            <a:cs typeface="Times New Roman" pitchFamily="18" charset="0"/>
          </a:endParaRPr>
        </a:p>
      </cdr:txBody>
    </cdr:sp>
  </cdr:relSizeAnchor>
  <cdr:relSizeAnchor xmlns:cdr="http://schemas.openxmlformats.org/drawingml/2006/chartDrawing">
    <cdr:from>
      <cdr:x>0.62361</cdr:x>
      <cdr:y>0.01487</cdr:y>
    </cdr:from>
    <cdr:to>
      <cdr:x>0.85359</cdr:x>
      <cdr:y>0.15101</cdr:y>
    </cdr:to>
    <cdr:sp macro="" textlink="">
      <cdr:nvSpPr>
        <cdr:cNvPr id="4" name="TextBox 1"/>
        <cdr:cNvSpPr txBox="1"/>
      </cdr:nvSpPr>
      <cdr:spPr>
        <a:xfrm xmlns:a="http://schemas.openxmlformats.org/drawingml/2006/main">
          <a:off x="4572000" y="76200"/>
          <a:ext cx="1686102" cy="69764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endParaRPr lang="en-US" sz="1600" dirty="0">
            <a:latin typeface="Times New Roman" pitchFamily="18" charset="0"/>
            <a:cs typeface="Times New Roman" pitchFamily="18" charset="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0.53632</cdr:x>
      <cdr:y>0.79518</cdr:y>
    </cdr:from>
    <cdr:to>
      <cdr:x>0.55325</cdr:x>
      <cdr:y>0.81928</cdr:y>
    </cdr:to>
    <cdr:sp macro="" textlink="">
      <cdr:nvSpPr>
        <cdr:cNvPr id="2" name="Rectangle 1"/>
        <cdr:cNvSpPr/>
      </cdr:nvSpPr>
      <cdr:spPr>
        <a:xfrm xmlns:a="http://schemas.openxmlformats.org/drawingml/2006/main">
          <a:off x="4826170" y="5029199"/>
          <a:ext cx="152400" cy="152400"/>
        </a:xfrm>
        <a:prstGeom xmlns:a="http://schemas.openxmlformats.org/drawingml/2006/main" prst="rect">
          <a:avLst/>
        </a:prstGeom>
        <a:solidFill xmlns:a="http://schemas.openxmlformats.org/drawingml/2006/main">
          <a:schemeClr val="bg1"/>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dr:relSizeAnchor xmlns:cdr="http://schemas.openxmlformats.org/drawingml/2006/chartDrawing">
    <cdr:from>
      <cdr:x>0.58712</cdr:x>
      <cdr:y>0.6506</cdr:y>
    </cdr:from>
    <cdr:to>
      <cdr:x>0.61253</cdr:x>
      <cdr:y>0.68675</cdr:y>
    </cdr:to>
    <cdr:sp macro="" textlink="">
      <cdr:nvSpPr>
        <cdr:cNvPr id="3" name="Rectangle 2"/>
        <cdr:cNvSpPr/>
      </cdr:nvSpPr>
      <cdr:spPr>
        <a:xfrm xmlns:a="http://schemas.openxmlformats.org/drawingml/2006/main">
          <a:off x="5283370" y="4114799"/>
          <a:ext cx="228600" cy="228600"/>
        </a:xfrm>
        <a:prstGeom xmlns:a="http://schemas.openxmlformats.org/drawingml/2006/main" prst="rect">
          <a:avLst/>
        </a:prstGeom>
        <a:noFill xmlns:a="http://schemas.openxmlformats.org/drawingml/2006/main"/>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dr:relSizeAnchor xmlns:cdr="http://schemas.openxmlformats.org/drawingml/2006/chartDrawing">
    <cdr:from>
      <cdr:x>0.58712</cdr:x>
      <cdr:y>0.78313</cdr:y>
    </cdr:from>
    <cdr:to>
      <cdr:x>0.60406</cdr:x>
      <cdr:y>0.80723</cdr:y>
    </cdr:to>
    <cdr:sp macro="" textlink="">
      <cdr:nvSpPr>
        <cdr:cNvPr id="4" name="Rectangle 3"/>
        <cdr:cNvSpPr/>
      </cdr:nvSpPr>
      <cdr:spPr>
        <a:xfrm xmlns:a="http://schemas.openxmlformats.org/drawingml/2006/main">
          <a:off x="5283370" y="4952999"/>
          <a:ext cx="152400" cy="152400"/>
        </a:xfrm>
        <a:prstGeom xmlns:a="http://schemas.openxmlformats.org/drawingml/2006/main" prst="rect">
          <a:avLst/>
        </a:prstGeom>
        <a:solidFill xmlns:a="http://schemas.openxmlformats.org/drawingml/2006/main">
          <a:schemeClr val="bg1"/>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dr:relSizeAnchor xmlns:cdr="http://schemas.openxmlformats.org/drawingml/2006/chartDrawing">
    <cdr:from>
      <cdr:x>0.58712</cdr:x>
      <cdr:y>0.6506</cdr:y>
    </cdr:from>
    <cdr:to>
      <cdr:x>0.61253</cdr:x>
      <cdr:y>0.68675</cdr:y>
    </cdr:to>
    <cdr:sp macro="" textlink="">
      <cdr:nvSpPr>
        <cdr:cNvPr id="5" name="Rectangle 4"/>
        <cdr:cNvSpPr/>
      </cdr:nvSpPr>
      <cdr:spPr>
        <a:xfrm xmlns:a="http://schemas.openxmlformats.org/drawingml/2006/main">
          <a:off x="5283370" y="4114799"/>
          <a:ext cx="228600" cy="228600"/>
        </a:xfrm>
        <a:prstGeom xmlns:a="http://schemas.openxmlformats.org/drawingml/2006/main" prst="rect">
          <a:avLst/>
        </a:prstGeom>
        <a:solidFill xmlns:a="http://schemas.openxmlformats.org/drawingml/2006/main">
          <a:schemeClr val="bg1"/>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userShapes>
</file>

<file path=ppt/drawings/drawing3.xml><?xml version="1.0" encoding="utf-8"?>
<c:userShapes xmlns:c="http://schemas.openxmlformats.org/drawingml/2006/chart">
  <cdr:relSizeAnchor xmlns:cdr="http://schemas.openxmlformats.org/drawingml/2006/chartDrawing">
    <cdr:from>
      <cdr:x>0.58712</cdr:x>
      <cdr:y>0.6506</cdr:y>
    </cdr:from>
    <cdr:to>
      <cdr:x>0.61253</cdr:x>
      <cdr:y>0.68675</cdr:y>
    </cdr:to>
    <cdr:sp macro="" textlink="">
      <cdr:nvSpPr>
        <cdr:cNvPr id="2" name="Oval 1"/>
        <cdr:cNvSpPr/>
      </cdr:nvSpPr>
      <cdr:spPr>
        <a:xfrm xmlns:a="http://schemas.openxmlformats.org/drawingml/2006/main">
          <a:off x="5283370" y="4114799"/>
          <a:ext cx="228600" cy="228600"/>
        </a:xfrm>
        <a:prstGeom xmlns:a="http://schemas.openxmlformats.org/drawingml/2006/main" prst="ellipse">
          <a:avLst/>
        </a:prstGeom>
        <a:solidFill xmlns:a="http://schemas.openxmlformats.org/drawingml/2006/main">
          <a:schemeClr val="bg1"/>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dr:relSizeAnchor xmlns:cdr="http://schemas.openxmlformats.org/drawingml/2006/chartDrawing">
    <cdr:from>
      <cdr:x>0.51938</cdr:x>
      <cdr:y>0.68675</cdr:y>
    </cdr:from>
    <cdr:to>
      <cdr:x>0.54478</cdr:x>
      <cdr:y>0.73494</cdr:y>
    </cdr:to>
    <cdr:sp macro="" textlink="">
      <cdr:nvSpPr>
        <cdr:cNvPr id="4" name="Oval 3"/>
        <cdr:cNvSpPr/>
      </cdr:nvSpPr>
      <cdr:spPr>
        <a:xfrm xmlns:a="http://schemas.openxmlformats.org/drawingml/2006/main">
          <a:off x="4673770" y="4343399"/>
          <a:ext cx="228600" cy="304800"/>
        </a:xfrm>
        <a:prstGeom xmlns:a="http://schemas.openxmlformats.org/drawingml/2006/main" prst="ellipse">
          <a:avLst/>
        </a:prstGeom>
        <a:solidFill xmlns:a="http://schemas.openxmlformats.org/drawingml/2006/main">
          <a:schemeClr val="bg1"/>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0.53632</cdr:x>
      <cdr:y>0.78313</cdr:y>
    </cdr:from>
    <cdr:to>
      <cdr:x>0.56172</cdr:x>
      <cdr:y>0.81928</cdr:y>
    </cdr:to>
    <cdr:sp macro="" textlink="">
      <cdr:nvSpPr>
        <cdr:cNvPr id="5" name="Oval 4"/>
        <cdr:cNvSpPr/>
      </cdr:nvSpPr>
      <cdr:spPr>
        <a:xfrm xmlns:a="http://schemas.openxmlformats.org/drawingml/2006/main">
          <a:off x="4826170" y="4952999"/>
          <a:ext cx="228600" cy="228600"/>
        </a:xfrm>
        <a:prstGeom xmlns:a="http://schemas.openxmlformats.org/drawingml/2006/main" prst="ellipse">
          <a:avLst/>
        </a:prstGeom>
        <a:solidFill xmlns:a="http://schemas.openxmlformats.org/drawingml/2006/main">
          <a:schemeClr val="bg1"/>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0.58712</cdr:x>
      <cdr:y>0.77108</cdr:y>
    </cdr:from>
    <cdr:to>
      <cdr:x>0.61253</cdr:x>
      <cdr:y>0.80723</cdr:y>
    </cdr:to>
    <cdr:sp macro="" textlink="">
      <cdr:nvSpPr>
        <cdr:cNvPr id="6" name="Oval 5"/>
        <cdr:cNvSpPr/>
      </cdr:nvSpPr>
      <cdr:spPr>
        <a:xfrm xmlns:a="http://schemas.openxmlformats.org/drawingml/2006/main">
          <a:off x="5283370" y="4876799"/>
          <a:ext cx="228600" cy="228600"/>
        </a:xfrm>
        <a:prstGeom xmlns:a="http://schemas.openxmlformats.org/drawingml/2006/main" prst="ellipse">
          <a:avLst/>
        </a:prstGeom>
        <a:solidFill xmlns:a="http://schemas.openxmlformats.org/drawingml/2006/main">
          <a:schemeClr val="bg1"/>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userShapes>
</file>

<file path=ppt/drawings/drawing4.xml><?xml version="1.0" encoding="utf-8"?>
<c:userShapes xmlns:c="http://schemas.openxmlformats.org/drawingml/2006/chart">
  <cdr:relSizeAnchor xmlns:cdr="http://schemas.openxmlformats.org/drawingml/2006/chartDrawing">
    <cdr:from>
      <cdr:x>0.13242</cdr:x>
      <cdr:y>0.33312</cdr:y>
    </cdr:from>
    <cdr:to>
      <cdr:x>0.35726</cdr:x>
      <cdr:y>0.73547</cdr:y>
    </cdr:to>
    <cdr:sp macro="" textlink="">
      <cdr:nvSpPr>
        <cdr:cNvPr id="2" name="TextBox 1"/>
        <cdr:cNvSpPr txBox="1"/>
      </cdr:nvSpPr>
      <cdr:spPr>
        <a:xfrm xmlns:a="http://schemas.openxmlformats.org/drawingml/2006/main">
          <a:off x="1152690" y="1983743"/>
          <a:ext cx="1957247" cy="239599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0" u="sng" dirty="0">
              <a:solidFill>
                <a:schemeClr val="tx1"/>
              </a:solidFill>
              <a:latin typeface="Times New Roman" pitchFamily="18" charset="0"/>
              <a:cs typeface="Times New Roman" pitchFamily="18" charset="0"/>
            </a:rPr>
            <a:t>Invasive Status</a:t>
          </a:r>
        </a:p>
        <a:p xmlns:a="http://schemas.openxmlformats.org/drawingml/2006/main">
          <a:r>
            <a:rPr lang="en-US" sz="1400" b="1" dirty="0">
              <a:solidFill>
                <a:srgbClr val="FF0000"/>
              </a:solidFill>
              <a:latin typeface="Times New Roman" pitchFamily="18" charset="0"/>
              <a:cs typeface="Times New Roman" pitchFamily="18" charset="0"/>
            </a:rPr>
            <a:t>Major-Invaders</a:t>
          </a:r>
        </a:p>
        <a:p xmlns:a="http://schemas.openxmlformats.org/drawingml/2006/main">
          <a:r>
            <a:rPr lang="en-US" sz="1400" b="1" dirty="0">
              <a:solidFill>
                <a:srgbClr val="9A9A00"/>
              </a:solidFill>
              <a:latin typeface="Times New Roman" pitchFamily="18" charset="0"/>
              <a:cs typeface="Times New Roman" pitchFamily="18" charset="0"/>
            </a:rPr>
            <a:t>Minor-Invaders</a:t>
          </a:r>
        </a:p>
        <a:p xmlns:a="http://schemas.openxmlformats.org/drawingml/2006/main">
          <a:r>
            <a:rPr lang="en-US" sz="1400" b="1" dirty="0">
              <a:solidFill>
                <a:srgbClr val="00B050"/>
              </a:solidFill>
              <a:latin typeface="Times New Roman" pitchFamily="18" charset="0"/>
              <a:cs typeface="Times New Roman" pitchFamily="18" charset="0"/>
            </a:rPr>
            <a:t>Non-Invaders</a:t>
          </a:r>
        </a:p>
        <a:p xmlns:a="http://schemas.openxmlformats.org/drawingml/2006/main">
          <a:endParaRPr lang="en-US" sz="1400" b="1" dirty="0">
            <a:solidFill>
              <a:srgbClr val="00B050"/>
            </a:solidFill>
            <a:latin typeface="Times New Roman" pitchFamily="18" charset="0"/>
            <a:cs typeface="Times New Roman" pitchFamily="18" charset="0"/>
          </a:endParaRPr>
        </a:p>
        <a:p xmlns:a="http://schemas.openxmlformats.org/drawingml/2006/main">
          <a:r>
            <a:rPr lang="en-US" sz="1400" b="0" u="sng" dirty="0">
              <a:latin typeface="Times New Roman" pitchFamily="18" charset="0"/>
              <a:ea typeface="+mn-ea"/>
              <a:cs typeface="Times New Roman" pitchFamily="18" charset="0"/>
            </a:rPr>
            <a:t>Risk Rating</a:t>
          </a:r>
        </a:p>
        <a:p xmlns:a="http://schemas.openxmlformats.org/drawingml/2006/main">
          <a:r>
            <a:rPr lang="en-US" sz="1400" b="0" dirty="0">
              <a:latin typeface="Times New Roman" pitchFamily="18" charset="0"/>
              <a:ea typeface="+mn-ea"/>
              <a:cs typeface="Times New Roman" pitchFamily="18" charset="0"/>
            </a:rPr>
            <a:t>High Risk</a:t>
          </a:r>
          <a:endParaRPr lang="en-US" sz="1400" dirty="0">
            <a:latin typeface="Times New Roman" pitchFamily="18" charset="0"/>
            <a:cs typeface="Times New Roman" pitchFamily="18" charset="0"/>
          </a:endParaRPr>
        </a:p>
        <a:p xmlns:a="http://schemas.openxmlformats.org/drawingml/2006/main">
          <a:r>
            <a:rPr lang="en-US" sz="1400" b="0" dirty="0">
              <a:latin typeface="Times New Roman" pitchFamily="18" charset="0"/>
              <a:ea typeface="+mn-ea"/>
              <a:cs typeface="Times New Roman" pitchFamily="18" charset="0"/>
            </a:rPr>
            <a:t>Evaluate Further</a:t>
          </a:r>
          <a:endParaRPr lang="en-US" sz="1400" dirty="0">
            <a:latin typeface="Times New Roman" pitchFamily="18" charset="0"/>
            <a:cs typeface="Times New Roman" pitchFamily="18" charset="0"/>
          </a:endParaRPr>
        </a:p>
        <a:p xmlns:a="http://schemas.openxmlformats.org/drawingml/2006/main">
          <a:r>
            <a:rPr lang="en-US" sz="1400" b="0" dirty="0">
              <a:latin typeface="Times New Roman" pitchFamily="18" charset="0"/>
              <a:ea typeface="+mn-ea"/>
              <a:cs typeface="Times New Roman" pitchFamily="18" charset="0"/>
            </a:rPr>
            <a:t>Low</a:t>
          </a:r>
          <a:r>
            <a:rPr lang="en-US" sz="1400" b="0" baseline="0" dirty="0">
              <a:latin typeface="Times New Roman" pitchFamily="18" charset="0"/>
              <a:ea typeface="+mn-ea"/>
              <a:cs typeface="Times New Roman" pitchFamily="18" charset="0"/>
            </a:rPr>
            <a:t> Risk</a:t>
          </a:r>
          <a:endParaRPr lang="en-US" sz="1400" b="0" dirty="0">
            <a:latin typeface="Times New Roman" pitchFamily="18" charset="0"/>
            <a:ea typeface="+mn-ea"/>
            <a:cs typeface="Times New Roman" pitchFamily="18" charset="0"/>
          </a:endParaRPr>
        </a:p>
        <a:p xmlns:a="http://schemas.openxmlformats.org/drawingml/2006/main">
          <a:endParaRPr lang="en-US" sz="1400" b="1" dirty="0">
            <a:solidFill>
              <a:srgbClr val="00B050"/>
            </a:solidFill>
            <a:latin typeface="Times New Roman" pitchFamily="18" charset="0"/>
            <a:cs typeface="Times New Roman" pitchFamily="18" charset="0"/>
          </a:endParaRPr>
        </a:p>
        <a:p xmlns:a="http://schemas.openxmlformats.org/drawingml/2006/main">
          <a:endParaRPr lang="en-US" sz="1400" b="1" dirty="0">
            <a:latin typeface="Times New Roman" pitchFamily="18" charset="0"/>
            <a:cs typeface="Times New Roman" pitchFamily="18" charset="0"/>
          </a:endParaRPr>
        </a:p>
      </cdr:txBody>
    </cdr:sp>
  </cdr:relSizeAnchor>
  <cdr:relSizeAnchor xmlns:cdr="http://schemas.openxmlformats.org/drawingml/2006/chartDrawing">
    <cdr:from>
      <cdr:x>0.10242</cdr:x>
      <cdr:y>0.24278</cdr:y>
    </cdr:from>
    <cdr:to>
      <cdr:x>0.39654</cdr:x>
      <cdr:y>0.34197</cdr:y>
    </cdr:to>
    <cdr:sp macro="" textlink="">
      <cdr:nvSpPr>
        <cdr:cNvPr id="5" name="TextBox 1"/>
        <cdr:cNvSpPr txBox="1"/>
      </cdr:nvSpPr>
      <cdr:spPr>
        <a:xfrm xmlns:a="http://schemas.openxmlformats.org/drawingml/2006/main">
          <a:off x="891533" y="1445779"/>
          <a:ext cx="2560333" cy="59067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pPr algn="l"/>
          <a:r>
            <a:rPr lang="en-US" sz="1400" b="0" dirty="0">
              <a:solidFill>
                <a:sysClr val="windowText" lastClr="000000"/>
              </a:solidFill>
              <a:latin typeface="Times New Roman" pitchFamily="18" charset="0"/>
              <a:cs typeface="Times New Roman" pitchFamily="18" charset="0"/>
            </a:rPr>
            <a:t> </a:t>
          </a:r>
          <a:r>
            <a:rPr lang="en-US" sz="2000" b="0" baseline="0" dirty="0">
              <a:solidFill>
                <a:sysClr val="windowText" lastClr="000000"/>
              </a:solidFill>
              <a:latin typeface="Times New Roman" pitchFamily="18" charset="0"/>
              <a:cs typeface="Times New Roman" pitchFamily="18" charset="0"/>
            </a:rPr>
            <a:t> ■</a:t>
          </a:r>
          <a:r>
            <a:rPr lang="en-US" sz="1400" b="0" baseline="0" dirty="0">
              <a:solidFill>
                <a:sysClr val="windowText" lastClr="000000"/>
              </a:solidFill>
              <a:latin typeface="Times New Roman" pitchFamily="18" charset="0"/>
              <a:cs typeface="Times New Roman" pitchFamily="18" charset="0"/>
            </a:rPr>
            <a:t> Species Risk Score</a:t>
          </a:r>
          <a:endParaRPr lang="en-US" sz="1400" b="0" dirty="0">
            <a:solidFill>
              <a:sysClr val="windowText" lastClr="000000"/>
            </a:solidFill>
            <a:latin typeface="Times New Roman" pitchFamily="18" charset="0"/>
            <a:cs typeface="Times New Roman" pitchFamily="18" charset="0"/>
          </a:endParaRPr>
        </a:p>
        <a:p xmlns:a="http://schemas.openxmlformats.org/drawingml/2006/main">
          <a:pPr algn="l"/>
          <a:endParaRPr lang="en-US" sz="1400" b="0" dirty="0">
            <a:latin typeface="Times New Roman" pitchFamily="18" charset="0"/>
            <a:cs typeface="Times New Roman" pitchFamily="18" charset="0"/>
          </a:endParaRPr>
        </a:p>
      </cdr:txBody>
    </cdr:sp>
  </cdr:relSizeAnchor>
  <cdr:relSizeAnchor xmlns:cdr="http://schemas.openxmlformats.org/drawingml/2006/chartDrawing">
    <cdr:from>
      <cdr:x>0.11117</cdr:x>
      <cdr:y>0.54963</cdr:y>
    </cdr:from>
    <cdr:to>
      <cdr:x>0.1504</cdr:x>
      <cdr:y>0.68728</cdr:y>
    </cdr:to>
    <cdr:grpSp>
      <cdr:nvGrpSpPr>
        <cdr:cNvPr id="10" name="Group 9"/>
        <cdr:cNvGrpSpPr/>
      </cdr:nvGrpSpPr>
      <cdr:grpSpPr>
        <a:xfrm xmlns:a="http://schemas.openxmlformats.org/drawingml/2006/main">
          <a:off x="967742" y="3273045"/>
          <a:ext cx="341499" cy="819705"/>
          <a:chOff x="702944" y="791484"/>
          <a:chExt cx="171038" cy="426355"/>
        </a:xfrm>
      </cdr:grpSpPr>
      <cdr:sp macro="" textlink="">
        <cdr:nvSpPr>
          <cdr:cNvPr id="6" name="TextBox 1"/>
          <cdr:cNvSpPr txBox="1"/>
        </cdr:nvSpPr>
        <cdr:spPr>
          <a:xfrm xmlns:a="http://schemas.openxmlformats.org/drawingml/2006/main">
            <a:off x="702944" y="1008447"/>
            <a:ext cx="171038" cy="209392"/>
          </a:xfrm>
          <a:prstGeom xmlns:a="http://schemas.openxmlformats.org/drawingml/2006/main" prst="rect">
            <a:avLst/>
          </a:prstGeom>
        </cdr:spPr>
        <cdr:txBody>
          <a:bodyPr xmlns:a="http://schemas.openxmlformats.org/drawingml/2006/main" wrap="square" lIns="0" tIns="0" rIns="0" bIns="0"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r>
              <a:rPr lang="en-US" sz="1200" b="0">
                <a:solidFill>
                  <a:sysClr val="windowText" lastClr="000000"/>
                </a:solidFill>
                <a:latin typeface="Times New Roman" pitchFamily="18" charset="0"/>
                <a:cs typeface="Times New Roman" pitchFamily="18" charset="0"/>
              </a:rPr>
              <a:t> </a:t>
            </a:r>
            <a:r>
              <a:rPr lang="en-US" sz="1200" b="0">
                <a:latin typeface="Calibri"/>
              </a:rPr>
              <a:t>▲</a:t>
            </a:r>
            <a:r>
              <a:rPr lang="en-US" sz="1800" b="0">
                <a:latin typeface="Calibri"/>
              </a:rPr>
              <a:t> </a:t>
            </a:r>
            <a:endParaRPr lang="en-US" sz="1200" b="0">
              <a:solidFill>
                <a:sysClr val="windowText" lastClr="000000"/>
              </a:solidFill>
              <a:latin typeface="Times New Roman" pitchFamily="18" charset="0"/>
              <a:cs typeface="Times New Roman" pitchFamily="18" charset="0"/>
            </a:endParaRPr>
          </a:p>
          <a:p xmlns:a="http://schemas.openxmlformats.org/drawingml/2006/main">
            <a:endParaRPr lang="en-US" sz="1200" b="0">
              <a:latin typeface="Times New Roman" pitchFamily="18" charset="0"/>
              <a:cs typeface="Times New Roman" pitchFamily="18" charset="0"/>
            </a:endParaRPr>
          </a:p>
        </cdr:txBody>
      </cdr:sp>
      <cdr:sp macro="" textlink="">
        <cdr:nvSpPr>
          <cdr:cNvPr id="7" name="TextBox 1"/>
          <cdr:cNvSpPr txBox="1"/>
        </cdr:nvSpPr>
        <cdr:spPr>
          <a:xfrm xmlns:a="http://schemas.openxmlformats.org/drawingml/2006/main">
            <a:off x="707341" y="898071"/>
            <a:ext cx="135087" cy="117929"/>
          </a:xfrm>
          <a:prstGeom xmlns:a="http://schemas.openxmlformats.org/drawingml/2006/main" prst="rect">
            <a:avLst/>
          </a:prstGeom>
        </cdr:spPr>
        <cdr:txBody>
          <a:bodyPr xmlns:a="http://schemas.openxmlformats.org/drawingml/2006/main" wrap="square" lIns="0" tIns="0" rIns="0" b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800" b="0" dirty="0">
                <a:latin typeface="Calibri"/>
              </a:rPr>
              <a:t> ● </a:t>
            </a:r>
            <a:endParaRPr lang="en-US" sz="1200" b="0" dirty="0">
              <a:solidFill>
                <a:sysClr val="windowText" lastClr="000000"/>
              </a:solidFill>
              <a:latin typeface="Times New Roman" pitchFamily="18" charset="0"/>
              <a:cs typeface="Times New Roman" pitchFamily="18" charset="0"/>
            </a:endParaRPr>
          </a:p>
          <a:p xmlns:a="http://schemas.openxmlformats.org/drawingml/2006/main">
            <a:endParaRPr lang="en-US" sz="1200" b="0" dirty="0">
              <a:latin typeface="Times New Roman" pitchFamily="18" charset="0"/>
              <a:cs typeface="Times New Roman" pitchFamily="18" charset="0"/>
            </a:endParaRPr>
          </a:p>
        </cdr:txBody>
      </cdr:sp>
      <cdr:sp macro="" textlink="">
        <cdr:nvSpPr>
          <cdr:cNvPr id="8" name="TextBox 1"/>
          <cdr:cNvSpPr txBox="1"/>
        </cdr:nvSpPr>
        <cdr:spPr>
          <a:xfrm xmlns:a="http://schemas.openxmlformats.org/drawingml/2006/main">
            <a:off x="709657" y="791484"/>
            <a:ext cx="128334" cy="149678"/>
          </a:xfrm>
          <a:prstGeom xmlns:a="http://schemas.openxmlformats.org/drawingml/2006/main" prst="rect">
            <a:avLst/>
          </a:prstGeom>
        </cdr:spPr>
        <cdr:txBody>
          <a:bodyPr xmlns:a="http://schemas.openxmlformats.org/drawingml/2006/main" wrap="square" lIns="0" tIns="0" rIns="0" bIns="0"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r>
              <a:rPr lang="en-US" sz="1600" b="0">
                <a:solidFill>
                  <a:sysClr val="windowText" lastClr="000000"/>
                </a:solidFill>
                <a:latin typeface="Times New Roman" pitchFamily="18" charset="0"/>
                <a:cs typeface="Times New Roman" pitchFamily="18" charset="0"/>
              </a:rPr>
              <a:t> </a:t>
            </a:r>
            <a:r>
              <a:rPr lang="en-US" sz="1600" b="1">
                <a:solidFill>
                  <a:sysClr val="windowText" lastClr="000000"/>
                </a:solidFill>
                <a:latin typeface="Times New Roman" pitchFamily="18" charset="0"/>
                <a:cs typeface="Times New Roman" pitchFamily="18" charset="0"/>
              </a:rPr>
              <a:t>×</a:t>
            </a:r>
          </a:p>
        </cdr:txBody>
      </cdr:sp>
    </cdr:grp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583" cy="480388"/>
          </a:xfrm>
          <a:prstGeom prst="rect">
            <a:avLst/>
          </a:prstGeom>
        </p:spPr>
        <p:txBody>
          <a:bodyPr vert="horz" lIns="94839" tIns="47419" rIns="94839" bIns="47419" rtlCol="0"/>
          <a:lstStyle>
            <a:lvl1pPr algn="l">
              <a:defRPr sz="1200"/>
            </a:lvl1pPr>
          </a:lstStyle>
          <a:p>
            <a:endParaRPr lang="en-US"/>
          </a:p>
        </p:txBody>
      </p:sp>
      <p:sp>
        <p:nvSpPr>
          <p:cNvPr id="3" name="Date Placeholder 2"/>
          <p:cNvSpPr>
            <a:spLocks noGrp="1"/>
          </p:cNvSpPr>
          <p:nvPr>
            <p:ph type="dt" sz="quarter" idx="1"/>
          </p:nvPr>
        </p:nvSpPr>
        <p:spPr>
          <a:xfrm>
            <a:off x="4142962" y="0"/>
            <a:ext cx="3170583" cy="480388"/>
          </a:xfrm>
          <a:prstGeom prst="rect">
            <a:avLst/>
          </a:prstGeom>
        </p:spPr>
        <p:txBody>
          <a:bodyPr vert="horz" lIns="94839" tIns="47419" rIns="94839" bIns="47419" rtlCol="0"/>
          <a:lstStyle>
            <a:lvl1pPr algn="r">
              <a:defRPr sz="1200"/>
            </a:lvl1pPr>
          </a:lstStyle>
          <a:p>
            <a:fld id="{C2D192A6-0FDA-44CC-8F91-81A92CF4C2CB}" type="datetimeFigureOut">
              <a:rPr lang="en-US" smtClean="0"/>
              <a:pPr/>
              <a:t>2/12/2013</a:t>
            </a:fld>
            <a:endParaRPr lang="en-US"/>
          </a:p>
        </p:txBody>
      </p:sp>
      <p:sp>
        <p:nvSpPr>
          <p:cNvPr id="4" name="Footer Placeholder 3"/>
          <p:cNvSpPr>
            <a:spLocks noGrp="1"/>
          </p:cNvSpPr>
          <p:nvPr>
            <p:ph type="ftr" sz="quarter" idx="2"/>
          </p:nvPr>
        </p:nvSpPr>
        <p:spPr>
          <a:xfrm>
            <a:off x="0" y="9119173"/>
            <a:ext cx="3170583" cy="480388"/>
          </a:xfrm>
          <a:prstGeom prst="rect">
            <a:avLst/>
          </a:prstGeom>
        </p:spPr>
        <p:txBody>
          <a:bodyPr vert="horz" lIns="94839" tIns="47419" rIns="94839" bIns="47419" rtlCol="0" anchor="b"/>
          <a:lstStyle>
            <a:lvl1pPr algn="l">
              <a:defRPr sz="1200"/>
            </a:lvl1pPr>
          </a:lstStyle>
          <a:p>
            <a:endParaRPr lang="en-US"/>
          </a:p>
        </p:txBody>
      </p:sp>
      <p:sp>
        <p:nvSpPr>
          <p:cNvPr id="5" name="Slide Number Placeholder 4"/>
          <p:cNvSpPr>
            <a:spLocks noGrp="1"/>
          </p:cNvSpPr>
          <p:nvPr>
            <p:ph type="sldNum" sz="quarter" idx="3"/>
          </p:nvPr>
        </p:nvSpPr>
        <p:spPr>
          <a:xfrm>
            <a:off x="4142962" y="9119173"/>
            <a:ext cx="3170583" cy="480388"/>
          </a:xfrm>
          <a:prstGeom prst="rect">
            <a:avLst/>
          </a:prstGeom>
        </p:spPr>
        <p:txBody>
          <a:bodyPr vert="horz" lIns="94839" tIns="47419" rIns="94839" bIns="47419" rtlCol="0" anchor="b"/>
          <a:lstStyle>
            <a:lvl1pPr algn="r">
              <a:defRPr sz="1200"/>
            </a:lvl1pPr>
          </a:lstStyle>
          <a:p>
            <a:fld id="{F8489F15-C415-4ADB-8173-9A654DF517B9}" type="slidenum">
              <a:rPr lang="en-US" smtClean="0"/>
              <a:pPr/>
              <a:t>‹#›</a:t>
            </a:fld>
            <a:endParaRPr lang="en-US"/>
          </a:p>
        </p:txBody>
      </p:sp>
    </p:spTree>
    <p:extLst>
      <p:ext uri="{BB962C8B-B14F-4D97-AF65-F5344CB8AC3E}">
        <p14:creationId xmlns:p14="http://schemas.microsoft.com/office/powerpoint/2010/main" val="40138734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9874" name="Rectangle 2"/>
          <p:cNvSpPr>
            <a:spLocks noGrp="1" noChangeArrowheads="1"/>
          </p:cNvSpPr>
          <p:nvPr>
            <p:ph type="hdr" sz="quarter"/>
          </p:nvPr>
        </p:nvSpPr>
        <p:spPr bwMode="auto">
          <a:xfrm>
            <a:off x="0" y="0"/>
            <a:ext cx="3170583" cy="480388"/>
          </a:xfrm>
          <a:prstGeom prst="rect">
            <a:avLst/>
          </a:prstGeom>
          <a:noFill/>
          <a:ln w="9525">
            <a:noFill/>
            <a:miter lim="800000"/>
            <a:headEnd/>
            <a:tailEnd/>
          </a:ln>
          <a:effectLst/>
        </p:spPr>
        <p:txBody>
          <a:bodyPr vert="horz" wrap="square" lIns="94839" tIns="47419" rIns="94839" bIns="47419" numCol="1" anchor="t" anchorCtr="0" compatLnSpc="1">
            <a:prstTxWarp prst="textNoShape">
              <a:avLst/>
            </a:prstTxWarp>
          </a:bodyPr>
          <a:lstStyle>
            <a:lvl1pPr>
              <a:defRPr sz="1200"/>
            </a:lvl1pPr>
          </a:lstStyle>
          <a:p>
            <a:pPr>
              <a:defRPr/>
            </a:pPr>
            <a:endParaRPr lang="en-US"/>
          </a:p>
        </p:txBody>
      </p:sp>
      <p:sp>
        <p:nvSpPr>
          <p:cNvPr id="79875" name="Rectangle 3"/>
          <p:cNvSpPr>
            <a:spLocks noGrp="1" noChangeArrowheads="1"/>
          </p:cNvSpPr>
          <p:nvPr>
            <p:ph type="dt" idx="1"/>
          </p:nvPr>
        </p:nvSpPr>
        <p:spPr bwMode="auto">
          <a:xfrm>
            <a:off x="4142962" y="0"/>
            <a:ext cx="3170583" cy="480388"/>
          </a:xfrm>
          <a:prstGeom prst="rect">
            <a:avLst/>
          </a:prstGeom>
          <a:noFill/>
          <a:ln w="9525">
            <a:noFill/>
            <a:miter lim="800000"/>
            <a:headEnd/>
            <a:tailEnd/>
          </a:ln>
          <a:effectLst/>
        </p:spPr>
        <p:txBody>
          <a:bodyPr vert="horz" wrap="square" lIns="94839" tIns="47419" rIns="94839" bIns="47419" numCol="1" anchor="t" anchorCtr="0" compatLnSpc="1">
            <a:prstTxWarp prst="textNoShape">
              <a:avLst/>
            </a:prstTxWarp>
          </a:bodyPr>
          <a:lstStyle>
            <a:lvl1pPr algn="r">
              <a:defRPr sz="1200"/>
            </a:lvl1pPr>
          </a:lstStyle>
          <a:p>
            <a:pPr>
              <a:defRPr/>
            </a:pPr>
            <a:endParaRPr lang="en-US"/>
          </a:p>
        </p:txBody>
      </p:sp>
      <p:sp>
        <p:nvSpPr>
          <p:cNvPr id="35844" name="Rectangle 4"/>
          <p:cNvSpPr>
            <a:spLocks noGrp="1" noRot="1" noChangeAspect="1" noChangeArrowheads="1" noTextEdit="1"/>
          </p:cNvSpPr>
          <p:nvPr>
            <p:ph type="sldImg" idx="2"/>
          </p:nvPr>
        </p:nvSpPr>
        <p:spPr bwMode="auto">
          <a:xfrm>
            <a:off x="1257300" y="719138"/>
            <a:ext cx="4802188" cy="3600450"/>
          </a:xfrm>
          <a:prstGeom prst="rect">
            <a:avLst/>
          </a:prstGeom>
          <a:noFill/>
          <a:ln w="9525">
            <a:solidFill>
              <a:srgbClr val="000000"/>
            </a:solidFill>
            <a:miter lim="800000"/>
            <a:headEnd/>
            <a:tailEnd/>
          </a:ln>
        </p:spPr>
      </p:sp>
      <p:sp>
        <p:nvSpPr>
          <p:cNvPr id="79877" name="Rectangle 5"/>
          <p:cNvSpPr>
            <a:spLocks noGrp="1" noChangeArrowheads="1"/>
          </p:cNvSpPr>
          <p:nvPr>
            <p:ph type="body" sz="quarter" idx="3"/>
          </p:nvPr>
        </p:nvSpPr>
        <p:spPr bwMode="auto">
          <a:xfrm>
            <a:off x="732184" y="4561227"/>
            <a:ext cx="5850835" cy="4320213"/>
          </a:xfrm>
          <a:prstGeom prst="rect">
            <a:avLst/>
          </a:prstGeom>
          <a:noFill/>
          <a:ln w="9525">
            <a:noFill/>
            <a:miter lim="800000"/>
            <a:headEnd/>
            <a:tailEnd/>
          </a:ln>
          <a:effectLst/>
        </p:spPr>
        <p:txBody>
          <a:bodyPr vert="horz" wrap="square" lIns="94839" tIns="47419" rIns="94839" bIns="4741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9878" name="Rectangle 6"/>
          <p:cNvSpPr>
            <a:spLocks noGrp="1" noChangeArrowheads="1"/>
          </p:cNvSpPr>
          <p:nvPr>
            <p:ph type="ftr" sz="quarter" idx="4"/>
          </p:nvPr>
        </p:nvSpPr>
        <p:spPr bwMode="auto">
          <a:xfrm>
            <a:off x="0" y="9119173"/>
            <a:ext cx="3170583" cy="480388"/>
          </a:xfrm>
          <a:prstGeom prst="rect">
            <a:avLst/>
          </a:prstGeom>
          <a:noFill/>
          <a:ln w="9525">
            <a:noFill/>
            <a:miter lim="800000"/>
            <a:headEnd/>
            <a:tailEnd/>
          </a:ln>
          <a:effectLst/>
        </p:spPr>
        <p:txBody>
          <a:bodyPr vert="horz" wrap="square" lIns="94839" tIns="47419" rIns="94839" bIns="47419" numCol="1" anchor="b" anchorCtr="0" compatLnSpc="1">
            <a:prstTxWarp prst="textNoShape">
              <a:avLst/>
            </a:prstTxWarp>
          </a:bodyPr>
          <a:lstStyle>
            <a:lvl1pPr>
              <a:defRPr sz="1200"/>
            </a:lvl1pPr>
          </a:lstStyle>
          <a:p>
            <a:pPr>
              <a:defRPr/>
            </a:pPr>
            <a:endParaRPr lang="en-US"/>
          </a:p>
        </p:txBody>
      </p:sp>
      <p:sp>
        <p:nvSpPr>
          <p:cNvPr id="79879" name="Rectangle 7"/>
          <p:cNvSpPr>
            <a:spLocks noGrp="1" noChangeArrowheads="1"/>
          </p:cNvSpPr>
          <p:nvPr>
            <p:ph type="sldNum" sz="quarter" idx="5"/>
          </p:nvPr>
        </p:nvSpPr>
        <p:spPr bwMode="auto">
          <a:xfrm>
            <a:off x="4142962" y="9119173"/>
            <a:ext cx="3170583" cy="480388"/>
          </a:xfrm>
          <a:prstGeom prst="rect">
            <a:avLst/>
          </a:prstGeom>
          <a:noFill/>
          <a:ln w="9525">
            <a:noFill/>
            <a:miter lim="800000"/>
            <a:headEnd/>
            <a:tailEnd/>
          </a:ln>
          <a:effectLst/>
        </p:spPr>
        <p:txBody>
          <a:bodyPr vert="horz" wrap="square" lIns="94839" tIns="47419" rIns="94839" bIns="47419" numCol="1" anchor="b" anchorCtr="0" compatLnSpc="1">
            <a:prstTxWarp prst="textNoShape">
              <a:avLst/>
            </a:prstTxWarp>
          </a:bodyPr>
          <a:lstStyle>
            <a:lvl1pPr algn="r">
              <a:defRPr sz="1200"/>
            </a:lvl1pPr>
          </a:lstStyle>
          <a:p>
            <a:pPr>
              <a:defRPr/>
            </a:pPr>
            <a:fld id="{02B82016-AA3D-4A7B-80E0-784B50387181}" type="slidenum">
              <a:rPr lang="en-US"/>
              <a:pPr>
                <a:defRPr/>
              </a:pPr>
              <a:t>‹#›</a:t>
            </a:fld>
            <a:endParaRPr lang="en-US"/>
          </a:p>
        </p:txBody>
      </p:sp>
    </p:spTree>
    <p:extLst>
      <p:ext uri="{BB962C8B-B14F-4D97-AF65-F5344CB8AC3E}">
        <p14:creationId xmlns:p14="http://schemas.microsoft.com/office/powerpoint/2010/main" val="169154979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FCDA6A78-A7D7-4B84-855D-0428F6A1A3B1}" type="slidenum">
              <a:rPr lang="en-US" smtClean="0"/>
              <a:pPr/>
              <a:t>1</a:t>
            </a:fld>
            <a:endParaRPr lang="en-US" smtClean="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C9B8B22-17C1-46C9-A48D-2D83EC6810DD}" type="slidenum">
              <a:rPr lang="en-US"/>
              <a:pPr/>
              <a:t>13</a:t>
            </a:fld>
            <a:endParaRPr lang="en-US"/>
          </a:p>
        </p:txBody>
      </p:sp>
      <p:sp>
        <p:nvSpPr>
          <p:cNvPr id="235522" name="Rectangle 2"/>
          <p:cNvSpPr>
            <a:spLocks noGrp="1" noRot="1" noChangeAspect="1" noChangeArrowheads="1" noTextEdit="1"/>
          </p:cNvSpPr>
          <p:nvPr>
            <p:ph type="sldImg"/>
          </p:nvPr>
        </p:nvSpPr>
        <p:spPr>
          <a:ln/>
        </p:spPr>
      </p:sp>
      <p:sp>
        <p:nvSpPr>
          <p:cNvPr id="235523" name="Rectangle 3"/>
          <p:cNvSpPr>
            <a:spLocks noGrp="1" noChangeArrowheads="1"/>
          </p:cNvSpPr>
          <p:nvPr>
            <p:ph type="body" idx="1"/>
          </p:nvPr>
        </p:nvSpPr>
        <p:spPr/>
        <p:txBody>
          <a:bodyPr/>
          <a:lstStyle/>
          <a:p>
            <a:pPr marL="228571" indent="-228571">
              <a:lnSpc>
                <a:spcPct val="80000"/>
              </a:lnSpc>
              <a:buFontTx/>
              <a:buAutoNum type="arabicPeriod"/>
            </a:pPr>
            <a:endParaRPr lang="en-US" sz="800" dirty="0"/>
          </a:p>
          <a:p>
            <a:pPr marL="228571" indent="-228571">
              <a:lnSpc>
                <a:spcPct val="80000"/>
              </a:lnSpc>
            </a:pPr>
            <a:endParaRPr lang="en-US" sz="800" dirty="0"/>
          </a:p>
          <a:p>
            <a:pPr marL="228571" indent="-228571">
              <a:lnSpc>
                <a:spcPct val="80000"/>
              </a:lnSpc>
            </a:pPr>
            <a:endParaRPr lang="en-US" sz="800"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C9B8B22-17C1-46C9-A48D-2D83EC6810DD}" type="slidenum">
              <a:rPr lang="en-US"/>
              <a:pPr/>
              <a:t>14</a:t>
            </a:fld>
            <a:endParaRPr lang="en-US"/>
          </a:p>
        </p:txBody>
      </p:sp>
      <p:sp>
        <p:nvSpPr>
          <p:cNvPr id="235522" name="Rectangle 2"/>
          <p:cNvSpPr>
            <a:spLocks noGrp="1" noRot="1" noChangeAspect="1" noChangeArrowheads="1" noTextEdit="1"/>
          </p:cNvSpPr>
          <p:nvPr>
            <p:ph type="sldImg"/>
          </p:nvPr>
        </p:nvSpPr>
        <p:spPr>
          <a:ln/>
        </p:spPr>
      </p:sp>
      <p:sp>
        <p:nvSpPr>
          <p:cNvPr id="235523" name="Rectangle 3"/>
          <p:cNvSpPr>
            <a:spLocks noGrp="1" noChangeArrowheads="1"/>
          </p:cNvSpPr>
          <p:nvPr>
            <p:ph type="body" idx="1"/>
          </p:nvPr>
        </p:nvSpPr>
        <p:spPr/>
        <p:txBody>
          <a:bodyPr/>
          <a:lstStyle/>
          <a:p>
            <a:pPr marL="228571" indent="-228571">
              <a:lnSpc>
                <a:spcPct val="80000"/>
              </a:lnSpc>
            </a:pPr>
            <a:r>
              <a:rPr lang="en-US" sz="800" dirty="0"/>
              <a:t>So, let’s get back to our validation work.  Here is our methodology.</a:t>
            </a:r>
          </a:p>
          <a:p>
            <a:pPr marL="228571" indent="-228571">
              <a:lnSpc>
                <a:spcPct val="80000"/>
              </a:lnSpc>
            </a:pPr>
            <a:endParaRPr lang="en-US" sz="800" dirty="0"/>
          </a:p>
          <a:p>
            <a:pPr marL="228571" indent="-228571">
              <a:lnSpc>
                <a:spcPct val="80000"/>
              </a:lnSpc>
              <a:buFontTx/>
              <a:buAutoNum type="arabicPeriod"/>
            </a:pPr>
            <a:r>
              <a:rPr lang="en-US" sz="800" dirty="0"/>
              <a:t>Identify </a:t>
            </a:r>
            <a:r>
              <a:rPr lang="en-US" sz="800" dirty="0" smtClean="0"/>
              <a:t>204 </a:t>
            </a:r>
            <a:r>
              <a:rPr lang="en-US" sz="800" dirty="0"/>
              <a:t>known major, minor, and non-invaders (</a:t>
            </a:r>
            <a:r>
              <a:rPr lang="en-US" sz="800" dirty="0" smtClean="0"/>
              <a:t>68 </a:t>
            </a:r>
            <a:r>
              <a:rPr lang="en-US" sz="800" dirty="0"/>
              <a:t>each).</a:t>
            </a:r>
          </a:p>
          <a:p>
            <a:pPr marL="228571" indent="-228571">
              <a:lnSpc>
                <a:spcPct val="80000"/>
              </a:lnSpc>
              <a:buFontTx/>
              <a:buAutoNum type="arabicPeriod"/>
            </a:pPr>
            <a:r>
              <a:rPr lang="en-US" sz="800" dirty="0"/>
              <a:t>Subject them to both assessment systems &amp; review.  Each assessment is reviewed by someone else.</a:t>
            </a:r>
          </a:p>
          <a:p>
            <a:pPr marL="228571" indent="-228571">
              <a:lnSpc>
                <a:spcPct val="80000"/>
              </a:lnSpc>
              <a:buFontTx/>
              <a:buAutoNum type="arabicPeriod"/>
            </a:pPr>
            <a:r>
              <a:rPr lang="en-US" sz="800" dirty="0"/>
              <a:t>Rely on information on invasive behavior from outside of the U.S. (e.g., impact), but use basic biological information from anywhere (e.g., dispersal).  This approach is consistent with that by </a:t>
            </a:r>
            <a:r>
              <a:rPr lang="en-US" sz="800" dirty="0" err="1"/>
              <a:t>Doria</a:t>
            </a:r>
            <a:r>
              <a:rPr lang="en-US" sz="800" dirty="0"/>
              <a:t> Gordon when she tested the Australian system in Florida.</a:t>
            </a:r>
          </a:p>
          <a:p>
            <a:pPr marL="228571" indent="-228571">
              <a:lnSpc>
                <a:spcPct val="80000"/>
              </a:lnSpc>
              <a:buFontTx/>
              <a:buAutoNum type="arabicPeriod"/>
            </a:pPr>
            <a:r>
              <a:rPr lang="en-US" sz="800" dirty="0"/>
              <a:t>Using a set of interpretative guidelines to help us with question approach and interpretation.  These guidelines were created by a group of weed scientists at the 2</a:t>
            </a:r>
            <a:r>
              <a:rPr lang="en-US" sz="800" baseline="30000" dirty="0"/>
              <a:t>nd</a:t>
            </a:r>
            <a:r>
              <a:rPr lang="en-US" sz="800" dirty="0"/>
              <a:t> International Weed Risk Assessment workshop.  We refined some of these interpretative guidelines during our work and have created additional guidelines for our other questions.</a:t>
            </a:r>
          </a:p>
          <a:p>
            <a:pPr marL="228571" indent="-228571">
              <a:lnSpc>
                <a:spcPct val="80000"/>
              </a:lnSpc>
              <a:buFontTx/>
              <a:buAutoNum type="arabicPeriod"/>
            </a:pPr>
            <a:r>
              <a:rPr lang="en-US" sz="800" dirty="0" smtClean="0"/>
              <a:t>At </a:t>
            </a:r>
            <a:r>
              <a:rPr lang="en-US" sz="800" dirty="0"/>
              <a:t>the end, we will develop cutoff scores that will help policy makers make regulatory decisions about which species should be imported and which should be banned from entry.  We are working with a statistician to make sure we use the right analyses for our validation.</a:t>
            </a:r>
          </a:p>
          <a:p>
            <a:pPr marL="228571" indent="-228571">
              <a:lnSpc>
                <a:spcPct val="80000"/>
              </a:lnSpc>
              <a:buFontTx/>
              <a:buAutoNum type="arabicPeriod"/>
            </a:pPr>
            <a:endParaRPr lang="en-US" sz="800" dirty="0"/>
          </a:p>
          <a:p>
            <a:pPr marL="228571" indent="-228571">
              <a:lnSpc>
                <a:spcPct val="80000"/>
              </a:lnSpc>
            </a:pPr>
            <a:endParaRPr lang="en-US" sz="800" dirty="0"/>
          </a:p>
          <a:p>
            <a:pPr marL="228571" indent="-228571">
              <a:lnSpc>
                <a:spcPct val="80000"/>
              </a:lnSpc>
            </a:pPr>
            <a:endParaRPr lang="en-US" sz="800" dirty="0"/>
          </a:p>
          <a:p>
            <a:pPr marL="228571" indent="-228571">
              <a:lnSpc>
                <a:spcPct val="80000"/>
              </a:lnSpc>
            </a:pPr>
            <a:endParaRPr lang="en-US" sz="800" dirty="0"/>
          </a:p>
          <a:p>
            <a:pPr marL="228571" indent="-228571">
              <a:lnSpc>
                <a:spcPct val="80000"/>
              </a:lnSpc>
            </a:pPr>
            <a:endParaRPr lang="en-US" sz="800" dirty="0"/>
          </a:p>
          <a:p>
            <a:pPr marL="228571" indent="-228571">
              <a:lnSpc>
                <a:spcPct val="80000"/>
              </a:lnSpc>
            </a:pPr>
            <a:endParaRPr lang="en-US" sz="800" dirty="0"/>
          </a:p>
          <a:p>
            <a:pPr marL="228571" indent="-228571">
              <a:lnSpc>
                <a:spcPct val="80000"/>
              </a:lnSpc>
            </a:pPr>
            <a:r>
              <a:rPr lang="en-US" sz="800" dirty="0"/>
              <a:t>Use interpretative guidelines</a:t>
            </a:r>
          </a:p>
          <a:p>
            <a:pPr marL="228571" indent="-228571">
              <a:lnSpc>
                <a:spcPct val="80000"/>
              </a:lnSpc>
            </a:pPr>
            <a:endParaRPr lang="en-US" sz="800" dirty="0"/>
          </a:p>
          <a:p>
            <a:pPr marL="228571" indent="-228571">
              <a:lnSpc>
                <a:spcPct val="80000"/>
              </a:lnSpc>
            </a:pPr>
            <a:r>
              <a:rPr lang="en-US" sz="800" dirty="0"/>
              <a:t>Discuss question approach &amp; interpretation </a:t>
            </a:r>
          </a:p>
          <a:p>
            <a:pPr marL="228571" indent="-228571">
              <a:lnSpc>
                <a:spcPct val="80000"/>
              </a:lnSpc>
            </a:pPr>
            <a:endParaRPr lang="en-US" sz="800" dirty="0"/>
          </a:p>
          <a:p>
            <a:pPr marL="228571" indent="-228571">
              <a:lnSpc>
                <a:spcPct val="80000"/>
              </a:lnSpc>
            </a:pPr>
            <a:r>
              <a:rPr lang="en-US" sz="800" dirty="0"/>
              <a:t>Check question validity &amp; behavior.</a:t>
            </a:r>
          </a:p>
          <a:p>
            <a:pPr marL="228571" indent="-228571">
              <a:lnSpc>
                <a:spcPct val="80000"/>
              </a:lnSpc>
            </a:pPr>
            <a:endParaRPr lang="en-US" sz="800" dirty="0"/>
          </a:p>
          <a:p>
            <a:pPr marL="228571" indent="-228571">
              <a:lnSpc>
                <a:spcPct val="80000"/>
              </a:lnSpc>
            </a:pPr>
            <a:r>
              <a:rPr lang="en-US" sz="800" dirty="0"/>
              <a:t>Create cutoff scores</a:t>
            </a:r>
          </a:p>
          <a:p>
            <a:pPr marL="228571" indent="-228571">
              <a:lnSpc>
                <a:spcPct val="80000"/>
              </a:lnSpc>
            </a:pPr>
            <a:endParaRPr lang="en-US" sz="800"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3A8E524-63AC-4B76-AB3E-F2E5236B4FC6}" type="slidenum">
              <a:rPr lang="en-US" smtClean="0"/>
              <a:pPr/>
              <a:t>15</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dirty="0" smtClean="0"/>
              <a:t>Explain colors</a:t>
            </a:r>
          </a:p>
          <a:p>
            <a:endParaRPr lang="en-US" dirty="0" smtClean="0"/>
          </a:p>
          <a:p>
            <a:r>
              <a:rPr lang="en-US" dirty="0" smtClean="0"/>
              <a:t>I don’t have time to show you the results from all of the questions, but I</a:t>
            </a:r>
            <a:r>
              <a:rPr lang="en-US" baseline="0" dirty="0" smtClean="0"/>
              <a:t> will share with you results from a few.  By far, the most predictive question we had, that is to say, the question with the largest chi-square value was the questions about a species invasive status elsewhere in the world.  In this graph, you can see our 3 </a:t>
            </a:r>
            <a:r>
              <a:rPr lang="en-US" baseline="0" dirty="0" err="1" smtClean="0"/>
              <a:t>apriori</a:t>
            </a:r>
            <a:r>
              <a:rPr lang="en-US" baseline="0" dirty="0" smtClean="0"/>
              <a:t> categories.  You can also see that virtually all of the major-invaders were invasive elsewhere in the world.  In contrast, only 1 non-invader was invasive elsewhere.  Shown in dark green are all of the species that have been introduced elsewhere in the world, 75 years or more, and have not shown any evidence of naturalizing or escaping cultivation.  Almost all of these species are non-invaders.  Because this question was the most predictive, we weighted it more than the others.</a:t>
            </a:r>
          </a:p>
          <a:p>
            <a:endParaRPr lang="en-US" baseline="0" dirty="0" smtClean="0"/>
          </a:p>
          <a:p>
            <a:r>
              <a:rPr lang="en-US" baseline="0" dirty="0" smtClean="0"/>
              <a:t>Next is the question about whether the species has been intentionally introduced elsewhere outside of its range.  Here we see that non-invaders had a greater proportion of yes’s than the other the other categories.  BTW, so you know, answers shown in red are answers that contribute to invasiveness whereas green ones do not.  Results from this question were opposite of what we expected, so this question, which is significant, actually hurt our attempt to predict invasive species.  We removed this question from our model.  </a:t>
            </a:r>
          </a:p>
          <a:p>
            <a:endParaRPr lang="en-US" baseline="0" dirty="0" smtClean="0"/>
          </a:p>
          <a:p>
            <a:r>
              <a:rPr lang="en-US" baseline="0" dirty="0" smtClean="0"/>
              <a:t>We also removed the question about being a </a:t>
            </a:r>
            <a:r>
              <a:rPr lang="en-US" baseline="0" dirty="0" err="1" smtClean="0"/>
              <a:t>geophyte</a:t>
            </a:r>
            <a:r>
              <a:rPr lang="en-US" baseline="0" dirty="0" smtClean="0"/>
              <a:t>, because it did not contribute anything to our predictive model.  Not only was this question not significant, there wasn’t even a clear trend in one direction or another.  </a:t>
            </a:r>
          </a:p>
          <a:p>
            <a:endParaRPr lang="en-US" baseline="0" dirty="0" smtClean="0"/>
          </a:p>
          <a:p>
            <a:r>
              <a:rPr lang="en-US" baseline="0" dirty="0" smtClean="0"/>
              <a:t>Finally, this next case is a good example of the types of patterns we saw in some of the questions.  We had a very significant chi-square value for this question, but when you examine the results, you much of that </a:t>
            </a:r>
            <a:r>
              <a:rPr lang="en-US" baseline="0" dirty="0" err="1" smtClean="0"/>
              <a:t>signficance</a:t>
            </a:r>
            <a:r>
              <a:rPr lang="en-US" baseline="0" dirty="0" smtClean="0"/>
              <a:t> is due to a non-random distribution of species that answered unknown for this question.  As you see, a much greater proportion of non-invaders answered unknown, than minors, than majors.  This should not be surprising as a there will be much more literature available about major invaders than other categories.  So, we species answering unknown, from this chi-square analysis.  That Chi-square value that you see here, and that for all of the examples I show, you are based on datasets where we have removed the unknowns.  In this case, this question is still predictive.  That is, a greater proportion of species that form seeds banks are major invaders.  </a:t>
            </a:r>
            <a:endParaRPr lang="en-US" dirty="0"/>
          </a:p>
        </p:txBody>
      </p:sp>
      <p:sp>
        <p:nvSpPr>
          <p:cNvPr id="4" name="Slide Number Placeholder 3"/>
          <p:cNvSpPr>
            <a:spLocks noGrp="1"/>
          </p:cNvSpPr>
          <p:nvPr>
            <p:ph type="sldNum" sz="quarter" idx="10"/>
          </p:nvPr>
        </p:nvSpPr>
        <p:spPr/>
        <p:txBody>
          <a:bodyPr/>
          <a:lstStyle/>
          <a:p>
            <a:fld id="{B3A8E524-63AC-4B76-AB3E-F2E5236B4FC6}" type="slidenum">
              <a:rPr lang="en-US" smtClean="0"/>
              <a:pPr/>
              <a:t>16</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3A8E524-63AC-4B76-AB3E-F2E5236B4FC6}" type="slidenum">
              <a:rPr lang="en-US" smtClean="0"/>
              <a:pPr/>
              <a:t>17</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3A8E524-63AC-4B76-AB3E-F2E5236B4FC6}" type="slidenum">
              <a:rPr lang="en-US" smtClean="0"/>
              <a:pPr/>
              <a:t>18</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02B82016-AA3D-4A7B-80E0-784B50387181}" type="slidenum">
              <a:rPr lang="en-US" smtClean="0"/>
              <a:pPr>
                <a:defRPr/>
              </a:pPr>
              <a:t>19</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3A8E524-63AC-4B76-AB3E-F2E5236B4FC6}" type="slidenum">
              <a:rPr lang="en-US" smtClean="0"/>
              <a:pPr/>
              <a:t>20</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B3A8E524-63AC-4B76-AB3E-F2E5236B4FC6}" type="slidenum">
              <a:rPr lang="en-US" smtClean="0"/>
              <a:pPr/>
              <a:t>21</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B3A8E524-63AC-4B76-AB3E-F2E5236B4FC6}" type="slidenum">
              <a:rPr lang="en-US" smtClean="0"/>
              <a:pPr/>
              <a:t>22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Has been used for many years for prioritizing CAPS target pests</a:t>
            </a: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MCDM</a:t>
            </a:r>
            <a:r>
              <a:rPr lang="en-US" baseline="0" dirty="0" smtClean="0"/>
              <a:t> = </a:t>
            </a:r>
            <a:r>
              <a:rPr lang="en-US" baseline="0" dirty="0" err="1" smtClean="0"/>
              <a:t>Multicriteria</a:t>
            </a:r>
            <a:r>
              <a:rPr lang="en-US" baseline="0" dirty="0" smtClean="0"/>
              <a:t> decision methods</a:t>
            </a:r>
          </a:p>
          <a:p>
            <a:endParaRPr lang="en-US" sz="1200" b="0" i="0" u="none" strike="noStrike" kern="1200" baseline="0" dirty="0" smtClean="0">
              <a:solidFill>
                <a:schemeClr val="tx1"/>
              </a:solidFill>
              <a:latin typeface="Arial" charset="0"/>
              <a:ea typeface="+mn-ea"/>
              <a:cs typeface="+mn-cs"/>
            </a:endParaRPr>
          </a:p>
          <a:p>
            <a:r>
              <a:rPr lang="en-US" sz="1200" b="0" i="0" u="none" strike="noStrike" kern="1200" baseline="0" dirty="0" smtClean="0">
                <a:solidFill>
                  <a:schemeClr val="tx1"/>
                </a:solidFill>
                <a:latin typeface="Arial" charset="0"/>
                <a:ea typeface="+mn-ea"/>
                <a:cs typeface="+mn-cs"/>
              </a:rPr>
              <a:t>The methodology of the AHP is similar to that used in common sense decision making. Consequently, this methodology is quite easy for most decision makers to understand.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02B82016-AA3D-4A7B-80E0-784B50387181}" type="slidenum">
              <a:rPr lang="en-US" smtClean="0"/>
              <a:pPr>
                <a:defRPr/>
              </a:pPr>
              <a:t>2</a:t>
            </a:fld>
            <a:endParaRPr lang="en-US"/>
          </a:p>
        </p:txBody>
      </p:sp>
    </p:spTree>
    <p:extLst>
      <p:ext uri="{BB962C8B-B14F-4D97-AF65-F5344CB8AC3E}">
        <p14:creationId xmlns:p14="http://schemas.microsoft.com/office/powerpoint/2010/main" val="204350542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1">
              <a:spcBef>
                <a:spcPts val="0"/>
              </a:spcBef>
            </a:pPr>
            <a:r>
              <a:rPr lang="en-US" sz="1200" dirty="0" smtClean="0"/>
              <a:t>Impact potential (likelihood of being a major pest)</a:t>
            </a:r>
          </a:p>
          <a:p>
            <a:pPr lvl="1">
              <a:spcBef>
                <a:spcPts val="0"/>
              </a:spcBef>
            </a:pPr>
            <a:r>
              <a:rPr lang="en-US" sz="1200" dirty="0" smtClean="0"/>
              <a:t>Establishment and spread potential</a:t>
            </a:r>
          </a:p>
          <a:p>
            <a:r>
              <a:rPr lang="en-US" sz="1200" dirty="0" smtClean="0"/>
              <a:t>Calculate risk scores for Establishment/Spread &amp; Impact </a:t>
            </a:r>
          </a:p>
          <a:p>
            <a:pPr lvl="1"/>
            <a:r>
              <a:rPr lang="en-US" sz="1200" dirty="0" smtClean="0"/>
              <a:t>Higher values indicate greater capacity</a:t>
            </a:r>
          </a:p>
          <a:p>
            <a:r>
              <a:rPr lang="en-US" sz="1200" dirty="0" smtClean="0"/>
              <a:t>Calculate P(Major), P(Minor), &amp; P(Non-Invader) with logistic-regression model</a:t>
            </a:r>
          </a:p>
          <a:p>
            <a:pPr lvl="1"/>
            <a:r>
              <a:rPr lang="en-US" sz="1200" i="1" dirty="0" smtClean="0"/>
              <a:t>Invasiveness broadly defined to incorporate concepts of escape, naturalization, spread, and impact</a:t>
            </a:r>
          </a:p>
          <a:p>
            <a:pPr lvl="1"/>
            <a:r>
              <a:rPr lang="en-US" sz="1200" dirty="0" smtClean="0"/>
              <a:t>All 3 probabilities sum to 1</a:t>
            </a:r>
            <a:endParaRPr lang="en-US" sz="1200" i="1" dirty="0" smtClean="0"/>
          </a:p>
          <a:p>
            <a:endParaRPr lang="en-US" dirty="0"/>
          </a:p>
        </p:txBody>
      </p:sp>
      <p:sp>
        <p:nvSpPr>
          <p:cNvPr id="4" name="Slide Number Placeholder 3"/>
          <p:cNvSpPr>
            <a:spLocks noGrp="1"/>
          </p:cNvSpPr>
          <p:nvPr>
            <p:ph type="sldNum" sz="quarter" idx="10"/>
          </p:nvPr>
        </p:nvSpPr>
        <p:spPr/>
        <p:txBody>
          <a:bodyPr/>
          <a:lstStyle/>
          <a:p>
            <a:fld id="{B3A8E524-63AC-4B76-AB3E-F2E5236B4FC6}" type="slidenum">
              <a:rPr lang="en-US" smtClean="0"/>
              <a:pPr/>
              <a:t>25</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2B82016-AA3D-4A7B-80E0-784B50387181}" type="slidenum">
              <a:rPr lang="en-US" smtClean="0"/>
              <a:pPr>
                <a:defRPr/>
              </a:pPr>
              <a:t>26</a:t>
            </a:fld>
            <a:endParaRPr lang="en-US"/>
          </a:p>
        </p:txBody>
      </p:sp>
    </p:spTree>
    <p:extLst>
      <p:ext uri="{BB962C8B-B14F-4D97-AF65-F5344CB8AC3E}">
        <p14:creationId xmlns:p14="http://schemas.microsoft.com/office/powerpoint/2010/main" val="358566241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3A8E524-63AC-4B76-AB3E-F2E5236B4FC6}" type="slidenum">
              <a:rPr lang="en-US" smtClean="0"/>
              <a:pPr/>
              <a:t>30</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Has been used for many years for prioritizing CAPS target pests</a:t>
            </a: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MCDM</a:t>
            </a:r>
            <a:r>
              <a:rPr lang="en-US" baseline="0" dirty="0" smtClean="0"/>
              <a:t> = </a:t>
            </a:r>
            <a:r>
              <a:rPr lang="en-US" baseline="0" dirty="0" err="1" smtClean="0"/>
              <a:t>Multicriteria</a:t>
            </a:r>
            <a:r>
              <a:rPr lang="en-US" baseline="0" dirty="0" smtClean="0"/>
              <a:t> decision methods</a:t>
            </a:r>
          </a:p>
          <a:p>
            <a:endParaRPr lang="en-US" sz="1200" b="0" i="0" u="none" strike="noStrike" kern="1200" baseline="0" dirty="0" smtClean="0">
              <a:solidFill>
                <a:schemeClr val="tx1"/>
              </a:solidFill>
              <a:latin typeface="Arial" charset="0"/>
              <a:ea typeface="+mn-ea"/>
              <a:cs typeface="+mn-cs"/>
            </a:endParaRPr>
          </a:p>
          <a:p>
            <a:r>
              <a:rPr lang="en-US" sz="1200" b="0" i="0" u="none" strike="noStrike" kern="1200" baseline="0" dirty="0" smtClean="0">
                <a:solidFill>
                  <a:schemeClr val="tx1"/>
                </a:solidFill>
                <a:latin typeface="Arial" charset="0"/>
                <a:ea typeface="+mn-ea"/>
                <a:cs typeface="+mn-cs"/>
              </a:rPr>
              <a:t>The methodology of the AHP is similar to that used in common sense decision making. Consequently, this methodology is quite easy for most decision makers to understand.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02B82016-AA3D-4A7B-80E0-784B50387181}" type="slidenum">
              <a:rPr lang="en-US" smtClean="0"/>
              <a:pPr>
                <a:defRPr/>
              </a:pPr>
              <a:t>3</a:t>
            </a:fld>
            <a:endParaRPr lang="en-US"/>
          </a:p>
        </p:txBody>
      </p:sp>
    </p:spTree>
    <p:extLst>
      <p:ext uri="{BB962C8B-B14F-4D97-AF65-F5344CB8AC3E}">
        <p14:creationId xmlns:p14="http://schemas.microsoft.com/office/powerpoint/2010/main" val="20435054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Subject</a:t>
            </a:r>
            <a:r>
              <a:rPr lang="en-US" baseline="0" dirty="0" smtClean="0"/>
              <a:t> to rank reversal</a:t>
            </a:r>
          </a:p>
          <a:p>
            <a:r>
              <a:rPr lang="en-US" sz="1200" b="0" i="0" u="none" strike="noStrike" kern="1200" baseline="0" dirty="0" smtClean="0">
                <a:solidFill>
                  <a:schemeClr val="tx1"/>
                </a:solidFill>
                <a:latin typeface="Arial" charset="0"/>
                <a:ea typeface="+mn-ea"/>
                <a:cs typeface="+mn-cs"/>
              </a:rPr>
              <a:t>If the performance of the alternatives with respect to the criteria can be quantitatively measured and the values of these performances can be represented by a linear value function, then the </a:t>
            </a:r>
            <a:r>
              <a:rPr lang="en-US" sz="1200" b="0" i="0" u="none" strike="noStrike" kern="1200" baseline="0" dirty="0" err="1" smtClean="0">
                <a:solidFill>
                  <a:schemeClr val="tx1"/>
                </a:solidFill>
                <a:latin typeface="Arial" charset="0"/>
                <a:ea typeface="+mn-ea"/>
                <a:cs typeface="+mn-cs"/>
              </a:rPr>
              <a:t>mAHP</a:t>
            </a:r>
            <a:r>
              <a:rPr lang="en-US" sz="1200" b="0" i="0" u="none" strike="noStrike" kern="1200" baseline="0" dirty="0" smtClean="0">
                <a:solidFill>
                  <a:schemeClr val="tx1"/>
                </a:solidFill>
                <a:latin typeface="Arial" charset="0"/>
                <a:ea typeface="+mn-ea"/>
                <a:cs typeface="+mn-cs"/>
              </a:rPr>
              <a:t> (S1.14) is clearly superior to the AHP in that: (</a:t>
            </a:r>
            <a:r>
              <a:rPr lang="en-US" sz="1200" b="0" i="0" u="none" strike="noStrike" kern="1200" baseline="0" dirty="0" err="1" smtClean="0">
                <a:solidFill>
                  <a:schemeClr val="tx1"/>
                </a:solidFill>
                <a:latin typeface="Arial" charset="0"/>
                <a:ea typeface="+mn-ea"/>
                <a:cs typeface="+mn-cs"/>
              </a:rPr>
              <a:t>i</a:t>
            </a:r>
            <a:r>
              <a:rPr lang="en-US" sz="1200" b="0" i="0" u="none" strike="noStrike" kern="1200" baseline="0" dirty="0" smtClean="0">
                <a:solidFill>
                  <a:schemeClr val="tx1"/>
                </a:solidFill>
                <a:latin typeface="Arial" charset="0"/>
                <a:ea typeface="+mn-ea"/>
                <a:cs typeface="+mn-cs"/>
              </a:rPr>
              <a:t>) pairwise comparisons need not be used in the determination of the ; and (ii) the results produced by the </a:t>
            </a:r>
            <a:r>
              <a:rPr lang="en-US" sz="1200" b="0" i="0" u="none" strike="noStrike" kern="1200" baseline="0" dirty="0" err="1" smtClean="0">
                <a:solidFill>
                  <a:schemeClr val="tx1"/>
                </a:solidFill>
                <a:latin typeface="Arial" charset="0"/>
                <a:ea typeface="+mn-ea"/>
                <a:cs typeface="+mn-cs"/>
              </a:rPr>
              <a:t>mAHP</a:t>
            </a:r>
            <a:r>
              <a:rPr lang="en-US" sz="1200" b="0" i="0" u="none" strike="noStrike" kern="1200" baseline="0" dirty="0" smtClean="0">
                <a:solidFill>
                  <a:schemeClr val="tx1"/>
                </a:solidFill>
                <a:latin typeface="Arial" charset="0"/>
                <a:ea typeface="+mn-ea"/>
                <a:cs typeface="+mn-cs"/>
              </a:rPr>
              <a:t> are not subject to rank reversal. </a:t>
            </a:r>
          </a:p>
          <a:p>
            <a:endParaRPr lang="en-US" sz="1200" b="0" i="0" u="none" strike="noStrike" kern="1200" baseline="0" dirty="0" smtClean="0">
              <a:solidFill>
                <a:schemeClr val="tx1"/>
              </a:solidFill>
              <a:latin typeface="Arial" charset="0"/>
              <a:ea typeface="+mn-ea"/>
              <a:cs typeface="+mn-cs"/>
            </a:endParaRPr>
          </a:p>
          <a:p>
            <a:r>
              <a:rPr lang="en-US" dirty="0" smtClean="0">
                <a:effectLst/>
              </a:rPr>
              <a:t>In my opinion the biggest disadvantage of using the analytic hierarchy process is that the number of comparison tables can become very large if you use a lot of comparison attributes. This can lead to a tendency to exclude valid comparison attributes in order to keep the number of calculations manageable.</a:t>
            </a:r>
            <a:endParaRPr lang="en-US" dirty="0"/>
          </a:p>
        </p:txBody>
      </p:sp>
      <p:sp>
        <p:nvSpPr>
          <p:cNvPr id="4" name="Slide Number Placeholder 3"/>
          <p:cNvSpPr>
            <a:spLocks noGrp="1"/>
          </p:cNvSpPr>
          <p:nvPr>
            <p:ph type="sldNum" sz="quarter" idx="10"/>
          </p:nvPr>
        </p:nvSpPr>
        <p:spPr/>
        <p:txBody>
          <a:bodyPr/>
          <a:lstStyle/>
          <a:p>
            <a:pPr>
              <a:defRPr/>
            </a:pPr>
            <a:fld id="{02B82016-AA3D-4A7B-80E0-784B50387181}" type="slidenum">
              <a:rPr lang="en-US" smtClean="0"/>
              <a:pPr>
                <a:defRPr/>
              </a:pPr>
              <a:t>4</a:t>
            </a:fld>
            <a:endParaRPr lang="en-US"/>
          </a:p>
        </p:txBody>
      </p:sp>
    </p:spTree>
    <p:extLst>
      <p:ext uri="{BB962C8B-B14F-4D97-AF65-F5344CB8AC3E}">
        <p14:creationId xmlns:p14="http://schemas.microsoft.com/office/powerpoint/2010/main" val="28965826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Such a process would allow for:</a:t>
            </a:r>
          </a:p>
          <a:p>
            <a:pPr lvl="1"/>
            <a:r>
              <a:rPr lang="en-US" dirty="0" smtClean="0"/>
              <a:t> would allow a larger pest universe to be ranked</a:t>
            </a:r>
          </a:p>
          <a:p>
            <a:pPr lvl="1"/>
            <a:r>
              <a:rPr lang="en-US" dirty="0" smtClean="0"/>
              <a:t>could be used to develop lists for specific types of pest surveys</a:t>
            </a:r>
          </a:p>
          <a:p>
            <a:pPr marL="457200" marR="0" lvl="1" indent="0" algn="l" defTabSz="914400" rtl="0" eaLnBrk="0" fontAlgn="base" latinLnBrk="0" hangingPunct="0">
              <a:lnSpc>
                <a:spcPct val="100000"/>
              </a:lnSpc>
              <a:spcBef>
                <a:spcPct val="30000"/>
              </a:spcBef>
              <a:spcAft>
                <a:spcPct val="0"/>
              </a:spcAft>
              <a:buClrTx/>
              <a:buSzTx/>
              <a:buFontTx/>
              <a:buNone/>
              <a:tabLst/>
              <a:defRPr/>
            </a:pPr>
            <a:r>
              <a:rPr lang="en-US" dirty="0" smtClean="0"/>
              <a:t>The new technique, once refined and tested, would ultimately provide better allocation of scarce resources for managing high priority plant pests.</a:t>
            </a:r>
          </a:p>
          <a:p>
            <a:pPr lvl="1"/>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02B82016-AA3D-4A7B-80E0-784B50387181}" type="slidenum">
              <a:rPr lang="en-US" smtClean="0"/>
              <a:pPr>
                <a:defRPr/>
              </a:pPr>
              <a:t>5</a:t>
            </a:fld>
            <a:endParaRPr lang="en-US"/>
          </a:p>
        </p:txBody>
      </p:sp>
    </p:spTree>
    <p:extLst>
      <p:ext uri="{BB962C8B-B14F-4D97-AF65-F5344CB8AC3E}">
        <p14:creationId xmlns:p14="http://schemas.microsoft.com/office/powerpoint/2010/main" val="13154800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4786" name="Rectangle 2"/>
          <p:cNvSpPr>
            <a:spLocks noGrp="1" noRot="1" noChangeAspect="1" noChangeArrowheads="1" noTextEdit="1"/>
          </p:cNvSpPr>
          <p:nvPr>
            <p:ph type="sldImg"/>
          </p:nvPr>
        </p:nvSpPr>
        <p:spPr>
          <a:ln/>
        </p:spPr>
      </p:sp>
      <p:sp>
        <p:nvSpPr>
          <p:cNvPr id="374787" name="Rectangle 3"/>
          <p:cNvSpPr>
            <a:spLocks noGrp="1" noChangeArrowheads="1"/>
          </p:cNvSpPr>
          <p:nvPr>
            <p:ph type="body" idx="1"/>
          </p:nvPr>
        </p:nvSpPr>
        <p:spPr>
          <a:noFill/>
          <a:ln/>
        </p:spPr>
        <p:txBody>
          <a:bodyPr/>
          <a:lstStyle/>
          <a:p>
            <a:r>
              <a:rPr lang="en-US" sz="2800" dirty="0" smtClean="0"/>
              <a:t>Improve consistency:</a:t>
            </a:r>
          </a:p>
          <a:p>
            <a:pPr lvl="1"/>
            <a:r>
              <a:rPr lang="en-US" sz="2400" dirty="0" smtClean="0"/>
              <a:t>Between analysts/experts</a:t>
            </a:r>
          </a:p>
          <a:p>
            <a:pPr lvl="1"/>
            <a:r>
              <a:rPr lang="en-US" sz="2400" dirty="0" smtClean="0"/>
              <a:t>Between pest types (e.g. insects vs. pathogens vs. mollusks)</a:t>
            </a:r>
          </a:p>
          <a:p>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122FBAC-797D-4F6D-B51A-FD1AFA16F50A}" type="slidenum">
              <a:rPr lang="en-US"/>
              <a:pPr/>
              <a:t>9</a:t>
            </a:fld>
            <a:endParaRPr lang="en-US"/>
          </a:p>
        </p:txBody>
      </p:sp>
      <p:sp>
        <p:nvSpPr>
          <p:cNvPr id="284674" name="Rectangle 2"/>
          <p:cNvSpPr>
            <a:spLocks noGrp="1" noRot="1" noChangeAspect="1" noChangeArrowheads="1" noTextEdit="1"/>
          </p:cNvSpPr>
          <p:nvPr>
            <p:ph type="sldImg"/>
          </p:nvPr>
        </p:nvSpPr>
        <p:spPr>
          <a:ln/>
        </p:spPr>
      </p:sp>
      <p:sp>
        <p:nvSpPr>
          <p:cNvPr id="284675" name="Rectangle 3"/>
          <p:cNvSpPr>
            <a:spLocks noGrp="1" noChangeArrowheads="1"/>
          </p:cNvSpPr>
          <p:nvPr>
            <p:ph type="body" idx="1"/>
          </p:nvPr>
        </p:nvSpPr>
        <p:spPr/>
        <p:txBody>
          <a:bodyPr/>
          <a:lstStyle/>
          <a:p>
            <a:pPr marL="228539" indent="-228539"/>
            <a:r>
              <a:rPr lang="en-US" dirty="0" smtClean="0"/>
              <a:t>Rather</a:t>
            </a:r>
            <a:r>
              <a:rPr lang="en-US" baseline="0" dirty="0" smtClean="0"/>
              <a:t> than reinventing the wheel, we decided to start with The Australian WRA since it has been relatively successful and widely tested.  We sorted its questions into four risk elements.  We also added, deleted, and modified questions based on the results from other studies of the Australian WRA and other WRA systems.  We used similar scoring.  </a:t>
            </a:r>
          </a:p>
          <a:p>
            <a:pPr marL="228539" indent="-228539"/>
            <a:endParaRPr lang="en-US" baseline="0" dirty="0" smtClean="0"/>
          </a:p>
          <a:p>
            <a:pPr marL="228539" indent="-228539"/>
            <a:r>
              <a:rPr lang="en-US" baseline="0" dirty="0" smtClean="0"/>
              <a:t>For our predictive model, we decided to only use the likelihood of establishment and spread, and the consequences.  Many other WRA systems, including the Australian WRA include a few questions about the climatic and geographic suitability of the PRA area for the species being assessed.  After all, the PRA should consider if the plant can’t survive at all in the PRA area.  However, because the United States is climatically very diverse, we decide to not include this element of risk in the predictive model.  We didn’t want to bias the model against any particular part of the United States.  We also designed an entry potential risk element, but we haven’t validated this yet.  We expect that for most plants we assess, we will not need to assess this because they will be intentionally introduced.  I won’t talk about this risk element again.</a:t>
            </a:r>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2B16EB4-266D-4129-8D53-3BD858783CDF}" type="slidenum">
              <a:rPr lang="en-US"/>
              <a:pPr/>
              <a:t>10</a:t>
            </a:fld>
            <a:endParaRPr lang="en-US"/>
          </a:p>
        </p:txBody>
      </p:sp>
      <p:sp>
        <p:nvSpPr>
          <p:cNvPr id="247810" name="Rectangle 2"/>
          <p:cNvSpPr>
            <a:spLocks noGrp="1" noRot="1" noChangeAspect="1" noChangeArrowheads="1" noTextEdit="1"/>
          </p:cNvSpPr>
          <p:nvPr>
            <p:ph type="sldImg"/>
          </p:nvPr>
        </p:nvSpPr>
        <p:spPr>
          <a:ln/>
        </p:spPr>
      </p:sp>
      <p:sp>
        <p:nvSpPr>
          <p:cNvPr id="247811" name="Rectangle 3"/>
          <p:cNvSpPr>
            <a:spLocks noGrp="1" noChangeArrowheads="1"/>
          </p:cNvSpPr>
          <p:nvPr>
            <p:ph type="body" idx="1"/>
          </p:nvPr>
        </p:nvSpPr>
        <p:spPr/>
        <p:txBody>
          <a:bodyPr/>
          <a:lstStyle/>
          <a:p>
            <a:r>
              <a:rPr lang="en-US" dirty="0"/>
              <a:t>Here are some sample questions from </a:t>
            </a:r>
            <a:r>
              <a:rPr lang="en-US" dirty="0" smtClean="0"/>
              <a:t>our 2 predictive risk elements</a:t>
            </a:r>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2B16EB4-266D-4129-8D53-3BD858783CDF}" type="slidenum">
              <a:rPr lang="en-US"/>
              <a:pPr/>
              <a:t>12</a:t>
            </a:fld>
            <a:endParaRPr lang="en-US"/>
          </a:p>
        </p:txBody>
      </p:sp>
      <p:sp>
        <p:nvSpPr>
          <p:cNvPr id="247810" name="Rectangle 2"/>
          <p:cNvSpPr>
            <a:spLocks noGrp="1" noRot="1" noChangeAspect="1" noChangeArrowheads="1" noTextEdit="1"/>
          </p:cNvSpPr>
          <p:nvPr>
            <p:ph type="sldImg"/>
          </p:nvPr>
        </p:nvSpPr>
        <p:spPr>
          <a:ln/>
        </p:spPr>
      </p:sp>
      <p:sp>
        <p:nvSpPr>
          <p:cNvPr id="247811" name="Rectangle 3"/>
          <p:cNvSpPr>
            <a:spLocks noGrp="1" noChangeArrowheads="1"/>
          </p:cNvSpPr>
          <p:nvPr>
            <p:ph type="body" idx="1"/>
          </p:nvPr>
        </p:nvSpPr>
        <p:spPr/>
        <p:txBody>
          <a:bodyPr/>
          <a:lstStyle/>
          <a:p>
            <a:r>
              <a:rPr lang="en-US" dirty="0"/>
              <a:t>Here are some sample questions from </a:t>
            </a:r>
            <a:r>
              <a:rPr lang="en-US" dirty="0" smtClean="0"/>
              <a:t>our 2 predictive risk elements</a:t>
            </a:r>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4650" y="990600"/>
            <a:ext cx="2038350" cy="5181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990600"/>
            <a:ext cx="5962650" cy="5181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990600"/>
            <a:ext cx="8153400" cy="762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09600" y="1905000"/>
            <a:ext cx="8153400" cy="4267200"/>
          </a:xfrm>
        </p:spPr>
        <p:txBody>
          <a:bodyPr/>
          <a:lstStyle/>
          <a:p>
            <a:pPr lvl="0"/>
            <a:endParaRPr lang="en-US" noProof="0" smtClean="0"/>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09600" y="990600"/>
            <a:ext cx="8153400" cy="762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905000"/>
            <a:ext cx="40005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762500" y="1905000"/>
            <a:ext cx="4000500" cy="4267200"/>
          </a:xfrm>
        </p:spPr>
        <p:txBody>
          <a:bodyPr/>
          <a:lstStyle/>
          <a:p>
            <a:pPr lvl="0"/>
            <a:endParaRPr lang="en-US" noProof="0" smtClean="0"/>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990600"/>
            <a:ext cx="81534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990600"/>
            <a:ext cx="8153400" cy="762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905000"/>
            <a:ext cx="40005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2500" y="1905000"/>
            <a:ext cx="40005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990600"/>
            <a:ext cx="8153400" cy="762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905000"/>
            <a:ext cx="40005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762500" y="1905000"/>
            <a:ext cx="4000500" cy="2057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762500" y="4114800"/>
            <a:ext cx="4000500" cy="2057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09600" y="990600"/>
            <a:ext cx="8153400" cy="762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09600" y="1905000"/>
            <a:ext cx="8153400" cy="4267200"/>
          </a:xfrm>
        </p:spPr>
        <p:txBody>
          <a:bodyPr/>
          <a:lstStyle/>
          <a:p>
            <a:endParaRPr lang="en-US"/>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6850481"/>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69458992"/>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843363683"/>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905000"/>
            <a:ext cx="40005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2500" y="1905000"/>
            <a:ext cx="40005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17737867"/>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86687765"/>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248253902"/>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1286119"/>
      </p:ext>
    </p:extLst>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25430834"/>
      </p:ext>
    </p:extLst>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07564409"/>
      </p:ext>
    </p:extLst>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60204902"/>
      </p:ext>
    </p:extLst>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4650" y="990600"/>
            <a:ext cx="2038350" cy="5181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990600"/>
            <a:ext cx="5962650" cy="5181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76312676"/>
      </p:ext>
    </p:extLst>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990600"/>
            <a:ext cx="8153400" cy="762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09600" y="1905000"/>
            <a:ext cx="8153400" cy="4267200"/>
          </a:xfrm>
        </p:spPr>
        <p:txBody>
          <a:bodyPr/>
          <a:lstStyle/>
          <a:p>
            <a:pPr lvl="0"/>
            <a:endParaRPr lang="en-US" noProof="0" smtClean="0"/>
          </a:p>
        </p:txBody>
      </p:sp>
    </p:spTree>
    <p:extLst>
      <p:ext uri="{BB962C8B-B14F-4D97-AF65-F5344CB8AC3E}">
        <p14:creationId xmlns:p14="http://schemas.microsoft.com/office/powerpoint/2010/main" val="1193562866"/>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09600" y="990600"/>
            <a:ext cx="8153400" cy="762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905000"/>
            <a:ext cx="40005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762500" y="1905000"/>
            <a:ext cx="4000500" cy="4267200"/>
          </a:xfrm>
        </p:spPr>
        <p:txBody>
          <a:bodyPr/>
          <a:lstStyle/>
          <a:p>
            <a:pPr lvl="0"/>
            <a:endParaRPr lang="en-US" noProof="0" smtClean="0"/>
          </a:p>
        </p:txBody>
      </p:sp>
    </p:spTree>
    <p:extLst>
      <p:ext uri="{BB962C8B-B14F-4D97-AF65-F5344CB8AC3E}">
        <p14:creationId xmlns:p14="http://schemas.microsoft.com/office/powerpoint/2010/main" val="2208915987"/>
      </p:ext>
    </p:extLst>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990600"/>
            <a:ext cx="81534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02702199"/>
      </p:ext>
    </p:extLst>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990600"/>
            <a:ext cx="8153400" cy="762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905000"/>
            <a:ext cx="40005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2500" y="1905000"/>
            <a:ext cx="40005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00035330"/>
      </p:ext>
    </p:extLst>
  </p:cSld>
  <p:clrMapOvr>
    <a:masterClrMapping/>
  </p:clrMapOv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990600"/>
            <a:ext cx="8153400" cy="762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905000"/>
            <a:ext cx="40005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762500" y="1905000"/>
            <a:ext cx="4000500" cy="2057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762500" y="4114800"/>
            <a:ext cx="4000500" cy="2057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05662825"/>
      </p:ext>
    </p:extLst>
  </p:cSld>
  <p:clrMapOvr>
    <a:masterClrMapping/>
  </p:clrMapOvr>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09600" y="990600"/>
            <a:ext cx="8153400" cy="762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09600" y="1905000"/>
            <a:ext cx="8153400" cy="4267200"/>
          </a:xfrm>
        </p:spPr>
        <p:txBody>
          <a:bodyPr/>
          <a:lstStyle/>
          <a:p>
            <a:endParaRPr lang="en-US"/>
          </a:p>
        </p:txBody>
      </p:sp>
    </p:spTree>
    <p:extLst>
      <p:ext uri="{BB962C8B-B14F-4D97-AF65-F5344CB8AC3E}">
        <p14:creationId xmlns:p14="http://schemas.microsoft.com/office/powerpoint/2010/main" val="141394590"/>
      </p:ext>
    </p:extLst>
  </p:cSld>
  <p:clrMapOvr>
    <a:masterClrMapping/>
  </p:clrMapOv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84054087"/>
      </p:ext>
    </p:extLst>
  </p:cSld>
  <p:clrMapOvr>
    <a:masterClrMapping/>
  </p:clrMapOv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86246386"/>
      </p:ext>
    </p:extLst>
  </p:cSld>
  <p:clrMapOvr>
    <a:masterClrMapping/>
  </p:clrMapOv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219883724"/>
      </p:ext>
    </p:extLst>
  </p:cSld>
  <p:clrMapOvr>
    <a:masterClrMapping/>
  </p:clrMapOv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905000"/>
            <a:ext cx="40005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2500" y="1905000"/>
            <a:ext cx="40005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89596636"/>
      </p:ext>
    </p:extLst>
  </p:cSld>
  <p:clrMapOvr>
    <a:masterClrMapping/>
  </p:clrMapOvr>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09274434"/>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905000"/>
            <a:ext cx="40005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2500" y="1905000"/>
            <a:ext cx="40005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00578436"/>
      </p:ext>
    </p:extLst>
  </p:cSld>
  <p:clrMapOvr>
    <a:masterClrMapping/>
  </p:clrMapOvr>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0923988"/>
      </p:ext>
    </p:extLst>
  </p:cSld>
  <p:clrMapOvr>
    <a:masterClrMapping/>
  </p:clrMapOvr>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52128212"/>
      </p:ext>
    </p:extLst>
  </p:cSld>
  <p:clrMapOvr>
    <a:masterClrMapping/>
  </p:clrMapOvr>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28301886"/>
      </p:ext>
    </p:extLst>
  </p:cSld>
  <p:clrMapOvr>
    <a:masterClrMapping/>
  </p:clrMapOvr>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61817592"/>
      </p:ext>
    </p:extLst>
  </p:cSld>
  <p:clrMapOvr>
    <a:masterClrMapping/>
  </p:clrMapOvr>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4650" y="990600"/>
            <a:ext cx="2038350" cy="5181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990600"/>
            <a:ext cx="5962650" cy="5181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5266780"/>
      </p:ext>
    </p:extLst>
  </p:cSld>
  <p:clrMapOvr>
    <a:masterClrMapping/>
  </p:clrMapOvr>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990600"/>
            <a:ext cx="8153400" cy="762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09600" y="1905000"/>
            <a:ext cx="8153400" cy="4267200"/>
          </a:xfrm>
        </p:spPr>
        <p:txBody>
          <a:bodyPr/>
          <a:lstStyle/>
          <a:p>
            <a:pPr lvl="0"/>
            <a:endParaRPr lang="en-US" noProof="0" smtClean="0"/>
          </a:p>
        </p:txBody>
      </p:sp>
    </p:spTree>
    <p:extLst>
      <p:ext uri="{BB962C8B-B14F-4D97-AF65-F5344CB8AC3E}">
        <p14:creationId xmlns:p14="http://schemas.microsoft.com/office/powerpoint/2010/main" val="5927412"/>
      </p:ext>
    </p:extLst>
  </p:cSld>
  <p:clrMapOvr>
    <a:masterClrMapping/>
  </p:clrMapOvr>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09600" y="990600"/>
            <a:ext cx="8153400" cy="762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905000"/>
            <a:ext cx="40005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762500" y="1905000"/>
            <a:ext cx="4000500" cy="4267200"/>
          </a:xfrm>
        </p:spPr>
        <p:txBody>
          <a:bodyPr/>
          <a:lstStyle/>
          <a:p>
            <a:pPr lvl="0"/>
            <a:endParaRPr lang="en-US" noProof="0" smtClean="0"/>
          </a:p>
        </p:txBody>
      </p:sp>
    </p:spTree>
    <p:extLst>
      <p:ext uri="{BB962C8B-B14F-4D97-AF65-F5344CB8AC3E}">
        <p14:creationId xmlns:p14="http://schemas.microsoft.com/office/powerpoint/2010/main" val="4284038558"/>
      </p:ext>
    </p:extLst>
  </p:cSld>
  <p:clrMapOvr>
    <a:masterClrMapping/>
  </p:clrMapOvr>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990600"/>
            <a:ext cx="81534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32314471"/>
      </p:ext>
    </p:extLst>
  </p:cSld>
  <p:clrMapOvr>
    <a:masterClrMapping/>
  </p:clrMapOvr>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990600"/>
            <a:ext cx="8153400" cy="762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905000"/>
            <a:ext cx="40005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2500" y="1905000"/>
            <a:ext cx="40005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92579138"/>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990600"/>
            <a:ext cx="8153400" cy="762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905000"/>
            <a:ext cx="40005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762500" y="1905000"/>
            <a:ext cx="4000500" cy="2057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762500" y="4114800"/>
            <a:ext cx="4000500" cy="2057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81404401"/>
      </p:ext>
    </p:extLst>
  </p:cSld>
  <p:clrMapOvr>
    <a:masterClrMapping/>
  </p:clrMapOvr>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09600" y="990600"/>
            <a:ext cx="8153400" cy="762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09600" y="1905000"/>
            <a:ext cx="8153400" cy="4267200"/>
          </a:xfrm>
        </p:spPr>
        <p:txBody>
          <a:bodyPr/>
          <a:lstStyle/>
          <a:p>
            <a:endParaRPr lang="en-US"/>
          </a:p>
        </p:txBody>
      </p:sp>
    </p:spTree>
    <p:extLst>
      <p:ext uri="{BB962C8B-B14F-4D97-AF65-F5344CB8AC3E}">
        <p14:creationId xmlns:p14="http://schemas.microsoft.com/office/powerpoint/2010/main" val="467817095"/>
      </p:ext>
    </p:extLst>
  </p:cSld>
  <p:clrMapOvr>
    <a:masterClrMapping/>
  </p:clrMapOvr>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938262729"/>
      </p:ext>
    </p:extLst>
  </p:cSld>
  <p:clrMapOvr>
    <a:masterClrMapping/>
  </p:clrMapOvr>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44190108"/>
      </p:ext>
    </p:extLst>
  </p:cSld>
  <p:clrMapOvr>
    <a:masterClrMapping/>
  </p:clrMapOvr>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933567880"/>
      </p:ext>
    </p:extLst>
  </p:cSld>
  <p:clrMapOvr>
    <a:masterClrMapping/>
  </p:clrMapOvr>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905000"/>
            <a:ext cx="40005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2500" y="1905000"/>
            <a:ext cx="40005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14064952"/>
      </p:ext>
    </p:extLst>
  </p:cSld>
  <p:clrMapOvr>
    <a:masterClrMapping/>
  </p:clrMapOvr>
  <p:transition/>
</p:sldLayout>
</file>

<file path=ppt/slideLayouts/slideLayout5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52986495"/>
      </p:ext>
    </p:extLst>
  </p:cSld>
  <p:clrMapOvr>
    <a:masterClrMapping/>
  </p:clrMapOvr>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700629631"/>
      </p:ext>
    </p:extLst>
  </p:cSld>
  <p:clrMapOvr>
    <a:masterClrMapping/>
  </p:clrMapOvr>
  <p:transition/>
</p:sldLayout>
</file>

<file path=ppt/slideLayouts/slideLayout5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29768746"/>
      </p:ext>
    </p:extLst>
  </p:cSld>
  <p:clrMapOvr>
    <a:masterClrMapping/>
  </p:clrMapOvr>
  <p:transition/>
</p:sldLayout>
</file>

<file path=ppt/slideLayouts/slideLayout5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4316795"/>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9761264"/>
      </p:ext>
    </p:extLst>
  </p:cSld>
  <p:clrMapOvr>
    <a:masterClrMapping/>
  </p:clrMapOvr>
  <p:transition/>
</p:sldLayout>
</file>

<file path=ppt/slideLayouts/slideLayout6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16496759"/>
      </p:ext>
    </p:extLst>
  </p:cSld>
  <p:clrMapOvr>
    <a:masterClrMapping/>
  </p:clrMapOvr>
  <p:transition/>
</p:sldLayout>
</file>

<file path=ppt/slideLayouts/slideLayout6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4650" y="990600"/>
            <a:ext cx="2038350" cy="5181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990600"/>
            <a:ext cx="5962650" cy="5181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88771382"/>
      </p:ext>
    </p:extLst>
  </p:cSld>
  <p:clrMapOvr>
    <a:masterClrMapping/>
  </p:clrMapOvr>
  <p:transition/>
</p:sldLayout>
</file>

<file path=ppt/slideLayouts/slideLayout6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990600"/>
            <a:ext cx="8153400" cy="762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09600" y="1905000"/>
            <a:ext cx="8153400" cy="4267200"/>
          </a:xfrm>
        </p:spPr>
        <p:txBody>
          <a:bodyPr/>
          <a:lstStyle/>
          <a:p>
            <a:pPr lvl="0"/>
            <a:endParaRPr lang="en-US" noProof="0" smtClean="0"/>
          </a:p>
        </p:txBody>
      </p:sp>
    </p:spTree>
    <p:extLst>
      <p:ext uri="{BB962C8B-B14F-4D97-AF65-F5344CB8AC3E}">
        <p14:creationId xmlns:p14="http://schemas.microsoft.com/office/powerpoint/2010/main" val="566224890"/>
      </p:ext>
    </p:extLst>
  </p:cSld>
  <p:clrMapOvr>
    <a:masterClrMapping/>
  </p:clrMapOvr>
  <p:transition/>
</p:sldLayout>
</file>

<file path=ppt/slideLayouts/slideLayout64.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09600" y="990600"/>
            <a:ext cx="8153400" cy="762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905000"/>
            <a:ext cx="40005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762500" y="1905000"/>
            <a:ext cx="4000500" cy="4267200"/>
          </a:xfrm>
        </p:spPr>
        <p:txBody>
          <a:bodyPr/>
          <a:lstStyle/>
          <a:p>
            <a:pPr lvl="0"/>
            <a:endParaRPr lang="en-US" noProof="0" smtClean="0"/>
          </a:p>
        </p:txBody>
      </p:sp>
    </p:spTree>
    <p:extLst>
      <p:ext uri="{BB962C8B-B14F-4D97-AF65-F5344CB8AC3E}">
        <p14:creationId xmlns:p14="http://schemas.microsoft.com/office/powerpoint/2010/main" val="2245769235"/>
      </p:ext>
    </p:extLst>
  </p:cSld>
  <p:clrMapOvr>
    <a:masterClrMapping/>
  </p:clrMapOvr>
  <p:transition/>
</p:sldLayout>
</file>

<file path=ppt/slideLayouts/slideLayout65.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990600"/>
            <a:ext cx="81534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66753445"/>
      </p:ext>
    </p:extLst>
  </p:cSld>
  <p:clrMapOvr>
    <a:masterClrMapping/>
  </p:clrMapOvr>
  <p:transition/>
</p:sldLayout>
</file>

<file path=ppt/slideLayouts/slideLayout66.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990600"/>
            <a:ext cx="8153400" cy="762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905000"/>
            <a:ext cx="40005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2500" y="1905000"/>
            <a:ext cx="40005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28341455"/>
      </p:ext>
    </p:extLst>
  </p:cSld>
  <p:clrMapOvr>
    <a:masterClrMapping/>
  </p:clrMapOvr>
  <p:transition/>
</p:sldLayout>
</file>

<file path=ppt/slideLayouts/slideLayout67.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990600"/>
            <a:ext cx="8153400" cy="762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905000"/>
            <a:ext cx="40005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762500" y="1905000"/>
            <a:ext cx="4000500" cy="2057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762500" y="4114800"/>
            <a:ext cx="4000500" cy="2057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36115254"/>
      </p:ext>
    </p:extLst>
  </p:cSld>
  <p:clrMapOvr>
    <a:masterClrMapping/>
  </p:clrMapOvr>
  <p:transition/>
</p:sldLayout>
</file>

<file path=ppt/slideLayouts/slideLayout68.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09600" y="990600"/>
            <a:ext cx="8153400" cy="762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09600" y="1905000"/>
            <a:ext cx="8153400" cy="4267200"/>
          </a:xfrm>
        </p:spPr>
        <p:txBody>
          <a:bodyPr/>
          <a:lstStyle/>
          <a:p>
            <a:endParaRPr lang="en-US"/>
          </a:p>
        </p:txBody>
      </p:sp>
    </p:spTree>
    <p:extLst>
      <p:ext uri="{BB962C8B-B14F-4D97-AF65-F5344CB8AC3E}">
        <p14:creationId xmlns:p14="http://schemas.microsoft.com/office/powerpoint/2010/main" val="1686183489"/>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theme" Target="../theme/theme2.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slideLayout" Target="../slideLayouts/slideLayout34.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19" Type="http://schemas.openxmlformats.org/officeDocument/2006/relationships/image" Target="../media/image1.jpeg"/><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2.xml"/><Relationship Id="rId13" Type="http://schemas.openxmlformats.org/officeDocument/2006/relationships/slideLayout" Target="../slideLayouts/slideLayout47.xml"/><Relationship Id="rId18" Type="http://schemas.openxmlformats.org/officeDocument/2006/relationships/theme" Target="../theme/theme3.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slideLayout" Target="../slideLayouts/slideLayout46.xml"/><Relationship Id="rId17" Type="http://schemas.openxmlformats.org/officeDocument/2006/relationships/slideLayout" Target="../slideLayouts/slideLayout51.xml"/><Relationship Id="rId2" Type="http://schemas.openxmlformats.org/officeDocument/2006/relationships/slideLayout" Target="../slideLayouts/slideLayout36.xml"/><Relationship Id="rId16" Type="http://schemas.openxmlformats.org/officeDocument/2006/relationships/slideLayout" Target="../slideLayouts/slideLayout50.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5" Type="http://schemas.openxmlformats.org/officeDocument/2006/relationships/slideLayout" Target="../slideLayouts/slideLayout49.xml"/><Relationship Id="rId10" Type="http://schemas.openxmlformats.org/officeDocument/2006/relationships/slideLayout" Target="../slideLayouts/slideLayout44.xml"/><Relationship Id="rId19" Type="http://schemas.openxmlformats.org/officeDocument/2006/relationships/image" Target="../media/image1.jpeg"/><Relationship Id="rId4" Type="http://schemas.openxmlformats.org/officeDocument/2006/relationships/slideLayout" Target="../slideLayouts/slideLayout38.xml"/><Relationship Id="rId9" Type="http://schemas.openxmlformats.org/officeDocument/2006/relationships/slideLayout" Target="../slideLayouts/slideLayout43.xml"/><Relationship Id="rId14" Type="http://schemas.openxmlformats.org/officeDocument/2006/relationships/slideLayout" Target="../slideLayouts/slideLayout48.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9.xml"/><Relationship Id="rId13" Type="http://schemas.openxmlformats.org/officeDocument/2006/relationships/slideLayout" Target="../slideLayouts/slideLayout64.xml"/><Relationship Id="rId18" Type="http://schemas.openxmlformats.org/officeDocument/2006/relationships/theme" Target="../theme/theme4.xml"/><Relationship Id="rId3" Type="http://schemas.openxmlformats.org/officeDocument/2006/relationships/slideLayout" Target="../slideLayouts/slideLayout54.xml"/><Relationship Id="rId7" Type="http://schemas.openxmlformats.org/officeDocument/2006/relationships/slideLayout" Target="../slideLayouts/slideLayout58.xml"/><Relationship Id="rId12" Type="http://schemas.openxmlformats.org/officeDocument/2006/relationships/slideLayout" Target="../slideLayouts/slideLayout63.xml"/><Relationship Id="rId17" Type="http://schemas.openxmlformats.org/officeDocument/2006/relationships/slideLayout" Target="../slideLayouts/slideLayout68.xml"/><Relationship Id="rId2" Type="http://schemas.openxmlformats.org/officeDocument/2006/relationships/slideLayout" Target="../slideLayouts/slideLayout53.xml"/><Relationship Id="rId16" Type="http://schemas.openxmlformats.org/officeDocument/2006/relationships/slideLayout" Target="../slideLayouts/slideLayout67.xml"/><Relationship Id="rId1" Type="http://schemas.openxmlformats.org/officeDocument/2006/relationships/slideLayout" Target="../slideLayouts/slideLayout52.xml"/><Relationship Id="rId6" Type="http://schemas.openxmlformats.org/officeDocument/2006/relationships/slideLayout" Target="../slideLayouts/slideLayout57.xml"/><Relationship Id="rId11" Type="http://schemas.openxmlformats.org/officeDocument/2006/relationships/slideLayout" Target="../slideLayouts/slideLayout62.xml"/><Relationship Id="rId5" Type="http://schemas.openxmlformats.org/officeDocument/2006/relationships/slideLayout" Target="../slideLayouts/slideLayout56.xml"/><Relationship Id="rId15" Type="http://schemas.openxmlformats.org/officeDocument/2006/relationships/slideLayout" Target="../slideLayouts/slideLayout66.xml"/><Relationship Id="rId10" Type="http://schemas.openxmlformats.org/officeDocument/2006/relationships/slideLayout" Target="../slideLayouts/slideLayout61.xml"/><Relationship Id="rId19" Type="http://schemas.openxmlformats.org/officeDocument/2006/relationships/image" Target="../media/image1.jpeg"/><Relationship Id="rId4" Type="http://schemas.openxmlformats.org/officeDocument/2006/relationships/slideLayout" Target="../slideLayouts/slideLayout55.xml"/><Relationship Id="rId9" Type="http://schemas.openxmlformats.org/officeDocument/2006/relationships/slideLayout" Target="../slideLayouts/slideLayout60.xml"/><Relationship Id="rId14" Type="http://schemas.openxmlformats.org/officeDocument/2006/relationships/slideLayout" Target="../slideLayouts/slideLayout6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ChangeArrowheads="1"/>
          </p:cNvSpPr>
          <p:nvPr/>
        </p:nvSpPr>
        <p:spPr bwMode="auto">
          <a:xfrm>
            <a:off x="0" y="0"/>
            <a:ext cx="9144000" cy="152400"/>
          </a:xfrm>
          <a:prstGeom prst="rect">
            <a:avLst/>
          </a:prstGeom>
          <a:solidFill>
            <a:srgbClr val="008000"/>
          </a:solidFill>
          <a:ln w="0">
            <a:solidFill>
              <a:schemeClr val="tx1"/>
            </a:solidFill>
            <a:miter lim="800000"/>
            <a:headEnd/>
            <a:tailEnd/>
          </a:ln>
          <a:effectLst/>
        </p:spPr>
        <p:txBody>
          <a:bodyPr wrap="none" anchor="ctr"/>
          <a:lstStyle/>
          <a:p>
            <a:pPr algn="ctr">
              <a:defRPr/>
            </a:pPr>
            <a:endParaRPr lang="en-US" altLang="en-US" sz="2400">
              <a:latin typeface="Times" pitchFamily="18" charset="0"/>
            </a:endParaRPr>
          </a:p>
        </p:txBody>
      </p:sp>
      <p:sp>
        <p:nvSpPr>
          <p:cNvPr id="7171" name="Rectangle 3"/>
          <p:cNvSpPr>
            <a:spLocks noChangeArrowheads="1"/>
          </p:cNvSpPr>
          <p:nvPr/>
        </p:nvSpPr>
        <p:spPr bwMode="auto">
          <a:xfrm>
            <a:off x="0" y="152400"/>
            <a:ext cx="9144000" cy="762000"/>
          </a:xfrm>
          <a:prstGeom prst="rect">
            <a:avLst/>
          </a:prstGeom>
          <a:solidFill>
            <a:schemeClr val="bg1"/>
          </a:solidFill>
          <a:ln w="9525">
            <a:noFill/>
            <a:miter lim="800000"/>
            <a:headEnd/>
            <a:tailEnd/>
          </a:ln>
          <a:effectLst/>
        </p:spPr>
        <p:txBody>
          <a:bodyPr wrap="none" anchor="ctr"/>
          <a:lstStyle/>
          <a:p>
            <a:pPr>
              <a:defRPr/>
            </a:pPr>
            <a:endParaRPr lang="en-US"/>
          </a:p>
        </p:txBody>
      </p:sp>
      <p:sp>
        <p:nvSpPr>
          <p:cNvPr id="7172" name="Rectangle 4"/>
          <p:cNvSpPr>
            <a:spLocks noChangeArrowheads="1"/>
          </p:cNvSpPr>
          <p:nvPr/>
        </p:nvSpPr>
        <p:spPr bwMode="auto">
          <a:xfrm>
            <a:off x="0" y="6400800"/>
            <a:ext cx="9144000" cy="457200"/>
          </a:xfrm>
          <a:prstGeom prst="rect">
            <a:avLst/>
          </a:prstGeom>
          <a:solidFill>
            <a:srgbClr val="008000"/>
          </a:solidFill>
          <a:ln w="9525">
            <a:noFill/>
            <a:miter lim="800000"/>
            <a:headEnd/>
            <a:tailEnd/>
          </a:ln>
          <a:effectLst/>
        </p:spPr>
        <p:txBody>
          <a:bodyPr wrap="none" anchor="ctr"/>
          <a:lstStyle/>
          <a:p>
            <a:pPr algn="ctr">
              <a:defRPr/>
            </a:pPr>
            <a:endParaRPr lang="en-US" altLang="en-US" sz="2400">
              <a:latin typeface="Times" pitchFamily="18" charset="0"/>
            </a:endParaRPr>
          </a:p>
        </p:txBody>
      </p:sp>
      <p:sp>
        <p:nvSpPr>
          <p:cNvPr id="3077" name="Rectangle 5"/>
          <p:cNvSpPr>
            <a:spLocks noGrp="1" noChangeArrowheads="1"/>
          </p:cNvSpPr>
          <p:nvPr>
            <p:ph type="body" idx="1"/>
          </p:nvPr>
        </p:nvSpPr>
        <p:spPr bwMode="auto">
          <a:xfrm>
            <a:off x="609600" y="1905000"/>
            <a:ext cx="81534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0"/>
            <a:r>
              <a:rPr lang="en-US" altLang="en-US" smtClean="0"/>
              <a:t>Second bullet point</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7175" name="Text Box 7"/>
          <p:cNvSpPr txBox="1">
            <a:spLocks noChangeArrowheads="1"/>
          </p:cNvSpPr>
          <p:nvPr/>
        </p:nvSpPr>
        <p:spPr bwMode="auto">
          <a:xfrm>
            <a:off x="3048000" y="228600"/>
            <a:ext cx="5257800" cy="366713"/>
          </a:xfrm>
          <a:prstGeom prst="rect">
            <a:avLst/>
          </a:prstGeom>
          <a:noFill/>
          <a:ln w="9525">
            <a:noFill/>
            <a:miter lim="800000"/>
            <a:headEnd/>
            <a:tailEnd/>
          </a:ln>
          <a:effectLst/>
        </p:spPr>
        <p:txBody>
          <a:bodyPr>
            <a:spAutoFit/>
          </a:bodyPr>
          <a:lstStyle/>
          <a:p>
            <a:pPr>
              <a:spcBef>
                <a:spcPct val="50000"/>
              </a:spcBef>
              <a:defRPr/>
            </a:pPr>
            <a:endParaRPr lang="en-US" altLang="en-US" sz="1800"/>
          </a:p>
        </p:txBody>
      </p:sp>
      <p:sp>
        <p:nvSpPr>
          <p:cNvPr id="7176" name="Rectangle 8"/>
          <p:cNvSpPr>
            <a:spLocks noChangeArrowheads="1"/>
          </p:cNvSpPr>
          <p:nvPr/>
        </p:nvSpPr>
        <p:spPr bwMode="auto">
          <a:xfrm>
            <a:off x="8610600" y="6553200"/>
            <a:ext cx="204788" cy="176213"/>
          </a:xfrm>
          <a:prstGeom prst="rect">
            <a:avLst/>
          </a:prstGeom>
          <a:solidFill>
            <a:srgbClr val="57BD1F"/>
          </a:solidFill>
          <a:ln w="9525">
            <a:noFill/>
            <a:miter lim="800000"/>
            <a:headEnd/>
            <a:tailEnd/>
          </a:ln>
          <a:effectLst/>
        </p:spPr>
        <p:txBody>
          <a:bodyPr wrap="none" anchor="ctr"/>
          <a:lstStyle/>
          <a:p>
            <a:pPr algn="ctr">
              <a:defRPr/>
            </a:pPr>
            <a:fld id="{303ABE72-D0ED-4ACA-91AB-061E6CC8BF32}" type="slidenum">
              <a:rPr lang="en-US" altLang="en-US" sz="1000">
                <a:solidFill>
                  <a:schemeClr val="bg1"/>
                </a:solidFill>
              </a:rPr>
              <a:pPr algn="ctr">
                <a:defRPr/>
              </a:pPr>
              <a:t>‹#›</a:t>
            </a:fld>
            <a:endParaRPr lang="en-US" altLang="en-US" sz="1000">
              <a:solidFill>
                <a:schemeClr val="bg1"/>
              </a:solidFill>
            </a:endParaRPr>
          </a:p>
        </p:txBody>
      </p:sp>
      <p:sp>
        <p:nvSpPr>
          <p:cNvPr id="7180" name="Text Box 12"/>
          <p:cNvSpPr txBox="1">
            <a:spLocks noChangeArrowheads="1"/>
          </p:cNvSpPr>
          <p:nvPr/>
        </p:nvSpPr>
        <p:spPr bwMode="auto">
          <a:xfrm>
            <a:off x="457200" y="990600"/>
            <a:ext cx="8458200" cy="366713"/>
          </a:xfrm>
          <a:prstGeom prst="rect">
            <a:avLst/>
          </a:prstGeom>
          <a:noFill/>
          <a:ln w="9525">
            <a:noFill/>
            <a:miter lim="800000"/>
            <a:headEnd/>
            <a:tailEnd/>
          </a:ln>
          <a:effectLst/>
        </p:spPr>
        <p:txBody>
          <a:bodyPr>
            <a:spAutoFit/>
          </a:bodyPr>
          <a:lstStyle/>
          <a:p>
            <a:pPr>
              <a:spcBef>
                <a:spcPct val="50000"/>
              </a:spcBef>
              <a:defRPr/>
            </a:pPr>
            <a:endParaRPr lang="en-US" altLang="en-US" sz="1800"/>
          </a:p>
        </p:txBody>
      </p:sp>
      <p:sp>
        <p:nvSpPr>
          <p:cNvPr id="7181" name="Text Box 13"/>
          <p:cNvSpPr txBox="1">
            <a:spLocks noChangeArrowheads="1"/>
          </p:cNvSpPr>
          <p:nvPr/>
        </p:nvSpPr>
        <p:spPr bwMode="auto">
          <a:xfrm>
            <a:off x="152400" y="7391400"/>
            <a:ext cx="2133600" cy="366713"/>
          </a:xfrm>
          <a:prstGeom prst="rect">
            <a:avLst/>
          </a:prstGeom>
          <a:noFill/>
          <a:ln w="9525">
            <a:noFill/>
            <a:miter lim="800000"/>
            <a:headEnd/>
            <a:tailEnd/>
          </a:ln>
          <a:effectLst/>
        </p:spPr>
        <p:txBody>
          <a:bodyPr>
            <a:spAutoFit/>
          </a:bodyPr>
          <a:lstStyle/>
          <a:p>
            <a:pPr>
              <a:spcBef>
                <a:spcPct val="50000"/>
              </a:spcBef>
              <a:defRPr/>
            </a:pPr>
            <a:endParaRPr lang="en-US" altLang="en-US" sz="1800"/>
          </a:p>
        </p:txBody>
      </p:sp>
      <p:sp>
        <p:nvSpPr>
          <p:cNvPr id="7182" name="Rectangle 14"/>
          <p:cNvSpPr>
            <a:spLocks noChangeArrowheads="1"/>
          </p:cNvSpPr>
          <p:nvPr/>
        </p:nvSpPr>
        <p:spPr bwMode="auto">
          <a:xfrm>
            <a:off x="0" y="990600"/>
            <a:ext cx="9144000" cy="762000"/>
          </a:xfrm>
          <a:prstGeom prst="rect">
            <a:avLst/>
          </a:prstGeom>
          <a:solidFill>
            <a:schemeClr val="accent2"/>
          </a:solidFill>
          <a:ln w="9525">
            <a:solidFill>
              <a:schemeClr val="tx1"/>
            </a:solidFill>
            <a:miter lim="800000"/>
            <a:headEnd/>
            <a:tailEnd/>
          </a:ln>
          <a:effectLst/>
        </p:spPr>
        <p:txBody>
          <a:bodyPr wrap="none" anchor="ctr"/>
          <a:lstStyle/>
          <a:p>
            <a:pPr algn="ctr">
              <a:defRPr/>
            </a:pPr>
            <a:endParaRPr lang="en-US" altLang="en-US" sz="2400">
              <a:latin typeface="Times" pitchFamily="18" charset="0"/>
            </a:endParaRPr>
          </a:p>
        </p:txBody>
      </p:sp>
      <p:sp>
        <p:nvSpPr>
          <p:cNvPr id="3083" name="Rectangle 15"/>
          <p:cNvSpPr>
            <a:spLocks noGrp="1" noChangeArrowheads="1"/>
          </p:cNvSpPr>
          <p:nvPr>
            <p:ph type="title"/>
          </p:nvPr>
        </p:nvSpPr>
        <p:spPr bwMode="auto">
          <a:xfrm>
            <a:off x="609600" y="990600"/>
            <a:ext cx="8153400"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7184" name="Text Box 16"/>
          <p:cNvSpPr txBox="1">
            <a:spLocks noChangeArrowheads="1"/>
          </p:cNvSpPr>
          <p:nvPr/>
        </p:nvSpPr>
        <p:spPr bwMode="auto">
          <a:xfrm>
            <a:off x="6629400" y="6445250"/>
            <a:ext cx="1920875" cy="336550"/>
          </a:xfrm>
          <a:prstGeom prst="rect">
            <a:avLst/>
          </a:prstGeom>
          <a:noFill/>
          <a:ln w="9525">
            <a:noFill/>
            <a:miter lim="800000"/>
            <a:headEnd/>
            <a:tailEnd/>
          </a:ln>
          <a:effectLst/>
        </p:spPr>
        <p:txBody>
          <a:bodyPr>
            <a:spAutoFit/>
          </a:bodyPr>
          <a:lstStyle/>
          <a:p>
            <a:pPr>
              <a:defRPr/>
            </a:pPr>
            <a:r>
              <a:rPr lang="en-US" altLang="en-US" sz="1600" b="1">
                <a:solidFill>
                  <a:schemeClr val="accent2"/>
                </a:solidFill>
                <a:latin typeface="BI Helvetica BoldOblique" charset="0"/>
              </a:rPr>
              <a:t>Expect The Best</a:t>
            </a:r>
          </a:p>
        </p:txBody>
      </p:sp>
      <p:pic>
        <p:nvPicPr>
          <p:cNvPr id="3085" name="Picture 17" descr="aphis_logo_concept"/>
          <p:cNvPicPr>
            <a:picLocks noChangeAspect="1" noChangeArrowheads="1"/>
          </p:cNvPicPr>
          <p:nvPr userDrawn="1"/>
        </p:nvPicPr>
        <p:blipFill>
          <a:blip r:embed="rId19" cstate="print"/>
          <a:srcRect/>
          <a:stretch>
            <a:fillRect/>
          </a:stretch>
        </p:blipFill>
        <p:spPr bwMode="auto">
          <a:xfrm>
            <a:off x="0" y="152400"/>
            <a:ext cx="1828800" cy="7874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2" r:id="rId1"/>
    <p:sldLayoutId id="2147483661" r:id="rId2"/>
    <p:sldLayoutId id="2147483660" r:id="rId3"/>
    <p:sldLayoutId id="2147483659" r:id="rId4"/>
    <p:sldLayoutId id="2147483658" r:id="rId5"/>
    <p:sldLayoutId id="2147483657" r:id="rId6"/>
    <p:sldLayoutId id="2147483656" r:id="rId7"/>
    <p:sldLayoutId id="2147483655" r:id="rId8"/>
    <p:sldLayoutId id="2147483654" r:id="rId9"/>
    <p:sldLayoutId id="2147483653" r:id="rId10"/>
    <p:sldLayoutId id="2147483652" r:id="rId11"/>
    <p:sldLayoutId id="2147483651" r:id="rId12"/>
    <p:sldLayoutId id="2147483650" r:id="rId13"/>
    <p:sldLayoutId id="2147483663" r:id="rId14"/>
    <p:sldLayoutId id="2147483664" r:id="rId15"/>
    <p:sldLayoutId id="2147483665" r:id="rId16"/>
    <p:sldLayoutId id="2147483666" r:id="rId17"/>
  </p:sldLayoutIdLst>
  <p:transition/>
  <p:timing>
    <p:tnLst>
      <p:par>
        <p:cTn id="1" dur="indefinite" restart="never" nodeType="tmRoot"/>
      </p:par>
    </p:tnLst>
  </p:timing>
  <p:txStyles>
    <p:titleStyle>
      <a:lvl1pPr algn="l" rtl="0" eaLnBrk="0" fontAlgn="base" hangingPunct="0">
        <a:spcBef>
          <a:spcPct val="0"/>
        </a:spcBef>
        <a:spcAft>
          <a:spcPct val="0"/>
        </a:spcAft>
        <a:defRPr sz="3600" b="1">
          <a:solidFill>
            <a:srgbClr val="458505"/>
          </a:solidFill>
          <a:latin typeface="+mj-lt"/>
          <a:ea typeface="+mj-ea"/>
          <a:cs typeface="+mj-cs"/>
        </a:defRPr>
      </a:lvl1pPr>
      <a:lvl2pPr algn="l" rtl="0" eaLnBrk="0" fontAlgn="base" hangingPunct="0">
        <a:spcBef>
          <a:spcPct val="0"/>
        </a:spcBef>
        <a:spcAft>
          <a:spcPct val="0"/>
        </a:spcAft>
        <a:defRPr sz="3600" b="1">
          <a:solidFill>
            <a:srgbClr val="458505"/>
          </a:solidFill>
          <a:latin typeface="Arial" charset="0"/>
        </a:defRPr>
      </a:lvl2pPr>
      <a:lvl3pPr algn="l" rtl="0" eaLnBrk="0" fontAlgn="base" hangingPunct="0">
        <a:spcBef>
          <a:spcPct val="0"/>
        </a:spcBef>
        <a:spcAft>
          <a:spcPct val="0"/>
        </a:spcAft>
        <a:defRPr sz="3600" b="1">
          <a:solidFill>
            <a:srgbClr val="458505"/>
          </a:solidFill>
          <a:latin typeface="Arial" charset="0"/>
        </a:defRPr>
      </a:lvl3pPr>
      <a:lvl4pPr algn="l" rtl="0" eaLnBrk="0" fontAlgn="base" hangingPunct="0">
        <a:spcBef>
          <a:spcPct val="0"/>
        </a:spcBef>
        <a:spcAft>
          <a:spcPct val="0"/>
        </a:spcAft>
        <a:defRPr sz="3600" b="1">
          <a:solidFill>
            <a:srgbClr val="458505"/>
          </a:solidFill>
          <a:latin typeface="Arial" charset="0"/>
        </a:defRPr>
      </a:lvl4pPr>
      <a:lvl5pPr algn="l" rtl="0" eaLnBrk="0" fontAlgn="base" hangingPunct="0">
        <a:spcBef>
          <a:spcPct val="0"/>
        </a:spcBef>
        <a:spcAft>
          <a:spcPct val="0"/>
        </a:spcAft>
        <a:defRPr sz="3600" b="1">
          <a:solidFill>
            <a:srgbClr val="458505"/>
          </a:solidFill>
          <a:latin typeface="Arial" charset="0"/>
        </a:defRPr>
      </a:lvl5pPr>
      <a:lvl6pPr marL="457200" algn="l" rtl="0" fontAlgn="base">
        <a:spcBef>
          <a:spcPct val="0"/>
        </a:spcBef>
        <a:spcAft>
          <a:spcPct val="0"/>
        </a:spcAft>
        <a:defRPr sz="3600" b="1">
          <a:solidFill>
            <a:srgbClr val="458505"/>
          </a:solidFill>
          <a:latin typeface="Arial" charset="0"/>
        </a:defRPr>
      </a:lvl6pPr>
      <a:lvl7pPr marL="914400" algn="l" rtl="0" fontAlgn="base">
        <a:spcBef>
          <a:spcPct val="0"/>
        </a:spcBef>
        <a:spcAft>
          <a:spcPct val="0"/>
        </a:spcAft>
        <a:defRPr sz="3600" b="1">
          <a:solidFill>
            <a:srgbClr val="458505"/>
          </a:solidFill>
          <a:latin typeface="Arial" charset="0"/>
        </a:defRPr>
      </a:lvl7pPr>
      <a:lvl8pPr marL="1371600" algn="l" rtl="0" fontAlgn="base">
        <a:spcBef>
          <a:spcPct val="0"/>
        </a:spcBef>
        <a:spcAft>
          <a:spcPct val="0"/>
        </a:spcAft>
        <a:defRPr sz="3600" b="1">
          <a:solidFill>
            <a:srgbClr val="458505"/>
          </a:solidFill>
          <a:latin typeface="Arial" charset="0"/>
        </a:defRPr>
      </a:lvl8pPr>
      <a:lvl9pPr marL="1828800" algn="l" rtl="0" fontAlgn="base">
        <a:spcBef>
          <a:spcPct val="0"/>
        </a:spcBef>
        <a:spcAft>
          <a:spcPct val="0"/>
        </a:spcAft>
        <a:defRPr sz="3600" b="1">
          <a:solidFill>
            <a:srgbClr val="458505"/>
          </a:solidFill>
          <a:latin typeface="Arial" charset="0"/>
        </a:defRPr>
      </a:lvl9pPr>
    </p:titleStyle>
    <p:bodyStyle>
      <a:lvl1pPr marL="342900" indent="-342900" algn="l" rtl="0" eaLnBrk="0" fontAlgn="base" hangingPunct="0">
        <a:spcBef>
          <a:spcPct val="20000"/>
        </a:spcBef>
        <a:spcAft>
          <a:spcPct val="0"/>
        </a:spcAft>
        <a:buChar char="•"/>
        <a:defRPr sz="3200">
          <a:solidFill>
            <a:schemeClr val="accent2"/>
          </a:solidFill>
          <a:latin typeface="+mn-lt"/>
          <a:ea typeface="+mn-ea"/>
          <a:cs typeface="+mn-cs"/>
        </a:defRPr>
      </a:lvl1pPr>
      <a:lvl2pPr marL="742950" indent="-285750" algn="l" rtl="0" eaLnBrk="0" fontAlgn="base" hangingPunct="0">
        <a:spcBef>
          <a:spcPct val="20000"/>
        </a:spcBef>
        <a:spcAft>
          <a:spcPct val="0"/>
        </a:spcAft>
        <a:buChar char="–"/>
        <a:defRPr sz="2800">
          <a:solidFill>
            <a:schemeClr val="accent2"/>
          </a:solidFill>
          <a:latin typeface="+mn-lt"/>
        </a:defRPr>
      </a:lvl2pPr>
      <a:lvl3pPr marL="1143000" indent="-228600" algn="l" rtl="0" eaLnBrk="0" fontAlgn="base" hangingPunct="0">
        <a:spcBef>
          <a:spcPct val="20000"/>
        </a:spcBef>
        <a:spcAft>
          <a:spcPct val="0"/>
        </a:spcAft>
        <a:buChar char="•"/>
        <a:defRPr sz="2400">
          <a:solidFill>
            <a:schemeClr val="accent2"/>
          </a:solidFill>
          <a:latin typeface="+mn-lt"/>
        </a:defRPr>
      </a:lvl3pPr>
      <a:lvl4pPr marL="1600200" indent="-228600" algn="l" rtl="0" eaLnBrk="0" fontAlgn="base" hangingPunct="0">
        <a:spcBef>
          <a:spcPct val="20000"/>
        </a:spcBef>
        <a:spcAft>
          <a:spcPct val="0"/>
        </a:spcAft>
        <a:buChar char="–"/>
        <a:defRPr sz="2000">
          <a:solidFill>
            <a:schemeClr val="accent2"/>
          </a:solidFill>
          <a:latin typeface="+mn-lt"/>
        </a:defRPr>
      </a:lvl4pPr>
      <a:lvl5pPr marL="2057400" indent="-228600" algn="l" rtl="0" eaLnBrk="0" fontAlgn="base" hangingPunct="0">
        <a:spcBef>
          <a:spcPct val="20000"/>
        </a:spcBef>
        <a:spcAft>
          <a:spcPct val="0"/>
        </a:spcAft>
        <a:buChar char="»"/>
        <a:defRPr sz="2000">
          <a:solidFill>
            <a:schemeClr val="accent2"/>
          </a:solidFill>
          <a:latin typeface="+mn-lt"/>
        </a:defRPr>
      </a:lvl5pPr>
      <a:lvl6pPr marL="2514600" indent="-228600" algn="l" rtl="0" fontAlgn="base">
        <a:spcBef>
          <a:spcPct val="20000"/>
        </a:spcBef>
        <a:spcAft>
          <a:spcPct val="0"/>
        </a:spcAft>
        <a:buChar char="»"/>
        <a:defRPr sz="2000">
          <a:solidFill>
            <a:schemeClr val="accent2"/>
          </a:solidFill>
          <a:latin typeface="+mn-lt"/>
        </a:defRPr>
      </a:lvl6pPr>
      <a:lvl7pPr marL="2971800" indent="-228600" algn="l" rtl="0" fontAlgn="base">
        <a:spcBef>
          <a:spcPct val="20000"/>
        </a:spcBef>
        <a:spcAft>
          <a:spcPct val="0"/>
        </a:spcAft>
        <a:buChar char="»"/>
        <a:defRPr sz="2000">
          <a:solidFill>
            <a:schemeClr val="accent2"/>
          </a:solidFill>
          <a:latin typeface="+mn-lt"/>
        </a:defRPr>
      </a:lvl7pPr>
      <a:lvl8pPr marL="3429000" indent="-228600" algn="l" rtl="0" fontAlgn="base">
        <a:spcBef>
          <a:spcPct val="20000"/>
        </a:spcBef>
        <a:spcAft>
          <a:spcPct val="0"/>
        </a:spcAft>
        <a:buChar char="»"/>
        <a:defRPr sz="2000">
          <a:solidFill>
            <a:schemeClr val="accent2"/>
          </a:solidFill>
          <a:latin typeface="+mn-lt"/>
        </a:defRPr>
      </a:lvl8pPr>
      <a:lvl9pPr marL="3886200" indent="-228600" algn="l" rtl="0" fontAlgn="base">
        <a:spcBef>
          <a:spcPct val="20000"/>
        </a:spcBef>
        <a:spcAft>
          <a:spcPct val="0"/>
        </a:spcAft>
        <a:buChar char="»"/>
        <a:defRPr sz="2000">
          <a:solidFill>
            <a:schemeClr val="accent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ChangeArrowheads="1"/>
          </p:cNvSpPr>
          <p:nvPr/>
        </p:nvSpPr>
        <p:spPr bwMode="auto">
          <a:xfrm>
            <a:off x="0" y="0"/>
            <a:ext cx="9144000" cy="152400"/>
          </a:xfrm>
          <a:prstGeom prst="rect">
            <a:avLst/>
          </a:prstGeom>
          <a:solidFill>
            <a:srgbClr val="008000"/>
          </a:solidFill>
          <a:ln w="0">
            <a:solidFill>
              <a:schemeClr val="tx1"/>
            </a:solidFill>
            <a:miter lim="800000"/>
            <a:headEnd/>
            <a:tailEnd/>
          </a:ln>
          <a:effectLst/>
        </p:spPr>
        <p:txBody>
          <a:bodyPr wrap="none" anchor="ctr"/>
          <a:lstStyle/>
          <a:p>
            <a:pPr algn="ctr">
              <a:defRPr/>
            </a:pPr>
            <a:endParaRPr lang="en-US" altLang="en-US" sz="2400">
              <a:solidFill>
                <a:srgbClr val="000000"/>
              </a:solidFill>
              <a:latin typeface="Times" pitchFamily="18" charset="0"/>
            </a:endParaRPr>
          </a:p>
        </p:txBody>
      </p:sp>
      <p:sp>
        <p:nvSpPr>
          <p:cNvPr id="7171" name="Rectangle 3"/>
          <p:cNvSpPr>
            <a:spLocks noChangeArrowheads="1"/>
          </p:cNvSpPr>
          <p:nvPr/>
        </p:nvSpPr>
        <p:spPr bwMode="auto">
          <a:xfrm>
            <a:off x="0" y="152400"/>
            <a:ext cx="9144000" cy="762000"/>
          </a:xfrm>
          <a:prstGeom prst="rect">
            <a:avLst/>
          </a:prstGeom>
          <a:solidFill>
            <a:schemeClr val="bg1"/>
          </a:solidFill>
          <a:ln w="9525">
            <a:noFill/>
            <a:miter lim="800000"/>
            <a:headEnd/>
            <a:tailEnd/>
          </a:ln>
          <a:effectLst/>
        </p:spPr>
        <p:txBody>
          <a:bodyPr wrap="none" anchor="ctr"/>
          <a:lstStyle/>
          <a:p>
            <a:pPr>
              <a:defRPr/>
            </a:pPr>
            <a:endParaRPr lang="en-US">
              <a:solidFill>
                <a:srgbClr val="000000"/>
              </a:solidFill>
            </a:endParaRPr>
          </a:p>
        </p:txBody>
      </p:sp>
      <p:sp>
        <p:nvSpPr>
          <p:cNvPr id="7172" name="Rectangle 4"/>
          <p:cNvSpPr>
            <a:spLocks noChangeArrowheads="1"/>
          </p:cNvSpPr>
          <p:nvPr/>
        </p:nvSpPr>
        <p:spPr bwMode="auto">
          <a:xfrm>
            <a:off x="0" y="6400800"/>
            <a:ext cx="9144000" cy="457200"/>
          </a:xfrm>
          <a:prstGeom prst="rect">
            <a:avLst/>
          </a:prstGeom>
          <a:solidFill>
            <a:srgbClr val="008000"/>
          </a:solidFill>
          <a:ln w="9525">
            <a:noFill/>
            <a:miter lim="800000"/>
            <a:headEnd/>
            <a:tailEnd/>
          </a:ln>
          <a:effectLst/>
        </p:spPr>
        <p:txBody>
          <a:bodyPr wrap="none" anchor="ctr"/>
          <a:lstStyle/>
          <a:p>
            <a:pPr algn="ctr">
              <a:defRPr/>
            </a:pPr>
            <a:endParaRPr lang="en-US" altLang="en-US" sz="2400">
              <a:solidFill>
                <a:srgbClr val="000000"/>
              </a:solidFill>
              <a:latin typeface="Times" pitchFamily="18" charset="0"/>
            </a:endParaRPr>
          </a:p>
        </p:txBody>
      </p:sp>
      <p:sp>
        <p:nvSpPr>
          <p:cNvPr id="3077" name="Rectangle 5"/>
          <p:cNvSpPr>
            <a:spLocks noGrp="1" noChangeArrowheads="1"/>
          </p:cNvSpPr>
          <p:nvPr>
            <p:ph type="body" idx="1"/>
          </p:nvPr>
        </p:nvSpPr>
        <p:spPr bwMode="auto">
          <a:xfrm>
            <a:off x="609600" y="1905000"/>
            <a:ext cx="81534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0"/>
            <a:r>
              <a:rPr lang="en-US" altLang="en-US" smtClean="0"/>
              <a:t>Second bullet point</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7175" name="Text Box 7"/>
          <p:cNvSpPr txBox="1">
            <a:spLocks noChangeArrowheads="1"/>
          </p:cNvSpPr>
          <p:nvPr/>
        </p:nvSpPr>
        <p:spPr bwMode="auto">
          <a:xfrm>
            <a:off x="3048000" y="228600"/>
            <a:ext cx="5257800" cy="366713"/>
          </a:xfrm>
          <a:prstGeom prst="rect">
            <a:avLst/>
          </a:prstGeom>
          <a:noFill/>
          <a:ln w="9525">
            <a:noFill/>
            <a:miter lim="800000"/>
            <a:headEnd/>
            <a:tailEnd/>
          </a:ln>
          <a:effectLst/>
        </p:spPr>
        <p:txBody>
          <a:bodyPr>
            <a:spAutoFit/>
          </a:bodyPr>
          <a:lstStyle/>
          <a:p>
            <a:pPr>
              <a:spcBef>
                <a:spcPct val="50000"/>
              </a:spcBef>
              <a:defRPr/>
            </a:pPr>
            <a:endParaRPr lang="en-US" altLang="en-US" sz="1800">
              <a:solidFill>
                <a:srgbClr val="000000"/>
              </a:solidFill>
            </a:endParaRPr>
          </a:p>
        </p:txBody>
      </p:sp>
      <p:sp>
        <p:nvSpPr>
          <p:cNvPr id="7176" name="Rectangle 8"/>
          <p:cNvSpPr>
            <a:spLocks noChangeArrowheads="1"/>
          </p:cNvSpPr>
          <p:nvPr/>
        </p:nvSpPr>
        <p:spPr bwMode="auto">
          <a:xfrm>
            <a:off x="8610600" y="6553200"/>
            <a:ext cx="204788" cy="176213"/>
          </a:xfrm>
          <a:prstGeom prst="rect">
            <a:avLst/>
          </a:prstGeom>
          <a:solidFill>
            <a:srgbClr val="57BD1F"/>
          </a:solidFill>
          <a:ln w="9525">
            <a:noFill/>
            <a:miter lim="800000"/>
            <a:headEnd/>
            <a:tailEnd/>
          </a:ln>
          <a:effectLst/>
        </p:spPr>
        <p:txBody>
          <a:bodyPr wrap="none" anchor="ctr"/>
          <a:lstStyle/>
          <a:p>
            <a:pPr algn="ctr">
              <a:defRPr/>
            </a:pPr>
            <a:fld id="{303ABE72-D0ED-4ACA-91AB-061E6CC8BF32}" type="slidenum">
              <a:rPr lang="en-US" altLang="en-US" sz="1000">
                <a:solidFill>
                  <a:srgbClr val="FFFFFF"/>
                </a:solidFill>
              </a:rPr>
              <a:pPr algn="ctr">
                <a:defRPr/>
              </a:pPr>
              <a:t>‹#›</a:t>
            </a:fld>
            <a:endParaRPr lang="en-US" altLang="en-US" sz="1000">
              <a:solidFill>
                <a:srgbClr val="FFFFFF"/>
              </a:solidFill>
            </a:endParaRPr>
          </a:p>
        </p:txBody>
      </p:sp>
      <p:sp>
        <p:nvSpPr>
          <p:cNvPr id="7180" name="Text Box 12"/>
          <p:cNvSpPr txBox="1">
            <a:spLocks noChangeArrowheads="1"/>
          </p:cNvSpPr>
          <p:nvPr/>
        </p:nvSpPr>
        <p:spPr bwMode="auto">
          <a:xfrm>
            <a:off x="457200" y="990600"/>
            <a:ext cx="8458200" cy="366713"/>
          </a:xfrm>
          <a:prstGeom prst="rect">
            <a:avLst/>
          </a:prstGeom>
          <a:noFill/>
          <a:ln w="9525">
            <a:noFill/>
            <a:miter lim="800000"/>
            <a:headEnd/>
            <a:tailEnd/>
          </a:ln>
          <a:effectLst/>
        </p:spPr>
        <p:txBody>
          <a:bodyPr>
            <a:spAutoFit/>
          </a:bodyPr>
          <a:lstStyle/>
          <a:p>
            <a:pPr>
              <a:spcBef>
                <a:spcPct val="50000"/>
              </a:spcBef>
              <a:defRPr/>
            </a:pPr>
            <a:endParaRPr lang="en-US" altLang="en-US" sz="1800">
              <a:solidFill>
                <a:srgbClr val="000000"/>
              </a:solidFill>
            </a:endParaRPr>
          </a:p>
        </p:txBody>
      </p:sp>
      <p:sp>
        <p:nvSpPr>
          <p:cNvPr id="7181" name="Text Box 13"/>
          <p:cNvSpPr txBox="1">
            <a:spLocks noChangeArrowheads="1"/>
          </p:cNvSpPr>
          <p:nvPr/>
        </p:nvSpPr>
        <p:spPr bwMode="auto">
          <a:xfrm>
            <a:off x="152400" y="7391400"/>
            <a:ext cx="2133600" cy="366713"/>
          </a:xfrm>
          <a:prstGeom prst="rect">
            <a:avLst/>
          </a:prstGeom>
          <a:noFill/>
          <a:ln w="9525">
            <a:noFill/>
            <a:miter lim="800000"/>
            <a:headEnd/>
            <a:tailEnd/>
          </a:ln>
          <a:effectLst/>
        </p:spPr>
        <p:txBody>
          <a:bodyPr>
            <a:spAutoFit/>
          </a:bodyPr>
          <a:lstStyle/>
          <a:p>
            <a:pPr>
              <a:spcBef>
                <a:spcPct val="50000"/>
              </a:spcBef>
              <a:defRPr/>
            </a:pPr>
            <a:endParaRPr lang="en-US" altLang="en-US" sz="1800">
              <a:solidFill>
                <a:srgbClr val="000000"/>
              </a:solidFill>
            </a:endParaRPr>
          </a:p>
        </p:txBody>
      </p:sp>
      <p:sp>
        <p:nvSpPr>
          <p:cNvPr id="7182" name="Rectangle 14"/>
          <p:cNvSpPr>
            <a:spLocks noChangeArrowheads="1"/>
          </p:cNvSpPr>
          <p:nvPr/>
        </p:nvSpPr>
        <p:spPr bwMode="auto">
          <a:xfrm>
            <a:off x="0" y="990600"/>
            <a:ext cx="9144000" cy="762000"/>
          </a:xfrm>
          <a:prstGeom prst="rect">
            <a:avLst/>
          </a:prstGeom>
          <a:solidFill>
            <a:schemeClr val="accent2"/>
          </a:solidFill>
          <a:ln w="9525">
            <a:solidFill>
              <a:schemeClr val="tx1"/>
            </a:solidFill>
            <a:miter lim="800000"/>
            <a:headEnd/>
            <a:tailEnd/>
          </a:ln>
          <a:effectLst/>
        </p:spPr>
        <p:txBody>
          <a:bodyPr wrap="none" anchor="ctr"/>
          <a:lstStyle/>
          <a:p>
            <a:pPr algn="ctr">
              <a:defRPr/>
            </a:pPr>
            <a:endParaRPr lang="en-US" altLang="en-US" sz="2400">
              <a:solidFill>
                <a:srgbClr val="000000"/>
              </a:solidFill>
              <a:latin typeface="Times" pitchFamily="18" charset="0"/>
            </a:endParaRPr>
          </a:p>
        </p:txBody>
      </p:sp>
      <p:sp>
        <p:nvSpPr>
          <p:cNvPr id="3083" name="Rectangle 15"/>
          <p:cNvSpPr>
            <a:spLocks noGrp="1" noChangeArrowheads="1"/>
          </p:cNvSpPr>
          <p:nvPr>
            <p:ph type="title"/>
          </p:nvPr>
        </p:nvSpPr>
        <p:spPr bwMode="auto">
          <a:xfrm>
            <a:off x="609600" y="990600"/>
            <a:ext cx="8153400"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7184" name="Text Box 16"/>
          <p:cNvSpPr txBox="1">
            <a:spLocks noChangeArrowheads="1"/>
          </p:cNvSpPr>
          <p:nvPr/>
        </p:nvSpPr>
        <p:spPr bwMode="auto">
          <a:xfrm>
            <a:off x="6629400" y="6445250"/>
            <a:ext cx="1920875" cy="336550"/>
          </a:xfrm>
          <a:prstGeom prst="rect">
            <a:avLst/>
          </a:prstGeom>
          <a:noFill/>
          <a:ln w="9525">
            <a:noFill/>
            <a:miter lim="800000"/>
            <a:headEnd/>
            <a:tailEnd/>
          </a:ln>
          <a:effectLst/>
        </p:spPr>
        <p:txBody>
          <a:bodyPr>
            <a:spAutoFit/>
          </a:bodyPr>
          <a:lstStyle/>
          <a:p>
            <a:pPr>
              <a:defRPr/>
            </a:pPr>
            <a:r>
              <a:rPr lang="en-US" altLang="en-US" sz="1600" b="1">
                <a:solidFill>
                  <a:srgbClr val="333399"/>
                </a:solidFill>
                <a:latin typeface="BI Helvetica BoldOblique" charset="0"/>
              </a:rPr>
              <a:t>Expect The Best</a:t>
            </a:r>
          </a:p>
        </p:txBody>
      </p:sp>
      <p:pic>
        <p:nvPicPr>
          <p:cNvPr id="3085" name="Picture 17" descr="aphis_logo_concept"/>
          <p:cNvPicPr>
            <a:picLocks noChangeAspect="1" noChangeArrowheads="1"/>
          </p:cNvPicPr>
          <p:nvPr userDrawn="1"/>
        </p:nvPicPr>
        <p:blipFill>
          <a:blip r:embed="rId19" cstate="print"/>
          <a:srcRect/>
          <a:stretch>
            <a:fillRect/>
          </a:stretch>
        </p:blipFill>
        <p:spPr bwMode="auto">
          <a:xfrm>
            <a:off x="0" y="152400"/>
            <a:ext cx="1828800" cy="787400"/>
          </a:xfrm>
          <a:prstGeom prst="rect">
            <a:avLst/>
          </a:prstGeom>
          <a:noFill/>
          <a:ln w="9525">
            <a:noFill/>
            <a:miter lim="800000"/>
            <a:headEnd/>
            <a:tailEnd/>
          </a:ln>
        </p:spPr>
      </p:pic>
    </p:spTree>
    <p:extLst>
      <p:ext uri="{BB962C8B-B14F-4D97-AF65-F5344CB8AC3E}">
        <p14:creationId xmlns:p14="http://schemas.microsoft.com/office/powerpoint/2010/main" val="1051278780"/>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 id="2147483679" r:id="rId12"/>
    <p:sldLayoutId id="2147483680" r:id="rId13"/>
    <p:sldLayoutId id="2147483681" r:id="rId14"/>
    <p:sldLayoutId id="2147483682" r:id="rId15"/>
    <p:sldLayoutId id="2147483683" r:id="rId16"/>
    <p:sldLayoutId id="2147483684" r:id="rId17"/>
  </p:sldLayoutIdLst>
  <p:transition/>
  <p:timing>
    <p:tnLst>
      <p:par>
        <p:cTn id="1" dur="indefinite" restart="never" nodeType="tmRoot"/>
      </p:par>
    </p:tnLst>
  </p:timing>
  <p:txStyles>
    <p:titleStyle>
      <a:lvl1pPr algn="l" rtl="0" eaLnBrk="0" fontAlgn="base" hangingPunct="0">
        <a:spcBef>
          <a:spcPct val="0"/>
        </a:spcBef>
        <a:spcAft>
          <a:spcPct val="0"/>
        </a:spcAft>
        <a:defRPr sz="3600" b="1">
          <a:solidFill>
            <a:srgbClr val="458505"/>
          </a:solidFill>
          <a:latin typeface="+mj-lt"/>
          <a:ea typeface="+mj-ea"/>
          <a:cs typeface="+mj-cs"/>
        </a:defRPr>
      </a:lvl1pPr>
      <a:lvl2pPr algn="l" rtl="0" eaLnBrk="0" fontAlgn="base" hangingPunct="0">
        <a:spcBef>
          <a:spcPct val="0"/>
        </a:spcBef>
        <a:spcAft>
          <a:spcPct val="0"/>
        </a:spcAft>
        <a:defRPr sz="3600" b="1">
          <a:solidFill>
            <a:srgbClr val="458505"/>
          </a:solidFill>
          <a:latin typeface="Arial" charset="0"/>
        </a:defRPr>
      </a:lvl2pPr>
      <a:lvl3pPr algn="l" rtl="0" eaLnBrk="0" fontAlgn="base" hangingPunct="0">
        <a:spcBef>
          <a:spcPct val="0"/>
        </a:spcBef>
        <a:spcAft>
          <a:spcPct val="0"/>
        </a:spcAft>
        <a:defRPr sz="3600" b="1">
          <a:solidFill>
            <a:srgbClr val="458505"/>
          </a:solidFill>
          <a:latin typeface="Arial" charset="0"/>
        </a:defRPr>
      </a:lvl3pPr>
      <a:lvl4pPr algn="l" rtl="0" eaLnBrk="0" fontAlgn="base" hangingPunct="0">
        <a:spcBef>
          <a:spcPct val="0"/>
        </a:spcBef>
        <a:spcAft>
          <a:spcPct val="0"/>
        </a:spcAft>
        <a:defRPr sz="3600" b="1">
          <a:solidFill>
            <a:srgbClr val="458505"/>
          </a:solidFill>
          <a:latin typeface="Arial" charset="0"/>
        </a:defRPr>
      </a:lvl4pPr>
      <a:lvl5pPr algn="l" rtl="0" eaLnBrk="0" fontAlgn="base" hangingPunct="0">
        <a:spcBef>
          <a:spcPct val="0"/>
        </a:spcBef>
        <a:spcAft>
          <a:spcPct val="0"/>
        </a:spcAft>
        <a:defRPr sz="3600" b="1">
          <a:solidFill>
            <a:srgbClr val="458505"/>
          </a:solidFill>
          <a:latin typeface="Arial" charset="0"/>
        </a:defRPr>
      </a:lvl5pPr>
      <a:lvl6pPr marL="457200" algn="l" rtl="0" fontAlgn="base">
        <a:spcBef>
          <a:spcPct val="0"/>
        </a:spcBef>
        <a:spcAft>
          <a:spcPct val="0"/>
        </a:spcAft>
        <a:defRPr sz="3600" b="1">
          <a:solidFill>
            <a:srgbClr val="458505"/>
          </a:solidFill>
          <a:latin typeface="Arial" charset="0"/>
        </a:defRPr>
      </a:lvl6pPr>
      <a:lvl7pPr marL="914400" algn="l" rtl="0" fontAlgn="base">
        <a:spcBef>
          <a:spcPct val="0"/>
        </a:spcBef>
        <a:spcAft>
          <a:spcPct val="0"/>
        </a:spcAft>
        <a:defRPr sz="3600" b="1">
          <a:solidFill>
            <a:srgbClr val="458505"/>
          </a:solidFill>
          <a:latin typeface="Arial" charset="0"/>
        </a:defRPr>
      </a:lvl7pPr>
      <a:lvl8pPr marL="1371600" algn="l" rtl="0" fontAlgn="base">
        <a:spcBef>
          <a:spcPct val="0"/>
        </a:spcBef>
        <a:spcAft>
          <a:spcPct val="0"/>
        </a:spcAft>
        <a:defRPr sz="3600" b="1">
          <a:solidFill>
            <a:srgbClr val="458505"/>
          </a:solidFill>
          <a:latin typeface="Arial" charset="0"/>
        </a:defRPr>
      </a:lvl8pPr>
      <a:lvl9pPr marL="1828800" algn="l" rtl="0" fontAlgn="base">
        <a:spcBef>
          <a:spcPct val="0"/>
        </a:spcBef>
        <a:spcAft>
          <a:spcPct val="0"/>
        </a:spcAft>
        <a:defRPr sz="3600" b="1">
          <a:solidFill>
            <a:srgbClr val="458505"/>
          </a:solidFill>
          <a:latin typeface="Arial" charset="0"/>
        </a:defRPr>
      </a:lvl9pPr>
    </p:titleStyle>
    <p:bodyStyle>
      <a:lvl1pPr marL="342900" indent="-342900" algn="l" rtl="0" eaLnBrk="0" fontAlgn="base" hangingPunct="0">
        <a:spcBef>
          <a:spcPct val="20000"/>
        </a:spcBef>
        <a:spcAft>
          <a:spcPct val="0"/>
        </a:spcAft>
        <a:buChar char="•"/>
        <a:defRPr sz="3200">
          <a:solidFill>
            <a:schemeClr val="accent2"/>
          </a:solidFill>
          <a:latin typeface="+mn-lt"/>
          <a:ea typeface="+mn-ea"/>
          <a:cs typeface="+mn-cs"/>
        </a:defRPr>
      </a:lvl1pPr>
      <a:lvl2pPr marL="742950" indent="-285750" algn="l" rtl="0" eaLnBrk="0" fontAlgn="base" hangingPunct="0">
        <a:spcBef>
          <a:spcPct val="20000"/>
        </a:spcBef>
        <a:spcAft>
          <a:spcPct val="0"/>
        </a:spcAft>
        <a:buChar char="–"/>
        <a:defRPr sz="2800">
          <a:solidFill>
            <a:schemeClr val="accent2"/>
          </a:solidFill>
          <a:latin typeface="+mn-lt"/>
        </a:defRPr>
      </a:lvl2pPr>
      <a:lvl3pPr marL="1143000" indent="-228600" algn="l" rtl="0" eaLnBrk="0" fontAlgn="base" hangingPunct="0">
        <a:spcBef>
          <a:spcPct val="20000"/>
        </a:spcBef>
        <a:spcAft>
          <a:spcPct val="0"/>
        </a:spcAft>
        <a:buChar char="•"/>
        <a:defRPr sz="2400">
          <a:solidFill>
            <a:schemeClr val="accent2"/>
          </a:solidFill>
          <a:latin typeface="+mn-lt"/>
        </a:defRPr>
      </a:lvl3pPr>
      <a:lvl4pPr marL="1600200" indent="-228600" algn="l" rtl="0" eaLnBrk="0" fontAlgn="base" hangingPunct="0">
        <a:spcBef>
          <a:spcPct val="20000"/>
        </a:spcBef>
        <a:spcAft>
          <a:spcPct val="0"/>
        </a:spcAft>
        <a:buChar char="–"/>
        <a:defRPr sz="2000">
          <a:solidFill>
            <a:schemeClr val="accent2"/>
          </a:solidFill>
          <a:latin typeface="+mn-lt"/>
        </a:defRPr>
      </a:lvl4pPr>
      <a:lvl5pPr marL="2057400" indent="-228600" algn="l" rtl="0" eaLnBrk="0" fontAlgn="base" hangingPunct="0">
        <a:spcBef>
          <a:spcPct val="20000"/>
        </a:spcBef>
        <a:spcAft>
          <a:spcPct val="0"/>
        </a:spcAft>
        <a:buChar char="»"/>
        <a:defRPr sz="2000">
          <a:solidFill>
            <a:schemeClr val="accent2"/>
          </a:solidFill>
          <a:latin typeface="+mn-lt"/>
        </a:defRPr>
      </a:lvl5pPr>
      <a:lvl6pPr marL="2514600" indent="-228600" algn="l" rtl="0" fontAlgn="base">
        <a:spcBef>
          <a:spcPct val="20000"/>
        </a:spcBef>
        <a:spcAft>
          <a:spcPct val="0"/>
        </a:spcAft>
        <a:buChar char="»"/>
        <a:defRPr sz="2000">
          <a:solidFill>
            <a:schemeClr val="accent2"/>
          </a:solidFill>
          <a:latin typeface="+mn-lt"/>
        </a:defRPr>
      </a:lvl6pPr>
      <a:lvl7pPr marL="2971800" indent="-228600" algn="l" rtl="0" fontAlgn="base">
        <a:spcBef>
          <a:spcPct val="20000"/>
        </a:spcBef>
        <a:spcAft>
          <a:spcPct val="0"/>
        </a:spcAft>
        <a:buChar char="»"/>
        <a:defRPr sz="2000">
          <a:solidFill>
            <a:schemeClr val="accent2"/>
          </a:solidFill>
          <a:latin typeface="+mn-lt"/>
        </a:defRPr>
      </a:lvl7pPr>
      <a:lvl8pPr marL="3429000" indent="-228600" algn="l" rtl="0" fontAlgn="base">
        <a:spcBef>
          <a:spcPct val="20000"/>
        </a:spcBef>
        <a:spcAft>
          <a:spcPct val="0"/>
        </a:spcAft>
        <a:buChar char="»"/>
        <a:defRPr sz="2000">
          <a:solidFill>
            <a:schemeClr val="accent2"/>
          </a:solidFill>
          <a:latin typeface="+mn-lt"/>
        </a:defRPr>
      </a:lvl8pPr>
      <a:lvl9pPr marL="3886200" indent="-228600" algn="l" rtl="0" fontAlgn="base">
        <a:spcBef>
          <a:spcPct val="20000"/>
        </a:spcBef>
        <a:spcAft>
          <a:spcPct val="0"/>
        </a:spcAft>
        <a:buChar char="»"/>
        <a:defRPr sz="2000">
          <a:solidFill>
            <a:schemeClr val="accent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ChangeArrowheads="1"/>
          </p:cNvSpPr>
          <p:nvPr/>
        </p:nvSpPr>
        <p:spPr bwMode="auto">
          <a:xfrm>
            <a:off x="0" y="0"/>
            <a:ext cx="9144000" cy="152400"/>
          </a:xfrm>
          <a:prstGeom prst="rect">
            <a:avLst/>
          </a:prstGeom>
          <a:solidFill>
            <a:srgbClr val="008000"/>
          </a:solidFill>
          <a:ln w="0">
            <a:solidFill>
              <a:schemeClr val="tx1"/>
            </a:solidFill>
            <a:miter lim="800000"/>
            <a:headEnd/>
            <a:tailEnd/>
          </a:ln>
          <a:effectLst/>
        </p:spPr>
        <p:txBody>
          <a:bodyPr wrap="none" anchor="ctr"/>
          <a:lstStyle/>
          <a:p>
            <a:pPr algn="ctr">
              <a:defRPr/>
            </a:pPr>
            <a:endParaRPr lang="en-US" altLang="en-US" sz="2400">
              <a:solidFill>
                <a:srgbClr val="000000"/>
              </a:solidFill>
              <a:latin typeface="Times" pitchFamily="18" charset="0"/>
            </a:endParaRPr>
          </a:p>
        </p:txBody>
      </p:sp>
      <p:sp>
        <p:nvSpPr>
          <p:cNvPr id="7171" name="Rectangle 3"/>
          <p:cNvSpPr>
            <a:spLocks noChangeArrowheads="1"/>
          </p:cNvSpPr>
          <p:nvPr/>
        </p:nvSpPr>
        <p:spPr bwMode="auto">
          <a:xfrm>
            <a:off x="0" y="152400"/>
            <a:ext cx="9144000" cy="762000"/>
          </a:xfrm>
          <a:prstGeom prst="rect">
            <a:avLst/>
          </a:prstGeom>
          <a:solidFill>
            <a:schemeClr val="bg1"/>
          </a:solidFill>
          <a:ln w="9525">
            <a:noFill/>
            <a:miter lim="800000"/>
            <a:headEnd/>
            <a:tailEnd/>
          </a:ln>
          <a:effectLst/>
        </p:spPr>
        <p:txBody>
          <a:bodyPr wrap="none" anchor="ctr"/>
          <a:lstStyle/>
          <a:p>
            <a:pPr>
              <a:defRPr/>
            </a:pPr>
            <a:endParaRPr lang="en-US">
              <a:solidFill>
                <a:srgbClr val="000000"/>
              </a:solidFill>
            </a:endParaRPr>
          </a:p>
        </p:txBody>
      </p:sp>
      <p:sp>
        <p:nvSpPr>
          <p:cNvPr id="7172" name="Rectangle 4"/>
          <p:cNvSpPr>
            <a:spLocks noChangeArrowheads="1"/>
          </p:cNvSpPr>
          <p:nvPr/>
        </p:nvSpPr>
        <p:spPr bwMode="auto">
          <a:xfrm>
            <a:off x="0" y="6400800"/>
            <a:ext cx="9144000" cy="457200"/>
          </a:xfrm>
          <a:prstGeom prst="rect">
            <a:avLst/>
          </a:prstGeom>
          <a:solidFill>
            <a:srgbClr val="008000"/>
          </a:solidFill>
          <a:ln w="9525">
            <a:noFill/>
            <a:miter lim="800000"/>
            <a:headEnd/>
            <a:tailEnd/>
          </a:ln>
          <a:effectLst/>
        </p:spPr>
        <p:txBody>
          <a:bodyPr wrap="none" anchor="ctr"/>
          <a:lstStyle/>
          <a:p>
            <a:pPr algn="ctr">
              <a:defRPr/>
            </a:pPr>
            <a:endParaRPr lang="en-US" altLang="en-US" sz="2400">
              <a:solidFill>
                <a:srgbClr val="000000"/>
              </a:solidFill>
              <a:latin typeface="Times" pitchFamily="18" charset="0"/>
            </a:endParaRPr>
          </a:p>
        </p:txBody>
      </p:sp>
      <p:sp>
        <p:nvSpPr>
          <p:cNvPr id="3077" name="Rectangle 5"/>
          <p:cNvSpPr>
            <a:spLocks noGrp="1" noChangeArrowheads="1"/>
          </p:cNvSpPr>
          <p:nvPr>
            <p:ph type="body" idx="1"/>
          </p:nvPr>
        </p:nvSpPr>
        <p:spPr bwMode="auto">
          <a:xfrm>
            <a:off x="609600" y="1905000"/>
            <a:ext cx="81534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0"/>
            <a:r>
              <a:rPr lang="en-US" altLang="en-US" smtClean="0"/>
              <a:t>Second bullet point</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7175" name="Text Box 7"/>
          <p:cNvSpPr txBox="1">
            <a:spLocks noChangeArrowheads="1"/>
          </p:cNvSpPr>
          <p:nvPr/>
        </p:nvSpPr>
        <p:spPr bwMode="auto">
          <a:xfrm>
            <a:off x="3048000" y="228600"/>
            <a:ext cx="5257800" cy="366713"/>
          </a:xfrm>
          <a:prstGeom prst="rect">
            <a:avLst/>
          </a:prstGeom>
          <a:noFill/>
          <a:ln w="9525">
            <a:noFill/>
            <a:miter lim="800000"/>
            <a:headEnd/>
            <a:tailEnd/>
          </a:ln>
          <a:effectLst/>
        </p:spPr>
        <p:txBody>
          <a:bodyPr>
            <a:spAutoFit/>
          </a:bodyPr>
          <a:lstStyle/>
          <a:p>
            <a:pPr>
              <a:spcBef>
                <a:spcPct val="50000"/>
              </a:spcBef>
              <a:defRPr/>
            </a:pPr>
            <a:endParaRPr lang="en-US" altLang="en-US" sz="1800">
              <a:solidFill>
                <a:srgbClr val="000000"/>
              </a:solidFill>
            </a:endParaRPr>
          </a:p>
        </p:txBody>
      </p:sp>
      <p:sp>
        <p:nvSpPr>
          <p:cNvPr id="7176" name="Rectangle 8"/>
          <p:cNvSpPr>
            <a:spLocks noChangeArrowheads="1"/>
          </p:cNvSpPr>
          <p:nvPr/>
        </p:nvSpPr>
        <p:spPr bwMode="auto">
          <a:xfrm>
            <a:off x="8610600" y="6553200"/>
            <a:ext cx="204788" cy="176213"/>
          </a:xfrm>
          <a:prstGeom prst="rect">
            <a:avLst/>
          </a:prstGeom>
          <a:solidFill>
            <a:srgbClr val="57BD1F"/>
          </a:solidFill>
          <a:ln w="9525">
            <a:noFill/>
            <a:miter lim="800000"/>
            <a:headEnd/>
            <a:tailEnd/>
          </a:ln>
          <a:effectLst/>
        </p:spPr>
        <p:txBody>
          <a:bodyPr wrap="none" anchor="ctr"/>
          <a:lstStyle/>
          <a:p>
            <a:pPr algn="ctr">
              <a:defRPr/>
            </a:pPr>
            <a:fld id="{303ABE72-D0ED-4ACA-91AB-061E6CC8BF32}" type="slidenum">
              <a:rPr lang="en-US" altLang="en-US" sz="1000">
                <a:solidFill>
                  <a:srgbClr val="FFFFFF"/>
                </a:solidFill>
              </a:rPr>
              <a:pPr algn="ctr">
                <a:defRPr/>
              </a:pPr>
              <a:t>‹#›</a:t>
            </a:fld>
            <a:endParaRPr lang="en-US" altLang="en-US" sz="1000">
              <a:solidFill>
                <a:srgbClr val="FFFFFF"/>
              </a:solidFill>
            </a:endParaRPr>
          </a:p>
        </p:txBody>
      </p:sp>
      <p:sp>
        <p:nvSpPr>
          <p:cNvPr id="7180" name="Text Box 12"/>
          <p:cNvSpPr txBox="1">
            <a:spLocks noChangeArrowheads="1"/>
          </p:cNvSpPr>
          <p:nvPr/>
        </p:nvSpPr>
        <p:spPr bwMode="auto">
          <a:xfrm>
            <a:off x="457200" y="990600"/>
            <a:ext cx="8458200" cy="366713"/>
          </a:xfrm>
          <a:prstGeom prst="rect">
            <a:avLst/>
          </a:prstGeom>
          <a:noFill/>
          <a:ln w="9525">
            <a:noFill/>
            <a:miter lim="800000"/>
            <a:headEnd/>
            <a:tailEnd/>
          </a:ln>
          <a:effectLst/>
        </p:spPr>
        <p:txBody>
          <a:bodyPr>
            <a:spAutoFit/>
          </a:bodyPr>
          <a:lstStyle/>
          <a:p>
            <a:pPr>
              <a:spcBef>
                <a:spcPct val="50000"/>
              </a:spcBef>
              <a:defRPr/>
            </a:pPr>
            <a:endParaRPr lang="en-US" altLang="en-US" sz="1800">
              <a:solidFill>
                <a:srgbClr val="000000"/>
              </a:solidFill>
            </a:endParaRPr>
          </a:p>
        </p:txBody>
      </p:sp>
      <p:sp>
        <p:nvSpPr>
          <p:cNvPr id="7181" name="Text Box 13"/>
          <p:cNvSpPr txBox="1">
            <a:spLocks noChangeArrowheads="1"/>
          </p:cNvSpPr>
          <p:nvPr/>
        </p:nvSpPr>
        <p:spPr bwMode="auto">
          <a:xfrm>
            <a:off x="152400" y="7391400"/>
            <a:ext cx="2133600" cy="366713"/>
          </a:xfrm>
          <a:prstGeom prst="rect">
            <a:avLst/>
          </a:prstGeom>
          <a:noFill/>
          <a:ln w="9525">
            <a:noFill/>
            <a:miter lim="800000"/>
            <a:headEnd/>
            <a:tailEnd/>
          </a:ln>
          <a:effectLst/>
        </p:spPr>
        <p:txBody>
          <a:bodyPr>
            <a:spAutoFit/>
          </a:bodyPr>
          <a:lstStyle/>
          <a:p>
            <a:pPr>
              <a:spcBef>
                <a:spcPct val="50000"/>
              </a:spcBef>
              <a:defRPr/>
            </a:pPr>
            <a:endParaRPr lang="en-US" altLang="en-US" sz="1800">
              <a:solidFill>
                <a:srgbClr val="000000"/>
              </a:solidFill>
            </a:endParaRPr>
          </a:p>
        </p:txBody>
      </p:sp>
      <p:sp>
        <p:nvSpPr>
          <p:cNvPr id="7182" name="Rectangle 14"/>
          <p:cNvSpPr>
            <a:spLocks noChangeArrowheads="1"/>
          </p:cNvSpPr>
          <p:nvPr/>
        </p:nvSpPr>
        <p:spPr bwMode="auto">
          <a:xfrm>
            <a:off x="0" y="990600"/>
            <a:ext cx="9144000" cy="762000"/>
          </a:xfrm>
          <a:prstGeom prst="rect">
            <a:avLst/>
          </a:prstGeom>
          <a:solidFill>
            <a:schemeClr val="accent2"/>
          </a:solidFill>
          <a:ln w="9525">
            <a:solidFill>
              <a:schemeClr val="tx1"/>
            </a:solidFill>
            <a:miter lim="800000"/>
            <a:headEnd/>
            <a:tailEnd/>
          </a:ln>
          <a:effectLst/>
        </p:spPr>
        <p:txBody>
          <a:bodyPr wrap="none" anchor="ctr"/>
          <a:lstStyle/>
          <a:p>
            <a:pPr algn="ctr">
              <a:defRPr/>
            </a:pPr>
            <a:endParaRPr lang="en-US" altLang="en-US" sz="2400">
              <a:solidFill>
                <a:srgbClr val="000000"/>
              </a:solidFill>
              <a:latin typeface="Times" pitchFamily="18" charset="0"/>
            </a:endParaRPr>
          </a:p>
        </p:txBody>
      </p:sp>
      <p:sp>
        <p:nvSpPr>
          <p:cNvPr id="3083" name="Rectangle 15"/>
          <p:cNvSpPr>
            <a:spLocks noGrp="1" noChangeArrowheads="1"/>
          </p:cNvSpPr>
          <p:nvPr>
            <p:ph type="title"/>
          </p:nvPr>
        </p:nvSpPr>
        <p:spPr bwMode="auto">
          <a:xfrm>
            <a:off x="609600" y="990600"/>
            <a:ext cx="8153400"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7184" name="Text Box 16"/>
          <p:cNvSpPr txBox="1">
            <a:spLocks noChangeArrowheads="1"/>
          </p:cNvSpPr>
          <p:nvPr/>
        </p:nvSpPr>
        <p:spPr bwMode="auto">
          <a:xfrm>
            <a:off x="6629400" y="6445250"/>
            <a:ext cx="1920875" cy="336550"/>
          </a:xfrm>
          <a:prstGeom prst="rect">
            <a:avLst/>
          </a:prstGeom>
          <a:noFill/>
          <a:ln w="9525">
            <a:noFill/>
            <a:miter lim="800000"/>
            <a:headEnd/>
            <a:tailEnd/>
          </a:ln>
          <a:effectLst/>
        </p:spPr>
        <p:txBody>
          <a:bodyPr>
            <a:spAutoFit/>
          </a:bodyPr>
          <a:lstStyle/>
          <a:p>
            <a:pPr>
              <a:defRPr/>
            </a:pPr>
            <a:r>
              <a:rPr lang="en-US" altLang="en-US" sz="1600" b="1">
                <a:solidFill>
                  <a:srgbClr val="333399"/>
                </a:solidFill>
                <a:latin typeface="BI Helvetica BoldOblique" charset="0"/>
              </a:rPr>
              <a:t>Expect The Best</a:t>
            </a:r>
          </a:p>
        </p:txBody>
      </p:sp>
      <p:pic>
        <p:nvPicPr>
          <p:cNvPr id="3085" name="Picture 17" descr="aphis_logo_concept"/>
          <p:cNvPicPr>
            <a:picLocks noChangeAspect="1" noChangeArrowheads="1"/>
          </p:cNvPicPr>
          <p:nvPr userDrawn="1"/>
        </p:nvPicPr>
        <p:blipFill>
          <a:blip r:embed="rId19" cstate="print"/>
          <a:srcRect/>
          <a:stretch>
            <a:fillRect/>
          </a:stretch>
        </p:blipFill>
        <p:spPr bwMode="auto">
          <a:xfrm>
            <a:off x="0" y="152400"/>
            <a:ext cx="1828800" cy="787400"/>
          </a:xfrm>
          <a:prstGeom prst="rect">
            <a:avLst/>
          </a:prstGeom>
          <a:noFill/>
          <a:ln w="9525">
            <a:noFill/>
            <a:miter lim="800000"/>
            <a:headEnd/>
            <a:tailEnd/>
          </a:ln>
        </p:spPr>
      </p:pic>
    </p:spTree>
    <p:extLst>
      <p:ext uri="{BB962C8B-B14F-4D97-AF65-F5344CB8AC3E}">
        <p14:creationId xmlns:p14="http://schemas.microsoft.com/office/powerpoint/2010/main" val="394860194"/>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 id="2147483698" r:id="rId13"/>
    <p:sldLayoutId id="2147483699" r:id="rId14"/>
    <p:sldLayoutId id="2147483700" r:id="rId15"/>
    <p:sldLayoutId id="2147483701" r:id="rId16"/>
    <p:sldLayoutId id="2147483702" r:id="rId17"/>
  </p:sldLayoutIdLst>
  <p:transition/>
  <p:timing>
    <p:tnLst>
      <p:par>
        <p:cTn id="1" dur="indefinite" restart="never" nodeType="tmRoot"/>
      </p:par>
    </p:tnLst>
  </p:timing>
  <p:txStyles>
    <p:titleStyle>
      <a:lvl1pPr algn="l" rtl="0" eaLnBrk="0" fontAlgn="base" hangingPunct="0">
        <a:spcBef>
          <a:spcPct val="0"/>
        </a:spcBef>
        <a:spcAft>
          <a:spcPct val="0"/>
        </a:spcAft>
        <a:defRPr sz="3600" b="1">
          <a:solidFill>
            <a:srgbClr val="458505"/>
          </a:solidFill>
          <a:latin typeface="+mj-lt"/>
          <a:ea typeface="+mj-ea"/>
          <a:cs typeface="+mj-cs"/>
        </a:defRPr>
      </a:lvl1pPr>
      <a:lvl2pPr algn="l" rtl="0" eaLnBrk="0" fontAlgn="base" hangingPunct="0">
        <a:spcBef>
          <a:spcPct val="0"/>
        </a:spcBef>
        <a:spcAft>
          <a:spcPct val="0"/>
        </a:spcAft>
        <a:defRPr sz="3600" b="1">
          <a:solidFill>
            <a:srgbClr val="458505"/>
          </a:solidFill>
          <a:latin typeface="Arial" charset="0"/>
        </a:defRPr>
      </a:lvl2pPr>
      <a:lvl3pPr algn="l" rtl="0" eaLnBrk="0" fontAlgn="base" hangingPunct="0">
        <a:spcBef>
          <a:spcPct val="0"/>
        </a:spcBef>
        <a:spcAft>
          <a:spcPct val="0"/>
        </a:spcAft>
        <a:defRPr sz="3600" b="1">
          <a:solidFill>
            <a:srgbClr val="458505"/>
          </a:solidFill>
          <a:latin typeface="Arial" charset="0"/>
        </a:defRPr>
      </a:lvl3pPr>
      <a:lvl4pPr algn="l" rtl="0" eaLnBrk="0" fontAlgn="base" hangingPunct="0">
        <a:spcBef>
          <a:spcPct val="0"/>
        </a:spcBef>
        <a:spcAft>
          <a:spcPct val="0"/>
        </a:spcAft>
        <a:defRPr sz="3600" b="1">
          <a:solidFill>
            <a:srgbClr val="458505"/>
          </a:solidFill>
          <a:latin typeface="Arial" charset="0"/>
        </a:defRPr>
      </a:lvl4pPr>
      <a:lvl5pPr algn="l" rtl="0" eaLnBrk="0" fontAlgn="base" hangingPunct="0">
        <a:spcBef>
          <a:spcPct val="0"/>
        </a:spcBef>
        <a:spcAft>
          <a:spcPct val="0"/>
        </a:spcAft>
        <a:defRPr sz="3600" b="1">
          <a:solidFill>
            <a:srgbClr val="458505"/>
          </a:solidFill>
          <a:latin typeface="Arial" charset="0"/>
        </a:defRPr>
      </a:lvl5pPr>
      <a:lvl6pPr marL="457200" algn="l" rtl="0" fontAlgn="base">
        <a:spcBef>
          <a:spcPct val="0"/>
        </a:spcBef>
        <a:spcAft>
          <a:spcPct val="0"/>
        </a:spcAft>
        <a:defRPr sz="3600" b="1">
          <a:solidFill>
            <a:srgbClr val="458505"/>
          </a:solidFill>
          <a:latin typeface="Arial" charset="0"/>
        </a:defRPr>
      </a:lvl6pPr>
      <a:lvl7pPr marL="914400" algn="l" rtl="0" fontAlgn="base">
        <a:spcBef>
          <a:spcPct val="0"/>
        </a:spcBef>
        <a:spcAft>
          <a:spcPct val="0"/>
        </a:spcAft>
        <a:defRPr sz="3600" b="1">
          <a:solidFill>
            <a:srgbClr val="458505"/>
          </a:solidFill>
          <a:latin typeface="Arial" charset="0"/>
        </a:defRPr>
      </a:lvl7pPr>
      <a:lvl8pPr marL="1371600" algn="l" rtl="0" fontAlgn="base">
        <a:spcBef>
          <a:spcPct val="0"/>
        </a:spcBef>
        <a:spcAft>
          <a:spcPct val="0"/>
        </a:spcAft>
        <a:defRPr sz="3600" b="1">
          <a:solidFill>
            <a:srgbClr val="458505"/>
          </a:solidFill>
          <a:latin typeface="Arial" charset="0"/>
        </a:defRPr>
      </a:lvl8pPr>
      <a:lvl9pPr marL="1828800" algn="l" rtl="0" fontAlgn="base">
        <a:spcBef>
          <a:spcPct val="0"/>
        </a:spcBef>
        <a:spcAft>
          <a:spcPct val="0"/>
        </a:spcAft>
        <a:defRPr sz="3600" b="1">
          <a:solidFill>
            <a:srgbClr val="458505"/>
          </a:solidFill>
          <a:latin typeface="Arial" charset="0"/>
        </a:defRPr>
      </a:lvl9pPr>
    </p:titleStyle>
    <p:bodyStyle>
      <a:lvl1pPr marL="342900" indent="-342900" algn="l" rtl="0" eaLnBrk="0" fontAlgn="base" hangingPunct="0">
        <a:spcBef>
          <a:spcPct val="20000"/>
        </a:spcBef>
        <a:spcAft>
          <a:spcPct val="0"/>
        </a:spcAft>
        <a:buChar char="•"/>
        <a:defRPr sz="3200">
          <a:solidFill>
            <a:schemeClr val="accent2"/>
          </a:solidFill>
          <a:latin typeface="+mn-lt"/>
          <a:ea typeface="+mn-ea"/>
          <a:cs typeface="+mn-cs"/>
        </a:defRPr>
      </a:lvl1pPr>
      <a:lvl2pPr marL="742950" indent="-285750" algn="l" rtl="0" eaLnBrk="0" fontAlgn="base" hangingPunct="0">
        <a:spcBef>
          <a:spcPct val="20000"/>
        </a:spcBef>
        <a:spcAft>
          <a:spcPct val="0"/>
        </a:spcAft>
        <a:buChar char="–"/>
        <a:defRPr sz="2800">
          <a:solidFill>
            <a:schemeClr val="accent2"/>
          </a:solidFill>
          <a:latin typeface="+mn-lt"/>
        </a:defRPr>
      </a:lvl2pPr>
      <a:lvl3pPr marL="1143000" indent="-228600" algn="l" rtl="0" eaLnBrk="0" fontAlgn="base" hangingPunct="0">
        <a:spcBef>
          <a:spcPct val="20000"/>
        </a:spcBef>
        <a:spcAft>
          <a:spcPct val="0"/>
        </a:spcAft>
        <a:buChar char="•"/>
        <a:defRPr sz="2400">
          <a:solidFill>
            <a:schemeClr val="accent2"/>
          </a:solidFill>
          <a:latin typeface="+mn-lt"/>
        </a:defRPr>
      </a:lvl3pPr>
      <a:lvl4pPr marL="1600200" indent="-228600" algn="l" rtl="0" eaLnBrk="0" fontAlgn="base" hangingPunct="0">
        <a:spcBef>
          <a:spcPct val="20000"/>
        </a:spcBef>
        <a:spcAft>
          <a:spcPct val="0"/>
        </a:spcAft>
        <a:buChar char="–"/>
        <a:defRPr sz="2000">
          <a:solidFill>
            <a:schemeClr val="accent2"/>
          </a:solidFill>
          <a:latin typeface="+mn-lt"/>
        </a:defRPr>
      </a:lvl4pPr>
      <a:lvl5pPr marL="2057400" indent="-228600" algn="l" rtl="0" eaLnBrk="0" fontAlgn="base" hangingPunct="0">
        <a:spcBef>
          <a:spcPct val="20000"/>
        </a:spcBef>
        <a:spcAft>
          <a:spcPct val="0"/>
        </a:spcAft>
        <a:buChar char="»"/>
        <a:defRPr sz="2000">
          <a:solidFill>
            <a:schemeClr val="accent2"/>
          </a:solidFill>
          <a:latin typeface="+mn-lt"/>
        </a:defRPr>
      </a:lvl5pPr>
      <a:lvl6pPr marL="2514600" indent="-228600" algn="l" rtl="0" fontAlgn="base">
        <a:spcBef>
          <a:spcPct val="20000"/>
        </a:spcBef>
        <a:spcAft>
          <a:spcPct val="0"/>
        </a:spcAft>
        <a:buChar char="»"/>
        <a:defRPr sz="2000">
          <a:solidFill>
            <a:schemeClr val="accent2"/>
          </a:solidFill>
          <a:latin typeface="+mn-lt"/>
        </a:defRPr>
      </a:lvl6pPr>
      <a:lvl7pPr marL="2971800" indent="-228600" algn="l" rtl="0" fontAlgn="base">
        <a:spcBef>
          <a:spcPct val="20000"/>
        </a:spcBef>
        <a:spcAft>
          <a:spcPct val="0"/>
        </a:spcAft>
        <a:buChar char="»"/>
        <a:defRPr sz="2000">
          <a:solidFill>
            <a:schemeClr val="accent2"/>
          </a:solidFill>
          <a:latin typeface="+mn-lt"/>
        </a:defRPr>
      </a:lvl7pPr>
      <a:lvl8pPr marL="3429000" indent="-228600" algn="l" rtl="0" fontAlgn="base">
        <a:spcBef>
          <a:spcPct val="20000"/>
        </a:spcBef>
        <a:spcAft>
          <a:spcPct val="0"/>
        </a:spcAft>
        <a:buChar char="»"/>
        <a:defRPr sz="2000">
          <a:solidFill>
            <a:schemeClr val="accent2"/>
          </a:solidFill>
          <a:latin typeface="+mn-lt"/>
        </a:defRPr>
      </a:lvl8pPr>
      <a:lvl9pPr marL="3886200" indent="-228600" algn="l" rtl="0" fontAlgn="base">
        <a:spcBef>
          <a:spcPct val="20000"/>
        </a:spcBef>
        <a:spcAft>
          <a:spcPct val="0"/>
        </a:spcAft>
        <a:buChar char="»"/>
        <a:defRPr sz="2000">
          <a:solidFill>
            <a:schemeClr val="accent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ChangeArrowheads="1"/>
          </p:cNvSpPr>
          <p:nvPr/>
        </p:nvSpPr>
        <p:spPr bwMode="auto">
          <a:xfrm>
            <a:off x="0" y="0"/>
            <a:ext cx="9144000" cy="152400"/>
          </a:xfrm>
          <a:prstGeom prst="rect">
            <a:avLst/>
          </a:prstGeom>
          <a:solidFill>
            <a:srgbClr val="008000"/>
          </a:solidFill>
          <a:ln w="0">
            <a:solidFill>
              <a:schemeClr val="tx1"/>
            </a:solidFill>
            <a:miter lim="800000"/>
            <a:headEnd/>
            <a:tailEnd/>
          </a:ln>
          <a:effectLst/>
        </p:spPr>
        <p:txBody>
          <a:bodyPr wrap="none" anchor="ctr"/>
          <a:lstStyle/>
          <a:p>
            <a:pPr algn="ctr">
              <a:defRPr/>
            </a:pPr>
            <a:endParaRPr lang="en-US" altLang="en-US" sz="2400">
              <a:solidFill>
                <a:srgbClr val="000000"/>
              </a:solidFill>
              <a:latin typeface="Times" pitchFamily="18" charset="0"/>
            </a:endParaRPr>
          </a:p>
        </p:txBody>
      </p:sp>
      <p:sp>
        <p:nvSpPr>
          <p:cNvPr id="7171" name="Rectangle 3"/>
          <p:cNvSpPr>
            <a:spLocks noChangeArrowheads="1"/>
          </p:cNvSpPr>
          <p:nvPr/>
        </p:nvSpPr>
        <p:spPr bwMode="auto">
          <a:xfrm>
            <a:off x="0" y="152400"/>
            <a:ext cx="9144000" cy="762000"/>
          </a:xfrm>
          <a:prstGeom prst="rect">
            <a:avLst/>
          </a:prstGeom>
          <a:solidFill>
            <a:schemeClr val="bg1"/>
          </a:solidFill>
          <a:ln w="9525">
            <a:noFill/>
            <a:miter lim="800000"/>
            <a:headEnd/>
            <a:tailEnd/>
          </a:ln>
          <a:effectLst/>
        </p:spPr>
        <p:txBody>
          <a:bodyPr wrap="none" anchor="ctr"/>
          <a:lstStyle/>
          <a:p>
            <a:pPr>
              <a:defRPr/>
            </a:pPr>
            <a:endParaRPr lang="en-US">
              <a:solidFill>
                <a:srgbClr val="000000"/>
              </a:solidFill>
            </a:endParaRPr>
          </a:p>
        </p:txBody>
      </p:sp>
      <p:sp>
        <p:nvSpPr>
          <p:cNvPr id="7172" name="Rectangle 4"/>
          <p:cNvSpPr>
            <a:spLocks noChangeArrowheads="1"/>
          </p:cNvSpPr>
          <p:nvPr/>
        </p:nvSpPr>
        <p:spPr bwMode="auto">
          <a:xfrm>
            <a:off x="0" y="6400800"/>
            <a:ext cx="9144000" cy="457200"/>
          </a:xfrm>
          <a:prstGeom prst="rect">
            <a:avLst/>
          </a:prstGeom>
          <a:solidFill>
            <a:srgbClr val="008000"/>
          </a:solidFill>
          <a:ln w="9525">
            <a:noFill/>
            <a:miter lim="800000"/>
            <a:headEnd/>
            <a:tailEnd/>
          </a:ln>
          <a:effectLst/>
        </p:spPr>
        <p:txBody>
          <a:bodyPr wrap="none" anchor="ctr"/>
          <a:lstStyle/>
          <a:p>
            <a:pPr algn="ctr">
              <a:defRPr/>
            </a:pPr>
            <a:endParaRPr lang="en-US" altLang="en-US" sz="2400">
              <a:solidFill>
                <a:srgbClr val="000000"/>
              </a:solidFill>
              <a:latin typeface="Times" pitchFamily="18" charset="0"/>
            </a:endParaRPr>
          </a:p>
        </p:txBody>
      </p:sp>
      <p:sp>
        <p:nvSpPr>
          <p:cNvPr id="3077" name="Rectangle 5"/>
          <p:cNvSpPr>
            <a:spLocks noGrp="1" noChangeArrowheads="1"/>
          </p:cNvSpPr>
          <p:nvPr>
            <p:ph type="body" idx="1"/>
          </p:nvPr>
        </p:nvSpPr>
        <p:spPr bwMode="auto">
          <a:xfrm>
            <a:off x="609600" y="1905000"/>
            <a:ext cx="81534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0"/>
            <a:r>
              <a:rPr lang="en-US" altLang="en-US" smtClean="0"/>
              <a:t>Second bullet point</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7175" name="Text Box 7"/>
          <p:cNvSpPr txBox="1">
            <a:spLocks noChangeArrowheads="1"/>
          </p:cNvSpPr>
          <p:nvPr/>
        </p:nvSpPr>
        <p:spPr bwMode="auto">
          <a:xfrm>
            <a:off x="3048000" y="228600"/>
            <a:ext cx="5257800" cy="366713"/>
          </a:xfrm>
          <a:prstGeom prst="rect">
            <a:avLst/>
          </a:prstGeom>
          <a:noFill/>
          <a:ln w="9525">
            <a:noFill/>
            <a:miter lim="800000"/>
            <a:headEnd/>
            <a:tailEnd/>
          </a:ln>
          <a:effectLst/>
        </p:spPr>
        <p:txBody>
          <a:bodyPr>
            <a:spAutoFit/>
          </a:bodyPr>
          <a:lstStyle/>
          <a:p>
            <a:pPr>
              <a:spcBef>
                <a:spcPct val="50000"/>
              </a:spcBef>
              <a:defRPr/>
            </a:pPr>
            <a:endParaRPr lang="en-US" altLang="en-US" sz="1800">
              <a:solidFill>
                <a:srgbClr val="000000"/>
              </a:solidFill>
            </a:endParaRPr>
          </a:p>
        </p:txBody>
      </p:sp>
      <p:sp>
        <p:nvSpPr>
          <p:cNvPr id="7176" name="Rectangle 8"/>
          <p:cNvSpPr>
            <a:spLocks noChangeArrowheads="1"/>
          </p:cNvSpPr>
          <p:nvPr/>
        </p:nvSpPr>
        <p:spPr bwMode="auto">
          <a:xfrm>
            <a:off x="8610600" y="6553200"/>
            <a:ext cx="204788" cy="176213"/>
          </a:xfrm>
          <a:prstGeom prst="rect">
            <a:avLst/>
          </a:prstGeom>
          <a:solidFill>
            <a:srgbClr val="57BD1F"/>
          </a:solidFill>
          <a:ln w="9525">
            <a:noFill/>
            <a:miter lim="800000"/>
            <a:headEnd/>
            <a:tailEnd/>
          </a:ln>
          <a:effectLst/>
        </p:spPr>
        <p:txBody>
          <a:bodyPr wrap="none" anchor="ctr"/>
          <a:lstStyle/>
          <a:p>
            <a:pPr algn="ctr">
              <a:defRPr/>
            </a:pPr>
            <a:fld id="{303ABE72-D0ED-4ACA-91AB-061E6CC8BF32}" type="slidenum">
              <a:rPr lang="en-US" altLang="en-US" sz="1000">
                <a:solidFill>
                  <a:srgbClr val="FFFFFF"/>
                </a:solidFill>
              </a:rPr>
              <a:pPr algn="ctr">
                <a:defRPr/>
              </a:pPr>
              <a:t>‹#›</a:t>
            </a:fld>
            <a:endParaRPr lang="en-US" altLang="en-US" sz="1000">
              <a:solidFill>
                <a:srgbClr val="FFFFFF"/>
              </a:solidFill>
            </a:endParaRPr>
          </a:p>
        </p:txBody>
      </p:sp>
      <p:sp>
        <p:nvSpPr>
          <p:cNvPr id="7180" name="Text Box 12"/>
          <p:cNvSpPr txBox="1">
            <a:spLocks noChangeArrowheads="1"/>
          </p:cNvSpPr>
          <p:nvPr/>
        </p:nvSpPr>
        <p:spPr bwMode="auto">
          <a:xfrm>
            <a:off x="457200" y="990600"/>
            <a:ext cx="8458200" cy="366713"/>
          </a:xfrm>
          <a:prstGeom prst="rect">
            <a:avLst/>
          </a:prstGeom>
          <a:noFill/>
          <a:ln w="9525">
            <a:noFill/>
            <a:miter lim="800000"/>
            <a:headEnd/>
            <a:tailEnd/>
          </a:ln>
          <a:effectLst/>
        </p:spPr>
        <p:txBody>
          <a:bodyPr>
            <a:spAutoFit/>
          </a:bodyPr>
          <a:lstStyle/>
          <a:p>
            <a:pPr>
              <a:spcBef>
                <a:spcPct val="50000"/>
              </a:spcBef>
              <a:defRPr/>
            </a:pPr>
            <a:endParaRPr lang="en-US" altLang="en-US" sz="1800">
              <a:solidFill>
                <a:srgbClr val="000000"/>
              </a:solidFill>
            </a:endParaRPr>
          </a:p>
        </p:txBody>
      </p:sp>
      <p:sp>
        <p:nvSpPr>
          <p:cNvPr id="7181" name="Text Box 13"/>
          <p:cNvSpPr txBox="1">
            <a:spLocks noChangeArrowheads="1"/>
          </p:cNvSpPr>
          <p:nvPr/>
        </p:nvSpPr>
        <p:spPr bwMode="auto">
          <a:xfrm>
            <a:off x="152400" y="7391400"/>
            <a:ext cx="2133600" cy="366713"/>
          </a:xfrm>
          <a:prstGeom prst="rect">
            <a:avLst/>
          </a:prstGeom>
          <a:noFill/>
          <a:ln w="9525">
            <a:noFill/>
            <a:miter lim="800000"/>
            <a:headEnd/>
            <a:tailEnd/>
          </a:ln>
          <a:effectLst/>
        </p:spPr>
        <p:txBody>
          <a:bodyPr>
            <a:spAutoFit/>
          </a:bodyPr>
          <a:lstStyle/>
          <a:p>
            <a:pPr>
              <a:spcBef>
                <a:spcPct val="50000"/>
              </a:spcBef>
              <a:defRPr/>
            </a:pPr>
            <a:endParaRPr lang="en-US" altLang="en-US" sz="1800">
              <a:solidFill>
                <a:srgbClr val="000000"/>
              </a:solidFill>
            </a:endParaRPr>
          </a:p>
        </p:txBody>
      </p:sp>
      <p:sp>
        <p:nvSpPr>
          <p:cNvPr id="7182" name="Rectangle 14"/>
          <p:cNvSpPr>
            <a:spLocks noChangeArrowheads="1"/>
          </p:cNvSpPr>
          <p:nvPr/>
        </p:nvSpPr>
        <p:spPr bwMode="auto">
          <a:xfrm>
            <a:off x="0" y="990600"/>
            <a:ext cx="9144000" cy="762000"/>
          </a:xfrm>
          <a:prstGeom prst="rect">
            <a:avLst/>
          </a:prstGeom>
          <a:solidFill>
            <a:schemeClr val="accent2"/>
          </a:solidFill>
          <a:ln w="9525">
            <a:solidFill>
              <a:schemeClr val="tx1"/>
            </a:solidFill>
            <a:miter lim="800000"/>
            <a:headEnd/>
            <a:tailEnd/>
          </a:ln>
          <a:effectLst/>
        </p:spPr>
        <p:txBody>
          <a:bodyPr wrap="none" anchor="ctr"/>
          <a:lstStyle/>
          <a:p>
            <a:pPr algn="ctr">
              <a:defRPr/>
            </a:pPr>
            <a:endParaRPr lang="en-US" altLang="en-US" sz="2400">
              <a:solidFill>
                <a:srgbClr val="000000"/>
              </a:solidFill>
              <a:latin typeface="Times" pitchFamily="18" charset="0"/>
            </a:endParaRPr>
          </a:p>
        </p:txBody>
      </p:sp>
      <p:sp>
        <p:nvSpPr>
          <p:cNvPr id="3083" name="Rectangle 15"/>
          <p:cNvSpPr>
            <a:spLocks noGrp="1" noChangeArrowheads="1"/>
          </p:cNvSpPr>
          <p:nvPr>
            <p:ph type="title"/>
          </p:nvPr>
        </p:nvSpPr>
        <p:spPr bwMode="auto">
          <a:xfrm>
            <a:off x="609600" y="990600"/>
            <a:ext cx="8153400"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7184" name="Text Box 16"/>
          <p:cNvSpPr txBox="1">
            <a:spLocks noChangeArrowheads="1"/>
          </p:cNvSpPr>
          <p:nvPr/>
        </p:nvSpPr>
        <p:spPr bwMode="auto">
          <a:xfrm>
            <a:off x="6629400" y="6445250"/>
            <a:ext cx="1920875" cy="336550"/>
          </a:xfrm>
          <a:prstGeom prst="rect">
            <a:avLst/>
          </a:prstGeom>
          <a:noFill/>
          <a:ln w="9525">
            <a:noFill/>
            <a:miter lim="800000"/>
            <a:headEnd/>
            <a:tailEnd/>
          </a:ln>
          <a:effectLst/>
        </p:spPr>
        <p:txBody>
          <a:bodyPr>
            <a:spAutoFit/>
          </a:bodyPr>
          <a:lstStyle/>
          <a:p>
            <a:pPr>
              <a:defRPr/>
            </a:pPr>
            <a:r>
              <a:rPr lang="en-US" altLang="en-US" sz="1600" b="1">
                <a:solidFill>
                  <a:srgbClr val="333399"/>
                </a:solidFill>
                <a:latin typeface="BI Helvetica BoldOblique" charset="0"/>
              </a:rPr>
              <a:t>Expect The Best</a:t>
            </a:r>
          </a:p>
        </p:txBody>
      </p:sp>
      <p:pic>
        <p:nvPicPr>
          <p:cNvPr id="3085" name="Picture 17" descr="aphis_logo_concept"/>
          <p:cNvPicPr>
            <a:picLocks noChangeAspect="1" noChangeArrowheads="1"/>
          </p:cNvPicPr>
          <p:nvPr userDrawn="1"/>
        </p:nvPicPr>
        <p:blipFill>
          <a:blip r:embed="rId19" cstate="print"/>
          <a:srcRect/>
          <a:stretch>
            <a:fillRect/>
          </a:stretch>
        </p:blipFill>
        <p:spPr bwMode="auto">
          <a:xfrm>
            <a:off x="0" y="152400"/>
            <a:ext cx="1828800" cy="787400"/>
          </a:xfrm>
          <a:prstGeom prst="rect">
            <a:avLst/>
          </a:prstGeom>
          <a:noFill/>
          <a:ln w="9525">
            <a:noFill/>
            <a:miter lim="800000"/>
            <a:headEnd/>
            <a:tailEnd/>
          </a:ln>
        </p:spPr>
      </p:pic>
    </p:spTree>
    <p:extLst>
      <p:ext uri="{BB962C8B-B14F-4D97-AF65-F5344CB8AC3E}">
        <p14:creationId xmlns:p14="http://schemas.microsoft.com/office/powerpoint/2010/main" val="1110794572"/>
      </p:ext>
    </p:extLst>
  </p:cSld>
  <p:clrMap bg1="lt1" tx1="dk1" bg2="lt2" tx2="dk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 id="2147483715" r:id="rId12"/>
    <p:sldLayoutId id="2147483716" r:id="rId13"/>
    <p:sldLayoutId id="2147483717" r:id="rId14"/>
    <p:sldLayoutId id="2147483718" r:id="rId15"/>
    <p:sldLayoutId id="2147483719" r:id="rId16"/>
    <p:sldLayoutId id="2147483720" r:id="rId17"/>
  </p:sldLayoutIdLst>
  <p:transition/>
  <p:timing>
    <p:tnLst>
      <p:par>
        <p:cTn id="1" dur="indefinite" restart="never" nodeType="tmRoot"/>
      </p:par>
    </p:tnLst>
  </p:timing>
  <p:txStyles>
    <p:titleStyle>
      <a:lvl1pPr algn="l" rtl="0" eaLnBrk="0" fontAlgn="base" hangingPunct="0">
        <a:spcBef>
          <a:spcPct val="0"/>
        </a:spcBef>
        <a:spcAft>
          <a:spcPct val="0"/>
        </a:spcAft>
        <a:defRPr sz="3600" b="1">
          <a:solidFill>
            <a:srgbClr val="458505"/>
          </a:solidFill>
          <a:latin typeface="+mj-lt"/>
          <a:ea typeface="+mj-ea"/>
          <a:cs typeface="+mj-cs"/>
        </a:defRPr>
      </a:lvl1pPr>
      <a:lvl2pPr algn="l" rtl="0" eaLnBrk="0" fontAlgn="base" hangingPunct="0">
        <a:spcBef>
          <a:spcPct val="0"/>
        </a:spcBef>
        <a:spcAft>
          <a:spcPct val="0"/>
        </a:spcAft>
        <a:defRPr sz="3600" b="1">
          <a:solidFill>
            <a:srgbClr val="458505"/>
          </a:solidFill>
          <a:latin typeface="Arial" charset="0"/>
        </a:defRPr>
      </a:lvl2pPr>
      <a:lvl3pPr algn="l" rtl="0" eaLnBrk="0" fontAlgn="base" hangingPunct="0">
        <a:spcBef>
          <a:spcPct val="0"/>
        </a:spcBef>
        <a:spcAft>
          <a:spcPct val="0"/>
        </a:spcAft>
        <a:defRPr sz="3600" b="1">
          <a:solidFill>
            <a:srgbClr val="458505"/>
          </a:solidFill>
          <a:latin typeface="Arial" charset="0"/>
        </a:defRPr>
      </a:lvl3pPr>
      <a:lvl4pPr algn="l" rtl="0" eaLnBrk="0" fontAlgn="base" hangingPunct="0">
        <a:spcBef>
          <a:spcPct val="0"/>
        </a:spcBef>
        <a:spcAft>
          <a:spcPct val="0"/>
        </a:spcAft>
        <a:defRPr sz="3600" b="1">
          <a:solidFill>
            <a:srgbClr val="458505"/>
          </a:solidFill>
          <a:latin typeface="Arial" charset="0"/>
        </a:defRPr>
      </a:lvl4pPr>
      <a:lvl5pPr algn="l" rtl="0" eaLnBrk="0" fontAlgn="base" hangingPunct="0">
        <a:spcBef>
          <a:spcPct val="0"/>
        </a:spcBef>
        <a:spcAft>
          <a:spcPct val="0"/>
        </a:spcAft>
        <a:defRPr sz="3600" b="1">
          <a:solidFill>
            <a:srgbClr val="458505"/>
          </a:solidFill>
          <a:latin typeface="Arial" charset="0"/>
        </a:defRPr>
      </a:lvl5pPr>
      <a:lvl6pPr marL="457200" algn="l" rtl="0" fontAlgn="base">
        <a:spcBef>
          <a:spcPct val="0"/>
        </a:spcBef>
        <a:spcAft>
          <a:spcPct val="0"/>
        </a:spcAft>
        <a:defRPr sz="3600" b="1">
          <a:solidFill>
            <a:srgbClr val="458505"/>
          </a:solidFill>
          <a:latin typeface="Arial" charset="0"/>
        </a:defRPr>
      </a:lvl6pPr>
      <a:lvl7pPr marL="914400" algn="l" rtl="0" fontAlgn="base">
        <a:spcBef>
          <a:spcPct val="0"/>
        </a:spcBef>
        <a:spcAft>
          <a:spcPct val="0"/>
        </a:spcAft>
        <a:defRPr sz="3600" b="1">
          <a:solidFill>
            <a:srgbClr val="458505"/>
          </a:solidFill>
          <a:latin typeface="Arial" charset="0"/>
        </a:defRPr>
      </a:lvl7pPr>
      <a:lvl8pPr marL="1371600" algn="l" rtl="0" fontAlgn="base">
        <a:spcBef>
          <a:spcPct val="0"/>
        </a:spcBef>
        <a:spcAft>
          <a:spcPct val="0"/>
        </a:spcAft>
        <a:defRPr sz="3600" b="1">
          <a:solidFill>
            <a:srgbClr val="458505"/>
          </a:solidFill>
          <a:latin typeface="Arial" charset="0"/>
        </a:defRPr>
      </a:lvl8pPr>
      <a:lvl9pPr marL="1828800" algn="l" rtl="0" fontAlgn="base">
        <a:spcBef>
          <a:spcPct val="0"/>
        </a:spcBef>
        <a:spcAft>
          <a:spcPct val="0"/>
        </a:spcAft>
        <a:defRPr sz="3600" b="1">
          <a:solidFill>
            <a:srgbClr val="458505"/>
          </a:solidFill>
          <a:latin typeface="Arial" charset="0"/>
        </a:defRPr>
      </a:lvl9pPr>
    </p:titleStyle>
    <p:bodyStyle>
      <a:lvl1pPr marL="342900" indent="-342900" algn="l" rtl="0" eaLnBrk="0" fontAlgn="base" hangingPunct="0">
        <a:spcBef>
          <a:spcPct val="20000"/>
        </a:spcBef>
        <a:spcAft>
          <a:spcPct val="0"/>
        </a:spcAft>
        <a:buChar char="•"/>
        <a:defRPr sz="3200">
          <a:solidFill>
            <a:schemeClr val="accent2"/>
          </a:solidFill>
          <a:latin typeface="+mn-lt"/>
          <a:ea typeface="+mn-ea"/>
          <a:cs typeface="+mn-cs"/>
        </a:defRPr>
      </a:lvl1pPr>
      <a:lvl2pPr marL="742950" indent="-285750" algn="l" rtl="0" eaLnBrk="0" fontAlgn="base" hangingPunct="0">
        <a:spcBef>
          <a:spcPct val="20000"/>
        </a:spcBef>
        <a:spcAft>
          <a:spcPct val="0"/>
        </a:spcAft>
        <a:buChar char="–"/>
        <a:defRPr sz="2800">
          <a:solidFill>
            <a:schemeClr val="accent2"/>
          </a:solidFill>
          <a:latin typeface="+mn-lt"/>
        </a:defRPr>
      </a:lvl2pPr>
      <a:lvl3pPr marL="1143000" indent="-228600" algn="l" rtl="0" eaLnBrk="0" fontAlgn="base" hangingPunct="0">
        <a:spcBef>
          <a:spcPct val="20000"/>
        </a:spcBef>
        <a:spcAft>
          <a:spcPct val="0"/>
        </a:spcAft>
        <a:buChar char="•"/>
        <a:defRPr sz="2400">
          <a:solidFill>
            <a:schemeClr val="accent2"/>
          </a:solidFill>
          <a:latin typeface="+mn-lt"/>
        </a:defRPr>
      </a:lvl3pPr>
      <a:lvl4pPr marL="1600200" indent="-228600" algn="l" rtl="0" eaLnBrk="0" fontAlgn="base" hangingPunct="0">
        <a:spcBef>
          <a:spcPct val="20000"/>
        </a:spcBef>
        <a:spcAft>
          <a:spcPct val="0"/>
        </a:spcAft>
        <a:buChar char="–"/>
        <a:defRPr sz="2000">
          <a:solidFill>
            <a:schemeClr val="accent2"/>
          </a:solidFill>
          <a:latin typeface="+mn-lt"/>
        </a:defRPr>
      </a:lvl4pPr>
      <a:lvl5pPr marL="2057400" indent="-228600" algn="l" rtl="0" eaLnBrk="0" fontAlgn="base" hangingPunct="0">
        <a:spcBef>
          <a:spcPct val="20000"/>
        </a:spcBef>
        <a:spcAft>
          <a:spcPct val="0"/>
        </a:spcAft>
        <a:buChar char="»"/>
        <a:defRPr sz="2000">
          <a:solidFill>
            <a:schemeClr val="accent2"/>
          </a:solidFill>
          <a:latin typeface="+mn-lt"/>
        </a:defRPr>
      </a:lvl5pPr>
      <a:lvl6pPr marL="2514600" indent="-228600" algn="l" rtl="0" fontAlgn="base">
        <a:spcBef>
          <a:spcPct val="20000"/>
        </a:spcBef>
        <a:spcAft>
          <a:spcPct val="0"/>
        </a:spcAft>
        <a:buChar char="»"/>
        <a:defRPr sz="2000">
          <a:solidFill>
            <a:schemeClr val="accent2"/>
          </a:solidFill>
          <a:latin typeface="+mn-lt"/>
        </a:defRPr>
      </a:lvl6pPr>
      <a:lvl7pPr marL="2971800" indent="-228600" algn="l" rtl="0" fontAlgn="base">
        <a:spcBef>
          <a:spcPct val="20000"/>
        </a:spcBef>
        <a:spcAft>
          <a:spcPct val="0"/>
        </a:spcAft>
        <a:buChar char="»"/>
        <a:defRPr sz="2000">
          <a:solidFill>
            <a:schemeClr val="accent2"/>
          </a:solidFill>
          <a:latin typeface="+mn-lt"/>
        </a:defRPr>
      </a:lvl7pPr>
      <a:lvl8pPr marL="3429000" indent="-228600" algn="l" rtl="0" fontAlgn="base">
        <a:spcBef>
          <a:spcPct val="20000"/>
        </a:spcBef>
        <a:spcAft>
          <a:spcPct val="0"/>
        </a:spcAft>
        <a:buChar char="»"/>
        <a:defRPr sz="2000">
          <a:solidFill>
            <a:schemeClr val="accent2"/>
          </a:solidFill>
          <a:latin typeface="+mn-lt"/>
        </a:defRPr>
      </a:lvl8pPr>
      <a:lvl9pPr marL="3886200" indent="-228600" algn="l" rtl="0" fontAlgn="base">
        <a:spcBef>
          <a:spcPct val="20000"/>
        </a:spcBef>
        <a:spcAft>
          <a:spcPct val="0"/>
        </a:spcAft>
        <a:buChar char="»"/>
        <a:defRPr sz="2000">
          <a:solidFill>
            <a:schemeClr val="accent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14.emf"/><Relationship Id="rId5" Type="http://schemas.openxmlformats.org/officeDocument/2006/relationships/image" Target="../media/image13.emf"/><Relationship Id="rId4" Type="http://schemas.openxmlformats.org/officeDocument/2006/relationships/image" Target="../media/image12.emf"/></Relationships>
</file>

<file path=ppt/slides/_rels/slide17.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5.xml"/><Relationship Id="rId1" Type="http://schemas.openxmlformats.org/officeDocument/2006/relationships/slideLayout" Target="../slideLayouts/slideLayout4.xml"/><Relationship Id="rId5" Type="http://schemas.openxmlformats.org/officeDocument/2006/relationships/image" Target="../media/image17.png"/><Relationship Id="rId4" Type="http://schemas.openxmlformats.org/officeDocument/2006/relationships/image" Target="../media/image16.png"/></Relationships>
</file>

<file path=ppt/slides/_rels/slide1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21.xml"/><Relationship Id="rId1" Type="http://schemas.openxmlformats.org/officeDocument/2006/relationships/slideLayout" Target="../slideLayouts/slideLayout36.xml"/></Relationships>
</file>

<file path=ppt/slides/_rels/slide27.xml.rels><?xml version="1.0" encoding="UTF-8" standalone="yes"?>
<Relationships xmlns="http://schemas.openxmlformats.org/package/2006/relationships"><Relationship Id="rId2" Type="http://schemas.openxmlformats.org/officeDocument/2006/relationships/image" Target="../media/image21.wmf"/><Relationship Id="rId1" Type="http://schemas.openxmlformats.org/officeDocument/2006/relationships/slideLayout" Target="../slideLayouts/slideLayout36.xml"/></Relationships>
</file>

<file path=ppt/slides/_rels/slide28.xml.rels><?xml version="1.0" encoding="UTF-8" standalone="yes"?>
<Relationships xmlns="http://schemas.openxmlformats.org/package/2006/relationships"><Relationship Id="rId2" Type="http://schemas.openxmlformats.org/officeDocument/2006/relationships/image" Target="../media/image22.gif"/><Relationship Id="rId1" Type="http://schemas.openxmlformats.org/officeDocument/2006/relationships/slideLayout" Target="../slideLayouts/slideLayout53.xml"/></Relationships>
</file>

<file path=ppt/slides/_rels/slide29.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53.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pPr algn="ctr"/>
            <a:r>
              <a:rPr lang="en-US" dirty="0" smtClean="0"/>
              <a:t>Developing a new pest prioritization model</a:t>
            </a:r>
            <a:endParaRPr lang="en-US" dirty="0"/>
          </a:p>
        </p:txBody>
      </p:sp>
      <p:sp>
        <p:nvSpPr>
          <p:cNvPr id="4" name="Subtitle 3"/>
          <p:cNvSpPr>
            <a:spLocks noGrp="1"/>
          </p:cNvSpPr>
          <p:nvPr>
            <p:ph type="subTitle" idx="1"/>
          </p:nvPr>
        </p:nvSpPr>
        <p:spPr/>
        <p:txBody>
          <a:bodyPr/>
          <a:lstStyle/>
          <a:p>
            <a:r>
              <a:rPr lang="en-US" sz="2400" dirty="0" smtClean="0"/>
              <a:t>Alison Neeley and Trang Vo</a:t>
            </a:r>
          </a:p>
          <a:p>
            <a:r>
              <a:rPr lang="en-US" sz="2000" dirty="0" smtClean="0"/>
              <a:t>Plant Epidemiology &amp; Risk Analysis Laboratory</a:t>
            </a:r>
            <a:endParaRPr lang="en-US" sz="2000"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Grp="1" noChangeArrowheads="1"/>
          </p:cNvSpPr>
          <p:nvPr>
            <p:ph type="title"/>
          </p:nvPr>
        </p:nvSpPr>
        <p:spPr/>
        <p:txBody>
          <a:bodyPr/>
          <a:lstStyle/>
          <a:p>
            <a:pPr algn="ctr"/>
            <a:r>
              <a:rPr lang="en-US" sz="4000" dirty="0">
                <a:solidFill>
                  <a:schemeClr val="bg1"/>
                </a:solidFill>
              </a:rPr>
              <a:t>Sample Questions</a:t>
            </a:r>
            <a:endParaRPr lang="en-US" sz="2400" i="1" dirty="0">
              <a:solidFill>
                <a:schemeClr val="bg1"/>
              </a:solidFill>
            </a:endParaRPr>
          </a:p>
        </p:txBody>
      </p:sp>
      <p:sp>
        <p:nvSpPr>
          <p:cNvPr id="246787" name="Rectangle 3"/>
          <p:cNvSpPr>
            <a:spLocks noGrp="1" noChangeArrowheads="1"/>
          </p:cNvSpPr>
          <p:nvPr>
            <p:ph sz="half" idx="1"/>
          </p:nvPr>
        </p:nvSpPr>
        <p:spPr/>
        <p:txBody>
          <a:bodyPr/>
          <a:lstStyle/>
          <a:p>
            <a:pPr lvl="1">
              <a:lnSpc>
                <a:spcPct val="80000"/>
              </a:lnSpc>
            </a:pPr>
            <a:endParaRPr lang="en-US" sz="800"/>
          </a:p>
          <a:p>
            <a:pPr lvl="1">
              <a:lnSpc>
                <a:spcPct val="80000"/>
              </a:lnSpc>
            </a:pPr>
            <a:endParaRPr lang="en-US" sz="800"/>
          </a:p>
        </p:txBody>
      </p:sp>
      <p:sp>
        <p:nvSpPr>
          <p:cNvPr id="246788" name="Rectangle 4"/>
          <p:cNvSpPr>
            <a:spLocks noGrp="1" noChangeArrowheads="1"/>
          </p:cNvSpPr>
          <p:nvPr>
            <p:ph sz="half" idx="2"/>
          </p:nvPr>
        </p:nvSpPr>
        <p:spPr>
          <a:xfrm>
            <a:off x="3733800" y="1981200"/>
            <a:ext cx="5029200" cy="4267200"/>
          </a:xfrm>
        </p:spPr>
        <p:txBody>
          <a:bodyPr/>
          <a:lstStyle/>
          <a:p>
            <a:pPr marL="406400" indent="-406400">
              <a:spcBef>
                <a:spcPts val="0"/>
              </a:spcBef>
            </a:pPr>
            <a:r>
              <a:rPr lang="en-US" sz="2400" dirty="0" smtClean="0"/>
              <a:t>Is </a:t>
            </a:r>
            <a:r>
              <a:rPr lang="en-US" sz="2400" dirty="0"/>
              <a:t>the organism a known pest in its area of current </a:t>
            </a:r>
            <a:r>
              <a:rPr lang="en-US" sz="2400" dirty="0" smtClean="0"/>
              <a:t>distribution?</a:t>
            </a:r>
          </a:p>
          <a:p>
            <a:pPr marL="406400" indent="-406400">
              <a:spcBef>
                <a:spcPts val="0"/>
              </a:spcBef>
            </a:pPr>
            <a:r>
              <a:rPr lang="en-US" sz="2400" dirty="0" smtClean="0"/>
              <a:t>Are any closely related species known pests?</a:t>
            </a:r>
          </a:p>
          <a:p>
            <a:pPr marL="406400" indent="-406400">
              <a:spcBef>
                <a:spcPts val="0"/>
              </a:spcBef>
            </a:pPr>
            <a:r>
              <a:rPr lang="en-US" sz="2400" dirty="0" smtClean="0"/>
              <a:t>Has the </a:t>
            </a:r>
            <a:r>
              <a:rPr lang="en-US" sz="2400" dirty="0"/>
              <a:t>pest established in new areas outside its original area of distribution</a:t>
            </a:r>
            <a:r>
              <a:rPr lang="en-US" sz="2400" dirty="0" smtClean="0"/>
              <a:t>?</a:t>
            </a:r>
          </a:p>
          <a:p>
            <a:pPr marL="406400" indent="-406400">
              <a:spcBef>
                <a:spcPts val="0"/>
              </a:spcBef>
            </a:pPr>
            <a:r>
              <a:rPr lang="en-US" sz="2400" dirty="0"/>
              <a:t>Is </a:t>
            </a:r>
            <a:r>
              <a:rPr lang="en-US" sz="2400" dirty="0" smtClean="0"/>
              <a:t>reproduction</a:t>
            </a:r>
            <a:r>
              <a:rPr lang="en-US" sz="2400" dirty="0"/>
              <a:t>: (a) </a:t>
            </a:r>
            <a:r>
              <a:rPr lang="en-US" sz="2400" dirty="0" smtClean="0"/>
              <a:t>continuous; </a:t>
            </a:r>
            <a:r>
              <a:rPr lang="en-US" sz="2400" dirty="0"/>
              <a:t>no overwintering period; (b) overwintering/ dormancy </a:t>
            </a:r>
            <a:r>
              <a:rPr lang="en-US" sz="2400" dirty="0" smtClean="0"/>
              <a:t>period</a:t>
            </a:r>
          </a:p>
          <a:p>
            <a:pPr marL="406400" indent="-406400">
              <a:spcBef>
                <a:spcPts val="0"/>
              </a:spcBef>
            </a:pPr>
            <a:endParaRPr lang="en-US" sz="2400" dirty="0" smtClean="0"/>
          </a:p>
          <a:p>
            <a:pPr marL="0" indent="0">
              <a:spcBef>
                <a:spcPts val="0"/>
              </a:spcBef>
              <a:buNone/>
            </a:pPr>
            <a:endParaRPr lang="en-US" sz="2400" dirty="0"/>
          </a:p>
          <a:p>
            <a:pPr marL="812800" lvl="1" indent="-355600">
              <a:spcBef>
                <a:spcPts val="0"/>
              </a:spcBef>
              <a:buFontTx/>
              <a:buNone/>
            </a:pPr>
            <a:endParaRPr lang="en-US" sz="2000" dirty="0"/>
          </a:p>
        </p:txBody>
      </p:sp>
      <p:sp>
        <p:nvSpPr>
          <p:cNvPr id="246789"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n-US"/>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0112" y="2438400"/>
            <a:ext cx="3200400" cy="2416302"/>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solidFill>
                  <a:schemeClr val="bg1"/>
                </a:solidFill>
              </a:rPr>
              <a:t>Sample </a:t>
            </a:r>
            <a:r>
              <a:rPr lang="en-US" dirty="0" smtClean="0">
                <a:solidFill>
                  <a:schemeClr val="bg1"/>
                </a:solidFill>
              </a:rPr>
              <a:t>Questions: Hosts</a:t>
            </a: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132166197"/>
              </p:ext>
            </p:extLst>
          </p:nvPr>
        </p:nvGraphicFramePr>
        <p:xfrm>
          <a:off x="228601" y="2057402"/>
          <a:ext cx="8686799" cy="3669732"/>
        </p:xfrm>
        <a:graphic>
          <a:graphicData uri="http://schemas.openxmlformats.org/drawingml/2006/table">
            <a:tbl>
              <a:tblPr>
                <a:tableStyleId>{E8B1032C-EA38-4F05-BA0D-38AFFFC7BED3}</a:tableStyleId>
              </a:tblPr>
              <a:tblGrid>
                <a:gridCol w="2285999"/>
                <a:gridCol w="1066800"/>
                <a:gridCol w="1066800"/>
                <a:gridCol w="1295400"/>
                <a:gridCol w="990600"/>
                <a:gridCol w="955618"/>
                <a:gridCol w="1025582"/>
              </a:tblGrid>
              <a:tr h="183891">
                <a:tc>
                  <a:txBody>
                    <a:bodyPr/>
                    <a:lstStyle/>
                    <a:p>
                      <a:pPr algn="l" fontAlgn="t"/>
                      <a:r>
                        <a:rPr lang="en-US" sz="900" u="none" strike="noStrike" dirty="0">
                          <a:effectLst/>
                        </a:rPr>
                        <a:t> </a:t>
                      </a:r>
                      <a:endParaRPr lang="en-US" sz="900" b="0" i="0" u="none" strike="noStrike" dirty="0">
                        <a:solidFill>
                          <a:srgbClr val="000000"/>
                        </a:solidFill>
                        <a:effectLst/>
                        <a:latin typeface="Calibri"/>
                      </a:endParaRPr>
                    </a:p>
                  </a:txBody>
                  <a:tcPr marL="0" marR="0" marT="0" marB="0"/>
                </a:tc>
                <a:tc>
                  <a:txBody>
                    <a:bodyPr/>
                    <a:lstStyle/>
                    <a:p>
                      <a:pPr algn="ctr" fontAlgn="t"/>
                      <a:r>
                        <a:rPr lang="en-US" sz="1200" b="1" u="none" strike="noStrike" dirty="0">
                          <a:effectLst/>
                        </a:rPr>
                        <a:t>on host? (y/n/c )</a:t>
                      </a:r>
                      <a:endParaRPr lang="en-US" sz="1200" b="1" i="0" u="none" strike="noStrike" dirty="0">
                        <a:solidFill>
                          <a:srgbClr val="000000"/>
                        </a:solidFill>
                        <a:effectLst/>
                        <a:latin typeface="Calibri"/>
                      </a:endParaRPr>
                    </a:p>
                  </a:txBody>
                  <a:tcPr marL="0" marR="0" marT="0" marB="0"/>
                </a:tc>
                <a:tc>
                  <a:txBody>
                    <a:bodyPr/>
                    <a:lstStyle/>
                    <a:p>
                      <a:pPr algn="ctr" fontAlgn="t"/>
                      <a:r>
                        <a:rPr lang="en-US" sz="1200" b="1" u="none" strike="noStrike" dirty="0">
                          <a:effectLst/>
                        </a:rPr>
                        <a:t>Host status to pest</a:t>
                      </a:r>
                      <a:endParaRPr lang="en-US" sz="1200" b="1" i="0" u="none" strike="noStrike" dirty="0">
                        <a:solidFill>
                          <a:srgbClr val="000000"/>
                        </a:solidFill>
                        <a:effectLst/>
                        <a:latin typeface="Calibri"/>
                      </a:endParaRPr>
                    </a:p>
                  </a:txBody>
                  <a:tcPr marL="0" marR="0" marT="0" marB="0"/>
                </a:tc>
                <a:tc>
                  <a:txBody>
                    <a:bodyPr/>
                    <a:lstStyle/>
                    <a:p>
                      <a:pPr algn="ctr" fontAlgn="t"/>
                      <a:r>
                        <a:rPr lang="en-US" sz="1200" b="1" u="none" strike="noStrike" dirty="0">
                          <a:effectLst/>
                        </a:rPr>
                        <a:t>Plant part(s) impacted </a:t>
                      </a:r>
                      <a:endParaRPr lang="en-US" sz="1200" b="1" i="0" u="none" strike="noStrike" dirty="0">
                        <a:solidFill>
                          <a:srgbClr val="000000"/>
                        </a:solidFill>
                        <a:effectLst/>
                        <a:latin typeface="Calibri"/>
                      </a:endParaRPr>
                    </a:p>
                  </a:txBody>
                  <a:tcPr marL="0" marR="0" marT="0" marB="0"/>
                </a:tc>
                <a:tc>
                  <a:txBody>
                    <a:bodyPr/>
                    <a:lstStyle/>
                    <a:p>
                      <a:pPr algn="ctr" fontAlgn="t"/>
                      <a:r>
                        <a:rPr lang="en-US" sz="1200" b="1" u="none" strike="noStrike" dirty="0">
                          <a:effectLst/>
                        </a:rPr>
                        <a:t>in/on/with</a:t>
                      </a:r>
                      <a:r>
                        <a:rPr lang="en-US" sz="1200" b="1" u="none" strike="noStrike" dirty="0" smtClean="0">
                          <a:effectLst/>
                        </a:rPr>
                        <a:t>/</a:t>
                      </a:r>
                      <a:br>
                        <a:rPr lang="en-US" sz="1200" b="1" u="none" strike="noStrike" dirty="0" smtClean="0">
                          <a:effectLst/>
                        </a:rPr>
                      </a:br>
                      <a:r>
                        <a:rPr lang="en-US" sz="1200" b="1" u="none" strike="noStrike" dirty="0" smtClean="0">
                          <a:effectLst/>
                        </a:rPr>
                        <a:t>other</a:t>
                      </a:r>
                      <a:endParaRPr lang="en-US" sz="1200" b="1" i="0" u="none" strike="noStrike" dirty="0">
                        <a:solidFill>
                          <a:srgbClr val="000000"/>
                        </a:solidFill>
                        <a:effectLst/>
                        <a:latin typeface="Calibri"/>
                      </a:endParaRPr>
                    </a:p>
                  </a:txBody>
                  <a:tcPr marL="0" marR="0" marT="0" marB="0"/>
                </a:tc>
                <a:tc>
                  <a:txBody>
                    <a:bodyPr/>
                    <a:lstStyle/>
                    <a:p>
                      <a:pPr algn="ctr" fontAlgn="t"/>
                      <a:r>
                        <a:rPr lang="en-US" sz="1200" b="1" u="none" strike="noStrike" dirty="0">
                          <a:effectLst/>
                        </a:rPr>
                        <a:t>Type of damage</a:t>
                      </a:r>
                      <a:endParaRPr lang="en-US" sz="1200" b="1" i="0" u="none" strike="noStrike" dirty="0">
                        <a:solidFill>
                          <a:srgbClr val="000000"/>
                        </a:solidFill>
                        <a:effectLst/>
                        <a:latin typeface="Calibri"/>
                      </a:endParaRPr>
                    </a:p>
                  </a:txBody>
                  <a:tcPr marL="0" marR="0" marT="0" marB="0"/>
                </a:tc>
                <a:tc>
                  <a:txBody>
                    <a:bodyPr/>
                    <a:lstStyle/>
                    <a:p>
                      <a:pPr algn="ctr" fontAlgn="t"/>
                      <a:r>
                        <a:rPr lang="en-US" sz="1200" b="1" u="none" strike="noStrike" dirty="0">
                          <a:effectLst/>
                        </a:rPr>
                        <a:t>Degree of damage</a:t>
                      </a:r>
                      <a:endParaRPr lang="en-US" sz="1200" b="1" i="0" u="none" strike="noStrike" dirty="0">
                        <a:solidFill>
                          <a:srgbClr val="000000"/>
                        </a:solidFill>
                        <a:effectLst/>
                        <a:latin typeface="Calibri"/>
                      </a:endParaRPr>
                    </a:p>
                  </a:txBody>
                  <a:tcPr marL="0" marR="0" marT="0" marB="0"/>
                </a:tc>
              </a:tr>
              <a:tr h="183891">
                <a:tc>
                  <a:txBody>
                    <a:bodyPr/>
                    <a:lstStyle/>
                    <a:p>
                      <a:pPr algn="l" fontAlgn="t"/>
                      <a:r>
                        <a:rPr lang="en-US" sz="1200" b="1" u="none" strike="noStrike" dirty="0">
                          <a:effectLst/>
                        </a:rPr>
                        <a:t>COMMERCIAL CROPS</a:t>
                      </a:r>
                      <a:endParaRPr lang="en-US" sz="1200" b="1" i="0" u="none" strike="noStrike" dirty="0">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0"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dirty="0">
                          <a:effectLst/>
                        </a:rPr>
                        <a:t> </a:t>
                      </a:r>
                      <a:endParaRPr lang="en-US" sz="900" b="1" i="0" u="none" strike="noStrike" dirty="0">
                        <a:solidFill>
                          <a:srgbClr val="000000"/>
                        </a:solidFill>
                        <a:effectLst/>
                        <a:latin typeface="Calibri"/>
                      </a:endParaRPr>
                    </a:p>
                  </a:txBody>
                  <a:tcPr marL="0" marR="0" marT="0" marB="0"/>
                </a:tc>
              </a:tr>
              <a:tr h="183891">
                <a:tc>
                  <a:txBody>
                    <a:bodyPr/>
                    <a:lstStyle/>
                    <a:p>
                      <a:pPr algn="l" fontAlgn="t"/>
                      <a:r>
                        <a:rPr lang="en-US" sz="1200" b="1" u="none" strike="noStrike" dirty="0">
                          <a:effectLst/>
                        </a:rPr>
                        <a:t>alfalfa seed</a:t>
                      </a:r>
                      <a:endParaRPr lang="en-US" sz="1200" b="1" i="0" u="none" strike="noStrike" dirty="0">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0"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r>
              <a:tr h="183891">
                <a:tc>
                  <a:txBody>
                    <a:bodyPr/>
                    <a:lstStyle/>
                    <a:p>
                      <a:pPr algn="l" fontAlgn="b"/>
                      <a:r>
                        <a:rPr lang="en-US" sz="1200" b="1" u="none" strike="noStrike" dirty="0">
                          <a:effectLst/>
                        </a:rPr>
                        <a:t>almonds</a:t>
                      </a:r>
                      <a:endParaRPr lang="en-US" sz="1200" b="1" i="0" u="none" strike="noStrike" dirty="0">
                        <a:solidFill>
                          <a:srgbClr val="000000"/>
                        </a:solidFill>
                        <a:effectLst/>
                        <a:latin typeface="Calibri"/>
                      </a:endParaRPr>
                    </a:p>
                  </a:txBody>
                  <a:tcPr marL="0" marR="0" marT="0" marB="0" anchor="b"/>
                </a:tc>
                <a:tc>
                  <a:txBody>
                    <a:bodyPr/>
                    <a:lstStyle/>
                    <a:p>
                      <a:pPr algn="l" fontAlgn="t"/>
                      <a:r>
                        <a:rPr lang="en-US" sz="900" u="none" strike="noStrike">
                          <a:effectLst/>
                        </a:rPr>
                        <a:t> </a:t>
                      </a:r>
                      <a:endParaRPr lang="en-US" sz="900" b="0"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r>
              <a:tr h="183891">
                <a:tc>
                  <a:txBody>
                    <a:bodyPr/>
                    <a:lstStyle/>
                    <a:p>
                      <a:pPr algn="l" fontAlgn="b"/>
                      <a:r>
                        <a:rPr lang="fr-FR" sz="1200" b="1" u="none" strike="noStrike" dirty="0" err="1">
                          <a:effectLst/>
                        </a:rPr>
                        <a:t>pome</a:t>
                      </a:r>
                      <a:r>
                        <a:rPr lang="fr-FR" sz="1200" b="1" u="none" strike="noStrike" dirty="0">
                          <a:effectLst/>
                        </a:rPr>
                        <a:t> fruit (</a:t>
                      </a:r>
                      <a:r>
                        <a:rPr lang="fr-FR" sz="1200" b="1" u="none" strike="noStrike" dirty="0" err="1">
                          <a:effectLst/>
                        </a:rPr>
                        <a:t>apples</a:t>
                      </a:r>
                      <a:r>
                        <a:rPr lang="fr-FR" sz="1200" b="1" u="none" strike="noStrike" dirty="0">
                          <a:effectLst/>
                        </a:rPr>
                        <a:t>, </a:t>
                      </a:r>
                      <a:r>
                        <a:rPr lang="fr-FR" sz="1200" b="1" u="none" strike="noStrike" dirty="0" err="1">
                          <a:effectLst/>
                        </a:rPr>
                        <a:t>pear</a:t>
                      </a:r>
                      <a:r>
                        <a:rPr lang="fr-FR" sz="1200" b="1" u="none" strike="noStrike" dirty="0">
                          <a:effectLst/>
                        </a:rPr>
                        <a:t>, </a:t>
                      </a:r>
                      <a:r>
                        <a:rPr lang="fr-FR" sz="1200" b="1" u="none" strike="noStrike" dirty="0" err="1">
                          <a:effectLst/>
                        </a:rPr>
                        <a:t>quince</a:t>
                      </a:r>
                      <a:r>
                        <a:rPr lang="fr-FR" sz="1200" b="1" u="none" strike="noStrike" dirty="0">
                          <a:effectLst/>
                        </a:rPr>
                        <a:t>, etc.)</a:t>
                      </a:r>
                      <a:endParaRPr lang="fr-FR" sz="1200" b="1" i="0" u="none" strike="noStrike" dirty="0">
                        <a:solidFill>
                          <a:srgbClr val="000000"/>
                        </a:solidFill>
                        <a:effectLst/>
                        <a:latin typeface="Calibri"/>
                      </a:endParaRPr>
                    </a:p>
                  </a:txBody>
                  <a:tcPr marL="0" marR="0" marT="0" marB="0" anchor="b"/>
                </a:tc>
                <a:tc>
                  <a:txBody>
                    <a:bodyPr/>
                    <a:lstStyle/>
                    <a:p>
                      <a:pPr algn="l" fontAlgn="t"/>
                      <a:r>
                        <a:rPr lang="en-US" sz="900" u="none" strike="noStrike">
                          <a:effectLst/>
                        </a:rPr>
                        <a:t> </a:t>
                      </a:r>
                      <a:endParaRPr lang="en-US" sz="900" b="0"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r>
              <a:tr h="183891">
                <a:tc>
                  <a:txBody>
                    <a:bodyPr/>
                    <a:lstStyle/>
                    <a:p>
                      <a:pPr algn="l" fontAlgn="b"/>
                      <a:r>
                        <a:rPr lang="en-US" sz="1200" b="1" u="none" strike="noStrike" dirty="0">
                          <a:effectLst/>
                        </a:rPr>
                        <a:t>asparagus</a:t>
                      </a:r>
                      <a:endParaRPr lang="en-US" sz="1200" b="1" i="0" u="none" strike="noStrike" dirty="0">
                        <a:solidFill>
                          <a:srgbClr val="000000"/>
                        </a:solidFill>
                        <a:effectLst/>
                        <a:latin typeface="Calibri"/>
                      </a:endParaRPr>
                    </a:p>
                  </a:txBody>
                  <a:tcPr marL="0" marR="0" marT="0" marB="0" anchor="b"/>
                </a:tc>
                <a:tc>
                  <a:txBody>
                    <a:bodyPr/>
                    <a:lstStyle/>
                    <a:p>
                      <a:pPr algn="l" fontAlgn="t"/>
                      <a:r>
                        <a:rPr lang="en-US" sz="900" u="none" strike="noStrike">
                          <a:effectLst/>
                        </a:rPr>
                        <a:t> </a:t>
                      </a:r>
                      <a:endParaRPr lang="en-US" sz="900" b="0"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dirty="0">
                          <a:effectLst/>
                        </a:rPr>
                        <a:t> </a:t>
                      </a:r>
                      <a:endParaRPr lang="en-US" sz="900" b="1" i="0" u="none" strike="noStrike" dirty="0">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r>
              <a:tr h="183891">
                <a:tc>
                  <a:txBody>
                    <a:bodyPr/>
                    <a:lstStyle/>
                    <a:p>
                      <a:pPr algn="l" fontAlgn="b"/>
                      <a:r>
                        <a:rPr lang="en-US" sz="1200" b="1" u="none" strike="noStrike" dirty="0">
                          <a:effectLst/>
                        </a:rPr>
                        <a:t>barley</a:t>
                      </a:r>
                      <a:endParaRPr lang="en-US" sz="1200" b="1" i="0" u="none" strike="noStrike" dirty="0">
                        <a:solidFill>
                          <a:srgbClr val="000000"/>
                        </a:solidFill>
                        <a:effectLst/>
                        <a:latin typeface="Calibri"/>
                      </a:endParaRPr>
                    </a:p>
                  </a:txBody>
                  <a:tcPr marL="0" marR="0" marT="0" marB="0" anchor="b"/>
                </a:tc>
                <a:tc>
                  <a:txBody>
                    <a:bodyPr/>
                    <a:lstStyle/>
                    <a:p>
                      <a:pPr algn="l" fontAlgn="t"/>
                      <a:r>
                        <a:rPr lang="en-US" sz="900" u="none" strike="noStrike">
                          <a:effectLst/>
                        </a:rPr>
                        <a:t> </a:t>
                      </a:r>
                      <a:endParaRPr lang="en-US" sz="900" b="0"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r>
              <a:tr h="183891">
                <a:tc>
                  <a:txBody>
                    <a:bodyPr/>
                    <a:lstStyle/>
                    <a:p>
                      <a:pPr algn="l" fontAlgn="b"/>
                      <a:r>
                        <a:rPr lang="en-US" sz="1200" b="1" u="none" strike="noStrike" dirty="0">
                          <a:effectLst/>
                        </a:rPr>
                        <a:t>beans</a:t>
                      </a:r>
                      <a:endParaRPr lang="en-US" sz="1200" b="1" i="0" u="none" strike="noStrike" dirty="0">
                        <a:solidFill>
                          <a:srgbClr val="000000"/>
                        </a:solidFill>
                        <a:effectLst/>
                        <a:latin typeface="Calibri"/>
                      </a:endParaRPr>
                    </a:p>
                  </a:txBody>
                  <a:tcPr marL="0" marR="0" marT="0" marB="0" anchor="b"/>
                </a:tc>
                <a:tc>
                  <a:txBody>
                    <a:bodyPr/>
                    <a:lstStyle/>
                    <a:p>
                      <a:pPr algn="l" fontAlgn="t"/>
                      <a:r>
                        <a:rPr lang="en-US" sz="900" u="none" strike="noStrike">
                          <a:effectLst/>
                        </a:rPr>
                        <a:t> </a:t>
                      </a:r>
                      <a:endParaRPr lang="en-US" sz="900" b="0"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r>
              <a:tr h="183891">
                <a:tc>
                  <a:txBody>
                    <a:bodyPr/>
                    <a:lstStyle/>
                    <a:p>
                      <a:pPr algn="l" fontAlgn="b"/>
                      <a:r>
                        <a:rPr lang="en-US" sz="1200" b="1" u="none" strike="noStrike" dirty="0">
                          <a:effectLst/>
                        </a:rPr>
                        <a:t>blackberries and raspberries</a:t>
                      </a:r>
                      <a:endParaRPr lang="en-US" sz="1200" b="1" i="0" u="none" strike="noStrike" dirty="0">
                        <a:solidFill>
                          <a:srgbClr val="000000"/>
                        </a:solidFill>
                        <a:effectLst/>
                        <a:latin typeface="Calibri"/>
                      </a:endParaRPr>
                    </a:p>
                  </a:txBody>
                  <a:tcPr marL="0" marR="0" marT="0" marB="0" anchor="b"/>
                </a:tc>
                <a:tc>
                  <a:txBody>
                    <a:bodyPr/>
                    <a:lstStyle/>
                    <a:p>
                      <a:pPr algn="l" fontAlgn="t"/>
                      <a:r>
                        <a:rPr lang="en-US" sz="900" u="none" strike="noStrike">
                          <a:effectLst/>
                        </a:rPr>
                        <a:t> </a:t>
                      </a:r>
                      <a:endParaRPr lang="en-US" sz="900" b="0"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r>
              <a:tr h="183891">
                <a:tc>
                  <a:txBody>
                    <a:bodyPr/>
                    <a:lstStyle/>
                    <a:p>
                      <a:pPr algn="l" fontAlgn="b"/>
                      <a:r>
                        <a:rPr lang="en-US" sz="1200" b="1" u="none" strike="noStrike" dirty="0">
                          <a:effectLst/>
                        </a:rPr>
                        <a:t>blueberries</a:t>
                      </a:r>
                      <a:endParaRPr lang="en-US" sz="1200" b="1" i="0" u="none" strike="noStrike" dirty="0">
                        <a:solidFill>
                          <a:srgbClr val="000000"/>
                        </a:solidFill>
                        <a:effectLst/>
                        <a:latin typeface="Calibri"/>
                      </a:endParaRPr>
                    </a:p>
                  </a:txBody>
                  <a:tcPr marL="0" marR="0" marT="0" marB="0" anchor="b"/>
                </a:tc>
                <a:tc>
                  <a:txBody>
                    <a:bodyPr/>
                    <a:lstStyle/>
                    <a:p>
                      <a:pPr algn="l" fontAlgn="t"/>
                      <a:r>
                        <a:rPr lang="en-US" sz="900" u="none" strike="noStrike">
                          <a:effectLst/>
                        </a:rPr>
                        <a:t> </a:t>
                      </a:r>
                      <a:endParaRPr lang="en-US" sz="900" b="0"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r>
              <a:tr h="183891">
                <a:tc>
                  <a:txBody>
                    <a:bodyPr/>
                    <a:lstStyle/>
                    <a:p>
                      <a:pPr algn="l" fontAlgn="b"/>
                      <a:r>
                        <a:rPr lang="en-US" sz="1200" b="1" u="none" strike="noStrike" dirty="0">
                          <a:effectLst/>
                        </a:rPr>
                        <a:t>Brassica (cabbage, cauliflower, cabbage) </a:t>
                      </a:r>
                      <a:endParaRPr lang="en-US" sz="1200" b="1" i="0" u="none" strike="noStrike" dirty="0">
                        <a:solidFill>
                          <a:srgbClr val="000000"/>
                        </a:solidFill>
                        <a:effectLst/>
                        <a:latin typeface="Calibri"/>
                      </a:endParaRPr>
                    </a:p>
                  </a:txBody>
                  <a:tcPr marL="0" marR="0" marT="0" marB="0" anchor="b"/>
                </a:tc>
                <a:tc>
                  <a:txBody>
                    <a:bodyPr/>
                    <a:lstStyle/>
                    <a:p>
                      <a:pPr algn="l" fontAlgn="t"/>
                      <a:r>
                        <a:rPr lang="en-US" sz="900" u="none" strike="noStrike">
                          <a:effectLst/>
                        </a:rPr>
                        <a:t> </a:t>
                      </a:r>
                      <a:endParaRPr lang="en-US" sz="900" b="0"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r>
              <a:tr h="183891">
                <a:tc>
                  <a:txBody>
                    <a:bodyPr/>
                    <a:lstStyle/>
                    <a:p>
                      <a:pPr algn="l" fontAlgn="b"/>
                      <a:r>
                        <a:rPr lang="en-US" sz="1200" b="1" u="none" strike="noStrike" dirty="0">
                          <a:effectLst/>
                        </a:rPr>
                        <a:t>cantaloupe, honeydew, watermelon</a:t>
                      </a:r>
                      <a:endParaRPr lang="en-US" sz="1200" b="1" i="0" u="none" strike="noStrike" dirty="0">
                        <a:solidFill>
                          <a:srgbClr val="000000"/>
                        </a:solidFill>
                        <a:effectLst/>
                        <a:latin typeface="Calibri"/>
                      </a:endParaRPr>
                    </a:p>
                  </a:txBody>
                  <a:tcPr marL="0" marR="0" marT="0" marB="0" anchor="b"/>
                </a:tc>
                <a:tc>
                  <a:txBody>
                    <a:bodyPr/>
                    <a:lstStyle/>
                    <a:p>
                      <a:pPr algn="l" fontAlgn="t"/>
                      <a:r>
                        <a:rPr lang="en-US" sz="900" u="none" strike="noStrike">
                          <a:effectLst/>
                        </a:rPr>
                        <a:t> </a:t>
                      </a:r>
                      <a:endParaRPr lang="en-US" sz="900" b="0"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r>
              <a:tr h="183891">
                <a:tc>
                  <a:txBody>
                    <a:bodyPr/>
                    <a:lstStyle/>
                    <a:p>
                      <a:pPr algn="l" fontAlgn="b"/>
                      <a:r>
                        <a:rPr lang="en-US" sz="1200" b="1" u="none" strike="noStrike" dirty="0">
                          <a:effectLst/>
                        </a:rPr>
                        <a:t>carrots</a:t>
                      </a:r>
                      <a:endParaRPr lang="en-US" sz="1200" b="1" i="0" u="none" strike="noStrike" dirty="0">
                        <a:solidFill>
                          <a:srgbClr val="000000"/>
                        </a:solidFill>
                        <a:effectLst/>
                        <a:latin typeface="Calibri"/>
                      </a:endParaRPr>
                    </a:p>
                  </a:txBody>
                  <a:tcPr marL="0" marR="0" marT="0" marB="0" anchor="b"/>
                </a:tc>
                <a:tc>
                  <a:txBody>
                    <a:bodyPr/>
                    <a:lstStyle/>
                    <a:p>
                      <a:pPr algn="l" fontAlgn="t"/>
                      <a:r>
                        <a:rPr lang="en-US" sz="900" u="none" strike="noStrike">
                          <a:effectLst/>
                        </a:rPr>
                        <a:t> </a:t>
                      </a:r>
                      <a:endParaRPr lang="en-US" sz="900" b="0"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r>
              <a:tr h="183891">
                <a:tc>
                  <a:txBody>
                    <a:bodyPr/>
                    <a:lstStyle/>
                    <a:p>
                      <a:pPr algn="l" fontAlgn="b"/>
                      <a:r>
                        <a:rPr lang="en-US" sz="1200" b="1" u="none" strike="noStrike" dirty="0">
                          <a:effectLst/>
                        </a:rPr>
                        <a:t>cranberries</a:t>
                      </a:r>
                      <a:endParaRPr lang="en-US" sz="1200" b="1" i="0" u="none" strike="noStrike" dirty="0">
                        <a:solidFill>
                          <a:srgbClr val="000000"/>
                        </a:solidFill>
                        <a:effectLst/>
                        <a:latin typeface="Calibri"/>
                      </a:endParaRPr>
                    </a:p>
                  </a:txBody>
                  <a:tcPr marL="0" marR="0" marT="0" marB="0" anchor="b"/>
                </a:tc>
                <a:tc>
                  <a:txBody>
                    <a:bodyPr/>
                    <a:lstStyle/>
                    <a:p>
                      <a:pPr algn="l" fontAlgn="t"/>
                      <a:r>
                        <a:rPr lang="en-US" sz="900" u="none" strike="noStrike">
                          <a:effectLst/>
                        </a:rPr>
                        <a:t> </a:t>
                      </a:r>
                      <a:endParaRPr lang="en-US" sz="900" b="0"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r>
              <a:tr h="183891">
                <a:tc>
                  <a:txBody>
                    <a:bodyPr/>
                    <a:lstStyle/>
                    <a:p>
                      <a:pPr algn="l" fontAlgn="b"/>
                      <a:r>
                        <a:rPr lang="en-US" sz="1200" b="1" u="none" strike="noStrike" dirty="0">
                          <a:effectLst/>
                        </a:rPr>
                        <a:t>celery</a:t>
                      </a:r>
                      <a:endParaRPr lang="en-US" sz="1200" b="1" i="0" u="none" strike="noStrike" dirty="0">
                        <a:solidFill>
                          <a:srgbClr val="000000"/>
                        </a:solidFill>
                        <a:effectLst/>
                        <a:latin typeface="Calibri"/>
                      </a:endParaRPr>
                    </a:p>
                  </a:txBody>
                  <a:tcPr marL="0" marR="0" marT="0" marB="0" anchor="b"/>
                </a:tc>
                <a:tc>
                  <a:txBody>
                    <a:bodyPr/>
                    <a:lstStyle/>
                    <a:p>
                      <a:pPr algn="l" fontAlgn="t"/>
                      <a:r>
                        <a:rPr lang="en-US" sz="900" u="none" strike="noStrike">
                          <a:effectLst/>
                        </a:rPr>
                        <a:t> </a:t>
                      </a:r>
                      <a:endParaRPr lang="en-US" sz="900" b="0"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r>
              <a:tr h="183891">
                <a:tc>
                  <a:txBody>
                    <a:bodyPr/>
                    <a:lstStyle/>
                    <a:p>
                      <a:pPr algn="l" fontAlgn="b"/>
                      <a:r>
                        <a:rPr lang="en-US" sz="1200" b="1" u="none" strike="noStrike" dirty="0">
                          <a:effectLst/>
                        </a:rPr>
                        <a:t>citrus</a:t>
                      </a:r>
                      <a:endParaRPr lang="en-US" sz="1200" b="1" i="0" u="none" strike="noStrike" dirty="0">
                        <a:solidFill>
                          <a:srgbClr val="000000"/>
                        </a:solidFill>
                        <a:effectLst/>
                        <a:latin typeface="Calibri"/>
                      </a:endParaRPr>
                    </a:p>
                  </a:txBody>
                  <a:tcPr marL="0" marR="0" marT="0" marB="0" anchor="b"/>
                </a:tc>
                <a:tc>
                  <a:txBody>
                    <a:bodyPr/>
                    <a:lstStyle/>
                    <a:p>
                      <a:pPr algn="l" fontAlgn="t"/>
                      <a:r>
                        <a:rPr lang="en-US" sz="900" u="none" strike="noStrike">
                          <a:effectLst/>
                        </a:rPr>
                        <a:t> </a:t>
                      </a:r>
                      <a:endParaRPr lang="en-US" sz="900" b="0"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a:effectLst/>
                        </a:rPr>
                        <a:t> </a:t>
                      </a:r>
                      <a:endParaRPr lang="en-US" sz="900" b="1" i="0" u="none" strike="noStrike">
                        <a:solidFill>
                          <a:srgbClr val="000000"/>
                        </a:solidFill>
                        <a:effectLst/>
                        <a:latin typeface="Calibri"/>
                      </a:endParaRPr>
                    </a:p>
                  </a:txBody>
                  <a:tcPr marL="0" marR="0" marT="0" marB="0"/>
                </a:tc>
                <a:tc>
                  <a:txBody>
                    <a:bodyPr/>
                    <a:lstStyle/>
                    <a:p>
                      <a:pPr algn="l" fontAlgn="t"/>
                      <a:r>
                        <a:rPr lang="en-US" sz="900" u="none" strike="noStrike" dirty="0">
                          <a:effectLst/>
                        </a:rPr>
                        <a:t> </a:t>
                      </a:r>
                      <a:endParaRPr lang="en-US" sz="900" b="1" i="0" u="none" strike="noStrike" dirty="0">
                        <a:solidFill>
                          <a:srgbClr val="000000"/>
                        </a:solidFill>
                        <a:effectLst/>
                        <a:latin typeface="Calibri"/>
                      </a:endParaRPr>
                    </a:p>
                  </a:txBody>
                  <a:tcPr marL="0" marR="0" marT="0" marB="0"/>
                </a:tc>
              </a:tr>
            </a:tbl>
          </a:graphicData>
        </a:graphic>
      </p:graphicFrame>
    </p:spTree>
    <p:extLst>
      <p:ext uri="{BB962C8B-B14F-4D97-AF65-F5344CB8AC3E}">
        <p14:creationId xmlns:p14="http://schemas.microsoft.com/office/powerpoint/2010/main" val="3398344906"/>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Grp="1" noChangeArrowheads="1"/>
          </p:cNvSpPr>
          <p:nvPr>
            <p:ph type="title"/>
          </p:nvPr>
        </p:nvSpPr>
        <p:spPr>
          <a:xfrm>
            <a:off x="228600" y="990600"/>
            <a:ext cx="8610600" cy="685800"/>
          </a:xfrm>
        </p:spPr>
        <p:txBody>
          <a:bodyPr/>
          <a:lstStyle/>
          <a:p>
            <a:pPr algn="ctr"/>
            <a:r>
              <a:rPr lang="en-US" dirty="0">
                <a:solidFill>
                  <a:schemeClr val="bg1"/>
                </a:solidFill>
              </a:rPr>
              <a:t>Sample </a:t>
            </a:r>
            <a:r>
              <a:rPr lang="en-US" dirty="0" smtClean="0">
                <a:solidFill>
                  <a:schemeClr val="bg1"/>
                </a:solidFill>
              </a:rPr>
              <a:t>Questions</a:t>
            </a:r>
            <a:r>
              <a:rPr lang="en-US" sz="4000" dirty="0" smtClean="0">
                <a:solidFill>
                  <a:schemeClr val="bg1"/>
                </a:solidFill>
              </a:rPr>
              <a:t>: </a:t>
            </a:r>
            <a:r>
              <a:rPr lang="en-US" dirty="0" smtClean="0">
                <a:solidFill>
                  <a:schemeClr val="bg1"/>
                </a:solidFill>
              </a:rPr>
              <a:t>Geo Potential</a:t>
            </a:r>
            <a:endParaRPr lang="en-US" sz="2400" i="1" dirty="0">
              <a:solidFill>
                <a:schemeClr val="bg1"/>
              </a:solidFill>
            </a:endParaRPr>
          </a:p>
        </p:txBody>
      </p:sp>
      <p:sp>
        <p:nvSpPr>
          <p:cNvPr id="246789"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n-US"/>
          </a:p>
        </p:txBody>
      </p:sp>
      <p:graphicFrame>
        <p:nvGraphicFramePr>
          <p:cNvPr id="6" name="Table 5"/>
          <p:cNvGraphicFramePr>
            <a:graphicFrameLocks noGrp="1"/>
          </p:cNvGraphicFramePr>
          <p:nvPr>
            <p:extLst>
              <p:ext uri="{D42A27DB-BD31-4B8C-83A1-F6EECF244321}">
                <p14:modId xmlns:p14="http://schemas.microsoft.com/office/powerpoint/2010/main" val="3869053661"/>
              </p:ext>
            </p:extLst>
          </p:nvPr>
        </p:nvGraphicFramePr>
        <p:xfrm>
          <a:off x="457200" y="1981200"/>
          <a:ext cx="8153400" cy="3968823"/>
        </p:xfrm>
        <a:graphic>
          <a:graphicData uri="http://schemas.openxmlformats.org/drawingml/2006/table">
            <a:tbl>
              <a:tblPr firstRow="1" bandRow="1">
                <a:tableStyleId>{5C22544A-7EE6-4342-B048-85BDC9FD1C3A}</a:tableStyleId>
              </a:tblPr>
              <a:tblGrid>
                <a:gridCol w="3124200"/>
                <a:gridCol w="2362200"/>
                <a:gridCol w="2667000"/>
              </a:tblGrid>
              <a:tr h="412647">
                <a:tc>
                  <a:txBody>
                    <a:bodyPr/>
                    <a:lstStyle/>
                    <a:p>
                      <a:r>
                        <a:rPr lang="en-US" sz="1800" dirty="0" smtClean="0">
                          <a:solidFill>
                            <a:schemeClr val="tx1"/>
                          </a:solidFill>
                        </a:rPr>
                        <a:t>Cold Hardiness Zones</a:t>
                      </a:r>
                      <a:endParaRPr lang="en-US" sz="1800" dirty="0">
                        <a:solidFill>
                          <a:schemeClr val="tx1"/>
                        </a:solidFill>
                      </a:endParaRPr>
                    </a:p>
                  </a:txBody>
                  <a:tcPr marL="99035" marR="99035" marT="49517" marB="49517"/>
                </a:tc>
                <a:tc>
                  <a:txBody>
                    <a:bodyPr/>
                    <a:lstStyle/>
                    <a:p>
                      <a:r>
                        <a:rPr lang="en-US" sz="1800" dirty="0" err="1" smtClean="0">
                          <a:solidFill>
                            <a:schemeClr val="tx1"/>
                          </a:solidFill>
                        </a:rPr>
                        <a:t>Köppen</a:t>
                      </a:r>
                      <a:r>
                        <a:rPr lang="en-US" sz="1800" dirty="0" smtClean="0">
                          <a:solidFill>
                            <a:schemeClr val="tx1"/>
                          </a:solidFill>
                        </a:rPr>
                        <a:t>-Geiger Climate Classes</a:t>
                      </a:r>
                      <a:endParaRPr lang="en-US" sz="1800" dirty="0">
                        <a:solidFill>
                          <a:schemeClr val="tx1"/>
                        </a:solidFill>
                      </a:endParaRPr>
                    </a:p>
                  </a:txBody>
                  <a:tcPr marL="99035" marR="99035" marT="49517" marB="49517"/>
                </a:tc>
                <a:tc>
                  <a:txBody>
                    <a:bodyPr/>
                    <a:lstStyle/>
                    <a:p>
                      <a:r>
                        <a:rPr lang="en-US" sz="1800" dirty="0" smtClean="0">
                          <a:solidFill>
                            <a:schemeClr val="tx1"/>
                          </a:solidFill>
                        </a:rPr>
                        <a:t>10-inch</a:t>
                      </a:r>
                      <a:r>
                        <a:rPr lang="en-US" sz="1800" baseline="0" dirty="0" smtClean="0">
                          <a:solidFill>
                            <a:schemeClr val="tx1"/>
                          </a:solidFill>
                        </a:rPr>
                        <a:t> Precipitation Bands</a:t>
                      </a:r>
                      <a:endParaRPr lang="en-US" sz="1800" dirty="0">
                        <a:solidFill>
                          <a:schemeClr val="tx1"/>
                        </a:solidFill>
                      </a:endParaRPr>
                    </a:p>
                  </a:txBody>
                  <a:tcPr marL="99035" marR="99035" marT="49517" marB="49517"/>
                </a:tc>
              </a:tr>
              <a:tr h="255473">
                <a:tc>
                  <a:txBody>
                    <a:bodyPr/>
                    <a:lstStyle/>
                    <a:p>
                      <a:pPr algn="l" fontAlgn="ctr"/>
                      <a:r>
                        <a:rPr lang="en-US" sz="1400" b="0" i="0" u="none" strike="noStrike" dirty="0">
                          <a:solidFill>
                            <a:srgbClr val="000000"/>
                          </a:solidFill>
                          <a:latin typeface="Times New Roman"/>
                        </a:rPr>
                        <a:t>Zone 1 (below -50F or below -45.6C)</a:t>
                      </a:r>
                    </a:p>
                  </a:txBody>
                  <a:tcPr marL="0" marR="0" marT="0" marB="0" anchor="ctr"/>
                </a:tc>
                <a:tc>
                  <a:txBody>
                    <a:bodyPr/>
                    <a:lstStyle/>
                    <a:p>
                      <a:pPr algn="l" fontAlgn="ctr"/>
                      <a:r>
                        <a:rPr lang="en-US" sz="1400" b="0" i="0" u="none" strike="noStrike" dirty="0">
                          <a:solidFill>
                            <a:srgbClr val="000000"/>
                          </a:solidFill>
                          <a:latin typeface="Times New Roman"/>
                        </a:rPr>
                        <a:t>Tropical rainforest</a:t>
                      </a:r>
                    </a:p>
                  </a:txBody>
                  <a:tcPr marL="0" marR="0" marT="0" marB="0" anchor="ctr"/>
                </a:tc>
                <a:tc>
                  <a:txBody>
                    <a:bodyPr/>
                    <a:lstStyle/>
                    <a:p>
                      <a:pPr algn="l" fontAlgn="ctr"/>
                      <a:r>
                        <a:rPr lang="en-US" sz="1400" b="0" i="0" u="none" strike="noStrike" dirty="0">
                          <a:solidFill>
                            <a:srgbClr val="000000"/>
                          </a:solidFill>
                          <a:latin typeface="Times New Roman"/>
                        </a:rPr>
                        <a:t>0-10 inches (0-25 cm)</a:t>
                      </a:r>
                    </a:p>
                  </a:txBody>
                  <a:tcPr marL="0" marR="0" marT="0" marB="0" anchor="ctr"/>
                </a:tc>
              </a:tr>
              <a:tr h="255473">
                <a:tc>
                  <a:txBody>
                    <a:bodyPr/>
                    <a:lstStyle/>
                    <a:p>
                      <a:pPr algn="l" fontAlgn="ctr"/>
                      <a:r>
                        <a:rPr lang="en-US" sz="1400" b="0" i="0" u="none" strike="noStrike">
                          <a:solidFill>
                            <a:srgbClr val="000000"/>
                          </a:solidFill>
                          <a:latin typeface="Times New Roman"/>
                        </a:rPr>
                        <a:t>Zone 2 (-50 to -40F, or -45.6 to -40.0C)</a:t>
                      </a:r>
                    </a:p>
                  </a:txBody>
                  <a:tcPr marL="0" marR="0" marT="0" marB="0" anchor="ctr"/>
                </a:tc>
                <a:tc>
                  <a:txBody>
                    <a:bodyPr/>
                    <a:lstStyle/>
                    <a:p>
                      <a:pPr algn="l" fontAlgn="ctr"/>
                      <a:r>
                        <a:rPr lang="en-US" sz="1400" b="0" i="0" u="none" strike="noStrike">
                          <a:solidFill>
                            <a:srgbClr val="000000"/>
                          </a:solidFill>
                          <a:latin typeface="Times New Roman"/>
                        </a:rPr>
                        <a:t>Tropical savanna</a:t>
                      </a:r>
                    </a:p>
                  </a:txBody>
                  <a:tcPr marL="0" marR="0" marT="0" marB="0" anchor="ctr"/>
                </a:tc>
                <a:tc>
                  <a:txBody>
                    <a:bodyPr/>
                    <a:lstStyle/>
                    <a:p>
                      <a:pPr algn="l" fontAlgn="b"/>
                      <a:r>
                        <a:rPr lang="en-US" sz="1400" b="0" i="0" u="none" strike="noStrike" dirty="0">
                          <a:latin typeface="Times New Roman"/>
                        </a:rPr>
                        <a:t>10-20 inches (25-51 cm)</a:t>
                      </a:r>
                    </a:p>
                  </a:txBody>
                  <a:tcPr marL="0" marR="0" marT="0" marB="0" anchor="b"/>
                </a:tc>
              </a:tr>
              <a:tr h="255473">
                <a:tc>
                  <a:txBody>
                    <a:bodyPr/>
                    <a:lstStyle/>
                    <a:p>
                      <a:pPr algn="l" fontAlgn="ctr"/>
                      <a:r>
                        <a:rPr lang="en-US" sz="1400" b="0" i="0" u="none" strike="noStrike">
                          <a:solidFill>
                            <a:srgbClr val="000000"/>
                          </a:solidFill>
                          <a:latin typeface="Times New Roman"/>
                        </a:rPr>
                        <a:t>Zone 3 (-40 to -30F, or -40.0 to -34.4C)</a:t>
                      </a:r>
                    </a:p>
                  </a:txBody>
                  <a:tcPr marL="0" marR="0" marT="0" marB="0" anchor="ctr"/>
                </a:tc>
                <a:tc>
                  <a:txBody>
                    <a:bodyPr/>
                    <a:lstStyle/>
                    <a:p>
                      <a:pPr algn="l" fontAlgn="ctr"/>
                      <a:r>
                        <a:rPr lang="en-US" sz="1400" b="0" i="0" u="none" strike="noStrike">
                          <a:solidFill>
                            <a:srgbClr val="000000"/>
                          </a:solidFill>
                          <a:latin typeface="Times New Roman"/>
                        </a:rPr>
                        <a:t>Steppe</a:t>
                      </a:r>
                    </a:p>
                  </a:txBody>
                  <a:tcPr marL="0" marR="0" marT="0" marB="0" anchor="ctr"/>
                </a:tc>
                <a:tc>
                  <a:txBody>
                    <a:bodyPr/>
                    <a:lstStyle/>
                    <a:p>
                      <a:pPr algn="l" fontAlgn="b"/>
                      <a:r>
                        <a:rPr lang="en-US" sz="1400" b="0" i="0" u="none" strike="noStrike" dirty="0">
                          <a:latin typeface="Times New Roman"/>
                        </a:rPr>
                        <a:t>20-30 inches (51-76 cm)</a:t>
                      </a:r>
                    </a:p>
                  </a:txBody>
                  <a:tcPr marL="0" marR="0" marT="0" marB="0" anchor="b"/>
                </a:tc>
              </a:tr>
              <a:tr h="255473">
                <a:tc>
                  <a:txBody>
                    <a:bodyPr/>
                    <a:lstStyle/>
                    <a:p>
                      <a:pPr algn="l" fontAlgn="ctr"/>
                      <a:r>
                        <a:rPr lang="en-US" sz="1400" b="0" i="0" u="none" strike="noStrike">
                          <a:solidFill>
                            <a:srgbClr val="000000"/>
                          </a:solidFill>
                          <a:latin typeface="Times New Roman"/>
                        </a:rPr>
                        <a:t>Zone 4 (-30 to -20F, or -34.4 to -28.9C)</a:t>
                      </a:r>
                    </a:p>
                  </a:txBody>
                  <a:tcPr marL="0" marR="0" marT="0" marB="0" anchor="ctr"/>
                </a:tc>
                <a:tc>
                  <a:txBody>
                    <a:bodyPr/>
                    <a:lstStyle/>
                    <a:p>
                      <a:pPr algn="l" fontAlgn="ctr"/>
                      <a:r>
                        <a:rPr lang="en-US" sz="1400" b="0" i="0" u="none" strike="noStrike" dirty="0">
                          <a:solidFill>
                            <a:srgbClr val="000000"/>
                          </a:solidFill>
                          <a:latin typeface="Times New Roman"/>
                        </a:rPr>
                        <a:t>Desert</a:t>
                      </a:r>
                    </a:p>
                  </a:txBody>
                  <a:tcPr marL="0" marR="0" marT="0" marB="0" anchor="ctr"/>
                </a:tc>
                <a:tc>
                  <a:txBody>
                    <a:bodyPr/>
                    <a:lstStyle/>
                    <a:p>
                      <a:pPr algn="l" fontAlgn="b"/>
                      <a:r>
                        <a:rPr lang="en-US" sz="1400" b="0" i="0" u="none" strike="noStrike" dirty="0">
                          <a:latin typeface="Times New Roman"/>
                        </a:rPr>
                        <a:t>30-40 inches (76-102 cm)</a:t>
                      </a:r>
                    </a:p>
                  </a:txBody>
                  <a:tcPr marL="0" marR="0" marT="0" marB="0" anchor="b"/>
                </a:tc>
              </a:tr>
              <a:tr h="255473">
                <a:tc>
                  <a:txBody>
                    <a:bodyPr/>
                    <a:lstStyle/>
                    <a:p>
                      <a:pPr algn="l" fontAlgn="ctr"/>
                      <a:r>
                        <a:rPr lang="en-US" sz="1400" b="0" i="0" u="none" strike="noStrike">
                          <a:solidFill>
                            <a:srgbClr val="000000"/>
                          </a:solidFill>
                          <a:latin typeface="Times New Roman"/>
                        </a:rPr>
                        <a:t>Zone 5 (-20 to -10F, or -28.9 to -23.3C)</a:t>
                      </a:r>
                    </a:p>
                  </a:txBody>
                  <a:tcPr marL="0" marR="0" marT="0" marB="0" anchor="ctr"/>
                </a:tc>
                <a:tc>
                  <a:txBody>
                    <a:bodyPr/>
                    <a:lstStyle/>
                    <a:p>
                      <a:pPr algn="l" fontAlgn="ctr"/>
                      <a:r>
                        <a:rPr lang="en-US" sz="1400" b="0" i="0" u="none" strike="noStrike">
                          <a:solidFill>
                            <a:srgbClr val="000000"/>
                          </a:solidFill>
                          <a:latin typeface="Times New Roman"/>
                        </a:rPr>
                        <a:t>Mediterranean</a:t>
                      </a:r>
                    </a:p>
                  </a:txBody>
                  <a:tcPr marL="0" marR="0" marT="0" marB="0" anchor="ctr"/>
                </a:tc>
                <a:tc>
                  <a:txBody>
                    <a:bodyPr/>
                    <a:lstStyle/>
                    <a:p>
                      <a:pPr algn="l" fontAlgn="b"/>
                      <a:r>
                        <a:rPr lang="en-US" sz="1400" b="0" i="0" u="none" strike="noStrike" dirty="0">
                          <a:latin typeface="Times New Roman"/>
                        </a:rPr>
                        <a:t>40-50 inches (102-127 cm)</a:t>
                      </a:r>
                    </a:p>
                  </a:txBody>
                  <a:tcPr marL="0" marR="0" marT="0" marB="0" anchor="b"/>
                </a:tc>
              </a:tr>
              <a:tr h="255473">
                <a:tc>
                  <a:txBody>
                    <a:bodyPr/>
                    <a:lstStyle/>
                    <a:p>
                      <a:pPr algn="l" fontAlgn="ctr"/>
                      <a:r>
                        <a:rPr lang="en-US" sz="1400" b="0" i="0" u="none" strike="noStrike">
                          <a:solidFill>
                            <a:srgbClr val="000000"/>
                          </a:solidFill>
                          <a:latin typeface="Times New Roman"/>
                        </a:rPr>
                        <a:t>Zone 6 (-10F to 0F, or -23.3 to -17.8C)</a:t>
                      </a:r>
                    </a:p>
                  </a:txBody>
                  <a:tcPr marL="0" marR="0" marT="0" marB="0" anchor="ctr"/>
                </a:tc>
                <a:tc>
                  <a:txBody>
                    <a:bodyPr/>
                    <a:lstStyle/>
                    <a:p>
                      <a:pPr algn="l" fontAlgn="ctr"/>
                      <a:r>
                        <a:rPr lang="en-US" sz="1400" b="0" i="0" u="none" strike="noStrike" dirty="0">
                          <a:solidFill>
                            <a:srgbClr val="000000"/>
                          </a:solidFill>
                          <a:latin typeface="Times New Roman"/>
                        </a:rPr>
                        <a:t>Humid subtropical</a:t>
                      </a:r>
                    </a:p>
                  </a:txBody>
                  <a:tcPr marL="0" marR="0" marT="0" marB="0" anchor="ctr"/>
                </a:tc>
                <a:tc>
                  <a:txBody>
                    <a:bodyPr/>
                    <a:lstStyle/>
                    <a:p>
                      <a:pPr algn="l" fontAlgn="b"/>
                      <a:r>
                        <a:rPr lang="en-US" sz="1400" b="0" i="0" u="none" strike="noStrike" dirty="0">
                          <a:latin typeface="Times New Roman"/>
                        </a:rPr>
                        <a:t>50-60 inches (127-152 cm)</a:t>
                      </a:r>
                    </a:p>
                  </a:txBody>
                  <a:tcPr marL="0" marR="0" marT="0" marB="0" anchor="b"/>
                </a:tc>
              </a:tr>
              <a:tr h="255473">
                <a:tc>
                  <a:txBody>
                    <a:bodyPr/>
                    <a:lstStyle/>
                    <a:p>
                      <a:pPr algn="l" fontAlgn="ctr"/>
                      <a:r>
                        <a:rPr lang="en-US" sz="1400" b="0" i="0" u="none" strike="noStrike">
                          <a:solidFill>
                            <a:srgbClr val="000000"/>
                          </a:solidFill>
                          <a:latin typeface="Times New Roman"/>
                        </a:rPr>
                        <a:t>Zone 7 (0 to 10F, or -17.8 to -12.2C)</a:t>
                      </a:r>
                    </a:p>
                  </a:txBody>
                  <a:tcPr marL="0" marR="0" marT="0" marB="0" anchor="ctr"/>
                </a:tc>
                <a:tc>
                  <a:txBody>
                    <a:bodyPr/>
                    <a:lstStyle/>
                    <a:p>
                      <a:pPr algn="l" fontAlgn="ctr"/>
                      <a:r>
                        <a:rPr lang="en-US" sz="1400" b="0" i="0" u="none" strike="noStrike">
                          <a:solidFill>
                            <a:srgbClr val="000000"/>
                          </a:solidFill>
                          <a:latin typeface="Times New Roman"/>
                        </a:rPr>
                        <a:t>Marine west coast</a:t>
                      </a:r>
                    </a:p>
                  </a:txBody>
                  <a:tcPr marL="0" marR="0" marT="0" marB="0" anchor="ctr"/>
                </a:tc>
                <a:tc>
                  <a:txBody>
                    <a:bodyPr/>
                    <a:lstStyle/>
                    <a:p>
                      <a:pPr algn="l" fontAlgn="b"/>
                      <a:r>
                        <a:rPr lang="en-US" sz="1400" b="0" i="0" u="none" strike="noStrike" dirty="0">
                          <a:latin typeface="Times New Roman"/>
                        </a:rPr>
                        <a:t>60-70 inches (152-178 cm)</a:t>
                      </a:r>
                    </a:p>
                  </a:txBody>
                  <a:tcPr marL="0" marR="0" marT="0" marB="0" anchor="b"/>
                </a:tc>
              </a:tr>
              <a:tr h="255473">
                <a:tc>
                  <a:txBody>
                    <a:bodyPr/>
                    <a:lstStyle/>
                    <a:p>
                      <a:pPr algn="l" fontAlgn="ctr"/>
                      <a:r>
                        <a:rPr lang="en-US" sz="1400" b="0" i="0" u="none" strike="noStrike">
                          <a:solidFill>
                            <a:srgbClr val="000000"/>
                          </a:solidFill>
                          <a:latin typeface="Times New Roman"/>
                        </a:rPr>
                        <a:t>Zone 8 (10 to 20F, or -12.2 to -6.7C)</a:t>
                      </a:r>
                    </a:p>
                  </a:txBody>
                  <a:tcPr marL="0" marR="0" marT="0" marB="0" anchor="ctr"/>
                </a:tc>
                <a:tc>
                  <a:txBody>
                    <a:bodyPr/>
                    <a:lstStyle/>
                    <a:p>
                      <a:pPr algn="l" fontAlgn="ctr"/>
                      <a:r>
                        <a:rPr lang="en-US" sz="1400" b="0" i="0" u="none" strike="noStrike" dirty="0">
                          <a:solidFill>
                            <a:srgbClr val="000000"/>
                          </a:solidFill>
                          <a:latin typeface="Times New Roman"/>
                        </a:rPr>
                        <a:t>Humid </a:t>
                      </a:r>
                      <a:r>
                        <a:rPr lang="en-US" sz="1400" b="0" i="0" u="none" strike="noStrike" dirty="0" smtClean="0">
                          <a:solidFill>
                            <a:srgbClr val="000000"/>
                          </a:solidFill>
                          <a:latin typeface="Times New Roman"/>
                        </a:rPr>
                        <a:t>cont </a:t>
                      </a:r>
                      <a:r>
                        <a:rPr lang="en-US" sz="1400" b="0" i="0" u="none" strike="noStrike" dirty="0">
                          <a:solidFill>
                            <a:srgbClr val="000000"/>
                          </a:solidFill>
                          <a:latin typeface="Times New Roman"/>
                        </a:rPr>
                        <a:t>warm summers</a:t>
                      </a:r>
                    </a:p>
                  </a:txBody>
                  <a:tcPr marL="0" marR="0" marT="0" marB="0" anchor="ctr"/>
                </a:tc>
                <a:tc>
                  <a:txBody>
                    <a:bodyPr/>
                    <a:lstStyle/>
                    <a:p>
                      <a:pPr algn="l" fontAlgn="b"/>
                      <a:r>
                        <a:rPr lang="en-US" sz="1400" b="0" i="0" u="none" strike="noStrike" dirty="0">
                          <a:latin typeface="Times New Roman"/>
                        </a:rPr>
                        <a:t>70-80 inches (178-203 cm)</a:t>
                      </a:r>
                    </a:p>
                  </a:txBody>
                  <a:tcPr marL="0" marR="0" marT="0" marB="0" anchor="b"/>
                </a:tc>
              </a:tr>
              <a:tr h="255473">
                <a:tc>
                  <a:txBody>
                    <a:bodyPr/>
                    <a:lstStyle/>
                    <a:p>
                      <a:pPr algn="l" fontAlgn="ctr"/>
                      <a:r>
                        <a:rPr lang="en-US" sz="1400" b="0" i="0" u="none" strike="noStrike">
                          <a:solidFill>
                            <a:srgbClr val="000000"/>
                          </a:solidFill>
                          <a:latin typeface="Times New Roman"/>
                        </a:rPr>
                        <a:t>Zone 9 (20 to 30F, or -6.7 to -1.1C)</a:t>
                      </a:r>
                    </a:p>
                  </a:txBody>
                  <a:tcPr marL="0" marR="0" marT="0" marB="0" anchor="ctr"/>
                </a:tc>
                <a:tc>
                  <a:txBody>
                    <a:bodyPr/>
                    <a:lstStyle/>
                    <a:p>
                      <a:pPr algn="l" fontAlgn="ctr"/>
                      <a:r>
                        <a:rPr lang="en-US" sz="1400" b="0" i="0" u="none" strike="noStrike" dirty="0">
                          <a:solidFill>
                            <a:srgbClr val="000000"/>
                          </a:solidFill>
                          <a:latin typeface="Times New Roman"/>
                        </a:rPr>
                        <a:t>Humid </a:t>
                      </a:r>
                      <a:r>
                        <a:rPr lang="en-US" sz="1400" b="0" i="0" u="none" strike="noStrike" dirty="0" smtClean="0">
                          <a:solidFill>
                            <a:srgbClr val="000000"/>
                          </a:solidFill>
                          <a:latin typeface="Times New Roman"/>
                        </a:rPr>
                        <a:t>cont </a:t>
                      </a:r>
                      <a:r>
                        <a:rPr lang="en-US" sz="1400" b="0" i="0" u="none" strike="noStrike" dirty="0">
                          <a:solidFill>
                            <a:srgbClr val="000000"/>
                          </a:solidFill>
                          <a:latin typeface="Times New Roman"/>
                        </a:rPr>
                        <a:t>cool summers</a:t>
                      </a:r>
                    </a:p>
                  </a:txBody>
                  <a:tcPr marL="0" marR="0" marT="0" marB="0" anchor="ctr"/>
                </a:tc>
                <a:tc>
                  <a:txBody>
                    <a:bodyPr/>
                    <a:lstStyle/>
                    <a:p>
                      <a:pPr algn="l" fontAlgn="b"/>
                      <a:r>
                        <a:rPr lang="en-US" sz="1400" b="0" i="0" u="none" strike="noStrike" dirty="0">
                          <a:latin typeface="Times New Roman"/>
                        </a:rPr>
                        <a:t>80-90 inches (203-229 cm)</a:t>
                      </a:r>
                    </a:p>
                  </a:txBody>
                  <a:tcPr marL="0" marR="0" marT="0" marB="0" anchor="b"/>
                </a:tc>
              </a:tr>
              <a:tr h="255473">
                <a:tc>
                  <a:txBody>
                    <a:bodyPr/>
                    <a:lstStyle/>
                    <a:p>
                      <a:pPr algn="l" fontAlgn="ctr"/>
                      <a:r>
                        <a:rPr lang="en-US" sz="1400" b="0" i="0" u="none" strike="noStrike">
                          <a:solidFill>
                            <a:srgbClr val="000000"/>
                          </a:solidFill>
                          <a:latin typeface="Times New Roman"/>
                        </a:rPr>
                        <a:t>Zone 10 (30 to 40F, or -1.1 to 4.4C)</a:t>
                      </a:r>
                    </a:p>
                  </a:txBody>
                  <a:tcPr marL="0" marR="0" marT="0" marB="0" anchor="ctr"/>
                </a:tc>
                <a:tc>
                  <a:txBody>
                    <a:bodyPr/>
                    <a:lstStyle/>
                    <a:p>
                      <a:pPr algn="l" fontAlgn="ctr"/>
                      <a:r>
                        <a:rPr lang="en-US" sz="1400" b="0" i="0" u="none" strike="noStrike">
                          <a:solidFill>
                            <a:srgbClr val="000000"/>
                          </a:solidFill>
                          <a:latin typeface="Times New Roman"/>
                        </a:rPr>
                        <a:t>Subarctic</a:t>
                      </a:r>
                    </a:p>
                  </a:txBody>
                  <a:tcPr marL="0" marR="0" marT="0" marB="0" anchor="ctr"/>
                </a:tc>
                <a:tc>
                  <a:txBody>
                    <a:bodyPr/>
                    <a:lstStyle/>
                    <a:p>
                      <a:pPr algn="l" fontAlgn="b"/>
                      <a:r>
                        <a:rPr lang="en-US" sz="1400" b="0" i="0" u="none" strike="noStrike" dirty="0">
                          <a:latin typeface="Times New Roman"/>
                        </a:rPr>
                        <a:t>90-100 inches (229-254 cm)</a:t>
                      </a:r>
                    </a:p>
                  </a:txBody>
                  <a:tcPr marL="0" marR="0" marT="0" marB="0" anchor="b"/>
                </a:tc>
              </a:tr>
              <a:tr h="255473">
                <a:tc>
                  <a:txBody>
                    <a:bodyPr/>
                    <a:lstStyle/>
                    <a:p>
                      <a:pPr algn="l" fontAlgn="ctr"/>
                      <a:r>
                        <a:rPr lang="en-US" sz="1400" b="0" i="0" u="none" strike="noStrike" dirty="0">
                          <a:solidFill>
                            <a:srgbClr val="000000"/>
                          </a:solidFill>
                          <a:latin typeface="Times New Roman"/>
                        </a:rPr>
                        <a:t>Zone 11 (40 to 50F, or 4.4 to 10C)</a:t>
                      </a:r>
                    </a:p>
                  </a:txBody>
                  <a:tcPr marL="0" marR="0" marT="0" marB="0" anchor="ctr"/>
                </a:tc>
                <a:tc>
                  <a:txBody>
                    <a:bodyPr/>
                    <a:lstStyle/>
                    <a:p>
                      <a:pPr algn="l" fontAlgn="ctr"/>
                      <a:r>
                        <a:rPr lang="en-US" sz="1400" b="0" i="0" u="none" strike="noStrike" dirty="0">
                          <a:solidFill>
                            <a:srgbClr val="000000"/>
                          </a:solidFill>
                          <a:latin typeface="Times New Roman"/>
                        </a:rPr>
                        <a:t>Tundra</a:t>
                      </a:r>
                    </a:p>
                  </a:txBody>
                  <a:tcPr marL="0" marR="0" marT="0" marB="0" anchor="ctr"/>
                </a:tc>
                <a:tc>
                  <a:txBody>
                    <a:bodyPr/>
                    <a:lstStyle/>
                    <a:p>
                      <a:pPr algn="l" fontAlgn="b"/>
                      <a:r>
                        <a:rPr lang="en-US" sz="1400" b="0" i="0" u="none" strike="noStrike" dirty="0">
                          <a:latin typeface="Times New Roman"/>
                        </a:rPr>
                        <a:t>100+ inches (254+ cm)</a:t>
                      </a:r>
                    </a:p>
                  </a:txBody>
                  <a:tcPr marL="0" marR="0" marT="0" marB="0" anchor="b"/>
                </a:tc>
              </a:tr>
              <a:tr h="255473">
                <a:tc>
                  <a:txBody>
                    <a:bodyPr/>
                    <a:lstStyle/>
                    <a:p>
                      <a:pPr algn="l" fontAlgn="ctr"/>
                      <a:r>
                        <a:rPr lang="en-US" sz="1400" b="0" i="0" u="none" strike="noStrike" dirty="0">
                          <a:solidFill>
                            <a:srgbClr val="000000"/>
                          </a:solidFill>
                          <a:latin typeface="Times New Roman"/>
                        </a:rPr>
                        <a:t>Zone 12 (50 to 60F, or 10 to 15.6C)</a:t>
                      </a:r>
                    </a:p>
                  </a:txBody>
                  <a:tcPr marL="0" marR="0" marT="0" marB="0" anchor="ctr"/>
                </a:tc>
                <a:tc>
                  <a:txBody>
                    <a:bodyPr/>
                    <a:lstStyle/>
                    <a:p>
                      <a:pPr algn="l" fontAlgn="ctr"/>
                      <a:r>
                        <a:rPr lang="en-US" sz="1400" b="0" i="0" u="none" strike="noStrike" dirty="0">
                          <a:solidFill>
                            <a:srgbClr val="000000"/>
                          </a:solidFill>
                          <a:latin typeface="Times New Roman"/>
                        </a:rPr>
                        <a:t>Icecap</a:t>
                      </a:r>
                    </a:p>
                  </a:txBody>
                  <a:tcPr marL="0" marR="0" marT="0" marB="0" anchor="ctr"/>
                </a:tc>
                <a:tc>
                  <a:txBody>
                    <a:bodyPr/>
                    <a:lstStyle/>
                    <a:p>
                      <a:pPr algn="l" fontAlgn="b"/>
                      <a:endParaRPr lang="en-US" sz="1400" b="0" i="0" u="none" strike="noStrike" dirty="0">
                        <a:latin typeface="Times New Roman"/>
                      </a:endParaRPr>
                    </a:p>
                  </a:txBody>
                  <a:tcPr marL="0" marR="0" marT="0" marB="0" anchor="b"/>
                </a:tc>
              </a:tr>
              <a:tr h="255473">
                <a:tc>
                  <a:txBody>
                    <a:bodyPr/>
                    <a:lstStyle/>
                    <a:p>
                      <a:pPr algn="l" fontAlgn="ctr"/>
                      <a:r>
                        <a:rPr lang="en-US" sz="1400" b="0" i="0" u="none" strike="noStrike" dirty="0" smtClean="0">
                          <a:solidFill>
                            <a:srgbClr val="000000"/>
                          </a:solidFill>
                          <a:latin typeface="Times New Roman"/>
                        </a:rPr>
                        <a:t>Zone 13 (above 60F, or above </a:t>
                      </a:r>
                      <a:endParaRPr lang="en-US" sz="1400" b="0" i="0" u="none" strike="noStrike" dirty="0">
                        <a:solidFill>
                          <a:srgbClr val="000000"/>
                        </a:solidFill>
                        <a:latin typeface="Times New Roman"/>
                      </a:endParaRPr>
                    </a:p>
                  </a:txBody>
                  <a:tcPr marL="0" marR="0" marT="0" marB="0" anchor="ctr"/>
                </a:tc>
                <a:tc>
                  <a:txBody>
                    <a:bodyPr/>
                    <a:lstStyle/>
                    <a:p>
                      <a:pPr algn="l" fontAlgn="ctr"/>
                      <a:endParaRPr lang="en-US" sz="1400" b="0" i="0" u="none" strike="noStrike" dirty="0">
                        <a:solidFill>
                          <a:srgbClr val="000000"/>
                        </a:solidFill>
                        <a:latin typeface="Times New Roman"/>
                      </a:endParaRPr>
                    </a:p>
                  </a:txBody>
                  <a:tcPr marL="0" marR="0" marT="0" marB="0" anchor="ctr"/>
                </a:tc>
                <a:tc>
                  <a:txBody>
                    <a:bodyPr/>
                    <a:lstStyle/>
                    <a:p>
                      <a:pPr algn="l" fontAlgn="b"/>
                      <a:endParaRPr lang="en-US" sz="1400" b="0" i="0" u="none" strike="noStrike" dirty="0">
                        <a:latin typeface="Times New Roman"/>
                      </a:endParaRPr>
                    </a:p>
                  </a:txBody>
                  <a:tcPr marL="0" marR="0" marT="0" marB="0" anchor="b"/>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Rectangle 2"/>
          <p:cNvSpPr>
            <a:spLocks noGrp="1" noChangeArrowheads="1"/>
          </p:cNvSpPr>
          <p:nvPr>
            <p:ph type="title"/>
          </p:nvPr>
        </p:nvSpPr>
        <p:spPr>
          <a:xfrm>
            <a:off x="0" y="914400"/>
            <a:ext cx="9144000" cy="868363"/>
          </a:xfrm>
        </p:spPr>
        <p:txBody>
          <a:bodyPr/>
          <a:lstStyle/>
          <a:p>
            <a:pPr algn="ctr"/>
            <a:r>
              <a:rPr lang="en-US" sz="4000" b="1" dirty="0" smtClean="0">
                <a:solidFill>
                  <a:schemeClr val="bg1"/>
                </a:solidFill>
              </a:rPr>
              <a:t>Methods: Species Selection</a:t>
            </a:r>
            <a:endParaRPr lang="en-US" sz="2800" b="1" dirty="0">
              <a:solidFill>
                <a:schemeClr val="bg1"/>
              </a:solidFill>
            </a:endParaRPr>
          </a:p>
        </p:txBody>
      </p:sp>
      <p:sp>
        <p:nvSpPr>
          <p:cNvPr id="234499" name="Rectangle 3"/>
          <p:cNvSpPr>
            <a:spLocks noGrp="1" noChangeArrowheads="1"/>
          </p:cNvSpPr>
          <p:nvPr>
            <p:ph type="body" sz="half" idx="1"/>
          </p:nvPr>
        </p:nvSpPr>
        <p:spPr/>
        <p:txBody>
          <a:bodyPr/>
          <a:lstStyle/>
          <a:p>
            <a:pPr lvl="1"/>
            <a:endParaRPr lang="en-US" sz="1800"/>
          </a:p>
          <a:p>
            <a:pPr lvl="1"/>
            <a:endParaRPr lang="en-US" sz="1800"/>
          </a:p>
        </p:txBody>
      </p:sp>
      <p:sp>
        <p:nvSpPr>
          <p:cNvPr id="234500" name="Rectangle 4"/>
          <p:cNvSpPr>
            <a:spLocks noGrp="1" noChangeArrowheads="1"/>
          </p:cNvSpPr>
          <p:nvPr>
            <p:ph type="body" sz="half" idx="2"/>
          </p:nvPr>
        </p:nvSpPr>
        <p:spPr>
          <a:xfrm>
            <a:off x="228600" y="1828800"/>
            <a:ext cx="8382000" cy="4724400"/>
          </a:xfrm>
        </p:spPr>
        <p:txBody>
          <a:bodyPr/>
          <a:lstStyle/>
          <a:p>
            <a:pPr>
              <a:spcBef>
                <a:spcPts val="0"/>
              </a:spcBef>
            </a:pPr>
            <a:r>
              <a:rPr lang="en-US" sz="2400" dirty="0" smtClean="0"/>
              <a:t>We will start by identifying pests that have been introduced and currently established in the United States </a:t>
            </a:r>
          </a:p>
          <a:p>
            <a:pPr lvl="1">
              <a:spcBef>
                <a:spcPts val="0"/>
              </a:spcBef>
            </a:pPr>
            <a:r>
              <a:rPr lang="en-US" dirty="0" smtClean="0"/>
              <a:t>Developmental &amp; training datasets (N=40-50 each—maybe more)</a:t>
            </a:r>
            <a:endParaRPr lang="en-US" dirty="0"/>
          </a:p>
          <a:p>
            <a:pPr>
              <a:spcBef>
                <a:spcPts val="0"/>
              </a:spcBef>
              <a:buNone/>
            </a:pPr>
            <a:endParaRPr lang="en-US" sz="1200" dirty="0" smtClean="0"/>
          </a:p>
          <a:p>
            <a:pPr>
              <a:spcBef>
                <a:spcPts val="0"/>
              </a:spcBef>
            </a:pPr>
            <a:r>
              <a:rPr lang="en-US" sz="2400" dirty="0" smtClean="0"/>
              <a:t>PERAL economics team will evaluate each</a:t>
            </a:r>
            <a:br>
              <a:rPr lang="en-US" sz="2400" dirty="0" smtClean="0"/>
            </a:br>
            <a:r>
              <a:rPr lang="en-US" sz="2400" dirty="0" smtClean="0"/>
              <a:t>pest in terms of </a:t>
            </a:r>
            <a:r>
              <a:rPr lang="en-US" sz="2400" i="1" dirty="0" smtClean="0"/>
              <a:t>observed </a:t>
            </a:r>
            <a:r>
              <a:rPr lang="en-US" sz="2400" dirty="0" smtClean="0"/>
              <a:t>impacts</a:t>
            </a:r>
          </a:p>
          <a:p>
            <a:pPr lvl="1">
              <a:spcBef>
                <a:spcPts val="0"/>
              </a:spcBef>
            </a:pPr>
            <a:r>
              <a:rPr lang="en-US" dirty="0" smtClean="0"/>
              <a:t>Agricultural</a:t>
            </a:r>
          </a:p>
          <a:p>
            <a:pPr lvl="1">
              <a:spcBef>
                <a:spcPts val="0"/>
              </a:spcBef>
            </a:pPr>
            <a:r>
              <a:rPr lang="en-US" dirty="0" smtClean="0"/>
              <a:t>Environmental  </a:t>
            </a:r>
          </a:p>
          <a:p>
            <a:pPr lvl="1">
              <a:spcBef>
                <a:spcPts val="0"/>
              </a:spcBef>
            </a:pPr>
            <a:r>
              <a:rPr lang="en-US" dirty="0" smtClean="0"/>
              <a:t>Social</a:t>
            </a:r>
          </a:p>
          <a:p>
            <a:pPr lvl="1">
              <a:spcBef>
                <a:spcPts val="0"/>
              </a:spcBef>
            </a:pPr>
            <a:endParaRPr lang="en-US" sz="1400" dirty="0" smtClean="0"/>
          </a:p>
          <a:p>
            <a:pPr>
              <a:spcBef>
                <a:spcPts val="0"/>
              </a:spcBef>
            </a:pPr>
            <a:r>
              <a:rPr lang="en-US" sz="2400" dirty="0"/>
              <a:t>Pests will be grouped into three categories: major pest, minor pest, and non-pest</a:t>
            </a:r>
          </a:p>
        </p:txBody>
      </p:sp>
      <p:pic>
        <p:nvPicPr>
          <p:cNvPr id="234501" name="Picture 5" descr="MCj04349290000[1]"/>
          <p:cNvPicPr>
            <a:picLocks noChangeAspect="1" noChangeArrowheads="1"/>
          </p:cNvPicPr>
          <p:nvPr/>
        </p:nvPicPr>
        <p:blipFill>
          <a:blip r:embed="rId3" cstate="print"/>
          <a:srcRect/>
          <a:stretch>
            <a:fillRect/>
          </a:stretch>
        </p:blipFill>
        <p:spPr bwMode="auto">
          <a:xfrm>
            <a:off x="6553200" y="3124200"/>
            <a:ext cx="2286000" cy="2286000"/>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Rectangle 2"/>
          <p:cNvSpPr>
            <a:spLocks noGrp="1" noChangeArrowheads="1"/>
          </p:cNvSpPr>
          <p:nvPr>
            <p:ph type="title"/>
          </p:nvPr>
        </p:nvSpPr>
        <p:spPr>
          <a:xfrm>
            <a:off x="0" y="990600"/>
            <a:ext cx="9144000" cy="868363"/>
          </a:xfrm>
        </p:spPr>
        <p:txBody>
          <a:bodyPr/>
          <a:lstStyle/>
          <a:p>
            <a:pPr algn="ctr"/>
            <a:r>
              <a:rPr lang="en-US" sz="3600" b="1" dirty="0" smtClean="0">
                <a:solidFill>
                  <a:schemeClr val="bg1"/>
                </a:solidFill>
              </a:rPr>
              <a:t>Methods:  Assessments</a:t>
            </a:r>
            <a:endParaRPr lang="en-US" sz="2400" b="1" dirty="0">
              <a:solidFill>
                <a:schemeClr val="bg1"/>
              </a:solidFill>
            </a:endParaRPr>
          </a:p>
        </p:txBody>
      </p:sp>
      <p:sp>
        <p:nvSpPr>
          <p:cNvPr id="234499" name="Rectangle 3"/>
          <p:cNvSpPr>
            <a:spLocks noGrp="1" noChangeArrowheads="1"/>
          </p:cNvSpPr>
          <p:nvPr>
            <p:ph type="body" sz="half" idx="1"/>
          </p:nvPr>
        </p:nvSpPr>
        <p:spPr/>
        <p:txBody>
          <a:bodyPr/>
          <a:lstStyle/>
          <a:p>
            <a:pPr lvl="1"/>
            <a:endParaRPr lang="en-US" sz="1800"/>
          </a:p>
          <a:p>
            <a:pPr lvl="1"/>
            <a:endParaRPr lang="en-US" sz="1800"/>
          </a:p>
        </p:txBody>
      </p:sp>
      <p:sp>
        <p:nvSpPr>
          <p:cNvPr id="234500" name="Rectangle 4"/>
          <p:cNvSpPr>
            <a:spLocks noGrp="1" noChangeArrowheads="1"/>
          </p:cNvSpPr>
          <p:nvPr>
            <p:ph type="body" sz="half" idx="2"/>
          </p:nvPr>
        </p:nvSpPr>
        <p:spPr>
          <a:xfrm>
            <a:off x="152400" y="1981200"/>
            <a:ext cx="8915400" cy="4572000"/>
          </a:xfrm>
        </p:spPr>
        <p:txBody>
          <a:bodyPr/>
          <a:lstStyle/>
          <a:p>
            <a:pPr>
              <a:spcBef>
                <a:spcPts val="0"/>
              </a:spcBef>
            </a:pPr>
            <a:r>
              <a:rPr lang="en-US" sz="2400" dirty="0" smtClean="0"/>
              <a:t>Using the model, our team (consisting of PERAL entomologists, plant pathologists, and botanists) will assess each pest on the “developmental” list</a:t>
            </a:r>
          </a:p>
          <a:p>
            <a:pPr>
              <a:spcBef>
                <a:spcPts val="0"/>
              </a:spcBef>
            </a:pPr>
            <a:endParaRPr lang="en-US" sz="1600" dirty="0"/>
          </a:p>
          <a:p>
            <a:pPr>
              <a:spcBef>
                <a:spcPts val="0"/>
              </a:spcBef>
            </a:pPr>
            <a:r>
              <a:rPr lang="en-US" sz="2400" dirty="0" smtClean="0"/>
              <a:t>Sources of information</a:t>
            </a:r>
          </a:p>
          <a:p>
            <a:pPr lvl="1">
              <a:spcBef>
                <a:spcPts val="0"/>
              </a:spcBef>
            </a:pPr>
            <a:r>
              <a:rPr lang="en-US" dirty="0" smtClean="0"/>
              <a:t>Pest behavior &amp; Impacts – outside the U.S.</a:t>
            </a:r>
          </a:p>
          <a:p>
            <a:pPr lvl="1">
              <a:spcBef>
                <a:spcPts val="0"/>
              </a:spcBef>
            </a:pPr>
            <a:r>
              <a:rPr lang="en-US" dirty="0" smtClean="0"/>
              <a:t>Basic biological traits (e.g. dispersal) – anywhere</a:t>
            </a:r>
            <a:endParaRPr lang="en-US" dirty="0"/>
          </a:p>
          <a:p>
            <a:pPr>
              <a:spcBef>
                <a:spcPts val="0"/>
              </a:spcBef>
              <a:buNone/>
            </a:pPr>
            <a:endParaRPr lang="en-US" sz="1600" dirty="0" smtClean="0"/>
          </a:p>
          <a:p>
            <a:pPr>
              <a:spcBef>
                <a:spcPts val="0"/>
              </a:spcBef>
            </a:pPr>
            <a:r>
              <a:rPr lang="en-US" sz="2400" dirty="0" smtClean="0"/>
              <a:t>Plan is to meet weekly to review each assessment and to check for inter-assessor consistency</a:t>
            </a:r>
            <a:endParaRPr lang="en-US" sz="2400" dirty="0"/>
          </a:p>
          <a:p>
            <a:pPr>
              <a:spcBef>
                <a:spcPts val="0"/>
              </a:spcBef>
            </a:pPr>
            <a:endParaRPr lang="en-US" sz="2400" dirty="0"/>
          </a:p>
        </p:txBody>
      </p:sp>
    </p:spTree>
    <p:extLst>
      <p:ext uri="{BB962C8B-B14F-4D97-AF65-F5344CB8AC3E}">
        <p14:creationId xmlns:p14="http://schemas.microsoft.com/office/powerpoint/2010/main" val="6192696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838200"/>
            <a:ext cx="6172200" cy="1143000"/>
          </a:xfrm>
        </p:spPr>
        <p:txBody>
          <a:bodyPr/>
          <a:lstStyle/>
          <a:p>
            <a:r>
              <a:rPr lang="en-US" sz="3200" dirty="0" smtClean="0">
                <a:solidFill>
                  <a:schemeClr val="bg1"/>
                </a:solidFill>
              </a:rPr>
              <a:t>Methods:  Refining the Model </a:t>
            </a:r>
            <a:endParaRPr lang="en-US" sz="3200" dirty="0">
              <a:solidFill>
                <a:schemeClr val="bg1"/>
              </a:solidFill>
            </a:endParaRPr>
          </a:p>
        </p:txBody>
      </p:sp>
      <p:sp>
        <p:nvSpPr>
          <p:cNvPr id="3" name="Content Placeholder 2"/>
          <p:cNvSpPr>
            <a:spLocks noGrp="1"/>
          </p:cNvSpPr>
          <p:nvPr>
            <p:ph sz="half" idx="1"/>
          </p:nvPr>
        </p:nvSpPr>
        <p:spPr>
          <a:xfrm>
            <a:off x="381000" y="2133600"/>
            <a:ext cx="8077200" cy="3733800"/>
          </a:xfrm>
        </p:spPr>
        <p:txBody>
          <a:bodyPr/>
          <a:lstStyle/>
          <a:p>
            <a:pPr>
              <a:spcBef>
                <a:spcPts val="0"/>
              </a:spcBef>
              <a:buNone/>
            </a:pPr>
            <a:r>
              <a:rPr lang="en-US" sz="2400" dirty="0" smtClean="0"/>
              <a:t>Using the developmental dataset we will…</a:t>
            </a:r>
          </a:p>
          <a:p>
            <a:pPr>
              <a:spcBef>
                <a:spcPts val="0"/>
              </a:spcBef>
            </a:pPr>
            <a:endParaRPr lang="en-US" sz="2400" dirty="0" smtClean="0"/>
          </a:p>
          <a:p>
            <a:pPr>
              <a:spcBef>
                <a:spcPts val="0"/>
              </a:spcBef>
            </a:pPr>
            <a:r>
              <a:rPr lang="en-US" sz="2400" dirty="0" smtClean="0"/>
              <a:t>Assess the explanatory power of every question by comparing results of the assessment to actual observed impact</a:t>
            </a:r>
          </a:p>
          <a:p>
            <a:pPr>
              <a:spcBef>
                <a:spcPts val="0"/>
              </a:spcBef>
            </a:pPr>
            <a:endParaRPr lang="en-US" sz="1200" dirty="0" smtClean="0"/>
          </a:p>
          <a:p>
            <a:pPr>
              <a:spcBef>
                <a:spcPts val="0"/>
              </a:spcBef>
            </a:pPr>
            <a:r>
              <a:rPr lang="en-US" sz="2400" dirty="0" smtClean="0"/>
              <a:t>Weight predictive questions more</a:t>
            </a:r>
          </a:p>
          <a:p>
            <a:pPr>
              <a:spcBef>
                <a:spcPts val="0"/>
              </a:spcBef>
            </a:pPr>
            <a:endParaRPr lang="en-US" sz="1400" dirty="0" smtClean="0"/>
          </a:p>
          <a:p>
            <a:pPr>
              <a:spcBef>
                <a:spcPts val="0"/>
              </a:spcBef>
            </a:pPr>
            <a:r>
              <a:rPr lang="en-US" sz="2400" dirty="0" smtClean="0"/>
              <a:t>Eliminate questions with no predictive power</a:t>
            </a:r>
          </a:p>
          <a:p>
            <a:pPr>
              <a:spcBef>
                <a:spcPts val="0"/>
              </a:spcBef>
            </a:pPr>
            <a:endParaRPr lang="en-US" sz="1400" dirty="0" smtClean="0"/>
          </a:p>
          <a:p>
            <a:pPr>
              <a:spcBef>
                <a:spcPts val="0"/>
              </a:spcBef>
            </a:pPr>
            <a:r>
              <a:rPr lang="en-US" sz="2400" dirty="0" smtClean="0"/>
              <a:t>Goal:  Maximize risk score separation</a:t>
            </a:r>
          </a:p>
          <a:p>
            <a:pPr lvl="1">
              <a:spcBef>
                <a:spcPts val="0"/>
              </a:spcBef>
            </a:pPr>
            <a:r>
              <a:rPr lang="en-US" sz="2000" dirty="0" smtClean="0"/>
              <a:t>ANOVA</a:t>
            </a:r>
          </a:p>
          <a:p>
            <a:pPr>
              <a:spcBef>
                <a:spcPts val="0"/>
              </a:spcBef>
            </a:pPr>
            <a:endParaRPr lang="en-US" sz="2400" dirty="0" smtClean="0"/>
          </a:p>
        </p:txBody>
      </p:sp>
      <p:pic>
        <p:nvPicPr>
          <p:cNvPr id="1027" name="Picture 3" descr="C:\Documents and Settings\akoop.WE\Local Settings\Temporary Internet Files\Content.IE5\8FF4PX55\MC900089802[1].wmf"/>
          <p:cNvPicPr>
            <a:picLocks noChangeAspect="1" noChangeArrowheads="1"/>
          </p:cNvPicPr>
          <p:nvPr/>
        </p:nvPicPr>
        <p:blipFill>
          <a:blip r:embed="rId3" cstate="print"/>
          <a:srcRect/>
          <a:stretch>
            <a:fillRect/>
          </a:stretch>
        </p:blipFill>
        <p:spPr bwMode="auto">
          <a:xfrm>
            <a:off x="6477000" y="457200"/>
            <a:ext cx="2304594" cy="2286000"/>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9" name="Picture 8"/>
          <p:cNvPicPr/>
          <p:nvPr/>
        </p:nvPicPr>
        <p:blipFill>
          <a:blip r:embed="rId3" cstate="print"/>
          <a:srcRect l="9439" t="7296" r="15044" b="13734"/>
          <a:stretch>
            <a:fillRect/>
          </a:stretch>
        </p:blipFill>
        <p:spPr bwMode="auto">
          <a:xfrm>
            <a:off x="4572000" y="4102894"/>
            <a:ext cx="3833192" cy="2755106"/>
          </a:xfrm>
          <a:prstGeom prst="rect">
            <a:avLst/>
          </a:prstGeom>
          <a:noFill/>
          <a:ln w="9525">
            <a:noFill/>
            <a:miter lim="800000"/>
            <a:headEnd/>
            <a:tailEnd/>
          </a:ln>
        </p:spPr>
      </p:pic>
      <p:pic>
        <p:nvPicPr>
          <p:cNvPr id="10" name="Picture 9"/>
          <p:cNvPicPr/>
          <p:nvPr/>
        </p:nvPicPr>
        <p:blipFill>
          <a:blip r:embed="rId4" cstate="print"/>
          <a:srcRect l="9440" t="7296" r="15044" b="13734"/>
          <a:stretch>
            <a:fillRect/>
          </a:stretch>
        </p:blipFill>
        <p:spPr bwMode="auto">
          <a:xfrm>
            <a:off x="251792" y="4079082"/>
            <a:ext cx="3810000" cy="2738438"/>
          </a:xfrm>
          <a:prstGeom prst="rect">
            <a:avLst/>
          </a:prstGeom>
          <a:noFill/>
          <a:ln w="9525">
            <a:noFill/>
            <a:miter lim="800000"/>
            <a:headEnd/>
            <a:tailEnd/>
          </a:ln>
        </p:spPr>
      </p:pic>
      <p:sp>
        <p:nvSpPr>
          <p:cNvPr id="6" name="TextBox 5"/>
          <p:cNvSpPr txBox="1"/>
          <p:nvPr/>
        </p:nvSpPr>
        <p:spPr>
          <a:xfrm>
            <a:off x="5105400" y="3657600"/>
            <a:ext cx="3429000" cy="400110"/>
          </a:xfrm>
          <a:prstGeom prst="rect">
            <a:avLst/>
          </a:prstGeom>
          <a:noFill/>
        </p:spPr>
        <p:txBody>
          <a:bodyPr wrap="square" rtlCol="0">
            <a:spAutoFit/>
          </a:bodyPr>
          <a:lstStyle/>
          <a:p>
            <a:r>
              <a:rPr lang="en-US" dirty="0" smtClean="0"/>
              <a:t>Forms seed banks</a:t>
            </a:r>
            <a:r>
              <a:rPr lang="en-US" sz="1400" dirty="0" smtClean="0"/>
              <a:t> (X</a:t>
            </a:r>
            <a:r>
              <a:rPr lang="en-US" sz="1400" baseline="30000" dirty="0" smtClean="0"/>
              <a:t>2</a:t>
            </a:r>
            <a:r>
              <a:rPr lang="en-US" sz="1400" dirty="0" smtClean="0"/>
              <a:t>=8.3**)</a:t>
            </a:r>
            <a:endParaRPr lang="en-US" dirty="0" smtClean="0"/>
          </a:p>
        </p:txBody>
      </p:sp>
      <p:sp>
        <p:nvSpPr>
          <p:cNvPr id="7" name="TextBox 6"/>
          <p:cNvSpPr txBox="1"/>
          <p:nvPr/>
        </p:nvSpPr>
        <p:spPr>
          <a:xfrm>
            <a:off x="228600" y="304800"/>
            <a:ext cx="4038600" cy="400110"/>
          </a:xfrm>
          <a:prstGeom prst="rect">
            <a:avLst/>
          </a:prstGeom>
          <a:noFill/>
        </p:spPr>
        <p:txBody>
          <a:bodyPr wrap="square" rtlCol="0">
            <a:spAutoFit/>
          </a:bodyPr>
          <a:lstStyle/>
          <a:p>
            <a:r>
              <a:rPr lang="en-US" dirty="0" smtClean="0"/>
              <a:t>Invasiveness elsewhere</a:t>
            </a:r>
            <a:r>
              <a:rPr lang="en-US" sz="1400" dirty="0" smtClean="0"/>
              <a:t> (X</a:t>
            </a:r>
            <a:r>
              <a:rPr lang="en-US" sz="1400" baseline="30000" dirty="0" smtClean="0"/>
              <a:t>2</a:t>
            </a:r>
            <a:r>
              <a:rPr lang="en-US" sz="1400" dirty="0" smtClean="0"/>
              <a:t>=83.0***)</a:t>
            </a:r>
            <a:endParaRPr lang="en-US" dirty="0"/>
          </a:p>
        </p:txBody>
      </p:sp>
      <p:sp>
        <p:nvSpPr>
          <p:cNvPr id="8" name="TextBox 7"/>
          <p:cNvSpPr txBox="1"/>
          <p:nvPr/>
        </p:nvSpPr>
        <p:spPr>
          <a:xfrm>
            <a:off x="1143000" y="3657600"/>
            <a:ext cx="2971800" cy="400110"/>
          </a:xfrm>
          <a:prstGeom prst="rect">
            <a:avLst/>
          </a:prstGeom>
          <a:noFill/>
        </p:spPr>
        <p:txBody>
          <a:bodyPr wrap="square" rtlCol="0">
            <a:spAutoFit/>
          </a:bodyPr>
          <a:lstStyle/>
          <a:p>
            <a:r>
              <a:rPr lang="en-US" dirty="0" smtClean="0"/>
              <a:t>Geophyte </a:t>
            </a:r>
            <a:r>
              <a:rPr lang="en-US" sz="1400" dirty="0" smtClean="0"/>
              <a:t>(X</a:t>
            </a:r>
            <a:r>
              <a:rPr lang="en-US" sz="1400" baseline="30000" dirty="0" smtClean="0"/>
              <a:t>2</a:t>
            </a:r>
            <a:r>
              <a:rPr lang="en-US" sz="1400" dirty="0" smtClean="0"/>
              <a:t>=0.1)</a:t>
            </a:r>
            <a:endParaRPr lang="en-US" dirty="0"/>
          </a:p>
        </p:txBody>
      </p:sp>
      <p:pic>
        <p:nvPicPr>
          <p:cNvPr id="11" name="Picture 10"/>
          <p:cNvPicPr/>
          <p:nvPr/>
        </p:nvPicPr>
        <p:blipFill>
          <a:blip r:embed="rId5" cstate="print"/>
          <a:srcRect l="9440" t="6867" r="15044" b="14163"/>
          <a:stretch>
            <a:fillRect/>
          </a:stretch>
        </p:blipFill>
        <p:spPr bwMode="auto">
          <a:xfrm>
            <a:off x="208722" y="685800"/>
            <a:ext cx="3816627" cy="2743200"/>
          </a:xfrm>
          <a:prstGeom prst="rect">
            <a:avLst/>
          </a:prstGeom>
          <a:noFill/>
          <a:ln w="9525">
            <a:noFill/>
            <a:miter lim="800000"/>
            <a:headEnd/>
            <a:tailEnd/>
          </a:ln>
        </p:spPr>
      </p:pic>
      <p:sp>
        <p:nvSpPr>
          <p:cNvPr id="13" name="TextBox 12"/>
          <p:cNvSpPr txBox="1"/>
          <p:nvPr/>
        </p:nvSpPr>
        <p:spPr>
          <a:xfrm>
            <a:off x="990600" y="609600"/>
            <a:ext cx="2971800" cy="307777"/>
          </a:xfrm>
          <a:prstGeom prst="rect">
            <a:avLst/>
          </a:prstGeom>
          <a:noFill/>
        </p:spPr>
        <p:txBody>
          <a:bodyPr wrap="square" rtlCol="0">
            <a:spAutoFit/>
          </a:bodyPr>
          <a:lstStyle/>
          <a:p>
            <a:r>
              <a:rPr lang="en-US" sz="1400" dirty="0" smtClean="0"/>
              <a:t>34                  34                   34</a:t>
            </a:r>
            <a:endParaRPr lang="en-US" sz="1400" dirty="0"/>
          </a:p>
        </p:txBody>
      </p:sp>
      <p:sp>
        <p:nvSpPr>
          <p:cNvPr id="16" name="TextBox 15"/>
          <p:cNvSpPr txBox="1"/>
          <p:nvPr/>
        </p:nvSpPr>
        <p:spPr>
          <a:xfrm>
            <a:off x="914400" y="3962400"/>
            <a:ext cx="2971800" cy="307777"/>
          </a:xfrm>
          <a:prstGeom prst="rect">
            <a:avLst/>
          </a:prstGeom>
          <a:noFill/>
        </p:spPr>
        <p:txBody>
          <a:bodyPr wrap="square" rtlCol="0">
            <a:spAutoFit/>
          </a:bodyPr>
          <a:lstStyle/>
          <a:p>
            <a:r>
              <a:rPr lang="en-US" sz="1400" dirty="0" smtClean="0"/>
              <a:t>34                  34                   34</a:t>
            </a:r>
            <a:endParaRPr lang="en-US" sz="1400" dirty="0"/>
          </a:p>
        </p:txBody>
      </p:sp>
      <p:sp>
        <p:nvSpPr>
          <p:cNvPr id="17" name="TextBox 16"/>
          <p:cNvSpPr txBox="1"/>
          <p:nvPr/>
        </p:nvSpPr>
        <p:spPr>
          <a:xfrm>
            <a:off x="5257800" y="3962400"/>
            <a:ext cx="2971800" cy="307777"/>
          </a:xfrm>
          <a:prstGeom prst="rect">
            <a:avLst/>
          </a:prstGeom>
          <a:noFill/>
        </p:spPr>
        <p:txBody>
          <a:bodyPr wrap="square" rtlCol="0">
            <a:spAutoFit/>
          </a:bodyPr>
          <a:lstStyle/>
          <a:p>
            <a:r>
              <a:rPr lang="en-US" sz="1400" dirty="0" smtClean="0"/>
              <a:t>30                  21                    6</a:t>
            </a:r>
            <a:endParaRPr lang="en-US" sz="1400" dirty="0"/>
          </a:p>
        </p:txBody>
      </p:sp>
      <p:sp>
        <p:nvSpPr>
          <p:cNvPr id="14" name="TextBox 13"/>
          <p:cNvSpPr txBox="1"/>
          <p:nvPr/>
        </p:nvSpPr>
        <p:spPr>
          <a:xfrm>
            <a:off x="5334000" y="228600"/>
            <a:ext cx="2971800" cy="400110"/>
          </a:xfrm>
          <a:prstGeom prst="rect">
            <a:avLst/>
          </a:prstGeom>
          <a:noFill/>
        </p:spPr>
        <p:txBody>
          <a:bodyPr wrap="square" rtlCol="0">
            <a:spAutoFit/>
          </a:bodyPr>
          <a:lstStyle/>
          <a:p>
            <a:r>
              <a:rPr lang="en-US" dirty="0" smtClean="0"/>
              <a:t>Self-compatible </a:t>
            </a:r>
            <a:r>
              <a:rPr lang="en-US" sz="1400" dirty="0" smtClean="0"/>
              <a:t>(X</a:t>
            </a:r>
            <a:r>
              <a:rPr lang="en-US" sz="1400" baseline="30000" dirty="0" smtClean="0"/>
              <a:t>2</a:t>
            </a:r>
            <a:r>
              <a:rPr lang="en-US" sz="1400" dirty="0" smtClean="0"/>
              <a:t>=5.3)</a:t>
            </a:r>
            <a:endParaRPr lang="en-US" dirty="0"/>
          </a:p>
        </p:txBody>
      </p:sp>
      <p:pic>
        <p:nvPicPr>
          <p:cNvPr id="18" name="Picture 17"/>
          <p:cNvPicPr/>
          <p:nvPr/>
        </p:nvPicPr>
        <p:blipFill>
          <a:blip r:embed="rId6" cstate="print"/>
          <a:srcRect l="9440" t="6867" r="15044" b="14163"/>
          <a:stretch>
            <a:fillRect/>
          </a:stretch>
        </p:blipFill>
        <p:spPr bwMode="auto">
          <a:xfrm>
            <a:off x="4800600" y="762000"/>
            <a:ext cx="3581400" cy="2574131"/>
          </a:xfrm>
          <a:prstGeom prst="rect">
            <a:avLst/>
          </a:prstGeom>
          <a:noFill/>
          <a:ln w="9525">
            <a:noFill/>
            <a:miter lim="800000"/>
            <a:headEnd/>
            <a:tailEnd/>
          </a:ln>
        </p:spPr>
      </p:pic>
      <p:sp>
        <p:nvSpPr>
          <p:cNvPr id="19" name="TextBox 18"/>
          <p:cNvSpPr txBox="1"/>
          <p:nvPr/>
        </p:nvSpPr>
        <p:spPr>
          <a:xfrm>
            <a:off x="5334000" y="609600"/>
            <a:ext cx="2971800" cy="307777"/>
          </a:xfrm>
          <a:prstGeom prst="rect">
            <a:avLst/>
          </a:prstGeom>
          <a:noFill/>
        </p:spPr>
        <p:txBody>
          <a:bodyPr wrap="square" rtlCol="0">
            <a:spAutoFit/>
          </a:bodyPr>
          <a:lstStyle/>
          <a:p>
            <a:r>
              <a:rPr lang="en-US" sz="1400" dirty="0" smtClean="0"/>
              <a:t>29                  23                   27</a:t>
            </a:r>
            <a:endParaRPr lang="en-US" sz="1400" dirty="0"/>
          </a:p>
        </p:txBody>
      </p:sp>
      <p:sp>
        <p:nvSpPr>
          <p:cNvPr id="15" name="TextBox 14"/>
          <p:cNvSpPr txBox="1"/>
          <p:nvPr/>
        </p:nvSpPr>
        <p:spPr>
          <a:xfrm>
            <a:off x="990600" y="1295400"/>
            <a:ext cx="381000" cy="400110"/>
          </a:xfrm>
          <a:prstGeom prst="rect">
            <a:avLst/>
          </a:prstGeom>
          <a:noFill/>
        </p:spPr>
        <p:txBody>
          <a:bodyPr wrap="square" rtlCol="0">
            <a:spAutoFit/>
          </a:bodyPr>
          <a:lstStyle/>
          <a:p>
            <a:r>
              <a:rPr lang="en-US" dirty="0" smtClean="0"/>
              <a:t>F</a:t>
            </a:r>
            <a:endParaRPr lang="en-US" dirty="0"/>
          </a:p>
        </p:txBody>
      </p:sp>
      <p:sp>
        <p:nvSpPr>
          <p:cNvPr id="20" name="TextBox 19"/>
          <p:cNvSpPr txBox="1"/>
          <p:nvPr/>
        </p:nvSpPr>
        <p:spPr>
          <a:xfrm>
            <a:off x="2057400" y="1905000"/>
            <a:ext cx="381000" cy="400110"/>
          </a:xfrm>
          <a:prstGeom prst="rect">
            <a:avLst/>
          </a:prstGeom>
          <a:noFill/>
        </p:spPr>
        <p:txBody>
          <a:bodyPr wrap="square" rtlCol="0">
            <a:spAutoFit/>
          </a:bodyPr>
          <a:lstStyle/>
          <a:p>
            <a:r>
              <a:rPr lang="en-US" dirty="0" smtClean="0"/>
              <a:t>E</a:t>
            </a:r>
            <a:endParaRPr lang="en-US" dirty="0"/>
          </a:p>
        </p:txBody>
      </p:sp>
      <p:sp>
        <p:nvSpPr>
          <p:cNvPr id="21" name="TextBox 20"/>
          <p:cNvSpPr txBox="1"/>
          <p:nvPr/>
        </p:nvSpPr>
        <p:spPr>
          <a:xfrm>
            <a:off x="3276600" y="1524000"/>
            <a:ext cx="381000" cy="400110"/>
          </a:xfrm>
          <a:prstGeom prst="rect">
            <a:avLst/>
          </a:prstGeom>
          <a:noFill/>
        </p:spPr>
        <p:txBody>
          <a:bodyPr wrap="square" rtlCol="0">
            <a:spAutoFit/>
          </a:bodyPr>
          <a:lstStyle/>
          <a:p>
            <a:r>
              <a:rPr lang="en-US" dirty="0" smtClean="0"/>
              <a:t>D</a:t>
            </a:r>
            <a:endParaRPr lang="en-US" dirty="0"/>
          </a:p>
        </p:txBody>
      </p:sp>
      <p:sp>
        <p:nvSpPr>
          <p:cNvPr id="22" name="TextBox 21"/>
          <p:cNvSpPr txBox="1"/>
          <p:nvPr/>
        </p:nvSpPr>
        <p:spPr>
          <a:xfrm>
            <a:off x="3276600" y="1981200"/>
            <a:ext cx="381000" cy="400110"/>
          </a:xfrm>
          <a:prstGeom prst="rect">
            <a:avLst/>
          </a:prstGeom>
          <a:noFill/>
        </p:spPr>
        <p:txBody>
          <a:bodyPr wrap="square" rtlCol="0">
            <a:spAutoFit/>
          </a:bodyPr>
          <a:lstStyle/>
          <a:p>
            <a:r>
              <a:rPr lang="en-US" dirty="0" smtClean="0"/>
              <a:t>B</a:t>
            </a:r>
            <a:endParaRPr lang="en-US" dirty="0"/>
          </a:p>
        </p:txBody>
      </p:sp>
      <p:sp>
        <p:nvSpPr>
          <p:cNvPr id="23" name="TextBox 22"/>
          <p:cNvSpPr txBox="1"/>
          <p:nvPr/>
        </p:nvSpPr>
        <p:spPr>
          <a:xfrm>
            <a:off x="3276600" y="2590800"/>
            <a:ext cx="381000" cy="400110"/>
          </a:xfrm>
          <a:prstGeom prst="rect">
            <a:avLst/>
          </a:prstGeom>
          <a:noFill/>
        </p:spPr>
        <p:txBody>
          <a:bodyPr wrap="square" rtlCol="0">
            <a:spAutoFit/>
          </a:bodyPr>
          <a:lstStyle/>
          <a:p>
            <a:r>
              <a:rPr lang="en-US" dirty="0" smtClean="0"/>
              <a:t>A</a:t>
            </a:r>
            <a:endParaRPr lang="en-US" dirty="0"/>
          </a:p>
        </p:txBody>
      </p:sp>
      <p:sp>
        <p:nvSpPr>
          <p:cNvPr id="24" name="TextBox 23"/>
          <p:cNvSpPr txBox="1"/>
          <p:nvPr/>
        </p:nvSpPr>
        <p:spPr>
          <a:xfrm>
            <a:off x="2133600" y="2514600"/>
            <a:ext cx="381000" cy="400110"/>
          </a:xfrm>
          <a:prstGeom prst="rect">
            <a:avLst/>
          </a:prstGeom>
          <a:noFill/>
        </p:spPr>
        <p:txBody>
          <a:bodyPr wrap="square" rtlCol="0">
            <a:spAutoFit/>
          </a:bodyPr>
          <a:lstStyle/>
          <a:p>
            <a:r>
              <a:rPr lang="en-US" dirty="0" smtClean="0"/>
              <a:t>C</a:t>
            </a:r>
            <a:endParaRPr lang="en-US" dirty="0"/>
          </a:p>
        </p:txBody>
      </p:sp>
      <p:sp>
        <p:nvSpPr>
          <p:cNvPr id="25" name="TextBox 24"/>
          <p:cNvSpPr txBox="1"/>
          <p:nvPr/>
        </p:nvSpPr>
        <p:spPr>
          <a:xfrm>
            <a:off x="762000" y="2895600"/>
            <a:ext cx="381000" cy="400110"/>
          </a:xfrm>
          <a:prstGeom prst="rect">
            <a:avLst/>
          </a:prstGeom>
          <a:noFill/>
        </p:spPr>
        <p:txBody>
          <a:bodyPr wrap="square" rtlCol="0">
            <a:spAutoFit/>
          </a:bodyPr>
          <a:lstStyle/>
          <a:p>
            <a:r>
              <a:rPr lang="en-US" dirty="0" smtClean="0"/>
              <a:t>E</a:t>
            </a:r>
            <a:endParaRPr lang="en-US" dirty="0"/>
          </a:p>
        </p:txBody>
      </p:sp>
      <p:sp>
        <p:nvSpPr>
          <p:cNvPr id="26" name="TextBox 25"/>
          <p:cNvSpPr txBox="1"/>
          <p:nvPr/>
        </p:nvSpPr>
        <p:spPr>
          <a:xfrm>
            <a:off x="3276600" y="990600"/>
            <a:ext cx="381000" cy="400110"/>
          </a:xfrm>
          <a:prstGeom prst="rect">
            <a:avLst/>
          </a:prstGeom>
          <a:noFill/>
        </p:spPr>
        <p:txBody>
          <a:bodyPr wrap="square" rtlCol="0">
            <a:spAutoFit/>
          </a:bodyPr>
          <a:lstStyle/>
          <a:p>
            <a:r>
              <a:rPr lang="en-US" dirty="0" smtClean="0"/>
              <a:t>E</a:t>
            </a:r>
            <a:endParaRPr lang="en-US" dirty="0"/>
          </a:p>
        </p:txBody>
      </p:sp>
      <p:sp>
        <p:nvSpPr>
          <p:cNvPr id="27" name="TextBox 26"/>
          <p:cNvSpPr txBox="1"/>
          <p:nvPr/>
        </p:nvSpPr>
        <p:spPr>
          <a:xfrm>
            <a:off x="2133600" y="1066800"/>
            <a:ext cx="381000" cy="400110"/>
          </a:xfrm>
          <a:prstGeom prst="rect">
            <a:avLst/>
          </a:prstGeom>
          <a:noFill/>
        </p:spPr>
        <p:txBody>
          <a:bodyPr wrap="square" rtlCol="0">
            <a:spAutoFit/>
          </a:bodyPr>
          <a:lstStyle/>
          <a:p>
            <a:r>
              <a:rPr lang="en-US" dirty="0" smtClean="0"/>
              <a:t>F</a:t>
            </a:r>
            <a:endParaRPr lang="en-US" dirty="0"/>
          </a:p>
        </p:txBody>
      </p:sp>
      <p:sp>
        <p:nvSpPr>
          <p:cNvPr id="28" name="TextBox 27"/>
          <p:cNvSpPr txBox="1"/>
          <p:nvPr/>
        </p:nvSpPr>
        <p:spPr>
          <a:xfrm>
            <a:off x="1905000" y="2743200"/>
            <a:ext cx="381000" cy="400110"/>
          </a:xfrm>
          <a:prstGeom prst="rect">
            <a:avLst/>
          </a:prstGeom>
          <a:noFill/>
        </p:spPr>
        <p:txBody>
          <a:bodyPr wrap="square" rtlCol="0">
            <a:spAutoFit/>
          </a:bodyPr>
          <a:lstStyle/>
          <a:p>
            <a:r>
              <a:rPr lang="en-US" dirty="0" smtClean="0"/>
              <a:t>B</a:t>
            </a:r>
            <a:endParaRPr lang="en-US" dirty="0"/>
          </a:p>
        </p:txBody>
      </p:sp>
      <p:sp>
        <p:nvSpPr>
          <p:cNvPr id="29" name="TextBox 28"/>
          <p:cNvSpPr txBox="1"/>
          <p:nvPr/>
        </p:nvSpPr>
        <p:spPr>
          <a:xfrm>
            <a:off x="5410200" y="1295400"/>
            <a:ext cx="609600" cy="400110"/>
          </a:xfrm>
          <a:prstGeom prst="rect">
            <a:avLst/>
          </a:prstGeom>
          <a:noFill/>
        </p:spPr>
        <p:txBody>
          <a:bodyPr wrap="square" rtlCol="0">
            <a:spAutoFit/>
          </a:bodyPr>
          <a:lstStyle/>
          <a:p>
            <a:r>
              <a:rPr lang="en-US" dirty="0" smtClean="0"/>
              <a:t>Yes</a:t>
            </a:r>
            <a:endParaRPr lang="en-US" dirty="0"/>
          </a:p>
        </p:txBody>
      </p:sp>
      <p:sp>
        <p:nvSpPr>
          <p:cNvPr id="30" name="TextBox 29"/>
          <p:cNvSpPr txBox="1"/>
          <p:nvPr/>
        </p:nvSpPr>
        <p:spPr>
          <a:xfrm>
            <a:off x="5486400" y="2590800"/>
            <a:ext cx="609600" cy="400110"/>
          </a:xfrm>
          <a:prstGeom prst="rect">
            <a:avLst/>
          </a:prstGeom>
          <a:noFill/>
        </p:spPr>
        <p:txBody>
          <a:bodyPr wrap="square" rtlCol="0">
            <a:spAutoFit/>
          </a:bodyPr>
          <a:lstStyle/>
          <a:p>
            <a:r>
              <a:rPr lang="en-US" dirty="0" smtClean="0"/>
              <a:t>No</a:t>
            </a:r>
            <a:endParaRPr lang="en-US" dirty="0"/>
          </a:p>
        </p:txBody>
      </p:sp>
      <p:sp>
        <p:nvSpPr>
          <p:cNvPr id="31" name="TextBox 30"/>
          <p:cNvSpPr txBox="1"/>
          <p:nvPr/>
        </p:nvSpPr>
        <p:spPr>
          <a:xfrm>
            <a:off x="990600" y="4267200"/>
            <a:ext cx="609600" cy="400110"/>
          </a:xfrm>
          <a:prstGeom prst="rect">
            <a:avLst/>
          </a:prstGeom>
          <a:noFill/>
        </p:spPr>
        <p:txBody>
          <a:bodyPr wrap="square" rtlCol="0">
            <a:spAutoFit/>
          </a:bodyPr>
          <a:lstStyle/>
          <a:p>
            <a:r>
              <a:rPr lang="en-US" dirty="0" smtClean="0"/>
              <a:t>Yes</a:t>
            </a:r>
            <a:endParaRPr lang="en-US" dirty="0"/>
          </a:p>
        </p:txBody>
      </p:sp>
      <p:sp>
        <p:nvSpPr>
          <p:cNvPr id="32" name="TextBox 31"/>
          <p:cNvSpPr txBox="1"/>
          <p:nvPr/>
        </p:nvSpPr>
        <p:spPr>
          <a:xfrm>
            <a:off x="1066800" y="5562600"/>
            <a:ext cx="609600" cy="400110"/>
          </a:xfrm>
          <a:prstGeom prst="rect">
            <a:avLst/>
          </a:prstGeom>
          <a:noFill/>
        </p:spPr>
        <p:txBody>
          <a:bodyPr wrap="square" rtlCol="0">
            <a:spAutoFit/>
          </a:bodyPr>
          <a:lstStyle/>
          <a:p>
            <a:r>
              <a:rPr lang="en-US" dirty="0" smtClean="0"/>
              <a:t>No</a:t>
            </a:r>
            <a:endParaRPr lang="en-US" dirty="0"/>
          </a:p>
        </p:txBody>
      </p:sp>
      <p:sp>
        <p:nvSpPr>
          <p:cNvPr id="33" name="TextBox 32"/>
          <p:cNvSpPr txBox="1"/>
          <p:nvPr/>
        </p:nvSpPr>
        <p:spPr>
          <a:xfrm>
            <a:off x="5334000" y="4495800"/>
            <a:ext cx="609600" cy="400110"/>
          </a:xfrm>
          <a:prstGeom prst="rect">
            <a:avLst/>
          </a:prstGeom>
          <a:noFill/>
        </p:spPr>
        <p:txBody>
          <a:bodyPr wrap="square" rtlCol="0">
            <a:spAutoFit/>
          </a:bodyPr>
          <a:lstStyle/>
          <a:p>
            <a:r>
              <a:rPr lang="en-US" dirty="0" smtClean="0"/>
              <a:t>Yes</a:t>
            </a:r>
            <a:endParaRPr lang="en-US" dirty="0"/>
          </a:p>
        </p:txBody>
      </p:sp>
      <p:sp>
        <p:nvSpPr>
          <p:cNvPr id="34" name="TextBox 33"/>
          <p:cNvSpPr txBox="1"/>
          <p:nvPr/>
        </p:nvSpPr>
        <p:spPr>
          <a:xfrm>
            <a:off x="5410200" y="5791200"/>
            <a:ext cx="609600" cy="400110"/>
          </a:xfrm>
          <a:prstGeom prst="rect">
            <a:avLst/>
          </a:prstGeom>
          <a:noFill/>
        </p:spPr>
        <p:txBody>
          <a:bodyPr wrap="square" rtlCol="0">
            <a:spAutoFit/>
          </a:bodyPr>
          <a:lstStyle/>
          <a:p>
            <a:r>
              <a:rPr lang="en-US" dirty="0" smtClean="0"/>
              <a:t>No</a:t>
            </a:r>
            <a:endParaRPr lang="en-US" dirty="0"/>
          </a:p>
        </p:txBody>
      </p:sp>
      <p:sp>
        <p:nvSpPr>
          <p:cNvPr id="35" name="TextBox 34"/>
          <p:cNvSpPr txBox="1"/>
          <p:nvPr/>
        </p:nvSpPr>
        <p:spPr>
          <a:xfrm>
            <a:off x="5410200" y="6248400"/>
            <a:ext cx="609600" cy="400110"/>
          </a:xfrm>
          <a:prstGeom prst="rect">
            <a:avLst/>
          </a:prstGeom>
          <a:noFill/>
        </p:spPr>
        <p:txBody>
          <a:bodyPr wrap="square" rtlCol="0">
            <a:spAutoFit/>
          </a:bodyPr>
          <a:lstStyle/>
          <a:p>
            <a:r>
              <a:rPr lang="en-US" dirty="0" smtClean="0"/>
              <a:t>?</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6" grpId="0"/>
      <p:bldP spid="17" grpId="0"/>
      <p:bldP spid="14" grpId="0"/>
      <p:bldP spid="19" grpId="0"/>
      <p:bldP spid="29" grpId="0"/>
      <p:bldP spid="30" grpId="0"/>
      <p:bldP spid="31" grpId="0"/>
      <p:bldP spid="32" grpId="0"/>
      <p:bldP spid="33" grpId="0"/>
      <p:bldP spid="34" grpId="0"/>
      <p:bldP spid="3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838200"/>
            <a:ext cx="6172200" cy="1143000"/>
          </a:xfrm>
        </p:spPr>
        <p:txBody>
          <a:bodyPr/>
          <a:lstStyle/>
          <a:p>
            <a:r>
              <a:rPr lang="en-US" sz="3200" dirty="0" smtClean="0">
                <a:solidFill>
                  <a:schemeClr val="bg1"/>
                </a:solidFill>
              </a:rPr>
              <a:t>Methods:  Refining the Model </a:t>
            </a:r>
            <a:endParaRPr lang="en-US" sz="3200" dirty="0">
              <a:solidFill>
                <a:schemeClr val="bg1"/>
              </a:solidFill>
            </a:endParaRPr>
          </a:p>
        </p:txBody>
      </p:sp>
      <p:sp>
        <p:nvSpPr>
          <p:cNvPr id="3" name="Content Placeholder 2"/>
          <p:cNvSpPr>
            <a:spLocks noGrp="1"/>
          </p:cNvSpPr>
          <p:nvPr>
            <p:ph sz="half" idx="1"/>
          </p:nvPr>
        </p:nvSpPr>
        <p:spPr>
          <a:xfrm>
            <a:off x="457200" y="1905000"/>
            <a:ext cx="7543800" cy="4724400"/>
          </a:xfrm>
        </p:spPr>
        <p:txBody>
          <a:bodyPr/>
          <a:lstStyle/>
          <a:p>
            <a:pPr>
              <a:spcBef>
                <a:spcPts val="0"/>
              </a:spcBef>
              <a:buNone/>
            </a:pPr>
            <a:r>
              <a:rPr lang="en-US" sz="2400" dirty="0" smtClean="0"/>
              <a:t>With the developmental dataset…</a:t>
            </a:r>
          </a:p>
          <a:p>
            <a:pPr>
              <a:spcBef>
                <a:spcPts val="0"/>
              </a:spcBef>
            </a:pPr>
            <a:endParaRPr lang="en-US" sz="2400" dirty="0" smtClean="0"/>
          </a:p>
          <a:p>
            <a:pPr>
              <a:spcBef>
                <a:spcPts val="0"/>
              </a:spcBef>
            </a:pPr>
            <a:r>
              <a:rPr lang="en-US" sz="2400" dirty="0" smtClean="0"/>
              <a:t>Logistic regression</a:t>
            </a:r>
          </a:p>
          <a:p>
            <a:pPr lvl="1">
              <a:spcBef>
                <a:spcPts val="0"/>
              </a:spcBef>
            </a:pPr>
            <a:r>
              <a:rPr lang="en-US" sz="2000" dirty="0" smtClean="0"/>
              <a:t>Type of statistical analysis that uses continuous and discrete variables to predict the probability of occurrence of a discrete event</a:t>
            </a:r>
          </a:p>
          <a:p>
            <a:pPr lvl="2">
              <a:spcBef>
                <a:spcPts val="0"/>
              </a:spcBef>
              <a:buFont typeface="Wingdings"/>
              <a:buChar char="à"/>
            </a:pPr>
            <a:r>
              <a:rPr lang="en-US" dirty="0" smtClean="0">
                <a:sym typeface="Wingdings" pitchFamily="2" charset="2"/>
              </a:rPr>
              <a:t>Probability of being a Major Pest</a:t>
            </a:r>
          </a:p>
          <a:p>
            <a:pPr lvl="2">
              <a:spcBef>
                <a:spcPts val="0"/>
              </a:spcBef>
              <a:buFont typeface="Wingdings"/>
              <a:buChar char="à"/>
            </a:pPr>
            <a:r>
              <a:rPr lang="en-US" dirty="0" smtClean="0">
                <a:sym typeface="Wingdings" pitchFamily="2" charset="2"/>
              </a:rPr>
              <a:t>Probability of being a Minor Pest</a:t>
            </a:r>
          </a:p>
          <a:p>
            <a:pPr lvl="2">
              <a:spcBef>
                <a:spcPts val="0"/>
              </a:spcBef>
              <a:buFont typeface="Wingdings"/>
              <a:buChar char="à"/>
            </a:pPr>
            <a:r>
              <a:rPr lang="en-US" dirty="0" smtClean="0"/>
              <a:t>Probability of being a Non-pest	</a:t>
            </a:r>
          </a:p>
          <a:p>
            <a:pPr lvl="2">
              <a:spcBef>
                <a:spcPts val="0"/>
              </a:spcBef>
            </a:pPr>
            <a:endParaRPr lang="en-US" sz="1600" dirty="0" smtClean="0"/>
          </a:p>
          <a:p>
            <a:pPr>
              <a:spcBef>
                <a:spcPts val="0"/>
              </a:spcBef>
            </a:pPr>
            <a:endParaRPr lang="en-US" sz="2400" dirty="0" smtClean="0"/>
          </a:p>
          <a:p>
            <a:pPr>
              <a:spcBef>
                <a:spcPts val="0"/>
              </a:spcBef>
              <a:buNone/>
            </a:pPr>
            <a:endParaRPr lang="en-US" sz="2400" dirty="0" smtClean="0"/>
          </a:p>
          <a:p>
            <a:pPr>
              <a:spcBef>
                <a:spcPts val="0"/>
              </a:spcBef>
            </a:pPr>
            <a:endParaRPr lang="en-US" sz="2400" dirty="0" smtClean="0"/>
          </a:p>
        </p:txBody>
      </p:sp>
      <p:pic>
        <p:nvPicPr>
          <p:cNvPr id="1027" name="Picture 3" descr="C:\Documents and Settings\akoop.WE\Local Settings\Temporary Internet Files\Content.IE5\8FF4PX55\MC900089802[1].wmf"/>
          <p:cNvPicPr>
            <a:picLocks noChangeAspect="1" noChangeArrowheads="1"/>
          </p:cNvPicPr>
          <p:nvPr/>
        </p:nvPicPr>
        <p:blipFill>
          <a:blip r:embed="rId3" cstate="print"/>
          <a:srcRect/>
          <a:stretch>
            <a:fillRect/>
          </a:stretch>
        </p:blipFill>
        <p:spPr bwMode="auto">
          <a:xfrm>
            <a:off x="6477000" y="457200"/>
            <a:ext cx="2304594" cy="2286000"/>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03238"/>
            <a:ext cx="8229600" cy="792162"/>
          </a:xfrm>
        </p:spPr>
        <p:txBody>
          <a:bodyPr/>
          <a:lstStyle/>
          <a:p>
            <a:pPr algn="ctr"/>
            <a:r>
              <a:rPr lang="en-US" dirty="0" smtClean="0">
                <a:solidFill>
                  <a:schemeClr val="accent4">
                    <a:lumMod val="10000"/>
                  </a:schemeClr>
                </a:solidFill>
              </a:rPr>
              <a:t>The Logistic Regression Model </a:t>
            </a:r>
            <a:br>
              <a:rPr lang="en-US" dirty="0" smtClean="0">
                <a:solidFill>
                  <a:schemeClr val="accent4">
                    <a:lumMod val="10000"/>
                  </a:schemeClr>
                </a:solidFill>
              </a:rPr>
            </a:br>
            <a:r>
              <a:rPr lang="en-US" dirty="0" smtClean="0">
                <a:solidFill>
                  <a:schemeClr val="accent4">
                    <a:lumMod val="10000"/>
                  </a:schemeClr>
                </a:solidFill>
              </a:rPr>
              <a:t>(PPQ Week Risk Assessment) </a:t>
            </a:r>
            <a:endParaRPr lang="en-US" dirty="0">
              <a:solidFill>
                <a:schemeClr val="accent4">
                  <a:lumMod val="10000"/>
                </a:schemeClr>
              </a:solidFill>
            </a:endParaRPr>
          </a:p>
        </p:txBody>
      </p:sp>
      <p:sp>
        <p:nvSpPr>
          <p:cNvPr id="11059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10593" name="Picture 1"/>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905000" y="2133600"/>
            <a:ext cx="5436993" cy="643509"/>
          </a:xfrm>
          <a:prstGeom prst="rect">
            <a:avLst/>
          </a:prstGeom>
          <a:noFill/>
        </p:spPr>
      </p:pic>
      <p:sp>
        <p:nvSpPr>
          <p:cNvPr id="110596"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10595" name="Picture 3"/>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914400" y="2971800"/>
            <a:ext cx="7257590" cy="678668"/>
          </a:xfrm>
          <a:prstGeom prst="rect">
            <a:avLst/>
          </a:prstGeom>
          <a:noFill/>
        </p:spPr>
      </p:pic>
      <p:sp>
        <p:nvSpPr>
          <p:cNvPr id="110598"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10597" name="Picture 5"/>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1295400" y="3810000"/>
            <a:ext cx="6536090" cy="685800"/>
          </a:xfrm>
          <a:prstGeom prst="rect">
            <a:avLst/>
          </a:prstGeom>
          <a:noFill/>
        </p:spPr>
      </p:pic>
      <p:sp>
        <p:nvSpPr>
          <p:cNvPr id="16" name="TextBox 15"/>
          <p:cNvSpPr txBox="1"/>
          <p:nvPr/>
        </p:nvSpPr>
        <p:spPr>
          <a:xfrm>
            <a:off x="914400" y="5029200"/>
            <a:ext cx="7010400" cy="1015663"/>
          </a:xfrm>
          <a:prstGeom prst="rect">
            <a:avLst/>
          </a:prstGeom>
          <a:noFill/>
        </p:spPr>
        <p:txBody>
          <a:bodyPr wrap="square" rtlCol="0">
            <a:spAutoFit/>
          </a:bodyPr>
          <a:lstStyle/>
          <a:p>
            <a:pPr algn="ctr"/>
            <a:r>
              <a:rPr lang="en-US" dirty="0" smtClean="0"/>
              <a:t>For any given plant, all three </a:t>
            </a:r>
            <a:r>
              <a:rPr lang="en-US" smtClean="0"/>
              <a:t>probabilities were determined</a:t>
            </a:r>
            <a:endParaRPr lang="en-US" dirty="0" smtClean="0"/>
          </a:p>
          <a:p>
            <a:pPr algn="ctr"/>
            <a:endParaRPr lang="en-US" dirty="0" smtClean="0"/>
          </a:p>
          <a:p>
            <a:pPr algn="ctr"/>
            <a:r>
              <a:rPr lang="en-US" dirty="0" smtClean="0"/>
              <a:t>P(Non-I) + P(Min-I) + P(</a:t>
            </a:r>
            <a:r>
              <a:rPr lang="en-US" dirty="0" err="1" smtClean="0"/>
              <a:t>Maj</a:t>
            </a:r>
            <a:r>
              <a:rPr lang="en-US" dirty="0" smtClean="0"/>
              <a:t>-I) = 1</a:t>
            </a:r>
            <a:endParaRPr lang="en-US" dirty="0"/>
          </a:p>
        </p:txBody>
      </p:sp>
      <p:sp>
        <p:nvSpPr>
          <p:cNvPr id="10" name="Oval 9"/>
          <p:cNvSpPr/>
          <p:nvPr/>
        </p:nvSpPr>
        <p:spPr>
          <a:xfrm>
            <a:off x="5562600" y="2438400"/>
            <a:ext cx="406400" cy="304800"/>
          </a:xfrm>
          <a:prstGeom prst="ellipse">
            <a:avLst/>
          </a:prstGeom>
          <a:solidFill>
            <a:srgbClr val="FF0000">
              <a:alpha val="2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4724400" y="3276600"/>
            <a:ext cx="406400" cy="304800"/>
          </a:xfrm>
          <a:prstGeom prst="ellipse">
            <a:avLst/>
          </a:prstGeom>
          <a:solidFill>
            <a:srgbClr val="FF0000">
              <a:alpha val="2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5791200" y="4114800"/>
            <a:ext cx="406400" cy="304800"/>
          </a:xfrm>
          <a:prstGeom prst="ellipse">
            <a:avLst/>
          </a:prstGeom>
          <a:solidFill>
            <a:srgbClr val="FF0000">
              <a:alpha val="2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6781800" y="2438400"/>
            <a:ext cx="482600" cy="304800"/>
          </a:xfrm>
          <a:prstGeom prst="ellipse">
            <a:avLst/>
          </a:prstGeom>
          <a:solidFill>
            <a:srgbClr val="FF0000">
              <a:alpha val="2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7086600" y="4114800"/>
            <a:ext cx="482600" cy="304800"/>
          </a:xfrm>
          <a:prstGeom prst="ellipse">
            <a:avLst/>
          </a:prstGeom>
          <a:solidFill>
            <a:srgbClr val="FF0000">
              <a:alpha val="2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6096000" y="3276600"/>
            <a:ext cx="482600" cy="304800"/>
          </a:xfrm>
          <a:prstGeom prst="ellipse">
            <a:avLst/>
          </a:prstGeom>
          <a:solidFill>
            <a:srgbClr val="FF0000">
              <a:alpha val="2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 y="304800"/>
            <a:ext cx="8153400" cy="762000"/>
          </a:xfrm>
        </p:spPr>
        <p:txBody>
          <a:bodyPr/>
          <a:lstStyle/>
          <a:p>
            <a:pPr algn="ctr"/>
            <a:r>
              <a:rPr lang="en-US" dirty="0" smtClean="0">
                <a:solidFill>
                  <a:srgbClr val="333399"/>
                </a:solidFill>
              </a:rPr>
              <a:t>The Logistic Regression Model (PPQ Weed Risk Assessment)</a:t>
            </a:r>
            <a:endParaRPr lang="en-US" dirty="0">
              <a:solidFill>
                <a:srgbClr val="333399"/>
              </a:solidFill>
            </a:endParaRPr>
          </a:p>
        </p:txBody>
      </p:sp>
      <p:graphicFrame>
        <p:nvGraphicFramePr>
          <p:cNvPr id="5" name="Chart 4"/>
          <p:cNvGraphicFramePr/>
          <p:nvPr/>
        </p:nvGraphicFramePr>
        <p:xfrm>
          <a:off x="762000" y="1371600"/>
          <a:ext cx="7331516" cy="512445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2971800" y="6172200"/>
            <a:ext cx="3429000" cy="400110"/>
          </a:xfrm>
          <a:prstGeom prst="rect">
            <a:avLst/>
          </a:prstGeom>
          <a:noFill/>
        </p:spPr>
        <p:txBody>
          <a:bodyPr wrap="square" rtlCol="0">
            <a:spAutoFit/>
          </a:bodyPr>
          <a:lstStyle/>
          <a:p>
            <a:r>
              <a:rPr lang="en-US" dirty="0" smtClean="0"/>
              <a:t>(0.2356*ES – 0.6019*Imp)</a:t>
            </a:r>
            <a:endParaRPr lang="en-US"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Analytical Hierarchy Process (AHP)</a:t>
            </a:r>
            <a:endParaRPr lang="en-US" dirty="0">
              <a:solidFill>
                <a:schemeClr val="bg1"/>
              </a:solidFill>
            </a:endParaRPr>
          </a:p>
        </p:txBody>
      </p:sp>
      <p:sp>
        <p:nvSpPr>
          <p:cNvPr id="3" name="Content Placeholder 2"/>
          <p:cNvSpPr>
            <a:spLocks noGrp="1"/>
          </p:cNvSpPr>
          <p:nvPr>
            <p:ph idx="1"/>
          </p:nvPr>
        </p:nvSpPr>
        <p:spPr>
          <a:xfrm>
            <a:off x="457200" y="2133600"/>
            <a:ext cx="8305800" cy="3962400"/>
          </a:xfrm>
        </p:spPr>
        <p:txBody>
          <a:bodyPr/>
          <a:lstStyle/>
          <a:p>
            <a:pPr marL="0" indent="0">
              <a:buNone/>
            </a:pPr>
            <a:r>
              <a:rPr lang="en-US" sz="2800" dirty="0" smtClean="0"/>
              <a:t>At the time of its adoption the AHP was one of the few available published techniques for pest prioritization </a:t>
            </a:r>
          </a:p>
          <a:p>
            <a:endParaRPr lang="en-US" dirty="0"/>
          </a:p>
        </p:txBody>
      </p:sp>
      <p:pic>
        <p:nvPicPr>
          <p:cNvPr id="2050" name="Picture 2" descr="C:\Users\adneeley\AppData\Local\Microsoft\Windows\Temporary Internet Files\Content.IE5\UK9TS010\MC900234356[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14800" y="3352800"/>
            <a:ext cx="4190246" cy="26858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69528474"/>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0"/>
            <a:ext cx="6172200" cy="1143000"/>
          </a:xfrm>
        </p:spPr>
        <p:txBody>
          <a:bodyPr/>
          <a:lstStyle/>
          <a:p>
            <a:r>
              <a:rPr lang="en-US" sz="3200" dirty="0" smtClean="0">
                <a:solidFill>
                  <a:schemeClr val="bg1"/>
                </a:solidFill>
              </a:rPr>
              <a:t>Methods:  Validating the Model </a:t>
            </a:r>
            <a:endParaRPr lang="en-US" sz="3200" dirty="0">
              <a:solidFill>
                <a:schemeClr val="bg1"/>
              </a:solidFill>
            </a:endParaRPr>
          </a:p>
        </p:txBody>
      </p:sp>
      <p:sp>
        <p:nvSpPr>
          <p:cNvPr id="3" name="Content Placeholder 2"/>
          <p:cNvSpPr>
            <a:spLocks noGrp="1"/>
          </p:cNvSpPr>
          <p:nvPr>
            <p:ph sz="half" idx="1"/>
          </p:nvPr>
        </p:nvSpPr>
        <p:spPr>
          <a:xfrm>
            <a:off x="457200" y="2286000"/>
            <a:ext cx="7543800" cy="4724400"/>
          </a:xfrm>
        </p:spPr>
        <p:txBody>
          <a:bodyPr/>
          <a:lstStyle/>
          <a:p>
            <a:pPr>
              <a:spcBef>
                <a:spcPts val="0"/>
              </a:spcBef>
              <a:buNone/>
            </a:pPr>
            <a:r>
              <a:rPr lang="en-US" sz="2400" dirty="0"/>
              <a:t>Using the </a:t>
            </a:r>
            <a:r>
              <a:rPr lang="en-US" sz="2400" dirty="0" smtClean="0"/>
              <a:t>training dataset </a:t>
            </a:r>
            <a:r>
              <a:rPr lang="en-US" sz="2400" dirty="0"/>
              <a:t>we will…</a:t>
            </a:r>
          </a:p>
          <a:p>
            <a:pPr>
              <a:spcBef>
                <a:spcPts val="0"/>
              </a:spcBef>
            </a:pPr>
            <a:endParaRPr lang="en-US" sz="2400" dirty="0"/>
          </a:p>
          <a:p>
            <a:pPr>
              <a:spcBef>
                <a:spcPts val="0"/>
              </a:spcBef>
            </a:pPr>
            <a:r>
              <a:rPr lang="en-US" sz="2400" dirty="0"/>
              <a:t>Assess the </a:t>
            </a:r>
            <a:r>
              <a:rPr lang="en-US" sz="2400" dirty="0" smtClean="0"/>
              <a:t>ability of the weighted model to identify major, minor, and non-pests </a:t>
            </a:r>
          </a:p>
          <a:p>
            <a:pPr>
              <a:spcBef>
                <a:spcPts val="0"/>
              </a:spcBef>
            </a:pPr>
            <a:endParaRPr lang="en-US" sz="2400" dirty="0"/>
          </a:p>
          <a:p>
            <a:pPr>
              <a:spcBef>
                <a:spcPts val="0"/>
              </a:spcBef>
            </a:pPr>
            <a:endParaRPr lang="en-US" sz="2400" dirty="0" smtClean="0"/>
          </a:p>
          <a:p>
            <a:pPr>
              <a:spcBef>
                <a:spcPts val="0"/>
              </a:spcBef>
            </a:pPr>
            <a:endParaRPr lang="en-US" sz="2400" dirty="0"/>
          </a:p>
          <a:p>
            <a:pPr>
              <a:spcBef>
                <a:spcPts val="0"/>
              </a:spcBef>
            </a:pPr>
            <a:endParaRPr lang="en-US" sz="1200" dirty="0"/>
          </a:p>
          <a:p>
            <a:pPr lvl="2">
              <a:spcBef>
                <a:spcPts val="0"/>
              </a:spcBef>
            </a:pPr>
            <a:endParaRPr lang="en-US" sz="1600" dirty="0" smtClean="0"/>
          </a:p>
          <a:p>
            <a:pPr>
              <a:spcBef>
                <a:spcPts val="0"/>
              </a:spcBef>
            </a:pPr>
            <a:endParaRPr lang="en-US" sz="2400" dirty="0" smtClean="0"/>
          </a:p>
          <a:p>
            <a:pPr>
              <a:spcBef>
                <a:spcPts val="0"/>
              </a:spcBef>
              <a:buNone/>
            </a:pPr>
            <a:endParaRPr lang="en-US" sz="2400" dirty="0" smtClean="0"/>
          </a:p>
          <a:p>
            <a:pPr>
              <a:spcBef>
                <a:spcPts val="0"/>
              </a:spcBef>
            </a:pPr>
            <a:endParaRPr lang="en-US" sz="2400" dirty="0" smtClean="0"/>
          </a:p>
        </p:txBody>
      </p:sp>
      <p:pic>
        <p:nvPicPr>
          <p:cNvPr id="1027" name="Picture 3" descr="C:\Documents and Settings\akoop.WE\Local Settings\Temporary Internet Files\Content.IE5\8FF4PX55\MC900089802[1].wmf"/>
          <p:cNvPicPr>
            <a:picLocks noChangeAspect="1" noChangeArrowheads="1"/>
          </p:cNvPicPr>
          <p:nvPr/>
        </p:nvPicPr>
        <p:blipFill>
          <a:blip r:embed="rId3" cstate="print"/>
          <a:srcRect/>
          <a:stretch>
            <a:fillRect/>
          </a:stretch>
        </p:blipFill>
        <p:spPr bwMode="auto">
          <a:xfrm>
            <a:off x="6477000" y="304800"/>
            <a:ext cx="2304594" cy="2286000"/>
          </a:xfrm>
          <a:prstGeom prst="rect">
            <a:avLst/>
          </a:prstGeom>
          <a:noFill/>
        </p:spPr>
      </p:pic>
    </p:spTree>
    <p:extLst>
      <p:ext uri="{BB962C8B-B14F-4D97-AF65-F5344CB8AC3E}">
        <p14:creationId xmlns:p14="http://schemas.microsoft.com/office/powerpoint/2010/main" val="132816049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1046369416"/>
              </p:ext>
            </p:extLst>
          </p:nvPr>
        </p:nvGraphicFramePr>
        <p:xfrm>
          <a:off x="126830" y="228601"/>
          <a:ext cx="8998756" cy="6324600"/>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p:cNvSpPr txBox="1"/>
          <p:nvPr/>
        </p:nvSpPr>
        <p:spPr>
          <a:xfrm>
            <a:off x="914400" y="381000"/>
            <a:ext cx="8077200" cy="523220"/>
          </a:xfrm>
          <a:prstGeom prst="rect">
            <a:avLst/>
          </a:prstGeom>
          <a:noFill/>
        </p:spPr>
        <p:txBody>
          <a:bodyPr wrap="square" rtlCol="0">
            <a:spAutoFit/>
          </a:bodyPr>
          <a:lstStyle/>
          <a:p>
            <a:pPr algn="ctr"/>
            <a:r>
              <a:rPr lang="en-US" sz="2800" dirty="0" smtClean="0"/>
              <a:t>Weed Risk Assessment Results</a:t>
            </a:r>
            <a:endParaRPr lang="en-US" sz="2800" dirty="0"/>
          </a:p>
        </p:txBody>
      </p:sp>
      <p:sp>
        <p:nvSpPr>
          <p:cNvPr id="4" name="Rectangle 3"/>
          <p:cNvSpPr/>
          <p:nvPr/>
        </p:nvSpPr>
        <p:spPr>
          <a:xfrm>
            <a:off x="4724400" y="4724400"/>
            <a:ext cx="228600" cy="15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724444396"/>
              </p:ext>
            </p:extLst>
          </p:nvPr>
        </p:nvGraphicFramePr>
        <p:xfrm>
          <a:off x="145244" y="228600"/>
          <a:ext cx="8998756" cy="632460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1371600" y="4782688"/>
            <a:ext cx="1219200" cy="400110"/>
          </a:xfrm>
          <a:prstGeom prst="rect">
            <a:avLst/>
          </a:prstGeom>
          <a:noFill/>
        </p:spPr>
        <p:txBody>
          <a:bodyPr wrap="square" rtlCol="0">
            <a:spAutoFit/>
          </a:bodyPr>
          <a:lstStyle/>
          <a:p>
            <a:r>
              <a:rPr lang="en-US" dirty="0" smtClean="0">
                <a:solidFill>
                  <a:srgbClr val="028C12"/>
                </a:solidFill>
              </a:rPr>
              <a:t>Low Risk</a:t>
            </a:r>
            <a:endParaRPr lang="en-US" dirty="0">
              <a:solidFill>
                <a:srgbClr val="028C12"/>
              </a:solidFill>
            </a:endParaRPr>
          </a:p>
        </p:txBody>
      </p:sp>
      <p:sp>
        <p:nvSpPr>
          <p:cNvPr id="5" name="TextBox 4"/>
          <p:cNvSpPr txBox="1"/>
          <p:nvPr/>
        </p:nvSpPr>
        <p:spPr>
          <a:xfrm>
            <a:off x="7495953" y="904220"/>
            <a:ext cx="1752600" cy="400110"/>
          </a:xfrm>
          <a:prstGeom prst="rect">
            <a:avLst/>
          </a:prstGeom>
          <a:noFill/>
        </p:spPr>
        <p:txBody>
          <a:bodyPr wrap="square" rtlCol="0">
            <a:spAutoFit/>
          </a:bodyPr>
          <a:lstStyle/>
          <a:p>
            <a:pPr algn="ctr"/>
            <a:r>
              <a:rPr lang="en-US" dirty="0" smtClean="0">
                <a:solidFill>
                  <a:srgbClr val="FF0000"/>
                </a:solidFill>
              </a:rPr>
              <a:t>High Risk</a:t>
            </a:r>
            <a:endParaRPr lang="en-US" dirty="0">
              <a:solidFill>
                <a:srgbClr val="FF0000"/>
              </a:solidFill>
            </a:endParaRPr>
          </a:p>
        </p:txBody>
      </p:sp>
      <p:sp>
        <p:nvSpPr>
          <p:cNvPr id="6" name="TextBox 5"/>
          <p:cNvSpPr txBox="1"/>
          <p:nvPr/>
        </p:nvSpPr>
        <p:spPr>
          <a:xfrm>
            <a:off x="914400" y="381000"/>
            <a:ext cx="8077200" cy="523220"/>
          </a:xfrm>
          <a:prstGeom prst="rect">
            <a:avLst/>
          </a:prstGeom>
          <a:noFill/>
        </p:spPr>
        <p:txBody>
          <a:bodyPr wrap="square" rtlCol="0">
            <a:spAutoFit/>
          </a:bodyPr>
          <a:lstStyle/>
          <a:p>
            <a:pPr algn="ctr"/>
            <a:r>
              <a:rPr lang="en-US" sz="2800" dirty="0" smtClean="0"/>
              <a:t>Weed Risk Assessment Results</a:t>
            </a:r>
            <a:endParaRPr lang="en-US" sz="28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9" name="Picture 5" descr="C:\Documents and Settings\akoop.WE\Local Settings\Temporary Internet Files\Content.IE5\YTV68TR6\MCPE02386_0000[1].wmf"/>
          <p:cNvPicPr>
            <a:picLocks noChangeAspect="1" noChangeArrowheads="1"/>
          </p:cNvPicPr>
          <p:nvPr/>
        </p:nvPicPr>
        <p:blipFill>
          <a:blip r:embed="rId2" cstate="print"/>
          <a:srcRect/>
          <a:stretch>
            <a:fillRect/>
          </a:stretch>
        </p:blipFill>
        <p:spPr bwMode="auto">
          <a:xfrm>
            <a:off x="0" y="1"/>
            <a:ext cx="9144000" cy="6858000"/>
          </a:xfrm>
          <a:prstGeom prst="rect">
            <a:avLst/>
          </a:prstGeom>
          <a:noFill/>
        </p:spPr>
      </p:pic>
      <p:sp>
        <p:nvSpPr>
          <p:cNvPr id="2" name="Title 1"/>
          <p:cNvSpPr>
            <a:spLocks noGrp="1"/>
          </p:cNvSpPr>
          <p:nvPr>
            <p:ph type="title"/>
          </p:nvPr>
        </p:nvSpPr>
        <p:spPr>
          <a:xfrm>
            <a:off x="4800600" y="2209800"/>
            <a:ext cx="3505200" cy="2819400"/>
          </a:xfrm>
        </p:spPr>
        <p:txBody>
          <a:bodyPr/>
          <a:lstStyle/>
          <a:p>
            <a:r>
              <a:rPr lang="en-US" b="1" dirty="0" smtClean="0"/>
              <a:t>Model Output</a:t>
            </a:r>
            <a:endParaRPr lang="en-US" b="1"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bg1"/>
                </a:solidFill>
              </a:rPr>
              <a:t>Model Output</a:t>
            </a:r>
            <a:endParaRPr lang="en-US" dirty="0">
              <a:solidFill>
                <a:schemeClr val="bg1"/>
              </a:solidFill>
            </a:endParaRPr>
          </a:p>
        </p:txBody>
      </p:sp>
      <p:sp>
        <p:nvSpPr>
          <p:cNvPr id="3" name="Content Placeholder 2"/>
          <p:cNvSpPr>
            <a:spLocks noGrp="1"/>
          </p:cNvSpPr>
          <p:nvPr>
            <p:ph idx="1"/>
          </p:nvPr>
        </p:nvSpPr>
        <p:spPr>
          <a:xfrm>
            <a:off x="304800" y="1905000"/>
            <a:ext cx="4648200" cy="4267200"/>
          </a:xfrm>
        </p:spPr>
        <p:txBody>
          <a:bodyPr/>
          <a:lstStyle/>
          <a:p>
            <a:r>
              <a:rPr lang="en-US" dirty="0" smtClean="0"/>
              <a:t>Risk potential</a:t>
            </a:r>
          </a:p>
          <a:p>
            <a:endParaRPr lang="en-US" sz="1400" dirty="0" smtClean="0"/>
          </a:p>
          <a:p>
            <a:endParaRPr lang="en-US" dirty="0" smtClean="0"/>
          </a:p>
          <a:p>
            <a:r>
              <a:rPr lang="en-US" dirty="0" smtClean="0"/>
              <a:t>Description of Uncertainty</a:t>
            </a:r>
            <a:endParaRPr lang="en-US" dirty="0" smtClean="0"/>
          </a:p>
          <a:p>
            <a:endParaRPr lang="en-US" sz="1600" dirty="0" smtClean="0"/>
          </a:p>
          <a:p>
            <a:endParaRPr lang="en-US" dirty="0" smtClean="0"/>
          </a:p>
          <a:p>
            <a:r>
              <a:rPr lang="en-US" dirty="0" smtClean="0"/>
              <a:t>Geographic potential</a:t>
            </a:r>
          </a:p>
          <a:p>
            <a:endParaRPr lang="en-US" dirty="0"/>
          </a:p>
        </p:txBody>
      </p:sp>
      <p:pic>
        <p:nvPicPr>
          <p:cNvPr id="4" name="Picture 3"/>
          <p:cNvPicPr>
            <a:picLocks noChangeAspect="1" noChangeArrowheads="1"/>
          </p:cNvPicPr>
          <p:nvPr/>
        </p:nvPicPr>
        <p:blipFill>
          <a:blip r:embed="rId2" cstate="print"/>
          <a:srcRect/>
          <a:stretch>
            <a:fillRect/>
          </a:stretch>
        </p:blipFill>
        <p:spPr bwMode="auto">
          <a:xfrm>
            <a:off x="5791200" y="4191000"/>
            <a:ext cx="2290763" cy="1717675"/>
          </a:xfrm>
          <a:prstGeom prst="rect">
            <a:avLst/>
          </a:prstGeom>
          <a:noFill/>
          <a:ln w="9525">
            <a:solidFill>
              <a:schemeClr val="tx1"/>
            </a:solidFill>
            <a:miter lim="800000"/>
            <a:headEnd/>
            <a:tailEnd/>
          </a:ln>
        </p:spPr>
      </p:pic>
      <p:pic>
        <p:nvPicPr>
          <p:cNvPr id="5" name="Picture 4"/>
          <p:cNvPicPr>
            <a:picLocks noChangeAspect="1" noChangeArrowheads="1"/>
          </p:cNvPicPr>
          <p:nvPr/>
        </p:nvPicPr>
        <p:blipFill>
          <a:blip r:embed="rId3" cstate="print"/>
          <a:srcRect/>
          <a:stretch>
            <a:fillRect/>
          </a:stretch>
        </p:blipFill>
        <p:spPr bwMode="auto">
          <a:xfrm>
            <a:off x="5755758" y="1995377"/>
            <a:ext cx="2290762" cy="1569065"/>
          </a:xfrm>
          <a:prstGeom prst="rect">
            <a:avLst/>
          </a:prstGeom>
          <a:noFill/>
          <a:ln w="9525">
            <a:noFill/>
            <a:miter lim="800000"/>
            <a:headEnd/>
            <a:tailEnd/>
          </a:ln>
        </p:spPr>
      </p:pic>
    </p:spTree>
    <p:extLst>
      <p:ext uri="{BB962C8B-B14F-4D97-AF65-F5344CB8AC3E}">
        <p14:creationId xmlns:p14="http://schemas.microsoft.com/office/powerpoint/2010/main" val="120069215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838200"/>
            <a:ext cx="8610600" cy="1143000"/>
          </a:xfrm>
        </p:spPr>
        <p:txBody>
          <a:bodyPr/>
          <a:lstStyle/>
          <a:p>
            <a:pPr algn="ctr"/>
            <a:r>
              <a:rPr lang="en-US" sz="3200" dirty="0" smtClean="0">
                <a:solidFill>
                  <a:schemeClr val="bg1"/>
                </a:solidFill>
              </a:rPr>
              <a:t>1) Risk Potential</a:t>
            </a:r>
            <a:endParaRPr lang="en-US" sz="3200" dirty="0">
              <a:solidFill>
                <a:schemeClr val="bg1"/>
              </a:solidFill>
            </a:endParaRPr>
          </a:p>
        </p:txBody>
      </p:sp>
      <p:sp>
        <p:nvSpPr>
          <p:cNvPr id="3" name="Content Placeholder 2"/>
          <p:cNvSpPr>
            <a:spLocks noGrp="1"/>
          </p:cNvSpPr>
          <p:nvPr>
            <p:ph sz="half" idx="1"/>
          </p:nvPr>
        </p:nvSpPr>
        <p:spPr>
          <a:xfrm>
            <a:off x="504853" y="1905000"/>
            <a:ext cx="8382000" cy="4724400"/>
          </a:xfrm>
        </p:spPr>
        <p:txBody>
          <a:bodyPr/>
          <a:lstStyle/>
          <a:p>
            <a:pPr>
              <a:spcBef>
                <a:spcPts val="0"/>
              </a:spcBef>
            </a:pPr>
            <a:r>
              <a:rPr lang="en-US" dirty="0" smtClean="0"/>
              <a:t>Risk Score that can be used to rank pests</a:t>
            </a:r>
          </a:p>
          <a:p>
            <a:pPr lvl="1">
              <a:spcBef>
                <a:spcPts val="0"/>
              </a:spcBef>
            </a:pPr>
            <a:r>
              <a:rPr lang="en-US" dirty="0" smtClean="0"/>
              <a:t>Impact potential </a:t>
            </a:r>
          </a:p>
          <a:p>
            <a:pPr lvl="1">
              <a:spcBef>
                <a:spcPts val="0"/>
              </a:spcBef>
            </a:pPr>
            <a:r>
              <a:rPr lang="en-US" dirty="0" smtClean="0"/>
              <a:t>Likelihood of introduction</a:t>
            </a:r>
          </a:p>
          <a:p>
            <a:pPr>
              <a:spcBef>
                <a:spcPts val="0"/>
              </a:spcBef>
            </a:pPr>
            <a:endParaRPr lang="en-US" sz="1800" dirty="0" smtClean="0"/>
          </a:p>
          <a:p>
            <a:pPr marL="0" indent="0">
              <a:spcBef>
                <a:spcPts val="0"/>
              </a:spcBef>
              <a:buNone/>
            </a:pPr>
            <a:endParaRPr lang="en-US" sz="3200" dirty="0" smtClean="0"/>
          </a:p>
          <a:p>
            <a:pPr>
              <a:spcBef>
                <a:spcPts val="0"/>
              </a:spcBef>
            </a:pPr>
            <a:endParaRPr lang="en-US" sz="3200" dirty="0"/>
          </a:p>
          <a:p>
            <a:pPr>
              <a:spcBef>
                <a:spcPts val="0"/>
              </a:spcBef>
            </a:pPr>
            <a:endParaRPr lang="en-US" sz="3200" dirty="0"/>
          </a:p>
          <a:p>
            <a:pPr>
              <a:spcBef>
                <a:spcPts val="0"/>
              </a:spcBef>
            </a:pPr>
            <a:endParaRPr lang="en-US" dirty="0" smtClean="0"/>
          </a:p>
          <a:p>
            <a:pPr>
              <a:spcBef>
                <a:spcPts val="0"/>
              </a:spcBef>
            </a:pPr>
            <a:endParaRPr lang="en-US" dirty="0" smtClean="0"/>
          </a:p>
          <a:p>
            <a:pPr>
              <a:spcBef>
                <a:spcPts val="0"/>
              </a:spcBef>
            </a:pPr>
            <a:r>
              <a:rPr lang="en-US" sz="2000" dirty="0" smtClean="0"/>
              <a:t>NOTE: sub-lists can be developed for different geographic regions and hosts</a:t>
            </a:r>
          </a:p>
          <a:p>
            <a:pPr marL="0" indent="0">
              <a:spcBef>
                <a:spcPts val="0"/>
              </a:spcBef>
              <a:buNone/>
            </a:pPr>
            <a:endParaRPr lang="en-US" sz="2400" dirty="0"/>
          </a:p>
          <a:p>
            <a:pPr marL="0" indent="0">
              <a:spcBef>
                <a:spcPts val="0"/>
              </a:spcBef>
              <a:buNone/>
            </a:pPr>
            <a:endParaRPr lang="en-US" sz="2400" dirty="0" smtClean="0"/>
          </a:p>
          <a:p>
            <a:pPr>
              <a:spcBef>
                <a:spcPts val="0"/>
              </a:spcBef>
            </a:pPr>
            <a:endParaRPr lang="en-US" sz="2400" dirty="0"/>
          </a:p>
          <a:p>
            <a:pPr>
              <a:spcBef>
                <a:spcPts val="0"/>
              </a:spcBef>
            </a:pPr>
            <a:endParaRPr lang="en-US" sz="2400" dirty="0" smtClean="0"/>
          </a:p>
          <a:p>
            <a:pPr>
              <a:spcBef>
                <a:spcPts val="0"/>
              </a:spcBef>
            </a:pPr>
            <a:endParaRPr lang="en-US" sz="2400" dirty="0"/>
          </a:p>
          <a:p>
            <a:pPr>
              <a:spcBef>
                <a:spcPts val="0"/>
              </a:spcBef>
            </a:pPr>
            <a:endParaRPr lang="en-US" sz="1200" dirty="0"/>
          </a:p>
          <a:p>
            <a:pPr lvl="2">
              <a:spcBef>
                <a:spcPts val="0"/>
              </a:spcBef>
            </a:pPr>
            <a:endParaRPr lang="en-US" sz="1600" dirty="0" smtClean="0"/>
          </a:p>
          <a:p>
            <a:pPr>
              <a:spcBef>
                <a:spcPts val="0"/>
              </a:spcBef>
            </a:pPr>
            <a:endParaRPr lang="en-US" sz="2400" dirty="0" smtClean="0"/>
          </a:p>
          <a:p>
            <a:pPr>
              <a:spcBef>
                <a:spcPts val="0"/>
              </a:spcBef>
              <a:buNone/>
            </a:pPr>
            <a:endParaRPr lang="en-US" sz="2400" dirty="0" smtClean="0"/>
          </a:p>
          <a:p>
            <a:pPr>
              <a:spcBef>
                <a:spcPts val="0"/>
              </a:spcBef>
            </a:pPr>
            <a:endParaRPr lang="en-US" sz="2400" dirty="0" smtClean="0"/>
          </a:p>
        </p:txBody>
      </p:sp>
      <p:grpSp>
        <p:nvGrpSpPr>
          <p:cNvPr id="6" name="Group 85"/>
          <p:cNvGrpSpPr>
            <a:grpSpLocks/>
          </p:cNvGrpSpPr>
          <p:nvPr/>
        </p:nvGrpSpPr>
        <p:grpSpPr bwMode="auto">
          <a:xfrm>
            <a:off x="2438400" y="3256467"/>
            <a:ext cx="3810697" cy="2229933"/>
            <a:chOff x="3277" y="1488"/>
            <a:chExt cx="2105" cy="1079"/>
          </a:xfrm>
        </p:grpSpPr>
        <p:grpSp>
          <p:nvGrpSpPr>
            <p:cNvPr id="7" name="Group 74"/>
            <p:cNvGrpSpPr>
              <a:grpSpLocks/>
            </p:cNvGrpSpPr>
            <p:nvPr/>
          </p:nvGrpSpPr>
          <p:grpSpPr bwMode="auto">
            <a:xfrm>
              <a:off x="3346" y="1488"/>
              <a:ext cx="1695" cy="528"/>
              <a:chOff x="3346" y="1632"/>
              <a:chExt cx="1695" cy="528"/>
            </a:xfrm>
          </p:grpSpPr>
          <p:sp>
            <p:nvSpPr>
              <p:cNvPr id="11" name="Freeform 65"/>
              <p:cNvSpPr>
                <a:spLocks/>
              </p:cNvSpPr>
              <p:nvPr/>
            </p:nvSpPr>
            <p:spPr bwMode="auto">
              <a:xfrm>
                <a:off x="3408" y="1632"/>
                <a:ext cx="636" cy="528"/>
              </a:xfrm>
              <a:custGeom>
                <a:avLst/>
                <a:gdLst/>
                <a:ahLst/>
                <a:cxnLst>
                  <a:cxn ang="0">
                    <a:pos x="0" y="576"/>
                  </a:cxn>
                  <a:cxn ang="0">
                    <a:pos x="288" y="0"/>
                  </a:cxn>
                  <a:cxn ang="0">
                    <a:pos x="576" y="576"/>
                  </a:cxn>
                </a:cxnLst>
                <a:rect l="0" t="0" r="r" b="b"/>
                <a:pathLst>
                  <a:path w="576" h="576">
                    <a:moveTo>
                      <a:pt x="0" y="576"/>
                    </a:moveTo>
                    <a:cubicBezTo>
                      <a:pt x="96" y="288"/>
                      <a:pt x="192" y="0"/>
                      <a:pt x="288" y="0"/>
                    </a:cubicBezTo>
                    <a:cubicBezTo>
                      <a:pt x="384" y="0"/>
                      <a:pt x="528" y="480"/>
                      <a:pt x="576" y="576"/>
                    </a:cubicBezTo>
                  </a:path>
                </a:pathLst>
              </a:custGeom>
              <a:noFill/>
              <a:ln w="28575" cmpd="sng">
                <a:solidFill>
                  <a:srgbClr val="008000"/>
                </a:solidFill>
                <a:round/>
                <a:headEnd/>
                <a:tailEnd/>
              </a:ln>
              <a:effectLst/>
            </p:spPr>
            <p:txBody>
              <a:bodyPr/>
              <a:lstStyle/>
              <a:p>
                <a:endParaRPr lang="en-US"/>
              </a:p>
            </p:txBody>
          </p:sp>
          <p:sp>
            <p:nvSpPr>
              <p:cNvPr id="12" name="Freeform 66"/>
              <p:cNvSpPr>
                <a:spLocks/>
              </p:cNvSpPr>
              <p:nvPr/>
            </p:nvSpPr>
            <p:spPr bwMode="auto">
              <a:xfrm>
                <a:off x="3888" y="1632"/>
                <a:ext cx="636" cy="528"/>
              </a:xfrm>
              <a:custGeom>
                <a:avLst/>
                <a:gdLst/>
                <a:ahLst/>
                <a:cxnLst>
                  <a:cxn ang="0">
                    <a:pos x="0" y="576"/>
                  </a:cxn>
                  <a:cxn ang="0">
                    <a:pos x="288" y="0"/>
                  </a:cxn>
                  <a:cxn ang="0">
                    <a:pos x="576" y="576"/>
                  </a:cxn>
                </a:cxnLst>
                <a:rect l="0" t="0" r="r" b="b"/>
                <a:pathLst>
                  <a:path w="576" h="576">
                    <a:moveTo>
                      <a:pt x="0" y="576"/>
                    </a:moveTo>
                    <a:cubicBezTo>
                      <a:pt x="96" y="288"/>
                      <a:pt x="192" y="0"/>
                      <a:pt x="288" y="0"/>
                    </a:cubicBezTo>
                    <a:cubicBezTo>
                      <a:pt x="384" y="0"/>
                      <a:pt x="528" y="480"/>
                      <a:pt x="576" y="576"/>
                    </a:cubicBezTo>
                  </a:path>
                </a:pathLst>
              </a:custGeom>
              <a:noFill/>
              <a:ln w="28575" cmpd="sng">
                <a:solidFill>
                  <a:srgbClr val="9A9A00"/>
                </a:solidFill>
                <a:round/>
                <a:headEnd/>
                <a:tailEnd/>
              </a:ln>
              <a:effectLst/>
            </p:spPr>
            <p:txBody>
              <a:bodyPr/>
              <a:lstStyle/>
              <a:p>
                <a:endParaRPr lang="en-US"/>
              </a:p>
            </p:txBody>
          </p:sp>
          <p:sp>
            <p:nvSpPr>
              <p:cNvPr id="13" name="Freeform 67"/>
              <p:cNvSpPr>
                <a:spLocks/>
              </p:cNvSpPr>
              <p:nvPr/>
            </p:nvSpPr>
            <p:spPr bwMode="auto">
              <a:xfrm>
                <a:off x="4368" y="1632"/>
                <a:ext cx="637" cy="528"/>
              </a:xfrm>
              <a:custGeom>
                <a:avLst/>
                <a:gdLst/>
                <a:ahLst/>
                <a:cxnLst>
                  <a:cxn ang="0">
                    <a:pos x="0" y="576"/>
                  </a:cxn>
                  <a:cxn ang="0">
                    <a:pos x="288" y="0"/>
                  </a:cxn>
                  <a:cxn ang="0">
                    <a:pos x="576" y="576"/>
                  </a:cxn>
                </a:cxnLst>
                <a:rect l="0" t="0" r="r" b="b"/>
                <a:pathLst>
                  <a:path w="576" h="576">
                    <a:moveTo>
                      <a:pt x="0" y="576"/>
                    </a:moveTo>
                    <a:cubicBezTo>
                      <a:pt x="96" y="288"/>
                      <a:pt x="192" y="0"/>
                      <a:pt x="288" y="0"/>
                    </a:cubicBezTo>
                    <a:cubicBezTo>
                      <a:pt x="384" y="0"/>
                      <a:pt x="528" y="480"/>
                      <a:pt x="576" y="576"/>
                    </a:cubicBezTo>
                  </a:path>
                </a:pathLst>
              </a:custGeom>
              <a:noFill/>
              <a:ln w="28575" cmpd="sng">
                <a:solidFill>
                  <a:srgbClr val="FF0000"/>
                </a:solidFill>
                <a:round/>
                <a:headEnd/>
                <a:tailEnd/>
              </a:ln>
              <a:effectLst/>
            </p:spPr>
            <p:txBody>
              <a:bodyPr/>
              <a:lstStyle/>
              <a:p>
                <a:endParaRPr lang="en-US"/>
              </a:p>
            </p:txBody>
          </p:sp>
          <p:sp>
            <p:nvSpPr>
              <p:cNvPr id="14" name="Line 68"/>
              <p:cNvSpPr>
                <a:spLocks noChangeShapeType="1"/>
              </p:cNvSpPr>
              <p:nvPr/>
            </p:nvSpPr>
            <p:spPr bwMode="auto">
              <a:xfrm flipH="1">
                <a:off x="3346" y="1824"/>
                <a:ext cx="167" cy="0"/>
              </a:xfrm>
              <a:prstGeom prst="line">
                <a:avLst/>
              </a:prstGeom>
              <a:noFill/>
              <a:ln w="38100">
                <a:solidFill>
                  <a:srgbClr val="000000"/>
                </a:solidFill>
                <a:round/>
                <a:headEnd/>
                <a:tailEnd type="triangle" w="med" len="med"/>
              </a:ln>
              <a:effectLst/>
            </p:spPr>
            <p:txBody>
              <a:bodyPr/>
              <a:lstStyle/>
              <a:p>
                <a:endParaRPr lang="en-US"/>
              </a:p>
            </p:txBody>
          </p:sp>
          <p:sp>
            <p:nvSpPr>
              <p:cNvPr id="15" name="Line 69"/>
              <p:cNvSpPr>
                <a:spLocks noChangeShapeType="1"/>
              </p:cNvSpPr>
              <p:nvPr/>
            </p:nvSpPr>
            <p:spPr bwMode="auto">
              <a:xfrm>
                <a:off x="4902" y="1824"/>
                <a:ext cx="139" cy="0"/>
              </a:xfrm>
              <a:prstGeom prst="line">
                <a:avLst/>
              </a:prstGeom>
              <a:noFill/>
              <a:ln w="38100">
                <a:solidFill>
                  <a:srgbClr val="000000"/>
                </a:solidFill>
                <a:round/>
                <a:headEnd/>
                <a:tailEnd type="triangle" w="med" len="med"/>
              </a:ln>
              <a:effectLst/>
            </p:spPr>
            <p:txBody>
              <a:bodyPr/>
              <a:lstStyle/>
              <a:p>
                <a:endParaRPr lang="en-US"/>
              </a:p>
            </p:txBody>
          </p:sp>
        </p:grpSp>
        <p:sp>
          <p:nvSpPr>
            <p:cNvPr id="8" name="Text Box 70"/>
            <p:cNvSpPr txBox="1">
              <a:spLocks noChangeArrowheads="1"/>
            </p:cNvSpPr>
            <p:nvPr/>
          </p:nvSpPr>
          <p:spPr bwMode="auto">
            <a:xfrm>
              <a:off x="3277" y="2373"/>
              <a:ext cx="2105" cy="194"/>
            </a:xfrm>
            <a:prstGeom prst="rect">
              <a:avLst/>
            </a:prstGeom>
            <a:noFill/>
            <a:ln w="9525">
              <a:noFill/>
              <a:miter lim="800000"/>
              <a:headEnd/>
              <a:tailEnd/>
            </a:ln>
            <a:effectLst/>
          </p:spPr>
          <p:txBody>
            <a:bodyPr wrap="square">
              <a:spAutoFit/>
            </a:bodyPr>
            <a:lstStyle/>
            <a:p>
              <a:pPr>
                <a:spcBef>
                  <a:spcPct val="50000"/>
                </a:spcBef>
              </a:pPr>
              <a:r>
                <a:rPr lang="en-US" dirty="0">
                  <a:solidFill>
                    <a:srgbClr val="008000"/>
                  </a:solidFill>
                </a:rPr>
                <a:t> Non-Invader  </a:t>
              </a:r>
              <a:r>
                <a:rPr lang="en-US" dirty="0"/>
                <a:t> </a:t>
              </a:r>
              <a:r>
                <a:rPr lang="en-US" b="1" dirty="0">
                  <a:solidFill>
                    <a:srgbClr val="9A9A00"/>
                  </a:solidFill>
                </a:rPr>
                <a:t>Minor</a:t>
              </a:r>
              <a:r>
                <a:rPr lang="en-US" dirty="0">
                  <a:solidFill>
                    <a:srgbClr val="9A9A00"/>
                  </a:solidFill>
                </a:rPr>
                <a:t> </a:t>
              </a:r>
              <a:r>
                <a:rPr lang="en-US" dirty="0"/>
                <a:t>   </a:t>
              </a:r>
              <a:r>
                <a:rPr lang="en-US" dirty="0">
                  <a:solidFill>
                    <a:srgbClr val="FF0000"/>
                  </a:solidFill>
                </a:rPr>
                <a:t>Major</a:t>
              </a:r>
            </a:p>
          </p:txBody>
        </p:sp>
        <p:sp>
          <p:nvSpPr>
            <p:cNvPr id="9" name="Line 80"/>
            <p:cNvSpPr>
              <a:spLocks noChangeShapeType="1"/>
            </p:cNvSpPr>
            <p:nvPr/>
          </p:nvSpPr>
          <p:spPr bwMode="auto">
            <a:xfrm>
              <a:off x="3408" y="2160"/>
              <a:ext cx="1824" cy="0"/>
            </a:xfrm>
            <a:prstGeom prst="line">
              <a:avLst/>
            </a:prstGeom>
            <a:noFill/>
            <a:ln w="38100">
              <a:solidFill>
                <a:srgbClr val="000000"/>
              </a:solidFill>
              <a:round/>
              <a:headEnd type="triangle"/>
              <a:tailEnd type="triangle" w="med" len="med"/>
            </a:ln>
            <a:effectLst/>
          </p:spPr>
          <p:txBody>
            <a:bodyPr/>
            <a:lstStyle/>
            <a:p>
              <a:endParaRPr lang="en-US"/>
            </a:p>
          </p:txBody>
        </p:sp>
        <p:sp>
          <p:nvSpPr>
            <p:cNvPr id="10" name="Text Box 81"/>
            <p:cNvSpPr txBox="1">
              <a:spLocks noChangeArrowheads="1"/>
            </p:cNvSpPr>
            <p:nvPr/>
          </p:nvSpPr>
          <p:spPr bwMode="auto">
            <a:xfrm>
              <a:off x="3950" y="2160"/>
              <a:ext cx="1042" cy="164"/>
            </a:xfrm>
            <a:prstGeom prst="rect">
              <a:avLst/>
            </a:prstGeom>
            <a:noFill/>
            <a:ln w="9525">
              <a:noFill/>
              <a:miter lim="800000"/>
              <a:headEnd/>
              <a:tailEnd/>
            </a:ln>
            <a:effectLst/>
          </p:spPr>
          <p:txBody>
            <a:bodyPr wrap="square">
              <a:spAutoFit/>
            </a:bodyPr>
            <a:lstStyle/>
            <a:p>
              <a:pPr>
                <a:spcBef>
                  <a:spcPct val="50000"/>
                </a:spcBef>
              </a:pPr>
              <a:r>
                <a:rPr lang="en-US" sz="1600" dirty="0"/>
                <a:t>Risk Score</a:t>
              </a:r>
            </a:p>
          </p:txBody>
        </p:sp>
      </p:grpSp>
    </p:spTree>
    <p:extLst>
      <p:ext uri="{BB962C8B-B14F-4D97-AF65-F5344CB8AC3E}">
        <p14:creationId xmlns:p14="http://schemas.microsoft.com/office/powerpoint/2010/main" val="44498628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Rectangle 4"/>
          <p:cNvSpPr/>
          <p:nvPr/>
        </p:nvSpPr>
        <p:spPr>
          <a:xfrm>
            <a:off x="5486400" y="1828800"/>
            <a:ext cx="1676400" cy="289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rgbClr val="FFFFFF"/>
              </a:solidFill>
            </a:endParaRPr>
          </a:p>
        </p:txBody>
      </p:sp>
      <p:graphicFrame>
        <p:nvGraphicFramePr>
          <p:cNvPr id="10" name="Chart 9"/>
          <p:cNvGraphicFramePr>
            <a:graphicFrameLocks/>
          </p:cNvGraphicFramePr>
          <p:nvPr>
            <p:extLst>
              <p:ext uri="{D42A27DB-BD31-4B8C-83A1-F6EECF244321}">
                <p14:modId xmlns:p14="http://schemas.microsoft.com/office/powerpoint/2010/main" val="4268003140"/>
              </p:ext>
            </p:extLst>
          </p:nvPr>
        </p:nvGraphicFramePr>
        <p:xfrm>
          <a:off x="304800" y="533400"/>
          <a:ext cx="8705063" cy="5954997"/>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1219200" y="5105400"/>
            <a:ext cx="1600200" cy="400110"/>
          </a:xfrm>
          <a:prstGeom prst="rect">
            <a:avLst/>
          </a:prstGeom>
          <a:noFill/>
        </p:spPr>
        <p:txBody>
          <a:bodyPr wrap="square" rtlCol="0">
            <a:spAutoFit/>
          </a:bodyPr>
          <a:lstStyle/>
          <a:p>
            <a:r>
              <a:rPr lang="en-US" dirty="0" smtClean="0">
                <a:solidFill>
                  <a:srgbClr val="000000"/>
                </a:solidFill>
              </a:rPr>
              <a:t>Low Risk</a:t>
            </a:r>
            <a:endParaRPr lang="en-US" dirty="0">
              <a:solidFill>
                <a:srgbClr val="000000"/>
              </a:solidFill>
            </a:endParaRPr>
          </a:p>
        </p:txBody>
      </p:sp>
      <p:sp>
        <p:nvSpPr>
          <p:cNvPr id="8" name="TextBox 7"/>
          <p:cNvSpPr txBox="1"/>
          <p:nvPr/>
        </p:nvSpPr>
        <p:spPr>
          <a:xfrm>
            <a:off x="7315200" y="604899"/>
            <a:ext cx="1600200" cy="400110"/>
          </a:xfrm>
          <a:prstGeom prst="rect">
            <a:avLst/>
          </a:prstGeom>
          <a:noFill/>
        </p:spPr>
        <p:txBody>
          <a:bodyPr wrap="square" rtlCol="0">
            <a:spAutoFit/>
          </a:bodyPr>
          <a:lstStyle/>
          <a:p>
            <a:pPr algn="ctr"/>
            <a:r>
              <a:rPr lang="en-US" dirty="0" smtClean="0">
                <a:solidFill>
                  <a:srgbClr val="000000"/>
                </a:solidFill>
              </a:rPr>
              <a:t>High Risk</a:t>
            </a:r>
            <a:endParaRPr lang="en-US" dirty="0">
              <a:solidFill>
                <a:srgbClr val="000000"/>
              </a:solidFill>
            </a:endParaRPr>
          </a:p>
        </p:txBody>
      </p:sp>
      <p:sp>
        <p:nvSpPr>
          <p:cNvPr id="7" name="TextBox 6"/>
          <p:cNvSpPr txBox="1"/>
          <p:nvPr/>
        </p:nvSpPr>
        <p:spPr>
          <a:xfrm>
            <a:off x="609600" y="281734"/>
            <a:ext cx="8077200" cy="523220"/>
          </a:xfrm>
          <a:prstGeom prst="rect">
            <a:avLst/>
          </a:prstGeom>
          <a:noFill/>
        </p:spPr>
        <p:txBody>
          <a:bodyPr wrap="square" rtlCol="0">
            <a:spAutoFit/>
          </a:bodyPr>
          <a:lstStyle/>
          <a:p>
            <a:pPr algn="ctr"/>
            <a:r>
              <a:rPr lang="en-US" sz="2800" dirty="0" smtClean="0"/>
              <a:t>Weed Risk Assessment Results</a:t>
            </a:r>
            <a:endParaRPr lang="en-US" sz="2800" dirty="0"/>
          </a:p>
        </p:txBody>
      </p:sp>
    </p:spTree>
    <p:extLst>
      <p:ext uri="{BB962C8B-B14F-4D97-AF65-F5344CB8AC3E}">
        <p14:creationId xmlns:p14="http://schemas.microsoft.com/office/powerpoint/2010/main" val="2758045345"/>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bg1"/>
                </a:solidFill>
              </a:rPr>
              <a:t>2) </a:t>
            </a:r>
            <a:r>
              <a:rPr lang="en-US" dirty="0" smtClean="0">
                <a:solidFill>
                  <a:schemeClr val="bg1"/>
                </a:solidFill>
              </a:rPr>
              <a:t>Description of Uncertainty</a:t>
            </a:r>
            <a:endParaRPr lang="en-US" dirty="0"/>
          </a:p>
        </p:txBody>
      </p:sp>
      <p:sp>
        <p:nvSpPr>
          <p:cNvPr id="3" name="Content Placeholder 2"/>
          <p:cNvSpPr>
            <a:spLocks noGrp="1"/>
          </p:cNvSpPr>
          <p:nvPr>
            <p:ph idx="1"/>
          </p:nvPr>
        </p:nvSpPr>
        <p:spPr>
          <a:xfrm>
            <a:off x="533400" y="1905000"/>
            <a:ext cx="6248400" cy="4267200"/>
          </a:xfrm>
        </p:spPr>
        <p:txBody>
          <a:bodyPr/>
          <a:lstStyle/>
          <a:p>
            <a:pPr fontAlgn="auto">
              <a:spcBef>
                <a:spcPts val="0"/>
              </a:spcBef>
              <a:spcAft>
                <a:spcPts val="0"/>
              </a:spcAft>
              <a:defRPr/>
            </a:pPr>
            <a:r>
              <a:rPr lang="en-US" dirty="0"/>
              <a:t>Summarize &amp; describe </a:t>
            </a:r>
            <a:r>
              <a:rPr lang="en-US" dirty="0" smtClean="0"/>
              <a:t>uncertainty for each risk </a:t>
            </a:r>
            <a:r>
              <a:rPr lang="en-US" dirty="0" smtClean="0"/>
              <a:t>element</a:t>
            </a:r>
          </a:p>
          <a:p>
            <a:pPr lvl="1" fontAlgn="auto">
              <a:spcBef>
                <a:spcPts val="0"/>
              </a:spcBef>
              <a:spcAft>
                <a:spcPts val="0"/>
              </a:spcAft>
              <a:defRPr/>
            </a:pPr>
            <a:r>
              <a:rPr lang="en-US" dirty="0" smtClean="0"/>
              <a:t>How confident are we in our results? </a:t>
            </a:r>
          </a:p>
          <a:p>
            <a:pPr lvl="1" fontAlgn="auto">
              <a:spcBef>
                <a:spcPts val="0"/>
              </a:spcBef>
              <a:spcAft>
                <a:spcPts val="0"/>
              </a:spcAft>
              <a:defRPr/>
            </a:pPr>
            <a:r>
              <a:rPr lang="en-US" dirty="0" smtClean="0"/>
              <a:t>Would additional/ better information be likely to change our results?</a:t>
            </a:r>
            <a:endParaRPr lang="en-US" dirty="0"/>
          </a:p>
          <a:p>
            <a:pPr marL="0" indent="0" fontAlgn="auto">
              <a:spcBef>
                <a:spcPts val="0"/>
              </a:spcBef>
              <a:spcAft>
                <a:spcPts val="0"/>
              </a:spcAft>
              <a:buNone/>
              <a:defRPr/>
            </a:pPr>
            <a:endParaRPr lang="en-US" sz="2000" dirty="0"/>
          </a:p>
        </p:txBody>
      </p:sp>
      <p:pic>
        <p:nvPicPr>
          <p:cNvPr id="2050" name="Picture 2" descr="C:\Users\adneeley\AppData\Local\Microsoft\Windows\Temporary Internet Files\Content.IE5\LW1TARXN\MC900078711[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86600" y="2133600"/>
            <a:ext cx="1622066" cy="39343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88707365"/>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bg1"/>
                </a:solidFill>
              </a:rPr>
              <a:t>3) Geographic </a:t>
            </a:r>
            <a:r>
              <a:rPr lang="en-US" dirty="0" smtClean="0">
                <a:solidFill>
                  <a:schemeClr val="bg1"/>
                </a:solidFill>
              </a:rPr>
              <a:t>potential</a:t>
            </a:r>
            <a:endParaRPr lang="en-US" dirty="0"/>
          </a:p>
        </p:txBody>
      </p:sp>
      <p:sp>
        <p:nvSpPr>
          <p:cNvPr id="3" name="Content Placeholder 2"/>
          <p:cNvSpPr>
            <a:spLocks noGrp="1"/>
          </p:cNvSpPr>
          <p:nvPr>
            <p:ph idx="1"/>
          </p:nvPr>
        </p:nvSpPr>
        <p:spPr>
          <a:xfrm>
            <a:off x="609600" y="2133600"/>
            <a:ext cx="8153400" cy="4038600"/>
          </a:xfrm>
        </p:spPr>
        <p:txBody>
          <a:bodyPr/>
          <a:lstStyle/>
          <a:p>
            <a:pPr fontAlgn="auto">
              <a:spcBef>
                <a:spcPts val="0"/>
              </a:spcBef>
              <a:spcAft>
                <a:spcPts val="0"/>
              </a:spcAft>
              <a:defRPr/>
            </a:pPr>
            <a:r>
              <a:rPr lang="en-US" dirty="0"/>
              <a:t>Geo potential evaluated separately</a:t>
            </a:r>
          </a:p>
          <a:p>
            <a:pPr marL="120650" indent="-120650" fontAlgn="auto">
              <a:spcBef>
                <a:spcPts val="0"/>
              </a:spcBef>
              <a:spcAft>
                <a:spcPts val="0"/>
              </a:spcAft>
              <a:buFont typeface="Arial" charset="0"/>
              <a:buChar char="•"/>
              <a:defRPr/>
            </a:pPr>
            <a:endParaRPr lang="en-US" sz="2000" dirty="0"/>
          </a:p>
          <a:p>
            <a:pPr fontAlgn="auto">
              <a:spcBef>
                <a:spcPts val="0"/>
              </a:spcBef>
              <a:spcAft>
                <a:spcPts val="0"/>
              </a:spcAft>
              <a:defRPr/>
            </a:pPr>
            <a:r>
              <a:rPr lang="en-US" dirty="0"/>
              <a:t>Simple analysis that matches on and overlays</a:t>
            </a:r>
          </a:p>
          <a:p>
            <a:pPr marL="684213" lvl="2" indent="-165100" fontAlgn="auto">
              <a:spcBef>
                <a:spcPts val="0"/>
              </a:spcBef>
              <a:spcAft>
                <a:spcPts val="0"/>
              </a:spcAft>
              <a:buFont typeface="Arial" charset="0"/>
              <a:buChar char="•"/>
              <a:defRPr/>
            </a:pPr>
            <a:r>
              <a:rPr lang="en-US" sz="2800" dirty="0"/>
              <a:t>Cold hardiness zones</a:t>
            </a:r>
          </a:p>
          <a:p>
            <a:pPr marL="684213" lvl="2" indent="-165100" fontAlgn="auto">
              <a:spcBef>
                <a:spcPts val="0"/>
              </a:spcBef>
              <a:spcAft>
                <a:spcPts val="0"/>
              </a:spcAft>
              <a:buFont typeface="Arial" charset="0"/>
              <a:buChar char="•"/>
              <a:defRPr/>
            </a:pPr>
            <a:r>
              <a:rPr lang="en-US" sz="2800" dirty="0"/>
              <a:t>Annual precipitation</a:t>
            </a:r>
          </a:p>
          <a:p>
            <a:pPr marL="684213" lvl="2" indent="-165100" fontAlgn="auto">
              <a:spcBef>
                <a:spcPts val="0"/>
              </a:spcBef>
              <a:spcAft>
                <a:spcPts val="0"/>
              </a:spcAft>
              <a:buFont typeface="Arial" charset="0"/>
              <a:buChar char="•"/>
              <a:defRPr/>
            </a:pPr>
            <a:r>
              <a:rPr lang="en-US" sz="2800" dirty="0"/>
              <a:t>Climate classes</a:t>
            </a:r>
          </a:p>
        </p:txBody>
      </p:sp>
      <p:pic>
        <p:nvPicPr>
          <p:cNvPr id="4" name="Picture 6" descr="http://www.voyagesphotosmanu.com/Complet/images/usa_climate.gif"/>
          <p:cNvPicPr>
            <a:picLocks noChangeAspect="1" noChangeArrowheads="1"/>
          </p:cNvPicPr>
          <p:nvPr/>
        </p:nvPicPr>
        <p:blipFill rotWithShape="1">
          <a:blip r:embed="rId2" cstate="print"/>
          <a:srcRect l="18588" t="9561"/>
          <a:stretch/>
        </p:blipFill>
        <p:spPr bwMode="auto">
          <a:xfrm>
            <a:off x="6371883" y="4038600"/>
            <a:ext cx="2224367" cy="2019795"/>
          </a:xfrm>
          <a:prstGeom prst="rect">
            <a:avLst/>
          </a:prstGeom>
          <a:noFill/>
        </p:spPr>
      </p:pic>
    </p:spTree>
    <p:extLst>
      <p:ext uri="{BB962C8B-B14F-4D97-AF65-F5344CB8AC3E}">
        <p14:creationId xmlns:p14="http://schemas.microsoft.com/office/powerpoint/2010/main" val="390721397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Rectangle 4"/>
          <p:cNvSpPr/>
          <p:nvPr/>
        </p:nvSpPr>
        <p:spPr>
          <a:xfrm>
            <a:off x="5486400" y="1828800"/>
            <a:ext cx="1676400" cy="289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rgbClr val="FFFFFF"/>
              </a:solidFill>
            </a:endParaRPr>
          </a:p>
        </p:txBody>
      </p:sp>
      <p:pic>
        <p:nvPicPr>
          <p:cNvPr id="6" name="Picture 5" descr="Picture1.png"/>
          <p:cNvPicPr/>
          <p:nvPr/>
        </p:nvPicPr>
        <p:blipFill rotWithShape="1">
          <a:blip r:embed="rId2" cstate="print"/>
          <a:srcRect l="1641"/>
          <a:stretch/>
        </p:blipFill>
        <p:spPr>
          <a:xfrm>
            <a:off x="405263" y="304800"/>
            <a:ext cx="8416878" cy="5114244"/>
          </a:xfrm>
          <a:prstGeom prst="rect">
            <a:avLst/>
          </a:prstGeom>
        </p:spPr>
      </p:pic>
      <p:sp>
        <p:nvSpPr>
          <p:cNvPr id="4" name="TextBox 3"/>
          <p:cNvSpPr txBox="1"/>
          <p:nvPr/>
        </p:nvSpPr>
        <p:spPr>
          <a:xfrm>
            <a:off x="514065" y="5605563"/>
            <a:ext cx="7848600" cy="830997"/>
          </a:xfrm>
          <a:prstGeom prst="rect">
            <a:avLst/>
          </a:prstGeom>
          <a:noFill/>
        </p:spPr>
        <p:txBody>
          <a:bodyPr wrap="square" rtlCol="0">
            <a:spAutoFit/>
          </a:bodyPr>
          <a:lstStyle/>
          <a:p>
            <a:pPr algn="ctr"/>
            <a:r>
              <a:rPr lang="en-US" sz="2400" dirty="0" smtClean="0">
                <a:solidFill>
                  <a:srgbClr val="000000"/>
                </a:solidFill>
              </a:rPr>
              <a:t>Representing areas where all three climatic variables are suitable for its survival</a:t>
            </a:r>
            <a:endParaRPr lang="en-US" sz="2400" dirty="0">
              <a:solidFill>
                <a:srgbClr val="000000"/>
              </a:solidFill>
            </a:endParaRPr>
          </a:p>
        </p:txBody>
      </p:sp>
    </p:spTree>
    <p:extLst>
      <p:ext uri="{BB962C8B-B14F-4D97-AF65-F5344CB8AC3E}">
        <p14:creationId xmlns:p14="http://schemas.microsoft.com/office/powerpoint/2010/main" val="1012478260"/>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bg1"/>
                </a:solidFill>
              </a:rPr>
              <a:t>Advantages of the AHP</a:t>
            </a:r>
            <a:endParaRPr lang="en-US" dirty="0">
              <a:solidFill>
                <a:schemeClr val="bg1"/>
              </a:solidFill>
            </a:endParaRPr>
          </a:p>
        </p:txBody>
      </p:sp>
      <p:sp>
        <p:nvSpPr>
          <p:cNvPr id="3" name="Content Placeholder 2"/>
          <p:cNvSpPr>
            <a:spLocks noGrp="1"/>
          </p:cNvSpPr>
          <p:nvPr>
            <p:ph idx="1"/>
          </p:nvPr>
        </p:nvSpPr>
        <p:spPr>
          <a:xfrm>
            <a:off x="304800" y="2057400"/>
            <a:ext cx="5638800" cy="4267200"/>
          </a:xfrm>
        </p:spPr>
        <p:txBody>
          <a:bodyPr/>
          <a:lstStyle/>
          <a:p>
            <a:r>
              <a:rPr lang="en-US" sz="2800" dirty="0" smtClean="0"/>
              <a:t>Useful decision tool for complex problems</a:t>
            </a:r>
          </a:p>
          <a:p>
            <a:r>
              <a:rPr lang="en-US" sz="2800" dirty="0"/>
              <a:t>Methodology is relatively simple</a:t>
            </a:r>
          </a:p>
          <a:p>
            <a:r>
              <a:rPr lang="en-US" sz="2800" dirty="0" smtClean="0"/>
              <a:t>Both </a:t>
            </a:r>
            <a:r>
              <a:rPr lang="en-US" sz="2800" dirty="0">
                <a:solidFill>
                  <a:srgbClr val="006600"/>
                </a:solidFill>
              </a:rPr>
              <a:t>qualitative and quantitative</a:t>
            </a:r>
            <a:r>
              <a:rPr lang="en-US" sz="2800" dirty="0"/>
              <a:t> information can be </a:t>
            </a:r>
            <a:r>
              <a:rPr lang="en-US" sz="2800" dirty="0" smtClean="0"/>
              <a:t>compared</a:t>
            </a:r>
          </a:p>
          <a:p>
            <a:r>
              <a:rPr lang="en-US" sz="2800" dirty="0" smtClean="0"/>
              <a:t>Process is intuitive and easy for most decision-makers to understand </a:t>
            </a:r>
          </a:p>
          <a:p>
            <a:endParaRPr lang="en-US"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59302" y="2133600"/>
            <a:ext cx="3352800" cy="2682240"/>
          </a:xfrm>
          <a:prstGeom prst="rect">
            <a:avLst/>
          </a:prstGeom>
        </p:spPr>
      </p:pic>
    </p:spTree>
    <p:extLst>
      <p:ext uri="{BB962C8B-B14F-4D97-AF65-F5344CB8AC3E}">
        <p14:creationId xmlns:p14="http://schemas.microsoft.com/office/powerpoint/2010/main" val="3431017277"/>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838200"/>
            <a:ext cx="6172200" cy="1143000"/>
          </a:xfrm>
        </p:spPr>
        <p:txBody>
          <a:bodyPr/>
          <a:lstStyle/>
          <a:p>
            <a:r>
              <a:rPr lang="en-US" sz="3200" dirty="0" smtClean="0">
                <a:solidFill>
                  <a:schemeClr val="bg1"/>
                </a:solidFill>
              </a:rPr>
              <a:t>Tentative Timeline</a:t>
            </a:r>
            <a:endParaRPr lang="en-US" sz="3200" dirty="0">
              <a:solidFill>
                <a:schemeClr val="bg1"/>
              </a:solidFill>
            </a:endParaRPr>
          </a:p>
        </p:txBody>
      </p:sp>
      <p:sp>
        <p:nvSpPr>
          <p:cNvPr id="3" name="Content Placeholder 2"/>
          <p:cNvSpPr>
            <a:spLocks noGrp="1"/>
          </p:cNvSpPr>
          <p:nvPr>
            <p:ph sz="half" idx="1"/>
          </p:nvPr>
        </p:nvSpPr>
        <p:spPr>
          <a:xfrm>
            <a:off x="457200" y="1905000"/>
            <a:ext cx="7543800" cy="4724400"/>
          </a:xfrm>
        </p:spPr>
        <p:txBody>
          <a:bodyPr/>
          <a:lstStyle/>
          <a:p>
            <a:pPr marL="0" indent="0">
              <a:spcBef>
                <a:spcPts val="0"/>
              </a:spcBef>
              <a:buNone/>
            </a:pPr>
            <a:r>
              <a:rPr lang="en-US" sz="2000" dirty="0" smtClean="0"/>
              <a:t>2013</a:t>
            </a:r>
          </a:p>
          <a:p>
            <a:pPr>
              <a:spcBef>
                <a:spcPts val="0"/>
              </a:spcBef>
            </a:pPr>
            <a:r>
              <a:rPr lang="en-US" sz="2000" dirty="0" smtClean="0"/>
              <a:t>February: Finish developing model (i.e. draft questions) for insects and pathogens</a:t>
            </a:r>
          </a:p>
          <a:p>
            <a:pPr>
              <a:spcBef>
                <a:spcPts val="0"/>
              </a:spcBef>
            </a:pPr>
            <a:r>
              <a:rPr lang="en-US" sz="2000" dirty="0" smtClean="0"/>
              <a:t>March-April: Assess pests on “developmental” list</a:t>
            </a:r>
          </a:p>
          <a:p>
            <a:pPr>
              <a:spcBef>
                <a:spcPts val="0"/>
              </a:spcBef>
            </a:pPr>
            <a:r>
              <a:rPr lang="en-US" sz="2000" dirty="0" smtClean="0"/>
              <a:t>May-July: Refine model and develop weightings</a:t>
            </a:r>
          </a:p>
          <a:p>
            <a:pPr>
              <a:spcBef>
                <a:spcPts val="0"/>
              </a:spcBef>
            </a:pPr>
            <a:r>
              <a:rPr lang="en-US" sz="2000" dirty="0" smtClean="0"/>
              <a:t>August: Report on progress to NCC/ </a:t>
            </a:r>
            <a:r>
              <a:rPr lang="en-US" sz="2000" dirty="0"/>
              <a:t>Present draft </a:t>
            </a:r>
            <a:r>
              <a:rPr lang="en-US" sz="2000" dirty="0" smtClean="0"/>
              <a:t>model</a:t>
            </a:r>
          </a:p>
          <a:p>
            <a:pPr>
              <a:spcBef>
                <a:spcPts val="0"/>
              </a:spcBef>
            </a:pPr>
            <a:r>
              <a:rPr lang="en-US" sz="2000" dirty="0" smtClean="0"/>
              <a:t>September- : Start validation process</a:t>
            </a:r>
          </a:p>
          <a:p>
            <a:pPr>
              <a:spcBef>
                <a:spcPts val="0"/>
              </a:spcBef>
            </a:pPr>
            <a:endParaRPr lang="en-US" sz="2000" dirty="0" smtClean="0"/>
          </a:p>
          <a:p>
            <a:pPr marL="0" indent="0">
              <a:spcBef>
                <a:spcPts val="0"/>
              </a:spcBef>
              <a:buNone/>
            </a:pPr>
            <a:r>
              <a:rPr lang="en-US" sz="2000" dirty="0" smtClean="0"/>
              <a:t>2014</a:t>
            </a:r>
            <a:endParaRPr lang="en-US" sz="2000" dirty="0"/>
          </a:p>
          <a:p>
            <a:pPr>
              <a:spcBef>
                <a:spcPts val="0"/>
              </a:spcBef>
            </a:pPr>
            <a:r>
              <a:rPr lang="en-US" sz="2000" dirty="0" smtClean="0"/>
              <a:t>Start </a:t>
            </a:r>
            <a:r>
              <a:rPr lang="en-US" sz="2000" dirty="0"/>
              <a:t>developing model for other pest groups (e.g. mollusks, plants)</a:t>
            </a:r>
          </a:p>
          <a:p>
            <a:pPr>
              <a:spcBef>
                <a:spcPts val="0"/>
              </a:spcBef>
            </a:pPr>
            <a:r>
              <a:rPr lang="en-US" sz="2000" dirty="0" smtClean="0"/>
              <a:t>Improve </a:t>
            </a:r>
            <a:r>
              <a:rPr lang="en-US" sz="2000" dirty="0"/>
              <a:t>the model by </a:t>
            </a:r>
            <a:r>
              <a:rPr lang="en-US" sz="2000" dirty="0" smtClean="0"/>
              <a:t>collaborating with </a:t>
            </a:r>
            <a:r>
              <a:rPr lang="en-US" sz="2000" dirty="0"/>
              <a:t>entomologists, plant epidemiologists, ecologists, </a:t>
            </a:r>
            <a:r>
              <a:rPr lang="en-US" sz="2000" dirty="0" smtClean="0"/>
              <a:t>statisticians </a:t>
            </a:r>
            <a:r>
              <a:rPr lang="en-US" sz="2000" dirty="0"/>
              <a:t>and other specialists.  </a:t>
            </a:r>
            <a:endParaRPr lang="en-US" sz="2400" dirty="0" smtClean="0"/>
          </a:p>
          <a:p>
            <a:pPr>
              <a:spcBef>
                <a:spcPts val="0"/>
              </a:spcBef>
            </a:pPr>
            <a:endParaRPr lang="en-US" sz="2400" dirty="0"/>
          </a:p>
          <a:p>
            <a:pPr marL="0" indent="0">
              <a:spcBef>
                <a:spcPts val="0"/>
              </a:spcBef>
              <a:buNone/>
            </a:pPr>
            <a:endParaRPr lang="en-US" sz="2400" dirty="0" smtClean="0"/>
          </a:p>
          <a:p>
            <a:pPr>
              <a:spcBef>
                <a:spcPts val="0"/>
              </a:spcBef>
            </a:pPr>
            <a:endParaRPr lang="en-US" sz="2400" dirty="0"/>
          </a:p>
          <a:p>
            <a:pPr>
              <a:spcBef>
                <a:spcPts val="0"/>
              </a:spcBef>
            </a:pPr>
            <a:endParaRPr lang="en-US" sz="2400" dirty="0" smtClean="0"/>
          </a:p>
          <a:p>
            <a:pPr>
              <a:spcBef>
                <a:spcPts val="0"/>
              </a:spcBef>
            </a:pPr>
            <a:endParaRPr lang="en-US" sz="2400" dirty="0"/>
          </a:p>
          <a:p>
            <a:pPr>
              <a:spcBef>
                <a:spcPts val="0"/>
              </a:spcBef>
            </a:pPr>
            <a:endParaRPr lang="en-US" sz="1200" dirty="0"/>
          </a:p>
          <a:p>
            <a:pPr lvl="2">
              <a:spcBef>
                <a:spcPts val="0"/>
              </a:spcBef>
            </a:pPr>
            <a:endParaRPr lang="en-US" sz="1600" dirty="0" smtClean="0"/>
          </a:p>
          <a:p>
            <a:pPr>
              <a:spcBef>
                <a:spcPts val="0"/>
              </a:spcBef>
            </a:pPr>
            <a:endParaRPr lang="en-US" sz="2400" dirty="0" smtClean="0"/>
          </a:p>
          <a:p>
            <a:pPr>
              <a:spcBef>
                <a:spcPts val="0"/>
              </a:spcBef>
              <a:buNone/>
            </a:pPr>
            <a:endParaRPr lang="en-US" sz="2400" dirty="0" smtClean="0"/>
          </a:p>
          <a:p>
            <a:pPr>
              <a:spcBef>
                <a:spcPts val="0"/>
              </a:spcBef>
            </a:pPr>
            <a:endParaRPr lang="en-US" sz="2400" dirty="0" smtClean="0"/>
          </a:p>
        </p:txBody>
      </p:sp>
    </p:spTree>
    <p:extLst>
      <p:ext uri="{BB962C8B-B14F-4D97-AF65-F5344CB8AC3E}">
        <p14:creationId xmlns:p14="http://schemas.microsoft.com/office/powerpoint/2010/main" val="383859487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smtClean="0"/>
              <a:t>Questions??</a:t>
            </a:r>
            <a:endParaRPr lang="en-US" dirty="0"/>
          </a:p>
        </p:txBody>
      </p:sp>
      <p:sp>
        <p:nvSpPr>
          <p:cNvPr id="6" name="Subtitle 5"/>
          <p:cNvSpPr>
            <a:spLocks noGrp="1"/>
          </p:cNvSpPr>
          <p:nvPr>
            <p:ph type="subTitle" idx="1"/>
          </p:nvPr>
        </p:nvSpPr>
        <p:spPr/>
        <p:txBody>
          <a:bodyPr/>
          <a:lstStyle/>
          <a:p>
            <a:endParaRPr lang="en-US"/>
          </a:p>
        </p:txBody>
      </p:sp>
    </p:spTree>
    <p:extLst>
      <p:ext uri="{BB962C8B-B14F-4D97-AF65-F5344CB8AC3E}">
        <p14:creationId xmlns:p14="http://schemas.microsoft.com/office/powerpoint/2010/main" val="582560021"/>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bg1"/>
                </a:solidFill>
              </a:rPr>
              <a:t>Disadvantages of the AHP</a:t>
            </a:r>
            <a:endParaRPr lang="en-US" dirty="0">
              <a:solidFill>
                <a:schemeClr val="bg1"/>
              </a:solidFill>
            </a:endParaRPr>
          </a:p>
        </p:txBody>
      </p:sp>
      <p:sp>
        <p:nvSpPr>
          <p:cNvPr id="3" name="Content Placeholder 2"/>
          <p:cNvSpPr>
            <a:spLocks noGrp="1"/>
          </p:cNvSpPr>
          <p:nvPr>
            <p:ph idx="1"/>
          </p:nvPr>
        </p:nvSpPr>
        <p:spPr>
          <a:xfrm>
            <a:off x="457200" y="1828800"/>
            <a:ext cx="5334000" cy="4267200"/>
          </a:xfrm>
        </p:spPr>
        <p:txBody>
          <a:bodyPr/>
          <a:lstStyle/>
          <a:p>
            <a:r>
              <a:rPr lang="en-US" sz="2800" dirty="0" smtClean="0"/>
              <a:t>Labor intensive</a:t>
            </a:r>
          </a:p>
          <a:p>
            <a:r>
              <a:rPr lang="en-US" sz="2800" dirty="0"/>
              <a:t>Highly </a:t>
            </a:r>
            <a:r>
              <a:rPr lang="en-US" sz="2800" dirty="0" smtClean="0"/>
              <a:t>subjective</a:t>
            </a:r>
            <a:endParaRPr lang="en-US" sz="2800" dirty="0"/>
          </a:p>
          <a:p>
            <a:pPr lvl="1"/>
            <a:r>
              <a:rPr lang="en-US" sz="2400" dirty="0" smtClean="0"/>
              <a:t>Results can be inconsistent </a:t>
            </a:r>
          </a:p>
          <a:p>
            <a:pPr lvl="1"/>
            <a:r>
              <a:rPr lang="en-US" sz="2400" dirty="0" smtClean="0"/>
              <a:t>Subject to a high degree of expert bias</a:t>
            </a:r>
          </a:p>
          <a:p>
            <a:r>
              <a:rPr lang="en-US" sz="2800" dirty="0" smtClean="0"/>
              <a:t>Criteria must be independent</a:t>
            </a:r>
          </a:p>
          <a:p>
            <a:r>
              <a:rPr lang="en-US" sz="2800" dirty="0" smtClean="0"/>
              <a:t>Not integrated with other PPQ risk assessment methods</a:t>
            </a:r>
          </a:p>
          <a:p>
            <a:r>
              <a:rPr lang="en-US" sz="2800" dirty="0" smtClean="0"/>
              <a:t>Difficult to validate</a:t>
            </a:r>
            <a:endParaRPr lang="en-US" sz="28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86392" y="2286000"/>
            <a:ext cx="3557608" cy="2952750"/>
          </a:xfrm>
          <a:prstGeom prst="rect">
            <a:avLst/>
          </a:prstGeom>
        </p:spPr>
      </p:pic>
    </p:spTree>
    <p:extLst>
      <p:ext uri="{BB962C8B-B14F-4D97-AF65-F5344CB8AC3E}">
        <p14:creationId xmlns:p14="http://schemas.microsoft.com/office/powerpoint/2010/main" val="4189953162"/>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990600"/>
            <a:ext cx="8458200" cy="762000"/>
          </a:xfrm>
        </p:spPr>
        <p:txBody>
          <a:bodyPr/>
          <a:lstStyle/>
          <a:p>
            <a:r>
              <a:rPr lang="en-US" sz="3200" dirty="0" smtClean="0">
                <a:solidFill>
                  <a:schemeClr val="bg1"/>
                </a:solidFill>
              </a:rPr>
              <a:t>Is there a better model to prioritize pests?</a:t>
            </a:r>
            <a:endParaRPr lang="en-US" sz="3200" dirty="0">
              <a:solidFill>
                <a:schemeClr val="bg1"/>
              </a:solidFill>
            </a:endParaRPr>
          </a:p>
        </p:txBody>
      </p:sp>
      <p:sp>
        <p:nvSpPr>
          <p:cNvPr id="3" name="Content Placeholder 2"/>
          <p:cNvSpPr>
            <a:spLocks noGrp="1"/>
          </p:cNvSpPr>
          <p:nvPr>
            <p:ph idx="1"/>
          </p:nvPr>
        </p:nvSpPr>
        <p:spPr/>
        <p:txBody>
          <a:bodyPr/>
          <a:lstStyle/>
          <a:p>
            <a:pPr marL="0" indent="0">
              <a:buNone/>
            </a:pPr>
            <a:r>
              <a:rPr lang="en-US" sz="2800" dirty="0"/>
              <a:t>A pest prioritization process that would improve on the existing AHP process should be:</a:t>
            </a:r>
          </a:p>
          <a:p>
            <a:pPr lvl="1"/>
            <a:r>
              <a:rPr lang="en-US" dirty="0" smtClean="0"/>
              <a:t>Data driven</a:t>
            </a:r>
          </a:p>
          <a:p>
            <a:pPr lvl="1"/>
            <a:r>
              <a:rPr lang="en-US" dirty="0" smtClean="0"/>
              <a:t>Objective</a:t>
            </a:r>
          </a:p>
          <a:p>
            <a:pPr lvl="1"/>
            <a:r>
              <a:rPr lang="en-US" dirty="0" smtClean="0"/>
              <a:t>Rapid</a:t>
            </a:r>
          </a:p>
          <a:p>
            <a:pPr lvl="1"/>
            <a:r>
              <a:rPr lang="en-US" dirty="0" smtClean="0"/>
              <a:t>Use proven pest prioritization techniques</a:t>
            </a:r>
          </a:p>
          <a:p>
            <a:pPr lvl="1"/>
            <a:r>
              <a:rPr lang="en-US" dirty="0" smtClean="0"/>
              <a:t>Use relevant PPQ data and methods</a:t>
            </a:r>
          </a:p>
          <a:p>
            <a:endParaRPr lang="en-US" dirty="0"/>
          </a:p>
        </p:txBody>
      </p:sp>
    </p:spTree>
    <p:extLst>
      <p:ext uri="{BB962C8B-B14F-4D97-AF65-F5344CB8AC3E}">
        <p14:creationId xmlns:p14="http://schemas.microsoft.com/office/powerpoint/2010/main" val="3321460300"/>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9" name="Picture 5" descr="C:\Documents and Settings\akoop.WE\Local Settings\Temporary Internet Files\Content.IE5\YTV68TR6\MCPE02386_0000[1].wmf"/>
          <p:cNvPicPr>
            <a:picLocks noChangeAspect="1" noChangeArrowheads="1"/>
          </p:cNvPicPr>
          <p:nvPr/>
        </p:nvPicPr>
        <p:blipFill>
          <a:blip r:embed="rId2" cstate="print"/>
          <a:srcRect/>
          <a:stretch>
            <a:fillRect/>
          </a:stretch>
        </p:blipFill>
        <p:spPr bwMode="auto">
          <a:xfrm>
            <a:off x="0" y="1"/>
            <a:ext cx="9144000" cy="6858000"/>
          </a:xfrm>
          <a:prstGeom prst="rect">
            <a:avLst/>
          </a:prstGeom>
          <a:noFill/>
        </p:spPr>
      </p:pic>
      <p:sp>
        <p:nvSpPr>
          <p:cNvPr id="2" name="Title 1"/>
          <p:cNvSpPr>
            <a:spLocks noGrp="1"/>
          </p:cNvSpPr>
          <p:nvPr>
            <p:ph type="title"/>
          </p:nvPr>
        </p:nvSpPr>
        <p:spPr>
          <a:xfrm>
            <a:off x="4648200" y="2514600"/>
            <a:ext cx="3276600" cy="2819400"/>
          </a:xfrm>
        </p:spPr>
        <p:txBody>
          <a:bodyPr/>
          <a:lstStyle/>
          <a:p>
            <a:r>
              <a:rPr lang="en-US" b="1" dirty="0" smtClean="0">
                <a:solidFill>
                  <a:srgbClr val="333399"/>
                </a:solidFill>
              </a:rPr>
              <a:t>Developing an alternative to AHP for prioritizing pests</a:t>
            </a:r>
            <a:endParaRPr lang="en-US" b="1" dirty="0">
              <a:solidFill>
                <a:srgbClr val="333399"/>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3042" name="Rectangle 2"/>
          <p:cNvSpPr>
            <a:spLocks noGrp="1" noChangeArrowheads="1"/>
          </p:cNvSpPr>
          <p:nvPr>
            <p:ph type="title"/>
          </p:nvPr>
        </p:nvSpPr>
        <p:spPr>
          <a:xfrm>
            <a:off x="571500" y="914400"/>
            <a:ext cx="8001000" cy="838200"/>
          </a:xfrm>
        </p:spPr>
        <p:txBody>
          <a:bodyPr/>
          <a:lstStyle/>
          <a:p>
            <a:pPr algn="ctr"/>
            <a:r>
              <a:rPr lang="en-US" sz="4400" dirty="0" smtClean="0">
                <a:solidFill>
                  <a:schemeClr val="bg1"/>
                </a:solidFill>
              </a:rPr>
              <a:t>Our goal...</a:t>
            </a:r>
          </a:p>
        </p:txBody>
      </p:sp>
      <p:sp>
        <p:nvSpPr>
          <p:cNvPr id="343043" name="Rectangle 3"/>
          <p:cNvSpPr>
            <a:spLocks noGrp="1" noChangeArrowheads="1"/>
          </p:cNvSpPr>
          <p:nvPr>
            <p:ph type="body" idx="1"/>
          </p:nvPr>
        </p:nvSpPr>
        <p:spPr>
          <a:xfrm>
            <a:off x="228600" y="1905000"/>
            <a:ext cx="8686800" cy="3687763"/>
          </a:xfrm>
        </p:spPr>
        <p:txBody>
          <a:bodyPr/>
          <a:lstStyle/>
          <a:p>
            <a:pPr>
              <a:lnSpc>
                <a:spcPct val="80000"/>
              </a:lnSpc>
              <a:buNone/>
            </a:pPr>
            <a:r>
              <a:rPr lang="en-US" sz="2400" u="sng" dirty="0" smtClean="0"/>
              <a:t>Develop an accurate &amp; quick pest prioritization process that is: </a:t>
            </a:r>
          </a:p>
          <a:p>
            <a:pPr lvl="1">
              <a:lnSpc>
                <a:spcPct val="80000"/>
              </a:lnSpc>
            </a:pPr>
            <a:endParaRPr lang="en-US" sz="2000" dirty="0" smtClean="0"/>
          </a:p>
          <a:p>
            <a:pPr>
              <a:lnSpc>
                <a:spcPct val="80000"/>
              </a:lnSpc>
            </a:pPr>
            <a:r>
              <a:rPr lang="en-US" sz="2400" dirty="0" smtClean="0"/>
              <a:t>Consistent between analysts/experts</a:t>
            </a:r>
            <a:endParaRPr lang="en-US" sz="2400" dirty="0"/>
          </a:p>
          <a:p>
            <a:pPr lvl="1">
              <a:lnSpc>
                <a:spcPct val="80000"/>
              </a:lnSpc>
            </a:pPr>
            <a:endParaRPr lang="en-US" sz="1450" dirty="0" smtClean="0"/>
          </a:p>
          <a:p>
            <a:pPr>
              <a:lnSpc>
                <a:spcPct val="80000"/>
              </a:lnSpc>
            </a:pPr>
            <a:r>
              <a:rPr lang="en-US" sz="2400" dirty="0" smtClean="0"/>
              <a:t>Comparable between pest types</a:t>
            </a:r>
          </a:p>
          <a:p>
            <a:pPr>
              <a:lnSpc>
                <a:spcPct val="80000"/>
              </a:lnSpc>
            </a:pPr>
            <a:endParaRPr lang="en-US" sz="1500" dirty="0" smtClean="0"/>
          </a:p>
          <a:p>
            <a:pPr>
              <a:lnSpc>
                <a:spcPct val="80000"/>
              </a:lnSpc>
            </a:pPr>
            <a:r>
              <a:rPr lang="en-US" sz="2400" dirty="0"/>
              <a:t>B</a:t>
            </a:r>
            <a:r>
              <a:rPr lang="en-US" sz="2400" dirty="0" smtClean="0"/>
              <a:t>ased on potential economic &amp; environmental impacts and likelihood of introduction </a:t>
            </a:r>
          </a:p>
          <a:p>
            <a:pPr lvl="1">
              <a:lnSpc>
                <a:spcPct val="80000"/>
              </a:lnSpc>
            </a:pPr>
            <a:r>
              <a:rPr lang="en-US" sz="2000" dirty="0" smtClean="0"/>
              <a:t>Address issues of dependency </a:t>
            </a:r>
          </a:p>
          <a:p>
            <a:pPr>
              <a:lnSpc>
                <a:spcPct val="80000"/>
              </a:lnSpc>
            </a:pPr>
            <a:endParaRPr lang="en-US" sz="1500" dirty="0" smtClean="0"/>
          </a:p>
          <a:p>
            <a:pPr>
              <a:lnSpc>
                <a:spcPct val="80000"/>
              </a:lnSpc>
            </a:pPr>
            <a:r>
              <a:rPr lang="en-US" sz="2400" dirty="0" smtClean="0"/>
              <a:t>Tested and validated for use in the entire United States</a:t>
            </a:r>
          </a:p>
          <a:p>
            <a:pPr>
              <a:lnSpc>
                <a:spcPct val="80000"/>
              </a:lnSpc>
            </a:pPr>
            <a:endParaRPr lang="en-US" sz="1500" dirty="0" smtClean="0"/>
          </a:p>
          <a:p>
            <a:pPr>
              <a:lnSpc>
                <a:spcPct val="80000"/>
              </a:lnSpc>
            </a:pPr>
            <a:r>
              <a:rPr lang="en-US" sz="2400" dirty="0" smtClean="0"/>
              <a:t>Consistent with PPA authority and international standards</a:t>
            </a:r>
          </a:p>
          <a:p>
            <a:pPr lvl="1">
              <a:lnSpc>
                <a:spcPct val="80000"/>
              </a:lnSpc>
              <a:buNone/>
            </a:pPr>
            <a:endParaRPr lang="en-US" sz="2000" dirty="0" smtClean="0"/>
          </a:p>
          <a:p>
            <a:pPr>
              <a:lnSpc>
                <a:spcPct val="80000"/>
              </a:lnSpc>
            </a:pPr>
            <a:endParaRPr lang="en-US" dirty="0" smtClean="0"/>
          </a:p>
          <a:p>
            <a:pPr lvl="1">
              <a:lnSpc>
                <a:spcPct val="80000"/>
              </a:lnSpc>
              <a:buNone/>
            </a:pPr>
            <a:endParaRPr lang="en-US" sz="2000" dirty="0" smtClean="0"/>
          </a:p>
          <a:p>
            <a:pPr>
              <a:lnSpc>
                <a:spcPct val="80000"/>
              </a:lnSpc>
              <a:buNone/>
            </a:pPr>
            <a:endParaRPr lang="en-US" dirty="0" smtClean="0"/>
          </a:p>
          <a:p>
            <a:pPr lvl="1">
              <a:lnSpc>
                <a:spcPct val="80000"/>
              </a:lnSpc>
            </a:pPr>
            <a:endParaRPr lang="en-US" sz="2000" dirty="0" smtClean="0"/>
          </a:p>
          <a:p>
            <a:pPr lvl="1">
              <a:lnSpc>
                <a:spcPct val="80000"/>
              </a:lnSpc>
            </a:pPr>
            <a:endParaRPr lang="en-US" sz="2000" dirty="0" smtClean="0"/>
          </a:p>
          <a:p>
            <a:pPr lvl="1">
              <a:lnSpc>
                <a:spcPct val="80000"/>
              </a:lnSpc>
            </a:pPr>
            <a:endParaRPr lang="en-US" sz="2000" dirty="0" smtClean="0"/>
          </a:p>
          <a:p>
            <a:pPr>
              <a:lnSpc>
                <a:spcPct val="80000"/>
              </a:lnSpc>
            </a:pPr>
            <a:endParaRPr lang="en-US" sz="2400" dirty="0" smtClean="0"/>
          </a:p>
          <a:p>
            <a:pPr lvl="1">
              <a:lnSpc>
                <a:spcPct val="80000"/>
              </a:lnSpc>
            </a:pPr>
            <a:endParaRPr lang="en-US" sz="2000" dirty="0" smtClean="0"/>
          </a:p>
          <a:p>
            <a:pPr>
              <a:lnSpc>
                <a:spcPct val="80000"/>
              </a:lnSpc>
            </a:pPr>
            <a:endParaRPr lang="en-US"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990600"/>
            <a:ext cx="8534400" cy="762000"/>
          </a:xfrm>
        </p:spPr>
        <p:txBody>
          <a:bodyPr/>
          <a:lstStyle/>
          <a:p>
            <a:pPr algn="ctr"/>
            <a:r>
              <a:rPr lang="en-US" sz="4400" dirty="0" smtClean="0">
                <a:solidFill>
                  <a:schemeClr val="bg1"/>
                </a:solidFill>
              </a:rPr>
              <a:t>Our model…</a:t>
            </a:r>
            <a:endParaRPr lang="en-US" sz="4400" dirty="0">
              <a:solidFill>
                <a:schemeClr val="bg1"/>
              </a:solidFill>
            </a:endParaRPr>
          </a:p>
        </p:txBody>
      </p:sp>
      <p:sp>
        <p:nvSpPr>
          <p:cNvPr id="3" name="Content Placeholder 2"/>
          <p:cNvSpPr>
            <a:spLocks noGrp="1"/>
          </p:cNvSpPr>
          <p:nvPr>
            <p:ph idx="1"/>
          </p:nvPr>
        </p:nvSpPr>
        <p:spPr>
          <a:xfrm>
            <a:off x="3352800" y="1905000"/>
            <a:ext cx="5410200" cy="4267200"/>
          </a:xfrm>
        </p:spPr>
        <p:txBody>
          <a:bodyPr/>
          <a:lstStyle/>
          <a:p>
            <a:pPr marL="0" indent="0">
              <a:buNone/>
            </a:pPr>
            <a:r>
              <a:rPr lang="en-US" dirty="0" smtClean="0"/>
              <a:t>Adapting PPQ’s Weed Risk Assessment Process</a:t>
            </a:r>
          </a:p>
          <a:p>
            <a:pPr lvl="1"/>
            <a:r>
              <a:rPr lang="en-US" dirty="0" smtClean="0"/>
              <a:t>Very successful tool for evaluating the “invasive” potential of plants</a:t>
            </a:r>
          </a:p>
          <a:p>
            <a:pPr lvl="1"/>
            <a:r>
              <a:rPr lang="en-US" dirty="0" smtClean="0"/>
              <a:t>Widely evaluated, tested, and validated</a:t>
            </a:r>
          </a:p>
          <a:p>
            <a:pPr lvl="1"/>
            <a:r>
              <a:rPr lang="en-US" dirty="0" smtClean="0"/>
              <a:t>Adopted by other stakeholders </a:t>
            </a:r>
          </a:p>
          <a:p>
            <a:pPr marL="457200" lvl="1" indent="0">
              <a:buNone/>
            </a:pPr>
            <a:r>
              <a:rPr lang="en-US" dirty="0" smtClean="0"/>
              <a:t> </a:t>
            </a:r>
            <a:endParaRPr lang="en-US" dirty="0"/>
          </a:p>
        </p:txBody>
      </p:sp>
      <p:grpSp>
        <p:nvGrpSpPr>
          <p:cNvPr id="6" name="Group 12"/>
          <p:cNvGrpSpPr/>
          <p:nvPr/>
        </p:nvGrpSpPr>
        <p:grpSpPr>
          <a:xfrm>
            <a:off x="304800" y="2057400"/>
            <a:ext cx="2743200" cy="4114800"/>
            <a:chOff x="228600" y="2057400"/>
            <a:chExt cx="2590800" cy="4114800"/>
          </a:xfrm>
        </p:grpSpPr>
        <p:pic>
          <p:nvPicPr>
            <p:cNvPr id="7" name="Picture 5" descr="C:\Documents and Settings\akoop.WE\Local Settings\Temporary Internet Files\Content.IE5\BT0BC857\MCj03962720000[1].wmf"/>
            <p:cNvPicPr>
              <a:picLocks noChangeAspect="1" noChangeArrowheads="1"/>
            </p:cNvPicPr>
            <p:nvPr/>
          </p:nvPicPr>
          <p:blipFill>
            <a:blip r:embed="rId2" cstate="print"/>
            <a:srcRect l="15555" t="11111" r="22222" b="3175"/>
            <a:stretch>
              <a:fillRect/>
            </a:stretch>
          </p:blipFill>
          <p:spPr bwMode="auto">
            <a:xfrm>
              <a:off x="228600" y="2057400"/>
              <a:ext cx="2590800" cy="4114800"/>
            </a:xfrm>
            <a:prstGeom prst="rect">
              <a:avLst/>
            </a:prstGeom>
            <a:noFill/>
          </p:spPr>
        </p:pic>
        <p:sp>
          <p:nvSpPr>
            <p:cNvPr id="8" name="TextBox 7"/>
            <p:cNvSpPr txBox="1"/>
            <p:nvPr/>
          </p:nvSpPr>
          <p:spPr>
            <a:xfrm>
              <a:off x="1143000" y="3460899"/>
              <a:ext cx="1066800" cy="646331"/>
            </a:xfrm>
            <a:prstGeom prst="rect">
              <a:avLst/>
            </a:prstGeom>
            <a:noFill/>
          </p:spPr>
          <p:txBody>
            <a:bodyPr wrap="square" rtlCol="0">
              <a:spAutoFit/>
            </a:bodyPr>
            <a:lstStyle/>
            <a:p>
              <a:endParaRPr lang="en-US" sz="1200" b="1" dirty="0" smtClean="0"/>
            </a:p>
            <a:p>
              <a:r>
                <a:rPr lang="en-US" sz="1200" b="1" dirty="0" smtClean="0"/>
                <a:t>     WRA</a:t>
              </a:r>
            </a:p>
            <a:p>
              <a:r>
                <a:rPr lang="en-US" sz="1200" b="1" dirty="0" smtClean="0"/>
                <a:t>Guidelines</a:t>
              </a:r>
              <a:endParaRPr lang="en-US" sz="1200" b="1" dirty="0"/>
            </a:p>
          </p:txBody>
        </p:sp>
      </p:grpSp>
    </p:spTree>
    <p:extLst>
      <p:ext uri="{BB962C8B-B14F-4D97-AF65-F5344CB8AC3E}">
        <p14:creationId xmlns:p14="http://schemas.microsoft.com/office/powerpoint/2010/main" val="2452706454"/>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0" name="Rectangle 2"/>
          <p:cNvSpPr>
            <a:spLocks noGrp="1" noChangeArrowheads="1"/>
          </p:cNvSpPr>
          <p:nvPr>
            <p:ph type="title"/>
          </p:nvPr>
        </p:nvSpPr>
        <p:spPr>
          <a:xfrm>
            <a:off x="571500" y="914400"/>
            <a:ext cx="8001000" cy="914400"/>
          </a:xfrm>
        </p:spPr>
        <p:txBody>
          <a:bodyPr/>
          <a:lstStyle/>
          <a:p>
            <a:pPr algn="ctr"/>
            <a:r>
              <a:rPr lang="en-US" dirty="0" smtClean="0">
                <a:solidFill>
                  <a:schemeClr val="bg1"/>
                </a:solidFill>
              </a:rPr>
              <a:t>Methods – Developing a Model</a:t>
            </a:r>
            <a:endParaRPr lang="en-US" dirty="0">
              <a:solidFill>
                <a:schemeClr val="bg1"/>
              </a:solidFill>
            </a:endParaRPr>
          </a:p>
        </p:txBody>
      </p:sp>
      <p:sp>
        <p:nvSpPr>
          <p:cNvPr id="283651" name="Rectangle 3"/>
          <p:cNvSpPr>
            <a:spLocks noGrp="1" noChangeArrowheads="1"/>
          </p:cNvSpPr>
          <p:nvPr>
            <p:ph type="body" idx="1"/>
          </p:nvPr>
        </p:nvSpPr>
        <p:spPr>
          <a:xfrm>
            <a:off x="0" y="1828800"/>
            <a:ext cx="8915400" cy="2590800"/>
          </a:xfrm>
        </p:spPr>
        <p:txBody>
          <a:bodyPr/>
          <a:lstStyle/>
          <a:p>
            <a:pPr>
              <a:lnSpc>
                <a:spcPct val="90000"/>
              </a:lnSpc>
            </a:pPr>
            <a:r>
              <a:rPr lang="en-US" sz="2400" dirty="0" smtClean="0"/>
              <a:t>Starting by developing list of yes/no and multiple choice questions </a:t>
            </a:r>
            <a:endParaRPr lang="en-US" sz="2400" dirty="0"/>
          </a:p>
          <a:p>
            <a:pPr>
              <a:lnSpc>
                <a:spcPct val="90000"/>
              </a:lnSpc>
            </a:pPr>
            <a:r>
              <a:rPr lang="en-US" sz="2400" dirty="0" smtClean="0"/>
              <a:t>Questions deal with various elements of risk including:</a:t>
            </a:r>
          </a:p>
          <a:p>
            <a:pPr lvl="1">
              <a:lnSpc>
                <a:spcPct val="90000"/>
              </a:lnSpc>
            </a:pPr>
            <a:r>
              <a:rPr lang="en-US" sz="2000" dirty="0"/>
              <a:t>Host </a:t>
            </a:r>
            <a:r>
              <a:rPr lang="en-US" sz="2000" dirty="0" smtClean="0"/>
              <a:t>range/status</a:t>
            </a:r>
          </a:p>
          <a:p>
            <a:pPr lvl="1">
              <a:lnSpc>
                <a:spcPct val="90000"/>
              </a:lnSpc>
            </a:pPr>
            <a:r>
              <a:rPr lang="en-US" sz="2000" dirty="0" smtClean="0"/>
              <a:t>Plant </a:t>
            </a:r>
            <a:r>
              <a:rPr lang="en-US" sz="2000" dirty="0"/>
              <a:t>part affected/symptoms on </a:t>
            </a:r>
            <a:r>
              <a:rPr lang="en-US" sz="2000" dirty="0" smtClean="0"/>
              <a:t>plant</a:t>
            </a:r>
          </a:p>
          <a:p>
            <a:pPr lvl="1">
              <a:lnSpc>
                <a:spcPct val="90000"/>
              </a:lnSpc>
            </a:pPr>
            <a:r>
              <a:rPr lang="en-US" sz="2000" dirty="0" smtClean="0"/>
              <a:t>Life </a:t>
            </a:r>
            <a:r>
              <a:rPr lang="en-US" sz="2000" dirty="0"/>
              <a:t>history of the </a:t>
            </a:r>
            <a:r>
              <a:rPr lang="en-US" sz="2000" dirty="0" smtClean="0"/>
              <a:t>pest</a:t>
            </a:r>
          </a:p>
          <a:p>
            <a:pPr lvl="1">
              <a:lnSpc>
                <a:spcPct val="90000"/>
              </a:lnSpc>
            </a:pPr>
            <a:r>
              <a:rPr lang="en-US" sz="2000" dirty="0" smtClean="0"/>
              <a:t>Means </a:t>
            </a:r>
            <a:r>
              <a:rPr lang="en-US" sz="2000" dirty="0"/>
              <a:t>of </a:t>
            </a:r>
            <a:r>
              <a:rPr lang="en-US" sz="2000" dirty="0" smtClean="0"/>
              <a:t>dispersal</a:t>
            </a:r>
          </a:p>
          <a:p>
            <a:pPr lvl="1">
              <a:lnSpc>
                <a:spcPct val="90000"/>
              </a:lnSpc>
            </a:pPr>
            <a:r>
              <a:rPr lang="en-US" sz="2000" dirty="0" smtClean="0"/>
              <a:t>Current </a:t>
            </a:r>
            <a:r>
              <a:rPr lang="en-US" sz="2000" dirty="0"/>
              <a:t>geographic distribution of the </a:t>
            </a:r>
            <a:r>
              <a:rPr lang="en-US" sz="2000" dirty="0" smtClean="0"/>
              <a:t>pest</a:t>
            </a:r>
          </a:p>
          <a:p>
            <a:pPr lvl="1">
              <a:lnSpc>
                <a:spcPct val="90000"/>
              </a:lnSpc>
            </a:pPr>
            <a:r>
              <a:rPr lang="en-US" sz="2000" dirty="0" smtClean="0"/>
              <a:t>Ease </a:t>
            </a:r>
            <a:r>
              <a:rPr lang="en-US" sz="2000" dirty="0"/>
              <a:t>of Identification &amp; </a:t>
            </a:r>
            <a:r>
              <a:rPr lang="en-US" sz="2000" dirty="0" smtClean="0"/>
              <a:t>Detection</a:t>
            </a:r>
          </a:p>
          <a:p>
            <a:pPr lvl="1">
              <a:lnSpc>
                <a:spcPct val="90000"/>
              </a:lnSpc>
            </a:pPr>
            <a:r>
              <a:rPr lang="en-US" sz="2000" dirty="0" smtClean="0"/>
              <a:t>Climatic/environmental constraints</a:t>
            </a:r>
          </a:p>
          <a:p>
            <a:pPr lvl="1">
              <a:lnSpc>
                <a:spcPct val="90000"/>
              </a:lnSpc>
            </a:pPr>
            <a:r>
              <a:rPr lang="en-US" sz="2000" dirty="0" smtClean="0"/>
              <a:t>Prevention/control strategies</a:t>
            </a:r>
          </a:p>
          <a:p>
            <a:pPr>
              <a:spcBef>
                <a:spcPts val="0"/>
              </a:spcBef>
            </a:pPr>
            <a:r>
              <a:rPr lang="en-US" sz="2400" dirty="0" smtClean="0"/>
              <a:t>Also developing </a:t>
            </a:r>
            <a:r>
              <a:rPr lang="en-US" sz="2400" dirty="0"/>
              <a:t>interpretative guidelines for answering questions consistently </a:t>
            </a:r>
          </a:p>
          <a:p>
            <a:pPr lvl="2">
              <a:lnSpc>
                <a:spcPct val="90000"/>
              </a:lnSpc>
            </a:pPr>
            <a:endParaRPr lang="en-US" sz="2000" dirty="0"/>
          </a:p>
          <a:p>
            <a:pPr lvl="1">
              <a:lnSpc>
                <a:spcPct val="90000"/>
              </a:lnSpc>
            </a:pPr>
            <a:endParaRPr lang="en-US" sz="2400" dirty="0"/>
          </a:p>
          <a:p>
            <a:pPr lvl="1">
              <a:lnSpc>
                <a:spcPct val="90000"/>
              </a:lnSpc>
              <a:buNone/>
            </a:pPr>
            <a:endParaRPr lang="en-US" sz="2400" dirty="0"/>
          </a:p>
          <a:p>
            <a:pPr lvl="1">
              <a:lnSpc>
                <a:spcPct val="90000"/>
              </a:lnSpc>
            </a:pPr>
            <a:endParaRPr lang="en-US" sz="2400" dirty="0"/>
          </a:p>
          <a:p>
            <a:pPr>
              <a:lnSpc>
                <a:spcPct val="90000"/>
              </a:lnSpc>
            </a:pPr>
            <a:endParaRPr lang="en-US" sz="2800" dirty="0"/>
          </a:p>
          <a:p>
            <a:pPr>
              <a:lnSpc>
                <a:spcPct val="90000"/>
              </a:lnSpc>
            </a:pPr>
            <a:endParaRPr lang="en-US" sz="2800" dirty="0"/>
          </a:p>
        </p:txBody>
      </p:sp>
      <p:pic>
        <p:nvPicPr>
          <p:cNvPr id="459782" name="Picture 6" descr="C:\Documents and Settings\akoop.WE\Local Settings\Temporary Internet Files\Content.IE5\8FF4PX55\MCj02407890000[1].wmf"/>
          <p:cNvPicPr>
            <a:picLocks noChangeAspect="1" noChangeArrowheads="1"/>
          </p:cNvPicPr>
          <p:nvPr/>
        </p:nvPicPr>
        <p:blipFill>
          <a:blip r:embed="rId3" cstate="print"/>
          <a:srcRect/>
          <a:stretch>
            <a:fillRect/>
          </a:stretch>
        </p:blipFill>
        <p:spPr bwMode="auto">
          <a:xfrm>
            <a:off x="6305107" y="3050658"/>
            <a:ext cx="2557115" cy="19050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36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83651">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83651">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83651">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83651">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83651">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83651">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83651">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83651">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83651">
                                            <p:txEl>
                                              <p:pRg st="9" end="9"/>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83651">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3651" grpId="0" build="p"/>
    </p:bldLst>
  </p:timing>
</p:sld>
</file>

<file path=ppt/theme/_rels/themeOverride1.xml.rels><?xml version="1.0" encoding="UTF-8" standalone="yes"?>
<Relationships xmlns="http://schemas.openxmlformats.org/package/2006/relationships"><Relationship Id="rId1" Type="http://schemas.openxmlformats.org/officeDocument/2006/relationships/image" Target="../media/image20.jpeg"/></Relationships>
</file>

<file path=ppt/theme/theme1.xml><?xml version="1.0" encoding="utf-8"?>
<a:theme xmlns:a="http://schemas.openxmlformats.org/drawingml/2006/main" name="VITAInterior">
  <a:themeElements>
    <a:clrScheme name="VITAInterio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ITAInterior">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VITAInterio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ITAInterio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ITAInterio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ITAInterio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ITAInterio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ITAInterio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ITAInterio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ITAInterio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ITAInterio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ITAInterio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ITAInterio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ITAInterio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VITAInterior">
  <a:themeElements>
    <a:clrScheme name="VITAInterio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ITAInterior">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VITAInterio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ITAInterio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ITAInterio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ITAInterio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ITAInterio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ITAInterio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ITAInterio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ITAInterio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ITAInterio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ITAInterio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ITAInterio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ITAInterio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VITAInterior">
  <a:themeElements>
    <a:clrScheme name="VITAInterio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ITAInterior">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VITAInterio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ITAInterio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ITAInterio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ITAInterio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ITAInterio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ITAInterio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ITAInterio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ITAInterio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ITAInterio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ITAInterio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ITAInterio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ITAInterio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VITAInterior">
  <a:themeElements>
    <a:clrScheme name="VITAInterio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ITAInterior">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VITAInterio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ITAInterio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ITAInterio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ITAInterio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ITAInterio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ITAInterio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ITAInterio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ITAInterio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ITAInterio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ITAInterio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ITAInterio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ITAInterio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Override>
</file>

<file path=docProps/app.xml><?xml version="1.0" encoding="utf-8"?>
<Properties xmlns="http://schemas.openxmlformats.org/officeDocument/2006/extended-properties" xmlns:vt="http://schemas.openxmlformats.org/officeDocument/2006/docPropsVTypes">
  <Template>VITAPOWERPOINTTEMP_WHITE</Template>
  <TotalTime>11908</TotalTime>
  <Words>2577</Words>
  <Application>Microsoft Office PowerPoint</Application>
  <PresentationFormat>On-screen Show (4:3)</PresentationFormat>
  <Paragraphs>483</Paragraphs>
  <Slides>31</Slides>
  <Notes>22</Notes>
  <HiddenSlides>0</HiddenSlides>
  <MMClips>0</MMClips>
  <ScaleCrop>false</ScaleCrop>
  <HeadingPairs>
    <vt:vector size="4" baseType="variant">
      <vt:variant>
        <vt:lpstr>Theme</vt:lpstr>
      </vt:variant>
      <vt:variant>
        <vt:i4>4</vt:i4>
      </vt:variant>
      <vt:variant>
        <vt:lpstr>Slide Titles</vt:lpstr>
      </vt:variant>
      <vt:variant>
        <vt:i4>31</vt:i4>
      </vt:variant>
    </vt:vector>
  </HeadingPairs>
  <TitlesOfParts>
    <vt:vector size="35" baseType="lpstr">
      <vt:lpstr>VITAInterior</vt:lpstr>
      <vt:lpstr>1_VITAInterior</vt:lpstr>
      <vt:lpstr>2_VITAInterior</vt:lpstr>
      <vt:lpstr>3_VITAInterior</vt:lpstr>
      <vt:lpstr>Developing a new pest prioritization model</vt:lpstr>
      <vt:lpstr>Analytical Hierarchy Process (AHP)</vt:lpstr>
      <vt:lpstr>Advantages of the AHP</vt:lpstr>
      <vt:lpstr>Disadvantages of the AHP</vt:lpstr>
      <vt:lpstr>Is there a better model to prioritize pests?</vt:lpstr>
      <vt:lpstr>Developing an alternative to AHP for prioritizing pests</vt:lpstr>
      <vt:lpstr>Our goal...</vt:lpstr>
      <vt:lpstr>Our model…</vt:lpstr>
      <vt:lpstr>Methods – Developing a Model</vt:lpstr>
      <vt:lpstr>Sample Questions</vt:lpstr>
      <vt:lpstr>Sample Questions: Hosts</vt:lpstr>
      <vt:lpstr>Sample Questions: Geo Potential</vt:lpstr>
      <vt:lpstr>Methods: Species Selection</vt:lpstr>
      <vt:lpstr>Methods:  Assessments</vt:lpstr>
      <vt:lpstr>Methods:  Refining the Model </vt:lpstr>
      <vt:lpstr>PowerPoint Presentation</vt:lpstr>
      <vt:lpstr>Methods:  Refining the Model </vt:lpstr>
      <vt:lpstr>The Logistic Regression Model  (PPQ Week Risk Assessment) </vt:lpstr>
      <vt:lpstr>The Logistic Regression Model (PPQ Weed Risk Assessment)</vt:lpstr>
      <vt:lpstr>Methods:  Validating the Model </vt:lpstr>
      <vt:lpstr>PowerPoint Presentation</vt:lpstr>
      <vt:lpstr>PowerPoint Presentation</vt:lpstr>
      <vt:lpstr>Model Output</vt:lpstr>
      <vt:lpstr>Model Output</vt:lpstr>
      <vt:lpstr>1) Risk Potential</vt:lpstr>
      <vt:lpstr>PowerPoint Presentation</vt:lpstr>
      <vt:lpstr>2) Description of Uncertainty</vt:lpstr>
      <vt:lpstr>3) Geographic potential</vt:lpstr>
      <vt:lpstr>PowerPoint Presentation</vt:lpstr>
      <vt:lpstr>Tentative Timeline</vt:lpstr>
      <vt:lpstr>Questions??</vt:lpstr>
    </vt:vector>
  </TitlesOfParts>
  <Company>VITA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Information Technology Infrastructure Library (ITIL)</dc:title>
  <dc:creator>David Farris</dc:creator>
  <cp:lastModifiedBy>Neeley, Alison D - APHIS</cp:lastModifiedBy>
  <cp:revision>771</cp:revision>
  <dcterms:created xsi:type="dcterms:W3CDTF">2003-12-01T19:14:48Z</dcterms:created>
  <dcterms:modified xsi:type="dcterms:W3CDTF">2013-02-12T16:15:19Z</dcterms:modified>
</cp:coreProperties>
</file>