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sldIdLst>
    <p:sldId id="325" r:id="rId2"/>
    <p:sldId id="304" r:id="rId3"/>
    <p:sldId id="305" r:id="rId4"/>
    <p:sldId id="306" r:id="rId5"/>
    <p:sldId id="308" r:id="rId6"/>
    <p:sldId id="326" r:id="rId7"/>
    <p:sldId id="307" r:id="rId8"/>
    <p:sldId id="320" r:id="rId9"/>
    <p:sldId id="302" r:id="rId10"/>
  </p:sldIdLst>
  <p:sldSz cx="9144000" cy="6858000" type="screen4x3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FF00"/>
    <a:srgbClr val="FFFFFF"/>
    <a:srgbClr val="CCECFF"/>
    <a:srgbClr val="99CCFF"/>
    <a:srgbClr val="FFFF99"/>
    <a:srgbClr val="077340"/>
    <a:srgbClr val="64C47B"/>
    <a:srgbClr val="00FF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89659" autoAdjust="0"/>
  </p:normalViewPr>
  <p:slideViewPr>
    <p:cSldViewPr snapToGrid="0" showGuides="1">
      <p:cViewPr varScale="1">
        <p:scale>
          <a:sx n="70" d="100"/>
          <a:sy n="70" d="100"/>
        </p:scale>
        <p:origin x="-1938" y="-96"/>
      </p:cViewPr>
      <p:guideLst>
        <p:guide orient="horz" pos="1276"/>
        <p:guide pos="2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8" d="100"/>
          <a:sy n="78" d="100"/>
        </p:scale>
        <p:origin x="-1986" y="-84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387850"/>
            <a:ext cx="560705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772525"/>
            <a:ext cx="3038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963905-405E-4B8C-B744-47ADA9CFCF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7774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525337-BBF8-417E-9813-D4F0B2E37201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692150"/>
            <a:ext cx="4618038" cy="346392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6563" y="1371600"/>
            <a:ext cx="1830387" cy="5114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371600"/>
            <a:ext cx="5338763" cy="51149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buFont typeface="Arial" pitchFamily="34" charset="0"/>
              <a:buChar char="•"/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1pPr>
            <a:lvl2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2pPr>
            <a:lvl3pPr>
              <a:buClr>
                <a:srgbClr val="6699FF"/>
              </a:buClr>
              <a:buSzPct val="60000"/>
              <a:buFont typeface="Wingdings" pitchFamily="2" charset="2"/>
              <a:buChar char="v"/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3pPr>
            <a:lvl4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4pPr>
            <a:lvl5pPr>
              <a:defRPr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med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14450" y="2112963"/>
            <a:ext cx="3575050" cy="4373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1900" y="2112963"/>
            <a:ext cx="3575050" cy="4373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med"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341D"/>
            </a:gs>
            <a:gs pos="13000">
              <a:srgbClr val="03341D"/>
            </a:gs>
            <a:gs pos="25999">
              <a:srgbClr val="03341D"/>
            </a:gs>
            <a:gs pos="100000">
              <a:srgbClr val="07734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Rectangle 23"/>
          <p:cNvSpPr>
            <a:spLocks noChangeArrowheads="1"/>
          </p:cNvSpPr>
          <p:nvPr userDrawn="1"/>
        </p:nvSpPr>
        <p:spPr bwMode="auto">
          <a:xfrm>
            <a:off x="0" y="96838"/>
            <a:ext cx="9144000" cy="1139825"/>
          </a:xfrm>
          <a:prstGeom prst="rect">
            <a:avLst/>
          </a:prstGeom>
          <a:solidFill>
            <a:srgbClr val="055730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14450" y="2112963"/>
            <a:ext cx="7302500" cy="437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1371600"/>
            <a:ext cx="7086600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69" name="Rectangle 45"/>
          <p:cNvSpPr>
            <a:spLocks noChangeArrowheads="1"/>
          </p:cNvSpPr>
          <p:nvPr userDrawn="1"/>
        </p:nvSpPr>
        <p:spPr bwMode="auto">
          <a:xfrm>
            <a:off x="0" y="244475"/>
            <a:ext cx="9144000" cy="862013"/>
          </a:xfrm>
          <a:prstGeom prst="rect">
            <a:avLst/>
          </a:prstGeom>
          <a:solidFill>
            <a:srgbClr val="FF9933">
              <a:alpha val="7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43" name="Text Box 19"/>
          <p:cNvSpPr txBox="1">
            <a:spLocks noChangeArrowheads="1"/>
          </p:cNvSpPr>
          <p:nvPr userDrawn="1"/>
        </p:nvSpPr>
        <p:spPr bwMode="auto">
          <a:xfrm>
            <a:off x="1676400" y="368300"/>
            <a:ext cx="41148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United States Department of Agriculture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Animal and Plant Health Inspection Service</a:t>
            </a:r>
          </a:p>
          <a:p>
            <a:pPr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Plant Protection and Quarantine</a:t>
            </a:r>
            <a:endParaRPr 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031" name="Picture 20" descr="APHIS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15300" y="330200"/>
            <a:ext cx="6858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1" descr="USDA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10400" y="414338"/>
            <a:ext cx="762000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6" name="Picture 22" descr="new PD theme art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30200" y="254000"/>
            <a:ext cx="1020763" cy="846138"/>
          </a:xfrm>
          <a:prstGeom prst="rect">
            <a:avLst/>
          </a:prstGeom>
          <a:noFill/>
          <a:effectLst>
            <a:outerShdw dist="35921" dir="2700000" algn="ctr" rotWithShape="0">
              <a:schemeClr val="tx1"/>
            </a:outerShdw>
          </a:effectLst>
        </p:spPr>
      </p:pic>
      <p:sp>
        <p:nvSpPr>
          <p:cNvPr id="1050" name="Line 26"/>
          <p:cNvSpPr>
            <a:spLocks noChangeShapeType="1"/>
          </p:cNvSpPr>
          <p:nvPr userDrawn="1"/>
        </p:nvSpPr>
        <p:spPr bwMode="auto">
          <a:xfrm>
            <a:off x="-3175" y="1227138"/>
            <a:ext cx="9144000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51" name="Line 27"/>
          <p:cNvSpPr>
            <a:spLocks noChangeShapeType="1"/>
          </p:cNvSpPr>
          <p:nvPr userDrawn="1"/>
        </p:nvSpPr>
        <p:spPr bwMode="auto">
          <a:xfrm>
            <a:off x="-3175" y="106363"/>
            <a:ext cx="9144000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1036" name="Group 36"/>
          <p:cNvGrpSpPr>
            <a:grpSpLocks/>
          </p:cNvGrpSpPr>
          <p:nvPr userDrawn="1"/>
        </p:nvGrpSpPr>
        <p:grpSpPr bwMode="auto">
          <a:xfrm>
            <a:off x="3944938" y="3773488"/>
            <a:ext cx="5199062" cy="3084512"/>
            <a:chOff x="1728" y="2230"/>
            <a:chExt cx="4027" cy="2085"/>
          </a:xfrm>
        </p:grpSpPr>
        <p:sp>
          <p:nvSpPr>
            <p:cNvPr id="1061" name="Freeform 37"/>
            <p:cNvSpPr>
              <a:spLocks/>
            </p:cNvSpPr>
            <p:nvPr/>
          </p:nvSpPr>
          <p:spPr bwMode="hidden">
            <a:xfrm>
              <a:off x="1728" y="2644"/>
              <a:ext cx="2882" cy="1671"/>
            </a:xfrm>
            <a:custGeom>
              <a:avLst/>
              <a:gdLst/>
              <a:ahLst/>
              <a:cxnLst>
                <a:cxn ang="0">
                  <a:pos x="2740" y="528"/>
                </a:cxn>
                <a:cxn ang="0">
                  <a:pos x="2632" y="484"/>
                </a:cxn>
                <a:cxn ang="0">
                  <a:pos x="2480" y="424"/>
                </a:cxn>
                <a:cxn ang="0">
                  <a:pos x="2203" y="343"/>
                </a:cxn>
                <a:cxn ang="0">
                  <a:pos x="1970" y="277"/>
                </a:cxn>
                <a:cxn ang="0">
                  <a:pos x="1807" y="212"/>
                </a:cxn>
                <a:cxn ang="0">
                  <a:pos x="1693" y="152"/>
                </a:cxn>
                <a:cxn ang="0">
                  <a:pos x="1628" y="103"/>
                </a:cxn>
                <a:cxn ang="0">
                  <a:pos x="1590" y="60"/>
                </a:cxn>
                <a:cxn ang="0">
                  <a:pos x="1579" y="27"/>
                </a:cxn>
                <a:cxn ang="0">
                  <a:pos x="1585" y="0"/>
                </a:cxn>
                <a:cxn ang="0">
                  <a:pos x="1557" y="49"/>
                </a:cxn>
                <a:cxn ang="0">
                  <a:pos x="1568" y="98"/>
                </a:cxn>
                <a:cxn ang="0">
                  <a:pos x="1617" y="141"/>
                </a:cxn>
                <a:cxn ang="0">
                  <a:pos x="1688" y="185"/>
                </a:cxn>
                <a:cxn ang="0">
                  <a:pos x="1791" y="228"/>
                </a:cxn>
                <a:cxn ang="0">
                  <a:pos x="2040" y="310"/>
                </a:cxn>
                <a:cxn ang="0">
                  <a:pos x="2285" y="381"/>
                </a:cxn>
                <a:cxn ang="0">
                  <a:pos x="2464" y="435"/>
                </a:cxn>
                <a:cxn ang="0">
                  <a:pos x="2605" y="484"/>
                </a:cxn>
                <a:cxn ang="0">
                  <a:pos x="2708" y="528"/>
                </a:cxn>
                <a:cxn ang="0">
                  <a:pos x="2768" y="560"/>
                </a:cxn>
                <a:cxn ang="0">
                  <a:pos x="2795" y="593"/>
                </a:cxn>
                <a:cxn ang="0">
                  <a:pos x="2795" y="642"/>
                </a:cxn>
                <a:cxn ang="0">
                  <a:pos x="2762" y="691"/>
                </a:cxn>
                <a:cxn ang="0">
                  <a:pos x="2692" y="735"/>
                </a:cxn>
                <a:cxn ang="0">
                  <a:pos x="2589" y="778"/>
                </a:cxn>
                <a:cxn ang="0">
                  <a:pos x="2458" y="822"/>
                </a:cxn>
                <a:cxn ang="0">
                  <a:pos x="2301" y="865"/>
                </a:cxn>
                <a:cxn ang="0">
                  <a:pos x="2030" y="930"/>
                </a:cxn>
                <a:cxn ang="0">
                  <a:pos x="1606" y="1034"/>
                </a:cxn>
                <a:cxn ang="0">
                  <a:pos x="1145" y="1164"/>
                </a:cxn>
                <a:cxn ang="0">
                  <a:pos x="673" y="1328"/>
                </a:cxn>
                <a:cxn ang="0">
                  <a:pos x="217" y="1545"/>
                </a:cxn>
                <a:cxn ang="0">
                  <a:pos x="353" y="1671"/>
                </a:cxn>
                <a:cxn ang="0">
                  <a:pos x="754" y="1469"/>
                </a:cxn>
                <a:cxn ang="0">
                  <a:pos x="1145" y="1311"/>
                </a:cxn>
                <a:cxn ang="0">
                  <a:pos x="1519" y="1186"/>
                </a:cxn>
                <a:cxn ang="0">
                  <a:pos x="1861" y="1083"/>
                </a:cxn>
                <a:cxn ang="0">
                  <a:pos x="2165" y="1007"/>
                </a:cxn>
                <a:cxn ang="0">
                  <a:pos x="2426" y="947"/>
                </a:cxn>
                <a:cxn ang="0">
                  <a:pos x="2626" y="892"/>
                </a:cxn>
                <a:cxn ang="0">
                  <a:pos x="2762" y="838"/>
                </a:cxn>
                <a:cxn ang="0">
                  <a:pos x="2827" y="794"/>
                </a:cxn>
                <a:cxn ang="0">
                  <a:pos x="2865" y="745"/>
                </a:cxn>
                <a:cxn ang="0">
                  <a:pos x="2882" y="702"/>
                </a:cxn>
                <a:cxn ang="0">
                  <a:pos x="2854" y="620"/>
                </a:cxn>
                <a:cxn ang="0">
                  <a:pos x="2800" y="560"/>
                </a:cxn>
                <a:cxn ang="0">
                  <a:pos x="2773" y="544"/>
                </a:cxn>
              </a:cxnLst>
              <a:rect l="0" t="0" r="r" b="b"/>
              <a:pathLst>
                <a:path w="2882" h="1671">
                  <a:moveTo>
                    <a:pt x="2773" y="544"/>
                  </a:moveTo>
                  <a:lnTo>
                    <a:pt x="2740" y="528"/>
                  </a:lnTo>
                  <a:lnTo>
                    <a:pt x="2692" y="506"/>
                  </a:lnTo>
                  <a:lnTo>
                    <a:pt x="2632" y="484"/>
                  </a:lnTo>
                  <a:lnTo>
                    <a:pt x="2561" y="457"/>
                  </a:lnTo>
                  <a:lnTo>
                    <a:pt x="2480" y="424"/>
                  </a:lnTo>
                  <a:lnTo>
                    <a:pt x="2388" y="397"/>
                  </a:lnTo>
                  <a:lnTo>
                    <a:pt x="2203" y="343"/>
                  </a:lnTo>
                  <a:lnTo>
                    <a:pt x="2078" y="310"/>
                  </a:lnTo>
                  <a:lnTo>
                    <a:pt x="1970" y="277"/>
                  </a:lnTo>
                  <a:lnTo>
                    <a:pt x="1878" y="245"/>
                  </a:lnTo>
                  <a:lnTo>
                    <a:pt x="1807" y="212"/>
                  </a:lnTo>
                  <a:lnTo>
                    <a:pt x="1742" y="179"/>
                  </a:lnTo>
                  <a:lnTo>
                    <a:pt x="1693" y="152"/>
                  </a:lnTo>
                  <a:lnTo>
                    <a:pt x="1655" y="125"/>
                  </a:lnTo>
                  <a:lnTo>
                    <a:pt x="1628" y="103"/>
                  </a:lnTo>
                  <a:lnTo>
                    <a:pt x="1606" y="81"/>
                  </a:lnTo>
                  <a:lnTo>
                    <a:pt x="1590" y="60"/>
                  </a:lnTo>
                  <a:lnTo>
                    <a:pt x="1585" y="43"/>
                  </a:lnTo>
                  <a:lnTo>
                    <a:pt x="1579" y="27"/>
                  </a:lnTo>
                  <a:lnTo>
                    <a:pt x="1585" y="5"/>
                  </a:lnTo>
                  <a:lnTo>
                    <a:pt x="1585" y="0"/>
                  </a:lnTo>
                  <a:lnTo>
                    <a:pt x="1568" y="27"/>
                  </a:lnTo>
                  <a:lnTo>
                    <a:pt x="1557" y="49"/>
                  </a:lnTo>
                  <a:lnTo>
                    <a:pt x="1557" y="76"/>
                  </a:lnTo>
                  <a:lnTo>
                    <a:pt x="1568" y="98"/>
                  </a:lnTo>
                  <a:lnTo>
                    <a:pt x="1590" y="120"/>
                  </a:lnTo>
                  <a:lnTo>
                    <a:pt x="1617" y="141"/>
                  </a:lnTo>
                  <a:lnTo>
                    <a:pt x="1650" y="163"/>
                  </a:lnTo>
                  <a:lnTo>
                    <a:pt x="1688" y="185"/>
                  </a:lnTo>
                  <a:lnTo>
                    <a:pt x="1737" y="207"/>
                  </a:lnTo>
                  <a:lnTo>
                    <a:pt x="1791" y="228"/>
                  </a:lnTo>
                  <a:lnTo>
                    <a:pt x="1905" y="267"/>
                  </a:lnTo>
                  <a:lnTo>
                    <a:pt x="2040" y="310"/>
                  </a:lnTo>
                  <a:lnTo>
                    <a:pt x="2182" y="348"/>
                  </a:lnTo>
                  <a:lnTo>
                    <a:pt x="2285" y="381"/>
                  </a:lnTo>
                  <a:lnTo>
                    <a:pt x="2382" y="408"/>
                  </a:lnTo>
                  <a:lnTo>
                    <a:pt x="2464" y="435"/>
                  </a:lnTo>
                  <a:lnTo>
                    <a:pt x="2540" y="462"/>
                  </a:lnTo>
                  <a:lnTo>
                    <a:pt x="2605" y="484"/>
                  </a:lnTo>
                  <a:lnTo>
                    <a:pt x="2659" y="506"/>
                  </a:lnTo>
                  <a:lnTo>
                    <a:pt x="2708" y="528"/>
                  </a:lnTo>
                  <a:lnTo>
                    <a:pt x="2740" y="544"/>
                  </a:lnTo>
                  <a:lnTo>
                    <a:pt x="2768" y="560"/>
                  </a:lnTo>
                  <a:lnTo>
                    <a:pt x="2784" y="577"/>
                  </a:lnTo>
                  <a:lnTo>
                    <a:pt x="2795" y="593"/>
                  </a:lnTo>
                  <a:lnTo>
                    <a:pt x="2800" y="615"/>
                  </a:lnTo>
                  <a:lnTo>
                    <a:pt x="2795" y="642"/>
                  </a:lnTo>
                  <a:lnTo>
                    <a:pt x="2784" y="664"/>
                  </a:lnTo>
                  <a:lnTo>
                    <a:pt x="2762" y="691"/>
                  </a:lnTo>
                  <a:lnTo>
                    <a:pt x="2730" y="713"/>
                  </a:lnTo>
                  <a:lnTo>
                    <a:pt x="2692" y="735"/>
                  </a:lnTo>
                  <a:lnTo>
                    <a:pt x="2643" y="756"/>
                  </a:lnTo>
                  <a:lnTo>
                    <a:pt x="2589" y="778"/>
                  </a:lnTo>
                  <a:lnTo>
                    <a:pt x="2529" y="800"/>
                  </a:lnTo>
                  <a:lnTo>
                    <a:pt x="2458" y="822"/>
                  </a:lnTo>
                  <a:lnTo>
                    <a:pt x="2382" y="843"/>
                  </a:lnTo>
                  <a:lnTo>
                    <a:pt x="2301" y="865"/>
                  </a:lnTo>
                  <a:lnTo>
                    <a:pt x="2214" y="887"/>
                  </a:lnTo>
                  <a:lnTo>
                    <a:pt x="2030" y="930"/>
                  </a:lnTo>
                  <a:lnTo>
                    <a:pt x="1823" y="979"/>
                  </a:lnTo>
                  <a:lnTo>
                    <a:pt x="1606" y="1034"/>
                  </a:lnTo>
                  <a:lnTo>
                    <a:pt x="1378" y="1094"/>
                  </a:lnTo>
                  <a:lnTo>
                    <a:pt x="1145" y="1164"/>
                  </a:lnTo>
                  <a:lnTo>
                    <a:pt x="912" y="1241"/>
                  </a:lnTo>
                  <a:lnTo>
                    <a:pt x="673" y="1328"/>
                  </a:lnTo>
                  <a:lnTo>
                    <a:pt x="440" y="1431"/>
                  </a:lnTo>
                  <a:lnTo>
                    <a:pt x="217" y="1545"/>
                  </a:lnTo>
                  <a:lnTo>
                    <a:pt x="0" y="1671"/>
                  </a:lnTo>
                  <a:lnTo>
                    <a:pt x="353" y="1671"/>
                  </a:lnTo>
                  <a:lnTo>
                    <a:pt x="554" y="1567"/>
                  </a:lnTo>
                  <a:lnTo>
                    <a:pt x="754" y="1469"/>
                  </a:lnTo>
                  <a:lnTo>
                    <a:pt x="955" y="1388"/>
                  </a:lnTo>
                  <a:lnTo>
                    <a:pt x="1145" y="1311"/>
                  </a:lnTo>
                  <a:lnTo>
                    <a:pt x="1335" y="1241"/>
                  </a:lnTo>
                  <a:lnTo>
                    <a:pt x="1519" y="1186"/>
                  </a:lnTo>
                  <a:lnTo>
                    <a:pt x="1693" y="1132"/>
                  </a:lnTo>
                  <a:lnTo>
                    <a:pt x="1861" y="1083"/>
                  </a:lnTo>
                  <a:lnTo>
                    <a:pt x="2019" y="1045"/>
                  </a:lnTo>
                  <a:lnTo>
                    <a:pt x="2165" y="1007"/>
                  </a:lnTo>
                  <a:lnTo>
                    <a:pt x="2301" y="974"/>
                  </a:lnTo>
                  <a:lnTo>
                    <a:pt x="2426" y="947"/>
                  </a:lnTo>
                  <a:lnTo>
                    <a:pt x="2534" y="914"/>
                  </a:lnTo>
                  <a:lnTo>
                    <a:pt x="2626" y="892"/>
                  </a:lnTo>
                  <a:lnTo>
                    <a:pt x="2702" y="865"/>
                  </a:lnTo>
                  <a:lnTo>
                    <a:pt x="2762" y="838"/>
                  </a:lnTo>
                  <a:lnTo>
                    <a:pt x="2800" y="816"/>
                  </a:lnTo>
                  <a:lnTo>
                    <a:pt x="2827" y="794"/>
                  </a:lnTo>
                  <a:lnTo>
                    <a:pt x="2849" y="767"/>
                  </a:lnTo>
                  <a:lnTo>
                    <a:pt x="2865" y="745"/>
                  </a:lnTo>
                  <a:lnTo>
                    <a:pt x="2876" y="724"/>
                  </a:lnTo>
                  <a:lnTo>
                    <a:pt x="2882" y="702"/>
                  </a:lnTo>
                  <a:lnTo>
                    <a:pt x="2876" y="658"/>
                  </a:lnTo>
                  <a:lnTo>
                    <a:pt x="2854" y="620"/>
                  </a:lnTo>
                  <a:lnTo>
                    <a:pt x="2833" y="588"/>
                  </a:lnTo>
                  <a:lnTo>
                    <a:pt x="2800" y="560"/>
                  </a:lnTo>
                  <a:lnTo>
                    <a:pt x="2773" y="544"/>
                  </a:lnTo>
                  <a:lnTo>
                    <a:pt x="2773" y="544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hidden">
            <a:xfrm>
              <a:off x="4170" y="2671"/>
              <a:ext cx="1259" cy="811"/>
            </a:xfrm>
            <a:custGeom>
              <a:avLst/>
              <a:gdLst/>
              <a:ahLst/>
              <a:cxnLst>
                <a:cxn ang="0">
                  <a:pos x="1259" y="615"/>
                </a:cxn>
                <a:cxn ang="0">
                  <a:pos x="1248" y="588"/>
                </a:cxn>
                <a:cxn ang="0">
                  <a:pos x="1237" y="566"/>
                </a:cxn>
                <a:cxn ang="0">
                  <a:pos x="1216" y="539"/>
                </a:cxn>
                <a:cxn ang="0">
                  <a:pos x="1188" y="517"/>
                </a:cxn>
                <a:cxn ang="0">
                  <a:pos x="1123" y="479"/>
                </a:cxn>
                <a:cxn ang="0">
                  <a:pos x="1042" y="441"/>
                </a:cxn>
                <a:cxn ang="0">
                  <a:pos x="944" y="408"/>
                </a:cxn>
                <a:cxn ang="0">
                  <a:pos x="841" y="381"/>
                </a:cxn>
                <a:cxn ang="0">
                  <a:pos x="727" y="348"/>
                </a:cxn>
                <a:cxn ang="0">
                  <a:pos x="613" y="321"/>
                </a:cxn>
                <a:cxn ang="0">
                  <a:pos x="499" y="294"/>
                </a:cxn>
                <a:cxn ang="0">
                  <a:pos x="391" y="261"/>
                </a:cxn>
                <a:cxn ang="0">
                  <a:pos x="288" y="229"/>
                </a:cxn>
                <a:cxn ang="0">
                  <a:pos x="195" y="196"/>
                </a:cxn>
                <a:cxn ang="0">
                  <a:pos x="119" y="152"/>
                </a:cxn>
                <a:cxn ang="0">
                  <a:pos x="54" y="109"/>
                </a:cxn>
                <a:cxn ang="0">
                  <a:pos x="33" y="87"/>
                </a:cxn>
                <a:cxn ang="0">
                  <a:pos x="16" y="60"/>
                </a:cxn>
                <a:cxn ang="0">
                  <a:pos x="5" y="33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11"/>
                </a:cxn>
                <a:cxn ang="0">
                  <a:pos x="0" y="38"/>
                </a:cxn>
                <a:cxn ang="0">
                  <a:pos x="5" y="60"/>
                </a:cxn>
                <a:cxn ang="0">
                  <a:pos x="16" y="87"/>
                </a:cxn>
                <a:cxn ang="0">
                  <a:pos x="33" y="114"/>
                </a:cxn>
                <a:cxn ang="0">
                  <a:pos x="54" y="142"/>
                </a:cxn>
                <a:cxn ang="0">
                  <a:pos x="87" y="174"/>
                </a:cxn>
                <a:cxn ang="0">
                  <a:pos x="125" y="207"/>
                </a:cxn>
                <a:cxn ang="0">
                  <a:pos x="179" y="240"/>
                </a:cxn>
                <a:cxn ang="0">
                  <a:pos x="244" y="278"/>
                </a:cxn>
                <a:cxn ang="0">
                  <a:pos x="326" y="310"/>
                </a:cxn>
                <a:cxn ang="0">
                  <a:pos x="418" y="348"/>
                </a:cxn>
                <a:cxn ang="0">
                  <a:pos x="526" y="381"/>
                </a:cxn>
                <a:cxn ang="0">
                  <a:pos x="657" y="414"/>
                </a:cxn>
                <a:cxn ang="0">
                  <a:pos x="749" y="435"/>
                </a:cxn>
                <a:cxn ang="0">
                  <a:pos x="830" y="463"/>
                </a:cxn>
                <a:cxn ang="0">
                  <a:pos x="901" y="490"/>
                </a:cxn>
                <a:cxn ang="0">
                  <a:pos x="966" y="512"/>
                </a:cxn>
                <a:cxn ang="0">
                  <a:pos x="1015" y="539"/>
                </a:cxn>
                <a:cxn ang="0">
                  <a:pos x="1053" y="566"/>
                </a:cxn>
                <a:cxn ang="0">
                  <a:pos x="1080" y="593"/>
                </a:cxn>
                <a:cxn ang="0">
                  <a:pos x="1102" y="620"/>
                </a:cxn>
                <a:cxn ang="0">
                  <a:pos x="1112" y="648"/>
                </a:cxn>
                <a:cxn ang="0">
                  <a:pos x="1118" y="675"/>
                </a:cxn>
                <a:cxn ang="0">
                  <a:pos x="1112" y="697"/>
                </a:cxn>
                <a:cxn ang="0">
                  <a:pos x="1096" y="724"/>
                </a:cxn>
                <a:cxn ang="0">
                  <a:pos x="1080" y="746"/>
                </a:cxn>
                <a:cxn ang="0">
                  <a:pos x="1053" y="767"/>
                </a:cxn>
                <a:cxn ang="0">
                  <a:pos x="1015" y="789"/>
                </a:cxn>
                <a:cxn ang="0">
                  <a:pos x="977" y="811"/>
                </a:cxn>
                <a:cxn ang="0">
                  <a:pos x="1047" y="789"/>
                </a:cxn>
                <a:cxn ang="0">
                  <a:pos x="1107" y="767"/>
                </a:cxn>
                <a:cxn ang="0">
                  <a:pos x="1156" y="746"/>
                </a:cxn>
                <a:cxn ang="0">
                  <a:pos x="1199" y="724"/>
                </a:cxn>
                <a:cxn ang="0">
                  <a:pos x="1226" y="702"/>
                </a:cxn>
                <a:cxn ang="0">
                  <a:pos x="1248" y="675"/>
                </a:cxn>
                <a:cxn ang="0">
                  <a:pos x="1259" y="648"/>
                </a:cxn>
                <a:cxn ang="0">
                  <a:pos x="1259" y="615"/>
                </a:cxn>
                <a:cxn ang="0">
                  <a:pos x="1259" y="615"/>
                </a:cxn>
              </a:cxnLst>
              <a:rect l="0" t="0" r="r" b="b"/>
              <a:pathLst>
                <a:path w="1259" h="811">
                  <a:moveTo>
                    <a:pt x="1259" y="615"/>
                  </a:moveTo>
                  <a:lnTo>
                    <a:pt x="1248" y="588"/>
                  </a:lnTo>
                  <a:lnTo>
                    <a:pt x="1237" y="566"/>
                  </a:lnTo>
                  <a:lnTo>
                    <a:pt x="1216" y="539"/>
                  </a:lnTo>
                  <a:lnTo>
                    <a:pt x="1188" y="517"/>
                  </a:lnTo>
                  <a:lnTo>
                    <a:pt x="1123" y="479"/>
                  </a:lnTo>
                  <a:lnTo>
                    <a:pt x="1042" y="441"/>
                  </a:lnTo>
                  <a:lnTo>
                    <a:pt x="944" y="408"/>
                  </a:lnTo>
                  <a:lnTo>
                    <a:pt x="841" y="381"/>
                  </a:lnTo>
                  <a:lnTo>
                    <a:pt x="727" y="348"/>
                  </a:lnTo>
                  <a:lnTo>
                    <a:pt x="613" y="321"/>
                  </a:lnTo>
                  <a:lnTo>
                    <a:pt x="499" y="294"/>
                  </a:lnTo>
                  <a:lnTo>
                    <a:pt x="391" y="261"/>
                  </a:lnTo>
                  <a:lnTo>
                    <a:pt x="288" y="229"/>
                  </a:lnTo>
                  <a:lnTo>
                    <a:pt x="195" y="196"/>
                  </a:lnTo>
                  <a:lnTo>
                    <a:pt x="119" y="152"/>
                  </a:lnTo>
                  <a:lnTo>
                    <a:pt x="54" y="109"/>
                  </a:lnTo>
                  <a:lnTo>
                    <a:pt x="33" y="87"/>
                  </a:lnTo>
                  <a:lnTo>
                    <a:pt x="16" y="60"/>
                  </a:lnTo>
                  <a:lnTo>
                    <a:pt x="5" y="33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38"/>
                  </a:lnTo>
                  <a:lnTo>
                    <a:pt x="5" y="60"/>
                  </a:lnTo>
                  <a:lnTo>
                    <a:pt x="16" y="87"/>
                  </a:lnTo>
                  <a:lnTo>
                    <a:pt x="33" y="114"/>
                  </a:lnTo>
                  <a:lnTo>
                    <a:pt x="54" y="142"/>
                  </a:lnTo>
                  <a:lnTo>
                    <a:pt x="87" y="174"/>
                  </a:lnTo>
                  <a:lnTo>
                    <a:pt x="125" y="207"/>
                  </a:lnTo>
                  <a:lnTo>
                    <a:pt x="179" y="240"/>
                  </a:lnTo>
                  <a:lnTo>
                    <a:pt x="244" y="278"/>
                  </a:lnTo>
                  <a:lnTo>
                    <a:pt x="326" y="310"/>
                  </a:lnTo>
                  <a:lnTo>
                    <a:pt x="418" y="348"/>
                  </a:lnTo>
                  <a:lnTo>
                    <a:pt x="526" y="381"/>
                  </a:lnTo>
                  <a:lnTo>
                    <a:pt x="657" y="414"/>
                  </a:lnTo>
                  <a:lnTo>
                    <a:pt x="749" y="435"/>
                  </a:lnTo>
                  <a:lnTo>
                    <a:pt x="830" y="463"/>
                  </a:lnTo>
                  <a:lnTo>
                    <a:pt x="901" y="490"/>
                  </a:lnTo>
                  <a:lnTo>
                    <a:pt x="966" y="512"/>
                  </a:lnTo>
                  <a:lnTo>
                    <a:pt x="1015" y="539"/>
                  </a:lnTo>
                  <a:lnTo>
                    <a:pt x="1053" y="566"/>
                  </a:lnTo>
                  <a:lnTo>
                    <a:pt x="1080" y="593"/>
                  </a:lnTo>
                  <a:lnTo>
                    <a:pt x="1102" y="620"/>
                  </a:lnTo>
                  <a:lnTo>
                    <a:pt x="1112" y="648"/>
                  </a:lnTo>
                  <a:lnTo>
                    <a:pt x="1118" y="675"/>
                  </a:lnTo>
                  <a:lnTo>
                    <a:pt x="1112" y="697"/>
                  </a:lnTo>
                  <a:lnTo>
                    <a:pt x="1096" y="724"/>
                  </a:lnTo>
                  <a:lnTo>
                    <a:pt x="1080" y="746"/>
                  </a:lnTo>
                  <a:lnTo>
                    <a:pt x="1053" y="767"/>
                  </a:lnTo>
                  <a:lnTo>
                    <a:pt x="1015" y="789"/>
                  </a:lnTo>
                  <a:lnTo>
                    <a:pt x="977" y="811"/>
                  </a:lnTo>
                  <a:lnTo>
                    <a:pt x="1047" y="789"/>
                  </a:lnTo>
                  <a:lnTo>
                    <a:pt x="1107" y="767"/>
                  </a:lnTo>
                  <a:lnTo>
                    <a:pt x="1156" y="746"/>
                  </a:lnTo>
                  <a:lnTo>
                    <a:pt x="1199" y="724"/>
                  </a:lnTo>
                  <a:lnTo>
                    <a:pt x="1226" y="702"/>
                  </a:lnTo>
                  <a:lnTo>
                    <a:pt x="1248" y="675"/>
                  </a:lnTo>
                  <a:lnTo>
                    <a:pt x="1259" y="648"/>
                  </a:lnTo>
                  <a:lnTo>
                    <a:pt x="1259" y="615"/>
                  </a:lnTo>
                  <a:lnTo>
                    <a:pt x="1259" y="615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hidden">
            <a:xfrm>
              <a:off x="2900" y="3346"/>
              <a:ext cx="2849" cy="969"/>
            </a:xfrm>
            <a:custGeom>
              <a:avLst/>
              <a:gdLst/>
              <a:ahLst/>
              <a:cxnLst>
                <a:cxn ang="0">
                  <a:pos x="92" y="958"/>
                </a:cxn>
                <a:cxn ang="0">
                  <a:pos x="0" y="969"/>
                </a:cxn>
                <a:cxn ang="0">
                  <a:pos x="391" y="969"/>
                </a:cxn>
                <a:cxn ang="0">
                  <a:pos x="434" y="947"/>
                </a:cxn>
                <a:cxn ang="0">
                  <a:pos x="483" y="914"/>
                </a:cxn>
                <a:cxn ang="0">
                  <a:pos x="554" y="876"/>
                </a:cxn>
                <a:cxn ang="0">
                  <a:pos x="635" y="838"/>
                </a:cxn>
                <a:cxn ang="0">
                  <a:pos x="727" y="794"/>
                </a:cxn>
                <a:cxn ang="0">
                  <a:pos x="836" y="745"/>
                </a:cxn>
                <a:cxn ang="0">
                  <a:pos x="961" y="696"/>
                </a:cxn>
                <a:cxn ang="0">
                  <a:pos x="1102" y="642"/>
                </a:cxn>
                <a:cxn ang="0">
                  <a:pos x="1259" y="582"/>
                </a:cxn>
                <a:cxn ang="0">
                  <a:pos x="1433" y="522"/>
                </a:cxn>
                <a:cxn ang="0">
                  <a:pos x="1623" y="462"/>
                </a:cxn>
                <a:cxn ang="0">
                  <a:pos x="1829" y="403"/>
                </a:cxn>
                <a:cxn ang="0">
                  <a:pos x="2057" y="343"/>
                </a:cxn>
                <a:cxn ang="0">
                  <a:pos x="2301" y="283"/>
                </a:cxn>
                <a:cxn ang="0">
                  <a:pos x="2567" y="223"/>
                </a:cxn>
                <a:cxn ang="0">
                  <a:pos x="2849" y="163"/>
                </a:cxn>
                <a:cxn ang="0">
                  <a:pos x="2849" y="0"/>
                </a:cxn>
                <a:cxn ang="0">
                  <a:pos x="2817" y="16"/>
                </a:cxn>
                <a:cxn ang="0">
                  <a:pos x="2773" y="33"/>
                </a:cxn>
                <a:cxn ang="0">
                  <a:pos x="2719" y="54"/>
                </a:cxn>
                <a:cxn ang="0">
                  <a:pos x="2648" y="76"/>
                </a:cxn>
                <a:cxn ang="0">
                  <a:pos x="2572" y="98"/>
                </a:cxn>
                <a:cxn ang="0">
                  <a:pos x="2491" y="120"/>
                </a:cxn>
                <a:cxn ang="0">
                  <a:pos x="2399" y="147"/>
                </a:cxn>
                <a:cxn ang="0">
                  <a:pos x="2301" y="169"/>
                </a:cxn>
                <a:cxn ang="0">
                  <a:pos x="2095" y="223"/>
                </a:cxn>
                <a:cxn ang="0">
                  <a:pos x="1889" y="277"/>
                </a:cxn>
                <a:cxn ang="0">
                  <a:pos x="1688" y="326"/>
                </a:cxn>
                <a:cxn ang="0">
                  <a:pos x="1590" y="354"/>
                </a:cxn>
                <a:cxn ang="0">
                  <a:pos x="1503" y="381"/>
                </a:cxn>
                <a:cxn ang="0">
                  <a:pos x="1107" y="506"/>
                </a:cxn>
                <a:cxn ang="0">
                  <a:pos x="912" y="577"/>
                </a:cxn>
                <a:cxn ang="0">
                  <a:pos x="727" y="647"/>
                </a:cxn>
                <a:cxn ang="0">
                  <a:pos x="548" y="718"/>
                </a:cxn>
                <a:cxn ang="0">
                  <a:pos x="380" y="794"/>
                </a:cxn>
                <a:cxn ang="0">
                  <a:pos x="228" y="876"/>
                </a:cxn>
                <a:cxn ang="0">
                  <a:pos x="92" y="958"/>
                </a:cxn>
                <a:cxn ang="0">
                  <a:pos x="92" y="958"/>
                </a:cxn>
              </a:cxnLst>
              <a:rect l="0" t="0" r="r" b="b"/>
              <a:pathLst>
                <a:path w="2849" h="969">
                  <a:moveTo>
                    <a:pt x="92" y="958"/>
                  </a:moveTo>
                  <a:lnTo>
                    <a:pt x="0" y="969"/>
                  </a:lnTo>
                  <a:lnTo>
                    <a:pt x="391" y="969"/>
                  </a:lnTo>
                  <a:lnTo>
                    <a:pt x="434" y="947"/>
                  </a:lnTo>
                  <a:lnTo>
                    <a:pt x="483" y="914"/>
                  </a:lnTo>
                  <a:lnTo>
                    <a:pt x="554" y="876"/>
                  </a:lnTo>
                  <a:lnTo>
                    <a:pt x="635" y="838"/>
                  </a:lnTo>
                  <a:lnTo>
                    <a:pt x="727" y="794"/>
                  </a:lnTo>
                  <a:lnTo>
                    <a:pt x="836" y="745"/>
                  </a:lnTo>
                  <a:lnTo>
                    <a:pt x="961" y="696"/>
                  </a:lnTo>
                  <a:lnTo>
                    <a:pt x="1102" y="642"/>
                  </a:lnTo>
                  <a:lnTo>
                    <a:pt x="1259" y="582"/>
                  </a:lnTo>
                  <a:lnTo>
                    <a:pt x="1433" y="522"/>
                  </a:lnTo>
                  <a:lnTo>
                    <a:pt x="1623" y="462"/>
                  </a:lnTo>
                  <a:lnTo>
                    <a:pt x="1829" y="403"/>
                  </a:lnTo>
                  <a:lnTo>
                    <a:pt x="2057" y="343"/>
                  </a:lnTo>
                  <a:lnTo>
                    <a:pt x="2301" y="283"/>
                  </a:lnTo>
                  <a:lnTo>
                    <a:pt x="2567" y="223"/>
                  </a:lnTo>
                  <a:lnTo>
                    <a:pt x="2849" y="163"/>
                  </a:lnTo>
                  <a:lnTo>
                    <a:pt x="2849" y="0"/>
                  </a:lnTo>
                  <a:lnTo>
                    <a:pt x="2817" y="16"/>
                  </a:lnTo>
                  <a:lnTo>
                    <a:pt x="2773" y="33"/>
                  </a:lnTo>
                  <a:lnTo>
                    <a:pt x="2719" y="54"/>
                  </a:lnTo>
                  <a:lnTo>
                    <a:pt x="2648" y="76"/>
                  </a:lnTo>
                  <a:lnTo>
                    <a:pt x="2572" y="98"/>
                  </a:lnTo>
                  <a:lnTo>
                    <a:pt x="2491" y="120"/>
                  </a:lnTo>
                  <a:lnTo>
                    <a:pt x="2399" y="147"/>
                  </a:lnTo>
                  <a:lnTo>
                    <a:pt x="2301" y="169"/>
                  </a:lnTo>
                  <a:lnTo>
                    <a:pt x="2095" y="223"/>
                  </a:lnTo>
                  <a:lnTo>
                    <a:pt x="1889" y="277"/>
                  </a:lnTo>
                  <a:lnTo>
                    <a:pt x="1688" y="326"/>
                  </a:lnTo>
                  <a:lnTo>
                    <a:pt x="1590" y="354"/>
                  </a:lnTo>
                  <a:lnTo>
                    <a:pt x="1503" y="381"/>
                  </a:lnTo>
                  <a:lnTo>
                    <a:pt x="1107" y="506"/>
                  </a:lnTo>
                  <a:lnTo>
                    <a:pt x="912" y="577"/>
                  </a:lnTo>
                  <a:lnTo>
                    <a:pt x="727" y="647"/>
                  </a:lnTo>
                  <a:lnTo>
                    <a:pt x="548" y="718"/>
                  </a:lnTo>
                  <a:lnTo>
                    <a:pt x="380" y="794"/>
                  </a:lnTo>
                  <a:lnTo>
                    <a:pt x="228" y="876"/>
                  </a:lnTo>
                  <a:lnTo>
                    <a:pt x="92" y="958"/>
                  </a:lnTo>
                  <a:lnTo>
                    <a:pt x="92" y="958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4" name="Freeform 40"/>
            <p:cNvSpPr>
              <a:spLocks/>
            </p:cNvSpPr>
            <p:nvPr/>
          </p:nvSpPr>
          <p:spPr bwMode="hidden">
            <a:xfrm>
              <a:off x="2749" y="2230"/>
              <a:ext cx="3006" cy="2085"/>
            </a:xfrm>
            <a:custGeom>
              <a:avLst/>
              <a:gdLst/>
              <a:ahLst/>
              <a:cxnLst>
                <a:cxn ang="0">
                  <a:pos x="1433" y="474"/>
                </a:cxn>
                <a:cxn ang="0">
                  <a:pos x="1460" y="528"/>
                </a:cxn>
                <a:cxn ang="0">
                  <a:pos x="1541" y="593"/>
                </a:cxn>
                <a:cxn ang="0">
                  <a:pos x="1715" y="670"/>
                </a:cxn>
                <a:cxn ang="0">
                  <a:pos x="1927" y="735"/>
                </a:cxn>
                <a:cxn ang="0">
                  <a:pos x="2155" y="789"/>
                </a:cxn>
                <a:cxn ang="0">
                  <a:pos x="2372" y="849"/>
                </a:cxn>
                <a:cxn ang="0">
                  <a:pos x="2551" y="920"/>
                </a:cxn>
                <a:cxn ang="0">
                  <a:pos x="2638" y="980"/>
                </a:cxn>
                <a:cxn ang="0">
                  <a:pos x="2676" y="1029"/>
                </a:cxn>
                <a:cxn ang="0">
                  <a:pos x="2681" y="1083"/>
                </a:cxn>
                <a:cxn ang="0">
                  <a:pos x="2665" y="1127"/>
                </a:cxn>
                <a:cxn ang="0">
                  <a:pos x="2616" y="1170"/>
                </a:cxn>
                <a:cxn ang="0">
                  <a:pos x="2545" y="1208"/>
                </a:cxn>
                <a:cxn ang="0">
                  <a:pos x="2448" y="1241"/>
                </a:cxn>
                <a:cxn ang="0">
                  <a:pos x="2328" y="1274"/>
                </a:cxn>
                <a:cxn ang="0">
                  <a:pos x="2106" y="1328"/>
                </a:cxn>
                <a:cxn ang="0">
                  <a:pos x="1742" y="1421"/>
                </a:cxn>
                <a:cxn ang="0">
                  <a:pos x="1308" y="1540"/>
                </a:cxn>
                <a:cxn ang="0">
                  <a:pos x="820" y="1709"/>
                </a:cxn>
                <a:cxn ang="0">
                  <a:pos x="282" y="1943"/>
                </a:cxn>
                <a:cxn ang="0">
                  <a:pos x="152" y="2085"/>
                </a:cxn>
                <a:cxn ang="0">
                  <a:pos x="386" y="1992"/>
                </a:cxn>
                <a:cxn ang="0">
                  <a:pos x="700" y="1834"/>
                </a:cxn>
                <a:cxn ang="0">
                  <a:pos x="1064" y="1693"/>
                </a:cxn>
                <a:cxn ang="0">
                  <a:pos x="1661" y="1497"/>
                </a:cxn>
                <a:cxn ang="0">
                  <a:pos x="1845" y="1442"/>
                </a:cxn>
                <a:cxn ang="0">
                  <a:pos x="2252" y="1339"/>
                </a:cxn>
                <a:cxn ang="0">
                  <a:pos x="2551" y="1263"/>
                </a:cxn>
                <a:cxn ang="0">
                  <a:pos x="2730" y="1214"/>
                </a:cxn>
                <a:cxn ang="0">
                  <a:pos x="2876" y="1170"/>
                </a:cxn>
                <a:cxn ang="0">
                  <a:pos x="2974" y="1132"/>
                </a:cxn>
                <a:cxn ang="0">
                  <a:pos x="3007" y="871"/>
                </a:cxn>
                <a:cxn ang="0">
                  <a:pos x="2860" y="844"/>
                </a:cxn>
                <a:cxn ang="0">
                  <a:pos x="2670" y="806"/>
                </a:cxn>
                <a:cxn ang="0">
                  <a:pos x="2458" y="757"/>
                </a:cxn>
                <a:cxn ang="0">
                  <a:pos x="2138" y="670"/>
                </a:cxn>
                <a:cxn ang="0">
                  <a:pos x="1959" y="604"/>
                </a:cxn>
                <a:cxn ang="0">
                  <a:pos x="1824" y="534"/>
                </a:cxn>
                <a:cxn ang="0">
                  <a:pos x="1769" y="474"/>
                </a:cxn>
                <a:cxn ang="0">
                  <a:pos x="1753" y="436"/>
                </a:cxn>
                <a:cxn ang="0">
                  <a:pos x="1780" y="381"/>
                </a:cxn>
                <a:cxn ang="0">
                  <a:pos x="1862" y="316"/>
                </a:cxn>
                <a:cxn ang="0">
                  <a:pos x="1986" y="267"/>
                </a:cxn>
                <a:cxn ang="0">
                  <a:pos x="2149" y="229"/>
                </a:cxn>
                <a:cxn ang="0">
                  <a:pos x="2431" y="180"/>
                </a:cxn>
                <a:cxn ang="0">
                  <a:pos x="2827" y="125"/>
                </a:cxn>
                <a:cxn ang="0">
                  <a:pos x="3007" y="87"/>
                </a:cxn>
                <a:cxn ang="0">
                  <a:pos x="2909" y="22"/>
                </a:cxn>
                <a:cxn ang="0">
                  <a:pos x="2676" y="66"/>
                </a:cxn>
                <a:cxn ang="0">
                  <a:pos x="2285" y="120"/>
                </a:cxn>
                <a:cxn ang="0">
                  <a:pos x="2030" y="158"/>
                </a:cxn>
                <a:cxn ang="0">
                  <a:pos x="1791" y="202"/>
                </a:cxn>
                <a:cxn ang="0">
                  <a:pos x="1601" y="261"/>
                </a:cxn>
                <a:cxn ang="0">
                  <a:pos x="1471" y="338"/>
                </a:cxn>
                <a:cxn ang="0">
                  <a:pos x="1438" y="387"/>
                </a:cxn>
                <a:cxn ang="0">
                  <a:pos x="1427" y="441"/>
                </a:cxn>
              </a:cxnLst>
              <a:rect l="0" t="0" r="r" b="b"/>
              <a:pathLst>
                <a:path w="3007" h="2085">
                  <a:moveTo>
                    <a:pt x="1427" y="441"/>
                  </a:moveTo>
                  <a:lnTo>
                    <a:pt x="1433" y="474"/>
                  </a:lnTo>
                  <a:lnTo>
                    <a:pt x="1444" y="501"/>
                  </a:lnTo>
                  <a:lnTo>
                    <a:pt x="1460" y="528"/>
                  </a:lnTo>
                  <a:lnTo>
                    <a:pt x="1482" y="550"/>
                  </a:lnTo>
                  <a:lnTo>
                    <a:pt x="1541" y="593"/>
                  </a:lnTo>
                  <a:lnTo>
                    <a:pt x="1623" y="637"/>
                  </a:lnTo>
                  <a:lnTo>
                    <a:pt x="1715" y="670"/>
                  </a:lnTo>
                  <a:lnTo>
                    <a:pt x="1818" y="702"/>
                  </a:lnTo>
                  <a:lnTo>
                    <a:pt x="1927" y="735"/>
                  </a:lnTo>
                  <a:lnTo>
                    <a:pt x="2041" y="762"/>
                  </a:lnTo>
                  <a:lnTo>
                    <a:pt x="2155" y="789"/>
                  </a:lnTo>
                  <a:lnTo>
                    <a:pt x="2269" y="822"/>
                  </a:lnTo>
                  <a:lnTo>
                    <a:pt x="2372" y="849"/>
                  </a:lnTo>
                  <a:lnTo>
                    <a:pt x="2464" y="882"/>
                  </a:lnTo>
                  <a:lnTo>
                    <a:pt x="2551" y="920"/>
                  </a:lnTo>
                  <a:lnTo>
                    <a:pt x="2616" y="958"/>
                  </a:lnTo>
                  <a:lnTo>
                    <a:pt x="2638" y="980"/>
                  </a:lnTo>
                  <a:lnTo>
                    <a:pt x="2659" y="1007"/>
                  </a:lnTo>
                  <a:lnTo>
                    <a:pt x="2676" y="1029"/>
                  </a:lnTo>
                  <a:lnTo>
                    <a:pt x="2681" y="1056"/>
                  </a:lnTo>
                  <a:lnTo>
                    <a:pt x="2681" y="1083"/>
                  </a:lnTo>
                  <a:lnTo>
                    <a:pt x="2676" y="1105"/>
                  </a:lnTo>
                  <a:lnTo>
                    <a:pt x="2665" y="1127"/>
                  </a:lnTo>
                  <a:lnTo>
                    <a:pt x="2643" y="1149"/>
                  </a:lnTo>
                  <a:lnTo>
                    <a:pt x="2616" y="1170"/>
                  </a:lnTo>
                  <a:lnTo>
                    <a:pt x="2583" y="1187"/>
                  </a:lnTo>
                  <a:lnTo>
                    <a:pt x="2545" y="1208"/>
                  </a:lnTo>
                  <a:lnTo>
                    <a:pt x="2502" y="1225"/>
                  </a:lnTo>
                  <a:lnTo>
                    <a:pt x="2448" y="1241"/>
                  </a:lnTo>
                  <a:lnTo>
                    <a:pt x="2388" y="1257"/>
                  </a:lnTo>
                  <a:lnTo>
                    <a:pt x="2328" y="1274"/>
                  </a:lnTo>
                  <a:lnTo>
                    <a:pt x="2258" y="1290"/>
                  </a:lnTo>
                  <a:lnTo>
                    <a:pt x="2106" y="1328"/>
                  </a:lnTo>
                  <a:lnTo>
                    <a:pt x="1932" y="1372"/>
                  </a:lnTo>
                  <a:lnTo>
                    <a:pt x="1742" y="1421"/>
                  </a:lnTo>
                  <a:lnTo>
                    <a:pt x="1531" y="1475"/>
                  </a:lnTo>
                  <a:lnTo>
                    <a:pt x="1308" y="1540"/>
                  </a:lnTo>
                  <a:lnTo>
                    <a:pt x="1069" y="1617"/>
                  </a:lnTo>
                  <a:lnTo>
                    <a:pt x="820" y="1709"/>
                  </a:lnTo>
                  <a:lnTo>
                    <a:pt x="554" y="1818"/>
                  </a:lnTo>
                  <a:lnTo>
                    <a:pt x="282" y="1943"/>
                  </a:lnTo>
                  <a:lnTo>
                    <a:pt x="0" y="2085"/>
                  </a:lnTo>
                  <a:lnTo>
                    <a:pt x="152" y="2085"/>
                  </a:lnTo>
                  <a:lnTo>
                    <a:pt x="244" y="2074"/>
                  </a:lnTo>
                  <a:lnTo>
                    <a:pt x="386" y="1992"/>
                  </a:lnTo>
                  <a:lnTo>
                    <a:pt x="537" y="1910"/>
                  </a:lnTo>
                  <a:lnTo>
                    <a:pt x="700" y="1834"/>
                  </a:lnTo>
                  <a:lnTo>
                    <a:pt x="879" y="1763"/>
                  </a:lnTo>
                  <a:lnTo>
                    <a:pt x="1064" y="1693"/>
                  </a:lnTo>
                  <a:lnTo>
                    <a:pt x="1259" y="1622"/>
                  </a:lnTo>
                  <a:lnTo>
                    <a:pt x="1661" y="1497"/>
                  </a:lnTo>
                  <a:lnTo>
                    <a:pt x="1748" y="1470"/>
                  </a:lnTo>
                  <a:lnTo>
                    <a:pt x="1845" y="1442"/>
                  </a:lnTo>
                  <a:lnTo>
                    <a:pt x="2046" y="1393"/>
                  </a:lnTo>
                  <a:lnTo>
                    <a:pt x="2252" y="1339"/>
                  </a:lnTo>
                  <a:lnTo>
                    <a:pt x="2458" y="1285"/>
                  </a:lnTo>
                  <a:lnTo>
                    <a:pt x="2551" y="1263"/>
                  </a:lnTo>
                  <a:lnTo>
                    <a:pt x="2643" y="1236"/>
                  </a:lnTo>
                  <a:lnTo>
                    <a:pt x="2730" y="1214"/>
                  </a:lnTo>
                  <a:lnTo>
                    <a:pt x="2806" y="1192"/>
                  </a:lnTo>
                  <a:lnTo>
                    <a:pt x="2876" y="1170"/>
                  </a:lnTo>
                  <a:lnTo>
                    <a:pt x="2931" y="1149"/>
                  </a:lnTo>
                  <a:lnTo>
                    <a:pt x="2974" y="1132"/>
                  </a:lnTo>
                  <a:lnTo>
                    <a:pt x="3007" y="1116"/>
                  </a:lnTo>
                  <a:lnTo>
                    <a:pt x="3007" y="871"/>
                  </a:lnTo>
                  <a:lnTo>
                    <a:pt x="2941" y="860"/>
                  </a:lnTo>
                  <a:lnTo>
                    <a:pt x="2860" y="844"/>
                  </a:lnTo>
                  <a:lnTo>
                    <a:pt x="2773" y="827"/>
                  </a:lnTo>
                  <a:lnTo>
                    <a:pt x="2670" y="806"/>
                  </a:lnTo>
                  <a:lnTo>
                    <a:pt x="2567" y="784"/>
                  </a:lnTo>
                  <a:lnTo>
                    <a:pt x="2458" y="757"/>
                  </a:lnTo>
                  <a:lnTo>
                    <a:pt x="2241" y="702"/>
                  </a:lnTo>
                  <a:lnTo>
                    <a:pt x="2138" y="670"/>
                  </a:lnTo>
                  <a:lnTo>
                    <a:pt x="2046" y="637"/>
                  </a:lnTo>
                  <a:lnTo>
                    <a:pt x="1959" y="604"/>
                  </a:lnTo>
                  <a:lnTo>
                    <a:pt x="1883" y="566"/>
                  </a:lnTo>
                  <a:lnTo>
                    <a:pt x="1824" y="534"/>
                  </a:lnTo>
                  <a:lnTo>
                    <a:pt x="1780" y="495"/>
                  </a:lnTo>
                  <a:lnTo>
                    <a:pt x="1769" y="474"/>
                  </a:lnTo>
                  <a:lnTo>
                    <a:pt x="1758" y="457"/>
                  </a:lnTo>
                  <a:lnTo>
                    <a:pt x="1753" y="436"/>
                  </a:lnTo>
                  <a:lnTo>
                    <a:pt x="1758" y="419"/>
                  </a:lnTo>
                  <a:lnTo>
                    <a:pt x="1780" y="381"/>
                  </a:lnTo>
                  <a:lnTo>
                    <a:pt x="1813" y="343"/>
                  </a:lnTo>
                  <a:lnTo>
                    <a:pt x="1862" y="316"/>
                  </a:lnTo>
                  <a:lnTo>
                    <a:pt x="1921" y="289"/>
                  </a:lnTo>
                  <a:lnTo>
                    <a:pt x="1986" y="267"/>
                  </a:lnTo>
                  <a:lnTo>
                    <a:pt x="2062" y="245"/>
                  </a:lnTo>
                  <a:lnTo>
                    <a:pt x="2149" y="229"/>
                  </a:lnTo>
                  <a:lnTo>
                    <a:pt x="2236" y="213"/>
                  </a:lnTo>
                  <a:lnTo>
                    <a:pt x="2431" y="180"/>
                  </a:lnTo>
                  <a:lnTo>
                    <a:pt x="2627" y="158"/>
                  </a:lnTo>
                  <a:lnTo>
                    <a:pt x="2827" y="125"/>
                  </a:lnTo>
                  <a:lnTo>
                    <a:pt x="2920" y="109"/>
                  </a:lnTo>
                  <a:lnTo>
                    <a:pt x="3007" y="87"/>
                  </a:lnTo>
                  <a:lnTo>
                    <a:pt x="3007" y="0"/>
                  </a:lnTo>
                  <a:lnTo>
                    <a:pt x="2909" y="22"/>
                  </a:lnTo>
                  <a:lnTo>
                    <a:pt x="2795" y="44"/>
                  </a:lnTo>
                  <a:lnTo>
                    <a:pt x="2676" y="66"/>
                  </a:lnTo>
                  <a:lnTo>
                    <a:pt x="2551" y="82"/>
                  </a:lnTo>
                  <a:lnTo>
                    <a:pt x="2285" y="120"/>
                  </a:lnTo>
                  <a:lnTo>
                    <a:pt x="2155" y="136"/>
                  </a:lnTo>
                  <a:lnTo>
                    <a:pt x="2030" y="158"/>
                  </a:lnTo>
                  <a:lnTo>
                    <a:pt x="1905" y="174"/>
                  </a:lnTo>
                  <a:lnTo>
                    <a:pt x="1791" y="202"/>
                  </a:lnTo>
                  <a:lnTo>
                    <a:pt x="1688" y="229"/>
                  </a:lnTo>
                  <a:lnTo>
                    <a:pt x="1601" y="261"/>
                  </a:lnTo>
                  <a:lnTo>
                    <a:pt x="1525" y="300"/>
                  </a:lnTo>
                  <a:lnTo>
                    <a:pt x="1471" y="338"/>
                  </a:lnTo>
                  <a:lnTo>
                    <a:pt x="1455" y="359"/>
                  </a:lnTo>
                  <a:lnTo>
                    <a:pt x="1438" y="387"/>
                  </a:lnTo>
                  <a:lnTo>
                    <a:pt x="1427" y="414"/>
                  </a:lnTo>
                  <a:lnTo>
                    <a:pt x="1427" y="441"/>
                  </a:lnTo>
                  <a:lnTo>
                    <a:pt x="1427" y="441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hidden">
            <a:xfrm>
              <a:off x="4501" y="2317"/>
              <a:ext cx="1248" cy="539"/>
            </a:xfrm>
            <a:custGeom>
              <a:avLst/>
              <a:gdLst/>
              <a:ahLst/>
              <a:cxnLst>
                <a:cxn ang="0">
                  <a:pos x="0" y="332"/>
                </a:cxn>
                <a:cxn ang="0">
                  <a:pos x="0" y="360"/>
                </a:cxn>
                <a:cxn ang="0">
                  <a:pos x="5" y="387"/>
                </a:cxn>
                <a:cxn ang="0">
                  <a:pos x="27" y="414"/>
                </a:cxn>
                <a:cxn ang="0">
                  <a:pos x="54" y="436"/>
                </a:cxn>
                <a:cxn ang="0">
                  <a:pos x="92" y="463"/>
                </a:cxn>
                <a:cxn ang="0">
                  <a:pos x="141" y="490"/>
                </a:cxn>
                <a:cxn ang="0">
                  <a:pos x="195" y="512"/>
                </a:cxn>
                <a:cxn ang="0">
                  <a:pos x="255" y="539"/>
                </a:cxn>
                <a:cxn ang="0">
                  <a:pos x="212" y="517"/>
                </a:cxn>
                <a:cxn ang="0">
                  <a:pos x="179" y="490"/>
                </a:cxn>
                <a:cxn ang="0">
                  <a:pos x="157" y="468"/>
                </a:cxn>
                <a:cxn ang="0">
                  <a:pos x="141" y="447"/>
                </a:cxn>
                <a:cxn ang="0">
                  <a:pos x="136" y="425"/>
                </a:cxn>
                <a:cxn ang="0">
                  <a:pos x="136" y="403"/>
                </a:cxn>
                <a:cxn ang="0">
                  <a:pos x="141" y="381"/>
                </a:cxn>
                <a:cxn ang="0">
                  <a:pos x="157" y="365"/>
                </a:cxn>
                <a:cxn ang="0">
                  <a:pos x="179" y="343"/>
                </a:cxn>
                <a:cxn ang="0">
                  <a:pos x="201" y="327"/>
                </a:cxn>
                <a:cxn ang="0">
                  <a:pos x="266" y="294"/>
                </a:cxn>
                <a:cxn ang="0">
                  <a:pos x="353" y="262"/>
                </a:cxn>
                <a:cxn ang="0">
                  <a:pos x="445" y="234"/>
                </a:cxn>
                <a:cxn ang="0">
                  <a:pos x="554" y="213"/>
                </a:cxn>
                <a:cxn ang="0">
                  <a:pos x="662" y="191"/>
                </a:cxn>
                <a:cxn ang="0">
                  <a:pos x="890" y="153"/>
                </a:cxn>
                <a:cxn ang="0">
                  <a:pos x="993" y="136"/>
                </a:cxn>
                <a:cxn ang="0">
                  <a:pos x="1091" y="120"/>
                </a:cxn>
                <a:cxn ang="0">
                  <a:pos x="1178" y="115"/>
                </a:cxn>
                <a:cxn ang="0">
                  <a:pos x="1248" y="104"/>
                </a:cxn>
                <a:cxn ang="0">
                  <a:pos x="1248" y="0"/>
                </a:cxn>
                <a:cxn ang="0">
                  <a:pos x="1161" y="22"/>
                </a:cxn>
                <a:cxn ang="0">
                  <a:pos x="1069" y="38"/>
                </a:cxn>
                <a:cxn ang="0">
                  <a:pos x="874" y="71"/>
                </a:cxn>
                <a:cxn ang="0">
                  <a:pos x="673" y="93"/>
                </a:cxn>
                <a:cxn ang="0">
                  <a:pos x="483" y="126"/>
                </a:cxn>
                <a:cxn ang="0">
                  <a:pos x="391" y="142"/>
                </a:cxn>
                <a:cxn ang="0">
                  <a:pos x="309" y="158"/>
                </a:cxn>
                <a:cxn ang="0">
                  <a:pos x="228" y="180"/>
                </a:cxn>
                <a:cxn ang="0">
                  <a:pos x="163" y="202"/>
                </a:cxn>
                <a:cxn ang="0">
                  <a:pos x="103" y="229"/>
                </a:cxn>
                <a:cxn ang="0">
                  <a:pos x="54" y="256"/>
                </a:cxn>
                <a:cxn ang="0">
                  <a:pos x="22" y="294"/>
                </a:cxn>
                <a:cxn ang="0">
                  <a:pos x="0" y="332"/>
                </a:cxn>
                <a:cxn ang="0">
                  <a:pos x="0" y="332"/>
                </a:cxn>
              </a:cxnLst>
              <a:rect l="0" t="0" r="r" b="b"/>
              <a:pathLst>
                <a:path w="1248" h="539">
                  <a:moveTo>
                    <a:pt x="0" y="332"/>
                  </a:moveTo>
                  <a:lnTo>
                    <a:pt x="0" y="360"/>
                  </a:lnTo>
                  <a:lnTo>
                    <a:pt x="5" y="387"/>
                  </a:lnTo>
                  <a:lnTo>
                    <a:pt x="27" y="414"/>
                  </a:lnTo>
                  <a:lnTo>
                    <a:pt x="54" y="436"/>
                  </a:lnTo>
                  <a:lnTo>
                    <a:pt x="92" y="463"/>
                  </a:lnTo>
                  <a:lnTo>
                    <a:pt x="141" y="490"/>
                  </a:lnTo>
                  <a:lnTo>
                    <a:pt x="195" y="512"/>
                  </a:lnTo>
                  <a:lnTo>
                    <a:pt x="255" y="539"/>
                  </a:lnTo>
                  <a:lnTo>
                    <a:pt x="212" y="517"/>
                  </a:lnTo>
                  <a:lnTo>
                    <a:pt x="179" y="490"/>
                  </a:lnTo>
                  <a:lnTo>
                    <a:pt x="157" y="468"/>
                  </a:lnTo>
                  <a:lnTo>
                    <a:pt x="141" y="447"/>
                  </a:lnTo>
                  <a:lnTo>
                    <a:pt x="136" y="425"/>
                  </a:lnTo>
                  <a:lnTo>
                    <a:pt x="136" y="403"/>
                  </a:lnTo>
                  <a:lnTo>
                    <a:pt x="141" y="381"/>
                  </a:lnTo>
                  <a:lnTo>
                    <a:pt x="157" y="365"/>
                  </a:lnTo>
                  <a:lnTo>
                    <a:pt x="179" y="343"/>
                  </a:lnTo>
                  <a:lnTo>
                    <a:pt x="201" y="327"/>
                  </a:lnTo>
                  <a:lnTo>
                    <a:pt x="266" y="294"/>
                  </a:lnTo>
                  <a:lnTo>
                    <a:pt x="353" y="262"/>
                  </a:lnTo>
                  <a:lnTo>
                    <a:pt x="445" y="234"/>
                  </a:lnTo>
                  <a:lnTo>
                    <a:pt x="554" y="213"/>
                  </a:lnTo>
                  <a:lnTo>
                    <a:pt x="662" y="191"/>
                  </a:lnTo>
                  <a:lnTo>
                    <a:pt x="890" y="153"/>
                  </a:lnTo>
                  <a:lnTo>
                    <a:pt x="993" y="136"/>
                  </a:lnTo>
                  <a:lnTo>
                    <a:pt x="1091" y="120"/>
                  </a:lnTo>
                  <a:lnTo>
                    <a:pt x="1178" y="115"/>
                  </a:lnTo>
                  <a:lnTo>
                    <a:pt x="1248" y="104"/>
                  </a:lnTo>
                  <a:lnTo>
                    <a:pt x="1248" y="0"/>
                  </a:lnTo>
                  <a:lnTo>
                    <a:pt x="1161" y="22"/>
                  </a:lnTo>
                  <a:lnTo>
                    <a:pt x="1069" y="38"/>
                  </a:lnTo>
                  <a:lnTo>
                    <a:pt x="874" y="71"/>
                  </a:lnTo>
                  <a:lnTo>
                    <a:pt x="673" y="93"/>
                  </a:lnTo>
                  <a:lnTo>
                    <a:pt x="483" y="126"/>
                  </a:lnTo>
                  <a:lnTo>
                    <a:pt x="391" y="142"/>
                  </a:lnTo>
                  <a:lnTo>
                    <a:pt x="309" y="158"/>
                  </a:lnTo>
                  <a:lnTo>
                    <a:pt x="228" y="180"/>
                  </a:lnTo>
                  <a:lnTo>
                    <a:pt x="163" y="202"/>
                  </a:lnTo>
                  <a:lnTo>
                    <a:pt x="103" y="229"/>
                  </a:lnTo>
                  <a:lnTo>
                    <a:pt x="54" y="256"/>
                  </a:lnTo>
                  <a:lnTo>
                    <a:pt x="22" y="294"/>
                  </a:lnTo>
                  <a:lnTo>
                    <a:pt x="0" y="332"/>
                  </a:lnTo>
                  <a:lnTo>
                    <a:pt x="0" y="332"/>
                  </a:lnTo>
                  <a:close/>
                </a:path>
              </a:pathLst>
            </a:custGeom>
            <a:gradFill rotWithShape="0">
              <a:gsLst>
                <a:gs pos="0">
                  <a:srgbClr val="035930">
                    <a:alpha val="59000"/>
                  </a:srgbClr>
                </a:gs>
                <a:gs pos="100000">
                  <a:srgbClr val="055730">
                    <a:alpha val="2000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66" name="Freeform 42"/>
          <p:cNvSpPr>
            <a:spLocks/>
          </p:cNvSpPr>
          <p:nvPr userDrawn="1"/>
        </p:nvSpPr>
        <p:spPr bwMode="hidden">
          <a:xfrm>
            <a:off x="6021388" y="2303463"/>
            <a:ext cx="2411412" cy="2378075"/>
          </a:xfrm>
          <a:custGeom>
            <a:avLst/>
            <a:gdLst/>
            <a:ahLst/>
            <a:cxnLst>
              <a:cxn ang="0">
                <a:pos x="982" y="1061"/>
              </a:cxn>
              <a:cxn ang="0">
                <a:pos x="1357" y="1012"/>
              </a:cxn>
              <a:cxn ang="0">
                <a:pos x="1666" y="957"/>
              </a:cxn>
              <a:cxn ang="0">
                <a:pos x="1916" y="897"/>
              </a:cxn>
              <a:cxn ang="0">
                <a:pos x="2100" y="832"/>
              </a:cxn>
              <a:cxn ang="0">
                <a:pos x="2220" y="756"/>
              </a:cxn>
              <a:cxn ang="0">
                <a:pos x="2285" y="669"/>
              </a:cxn>
              <a:cxn ang="0">
                <a:pos x="2290" y="560"/>
              </a:cxn>
              <a:cxn ang="0">
                <a:pos x="2241" y="457"/>
              </a:cxn>
              <a:cxn ang="0">
                <a:pos x="2144" y="364"/>
              </a:cxn>
              <a:cxn ang="0">
                <a:pos x="2008" y="277"/>
              </a:cxn>
              <a:cxn ang="0">
                <a:pos x="1769" y="157"/>
              </a:cxn>
              <a:cxn ang="0">
                <a:pos x="1612" y="92"/>
              </a:cxn>
              <a:cxn ang="0">
                <a:pos x="1476" y="43"/>
              </a:cxn>
              <a:cxn ang="0">
                <a:pos x="1384" y="10"/>
              </a:cxn>
              <a:cxn ang="0">
                <a:pos x="1346" y="0"/>
              </a:cxn>
              <a:cxn ang="0">
                <a:pos x="1655" y="119"/>
              </a:cxn>
              <a:cxn ang="0">
                <a:pos x="1948" y="255"/>
              </a:cxn>
              <a:cxn ang="0">
                <a:pos x="2068" y="326"/>
              </a:cxn>
              <a:cxn ang="0">
                <a:pos x="2171" y="402"/>
              </a:cxn>
              <a:cxn ang="0">
                <a:pos x="2236" y="478"/>
              </a:cxn>
              <a:cxn ang="0">
                <a:pos x="2263" y="560"/>
              </a:cxn>
              <a:cxn ang="0">
                <a:pos x="2241" y="636"/>
              </a:cxn>
              <a:cxn ang="0">
                <a:pos x="2171" y="702"/>
              </a:cxn>
              <a:cxn ang="0">
                <a:pos x="2062" y="756"/>
              </a:cxn>
              <a:cxn ang="0">
                <a:pos x="1921" y="800"/>
              </a:cxn>
              <a:cxn ang="0">
                <a:pos x="1748" y="843"/>
              </a:cxn>
              <a:cxn ang="0">
                <a:pos x="1351" y="908"/>
              </a:cxn>
              <a:cxn ang="0">
                <a:pos x="923" y="968"/>
              </a:cxn>
              <a:cxn ang="0">
                <a:pos x="521" y="1028"/>
              </a:cxn>
              <a:cxn ang="0">
                <a:pos x="353" y="1066"/>
              </a:cxn>
              <a:cxn ang="0">
                <a:pos x="206" y="1104"/>
              </a:cxn>
              <a:cxn ang="0">
                <a:pos x="92" y="1148"/>
              </a:cxn>
              <a:cxn ang="0">
                <a:pos x="22" y="1202"/>
              </a:cxn>
              <a:cxn ang="0">
                <a:pos x="0" y="1262"/>
              </a:cxn>
              <a:cxn ang="0">
                <a:pos x="27" y="1327"/>
              </a:cxn>
              <a:cxn ang="0">
                <a:pos x="98" y="1382"/>
              </a:cxn>
              <a:cxn ang="0">
                <a:pos x="196" y="1425"/>
              </a:cxn>
              <a:cxn ang="0">
                <a:pos x="326" y="1469"/>
              </a:cxn>
              <a:cxn ang="0">
                <a:pos x="217" y="1414"/>
              </a:cxn>
              <a:cxn ang="0">
                <a:pos x="147" y="1360"/>
              </a:cxn>
              <a:cxn ang="0">
                <a:pos x="120" y="1306"/>
              </a:cxn>
              <a:cxn ang="0">
                <a:pos x="141" y="1257"/>
              </a:cxn>
              <a:cxn ang="0">
                <a:pos x="212" y="1208"/>
              </a:cxn>
              <a:cxn ang="0">
                <a:pos x="342" y="1164"/>
              </a:cxn>
              <a:cxn ang="0">
                <a:pos x="527" y="1121"/>
              </a:cxn>
              <a:cxn ang="0">
                <a:pos x="771" y="1088"/>
              </a:cxn>
            </a:cxnLst>
            <a:rect l="0" t="0" r="r" b="b"/>
            <a:pathLst>
              <a:path w="2296" h="1469">
                <a:moveTo>
                  <a:pt x="771" y="1088"/>
                </a:moveTo>
                <a:lnTo>
                  <a:pt x="982" y="1061"/>
                </a:lnTo>
                <a:lnTo>
                  <a:pt x="1178" y="1034"/>
                </a:lnTo>
                <a:lnTo>
                  <a:pt x="1357" y="1012"/>
                </a:lnTo>
                <a:lnTo>
                  <a:pt x="1520" y="985"/>
                </a:lnTo>
                <a:lnTo>
                  <a:pt x="1666" y="957"/>
                </a:lnTo>
                <a:lnTo>
                  <a:pt x="1796" y="930"/>
                </a:lnTo>
                <a:lnTo>
                  <a:pt x="1916" y="897"/>
                </a:lnTo>
                <a:lnTo>
                  <a:pt x="2013" y="870"/>
                </a:lnTo>
                <a:lnTo>
                  <a:pt x="2100" y="832"/>
                </a:lnTo>
                <a:lnTo>
                  <a:pt x="2171" y="800"/>
                </a:lnTo>
                <a:lnTo>
                  <a:pt x="2220" y="756"/>
                </a:lnTo>
                <a:lnTo>
                  <a:pt x="2263" y="712"/>
                </a:lnTo>
                <a:lnTo>
                  <a:pt x="2285" y="669"/>
                </a:lnTo>
                <a:lnTo>
                  <a:pt x="2296" y="614"/>
                </a:lnTo>
                <a:lnTo>
                  <a:pt x="2290" y="560"/>
                </a:lnTo>
                <a:lnTo>
                  <a:pt x="2269" y="500"/>
                </a:lnTo>
                <a:lnTo>
                  <a:pt x="2241" y="457"/>
                </a:lnTo>
                <a:lnTo>
                  <a:pt x="2198" y="408"/>
                </a:lnTo>
                <a:lnTo>
                  <a:pt x="2144" y="364"/>
                </a:lnTo>
                <a:lnTo>
                  <a:pt x="2079" y="321"/>
                </a:lnTo>
                <a:lnTo>
                  <a:pt x="2008" y="277"/>
                </a:lnTo>
                <a:lnTo>
                  <a:pt x="1927" y="234"/>
                </a:lnTo>
                <a:lnTo>
                  <a:pt x="1769" y="157"/>
                </a:lnTo>
                <a:lnTo>
                  <a:pt x="1688" y="125"/>
                </a:lnTo>
                <a:lnTo>
                  <a:pt x="1612" y="92"/>
                </a:lnTo>
                <a:lnTo>
                  <a:pt x="1536" y="65"/>
                </a:lnTo>
                <a:lnTo>
                  <a:pt x="1476" y="43"/>
                </a:lnTo>
                <a:lnTo>
                  <a:pt x="1422" y="27"/>
                </a:lnTo>
                <a:lnTo>
                  <a:pt x="1384" y="10"/>
                </a:lnTo>
                <a:lnTo>
                  <a:pt x="1357" y="5"/>
                </a:lnTo>
                <a:lnTo>
                  <a:pt x="1346" y="0"/>
                </a:lnTo>
                <a:lnTo>
                  <a:pt x="1498" y="54"/>
                </a:lnTo>
                <a:lnTo>
                  <a:pt x="1655" y="119"/>
                </a:lnTo>
                <a:lnTo>
                  <a:pt x="1807" y="185"/>
                </a:lnTo>
                <a:lnTo>
                  <a:pt x="1948" y="255"/>
                </a:lnTo>
                <a:lnTo>
                  <a:pt x="2013" y="288"/>
                </a:lnTo>
                <a:lnTo>
                  <a:pt x="2068" y="326"/>
                </a:lnTo>
                <a:lnTo>
                  <a:pt x="2122" y="364"/>
                </a:lnTo>
                <a:lnTo>
                  <a:pt x="2171" y="402"/>
                </a:lnTo>
                <a:lnTo>
                  <a:pt x="2209" y="440"/>
                </a:lnTo>
                <a:lnTo>
                  <a:pt x="2236" y="478"/>
                </a:lnTo>
                <a:lnTo>
                  <a:pt x="2252" y="522"/>
                </a:lnTo>
                <a:lnTo>
                  <a:pt x="2263" y="560"/>
                </a:lnTo>
                <a:lnTo>
                  <a:pt x="2258" y="598"/>
                </a:lnTo>
                <a:lnTo>
                  <a:pt x="2241" y="636"/>
                </a:lnTo>
                <a:lnTo>
                  <a:pt x="2214" y="669"/>
                </a:lnTo>
                <a:lnTo>
                  <a:pt x="2171" y="702"/>
                </a:lnTo>
                <a:lnTo>
                  <a:pt x="2122" y="729"/>
                </a:lnTo>
                <a:lnTo>
                  <a:pt x="2062" y="756"/>
                </a:lnTo>
                <a:lnTo>
                  <a:pt x="1997" y="778"/>
                </a:lnTo>
                <a:lnTo>
                  <a:pt x="1921" y="800"/>
                </a:lnTo>
                <a:lnTo>
                  <a:pt x="1834" y="821"/>
                </a:lnTo>
                <a:lnTo>
                  <a:pt x="1748" y="843"/>
                </a:lnTo>
                <a:lnTo>
                  <a:pt x="1552" y="876"/>
                </a:lnTo>
                <a:lnTo>
                  <a:pt x="1351" y="908"/>
                </a:lnTo>
                <a:lnTo>
                  <a:pt x="1134" y="941"/>
                </a:lnTo>
                <a:lnTo>
                  <a:pt x="923" y="968"/>
                </a:lnTo>
                <a:lnTo>
                  <a:pt x="716" y="995"/>
                </a:lnTo>
                <a:lnTo>
                  <a:pt x="521" y="1028"/>
                </a:lnTo>
                <a:lnTo>
                  <a:pt x="434" y="1044"/>
                </a:lnTo>
                <a:lnTo>
                  <a:pt x="353" y="1066"/>
                </a:lnTo>
                <a:lnTo>
                  <a:pt x="277" y="1082"/>
                </a:lnTo>
                <a:lnTo>
                  <a:pt x="206" y="1104"/>
                </a:lnTo>
                <a:lnTo>
                  <a:pt x="147" y="1126"/>
                </a:lnTo>
                <a:lnTo>
                  <a:pt x="92" y="1148"/>
                </a:lnTo>
                <a:lnTo>
                  <a:pt x="54" y="1175"/>
                </a:lnTo>
                <a:lnTo>
                  <a:pt x="22" y="1202"/>
                </a:lnTo>
                <a:lnTo>
                  <a:pt x="6" y="1229"/>
                </a:lnTo>
                <a:lnTo>
                  <a:pt x="0" y="1262"/>
                </a:lnTo>
                <a:lnTo>
                  <a:pt x="11" y="1295"/>
                </a:lnTo>
                <a:lnTo>
                  <a:pt x="27" y="1327"/>
                </a:lnTo>
                <a:lnTo>
                  <a:pt x="54" y="1355"/>
                </a:lnTo>
                <a:lnTo>
                  <a:pt x="98" y="1382"/>
                </a:lnTo>
                <a:lnTo>
                  <a:pt x="141" y="1404"/>
                </a:lnTo>
                <a:lnTo>
                  <a:pt x="196" y="1425"/>
                </a:lnTo>
                <a:lnTo>
                  <a:pt x="261" y="1447"/>
                </a:lnTo>
                <a:lnTo>
                  <a:pt x="326" y="1469"/>
                </a:lnTo>
                <a:lnTo>
                  <a:pt x="266" y="1442"/>
                </a:lnTo>
                <a:lnTo>
                  <a:pt x="217" y="1414"/>
                </a:lnTo>
                <a:lnTo>
                  <a:pt x="174" y="1387"/>
                </a:lnTo>
                <a:lnTo>
                  <a:pt x="147" y="1360"/>
                </a:lnTo>
                <a:lnTo>
                  <a:pt x="125" y="1333"/>
                </a:lnTo>
                <a:lnTo>
                  <a:pt x="120" y="1306"/>
                </a:lnTo>
                <a:lnTo>
                  <a:pt x="125" y="1278"/>
                </a:lnTo>
                <a:lnTo>
                  <a:pt x="141" y="1257"/>
                </a:lnTo>
                <a:lnTo>
                  <a:pt x="174" y="1229"/>
                </a:lnTo>
                <a:lnTo>
                  <a:pt x="212" y="1208"/>
                </a:lnTo>
                <a:lnTo>
                  <a:pt x="272" y="1186"/>
                </a:lnTo>
                <a:lnTo>
                  <a:pt x="342" y="1164"/>
                </a:lnTo>
                <a:lnTo>
                  <a:pt x="423" y="1142"/>
                </a:lnTo>
                <a:lnTo>
                  <a:pt x="527" y="1121"/>
                </a:lnTo>
                <a:lnTo>
                  <a:pt x="641" y="1104"/>
                </a:lnTo>
                <a:lnTo>
                  <a:pt x="771" y="1088"/>
                </a:lnTo>
                <a:lnTo>
                  <a:pt x="771" y="1088"/>
                </a:lnTo>
                <a:close/>
              </a:path>
            </a:pathLst>
          </a:custGeom>
          <a:gradFill rotWithShape="0">
            <a:gsLst>
              <a:gs pos="0">
                <a:srgbClr val="035930">
                  <a:alpha val="59000"/>
                </a:srgbClr>
              </a:gs>
              <a:gs pos="100000">
                <a:srgbClr val="055730">
                  <a:alpha val="20000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•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FFFF00"/>
        </a:buClr>
        <a:buSzPct val="60000"/>
        <a:buFont typeface="Wingdings" pitchFamily="2" charset="2"/>
        <a:buChar char="ª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•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–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CC0000"/>
        </a:buClr>
        <a:buChar char="»"/>
        <a:defRPr sz="3000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75" y="1592263"/>
            <a:ext cx="8839200" cy="544512"/>
          </a:xfrm>
          <a:effectLst>
            <a:outerShdw dist="35921" dir="2700000" algn="ctr" rotWithShape="0">
              <a:schemeClr val="tx1"/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Cooperative Agriculture Pest Survey (CAPS)</a:t>
            </a:r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428875" y="4729638"/>
            <a:ext cx="4270375" cy="19113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John H. Bowers, Ph.D.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National Survey Coordinator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Emergency &amp; Domestic Programs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USDA APHIS PPQ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/>
              </a:rPr>
              <a:t>Riverdale, MD</a:t>
            </a:r>
          </a:p>
        </p:txBody>
      </p:sp>
      <p:pic>
        <p:nvPicPr>
          <p:cNvPr id="13332" name="Picture 20" descr="C:\Documents and Settings\jbowers\My Documents\My Pictures\YellowBug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9950" y="2441575"/>
            <a:ext cx="2667000" cy="200025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916" y="1371601"/>
            <a:ext cx="7779656" cy="573314"/>
          </a:xfrm>
        </p:spPr>
        <p:txBody>
          <a:bodyPr/>
          <a:lstStyle/>
          <a:p>
            <a:pPr lvl="0">
              <a:defRPr/>
            </a:pPr>
            <a:r>
              <a:rPr lang="en-US" sz="2400" dirty="0" smtClean="0"/>
              <a:t>Pest Detection / CAPS Pest &amp; Survey Measures</a:t>
            </a:r>
            <a:endParaRPr lang="en-US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791435"/>
              </p:ext>
            </p:extLst>
          </p:nvPr>
        </p:nvGraphicFramePr>
        <p:xfrm>
          <a:off x="297538" y="2021115"/>
          <a:ext cx="8534403" cy="42824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rgbClr val="000000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7000"/>
                      </a:srgb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Participation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 number of states/territories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Including these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PR,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VI, GU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PR,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VI, GU, 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CNMI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PR, </a:t>
                      </a:r>
                      <a:r>
                        <a:rPr lang="nb-NO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VI, A</a:t>
                      </a:r>
                      <a:r>
                        <a:rPr lang="nb-NO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S, </a:t>
                      </a:r>
                      <a:r>
                        <a:rPr lang="nb-NO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GU 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PR, VI, GU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states/territories with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w/o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AZ, NM, CNMI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 of states/territories with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w/o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IA, NM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MO, AZ, NM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AZ, </a:t>
                      </a: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739726"/>
              </p:ext>
            </p:extLst>
          </p:nvPr>
        </p:nvGraphicFramePr>
        <p:xfrm>
          <a:off x="294367" y="2021119"/>
          <a:ext cx="8534403" cy="35204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Priority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Pest List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88.5%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86.1%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79.0%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78.6%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124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117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98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92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25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 bwMode="auto">
          <a:xfrm>
            <a:off x="674916" y="1371601"/>
            <a:ext cx="7779656" cy="57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Pest Detection / CAPS Pest &amp; Survey Measures</a:t>
            </a:r>
            <a:endParaRPr lang="en-US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971" y="5610098"/>
            <a:ext cx="859081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~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130 pests have Approved Survey Methods.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This includes all Priority Pests, as well as a few others because of the immediate need.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74916" y="1371601"/>
            <a:ext cx="7779656" cy="57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en-US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Pest Detection / CAPS Pest &amp; Survey Measures</a:t>
            </a:r>
            <a:endParaRPr lang="en-US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146349"/>
              </p:ext>
            </p:extLst>
          </p:nvPr>
        </p:nvGraphicFramePr>
        <p:xfrm>
          <a:off x="294367" y="2025650"/>
          <a:ext cx="8534403" cy="43586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883263"/>
                <a:gridCol w="1162785"/>
                <a:gridCol w="1162785"/>
                <a:gridCol w="1162785"/>
                <a:gridCol w="1162785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133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119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Number of unique exotic pests for which national surveys are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287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295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264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231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state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16.5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15.6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16.3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pests per bundled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6.7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7.1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state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2.6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2.3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Average cost per individual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$19,233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$18,666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$19,926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$23,410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13917" y="130626"/>
          <a:ext cx="7315200" cy="6661887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</a:tblPr>
              <a:tblGrid>
                <a:gridCol w="3365420"/>
                <a:gridCol w="1100480"/>
                <a:gridCol w="818960"/>
                <a:gridCol w="818960"/>
                <a:gridCol w="392420"/>
                <a:gridCol w="818960"/>
              </a:tblGrid>
              <a:tr h="25807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Number of States and </a:t>
                      </a:r>
                      <a:r>
                        <a:rPr lang="en-US" sz="18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Territories </a:t>
                      </a:r>
                      <a:r>
                        <a:rPr lang="en-US" sz="18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Conducting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C47B">
                        <a:alpha val="46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07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Commodity- or Taxon-based </a:t>
                      </a:r>
                      <a:r>
                        <a:rPr lang="en-US" sz="18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j-lt"/>
                        </a:rPr>
                        <a:t>Surveys</a:t>
                      </a:r>
                      <a:endParaRPr lang="en-US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C47B">
                        <a:alpha val="46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0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C00000"/>
                          </a:solidFill>
                          <a:latin typeface="+mj-lt"/>
                        </a:rPr>
                        <a:t>Survey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C00000"/>
                          </a:solidFill>
                          <a:latin typeface="+mj-lt"/>
                        </a:rPr>
                        <a:t>2010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C00000"/>
                          </a:solidFill>
                          <a:latin typeface="+mj-lt"/>
                        </a:rPr>
                        <a:t>2011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j-lt"/>
                        </a:rPr>
                        <a:t>2012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Citrus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Corn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Nematodes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Grape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CAPS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Oak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Priority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Pine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Surveys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Small Grains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Soybean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Stone Fruit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Woodborers &amp; Bark Beetle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Apple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Banana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Cotton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Defoliating Moth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Fruit Tree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State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Nursery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Bundled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Palm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Surveys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Rice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Snail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Vegetable / Tomato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General / Forest Pests / Ornamental Crops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4071078"/>
              </p:ext>
            </p:extLst>
          </p:nvPr>
        </p:nvGraphicFramePr>
        <p:xfrm>
          <a:off x="860183" y="1213512"/>
          <a:ext cx="7396707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5444"/>
                <a:gridCol w="1064435"/>
                <a:gridCol w="235005"/>
                <a:gridCol w="2363874"/>
                <a:gridCol w="1207949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Priority Surveys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# States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State Surveys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# States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Corn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Mollusk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Cotton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Citrus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Cyst Nematode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Field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Exotic Woodborer/Bark Beetle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Forest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Oak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Fruit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Pine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Greenhouse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Small Grains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Legume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Soybean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Mixed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Commodity  Survey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Grape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Nursery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&amp;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Retail Plants 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Pest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Stone Fruit Commodity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kern="1200" dirty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Palm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Asian Defoliating Moth Survey</a:t>
                      </a:r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Rice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Solanaceous / Tomato</a:t>
                      </a:r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1" i="0" u="none" strike="noStrike" kern="1200" dirty="0" smtClean="0"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itchFamily="34" charset="0"/>
                          <a:ea typeface="+mn-ea"/>
                          <a:cs typeface="+mn-cs"/>
                        </a:rPr>
                        <a:t>FB</a:t>
                      </a:r>
                      <a:endParaRPr lang="en-US" sz="1400" b="1" i="0" u="none" strike="noStrike" kern="12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Root Crop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rgbClr val="00206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Tree Fruit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CAPS 2013 Surveys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Vegetable Crops Pest Survey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306981"/>
      </p:ext>
    </p:extLst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74916" y="1371601"/>
            <a:ext cx="7779656" cy="57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Pest Detection / CAPS Pest &amp; Survey Measures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36146"/>
              </p:ext>
            </p:extLst>
          </p:nvPr>
        </p:nvGraphicFramePr>
        <p:xfrm>
          <a:off x="301624" y="2025650"/>
          <a:ext cx="8534401" cy="43281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657601"/>
                <a:gridCol w="1219200"/>
                <a:gridCol w="1219200"/>
                <a:gridCol w="1219200"/>
                <a:gridCol w="1219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CAPS Measure</a:t>
                      </a:r>
                      <a:endParaRPr lang="en-US" sz="2000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13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88.9%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83.3%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28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600" b="1" kern="12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96.4 % (27)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100%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0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3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0</a:t>
                      </a:r>
                      <a:endParaRPr lang="en-US" sz="1600" b="1" baseline="300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979039"/>
              </p:ext>
            </p:extLst>
          </p:nvPr>
        </p:nvGraphicFramePr>
        <p:xfrm>
          <a:off x="974724" y="1440020"/>
          <a:ext cx="7140576" cy="524256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3915642"/>
                <a:gridCol w="1612467"/>
                <a:gridCol w="1612467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NAPIS Data</a:t>
                      </a:r>
                      <a:endParaRPr lang="en-US" sz="1800" dirty="0">
                        <a:ln>
                          <a:noFill/>
                        </a:ln>
                        <a:solidFill>
                          <a:srgbClr val="CCECFF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C47B">
                        <a:alpha val="46000"/>
                      </a:srgb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NAPIS Records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122,707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87,781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122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124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latin typeface="+mn-lt"/>
                        </a:rPr>
                        <a:t>targeted for </a:t>
                      </a:r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survey (J-3)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105 (86.1%)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98 (79.0%)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pests targeted for survey (J-3)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295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264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Unique pests with data entered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747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456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lvl="1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Pests with only positive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235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149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lvl="1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Pests with only negative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401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216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lvl="1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Pests with positive / negative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111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91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negative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95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87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positive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25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0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lvl="0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Priority Pests with both positive and negative records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16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8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s_ph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5126" y="1302863"/>
            <a:ext cx="4902525" cy="449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08616" y="5896377"/>
            <a:ext cx="53263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CAPS Resource and Collaboration Site</a:t>
            </a:r>
            <a:endParaRPr lang="en-US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caps.ceris.purdue.edu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med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wers Plant Board presentation 2008">
  <a:themeElements>
    <a:clrScheme name="Bowers Plant Board presentation 2008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wers Plant Board presentation 200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owers Plant Board presentation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wers Plant Board presentation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wers Plant Board presentation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Bowers Plant Board presentation 2008</Template>
  <TotalTime>2388</TotalTime>
  <Words>750</Words>
  <Application>Microsoft Office PowerPoint</Application>
  <PresentationFormat>On-screen Show (4:3)</PresentationFormat>
  <Paragraphs>326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Bowers Plant Board presentation 2008</vt:lpstr>
      <vt:lpstr>Cooperative Agriculture Pest Survey (CAPS)</vt:lpstr>
      <vt:lpstr>Pest Detection / CAPS Pest &amp; Survey Measures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Cooperative Agriculture Pest Survey (CAPS) Program:  A National Approach to Surveying for Exotic Species</dc:title>
  <dc:creator>JBowers</dc:creator>
  <cp:lastModifiedBy>jbowers</cp:lastModifiedBy>
  <cp:revision>334</cp:revision>
  <dcterms:created xsi:type="dcterms:W3CDTF">2008-06-16T01:27:09Z</dcterms:created>
  <dcterms:modified xsi:type="dcterms:W3CDTF">2013-02-11T01:53:44Z</dcterms:modified>
</cp:coreProperties>
</file>