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325" r:id="rId2"/>
    <p:sldId id="321" r:id="rId3"/>
    <p:sldId id="322" r:id="rId4"/>
    <p:sldId id="323" r:id="rId5"/>
    <p:sldId id="324" r:id="rId6"/>
    <p:sldId id="302" r:id="rId7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FF00"/>
    <a:srgbClr val="FFFFFF"/>
    <a:srgbClr val="CCECFF"/>
    <a:srgbClr val="99CCFF"/>
    <a:srgbClr val="FFFF99"/>
    <a:srgbClr val="077340"/>
    <a:srgbClr val="64C47B"/>
    <a:srgbClr val="00FF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89659" autoAdjust="0"/>
  </p:normalViewPr>
  <p:slideViewPr>
    <p:cSldViewPr snapToGrid="0" showGuides="1">
      <p:cViewPr varScale="1">
        <p:scale>
          <a:sx n="70" d="100"/>
          <a:sy n="70" d="100"/>
        </p:scale>
        <p:origin x="-1938" y="-96"/>
      </p:cViewPr>
      <p:guideLst>
        <p:guide orient="horz" pos="1276"/>
        <p:guide pos="28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8" d="100"/>
          <a:sy n="78" d="100"/>
        </p:scale>
        <p:origin x="-1986" y="-84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963905-405E-4B8C-B744-47ADA9CFC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7774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525337-BBF8-417E-9813-D4F0B2E37201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6975" y="692150"/>
            <a:ext cx="4618038" cy="3463925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6563" y="1371600"/>
            <a:ext cx="1830387" cy="5114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1371600"/>
            <a:ext cx="5338763" cy="5114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buFont typeface="Arial" pitchFamily="34" charset="0"/>
              <a:buChar char="•"/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1pPr>
            <a:lvl2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2pPr>
            <a:lvl3pPr>
              <a:buClr>
                <a:srgbClr val="6699FF"/>
              </a:buClr>
              <a:buSzPct val="60000"/>
              <a:buFont typeface="Wingdings" pitchFamily="2" charset="2"/>
              <a:buChar char="v"/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3pPr>
            <a:lvl4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4pPr>
            <a:lvl5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4450" y="2112963"/>
            <a:ext cx="3575050" cy="4373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1900" y="2112963"/>
            <a:ext cx="3575050" cy="4373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341D"/>
            </a:gs>
            <a:gs pos="13000">
              <a:srgbClr val="03341D"/>
            </a:gs>
            <a:gs pos="25999">
              <a:srgbClr val="03341D"/>
            </a:gs>
            <a:gs pos="100000">
              <a:srgbClr val="07734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23"/>
          <p:cNvSpPr>
            <a:spLocks noChangeArrowheads="1"/>
          </p:cNvSpPr>
          <p:nvPr userDrawn="1"/>
        </p:nvSpPr>
        <p:spPr bwMode="auto">
          <a:xfrm>
            <a:off x="0" y="96838"/>
            <a:ext cx="9144000" cy="1139825"/>
          </a:xfrm>
          <a:prstGeom prst="rect">
            <a:avLst/>
          </a:prstGeom>
          <a:solidFill>
            <a:srgbClr val="055730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14450" y="2112963"/>
            <a:ext cx="7302500" cy="437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1371600"/>
            <a:ext cx="70866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9" name="Rectangle 45"/>
          <p:cNvSpPr>
            <a:spLocks noChangeArrowheads="1"/>
          </p:cNvSpPr>
          <p:nvPr userDrawn="1"/>
        </p:nvSpPr>
        <p:spPr bwMode="auto">
          <a:xfrm>
            <a:off x="0" y="244475"/>
            <a:ext cx="9144000" cy="862013"/>
          </a:xfrm>
          <a:prstGeom prst="rect">
            <a:avLst/>
          </a:prstGeom>
          <a:solidFill>
            <a:srgbClr val="FF9933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43" name="Text Box 19"/>
          <p:cNvSpPr txBox="1">
            <a:spLocks noChangeArrowheads="1"/>
          </p:cNvSpPr>
          <p:nvPr userDrawn="1"/>
        </p:nvSpPr>
        <p:spPr bwMode="auto">
          <a:xfrm>
            <a:off x="1676400" y="368300"/>
            <a:ext cx="41148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United States Department of Agriculture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Animal and Plant Health Inspection Service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Plant Protection and Quarantine</a:t>
            </a:r>
            <a:endParaRPr lang="en-US" sz="1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1031" name="Picture 20" descr="APHI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15300" y="330200"/>
            <a:ext cx="685800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1" descr="USDA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10400" y="414338"/>
            <a:ext cx="7620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6" name="Picture 22" descr="new PD theme art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30200" y="254000"/>
            <a:ext cx="1020763" cy="846138"/>
          </a:xfrm>
          <a:prstGeom prst="rect">
            <a:avLst/>
          </a:prstGeom>
          <a:noFill/>
          <a:effectLst>
            <a:outerShdw dist="35921" dir="2700000" algn="ctr" rotWithShape="0">
              <a:schemeClr val="tx1"/>
            </a:outerShdw>
          </a:effectLst>
        </p:spPr>
      </p:pic>
      <p:sp>
        <p:nvSpPr>
          <p:cNvPr id="1050" name="Line 26"/>
          <p:cNvSpPr>
            <a:spLocks noChangeShapeType="1"/>
          </p:cNvSpPr>
          <p:nvPr userDrawn="1"/>
        </p:nvSpPr>
        <p:spPr bwMode="auto">
          <a:xfrm>
            <a:off x="-3175" y="1227138"/>
            <a:ext cx="9144000" cy="0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51" name="Line 27"/>
          <p:cNvSpPr>
            <a:spLocks noChangeShapeType="1"/>
          </p:cNvSpPr>
          <p:nvPr userDrawn="1"/>
        </p:nvSpPr>
        <p:spPr bwMode="auto">
          <a:xfrm>
            <a:off x="-3175" y="106363"/>
            <a:ext cx="9144000" cy="0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1036" name="Group 36"/>
          <p:cNvGrpSpPr>
            <a:grpSpLocks/>
          </p:cNvGrpSpPr>
          <p:nvPr userDrawn="1"/>
        </p:nvGrpSpPr>
        <p:grpSpPr bwMode="auto">
          <a:xfrm>
            <a:off x="3944938" y="3773488"/>
            <a:ext cx="5199062" cy="3084512"/>
            <a:chOff x="1728" y="2230"/>
            <a:chExt cx="4027" cy="2085"/>
          </a:xfrm>
        </p:grpSpPr>
        <p:sp>
          <p:nvSpPr>
            <p:cNvPr id="1061" name="Freeform 37"/>
            <p:cNvSpPr>
              <a:spLocks/>
            </p:cNvSpPr>
            <p:nvPr/>
          </p:nvSpPr>
          <p:spPr bwMode="hidden">
            <a:xfrm>
              <a:off x="1728" y="2644"/>
              <a:ext cx="2882" cy="1671"/>
            </a:xfrm>
            <a:custGeom>
              <a:avLst/>
              <a:gdLst/>
              <a:ahLst/>
              <a:cxnLst>
                <a:cxn ang="0">
                  <a:pos x="2740" y="528"/>
                </a:cxn>
                <a:cxn ang="0">
                  <a:pos x="2632" y="484"/>
                </a:cxn>
                <a:cxn ang="0">
                  <a:pos x="2480" y="424"/>
                </a:cxn>
                <a:cxn ang="0">
                  <a:pos x="2203" y="343"/>
                </a:cxn>
                <a:cxn ang="0">
                  <a:pos x="1970" y="277"/>
                </a:cxn>
                <a:cxn ang="0">
                  <a:pos x="1807" y="212"/>
                </a:cxn>
                <a:cxn ang="0">
                  <a:pos x="1693" y="152"/>
                </a:cxn>
                <a:cxn ang="0">
                  <a:pos x="1628" y="103"/>
                </a:cxn>
                <a:cxn ang="0">
                  <a:pos x="1590" y="60"/>
                </a:cxn>
                <a:cxn ang="0">
                  <a:pos x="1579" y="27"/>
                </a:cxn>
                <a:cxn ang="0">
                  <a:pos x="1585" y="0"/>
                </a:cxn>
                <a:cxn ang="0">
                  <a:pos x="1557" y="49"/>
                </a:cxn>
                <a:cxn ang="0">
                  <a:pos x="1568" y="98"/>
                </a:cxn>
                <a:cxn ang="0">
                  <a:pos x="1617" y="141"/>
                </a:cxn>
                <a:cxn ang="0">
                  <a:pos x="1688" y="185"/>
                </a:cxn>
                <a:cxn ang="0">
                  <a:pos x="1791" y="228"/>
                </a:cxn>
                <a:cxn ang="0">
                  <a:pos x="2040" y="310"/>
                </a:cxn>
                <a:cxn ang="0">
                  <a:pos x="2285" y="381"/>
                </a:cxn>
                <a:cxn ang="0">
                  <a:pos x="2464" y="435"/>
                </a:cxn>
                <a:cxn ang="0">
                  <a:pos x="2605" y="484"/>
                </a:cxn>
                <a:cxn ang="0">
                  <a:pos x="2708" y="528"/>
                </a:cxn>
                <a:cxn ang="0">
                  <a:pos x="2768" y="560"/>
                </a:cxn>
                <a:cxn ang="0">
                  <a:pos x="2795" y="593"/>
                </a:cxn>
                <a:cxn ang="0">
                  <a:pos x="2795" y="642"/>
                </a:cxn>
                <a:cxn ang="0">
                  <a:pos x="2762" y="691"/>
                </a:cxn>
                <a:cxn ang="0">
                  <a:pos x="2692" y="735"/>
                </a:cxn>
                <a:cxn ang="0">
                  <a:pos x="2589" y="778"/>
                </a:cxn>
                <a:cxn ang="0">
                  <a:pos x="2458" y="822"/>
                </a:cxn>
                <a:cxn ang="0">
                  <a:pos x="2301" y="865"/>
                </a:cxn>
                <a:cxn ang="0">
                  <a:pos x="2030" y="930"/>
                </a:cxn>
                <a:cxn ang="0">
                  <a:pos x="1606" y="1034"/>
                </a:cxn>
                <a:cxn ang="0">
                  <a:pos x="1145" y="1164"/>
                </a:cxn>
                <a:cxn ang="0">
                  <a:pos x="673" y="1328"/>
                </a:cxn>
                <a:cxn ang="0">
                  <a:pos x="217" y="1545"/>
                </a:cxn>
                <a:cxn ang="0">
                  <a:pos x="353" y="1671"/>
                </a:cxn>
                <a:cxn ang="0">
                  <a:pos x="754" y="1469"/>
                </a:cxn>
                <a:cxn ang="0">
                  <a:pos x="1145" y="1311"/>
                </a:cxn>
                <a:cxn ang="0">
                  <a:pos x="1519" y="1186"/>
                </a:cxn>
                <a:cxn ang="0">
                  <a:pos x="1861" y="1083"/>
                </a:cxn>
                <a:cxn ang="0">
                  <a:pos x="2165" y="1007"/>
                </a:cxn>
                <a:cxn ang="0">
                  <a:pos x="2426" y="947"/>
                </a:cxn>
                <a:cxn ang="0">
                  <a:pos x="2626" y="892"/>
                </a:cxn>
                <a:cxn ang="0">
                  <a:pos x="2762" y="838"/>
                </a:cxn>
                <a:cxn ang="0">
                  <a:pos x="2827" y="794"/>
                </a:cxn>
                <a:cxn ang="0">
                  <a:pos x="2865" y="745"/>
                </a:cxn>
                <a:cxn ang="0">
                  <a:pos x="2882" y="702"/>
                </a:cxn>
                <a:cxn ang="0">
                  <a:pos x="2854" y="620"/>
                </a:cxn>
                <a:cxn ang="0">
                  <a:pos x="2800" y="560"/>
                </a:cxn>
                <a:cxn ang="0">
                  <a:pos x="2773" y="544"/>
                </a:cxn>
              </a:cxnLst>
              <a:rect l="0" t="0" r="r" b="b"/>
              <a:pathLst>
                <a:path w="2882" h="1671">
                  <a:moveTo>
                    <a:pt x="2773" y="544"/>
                  </a:moveTo>
                  <a:lnTo>
                    <a:pt x="2740" y="528"/>
                  </a:lnTo>
                  <a:lnTo>
                    <a:pt x="2692" y="506"/>
                  </a:lnTo>
                  <a:lnTo>
                    <a:pt x="2632" y="484"/>
                  </a:lnTo>
                  <a:lnTo>
                    <a:pt x="2561" y="457"/>
                  </a:lnTo>
                  <a:lnTo>
                    <a:pt x="2480" y="424"/>
                  </a:lnTo>
                  <a:lnTo>
                    <a:pt x="2388" y="397"/>
                  </a:lnTo>
                  <a:lnTo>
                    <a:pt x="2203" y="343"/>
                  </a:lnTo>
                  <a:lnTo>
                    <a:pt x="2078" y="310"/>
                  </a:lnTo>
                  <a:lnTo>
                    <a:pt x="1970" y="277"/>
                  </a:lnTo>
                  <a:lnTo>
                    <a:pt x="1878" y="245"/>
                  </a:lnTo>
                  <a:lnTo>
                    <a:pt x="1807" y="212"/>
                  </a:lnTo>
                  <a:lnTo>
                    <a:pt x="1742" y="179"/>
                  </a:lnTo>
                  <a:lnTo>
                    <a:pt x="1693" y="152"/>
                  </a:lnTo>
                  <a:lnTo>
                    <a:pt x="1655" y="125"/>
                  </a:lnTo>
                  <a:lnTo>
                    <a:pt x="1628" y="103"/>
                  </a:lnTo>
                  <a:lnTo>
                    <a:pt x="1606" y="81"/>
                  </a:lnTo>
                  <a:lnTo>
                    <a:pt x="1590" y="60"/>
                  </a:lnTo>
                  <a:lnTo>
                    <a:pt x="1585" y="43"/>
                  </a:lnTo>
                  <a:lnTo>
                    <a:pt x="1579" y="27"/>
                  </a:lnTo>
                  <a:lnTo>
                    <a:pt x="1585" y="5"/>
                  </a:lnTo>
                  <a:lnTo>
                    <a:pt x="1585" y="0"/>
                  </a:lnTo>
                  <a:lnTo>
                    <a:pt x="1568" y="27"/>
                  </a:lnTo>
                  <a:lnTo>
                    <a:pt x="1557" y="49"/>
                  </a:lnTo>
                  <a:lnTo>
                    <a:pt x="1557" y="76"/>
                  </a:lnTo>
                  <a:lnTo>
                    <a:pt x="1568" y="98"/>
                  </a:lnTo>
                  <a:lnTo>
                    <a:pt x="1590" y="120"/>
                  </a:lnTo>
                  <a:lnTo>
                    <a:pt x="1617" y="141"/>
                  </a:lnTo>
                  <a:lnTo>
                    <a:pt x="1650" y="163"/>
                  </a:lnTo>
                  <a:lnTo>
                    <a:pt x="1688" y="185"/>
                  </a:lnTo>
                  <a:lnTo>
                    <a:pt x="1737" y="207"/>
                  </a:lnTo>
                  <a:lnTo>
                    <a:pt x="1791" y="228"/>
                  </a:lnTo>
                  <a:lnTo>
                    <a:pt x="1905" y="267"/>
                  </a:lnTo>
                  <a:lnTo>
                    <a:pt x="2040" y="310"/>
                  </a:lnTo>
                  <a:lnTo>
                    <a:pt x="2182" y="348"/>
                  </a:lnTo>
                  <a:lnTo>
                    <a:pt x="2285" y="381"/>
                  </a:lnTo>
                  <a:lnTo>
                    <a:pt x="2382" y="408"/>
                  </a:lnTo>
                  <a:lnTo>
                    <a:pt x="2464" y="435"/>
                  </a:lnTo>
                  <a:lnTo>
                    <a:pt x="2540" y="462"/>
                  </a:lnTo>
                  <a:lnTo>
                    <a:pt x="2605" y="484"/>
                  </a:lnTo>
                  <a:lnTo>
                    <a:pt x="2659" y="506"/>
                  </a:lnTo>
                  <a:lnTo>
                    <a:pt x="2708" y="528"/>
                  </a:lnTo>
                  <a:lnTo>
                    <a:pt x="2740" y="544"/>
                  </a:lnTo>
                  <a:lnTo>
                    <a:pt x="2768" y="560"/>
                  </a:lnTo>
                  <a:lnTo>
                    <a:pt x="2784" y="577"/>
                  </a:lnTo>
                  <a:lnTo>
                    <a:pt x="2795" y="593"/>
                  </a:lnTo>
                  <a:lnTo>
                    <a:pt x="2800" y="615"/>
                  </a:lnTo>
                  <a:lnTo>
                    <a:pt x="2795" y="642"/>
                  </a:lnTo>
                  <a:lnTo>
                    <a:pt x="2784" y="664"/>
                  </a:lnTo>
                  <a:lnTo>
                    <a:pt x="2762" y="691"/>
                  </a:lnTo>
                  <a:lnTo>
                    <a:pt x="2730" y="713"/>
                  </a:lnTo>
                  <a:lnTo>
                    <a:pt x="2692" y="735"/>
                  </a:lnTo>
                  <a:lnTo>
                    <a:pt x="2643" y="756"/>
                  </a:lnTo>
                  <a:lnTo>
                    <a:pt x="2589" y="778"/>
                  </a:lnTo>
                  <a:lnTo>
                    <a:pt x="2529" y="800"/>
                  </a:lnTo>
                  <a:lnTo>
                    <a:pt x="2458" y="822"/>
                  </a:lnTo>
                  <a:lnTo>
                    <a:pt x="2382" y="843"/>
                  </a:lnTo>
                  <a:lnTo>
                    <a:pt x="2301" y="865"/>
                  </a:lnTo>
                  <a:lnTo>
                    <a:pt x="2214" y="887"/>
                  </a:lnTo>
                  <a:lnTo>
                    <a:pt x="2030" y="930"/>
                  </a:lnTo>
                  <a:lnTo>
                    <a:pt x="1823" y="979"/>
                  </a:lnTo>
                  <a:lnTo>
                    <a:pt x="1606" y="1034"/>
                  </a:lnTo>
                  <a:lnTo>
                    <a:pt x="1378" y="1094"/>
                  </a:lnTo>
                  <a:lnTo>
                    <a:pt x="1145" y="1164"/>
                  </a:lnTo>
                  <a:lnTo>
                    <a:pt x="912" y="1241"/>
                  </a:lnTo>
                  <a:lnTo>
                    <a:pt x="673" y="1328"/>
                  </a:lnTo>
                  <a:lnTo>
                    <a:pt x="440" y="1431"/>
                  </a:lnTo>
                  <a:lnTo>
                    <a:pt x="217" y="1545"/>
                  </a:lnTo>
                  <a:lnTo>
                    <a:pt x="0" y="1671"/>
                  </a:lnTo>
                  <a:lnTo>
                    <a:pt x="353" y="1671"/>
                  </a:lnTo>
                  <a:lnTo>
                    <a:pt x="554" y="1567"/>
                  </a:lnTo>
                  <a:lnTo>
                    <a:pt x="754" y="1469"/>
                  </a:lnTo>
                  <a:lnTo>
                    <a:pt x="955" y="1388"/>
                  </a:lnTo>
                  <a:lnTo>
                    <a:pt x="1145" y="1311"/>
                  </a:lnTo>
                  <a:lnTo>
                    <a:pt x="1335" y="1241"/>
                  </a:lnTo>
                  <a:lnTo>
                    <a:pt x="1519" y="1186"/>
                  </a:lnTo>
                  <a:lnTo>
                    <a:pt x="1693" y="1132"/>
                  </a:lnTo>
                  <a:lnTo>
                    <a:pt x="1861" y="1083"/>
                  </a:lnTo>
                  <a:lnTo>
                    <a:pt x="2019" y="1045"/>
                  </a:lnTo>
                  <a:lnTo>
                    <a:pt x="2165" y="1007"/>
                  </a:lnTo>
                  <a:lnTo>
                    <a:pt x="2301" y="974"/>
                  </a:lnTo>
                  <a:lnTo>
                    <a:pt x="2426" y="947"/>
                  </a:lnTo>
                  <a:lnTo>
                    <a:pt x="2534" y="914"/>
                  </a:lnTo>
                  <a:lnTo>
                    <a:pt x="2626" y="892"/>
                  </a:lnTo>
                  <a:lnTo>
                    <a:pt x="2702" y="865"/>
                  </a:lnTo>
                  <a:lnTo>
                    <a:pt x="2762" y="838"/>
                  </a:lnTo>
                  <a:lnTo>
                    <a:pt x="2800" y="816"/>
                  </a:lnTo>
                  <a:lnTo>
                    <a:pt x="2827" y="794"/>
                  </a:lnTo>
                  <a:lnTo>
                    <a:pt x="2849" y="767"/>
                  </a:lnTo>
                  <a:lnTo>
                    <a:pt x="2865" y="745"/>
                  </a:lnTo>
                  <a:lnTo>
                    <a:pt x="2876" y="724"/>
                  </a:lnTo>
                  <a:lnTo>
                    <a:pt x="2882" y="702"/>
                  </a:lnTo>
                  <a:lnTo>
                    <a:pt x="2876" y="658"/>
                  </a:lnTo>
                  <a:lnTo>
                    <a:pt x="2854" y="620"/>
                  </a:lnTo>
                  <a:lnTo>
                    <a:pt x="2833" y="588"/>
                  </a:lnTo>
                  <a:lnTo>
                    <a:pt x="2800" y="560"/>
                  </a:lnTo>
                  <a:lnTo>
                    <a:pt x="2773" y="544"/>
                  </a:lnTo>
                  <a:lnTo>
                    <a:pt x="2773" y="544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hidden">
            <a:xfrm>
              <a:off x="4170" y="2671"/>
              <a:ext cx="1259" cy="811"/>
            </a:xfrm>
            <a:custGeom>
              <a:avLst/>
              <a:gdLst/>
              <a:ahLst/>
              <a:cxnLst>
                <a:cxn ang="0">
                  <a:pos x="1259" y="615"/>
                </a:cxn>
                <a:cxn ang="0">
                  <a:pos x="1248" y="588"/>
                </a:cxn>
                <a:cxn ang="0">
                  <a:pos x="1237" y="566"/>
                </a:cxn>
                <a:cxn ang="0">
                  <a:pos x="1216" y="539"/>
                </a:cxn>
                <a:cxn ang="0">
                  <a:pos x="1188" y="517"/>
                </a:cxn>
                <a:cxn ang="0">
                  <a:pos x="1123" y="479"/>
                </a:cxn>
                <a:cxn ang="0">
                  <a:pos x="1042" y="441"/>
                </a:cxn>
                <a:cxn ang="0">
                  <a:pos x="944" y="408"/>
                </a:cxn>
                <a:cxn ang="0">
                  <a:pos x="841" y="381"/>
                </a:cxn>
                <a:cxn ang="0">
                  <a:pos x="727" y="348"/>
                </a:cxn>
                <a:cxn ang="0">
                  <a:pos x="613" y="321"/>
                </a:cxn>
                <a:cxn ang="0">
                  <a:pos x="499" y="294"/>
                </a:cxn>
                <a:cxn ang="0">
                  <a:pos x="391" y="261"/>
                </a:cxn>
                <a:cxn ang="0">
                  <a:pos x="288" y="229"/>
                </a:cxn>
                <a:cxn ang="0">
                  <a:pos x="195" y="196"/>
                </a:cxn>
                <a:cxn ang="0">
                  <a:pos x="119" y="152"/>
                </a:cxn>
                <a:cxn ang="0">
                  <a:pos x="54" y="109"/>
                </a:cxn>
                <a:cxn ang="0">
                  <a:pos x="33" y="87"/>
                </a:cxn>
                <a:cxn ang="0">
                  <a:pos x="16" y="60"/>
                </a:cxn>
                <a:cxn ang="0">
                  <a:pos x="5" y="33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0" y="38"/>
                </a:cxn>
                <a:cxn ang="0">
                  <a:pos x="5" y="60"/>
                </a:cxn>
                <a:cxn ang="0">
                  <a:pos x="16" y="87"/>
                </a:cxn>
                <a:cxn ang="0">
                  <a:pos x="33" y="114"/>
                </a:cxn>
                <a:cxn ang="0">
                  <a:pos x="54" y="142"/>
                </a:cxn>
                <a:cxn ang="0">
                  <a:pos x="87" y="174"/>
                </a:cxn>
                <a:cxn ang="0">
                  <a:pos x="125" y="207"/>
                </a:cxn>
                <a:cxn ang="0">
                  <a:pos x="179" y="240"/>
                </a:cxn>
                <a:cxn ang="0">
                  <a:pos x="244" y="278"/>
                </a:cxn>
                <a:cxn ang="0">
                  <a:pos x="326" y="310"/>
                </a:cxn>
                <a:cxn ang="0">
                  <a:pos x="418" y="348"/>
                </a:cxn>
                <a:cxn ang="0">
                  <a:pos x="526" y="381"/>
                </a:cxn>
                <a:cxn ang="0">
                  <a:pos x="657" y="414"/>
                </a:cxn>
                <a:cxn ang="0">
                  <a:pos x="749" y="435"/>
                </a:cxn>
                <a:cxn ang="0">
                  <a:pos x="830" y="463"/>
                </a:cxn>
                <a:cxn ang="0">
                  <a:pos x="901" y="490"/>
                </a:cxn>
                <a:cxn ang="0">
                  <a:pos x="966" y="512"/>
                </a:cxn>
                <a:cxn ang="0">
                  <a:pos x="1015" y="539"/>
                </a:cxn>
                <a:cxn ang="0">
                  <a:pos x="1053" y="566"/>
                </a:cxn>
                <a:cxn ang="0">
                  <a:pos x="1080" y="593"/>
                </a:cxn>
                <a:cxn ang="0">
                  <a:pos x="1102" y="620"/>
                </a:cxn>
                <a:cxn ang="0">
                  <a:pos x="1112" y="648"/>
                </a:cxn>
                <a:cxn ang="0">
                  <a:pos x="1118" y="675"/>
                </a:cxn>
                <a:cxn ang="0">
                  <a:pos x="1112" y="697"/>
                </a:cxn>
                <a:cxn ang="0">
                  <a:pos x="1096" y="724"/>
                </a:cxn>
                <a:cxn ang="0">
                  <a:pos x="1080" y="746"/>
                </a:cxn>
                <a:cxn ang="0">
                  <a:pos x="1053" y="767"/>
                </a:cxn>
                <a:cxn ang="0">
                  <a:pos x="1015" y="789"/>
                </a:cxn>
                <a:cxn ang="0">
                  <a:pos x="977" y="811"/>
                </a:cxn>
                <a:cxn ang="0">
                  <a:pos x="1047" y="789"/>
                </a:cxn>
                <a:cxn ang="0">
                  <a:pos x="1107" y="767"/>
                </a:cxn>
                <a:cxn ang="0">
                  <a:pos x="1156" y="746"/>
                </a:cxn>
                <a:cxn ang="0">
                  <a:pos x="1199" y="724"/>
                </a:cxn>
                <a:cxn ang="0">
                  <a:pos x="1226" y="702"/>
                </a:cxn>
                <a:cxn ang="0">
                  <a:pos x="1248" y="675"/>
                </a:cxn>
                <a:cxn ang="0">
                  <a:pos x="1259" y="648"/>
                </a:cxn>
                <a:cxn ang="0">
                  <a:pos x="1259" y="615"/>
                </a:cxn>
                <a:cxn ang="0">
                  <a:pos x="1259" y="615"/>
                </a:cxn>
              </a:cxnLst>
              <a:rect l="0" t="0" r="r" b="b"/>
              <a:pathLst>
                <a:path w="1259" h="811">
                  <a:moveTo>
                    <a:pt x="1259" y="615"/>
                  </a:moveTo>
                  <a:lnTo>
                    <a:pt x="1248" y="588"/>
                  </a:lnTo>
                  <a:lnTo>
                    <a:pt x="1237" y="566"/>
                  </a:lnTo>
                  <a:lnTo>
                    <a:pt x="1216" y="539"/>
                  </a:lnTo>
                  <a:lnTo>
                    <a:pt x="1188" y="517"/>
                  </a:lnTo>
                  <a:lnTo>
                    <a:pt x="1123" y="479"/>
                  </a:lnTo>
                  <a:lnTo>
                    <a:pt x="1042" y="441"/>
                  </a:lnTo>
                  <a:lnTo>
                    <a:pt x="944" y="408"/>
                  </a:lnTo>
                  <a:lnTo>
                    <a:pt x="841" y="381"/>
                  </a:lnTo>
                  <a:lnTo>
                    <a:pt x="727" y="348"/>
                  </a:lnTo>
                  <a:lnTo>
                    <a:pt x="613" y="321"/>
                  </a:lnTo>
                  <a:lnTo>
                    <a:pt x="499" y="294"/>
                  </a:lnTo>
                  <a:lnTo>
                    <a:pt x="391" y="261"/>
                  </a:lnTo>
                  <a:lnTo>
                    <a:pt x="288" y="229"/>
                  </a:lnTo>
                  <a:lnTo>
                    <a:pt x="195" y="196"/>
                  </a:lnTo>
                  <a:lnTo>
                    <a:pt x="119" y="152"/>
                  </a:lnTo>
                  <a:lnTo>
                    <a:pt x="54" y="109"/>
                  </a:lnTo>
                  <a:lnTo>
                    <a:pt x="33" y="87"/>
                  </a:lnTo>
                  <a:lnTo>
                    <a:pt x="16" y="60"/>
                  </a:lnTo>
                  <a:lnTo>
                    <a:pt x="5" y="33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38"/>
                  </a:lnTo>
                  <a:lnTo>
                    <a:pt x="5" y="60"/>
                  </a:lnTo>
                  <a:lnTo>
                    <a:pt x="16" y="87"/>
                  </a:lnTo>
                  <a:lnTo>
                    <a:pt x="33" y="114"/>
                  </a:lnTo>
                  <a:lnTo>
                    <a:pt x="54" y="142"/>
                  </a:lnTo>
                  <a:lnTo>
                    <a:pt x="87" y="174"/>
                  </a:lnTo>
                  <a:lnTo>
                    <a:pt x="125" y="207"/>
                  </a:lnTo>
                  <a:lnTo>
                    <a:pt x="179" y="240"/>
                  </a:lnTo>
                  <a:lnTo>
                    <a:pt x="244" y="278"/>
                  </a:lnTo>
                  <a:lnTo>
                    <a:pt x="326" y="310"/>
                  </a:lnTo>
                  <a:lnTo>
                    <a:pt x="418" y="348"/>
                  </a:lnTo>
                  <a:lnTo>
                    <a:pt x="526" y="381"/>
                  </a:lnTo>
                  <a:lnTo>
                    <a:pt x="657" y="414"/>
                  </a:lnTo>
                  <a:lnTo>
                    <a:pt x="749" y="435"/>
                  </a:lnTo>
                  <a:lnTo>
                    <a:pt x="830" y="463"/>
                  </a:lnTo>
                  <a:lnTo>
                    <a:pt x="901" y="490"/>
                  </a:lnTo>
                  <a:lnTo>
                    <a:pt x="966" y="512"/>
                  </a:lnTo>
                  <a:lnTo>
                    <a:pt x="1015" y="539"/>
                  </a:lnTo>
                  <a:lnTo>
                    <a:pt x="1053" y="566"/>
                  </a:lnTo>
                  <a:lnTo>
                    <a:pt x="1080" y="593"/>
                  </a:lnTo>
                  <a:lnTo>
                    <a:pt x="1102" y="620"/>
                  </a:lnTo>
                  <a:lnTo>
                    <a:pt x="1112" y="648"/>
                  </a:lnTo>
                  <a:lnTo>
                    <a:pt x="1118" y="675"/>
                  </a:lnTo>
                  <a:lnTo>
                    <a:pt x="1112" y="697"/>
                  </a:lnTo>
                  <a:lnTo>
                    <a:pt x="1096" y="724"/>
                  </a:lnTo>
                  <a:lnTo>
                    <a:pt x="1080" y="746"/>
                  </a:lnTo>
                  <a:lnTo>
                    <a:pt x="1053" y="767"/>
                  </a:lnTo>
                  <a:lnTo>
                    <a:pt x="1015" y="789"/>
                  </a:lnTo>
                  <a:lnTo>
                    <a:pt x="977" y="811"/>
                  </a:lnTo>
                  <a:lnTo>
                    <a:pt x="1047" y="789"/>
                  </a:lnTo>
                  <a:lnTo>
                    <a:pt x="1107" y="767"/>
                  </a:lnTo>
                  <a:lnTo>
                    <a:pt x="1156" y="746"/>
                  </a:lnTo>
                  <a:lnTo>
                    <a:pt x="1199" y="724"/>
                  </a:lnTo>
                  <a:lnTo>
                    <a:pt x="1226" y="702"/>
                  </a:lnTo>
                  <a:lnTo>
                    <a:pt x="1248" y="675"/>
                  </a:lnTo>
                  <a:lnTo>
                    <a:pt x="1259" y="648"/>
                  </a:lnTo>
                  <a:lnTo>
                    <a:pt x="1259" y="615"/>
                  </a:lnTo>
                  <a:lnTo>
                    <a:pt x="1259" y="615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hidden">
            <a:xfrm>
              <a:off x="2900" y="3346"/>
              <a:ext cx="2849" cy="969"/>
            </a:xfrm>
            <a:custGeom>
              <a:avLst/>
              <a:gdLst/>
              <a:ahLst/>
              <a:cxnLst>
                <a:cxn ang="0">
                  <a:pos x="92" y="958"/>
                </a:cxn>
                <a:cxn ang="0">
                  <a:pos x="0" y="969"/>
                </a:cxn>
                <a:cxn ang="0">
                  <a:pos x="391" y="969"/>
                </a:cxn>
                <a:cxn ang="0">
                  <a:pos x="434" y="947"/>
                </a:cxn>
                <a:cxn ang="0">
                  <a:pos x="483" y="914"/>
                </a:cxn>
                <a:cxn ang="0">
                  <a:pos x="554" y="876"/>
                </a:cxn>
                <a:cxn ang="0">
                  <a:pos x="635" y="838"/>
                </a:cxn>
                <a:cxn ang="0">
                  <a:pos x="727" y="794"/>
                </a:cxn>
                <a:cxn ang="0">
                  <a:pos x="836" y="745"/>
                </a:cxn>
                <a:cxn ang="0">
                  <a:pos x="961" y="696"/>
                </a:cxn>
                <a:cxn ang="0">
                  <a:pos x="1102" y="642"/>
                </a:cxn>
                <a:cxn ang="0">
                  <a:pos x="1259" y="582"/>
                </a:cxn>
                <a:cxn ang="0">
                  <a:pos x="1433" y="522"/>
                </a:cxn>
                <a:cxn ang="0">
                  <a:pos x="1623" y="462"/>
                </a:cxn>
                <a:cxn ang="0">
                  <a:pos x="1829" y="403"/>
                </a:cxn>
                <a:cxn ang="0">
                  <a:pos x="2057" y="343"/>
                </a:cxn>
                <a:cxn ang="0">
                  <a:pos x="2301" y="283"/>
                </a:cxn>
                <a:cxn ang="0">
                  <a:pos x="2567" y="223"/>
                </a:cxn>
                <a:cxn ang="0">
                  <a:pos x="2849" y="163"/>
                </a:cxn>
                <a:cxn ang="0">
                  <a:pos x="2849" y="0"/>
                </a:cxn>
                <a:cxn ang="0">
                  <a:pos x="2817" y="16"/>
                </a:cxn>
                <a:cxn ang="0">
                  <a:pos x="2773" y="33"/>
                </a:cxn>
                <a:cxn ang="0">
                  <a:pos x="2719" y="54"/>
                </a:cxn>
                <a:cxn ang="0">
                  <a:pos x="2648" y="76"/>
                </a:cxn>
                <a:cxn ang="0">
                  <a:pos x="2572" y="98"/>
                </a:cxn>
                <a:cxn ang="0">
                  <a:pos x="2491" y="120"/>
                </a:cxn>
                <a:cxn ang="0">
                  <a:pos x="2399" y="147"/>
                </a:cxn>
                <a:cxn ang="0">
                  <a:pos x="2301" y="169"/>
                </a:cxn>
                <a:cxn ang="0">
                  <a:pos x="2095" y="223"/>
                </a:cxn>
                <a:cxn ang="0">
                  <a:pos x="1889" y="277"/>
                </a:cxn>
                <a:cxn ang="0">
                  <a:pos x="1688" y="326"/>
                </a:cxn>
                <a:cxn ang="0">
                  <a:pos x="1590" y="354"/>
                </a:cxn>
                <a:cxn ang="0">
                  <a:pos x="1503" y="381"/>
                </a:cxn>
                <a:cxn ang="0">
                  <a:pos x="1107" y="506"/>
                </a:cxn>
                <a:cxn ang="0">
                  <a:pos x="912" y="577"/>
                </a:cxn>
                <a:cxn ang="0">
                  <a:pos x="727" y="647"/>
                </a:cxn>
                <a:cxn ang="0">
                  <a:pos x="548" y="718"/>
                </a:cxn>
                <a:cxn ang="0">
                  <a:pos x="380" y="794"/>
                </a:cxn>
                <a:cxn ang="0">
                  <a:pos x="228" y="876"/>
                </a:cxn>
                <a:cxn ang="0">
                  <a:pos x="92" y="958"/>
                </a:cxn>
                <a:cxn ang="0">
                  <a:pos x="92" y="958"/>
                </a:cxn>
              </a:cxnLst>
              <a:rect l="0" t="0" r="r" b="b"/>
              <a:pathLst>
                <a:path w="2849" h="969">
                  <a:moveTo>
                    <a:pt x="92" y="958"/>
                  </a:moveTo>
                  <a:lnTo>
                    <a:pt x="0" y="969"/>
                  </a:lnTo>
                  <a:lnTo>
                    <a:pt x="391" y="969"/>
                  </a:lnTo>
                  <a:lnTo>
                    <a:pt x="434" y="947"/>
                  </a:lnTo>
                  <a:lnTo>
                    <a:pt x="483" y="914"/>
                  </a:lnTo>
                  <a:lnTo>
                    <a:pt x="554" y="876"/>
                  </a:lnTo>
                  <a:lnTo>
                    <a:pt x="635" y="838"/>
                  </a:lnTo>
                  <a:lnTo>
                    <a:pt x="727" y="794"/>
                  </a:lnTo>
                  <a:lnTo>
                    <a:pt x="836" y="745"/>
                  </a:lnTo>
                  <a:lnTo>
                    <a:pt x="961" y="696"/>
                  </a:lnTo>
                  <a:lnTo>
                    <a:pt x="1102" y="642"/>
                  </a:lnTo>
                  <a:lnTo>
                    <a:pt x="1259" y="582"/>
                  </a:lnTo>
                  <a:lnTo>
                    <a:pt x="1433" y="522"/>
                  </a:lnTo>
                  <a:lnTo>
                    <a:pt x="1623" y="462"/>
                  </a:lnTo>
                  <a:lnTo>
                    <a:pt x="1829" y="403"/>
                  </a:lnTo>
                  <a:lnTo>
                    <a:pt x="2057" y="343"/>
                  </a:lnTo>
                  <a:lnTo>
                    <a:pt x="2301" y="283"/>
                  </a:lnTo>
                  <a:lnTo>
                    <a:pt x="2567" y="223"/>
                  </a:lnTo>
                  <a:lnTo>
                    <a:pt x="2849" y="163"/>
                  </a:lnTo>
                  <a:lnTo>
                    <a:pt x="2849" y="0"/>
                  </a:lnTo>
                  <a:lnTo>
                    <a:pt x="2817" y="16"/>
                  </a:lnTo>
                  <a:lnTo>
                    <a:pt x="2773" y="33"/>
                  </a:lnTo>
                  <a:lnTo>
                    <a:pt x="2719" y="54"/>
                  </a:lnTo>
                  <a:lnTo>
                    <a:pt x="2648" y="76"/>
                  </a:lnTo>
                  <a:lnTo>
                    <a:pt x="2572" y="98"/>
                  </a:lnTo>
                  <a:lnTo>
                    <a:pt x="2491" y="120"/>
                  </a:lnTo>
                  <a:lnTo>
                    <a:pt x="2399" y="147"/>
                  </a:lnTo>
                  <a:lnTo>
                    <a:pt x="2301" y="169"/>
                  </a:lnTo>
                  <a:lnTo>
                    <a:pt x="2095" y="223"/>
                  </a:lnTo>
                  <a:lnTo>
                    <a:pt x="1889" y="277"/>
                  </a:lnTo>
                  <a:lnTo>
                    <a:pt x="1688" y="326"/>
                  </a:lnTo>
                  <a:lnTo>
                    <a:pt x="1590" y="354"/>
                  </a:lnTo>
                  <a:lnTo>
                    <a:pt x="1503" y="381"/>
                  </a:lnTo>
                  <a:lnTo>
                    <a:pt x="1107" y="506"/>
                  </a:lnTo>
                  <a:lnTo>
                    <a:pt x="912" y="577"/>
                  </a:lnTo>
                  <a:lnTo>
                    <a:pt x="727" y="647"/>
                  </a:lnTo>
                  <a:lnTo>
                    <a:pt x="548" y="718"/>
                  </a:lnTo>
                  <a:lnTo>
                    <a:pt x="380" y="794"/>
                  </a:lnTo>
                  <a:lnTo>
                    <a:pt x="228" y="876"/>
                  </a:lnTo>
                  <a:lnTo>
                    <a:pt x="92" y="958"/>
                  </a:lnTo>
                  <a:lnTo>
                    <a:pt x="92" y="958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hidden">
            <a:xfrm>
              <a:off x="2749" y="2230"/>
              <a:ext cx="3006" cy="2085"/>
            </a:xfrm>
            <a:custGeom>
              <a:avLst/>
              <a:gdLst/>
              <a:ahLst/>
              <a:cxnLst>
                <a:cxn ang="0">
                  <a:pos x="1433" y="474"/>
                </a:cxn>
                <a:cxn ang="0">
                  <a:pos x="1460" y="528"/>
                </a:cxn>
                <a:cxn ang="0">
                  <a:pos x="1541" y="593"/>
                </a:cxn>
                <a:cxn ang="0">
                  <a:pos x="1715" y="670"/>
                </a:cxn>
                <a:cxn ang="0">
                  <a:pos x="1927" y="735"/>
                </a:cxn>
                <a:cxn ang="0">
                  <a:pos x="2155" y="789"/>
                </a:cxn>
                <a:cxn ang="0">
                  <a:pos x="2372" y="849"/>
                </a:cxn>
                <a:cxn ang="0">
                  <a:pos x="2551" y="920"/>
                </a:cxn>
                <a:cxn ang="0">
                  <a:pos x="2638" y="980"/>
                </a:cxn>
                <a:cxn ang="0">
                  <a:pos x="2676" y="1029"/>
                </a:cxn>
                <a:cxn ang="0">
                  <a:pos x="2681" y="1083"/>
                </a:cxn>
                <a:cxn ang="0">
                  <a:pos x="2665" y="1127"/>
                </a:cxn>
                <a:cxn ang="0">
                  <a:pos x="2616" y="1170"/>
                </a:cxn>
                <a:cxn ang="0">
                  <a:pos x="2545" y="1208"/>
                </a:cxn>
                <a:cxn ang="0">
                  <a:pos x="2448" y="1241"/>
                </a:cxn>
                <a:cxn ang="0">
                  <a:pos x="2328" y="1274"/>
                </a:cxn>
                <a:cxn ang="0">
                  <a:pos x="2106" y="1328"/>
                </a:cxn>
                <a:cxn ang="0">
                  <a:pos x="1742" y="1421"/>
                </a:cxn>
                <a:cxn ang="0">
                  <a:pos x="1308" y="1540"/>
                </a:cxn>
                <a:cxn ang="0">
                  <a:pos x="820" y="1709"/>
                </a:cxn>
                <a:cxn ang="0">
                  <a:pos x="282" y="1943"/>
                </a:cxn>
                <a:cxn ang="0">
                  <a:pos x="152" y="2085"/>
                </a:cxn>
                <a:cxn ang="0">
                  <a:pos x="386" y="1992"/>
                </a:cxn>
                <a:cxn ang="0">
                  <a:pos x="700" y="1834"/>
                </a:cxn>
                <a:cxn ang="0">
                  <a:pos x="1064" y="1693"/>
                </a:cxn>
                <a:cxn ang="0">
                  <a:pos x="1661" y="1497"/>
                </a:cxn>
                <a:cxn ang="0">
                  <a:pos x="1845" y="1442"/>
                </a:cxn>
                <a:cxn ang="0">
                  <a:pos x="2252" y="1339"/>
                </a:cxn>
                <a:cxn ang="0">
                  <a:pos x="2551" y="1263"/>
                </a:cxn>
                <a:cxn ang="0">
                  <a:pos x="2730" y="1214"/>
                </a:cxn>
                <a:cxn ang="0">
                  <a:pos x="2876" y="1170"/>
                </a:cxn>
                <a:cxn ang="0">
                  <a:pos x="2974" y="1132"/>
                </a:cxn>
                <a:cxn ang="0">
                  <a:pos x="3007" y="871"/>
                </a:cxn>
                <a:cxn ang="0">
                  <a:pos x="2860" y="844"/>
                </a:cxn>
                <a:cxn ang="0">
                  <a:pos x="2670" y="806"/>
                </a:cxn>
                <a:cxn ang="0">
                  <a:pos x="2458" y="757"/>
                </a:cxn>
                <a:cxn ang="0">
                  <a:pos x="2138" y="670"/>
                </a:cxn>
                <a:cxn ang="0">
                  <a:pos x="1959" y="604"/>
                </a:cxn>
                <a:cxn ang="0">
                  <a:pos x="1824" y="534"/>
                </a:cxn>
                <a:cxn ang="0">
                  <a:pos x="1769" y="474"/>
                </a:cxn>
                <a:cxn ang="0">
                  <a:pos x="1753" y="436"/>
                </a:cxn>
                <a:cxn ang="0">
                  <a:pos x="1780" y="381"/>
                </a:cxn>
                <a:cxn ang="0">
                  <a:pos x="1862" y="316"/>
                </a:cxn>
                <a:cxn ang="0">
                  <a:pos x="1986" y="267"/>
                </a:cxn>
                <a:cxn ang="0">
                  <a:pos x="2149" y="229"/>
                </a:cxn>
                <a:cxn ang="0">
                  <a:pos x="2431" y="180"/>
                </a:cxn>
                <a:cxn ang="0">
                  <a:pos x="2827" y="125"/>
                </a:cxn>
                <a:cxn ang="0">
                  <a:pos x="3007" y="87"/>
                </a:cxn>
                <a:cxn ang="0">
                  <a:pos x="2909" y="22"/>
                </a:cxn>
                <a:cxn ang="0">
                  <a:pos x="2676" y="66"/>
                </a:cxn>
                <a:cxn ang="0">
                  <a:pos x="2285" y="120"/>
                </a:cxn>
                <a:cxn ang="0">
                  <a:pos x="2030" y="158"/>
                </a:cxn>
                <a:cxn ang="0">
                  <a:pos x="1791" y="202"/>
                </a:cxn>
                <a:cxn ang="0">
                  <a:pos x="1601" y="261"/>
                </a:cxn>
                <a:cxn ang="0">
                  <a:pos x="1471" y="338"/>
                </a:cxn>
                <a:cxn ang="0">
                  <a:pos x="1438" y="387"/>
                </a:cxn>
                <a:cxn ang="0">
                  <a:pos x="1427" y="441"/>
                </a:cxn>
              </a:cxnLst>
              <a:rect l="0" t="0" r="r" b="b"/>
              <a:pathLst>
                <a:path w="3007" h="2085">
                  <a:moveTo>
                    <a:pt x="1427" y="441"/>
                  </a:moveTo>
                  <a:lnTo>
                    <a:pt x="1433" y="474"/>
                  </a:lnTo>
                  <a:lnTo>
                    <a:pt x="1444" y="501"/>
                  </a:lnTo>
                  <a:lnTo>
                    <a:pt x="1460" y="528"/>
                  </a:lnTo>
                  <a:lnTo>
                    <a:pt x="1482" y="550"/>
                  </a:lnTo>
                  <a:lnTo>
                    <a:pt x="1541" y="593"/>
                  </a:lnTo>
                  <a:lnTo>
                    <a:pt x="1623" y="637"/>
                  </a:lnTo>
                  <a:lnTo>
                    <a:pt x="1715" y="670"/>
                  </a:lnTo>
                  <a:lnTo>
                    <a:pt x="1818" y="702"/>
                  </a:lnTo>
                  <a:lnTo>
                    <a:pt x="1927" y="735"/>
                  </a:lnTo>
                  <a:lnTo>
                    <a:pt x="2041" y="762"/>
                  </a:lnTo>
                  <a:lnTo>
                    <a:pt x="2155" y="789"/>
                  </a:lnTo>
                  <a:lnTo>
                    <a:pt x="2269" y="822"/>
                  </a:lnTo>
                  <a:lnTo>
                    <a:pt x="2372" y="849"/>
                  </a:lnTo>
                  <a:lnTo>
                    <a:pt x="2464" y="882"/>
                  </a:lnTo>
                  <a:lnTo>
                    <a:pt x="2551" y="920"/>
                  </a:lnTo>
                  <a:lnTo>
                    <a:pt x="2616" y="958"/>
                  </a:lnTo>
                  <a:lnTo>
                    <a:pt x="2638" y="980"/>
                  </a:lnTo>
                  <a:lnTo>
                    <a:pt x="2659" y="1007"/>
                  </a:lnTo>
                  <a:lnTo>
                    <a:pt x="2676" y="1029"/>
                  </a:lnTo>
                  <a:lnTo>
                    <a:pt x="2681" y="1056"/>
                  </a:lnTo>
                  <a:lnTo>
                    <a:pt x="2681" y="1083"/>
                  </a:lnTo>
                  <a:lnTo>
                    <a:pt x="2676" y="1105"/>
                  </a:lnTo>
                  <a:lnTo>
                    <a:pt x="2665" y="1127"/>
                  </a:lnTo>
                  <a:lnTo>
                    <a:pt x="2643" y="1149"/>
                  </a:lnTo>
                  <a:lnTo>
                    <a:pt x="2616" y="1170"/>
                  </a:lnTo>
                  <a:lnTo>
                    <a:pt x="2583" y="1187"/>
                  </a:lnTo>
                  <a:lnTo>
                    <a:pt x="2545" y="1208"/>
                  </a:lnTo>
                  <a:lnTo>
                    <a:pt x="2502" y="1225"/>
                  </a:lnTo>
                  <a:lnTo>
                    <a:pt x="2448" y="1241"/>
                  </a:lnTo>
                  <a:lnTo>
                    <a:pt x="2388" y="1257"/>
                  </a:lnTo>
                  <a:lnTo>
                    <a:pt x="2328" y="1274"/>
                  </a:lnTo>
                  <a:lnTo>
                    <a:pt x="2258" y="1290"/>
                  </a:lnTo>
                  <a:lnTo>
                    <a:pt x="2106" y="1328"/>
                  </a:lnTo>
                  <a:lnTo>
                    <a:pt x="1932" y="1372"/>
                  </a:lnTo>
                  <a:lnTo>
                    <a:pt x="1742" y="1421"/>
                  </a:lnTo>
                  <a:lnTo>
                    <a:pt x="1531" y="1475"/>
                  </a:lnTo>
                  <a:lnTo>
                    <a:pt x="1308" y="1540"/>
                  </a:lnTo>
                  <a:lnTo>
                    <a:pt x="1069" y="1617"/>
                  </a:lnTo>
                  <a:lnTo>
                    <a:pt x="820" y="1709"/>
                  </a:lnTo>
                  <a:lnTo>
                    <a:pt x="554" y="1818"/>
                  </a:lnTo>
                  <a:lnTo>
                    <a:pt x="282" y="1943"/>
                  </a:lnTo>
                  <a:lnTo>
                    <a:pt x="0" y="2085"/>
                  </a:lnTo>
                  <a:lnTo>
                    <a:pt x="152" y="2085"/>
                  </a:lnTo>
                  <a:lnTo>
                    <a:pt x="244" y="2074"/>
                  </a:lnTo>
                  <a:lnTo>
                    <a:pt x="386" y="1992"/>
                  </a:lnTo>
                  <a:lnTo>
                    <a:pt x="537" y="1910"/>
                  </a:lnTo>
                  <a:lnTo>
                    <a:pt x="700" y="1834"/>
                  </a:lnTo>
                  <a:lnTo>
                    <a:pt x="879" y="1763"/>
                  </a:lnTo>
                  <a:lnTo>
                    <a:pt x="1064" y="1693"/>
                  </a:lnTo>
                  <a:lnTo>
                    <a:pt x="1259" y="1622"/>
                  </a:lnTo>
                  <a:lnTo>
                    <a:pt x="1661" y="1497"/>
                  </a:lnTo>
                  <a:lnTo>
                    <a:pt x="1748" y="1470"/>
                  </a:lnTo>
                  <a:lnTo>
                    <a:pt x="1845" y="1442"/>
                  </a:lnTo>
                  <a:lnTo>
                    <a:pt x="2046" y="1393"/>
                  </a:lnTo>
                  <a:lnTo>
                    <a:pt x="2252" y="1339"/>
                  </a:lnTo>
                  <a:lnTo>
                    <a:pt x="2458" y="1285"/>
                  </a:lnTo>
                  <a:lnTo>
                    <a:pt x="2551" y="1263"/>
                  </a:lnTo>
                  <a:lnTo>
                    <a:pt x="2643" y="1236"/>
                  </a:lnTo>
                  <a:lnTo>
                    <a:pt x="2730" y="1214"/>
                  </a:lnTo>
                  <a:lnTo>
                    <a:pt x="2806" y="1192"/>
                  </a:lnTo>
                  <a:lnTo>
                    <a:pt x="2876" y="1170"/>
                  </a:lnTo>
                  <a:lnTo>
                    <a:pt x="2931" y="1149"/>
                  </a:lnTo>
                  <a:lnTo>
                    <a:pt x="2974" y="1132"/>
                  </a:lnTo>
                  <a:lnTo>
                    <a:pt x="3007" y="1116"/>
                  </a:lnTo>
                  <a:lnTo>
                    <a:pt x="3007" y="871"/>
                  </a:lnTo>
                  <a:lnTo>
                    <a:pt x="2941" y="860"/>
                  </a:lnTo>
                  <a:lnTo>
                    <a:pt x="2860" y="844"/>
                  </a:lnTo>
                  <a:lnTo>
                    <a:pt x="2773" y="827"/>
                  </a:lnTo>
                  <a:lnTo>
                    <a:pt x="2670" y="806"/>
                  </a:lnTo>
                  <a:lnTo>
                    <a:pt x="2567" y="784"/>
                  </a:lnTo>
                  <a:lnTo>
                    <a:pt x="2458" y="757"/>
                  </a:lnTo>
                  <a:lnTo>
                    <a:pt x="2241" y="702"/>
                  </a:lnTo>
                  <a:lnTo>
                    <a:pt x="2138" y="670"/>
                  </a:lnTo>
                  <a:lnTo>
                    <a:pt x="2046" y="637"/>
                  </a:lnTo>
                  <a:lnTo>
                    <a:pt x="1959" y="604"/>
                  </a:lnTo>
                  <a:lnTo>
                    <a:pt x="1883" y="566"/>
                  </a:lnTo>
                  <a:lnTo>
                    <a:pt x="1824" y="534"/>
                  </a:lnTo>
                  <a:lnTo>
                    <a:pt x="1780" y="495"/>
                  </a:lnTo>
                  <a:lnTo>
                    <a:pt x="1769" y="474"/>
                  </a:lnTo>
                  <a:lnTo>
                    <a:pt x="1758" y="457"/>
                  </a:lnTo>
                  <a:lnTo>
                    <a:pt x="1753" y="436"/>
                  </a:lnTo>
                  <a:lnTo>
                    <a:pt x="1758" y="419"/>
                  </a:lnTo>
                  <a:lnTo>
                    <a:pt x="1780" y="381"/>
                  </a:lnTo>
                  <a:lnTo>
                    <a:pt x="1813" y="343"/>
                  </a:lnTo>
                  <a:lnTo>
                    <a:pt x="1862" y="316"/>
                  </a:lnTo>
                  <a:lnTo>
                    <a:pt x="1921" y="289"/>
                  </a:lnTo>
                  <a:lnTo>
                    <a:pt x="1986" y="267"/>
                  </a:lnTo>
                  <a:lnTo>
                    <a:pt x="2062" y="245"/>
                  </a:lnTo>
                  <a:lnTo>
                    <a:pt x="2149" y="229"/>
                  </a:lnTo>
                  <a:lnTo>
                    <a:pt x="2236" y="213"/>
                  </a:lnTo>
                  <a:lnTo>
                    <a:pt x="2431" y="180"/>
                  </a:lnTo>
                  <a:lnTo>
                    <a:pt x="2627" y="158"/>
                  </a:lnTo>
                  <a:lnTo>
                    <a:pt x="2827" y="125"/>
                  </a:lnTo>
                  <a:lnTo>
                    <a:pt x="2920" y="109"/>
                  </a:lnTo>
                  <a:lnTo>
                    <a:pt x="3007" y="87"/>
                  </a:lnTo>
                  <a:lnTo>
                    <a:pt x="3007" y="0"/>
                  </a:lnTo>
                  <a:lnTo>
                    <a:pt x="2909" y="22"/>
                  </a:lnTo>
                  <a:lnTo>
                    <a:pt x="2795" y="44"/>
                  </a:lnTo>
                  <a:lnTo>
                    <a:pt x="2676" y="66"/>
                  </a:lnTo>
                  <a:lnTo>
                    <a:pt x="2551" y="82"/>
                  </a:lnTo>
                  <a:lnTo>
                    <a:pt x="2285" y="120"/>
                  </a:lnTo>
                  <a:lnTo>
                    <a:pt x="2155" y="136"/>
                  </a:lnTo>
                  <a:lnTo>
                    <a:pt x="2030" y="158"/>
                  </a:lnTo>
                  <a:lnTo>
                    <a:pt x="1905" y="174"/>
                  </a:lnTo>
                  <a:lnTo>
                    <a:pt x="1791" y="202"/>
                  </a:lnTo>
                  <a:lnTo>
                    <a:pt x="1688" y="229"/>
                  </a:lnTo>
                  <a:lnTo>
                    <a:pt x="1601" y="261"/>
                  </a:lnTo>
                  <a:lnTo>
                    <a:pt x="1525" y="300"/>
                  </a:lnTo>
                  <a:lnTo>
                    <a:pt x="1471" y="338"/>
                  </a:lnTo>
                  <a:lnTo>
                    <a:pt x="1455" y="359"/>
                  </a:lnTo>
                  <a:lnTo>
                    <a:pt x="1438" y="387"/>
                  </a:lnTo>
                  <a:lnTo>
                    <a:pt x="1427" y="414"/>
                  </a:lnTo>
                  <a:lnTo>
                    <a:pt x="1427" y="441"/>
                  </a:lnTo>
                  <a:lnTo>
                    <a:pt x="1427" y="441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hidden">
            <a:xfrm>
              <a:off x="4501" y="2317"/>
              <a:ext cx="1248" cy="539"/>
            </a:xfrm>
            <a:custGeom>
              <a:avLst/>
              <a:gdLst/>
              <a:ahLst/>
              <a:cxnLst>
                <a:cxn ang="0">
                  <a:pos x="0" y="332"/>
                </a:cxn>
                <a:cxn ang="0">
                  <a:pos x="0" y="360"/>
                </a:cxn>
                <a:cxn ang="0">
                  <a:pos x="5" y="387"/>
                </a:cxn>
                <a:cxn ang="0">
                  <a:pos x="27" y="414"/>
                </a:cxn>
                <a:cxn ang="0">
                  <a:pos x="54" y="436"/>
                </a:cxn>
                <a:cxn ang="0">
                  <a:pos x="92" y="463"/>
                </a:cxn>
                <a:cxn ang="0">
                  <a:pos x="141" y="490"/>
                </a:cxn>
                <a:cxn ang="0">
                  <a:pos x="195" y="512"/>
                </a:cxn>
                <a:cxn ang="0">
                  <a:pos x="255" y="539"/>
                </a:cxn>
                <a:cxn ang="0">
                  <a:pos x="212" y="517"/>
                </a:cxn>
                <a:cxn ang="0">
                  <a:pos x="179" y="490"/>
                </a:cxn>
                <a:cxn ang="0">
                  <a:pos x="157" y="468"/>
                </a:cxn>
                <a:cxn ang="0">
                  <a:pos x="141" y="447"/>
                </a:cxn>
                <a:cxn ang="0">
                  <a:pos x="136" y="425"/>
                </a:cxn>
                <a:cxn ang="0">
                  <a:pos x="136" y="403"/>
                </a:cxn>
                <a:cxn ang="0">
                  <a:pos x="141" y="381"/>
                </a:cxn>
                <a:cxn ang="0">
                  <a:pos x="157" y="365"/>
                </a:cxn>
                <a:cxn ang="0">
                  <a:pos x="179" y="343"/>
                </a:cxn>
                <a:cxn ang="0">
                  <a:pos x="201" y="327"/>
                </a:cxn>
                <a:cxn ang="0">
                  <a:pos x="266" y="294"/>
                </a:cxn>
                <a:cxn ang="0">
                  <a:pos x="353" y="262"/>
                </a:cxn>
                <a:cxn ang="0">
                  <a:pos x="445" y="234"/>
                </a:cxn>
                <a:cxn ang="0">
                  <a:pos x="554" y="213"/>
                </a:cxn>
                <a:cxn ang="0">
                  <a:pos x="662" y="191"/>
                </a:cxn>
                <a:cxn ang="0">
                  <a:pos x="890" y="153"/>
                </a:cxn>
                <a:cxn ang="0">
                  <a:pos x="993" y="136"/>
                </a:cxn>
                <a:cxn ang="0">
                  <a:pos x="1091" y="120"/>
                </a:cxn>
                <a:cxn ang="0">
                  <a:pos x="1178" y="115"/>
                </a:cxn>
                <a:cxn ang="0">
                  <a:pos x="1248" y="104"/>
                </a:cxn>
                <a:cxn ang="0">
                  <a:pos x="1248" y="0"/>
                </a:cxn>
                <a:cxn ang="0">
                  <a:pos x="1161" y="22"/>
                </a:cxn>
                <a:cxn ang="0">
                  <a:pos x="1069" y="38"/>
                </a:cxn>
                <a:cxn ang="0">
                  <a:pos x="874" y="71"/>
                </a:cxn>
                <a:cxn ang="0">
                  <a:pos x="673" y="93"/>
                </a:cxn>
                <a:cxn ang="0">
                  <a:pos x="483" y="126"/>
                </a:cxn>
                <a:cxn ang="0">
                  <a:pos x="391" y="142"/>
                </a:cxn>
                <a:cxn ang="0">
                  <a:pos x="309" y="158"/>
                </a:cxn>
                <a:cxn ang="0">
                  <a:pos x="228" y="180"/>
                </a:cxn>
                <a:cxn ang="0">
                  <a:pos x="163" y="202"/>
                </a:cxn>
                <a:cxn ang="0">
                  <a:pos x="103" y="229"/>
                </a:cxn>
                <a:cxn ang="0">
                  <a:pos x="54" y="256"/>
                </a:cxn>
                <a:cxn ang="0">
                  <a:pos x="22" y="294"/>
                </a:cxn>
                <a:cxn ang="0">
                  <a:pos x="0" y="332"/>
                </a:cxn>
                <a:cxn ang="0">
                  <a:pos x="0" y="332"/>
                </a:cxn>
              </a:cxnLst>
              <a:rect l="0" t="0" r="r" b="b"/>
              <a:pathLst>
                <a:path w="1248" h="539">
                  <a:moveTo>
                    <a:pt x="0" y="332"/>
                  </a:moveTo>
                  <a:lnTo>
                    <a:pt x="0" y="360"/>
                  </a:lnTo>
                  <a:lnTo>
                    <a:pt x="5" y="387"/>
                  </a:lnTo>
                  <a:lnTo>
                    <a:pt x="27" y="414"/>
                  </a:lnTo>
                  <a:lnTo>
                    <a:pt x="54" y="436"/>
                  </a:lnTo>
                  <a:lnTo>
                    <a:pt x="92" y="463"/>
                  </a:lnTo>
                  <a:lnTo>
                    <a:pt x="141" y="490"/>
                  </a:lnTo>
                  <a:lnTo>
                    <a:pt x="195" y="512"/>
                  </a:lnTo>
                  <a:lnTo>
                    <a:pt x="255" y="539"/>
                  </a:lnTo>
                  <a:lnTo>
                    <a:pt x="212" y="517"/>
                  </a:lnTo>
                  <a:lnTo>
                    <a:pt x="179" y="490"/>
                  </a:lnTo>
                  <a:lnTo>
                    <a:pt x="157" y="468"/>
                  </a:lnTo>
                  <a:lnTo>
                    <a:pt x="141" y="447"/>
                  </a:lnTo>
                  <a:lnTo>
                    <a:pt x="136" y="425"/>
                  </a:lnTo>
                  <a:lnTo>
                    <a:pt x="136" y="403"/>
                  </a:lnTo>
                  <a:lnTo>
                    <a:pt x="141" y="381"/>
                  </a:lnTo>
                  <a:lnTo>
                    <a:pt x="157" y="365"/>
                  </a:lnTo>
                  <a:lnTo>
                    <a:pt x="179" y="343"/>
                  </a:lnTo>
                  <a:lnTo>
                    <a:pt x="201" y="327"/>
                  </a:lnTo>
                  <a:lnTo>
                    <a:pt x="266" y="294"/>
                  </a:lnTo>
                  <a:lnTo>
                    <a:pt x="353" y="262"/>
                  </a:lnTo>
                  <a:lnTo>
                    <a:pt x="445" y="234"/>
                  </a:lnTo>
                  <a:lnTo>
                    <a:pt x="554" y="213"/>
                  </a:lnTo>
                  <a:lnTo>
                    <a:pt x="662" y="191"/>
                  </a:lnTo>
                  <a:lnTo>
                    <a:pt x="890" y="153"/>
                  </a:lnTo>
                  <a:lnTo>
                    <a:pt x="993" y="136"/>
                  </a:lnTo>
                  <a:lnTo>
                    <a:pt x="1091" y="120"/>
                  </a:lnTo>
                  <a:lnTo>
                    <a:pt x="1178" y="115"/>
                  </a:lnTo>
                  <a:lnTo>
                    <a:pt x="1248" y="104"/>
                  </a:lnTo>
                  <a:lnTo>
                    <a:pt x="1248" y="0"/>
                  </a:lnTo>
                  <a:lnTo>
                    <a:pt x="1161" y="22"/>
                  </a:lnTo>
                  <a:lnTo>
                    <a:pt x="1069" y="38"/>
                  </a:lnTo>
                  <a:lnTo>
                    <a:pt x="874" y="71"/>
                  </a:lnTo>
                  <a:lnTo>
                    <a:pt x="673" y="93"/>
                  </a:lnTo>
                  <a:lnTo>
                    <a:pt x="483" y="126"/>
                  </a:lnTo>
                  <a:lnTo>
                    <a:pt x="391" y="142"/>
                  </a:lnTo>
                  <a:lnTo>
                    <a:pt x="309" y="158"/>
                  </a:lnTo>
                  <a:lnTo>
                    <a:pt x="228" y="180"/>
                  </a:lnTo>
                  <a:lnTo>
                    <a:pt x="163" y="202"/>
                  </a:lnTo>
                  <a:lnTo>
                    <a:pt x="103" y="229"/>
                  </a:lnTo>
                  <a:lnTo>
                    <a:pt x="54" y="256"/>
                  </a:lnTo>
                  <a:lnTo>
                    <a:pt x="22" y="294"/>
                  </a:lnTo>
                  <a:lnTo>
                    <a:pt x="0" y="332"/>
                  </a:lnTo>
                  <a:lnTo>
                    <a:pt x="0" y="332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66" name="Freeform 42"/>
          <p:cNvSpPr>
            <a:spLocks/>
          </p:cNvSpPr>
          <p:nvPr userDrawn="1"/>
        </p:nvSpPr>
        <p:spPr bwMode="hidden">
          <a:xfrm>
            <a:off x="6021388" y="2303463"/>
            <a:ext cx="2411412" cy="2378075"/>
          </a:xfrm>
          <a:custGeom>
            <a:avLst/>
            <a:gdLst/>
            <a:ahLst/>
            <a:cxnLst>
              <a:cxn ang="0">
                <a:pos x="982" y="1061"/>
              </a:cxn>
              <a:cxn ang="0">
                <a:pos x="1357" y="1012"/>
              </a:cxn>
              <a:cxn ang="0">
                <a:pos x="1666" y="957"/>
              </a:cxn>
              <a:cxn ang="0">
                <a:pos x="1916" y="897"/>
              </a:cxn>
              <a:cxn ang="0">
                <a:pos x="2100" y="832"/>
              </a:cxn>
              <a:cxn ang="0">
                <a:pos x="2220" y="756"/>
              </a:cxn>
              <a:cxn ang="0">
                <a:pos x="2285" y="669"/>
              </a:cxn>
              <a:cxn ang="0">
                <a:pos x="2290" y="560"/>
              </a:cxn>
              <a:cxn ang="0">
                <a:pos x="2241" y="457"/>
              </a:cxn>
              <a:cxn ang="0">
                <a:pos x="2144" y="364"/>
              </a:cxn>
              <a:cxn ang="0">
                <a:pos x="2008" y="277"/>
              </a:cxn>
              <a:cxn ang="0">
                <a:pos x="1769" y="157"/>
              </a:cxn>
              <a:cxn ang="0">
                <a:pos x="1612" y="92"/>
              </a:cxn>
              <a:cxn ang="0">
                <a:pos x="1476" y="43"/>
              </a:cxn>
              <a:cxn ang="0">
                <a:pos x="1384" y="10"/>
              </a:cxn>
              <a:cxn ang="0">
                <a:pos x="1346" y="0"/>
              </a:cxn>
              <a:cxn ang="0">
                <a:pos x="1655" y="119"/>
              </a:cxn>
              <a:cxn ang="0">
                <a:pos x="1948" y="255"/>
              </a:cxn>
              <a:cxn ang="0">
                <a:pos x="2068" y="326"/>
              </a:cxn>
              <a:cxn ang="0">
                <a:pos x="2171" y="402"/>
              </a:cxn>
              <a:cxn ang="0">
                <a:pos x="2236" y="478"/>
              </a:cxn>
              <a:cxn ang="0">
                <a:pos x="2263" y="560"/>
              </a:cxn>
              <a:cxn ang="0">
                <a:pos x="2241" y="636"/>
              </a:cxn>
              <a:cxn ang="0">
                <a:pos x="2171" y="702"/>
              </a:cxn>
              <a:cxn ang="0">
                <a:pos x="2062" y="756"/>
              </a:cxn>
              <a:cxn ang="0">
                <a:pos x="1921" y="800"/>
              </a:cxn>
              <a:cxn ang="0">
                <a:pos x="1748" y="843"/>
              </a:cxn>
              <a:cxn ang="0">
                <a:pos x="1351" y="908"/>
              </a:cxn>
              <a:cxn ang="0">
                <a:pos x="923" y="968"/>
              </a:cxn>
              <a:cxn ang="0">
                <a:pos x="521" y="1028"/>
              </a:cxn>
              <a:cxn ang="0">
                <a:pos x="353" y="1066"/>
              </a:cxn>
              <a:cxn ang="0">
                <a:pos x="206" y="1104"/>
              </a:cxn>
              <a:cxn ang="0">
                <a:pos x="92" y="1148"/>
              </a:cxn>
              <a:cxn ang="0">
                <a:pos x="22" y="1202"/>
              </a:cxn>
              <a:cxn ang="0">
                <a:pos x="0" y="1262"/>
              </a:cxn>
              <a:cxn ang="0">
                <a:pos x="27" y="1327"/>
              </a:cxn>
              <a:cxn ang="0">
                <a:pos x="98" y="1382"/>
              </a:cxn>
              <a:cxn ang="0">
                <a:pos x="196" y="1425"/>
              </a:cxn>
              <a:cxn ang="0">
                <a:pos x="326" y="1469"/>
              </a:cxn>
              <a:cxn ang="0">
                <a:pos x="217" y="1414"/>
              </a:cxn>
              <a:cxn ang="0">
                <a:pos x="147" y="1360"/>
              </a:cxn>
              <a:cxn ang="0">
                <a:pos x="120" y="1306"/>
              </a:cxn>
              <a:cxn ang="0">
                <a:pos x="141" y="1257"/>
              </a:cxn>
              <a:cxn ang="0">
                <a:pos x="212" y="1208"/>
              </a:cxn>
              <a:cxn ang="0">
                <a:pos x="342" y="1164"/>
              </a:cxn>
              <a:cxn ang="0">
                <a:pos x="527" y="1121"/>
              </a:cxn>
              <a:cxn ang="0">
                <a:pos x="771" y="1088"/>
              </a:cxn>
            </a:cxnLst>
            <a:rect l="0" t="0" r="r" b="b"/>
            <a:pathLst>
              <a:path w="2296" h="1469">
                <a:moveTo>
                  <a:pt x="771" y="1088"/>
                </a:moveTo>
                <a:lnTo>
                  <a:pt x="982" y="1061"/>
                </a:lnTo>
                <a:lnTo>
                  <a:pt x="1178" y="1034"/>
                </a:lnTo>
                <a:lnTo>
                  <a:pt x="1357" y="1012"/>
                </a:lnTo>
                <a:lnTo>
                  <a:pt x="1520" y="985"/>
                </a:lnTo>
                <a:lnTo>
                  <a:pt x="1666" y="957"/>
                </a:lnTo>
                <a:lnTo>
                  <a:pt x="1796" y="930"/>
                </a:lnTo>
                <a:lnTo>
                  <a:pt x="1916" y="897"/>
                </a:lnTo>
                <a:lnTo>
                  <a:pt x="2013" y="870"/>
                </a:lnTo>
                <a:lnTo>
                  <a:pt x="2100" y="832"/>
                </a:lnTo>
                <a:lnTo>
                  <a:pt x="2171" y="800"/>
                </a:lnTo>
                <a:lnTo>
                  <a:pt x="2220" y="756"/>
                </a:lnTo>
                <a:lnTo>
                  <a:pt x="2263" y="712"/>
                </a:lnTo>
                <a:lnTo>
                  <a:pt x="2285" y="669"/>
                </a:lnTo>
                <a:lnTo>
                  <a:pt x="2296" y="614"/>
                </a:lnTo>
                <a:lnTo>
                  <a:pt x="2290" y="560"/>
                </a:lnTo>
                <a:lnTo>
                  <a:pt x="2269" y="500"/>
                </a:lnTo>
                <a:lnTo>
                  <a:pt x="2241" y="457"/>
                </a:lnTo>
                <a:lnTo>
                  <a:pt x="2198" y="408"/>
                </a:lnTo>
                <a:lnTo>
                  <a:pt x="2144" y="364"/>
                </a:lnTo>
                <a:lnTo>
                  <a:pt x="2079" y="321"/>
                </a:lnTo>
                <a:lnTo>
                  <a:pt x="2008" y="277"/>
                </a:lnTo>
                <a:lnTo>
                  <a:pt x="1927" y="234"/>
                </a:lnTo>
                <a:lnTo>
                  <a:pt x="1769" y="157"/>
                </a:lnTo>
                <a:lnTo>
                  <a:pt x="1688" y="125"/>
                </a:lnTo>
                <a:lnTo>
                  <a:pt x="1612" y="92"/>
                </a:lnTo>
                <a:lnTo>
                  <a:pt x="1536" y="65"/>
                </a:lnTo>
                <a:lnTo>
                  <a:pt x="1476" y="43"/>
                </a:lnTo>
                <a:lnTo>
                  <a:pt x="1422" y="27"/>
                </a:lnTo>
                <a:lnTo>
                  <a:pt x="1384" y="10"/>
                </a:lnTo>
                <a:lnTo>
                  <a:pt x="1357" y="5"/>
                </a:lnTo>
                <a:lnTo>
                  <a:pt x="1346" y="0"/>
                </a:lnTo>
                <a:lnTo>
                  <a:pt x="1498" y="54"/>
                </a:lnTo>
                <a:lnTo>
                  <a:pt x="1655" y="119"/>
                </a:lnTo>
                <a:lnTo>
                  <a:pt x="1807" y="185"/>
                </a:lnTo>
                <a:lnTo>
                  <a:pt x="1948" y="255"/>
                </a:lnTo>
                <a:lnTo>
                  <a:pt x="2013" y="288"/>
                </a:lnTo>
                <a:lnTo>
                  <a:pt x="2068" y="326"/>
                </a:lnTo>
                <a:lnTo>
                  <a:pt x="2122" y="364"/>
                </a:lnTo>
                <a:lnTo>
                  <a:pt x="2171" y="402"/>
                </a:lnTo>
                <a:lnTo>
                  <a:pt x="2209" y="440"/>
                </a:lnTo>
                <a:lnTo>
                  <a:pt x="2236" y="478"/>
                </a:lnTo>
                <a:lnTo>
                  <a:pt x="2252" y="522"/>
                </a:lnTo>
                <a:lnTo>
                  <a:pt x="2263" y="560"/>
                </a:lnTo>
                <a:lnTo>
                  <a:pt x="2258" y="598"/>
                </a:lnTo>
                <a:lnTo>
                  <a:pt x="2241" y="636"/>
                </a:lnTo>
                <a:lnTo>
                  <a:pt x="2214" y="669"/>
                </a:lnTo>
                <a:lnTo>
                  <a:pt x="2171" y="702"/>
                </a:lnTo>
                <a:lnTo>
                  <a:pt x="2122" y="729"/>
                </a:lnTo>
                <a:lnTo>
                  <a:pt x="2062" y="756"/>
                </a:lnTo>
                <a:lnTo>
                  <a:pt x="1997" y="778"/>
                </a:lnTo>
                <a:lnTo>
                  <a:pt x="1921" y="800"/>
                </a:lnTo>
                <a:lnTo>
                  <a:pt x="1834" y="821"/>
                </a:lnTo>
                <a:lnTo>
                  <a:pt x="1748" y="843"/>
                </a:lnTo>
                <a:lnTo>
                  <a:pt x="1552" y="876"/>
                </a:lnTo>
                <a:lnTo>
                  <a:pt x="1351" y="908"/>
                </a:lnTo>
                <a:lnTo>
                  <a:pt x="1134" y="941"/>
                </a:lnTo>
                <a:lnTo>
                  <a:pt x="923" y="968"/>
                </a:lnTo>
                <a:lnTo>
                  <a:pt x="716" y="995"/>
                </a:lnTo>
                <a:lnTo>
                  <a:pt x="521" y="1028"/>
                </a:lnTo>
                <a:lnTo>
                  <a:pt x="434" y="1044"/>
                </a:lnTo>
                <a:lnTo>
                  <a:pt x="353" y="1066"/>
                </a:lnTo>
                <a:lnTo>
                  <a:pt x="277" y="1082"/>
                </a:lnTo>
                <a:lnTo>
                  <a:pt x="206" y="1104"/>
                </a:lnTo>
                <a:lnTo>
                  <a:pt x="147" y="1126"/>
                </a:lnTo>
                <a:lnTo>
                  <a:pt x="92" y="1148"/>
                </a:lnTo>
                <a:lnTo>
                  <a:pt x="54" y="1175"/>
                </a:lnTo>
                <a:lnTo>
                  <a:pt x="22" y="1202"/>
                </a:lnTo>
                <a:lnTo>
                  <a:pt x="6" y="1229"/>
                </a:lnTo>
                <a:lnTo>
                  <a:pt x="0" y="1262"/>
                </a:lnTo>
                <a:lnTo>
                  <a:pt x="11" y="1295"/>
                </a:lnTo>
                <a:lnTo>
                  <a:pt x="27" y="1327"/>
                </a:lnTo>
                <a:lnTo>
                  <a:pt x="54" y="1355"/>
                </a:lnTo>
                <a:lnTo>
                  <a:pt x="98" y="1382"/>
                </a:lnTo>
                <a:lnTo>
                  <a:pt x="141" y="1404"/>
                </a:lnTo>
                <a:lnTo>
                  <a:pt x="196" y="1425"/>
                </a:lnTo>
                <a:lnTo>
                  <a:pt x="261" y="1447"/>
                </a:lnTo>
                <a:lnTo>
                  <a:pt x="326" y="1469"/>
                </a:lnTo>
                <a:lnTo>
                  <a:pt x="266" y="1442"/>
                </a:lnTo>
                <a:lnTo>
                  <a:pt x="217" y="1414"/>
                </a:lnTo>
                <a:lnTo>
                  <a:pt x="174" y="1387"/>
                </a:lnTo>
                <a:lnTo>
                  <a:pt x="147" y="1360"/>
                </a:lnTo>
                <a:lnTo>
                  <a:pt x="125" y="1333"/>
                </a:lnTo>
                <a:lnTo>
                  <a:pt x="120" y="1306"/>
                </a:lnTo>
                <a:lnTo>
                  <a:pt x="125" y="1278"/>
                </a:lnTo>
                <a:lnTo>
                  <a:pt x="141" y="1257"/>
                </a:lnTo>
                <a:lnTo>
                  <a:pt x="174" y="1229"/>
                </a:lnTo>
                <a:lnTo>
                  <a:pt x="212" y="1208"/>
                </a:lnTo>
                <a:lnTo>
                  <a:pt x="272" y="1186"/>
                </a:lnTo>
                <a:lnTo>
                  <a:pt x="342" y="1164"/>
                </a:lnTo>
                <a:lnTo>
                  <a:pt x="423" y="1142"/>
                </a:lnTo>
                <a:lnTo>
                  <a:pt x="527" y="1121"/>
                </a:lnTo>
                <a:lnTo>
                  <a:pt x="641" y="1104"/>
                </a:lnTo>
                <a:lnTo>
                  <a:pt x="771" y="1088"/>
                </a:lnTo>
                <a:lnTo>
                  <a:pt x="771" y="1088"/>
                </a:lnTo>
                <a:close/>
              </a:path>
            </a:pathLst>
          </a:custGeom>
          <a:gradFill rotWithShape="0">
            <a:gsLst>
              <a:gs pos="0">
                <a:srgbClr val="035930">
                  <a:alpha val="59000"/>
                </a:srgbClr>
              </a:gs>
              <a:gs pos="100000">
                <a:srgbClr val="055730">
                  <a:alpha val="20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•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ª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•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–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" y="1592263"/>
            <a:ext cx="8839200" cy="544512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Cooperative Agriculture Pest Survey (CAPS)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28875" y="4729638"/>
            <a:ext cx="4270375" cy="1911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John H. Bowers, Ph.D.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National Survey Coordinator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Emergency &amp; Domestic Programs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USDA APHIS PPQ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dirty="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rPr>
              <a:t>Riverdale, MD</a:t>
            </a:r>
          </a:p>
        </p:txBody>
      </p:sp>
      <p:pic>
        <p:nvPicPr>
          <p:cNvPr id="13332" name="Picture 20" descr="C:\Documents and Settings\jbowers\My Documents\My Pictures\YellowBug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09950" y="2441575"/>
            <a:ext cx="2667000" cy="2000250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Guidelines – Changes 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861" y="2018622"/>
            <a:ext cx="8076282" cy="4839378"/>
          </a:xfrm>
        </p:spPr>
        <p:txBody>
          <a:bodyPr/>
          <a:lstStyle/>
          <a:p>
            <a:r>
              <a:rPr lang="en-US" dirty="0" smtClean="0"/>
              <a:t>Funding Guidance</a:t>
            </a:r>
          </a:p>
          <a:p>
            <a:pPr lvl="1"/>
            <a:r>
              <a:rPr lang="en-US" dirty="0" smtClean="0"/>
              <a:t>Plan with 2012 budget, but be ready to change</a:t>
            </a:r>
          </a:p>
          <a:p>
            <a:r>
              <a:rPr lang="en-US" dirty="0" smtClean="0"/>
              <a:t>Tier 2 Infrastructure Eliminated</a:t>
            </a:r>
          </a:p>
          <a:p>
            <a:pPr lvl="1"/>
            <a:r>
              <a:rPr lang="en-US" dirty="0" smtClean="0"/>
              <a:t>Cannot exceed 2012 amount</a:t>
            </a:r>
          </a:p>
          <a:p>
            <a:r>
              <a:rPr lang="en-US" dirty="0" smtClean="0"/>
              <a:t>Travel Restrictions – CAPS activities only</a:t>
            </a:r>
          </a:p>
          <a:p>
            <a:pPr lvl="1"/>
            <a:r>
              <a:rPr lang="en-US" dirty="0" smtClean="0"/>
              <a:t>Out-of state – capped at $5,000</a:t>
            </a:r>
          </a:p>
          <a:p>
            <a:pPr lvl="1"/>
            <a:r>
              <a:rPr lang="en-US" dirty="0" smtClean="0"/>
              <a:t>In-state</a:t>
            </a:r>
          </a:p>
          <a:p>
            <a:pPr lvl="2"/>
            <a:r>
              <a:rPr lang="en-US" dirty="0" smtClean="0"/>
              <a:t>Travel to conduct surveys          survey work plan</a:t>
            </a:r>
          </a:p>
          <a:p>
            <a:pPr lvl="2"/>
            <a:r>
              <a:rPr lang="en-US" dirty="0" smtClean="0"/>
              <a:t>Other travel to support CAPS only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 bwMode="auto">
          <a:xfrm>
            <a:off x="5617029" y="5849259"/>
            <a:ext cx="471715" cy="13788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Guidelines – Changes 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861" y="2018622"/>
            <a:ext cx="8076282" cy="4839378"/>
          </a:xfrm>
        </p:spPr>
        <p:txBody>
          <a:bodyPr/>
          <a:lstStyle/>
          <a:p>
            <a:r>
              <a:rPr lang="en-US" dirty="0" smtClean="0"/>
              <a:t>Infrastructure Reporting</a:t>
            </a:r>
          </a:p>
          <a:p>
            <a:pPr lvl="1"/>
            <a:r>
              <a:rPr lang="en-US" dirty="0" smtClean="0"/>
              <a:t>New reporting template – Appendix P-1</a:t>
            </a:r>
          </a:p>
          <a:p>
            <a:r>
              <a:rPr lang="en-US" dirty="0" smtClean="0"/>
              <a:t>CAPS and Farm Bill Surveys</a:t>
            </a:r>
          </a:p>
          <a:p>
            <a:pPr lvl="1"/>
            <a:r>
              <a:rPr lang="en-US" dirty="0" smtClean="0"/>
              <a:t>Grape, Stone Fruit, and other specialty crops</a:t>
            </a:r>
          </a:p>
          <a:p>
            <a:pPr lvl="2"/>
            <a:r>
              <a:rPr lang="en-US" dirty="0" smtClean="0"/>
              <a:t>Not funded through CAPS         Farm Bill</a:t>
            </a:r>
          </a:p>
          <a:p>
            <a:r>
              <a:rPr lang="en-US" dirty="0" smtClean="0"/>
              <a:t>Discretionary Surveys Eliminated</a:t>
            </a:r>
          </a:p>
          <a:p>
            <a:pPr lvl="1"/>
            <a:r>
              <a:rPr lang="en-US" dirty="0" smtClean="0"/>
              <a:t>Pests of state concern        bundled w/ Priority Pests</a:t>
            </a:r>
          </a:p>
          <a:p>
            <a:pPr lvl="1"/>
            <a:r>
              <a:rPr lang="en-US" dirty="0" smtClean="0"/>
              <a:t>Eliminates the need for 75/25 funding split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Infrastructure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FF00"/>
                </a:solidFill>
              </a:rPr>
              <a:t>Survey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Right Arrow 4"/>
          <p:cNvSpPr/>
          <p:nvPr/>
        </p:nvSpPr>
        <p:spPr bwMode="auto">
          <a:xfrm>
            <a:off x="5558973" y="4289004"/>
            <a:ext cx="471715" cy="13788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4615545" y="5326776"/>
            <a:ext cx="471715" cy="13788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Guidelines – Changes 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861" y="2018622"/>
            <a:ext cx="8076282" cy="4839378"/>
          </a:xfrm>
        </p:spPr>
        <p:txBody>
          <a:bodyPr/>
          <a:lstStyle/>
          <a:p>
            <a:r>
              <a:rPr lang="en-US" dirty="0" smtClean="0"/>
              <a:t>Appendix J-3 – CAPS Survey Form</a:t>
            </a:r>
          </a:p>
          <a:p>
            <a:pPr lvl="1"/>
            <a:r>
              <a:rPr lang="en-US" dirty="0" smtClean="0"/>
              <a:t>Completed online on CAPS R&amp;C site</a:t>
            </a:r>
          </a:p>
          <a:p>
            <a:pPr lvl="1"/>
            <a:r>
              <a:rPr lang="en-US" dirty="0" smtClean="0"/>
              <a:t>Must be complete when work plans are submitted</a:t>
            </a:r>
          </a:p>
          <a:p>
            <a:r>
              <a:rPr lang="en-US" dirty="0" smtClean="0"/>
              <a:t>AHP Prioritized Pest List</a:t>
            </a:r>
          </a:p>
          <a:p>
            <a:pPr lvl="1"/>
            <a:r>
              <a:rPr lang="en-US" dirty="0" smtClean="0"/>
              <a:t>Update every 2 years only</a:t>
            </a:r>
          </a:p>
          <a:p>
            <a:pPr lvl="1"/>
            <a:r>
              <a:rPr lang="en-US" dirty="0" smtClean="0"/>
              <a:t>2013 same as 2012 </a:t>
            </a:r>
            <a:r>
              <a:rPr lang="en-US" sz="2400" dirty="0" smtClean="0"/>
              <a:t>(</a:t>
            </a:r>
            <a:r>
              <a:rPr lang="en-US" sz="2400" i="1" dirty="0" err="1" smtClean="0"/>
              <a:t>Planococcus</a:t>
            </a:r>
            <a:r>
              <a:rPr lang="en-US" sz="2400" i="1" dirty="0" smtClean="0"/>
              <a:t> minor</a:t>
            </a:r>
            <a:r>
              <a:rPr lang="en-US" sz="2400" dirty="0" smtClean="0"/>
              <a:t> removed)</a:t>
            </a:r>
          </a:p>
          <a:p>
            <a:pPr lvl="1"/>
            <a:r>
              <a:rPr lang="en-US" dirty="0" smtClean="0"/>
              <a:t>Effort underway to update the process and model</a:t>
            </a:r>
          </a:p>
          <a:p>
            <a:r>
              <a:rPr lang="en-US" dirty="0" smtClean="0"/>
              <a:t>Pest List Changes</a:t>
            </a:r>
          </a:p>
          <a:p>
            <a:pPr lvl="1"/>
            <a:r>
              <a:rPr lang="en-US" dirty="0" smtClean="0"/>
              <a:t>Appendix M-2</a:t>
            </a:r>
            <a:endParaRPr lang="en-US" dirty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Guidelines – Changes Going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861" y="2018622"/>
            <a:ext cx="8076282" cy="4839378"/>
          </a:xfrm>
        </p:spPr>
        <p:txBody>
          <a:bodyPr/>
          <a:lstStyle/>
          <a:p>
            <a:r>
              <a:rPr lang="en-US" dirty="0" smtClean="0"/>
              <a:t>NAPIS and IPHIS</a:t>
            </a:r>
          </a:p>
          <a:p>
            <a:pPr lvl="1"/>
            <a:r>
              <a:rPr lang="en-US" dirty="0" smtClean="0"/>
              <a:t>High level requirements submitted to IPHIS team</a:t>
            </a:r>
          </a:p>
          <a:p>
            <a:pPr lvl="1"/>
            <a:r>
              <a:rPr lang="en-US" dirty="0" smtClean="0"/>
              <a:t>Pilot testing of certain IPHIS functionality</a:t>
            </a:r>
          </a:p>
          <a:p>
            <a:pPr lvl="2"/>
            <a:r>
              <a:rPr lang="en-US" dirty="0" smtClean="0"/>
              <a:t>CO, ID, ME</a:t>
            </a:r>
          </a:p>
          <a:p>
            <a:pPr lvl="1"/>
            <a:r>
              <a:rPr lang="en-US" dirty="0" smtClean="0"/>
              <a:t>October 1 decision deadline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s_ph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5126" y="1302863"/>
            <a:ext cx="4902525" cy="4499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908616" y="5896377"/>
            <a:ext cx="5326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CAPS Resource and Collaboration Site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caps.ceris.purdue.edu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wers Plant Board presentation 2008">
  <a:themeElements>
    <a:clrScheme name="Bowers Plant Board presentation 20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owers Plant Board presentation 2008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owers Plant Board presentation 20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2417</TotalTime>
  <Words>231</Words>
  <Application>Microsoft Office PowerPoint</Application>
  <PresentationFormat>On-screen Show (4:3)</PresentationFormat>
  <Paragraphs>45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Bowers Plant Board presentation 2008</vt:lpstr>
      <vt:lpstr>Cooperative Agriculture Pest Survey (CAPS)</vt:lpstr>
      <vt:lpstr>2013 Guidelines – Changes Going Forward</vt:lpstr>
      <vt:lpstr>2013 Guidelines – Changes Going Forward</vt:lpstr>
      <vt:lpstr>2013 Guidelines – Changes Going Forward</vt:lpstr>
      <vt:lpstr>2013 Guidelines – Changes Going Forward</vt:lpstr>
      <vt:lpstr>PowerPoint Presentation</vt:lpstr>
    </vt:vector>
  </TitlesOfParts>
  <Company>USDA APHIS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Cooperative Agriculture Pest Survey (CAPS) Program:  A National Approach to Surveying for Exotic Species</dc:title>
  <dc:creator>JBowers</dc:creator>
  <cp:lastModifiedBy>jbowers</cp:lastModifiedBy>
  <cp:revision>336</cp:revision>
  <dcterms:created xsi:type="dcterms:W3CDTF">2008-06-16T01:27:09Z</dcterms:created>
  <dcterms:modified xsi:type="dcterms:W3CDTF">2013-02-11T01:53:11Z</dcterms:modified>
</cp:coreProperties>
</file>