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5" r:id="rId4"/>
    <p:sldId id="264" r:id="rId5"/>
    <p:sldId id="266" r:id="rId6"/>
    <p:sldId id="270" r:id="rId7"/>
    <p:sldId id="271" r:id="rId8"/>
    <p:sldId id="272" r:id="rId9"/>
    <p:sldId id="267" r:id="rId10"/>
    <p:sldId id="268" r:id="rId11"/>
    <p:sldId id="273" r:id="rId12"/>
    <p:sldId id="274" r:id="rId13"/>
    <p:sldId id="27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4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37064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54051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Pest Detection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Cooperative Agricultural Pest Survey (CAPS)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7915" y="5904854"/>
            <a:ext cx="1050011" cy="787508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69" y="2812300"/>
            <a:ext cx="3206535" cy="2861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63500" dir="36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11627"/>
              </p:ext>
            </p:extLst>
          </p:nvPr>
        </p:nvGraphicFramePr>
        <p:xfrm>
          <a:off x="641517" y="990578"/>
          <a:ext cx="7863840" cy="537002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17857"/>
                <a:gridCol w="1448661"/>
                <a:gridCol w="1448661"/>
                <a:gridCol w="144866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139,539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134,759</a:t>
                      </a:r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60,411</a:t>
                      </a:r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118</a:t>
                      </a:r>
                      <a:endParaRPr lang="en-US" sz="1600" b="1" dirty="0" smtClean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 (J-3)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105 (86.1%)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102 (80.3%)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95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(80.5%)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 (J-3)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295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266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229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in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790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802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384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92</a:t>
                      </a:r>
                      <a:endParaRPr lang="en-US" sz="1600" b="1" dirty="0" smtClean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99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30</a:t>
                      </a:r>
                      <a:endParaRPr lang="en-US" sz="1600" b="1" dirty="0" smtClean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28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23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Not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698</a:t>
                      </a:r>
                      <a:endParaRPr lang="en-US" sz="1600" b="1" dirty="0" smtClean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703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289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17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7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8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97723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 Priority Pests with Positive Data in NAPIS (CY2011)</a:t>
                      </a:r>
                      <a:endParaRPr lang="en-US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Agrilus </a:t>
                      </a:r>
                      <a:r>
                        <a:rPr lang="en-US" sz="1600" b="1" i="1" u="none" strike="noStrike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planipennis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Lymantria dispar</a:t>
                      </a: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Anoplophora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glabripennis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Orthotomicus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erosus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Candidatus </a:t>
                      </a:r>
                      <a:r>
                        <a:rPr lang="en-US" sz="1600" b="1" i="0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Liberibacter asiaticus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Pityophthorus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juglandis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Cernuella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virgata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Planococcus</a:t>
                      </a:r>
                      <a:r>
                        <a:rPr lang="en-US" sz="1600" b="1" i="1" u="none" strike="noStrike" dirty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minor</a:t>
                      </a: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Epiphyas postvittana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Scirtothrips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dorsalis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Hylurgops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palliatus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Sirex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noctilio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 err="1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Lissachatina</a:t>
                      </a:r>
                      <a:r>
                        <a:rPr lang="en-US" sz="1600" b="1" i="1" u="none" strike="noStrike" dirty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fulica</a:t>
                      </a:r>
                      <a:endParaRPr lang="en-US" sz="1600" b="1" i="1" u="none" strike="noStrike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Tomicus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piniperda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Lobesia botrana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Xyleborus</a:t>
                      </a:r>
                      <a:r>
                        <a:rPr lang="en-US" sz="1600" b="1" i="1" u="none" strike="noStrike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en-US" sz="1600" b="1" i="1" u="none" strike="noStrike" dirty="0" err="1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</a:rPr>
                        <a:t>glabratus</a:t>
                      </a:r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5888" indent="0" algn="l" fontAlgn="b"/>
                      <a:endParaRPr lang="en-US" sz="1600" b="1" i="1" u="none" strike="noStrike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dirty="0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* New U.</a:t>
                      </a:r>
                      <a:r>
                        <a:rPr lang="en-US" sz="1600" b="1" i="1" u="none" strike="noStrike" kern="1200" baseline="0" dirty="0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S. record</a:t>
                      </a:r>
                      <a:endParaRPr lang="en-US" sz="1600" b="1" i="1" u="none" strike="noStrike" kern="1200" dirty="0" smtClean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50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93348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CY2012)</a:t>
                      </a:r>
                      <a:endParaRPr lang="en-US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Agrilus planipennis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Sirex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noctilio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Chrysodeixis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chalcites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Tomicus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piniperda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Epiphyas postvittana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Veronicella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cubensis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Lymantria dispar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asiatica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Xyleborus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glabratus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Pityophthorus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juglandis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kern="1200" dirty="0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* None were new U.</a:t>
                      </a:r>
                      <a:r>
                        <a:rPr lang="en-US" sz="1600" b="1" i="1" u="none" strike="noStrike" kern="1200" baseline="0" dirty="0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S. records</a:t>
                      </a:r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600" b="1" i="1" u="none" strike="noStrike" kern="120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51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98629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CY2013)</a:t>
                      </a:r>
                      <a:endParaRPr lang="en-US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Agrilus planipennis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zonata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Cernuella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virgata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Lymantria dispar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asiatica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Tomicus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piniperda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 err="1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Trichoferus</a:t>
                      </a:r>
                      <a:r>
                        <a:rPr lang="en-US" sz="1600" b="1" i="1" u="none" strike="noStrike" kern="1200" dirty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campestris</a:t>
                      </a:r>
                      <a:r>
                        <a:rPr lang="en-US" sz="1600" b="1" i="1" u="none" strike="noStrike" kern="1200" dirty="0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*</a:t>
                      </a:r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marL="117475" indent="0" algn="l" fontAlgn="b"/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Veronicella</a:t>
                      </a:r>
                      <a:r>
                        <a:rPr lang="en-US" sz="1600" b="1" i="1" u="none" strike="noStrike" kern="1200" dirty="0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1" u="none" strike="noStrike" kern="1200" dirty="0" err="1">
                          <a:solidFill>
                            <a:schemeClr val="dk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cubensis</a:t>
                      </a:r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kern="1200" dirty="0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* New U.</a:t>
                      </a:r>
                      <a:r>
                        <a:rPr lang="en-US" sz="1600" b="1" i="1" u="none" strike="noStrike" kern="1200" baseline="0" dirty="0" smtClean="0">
                          <a:solidFill>
                            <a:srgbClr val="CC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 S. record</a:t>
                      </a:r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814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s_ph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5126" y="985154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87611" y="5694903"/>
            <a:ext cx="37683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CAPS Resource and Collaboration Site</a:t>
            </a:r>
            <a:endParaRPr lang="en-US" dirty="0" smtClean="0"/>
          </a:p>
          <a:p>
            <a:pPr algn="ctr"/>
            <a:r>
              <a:rPr lang="en-US" dirty="0" smtClean="0"/>
              <a:t>caps.ceris.purdue.edu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69985"/>
              </p:ext>
            </p:extLst>
          </p:nvPr>
        </p:nvGraphicFramePr>
        <p:xfrm>
          <a:off x="297538" y="2021115"/>
          <a:ext cx="8534403" cy="42824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rgbClr val="000000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Participation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states/territories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 these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VI, GU,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CNMI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VI, A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S,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GU 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states/territories with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w/o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AZ, NM, CNMI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states/territories with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w/o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MO, AZ, NM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AZ,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8135"/>
              </p:ext>
            </p:extLst>
          </p:nvPr>
        </p:nvGraphicFramePr>
        <p:xfrm>
          <a:off x="294367" y="2025650"/>
          <a:ext cx="8534403" cy="43586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unique exotic pests for which national surveys are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state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cost per individual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$18,666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$19,926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$23,410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  <a:sym typeface="Wingdings"/>
                        </a:rPr>
                        <a:t></a:t>
                      </a:r>
                      <a:endParaRPr lang="en-US" sz="16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$21,620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  <a:sym typeface="Wingdings"/>
                        </a:rPr>
                        <a:t></a:t>
                      </a:r>
                      <a:endParaRPr lang="en-US" sz="16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93765" y="6395680"/>
            <a:ext cx="2324753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aseline="30000" dirty="0" smtClean="0">
                <a:sym typeface="Wingdings"/>
              </a:rPr>
              <a:t></a:t>
            </a:r>
            <a:r>
              <a:rPr lang="en-US" sz="1600" dirty="0" smtClean="0">
                <a:sym typeface="Wingdings"/>
              </a:rPr>
              <a:t> Pre-Sequestration; </a:t>
            </a:r>
            <a:r>
              <a:rPr lang="en-US" sz="1600" b="1" baseline="30000" dirty="0">
                <a:solidFill>
                  <a:srgbClr val="000000"/>
                </a:solidFill>
                <a:sym typeface="Wingdings"/>
              </a:rPr>
              <a:t></a:t>
            </a:r>
            <a:r>
              <a:rPr lang="en-US" sz="1600" dirty="0" smtClean="0">
                <a:sym typeface="Wingdings"/>
              </a:rPr>
              <a:t>CR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44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596052"/>
              </p:ext>
            </p:extLst>
          </p:nvPr>
        </p:nvGraphicFramePr>
        <p:xfrm>
          <a:off x="294367" y="2021119"/>
          <a:ext cx="8534403" cy="32766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52169"/>
                <a:gridCol w="1093879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Priority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Pest List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86.1%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2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992078"/>
              </p:ext>
            </p:extLst>
          </p:nvPr>
        </p:nvGraphicFramePr>
        <p:xfrm>
          <a:off x="293688" y="793399"/>
          <a:ext cx="8547099" cy="57738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226122"/>
                <a:gridCol w="938276"/>
                <a:gridCol w="938276"/>
                <a:gridCol w="231163"/>
                <a:gridCol w="2083702"/>
                <a:gridCol w="1064780"/>
                <a:gridCol w="1064780"/>
              </a:tblGrid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Priority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State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Corn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Citrus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Cotton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Field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Cyst Nematode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Forest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3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EWB/BB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Fruit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Mollusk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Greenhouse Crops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Oak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Legume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3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Pine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Mixed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Commodity  Survey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Small Grains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Commodity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Mollusk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Soybean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Nursery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Retail Plants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Asian Defoliators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Grape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9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Palm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Root Crop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Solanaceous Crops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Tree Fruit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5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Stone Fruit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Commodity</a:t>
                      </a:r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Vegetable Crops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2013 CAPS </a:t>
            </a:r>
            <a:r>
              <a:rPr lang="en-US" dirty="0"/>
              <a:t>– PPQ – Farm Bill 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11956"/>
              </p:ext>
            </p:extLst>
          </p:nvPr>
        </p:nvGraphicFramePr>
        <p:xfrm>
          <a:off x="875542" y="1731188"/>
          <a:ext cx="7371618" cy="3672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2013 Measures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and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52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45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46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unique exotic pests for which national surveys are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172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state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25.2*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7.7*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1915" y="5625893"/>
            <a:ext cx="357373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CAPS &amp; PPQ: Pest Detection funding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3094" y="6021103"/>
            <a:ext cx="239539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Farm Bill: Goal 1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8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2013 CAPS – PPQ – Farm Bill Surveys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825251"/>
              </p:ext>
            </p:extLst>
          </p:nvPr>
        </p:nvGraphicFramePr>
        <p:xfrm>
          <a:off x="294367" y="2021119"/>
          <a:ext cx="8534403" cy="4053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52169"/>
                <a:gridCol w="1093879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2013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w/o FB Surveys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2013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lang="en-US" sz="16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79.7%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85.3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41.5%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81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2013 CAPS – PPQ – Farm Bill 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98029"/>
              </p:ext>
            </p:extLst>
          </p:nvPr>
        </p:nvGraphicFramePr>
        <p:xfrm>
          <a:off x="294367" y="2021119"/>
          <a:ext cx="8534403" cy="4053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52169"/>
                <a:gridCol w="1093879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2013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w/o FB Surveys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&amp; PPQ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&amp;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PPQ &amp; FB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2013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6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1600" b="1" i="0" u="none" strike="noStrike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79.7%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85.3%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82.2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87.3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103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231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334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806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06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93100"/>
              </p:ext>
            </p:extLst>
          </p:nvPr>
        </p:nvGraphicFramePr>
        <p:xfrm>
          <a:off x="301624" y="1459973"/>
          <a:ext cx="8534401" cy="43281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r>
                        <a:rPr lang="en-US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Results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83.3%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100%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0</a:t>
                      </a:r>
                      <a:endParaRPr lang="en-US" sz="1600" b="1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baseline="300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</a:t>
                      </a:r>
                      <a:endParaRPr lang="en-US" sz="1400" b="1" kern="120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6131" y="5912612"/>
            <a:ext cx="704955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2013:  20 confirmed; 3 not plant pests; 2 widespread at time of detection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2435" y="6305237"/>
            <a:ext cx="5256531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b="1" baseline="30000" dirty="0" smtClean="0">
                <a:solidFill>
                  <a:schemeClr val="dk1"/>
                </a:solidFill>
                <a:sym typeface="Wingdings"/>
              </a:rPr>
              <a:t></a:t>
            </a:r>
            <a:r>
              <a:rPr lang="en-US" b="1" baseline="30000" dirty="0" smtClean="0">
                <a:solidFill>
                  <a:schemeClr val="dk1"/>
                </a:solidFill>
                <a:sym typeface="Wingdings"/>
              </a:rPr>
              <a:t> </a:t>
            </a:r>
            <a:r>
              <a:rPr lang="en-US" i="1" dirty="0" err="1" smtClean="0"/>
              <a:t>Trichoferus</a:t>
            </a:r>
            <a:r>
              <a:rPr lang="en-US" i="1" dirty="0" smtClean="0"/>
              <a:t> </a:t>
            </a:r>
            <a:r>
              <a:rPr lang="en-US" i="1" dirty="0" err="1" smtClean="0"/>
              <a:t>campestris</a:t>
            </a:r>
            <a:r>
              <a:rPr lang="en-US" i="1" dirty="0" smtClean="0"/>
              <a:t> </a:t>
            </a:r>
            <a:r>
              <a:rPr lang="en-US" dirty="0" smtClean="0"/>
              <a:t>– Velvet Longhorned Beetle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1015</Words>
  <Application>Microsoft Office PowerPoint</Application>
  <PresentationFormat>On-screen Show (4:3)</PresentationFormat>
  <Paragraphs>397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Pest Detection &amp; Cooperative Agricultural Pest Survey (CAPS)</vt:lpstr>
      <vt:lpstr>Pest Detection / CAPS Pest &amp; Survey Measures</vt:lpstr>
      <vt:lpstr>Pest Detection / CAPS Pest &amp; Survey Measures</vt:lpstr>
      <vt:lpstr>Pest Detection / CAPS Pest &amp; Survey Measures</vt:lpstr>
      <vt:lpstr>PowerPoint Presentation</vt:lpstr>
      <vt:lpstr>2013 CAPS – PPQ – Farm Bill Surveys</vt:lpstr>
      <vt:lpstr>2013 CAPS – PPQ – Farm Bill Surveys</vt:lpstr>
      <vt:lpstr>2013 CAPS – PPQ – Farm Bill Surveys</vt:lpstr>
      <vt:lpstr>Pest Detection / CAPS Pest &amp; Survey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jbowers</cp:lastModifiedBy>
  <cp:revision>73</cp:revision>
  <cp:lastPrinted>2012-10-23T11:48:32Z</cp:lastPrinted>
  <dcterms:created xsi:type="dcterms:W3CDTF">2012-10-22T18:54:08Z</dcterms:created>
  <dcterms:modified xsi:type="dcterms:W3CDTF">2014-01-20T19:45:08Z</dcterms:modified>
</cp:coreProperties>
</file>