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3" r:id="rId3"/>
    <p:sldId id="265" r:id="rId4"/>
    <p:sldId id="264" r:id="rId5"/>
    <p:sldId id="266" r:id="rId6"/>
    <p:sldId id="270" r:id="rId7"/>
    <p:sldId id="271" r:id="rId8"/>
    <p:sldId id="272" r:id="rId9"/>
    <p:sldId id="267" r:id="rId10"/>
    <p:sldId id="268" r:id="rId11"/>
    <p:sldId id="273" r:id="rId12"/>
    <p:sldId id="274" r:id="rId13"/>
    <p:sldId id="275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3600"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158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93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7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0194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7384"/>
            <a:ext cx="8229600" cy="710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1059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37064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33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154051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/>
              <a:t>Pest Detection</a:t>
            </a:r>
            <a:br>
              <a:rPr lang="en-US" dirty="0"/>
            </a:br>
            <a:r>
              <a:rPr lang="en-US" dirty="0"/>
              <a:t>&amp;</a:t>
            </a:r>
            <a:br>
              <a:rPr lang="en-US" dirty="0"/>
            </a:br>
            <a:r>
              <a:rPr lang="en-US" dirty="0"/>
              <a:t>Cooperative Agricultural Pest Survey (CAPS)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C:\Documents and Settings\jbowers\My Documents\My Pictures\YellowBug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07915" y="5904854"/>
            <a:ext cx="1050011" cy="787508"/>
          </a:xfrm>
          <a:prstGeom prst="ellipse">
            <a:avLst/>
          </a:prstGeom>
          <a:ln w="635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69" y="2812300"/>
            <a:ext cx="3206535" cy="28612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63500" dir="36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9908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711627"/>
              </p:ext>
            </p:extLst>
          </p:nvPr>
        </p:nvGraphicFramePr>
        <p:xfrm>
          <a:off x="641517" y="990578"/>
          <a:ext cx="7863840" cy="5370021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17857"/>
                <a:gridCol w="1448661"/>
                <a:gridCol w="1448661"/>
                <a:gridCol w="1448661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NAPIS Data</a:t>
                      </a:r>
                      <a:endParaRPr lang="en-US" sz="1800" dirty="0">
                        <a:ln>
                          <a:noFill/>
                        </a:ln>
                        <a:solidFill>
                          <a:srgbClr val="CCECFF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11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NAPIS Records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139,539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134,759</a:t>
                      </a:r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60,411</a:t>
                      </a:r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Total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Priority Pests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122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127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118</a:t>
                      </a:r>
                      <a:endParaRPr lang="en-US" sz="1600" b="1" dirty="0" smtClean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targeted for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 (J-3)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105 (86.1%)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102 (80.3%)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95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(80.5%)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Unique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pests targeted for survey (J-3)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295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266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229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Unique pests with data in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790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802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384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with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92</a:t>
                      </a:r>
                      <a:endParaRPr lang="en-US" sz="1600" b="1" dirty="0" smtClean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99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95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no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30</a:t>
                      </a:r>
                      <a:endParaRPr lang="en-US" sz="1600" b="1" dirty="0" smtClean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28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23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Not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Priority Pests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with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698</a:t>
                      </a:r>
                      <a:endParaRPr lang="en-US" sz="1600" b="1" dirty="0" smtClean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703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289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lvl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positive records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17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7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84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797723"/>
              </p:ext>
            </p:extLst>
          </p:nvPr>
        </p:nvGraphicFramePr>
        <p:xfrm>
          <a:off x="1503338" y="841860"/>
          <a:ext cx="6132164" cy="428807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84164"/>
                <a:gridCol w="3048000"/>
              </a:tblGrid>
              <a:tr h="7041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2011 Priority Pests with Positive Data in NAPIS (CY2011)</a:t>
                      </a:r>
                      <a:endParaRPr lang="en-US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8212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600" b="1" i="1" u="none" strike="noStrike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Agrilus </a:t>
                      </a:r>
                      <a:r>
                        <a:rPr lang="en-US" sz="1600" b="1" i="1" u="none" strike="noStrike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planipennis</a:t>
                      </a:r>
                      <a:endParaRPr lang="en-US" sz="1600" b="1" i="1" u="none" strike="noStrike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u="none" strike="noStrike" kern="1200" dirty="0" smtClean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Lymantria dispar</a:t>
                      </a: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Anoplophora</a:t>
                      </a:r>
                      <a:r>
                        <a:rPr lang="en-US" sz="1600" b="1" i="1" u="none" strike="noStrike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glabripennis</a:t>
                      </a:r>
                      <a:endParaRPr lang="en-US" sz="1600" b="1" i="1" u="none" strike="noStrike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Orthotomicus</a:t>
                      </a:r>
                      <a:r>
                        <a:rPr lang="en-US" sz="1600" b="1" i="1" u="none" strike="noStrike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erosus</a:t>
                      </a:r>
                      <a:endParaRPr lang="en-US" sz="1600" b="1" i="1" u="none" strike="noStrike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600" b="1" i="1" u="none" strike="noStrike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Candidatus </a:t>
                      </a:r>
                      <a:r>
                        <a:rPr lang="en-US" sz="1600" b="1" i="0" u="none" strike="noStrike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Liberibacter asiaticus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Pityophthorus</a:t>
                      </a:r>
                      <a:r>
                        <a:rPr lang="en-US" sz="1600" b="1" i="1" u="none" strike="noStrike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juglandis</a:t>
                      </a:r>
                      <a:endParaRPr lang="en-US" sz="1600" b="1" i="1" u="none" strike="noStrike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Cernuella</a:t>
                      </a:r>
                      <a:r>
                        <a:rPr lang="en-US" sz="1600" b="1" i="1" u="none" strike="noStrike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virgata</a:t>
                      </a:r>
                      <a:endParaRPr lang="en-US" sz="1600" b="1" i="1" u="none" strike="noStrike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CC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Planococcus</a:t>
                      </a:r>
                      <a:r>
                        <a:rPr lang="en-US" sz="1600" b="1" i="1" u="none" strike="noStrike" dirty="0">
                          <a:solidFill>
                            <a:srgbClr val="CC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 minor</a:t>
                      </a: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600" b="1" i="1" u="none" strike="noStrike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Epiphyas postvittana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Scirtothrips</a:t>
                      </a:r>
                      <a:r>
                        <a:rPr lang="en-US" sz="1600" b="1" i="1" u="none" strike="noStrike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dorsalis</a:t>
                      </a:r>
                      <a:endParaRPr lang="en-US" sz="1600" b="1" i="1" u="none" strike="noStrike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Hylurgops</a:t>
                      </a:r>
                      <a:r>
                        <a:rPr lang="en-US" sz="1600" b="1" i="1" u="none" strike="noStrike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palliatus</a:t>
                      </a:r>
                      <a:endParaRPr lang="en-US" sz="1600" b="1" i="1" u="none" strike="noStrike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Sirex</a:t>
                      </a:r>
                      <a:r>
                        <a:rPr lang="en-US" sz="1600" b="1" i="1" u="none" strike="noStrike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noctilio</a:t>
                      </a:r>
                      <a:endParaRPr lang="en-US" sz="1600" b="1" i="1" u="none" strike="noStrike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600" b="1" i="1" u="none" strike="noStrike" dirty="0" err="1">
                          <a:solidFill>
                            <a:srgbClr val="CC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Lissachatina</a:t>
                      </a:r>
                      <a:r>
                        <a:rPr lang="en-US" sz="1600" b="1" i="1" u="none" strike="noStrike" dirty="0">
                          <a:solidFill>
                            <a:srgbClr val="CC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CC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fulica</a:t>
                      </a:r>
                      <a:endParaRPr lang="en-US" sz="1600" b="1" i="1" u="none" strike="noStrike" dirty="0">
                        <a:solidFill>
                          <a:srgbClr val="CC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Tomicus</a:t>
                      </a:r>
                      <a:r>
                        <a:rPr lang="en-US" sz="1600" b="1" i="1" u="none" strike="noStrike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piniperda</a:t>
                      </a:r>
                      <a:endParaRPr lang="en-US" sz="1600" b="1" i="1" u="none" strike="noStrike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600" b="1" i="1" u="none" strike="noStrike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Lobesia botrana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Xyleborus</a:t>
                      </a:r>
                      <a:r>
                        <a:rPr lang="en-US" sz="1600" b="1" i="1" u="none" strike="noStrike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en-US" sz="1600" b="1" i="1" u="none" strike="noStrike" dirty="0" err="1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glabratus</a:t>
                      </a:r>
                      <a:endParaRPr lang="en-US" sz="1600" b="1" i="1" u="none" strike="noStrike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5888" indent="0" algn="l" fontAlgn="b"/>
                      <a:endParaRPr lang="en-US" sz="1600" b="1" i="1" u="none" strike="noStrike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u="none" strike="noStrike" kern="1200" dirty="0" smtClean="0">
                          <a:solidFill>
                            <a:srgbClr val="CC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* New U.</a:t>
                      </a:r>
                      <a:r>
                        <a:rPr lang="en-US" sz="1600" b="1" i="1" u="none" strike="noStrike" kern="1200" baseline="0" dirty="0" smtClean="0">
                          <a:solidFill>
                            <a:srgbClr val="CC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S. record</a:t>
                      </a:r>
                      <a:endParaRPr lang="en-US" sz="1600" b="1" i="1" u="none" strike="noStrike" kern="1200" dirty="0" smtClean="0">
                        <a:solidFill>
                          <a:srgbClr val="CC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500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493348"/>
              </p:ext>
            </p:extLst>
          </p:nvPr>
        </p:nvGraphicFramePr>
        <p:xfrm>
          <a:off x="1503338" y="841860"/>
          <a:ext cx="6132164" cy="428807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84164"/>
                <a:gridCol w="3048000"/>
              </a:tblGrid>
              <a:tr h="7041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2012 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Priority Pests with Positive Data in NAPIS (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CY2012)</a:t>
                      </a:r>
                      <a:endParaRPr lang="en-US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8212"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600" b="1" i="1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Agrilus planipennis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Sirex</a:t>
                      </a:r>
                      <a:r>
                        <a:rPr lang="en-US" sz="1600" b="1" i="1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noctilio</a:t>
                      </a:r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Chrysodeixis</a:t>
                      </a:r>
                      <a:r>
                        <a:rPr lang="en-US" sz="1600" b="1" i="1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chalcites</a:t>
                      </a:r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Tomicus</a:t>
                      </a:r>
                      <a:r>
                        <a:rPr lang="en-US" sz="1600" b="1" i="1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piniperda</a:t>
                      </a:r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600" b="1" i="1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Epiphyas postvittana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Veronicella</a:t>
                      </a:r>
                      <a:r>
                        <a:rPr lang="en-US" sz="1600" b="1" i="1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cubensis</a:t>
                      </a:r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600" b="1" i="1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Lymantria dispar </a:t>
                      </a:r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asiatica</a:t>
                      </a:r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Xyleborus</a:t>
                      </a:r>
                      <a:r>
                        <a:rPr lang="en-US" sz="1600" b="1" i="1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glabratus</a:t>
                      </a:r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Pityophthorus</a:t>
                      </a:r>
                      <a:r>
                        <a:rPr lang="en-US" sz="1600" b="1" i="1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juglandis</a:t>
                      </a:r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kern="1200" dirty="0" smtClean="0">
                          <a:solidFill>
                            <a:srgbClr val="CC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* None were new U.</a:t>
                      </a:r>
                      <a:r>
                        <a:rPr lang="en-US" sz="1600" b="1" i="1" u="none" strike="noStrike" kern="1200" baseline="0" dirty="0" smtClean="0">
                          <a:solidFill>
                            <a:srgbClr val="CC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 S. records</a:t>
                      </a:r>
                      <a:endParaRPr lang="en-US" sz="1600" b="1" i="1" u="none" strike="noStrike" kern="1200" dirty="0">
                        <a:solidFill>
                          <a:srgbClr val="CC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endParaRPr lang="en-US" sz="1600" b="1" i="1" u="none" strike="noStrike" kern="120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0519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098629"/>
              </p:ext>
            </p:extLst>
          </p:nvPr>
        </p:nvGraphicFramePr>
        <p:xfrm>
          <a:off x="1503338" y="841860"/>
          <a:ext cx="6132164" cy="428807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84164"/>
                <a:gridCol w="3048000"/>
              </a:tblGrid>
              <a:tr h="7041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2013 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Priority Pests with Positive Data in NAPIS (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CY2013)</a:t>
                      </a:r>
                      <a:endParaRPr lang="en-US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8212"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600" b="1" i="1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Agrilus planipennis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Bactrocera</a:t>
                      </a:r>
                      <a:r>
                        <a:rPr lang="en-US" sz="1600" b="1" i="1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zonata</a:t>
                      </a:r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Cernuella</a:t>
                      </a:r>
                      <a:r>
                        <a:rPr lang="en-US" sz="1600" b="1" i="1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virgata</a:t>
                      </a:r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600" b="1" i="1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Lymantria dispar </a:t>
                      </a:r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asiatica</a:t>
                      </a:r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Tomicus</a:t>
                      </a:r>
                      <a:r>
                        <a:rPr lang="en-US" sz="1600" b="1" i="1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piniperda</a:t>
                      </a:r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600" b="1" i="1" u="none" strike="noStrike" kern="1200" dirty="0" err="1">
                          <a:solidFill>
                            <a:srgbClr val="CC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Trichoferus</a:t>
                      </a:r>
                      <a:r>
                        <a:rPr lang="en-US" sz="1600" b="1" i="1" u="none" strike="noStrike" kern="1200" dirty="0">
                          <a:solidFill>
                            <a:srgbClr val="CC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1" u="none" strike="noStrike" kern="1200" dirty="0" err="1" smtClean="0">
                          <a:solidFill>
                            <a:srgbClr val="CC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campestris</a:t>
                      </a:r>
                      <a:r>
                        <a:rPr lang="en-US" sz="1600" b="1" i="1" u="none" strike="noStrike" kern="1200" dirty="0" smtClean="0">
                          <a:solidFill>
                            <a:srgbClr val="CC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*</a:t>
                      </a:r>
                      <a:endParaRPr lang="en-US" sz="1600" b="1" i="1" u="none" strike="noStrike" kern="1200" dirty="0">
                        <a:solidFill>
                          <a:srgbClr val="CC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Veronicella</a:t>
                      </a:r>
                      <a:r>
                        <a:rPr lang="en-US" sz="1600" b="1" i="1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1" u="none" strike="noStrike" kern="1200" dirty="0" err="1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cubensis</a:t>
                      </a:r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kern="1200" dirty="0" smtClean="0">
                          <a:solidFill>
                            <a:srgbClr val="CC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* New U.</a:t>
                      </a:r>
                      <a:r>
                        <a:rPr lang="en-US" sz="1600" b="1" i="1" u="none" strike="noStrike" kern="1200" baseline="0" dirty="0" smtClean="0">
                          <a:solidFill>
                            <a:srgbClr val="CC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 S. record</a:t>
                      </a:r>
                      <a:endParaRPr lang="en-US" sz="1600" b="1" i="1" u="none" strike="noStrike" kern="1200" dirty="0">
                        <a:solidFill>
                          <a:srgbClr val="CC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814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ps_ph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5126" y="985154"/>
            <a:ext cx="4902525" cy="4499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2687611" y="5694903"/>
            <a:ext cx="376833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CAPS Resource and Collaboration Site</a:t>
            </a:r>
            <a:endParaRPr lang="en-US" dirty="0" smtClean="0"/>
          </a:p>
          <a:p>
            <a:pPr algn="ctr"/>
            <a:r>
              <a:rPr lang="en-US" dirty="0" smtClean="0"/>
              <a:t>caps.ceris.purdue.edu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23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/>
              <a:t>Pest Detection / CAPS Pest &amp; Survey Measures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8269985"/>
              </p:ext>
            </p:extLst>
          </p:nvPr>
        </p:nvGraphicFramePr>
        <p:xfrm>
          <a:off x="297538" y="2021115"/>
          <a:ext cx="8534403" cy="42824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srgbClr val="000000"/>
                  </a:innerShdw>
                </a:effectLst>
                <a:tableStyleId>{5C22544A-7EE6-4342-B048-85BDC9FD1C3A}</a:tableStyleId>
              </a:tblPr>
              <a:tblGrid>
                <a:gridCol w="3883263"/>
                <a:gridCol w="1162785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11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Participation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number of states/territories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Including these territories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PR,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VI, GU, 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CNMI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PR, </a:t>
                      </a:r>
                      <a:r>
                        <a:rPr lang="nb-NO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VI, A</a:t>
                      </a:r>
                      <a:r>
                        <a:rPr lang="nb-NO" sz="16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S, </a:t>
                      </a:r>
                      <a:r>
                        <a:rPr lang="nb-NO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GU </a:t>
                      </a:r>
                      <a:endParaRPr lang="nb-NO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PR, VI, GU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PR, VI, GU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states/territories with Infrastructure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341313" indent="0" algn="l" font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States w/o Infrastructure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AZ, NM, CNMI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states/territories with Surveys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341313" indent="0" algn="l" font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States w/o Survey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MO, AZ, NM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AZ, 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71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/>
              <a:t>Pest Detection / CAPS Pest &amp; Survey Measures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88135"/>
              </p:ext>
            </p:extLst>
          </p:nvPr>
        </p:nvGraphicFramePr>
        <p:xfrm>
          <a:off x="294367" y="2025650"/>
          <a:ext cx="8534403" cy="43586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883263"/>
                <a:gridCol w="1162785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11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Surveys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Number of bundled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130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133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Number of unique exotic pests for which national surveys are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295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266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229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220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pests per state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17.0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15.6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16.3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16.3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pests per bundled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6.7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6.1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7.1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surveys 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2.5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cost per individual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baseline="0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$18,666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$19,926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$23,410</a:t>
                      </a:r>
                      <a:r>
                        <a:rPr lang="en-US" sz="1600" b="1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  <a:sym typeface="Wingdings"/>
                        </a:rPr>
                        <a:t></a:t>
                      </a:r>
                      <a:endParaRPr lang="en-US" sz="1600" b="1" i="0" u="none" strike="noStrike" baseline="30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$21,620</a:t>
                      </a:r>
                      <a:r>
                        <a:rPr lang="en-US" sz="1600" b="1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  <a:sym typeface="Wingdings"/>
                        </a:rPr>
                        <a:t></a:t>
                      </a:r>
                      <a:endParaRPr lang="en-US" sz="1600" b="1" i="0" u="none" strike="noStrike" baseline="30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493765" y="6395680"/>
            <a:ext cx="2324753" cy="33855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600" baseline="30000" dirty="0" smtClean="0">
                <a:sym typeface="Wingdings"/>
              </a:rPr>
              <a:t></a:t>
            </a:r>
            <a:r>
              <a:rPr lang="en-US" sz="1600" dirty="0" smtClean="0">
                <a:sym typeface="Wingdings"/>
              </a:rPr>
              <a:t> Pre-Sequestration; </a:t>
            </a:r>
            <a:r>
              <a:rPr lang="en-US" sz="1600" b="1" baseline="30000" dirty="0">
                <a:solidFill>
                  <a:srgbClr val="000000"/>
                </a:solidFill>
                <a:sym typeface="Wingdings"/>
              </a:rPr>
              <a:t></a:t>
            </a:r>
            <a:r>
              <a:rPr lang="en-US" sz="1600" dirty="0" smtClean="0">
                <a:sym typeface="Wingdings"/>
              </a:rPr>
              <a:t>CR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9447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algn="ctr"/>
            <a:r>
              <a:rPr lang="en-US" dirty="0"/>
              <a:t>Pest Detection / CAPS Pest &amp; Survey Measures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596052"/>
              </p:ext>
            </p:extLst>
          </p:nvPr>
        </p:nvGraphicFramePr>
        <p:xfrm>
          <a:off x="294367" y="2021119"/>
          <a:ext cx="8534403" cy="32766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952169"/>
                <a:gridCol w="1093879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11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Priority</a:t>
                      </a: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Pest List</a:t>
                      </a:r>
                      <a:endParaRPr lang="en-US" sz="1800" b="1" kern="12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innerShdw blurRad="63500" dist="50800" dir="18900000">
                            <a:prstClr val="black">
                              <a:alpha val="50000"/>
                            </a:prst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of target pests on the CAPS Priority Pest List for which surveys were 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86.1%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80.3%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80.5%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72.4%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Total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Priority Pests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145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targeted for survey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95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not targeted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40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24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8992078"/>
              </p:ext>
            </p:extLst>
          </p:nvPr>
        </p:nvGraphicFramePr>
        <p:xfrm>
          <a:off x="293688" y="793399"/>
          <a:ext cx="8547099" cy="57738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226122"/>
                <a:gridCol w="938276"/>
                <a:gridCol w="938276"/>
                <a:gridCol w="231163"/>
                <a:gridCol w="2083702"/>
                <a:gridCol w="1064780"/>
                <a:gridCol w="1064780"/>
              </a:tblGrid>
              <a:tr h="3655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Priority Surveys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20</a:t>
                      </a:r>
                      <a:r>
                        <a:rPr lang="en-US" sz="16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13</a:t>
                      </a:r>
                      <a:endParaRPr lang="en-US" sz="1600" b="1" i="0" u="none" strike="noStrike" dirty="0">
                        <a:solidFill>
                          <a:srgbClr val="FFFF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20</a:t>
                      </a:r>
                      <a:r>
                        <a:rPr lang="en-US" sz="16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14</a:t>
                      </a:r>
                      <a:endParaRPr lang="en-US" sz="1600" b="1" i="0" u="none" strike="noStrike" dirty="0">
                        <a:solidFill>
                          <a:srgbClr val="FFFF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State Surveys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20</a:t>
                      </a:r>
                      <a:r>
                        <a:rPr lang="en-US" sz="16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13</a:t>
                      </a:r>
                      <a:endParaRPr lang="en-US" sz="1600" b="1" i="0" u="none" strike="noStrike" dirty="0">
                        <a:solidFill>
                          <a:srgbClr val="FFFF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20</a:t>
                      </a:r>
                      <a:r>
                        <a:rPr lang="en-US" sz="16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14</a:t>
                      </a:r>
                      <a:endParaRPr lang="en-US" sz="1600" b="1" i="0" u="none" strike="noStrike" dirty="0">
                        <a:solidFill>
                          <a:srgbClr val="FFFF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00"/>
                    </a:solidFill>
                  </a:tcPr>
                </a:tc>
              </a:tr>
              <a:tr h="3655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Corn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Citrus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5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Cotton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Field Crops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5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Cyst Nematode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Forest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83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EWB/BB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Fruit Crops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56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Mollusk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0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Greenhouse Crops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Pest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56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Oak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Legume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83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Pine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Mixed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Commodity  Survey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83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Small Grains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Commodity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Mollusk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5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Soybean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Nursery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&amp;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Retail Plants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Pest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5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Asian Defoliators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FB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Palm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83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Grape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FB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Rice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849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Palm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FB</a:t>
                      </a:r>
                      <a:endParaRPr lang="en-US" sz="1400" b="1" i="0" u="none" strike="noStrike" kern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Root Crop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5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Solanaceous Crops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FB</a:t>
                      </a:r>
                      <a:endParaRPr lang="en-US" sz="1400" b="1" i="0" u="none" strike="noStrike" kern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Tree Fruit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5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Stone Fruit </a:t>
                      </a:r>
                      <a:r>
                        <a:rPr lang="en-US" sz="1400" b="1" i="0" u="none" strike="noStrike" kern="120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Commodity</a:t>
                      </a:r>
                      <a:endParaRPr lang="en-US" sz="1400" b="1" i="0" u="none" strike="noStrike" kern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kern="120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FB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Vegetable Crops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Pest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962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2013 CAPS </a:t>
            </a:r>
            <a:r>
              <a:rPr lang="en-US" dirty="0"/>
              <a:t>– PPQ – Farm Bill Surveys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111956"/>
              </p:ext>
            </p:extLst>
          </p:nvPr>
        </p:nvGraphicFramePr>
        <p:xfrm>
          <a:off x="875542" y="1731188"/>
          <a:ext cx="7371618" cy="36728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883263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2013 Measures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Farm Bill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States and Territories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52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45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46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Number of bundled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132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151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Number of unique exotic pests for which national surveys are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172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pests per state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16.3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9.6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25.2*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pests per bundled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7.1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7.7*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surveys 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781915" y="5625893"/>
            <a:ext cx="3573735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CAPS &amp; PPQ: Pest Detection funding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63094" y="6021103"/>
            <a:ext cx="239539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Farm Bill: Goal 1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187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dirty="0" smtClean="0"/>
              <a:t>2013 CAPS – PPQ – Farm Bill Surveys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825251"/>
              </p:ext>
            </p:extLst>
          </p:nvPr>
        </p:nvGraphicFramePr>
        <p:xfrm>
          <a:off x="294367" y="2021119"/>
          <a:ext cx="8534403" cy="40538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952169"/>
                <a:gridCol w="1093879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2013 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w/o FB Surveys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Farm Bill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2013 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118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109</a:t>
                      </a:r>
                      <a:endParaRPr lang="en-US" sz="1600" b="1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118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118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of target pests on the CAPS Priority Pest List for which surveys were 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79.7%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85.3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41.5%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59.3%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targeted for survey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93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49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not targeted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69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48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134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55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229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7816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/>
              <a:t>2013 CAPS – PPQ – Farm Bill Surveys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598029"/>
              </p:ext>
            </p:extLst>
          </p:nvPr>
        </p:nvGraphicFramePr>
        <p:xfrm>
          <a:off x="294367" y="2021119"/>
          <a:ext cx="8534403" cy="40538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952169"/>
                <a:gridCol w="1093879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2013 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w/o FB Surveys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&amp; PPQ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&amp;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PPQ &amp; FB</a:t>
                      </a:r>
                      <a:endParaRPr lang="en-US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2013 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118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118</a:t>
                      </a:r>
                      <a:endParaRPr lang="en-US" sz="1600" b="1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118</a:t>
                      </a:r>
                      <a:endParaRPr lang="en-US" sz="16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of target pests on the CAPS Priority Pest List for which surveys were 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79.7%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85.3%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82.2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87.3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%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targeted for survey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93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97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103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not targeted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15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134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169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231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229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266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334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806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906"/>
            <a:ext cx="8229600" cy="7106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/>
              <a:t>Pest Detection / CAPS Pest &amp; Survey Measures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693100"/>
              </p:ext>
            </p:extLst>
          </p:nvPr>
        </p:nvGraphicFramePr>
        <p:xfrm>
          <a:off x="301624" y="1459973"/>
          <a:ext cx="8534401" cy="432816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657601"/>
                <a:gridCol w="1219200"/>
                <a:gridCol w="1219200"/>
                <a:gridCol w="1219200"/>
                <a:gridCol w="1219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11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to the United States</a:t>
                      </a:r>
                      <a:endParaRPr lang="en-US" sz="1800" b="1" kern="12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innerShdw blurRad="63500" dist="50800" dir="18900000">
                            <a:prstClr val="black">
                              <a:alpha val="50000"/>
                            </a:prst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</a:rPr>
                        <a:t>Percent of significant pest introductions that were detected before they had a chance to spread from the original point of colonization and cause severe economical and/or environmental damage </a:t>
                      </a: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83.3%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88%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New or re-introduced into the United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States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25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Percent listed as reportable/actionable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100%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Number on Priority Pest List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0</a:t>
                      </a:r>
                      <a:endParaRPr lang="en-US" sz="1600" b="1" baseline="300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400" b="1" kern="1200" baseline="3000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</a:t>
                      </a:r>
                      <a:endParaRPr lang="en-US" sz="1400" b="1" kern="1200" baseline="3000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46131" y="5912612"/>
            <a:ext cx="704955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2013:  20 confirmed; 3 not plant pests; 2 widespread at time of detection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42435" y="6305237"/>
            <a:ext cx="5256531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400" b="1" baseline="30000" dirty="0" smtClean="0">
                <a:solidFill>
                  <a:schemeClr val="dk1"/>
                </a:solidFill>
                <a:sym typeface="Wingdings"/>
              </a:rPr>
              <a:t></a:t>
            </a:r>
            <a:r>
              <a:rPr lang="en-US" b="1" baseline="30000" dirty="0" smtClean="0">
                <a:solidFill>
                  <a:schemeClr val="dk1"/>
                </a:solidFill>
                <a:sym typeface="Wingdings"/>
              </a:rPr>
              <a:t> </a:t>
            </a:r>
            <a:r>
              <a:rPr lang="en-US" i="1" dirty="0" err="1" smtClean="0"/>
              <a:t>Trichoferus</a:t>
            </a:r>
            <a:r>
              <a:rPr lang="en-US" i="1" dirty="0" smtClean="0"/>
              <a:t> </a:t>
            </a:r>
            <a:r>
              <a:rPr lang="en-US" i="1" dirty="0" err="1" smtClean="0"/>
              <a:t>campestris</a:t>
            </a:r>
            <a:r>
              <a:rPr lang="en-US" i="1" dirty="0" smtClean="0"/>
              <a:t> </a:t>
            </a:r>
            <a:r>
              <a:rPr lang="en-US" dirty="0" smtClean="0"/>
              <a:t>– Velvet Longhorned Beetle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49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1897</TotalTime>
  <Words>1015</Words>
  <Application>Microsoft Office PowerPoint</Application>
  <PresentationFormat>On-screen Show (4:3)</PresentationFormat>
  <Paragraphs>397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Pest Detection &amp; Cooperative Agricultural Pest Survey (CAPS)</vt:lpstr>
      <vt:lpstr>Pest Detection / CAPS Pest &amp; Survey Measures</vt:lpstr>
      <vt:lpstr>Pest Detection / CAPS Pest &amp; Survey Measures</vt:lpstr>
      <vt:lpstr>Pest Detection / CAPS Pest &amp; Survey Measures</vt:lpstr>
      <vt:lpstr>PowerPoint Presentation</vt:lpstr>
      <vt:lpstr>2013 CAPS – PPQ – Farm Bill Surveys</vt:lpstr>
      <vt:lpstr>2013 CAPS – PPQ – Farm Bill Surveys</vt:lpstr>
      <vt:lpstr>2013 CAPS – PPQ – Farm Bill Surveys</vt:lpstr>
      <vt:lpstr>Pest Detection / CAPS Pest &amp; Survey Measures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jbowers</cp:lastModifiedBy>
  <cp:revision>73</cp:revision>
  <cp:lastPrinted>2012-10-23T11:48:32Z</cp:lastPrinted>
  <dcterms:created xsi:type="dcterms:W3CDTF">2012-10-22T18:54:08Z</dcterms:created>
  <dcterms:modified xsi:type="dcterms:W3CDTF">2014-01-20T19:45:08Z</dcterms:modified>
</cp:coreProperties>
</file>