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 id="2147483663" r:id="rId6"/>
  </p:sldMasterIdLst>
  <p:notesMasterIdLst>
    <p:notesMasterId r:id="rId33"/>
  </p:notesMasterIdLst>
  <p:handoutMasterIdLst>
    <p:handoutMasterId r:id="rId34"/>
  </p:handoutMasterIdLst>
  <p:sldIdLst>
    <p:sldId id="328" r:id="rId7"/>
    <p:sldId id="329" r:id="rId8"/>
    <p:sldId id="302" r:id="rId9"/>
    <p:sldId id="330" r:id="rId10"/>
    <p:sldId id="327" r:id="rId11"/>
    <p:sldId id="331" r:id="rId12"/>
    <p:sldId id="332" r:id="rId13"/>
    <p:sldId id="333" r:id="rId14"/>
    <p:sldId id="336" r:id="rId15"/>
    <p:sldId id="308" r:id="rId16"/>
    <p:sldId id="345" r:id="rId17"/>
    <p:sldId id="347" r:id="rId18"/>
    <p:sldId id="342" r:id="rId19"/>
    <p:sldId id="341" r:id="rId20"/>
    <p:sldId id="344" r:id="rId21"/>
    <p:sldId id="334" r:id="rId22"/>
    <p:sldId id="346" r:id="rId23"/>
    <p:sldId id="335" r:id="rId24"/>
    <p:sldId id="350" r:id="rId25"/>
    <p:sldId id="351" r:id="rId26"/>
    <p:sldId id="338" r:id="rId27"/>
    <p:sldId id="343" r:id="rId28"/>
    <p:sldId id="348" r:id="rId29"/>
    <p:sldId id="339" r:id="rId30"/>
    <p:sldId id="349" r:id="rId31"/>
    <p:sldId id="323" r:id="rId32"/>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FFFF99"/>
    <a:srgbClr val="000000"/>
    <a:srgbClr val="A50021"/>
    <a:srgbClr val="FFFFCC"/>
    <a:srgbClr val="F7D5F5"/>
    <a:srgbClr val="FFCCFF"/>
    <a:srgbClr val="FFCC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16" autoAdjust="0"/>
    <p:restoredTop sz="91252" autoAdjust="0"/>
  </p:normalViewPr>
  <p:slideViewPr>
    <p:cSldViewPr>
      <p:cViewPr varScale="1">
        <p:scale>
          <a:sx n="118" d="100"/>
          <a:sy n="118" d="100"/>
        </p:scale>
        <p:origin x="-135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61" cy="46514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sz="quarter" idx="1"/>
          </p:nvPr>
        </p:nvSpPr>
        <p:spPr>
          <a:xfrm>
            <a:off x="3970634" y="1"/>
            <a:ext cx="3038161" cy="465140"/>
          </a:xfrm>
          <a:prstGeom prst="rect">
            <a:avLst/>
          </a:prstGeom>
        </p:spPr>
        <p:txBody>
          <a:bodyPr vert="horz" lIns="92226" tIns="46113" rIns="92226" bIns="46113" rtlCol="0"/>
          <a:lstStyle>
            <a:lvl1pPr algn="r">
              <a:defRPr sz="1200"/>
            </a:lvl1pPr>
          </a:lstStyle>
          <a:p>
            <a:fld id="{50C14F02-61C8-43CE-9583-F34EC7B6FC74}" type="datetimeFigureOut">
              <a:rPr lang="en-US" smtClean="0"/>
              <a:pPr/>
              <a:t>2/11/2014</a:t>
            </a:fld>
            <a:endParaRPr lang="en-US" dirty="0"/>
          </a:p>
        </p:txBody>
      </p:sp>
      <p:sp>
        <p:nvSpPr>
          <p:cNvPr id="4" name="Footer Placeholder 3"/>
          <p:cNvSpPr>
            <a:spLocks noGrp="1"/>
          </p:cNvSpPr>
          <p:nvPr>
            <p:ph type="ftr" sz="quarter" idx="2"/>
          </p:nvPr>
        </p:nvSpPr>
        <p:spPr>
          <a:xfrm>
            <a:off x="0" y="8829662"/>
            <a:ext cx="3038161" cy="465140"/>
          </a:xfrm>
          <a:prstGeom prst="rect">
            <a:avLst/>
          </a:prstGeom>
        </p:spPr>
        <p:txBody>
          <a:bodyPr vert="horz" lIns="92226" tIns="46113" rIns="92226" bIns="4611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34" y="8829662"/>
            <a:ext cx="3038161" cy="465140"/>
          </a:xfrm>
          <a:prstGeom prst="rect">
            <a:avLst/>
          </a:prstGeom>
        </p:spPr>
        <p:txBody>
          <a:bodyPr vert="horz" lIns="92226" tIns="46113" rIns="92226" bIns="46113" rtlCol="0" anchor="b"/>
          <a:lstStyle>
            <a:lvl1pPr algn="r">
              <a:defRPr sz="1200"/>
            </a:lvl1pPr>
          </a:lstStyle>
          <a:p>
            <a:fld id="{01A68C26-11B5-4CDA-9272-F4D42B876CED}" type="slidenum">
              <a:rPr lang="en-US" smtClean="0"/>
              <a:pPr/>
              <a:t>‹#›</a:t>
            </a:fld>
            <a:endParaRPr lang="en-US" dirty="0"/>
          </a:p>
        </p:txBody>
      </p:sp>
    </p:spTree>
    <p:extLst>
      <p:ext uri="{BB962C8B-B14F-4D97-AF65-F5344CB8AC3E}">
        <p14:creationId xmlns:p14="http://schemas.microsoft.com/office/powerpoint/2010/main" val="2604929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8161" cy="46514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defTabSz="931871" eaLnBrk="1" hangingPunct="1">
              <a:defRPr sz="1200" smtClean="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70634" y="1"/>
            <a:ext cx="3038161" cy="46514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algn="r" defTabSz="931871" eaLnBrk="1" hangingPunct="1">
              <a:defRPr sz="1200" smtClean="0">
                <a:latin typeface="Arial" charset="0"/>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362" y="4416430"/>
            <a:ext cx="5607678" cy="4183060"/>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662"/>
            <a:ext cx="3038161" cy="465140"/>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defTabSz="931871" eaLnBrk="1" hangingPunct="1">
              <a:defRPr sz="1200" smtClean="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70634" y="8829662"/>
            <a:ext cx="3038161" cy="465140"/>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algn="r" defTabSz="931871" eaLnBrk="1" hangingPunct="1">
              <a:defRPr sz="1200" smtClean="0">
                <a:latin typeface="Arial" charset="0"/>
              </a:defRPr>
            </a:lvl1pPr>
          </a:lstStyle>
          <a:p>
            <a:pPr>
              <a:defRPr/>
            </a:pPr>
            <a:fld id="{32DF7B70-8741-48D4-83E6-72A50784909B}" type="slidenum">
              <a:rPr lang="en-US"/>
              <a:pPr>
                <a:defRPr/>
              </a:pPr>
              <a:t>‹#›</a:t>
            </a:fld>
            <a:endParaRPr lang="en-US" dirty="0"/>
          </a:p>
        </p:txBody>
      </p:sp>
    </p:spTree>
    <p:extLst>
      <p:ext uri="{BB962C8B-B14F-4D97-AF65-F5344CB8AC3E}">
        <p14:creationId xmlns:p14="http://schemas.microsoft.com/office/powerpoint/2010/main" val="315630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A98B628-E3CF-4B93-A86E-E3CA5E6192E1}" type="slidenum">
              <a:rPr lang="en-US"/>
              <a:pPr/>
              <a:t>1</a:t>
            </a:fld>
            <a:endParaRPr lang="en-US"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 we will have new questions, we need to re-run</a:t>
            </a:r>
            <a:r>
              <a:rPr lang="en-US" baseline="0" dirty="0" smtClean="0"/>
              <a:t> our current pests.</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We will only analyze arthropods, plant pathogens, and nematodes</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Weeds and mollusks will require a separate list of questions. I think we will keep the current pests in these categories on the 2016 list until they can be properly analyzed in the new model.</a:t>
            </a:r>
          </a:p>
          <a:p>
            <a:endParaRPr lang="en-US" baseline="0" dirty="0" smtClean="0"/>
          </a:p>
          <a:p>
            <a:endParaRPr lang="en-US" baseline="0" dirty="0" smtClean="0"/>
          </a:p>
          <a:p>
            <a:r>
              <a:rPr lang="en-US" baseline="0" dirty="0" smtClean="0"/>
              <a:t>The next category is NPAG.  Is everyone familiar with NPAG?  They assess pests of imminent concern and pests that are new to the United States and make recommendations on how PPQ should respond. </a:t>
            </a:r>
          </a:p>
          <a:p>
            <a:endParaRPr lang="en-US" baseline="0" dirty="0" smtClean="0"/>
          </a:p>
          <a:p>
            <a:r>
              <a:rPr lang="en-US" baseline="0" dirty="0" smtClean="0"/>
              <a:t>They sometimes recommend that CAPS consider the pest for survey…we either run through the AHP or add to a commodity manual.</a:t>
            </a:r>
          </a:p>
          <a:p>
            <a:endParaRPr lang="en-US" baseline="0" dirty="0" smtClean="0"/>
          </a:p>
          <a:p>
            <a:r>
              <a:rPr lang="en-US" dirty="0" smtClean="0"/>
              <a:t>Since you are all familiar with the first 3 categories of requests, I will briefly</a:t>
            </a:r>
            <a:r>
              <a:rPr lang="en-US" baseline="0" dirty="0" smtClean="0"/>
              <a:t> go over the last two in case you are unfamiliar with these sources.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OPIS A =</a:t>
            </a:r>
            <a:r>
              <a:rPr lang="en-US" sz="1200" b="0" i="0" u="none" strike="noStrike" kern="1200" baseline="0" dirty="0" smtClean="0">
                <a:solidFill>
                  <a:schemeClr val="tx1"/>
                </a:solidFill>
                <a:latin typeface="Arial" charset="0"/>
                <a:ea typeface="+mn-ea"/>
                <a:cs typeface="+mn-cs"/>
              </a:rPr>
              <a:t> quarantine organisms deemed of highest priority, including: </a:t>
            </a:r>
          </a:p>
          <a:p>
            <a:r>
              <a:rPr lang="en-US" sz="1200" b="0" i="0" u="none" strike="noStrike" kern="1200" baseline="0" dirty="0" smtClean="0">
                <a:solidFill>
                  <a:schemeClr val="tx1"/>
                </a:solidFill>
                <a:latin typeface="Arial" charset="0"/>
                <a:ea typeface="+mn-ea"/>
                <a:cs typeface="+mn-cs"/>
              </a:rPr>
              <a:t>• imminent pest threats, </a:t>
            </a:r>
          </a:p>
          <a:p>
            <a:r>
              <a:rPr lang="en-US" sz="1200" b="0" i="0" u="none" strike="noStrike" kern="1200" baseline="0" dirty="0" smtClean="0">
                <a:solidFill>
                  <a:schemeClr val="tx1"/>
                </a:solidFill>
                <a:latin typeface="Arial" charset="0"/>
                <a:ea typeface="+mn-ea"/>
                <a:cs typeface="+mn-cs"/>
              </a:rPr>
              <a:t>• some listed in existing regulations, and </a:t>
            </a:r>
          </a:p>
          <a:p>
            <a:r>
              <a:rPr lang="en-US" sz="1200" b="0" i="0" u="none" strike="noStrike" kern="1200" baseline="0" dirty="0" smtClean="0">
                <a:solidFill>
                  <a:schemeClr val="tx1"/>
                </a:solidFill>
                <a:latin typeface="Arial" charset="0"/>
                <a:ea typeface="+mn-ea"/>
                <a:cs typeface="+mn-cs"/>
              </a:rPr>
              <a:t>• some under active domestic eradication or control programs. </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OPIS B = are also considered important pest threats to U.S. agriculture but were just ranked lower than “A” pests. The “B” pests include: </a:t>
            </a:r>
          </a:p>
          <a:p>
            <a:r>
              <a:rPr lang="en-US" sz="1200" b="0" i="0" u="none" strike="noStrike" kern="1200" baseline="0" dirty="0" smtClean="0">
                <a:solidFill>
                  <a:schemeClr val="tx1"/>
                </a:solidFill>
                <a:latin typeface="Arial" charset="0"/>
                <a:ea typeface="+mn-ea"/>
                <a:cs typeface="+mn-cs"/>
              </a:rPr>
              <a:t>• candidates requiring further monitoring because they may be emerging pest threats in a particular region overseas; </a:t>
            </a:r>
          </a:p>
          <a:p>
            <a:r>
              <a:rPr lang="en-US" sz="1200" b="0" i="0" u="none" strike="noStrike" kern="1200" baseline="0" dirty="0" smtClean="0">
                <a:solidFill>
                  <a:schemeClr val="tx1"/>
                </a:solidFill>
                <a:latin typeface="Arial" charset="0"/>
                <a:ea typeface="+mn-ea"/>
                <a:cs typeface="+mn-cs"/>
              </a:rPr>
              <a:t>• pests requiring additional information because not enough is known about their impact, risks, biology, full host range, etc.; and </a:t>
            </a:r>
          </a:p>
          <a:p>
            <a:endParaRPr lang="en-US" sz="1200" b="0" i="0" u="none" strike="noStrike" kern="1200" baseline="0" dirty="0" smtClean="0">
              <a:solidFill>
                <a:schemeClr val="tx1"/>
              </a:solidFill>
              <a:latin typeface="Arial" charset="0"/>
              <a:ea typeface="+mn-ea"/>
              <a:cs typeface="+mn-cs"/>
            </a:endParaRPr>
          </a:p>
          <a:p>
            <a:pPr lvl="0"/>
            <a:r>
              <a:rPr lang="en-US" sz="1200" kern="1200" dirty="0" smtClean="0">
                <a:solidFill>
                  <a:schemeClr val="tx1"/>
                </a:solidFill>
                <a:effectLst/>
                <a:latin typeface="Arial" charset="0"/>
                <a:ea typeface="+mn-ea"/>
                <a:cs typeface="+mn-cs"/>
              </a:rPr>
              <a:t>John thinks that it is important for us to run the OPIS A pests through the pre-assessment.  It is important to show that we have taken these into consideration (and did our part).</a:t>
            </a:r>
          </a:p>
          <a:p>
            <a:pPr lvl="0"/>
            <a:endParaRPr lang="en-US" sz="1200" kern="1200" dirty="0" smtClean="0">
              <a:solidFill>
                <a:schemeClr val="tx1"/>
              </a:solidFill>
              <a:effectLst/>
              <a:latin typeface="Arial" charset="0"/>
              <a:ea typeface="+mn-ea"/>
              <a:cs typeface="+mn-cs"/>
            </a:endParaRPr>
          </a:p>
          <a:p>
            <a:pPr lvl="0"/>
            <a:r>
              <a:rPr lang="en-US" sz="1200" kern="1200" dirty="0" smtClean="0">
                <a:solidFill>
                  <a:schemeClr val="tx1"/>
                </a:solidFill>
                <a:effectLst/>
                <a:latin typeface="Arial" charset="0"/>
                <a:ea typeface="+mn-ea"/>
                <a:cs typeface="+mn-cs"/>
              </a:rPr>
              <a:t>We do not need to work on OPIS B pests</a:t>
            </a:r>
            <a:r>
              <a:rPr lang="en-US" sz="1200" kern="1200" baseline="0" dirty="0" smtClean="0">
                <a:solidFill>
                  <a:schemeClr val="tx1"/>
                </a:solidFill>
                <a:effectLst/>
                <a:latin typeface="Arial" charset="0"/>
                <a:ea typeface="+mn-ea"/>
                <a:cs typeface="+mn-cs"/>
              </a:rPr>
              <a:t> (over 300).</a:t>
            </a:r>
            <a:endParaRPr lang="en-US" sz="1200" kern="1200" dirty="0" smtClean="0">
              <a:solidFill>
                <a:schemeClr val="tx1"/>
              </a:solidFill>
              <a:effectLst/>
              <a:latin typeface="Arial" charset="0"/>
              <a:ea typeface="+mn-ea"/>
              <a:cs typeface="+mn-cs"/>
            </a:endParaRPr>
          </a:p>
          <a:p>
            <a:endParaRPr lang="en-US" sz="1200" b="0" i="0" u="none" strike="noStrike" kern="1200" baseline="0" dirty="0" smtClean="0">
              <a:solidFill>
                <a:schemeClr val="tx1"/>
              </a:solidFill>
              <a:latin typeface="Arial" charset="0"/>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err="1" smtClean="0"/>
              <a:t>PestLens</a:t>
            </a:r>
            <a:r>
              <a:rPr lang="en-US" sz="2800" dirty="0" smtClean="0"/>
              <a:t> is the merger of Exotic Pest Information Collection and Analysis (EPICA) and the Offshore Pest Information System (OPIS). You may be on the list to receive these reports via email.</a:t>
            </a:r>
          </a:p>
          <a:p>
            <a:endParaRPr lang="en-US" sz="2800" baseline="0" dirty="0" smtClean="0"/>
          </a:p>
          <a:p>
            <a:r>
              <a:rPr lang="en-US" sz="2800" dirty="0" smtClean="0"/>
              <a:t>gathering newly emerging information from a wide range of sources, including several hundred scientific journals, web sites, e-mail groups, newsletters, and automated internet search queries;</a:t>
            </a:r>
          </a:p>
          <a:p>
            <a:endParaRPr lang="en-US" sz="2800" dirty="0" smtClean="0"/>
          </a:p>
          <a:p>
            <a:r>
              <a:rPr lang="en-US" sz="2800" dirty="0" smtClean="0"/>
              <a:t>summarizing this information, together with relevant background knowledge, and reporting it in a weekly e-mail notification;</a:t>
            </a:r>
          </a:p>
          <a:p>
            <a:endParaRPr lang="en-US" sz="2800" baseline="0" dirty="0" smtClean="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800" kern="1200" dirty="0" smtClean="0">
                <a:solidFill>
                  <a:schemeClr val="tx1"/>
                </a:solidFill>
                <a:effectLst/>
                <a:latin typeface="Arial" charset="0"/>
                <a:ea typeface="+mn-ea"/>
                <a:cs typeface="+mn-cs"/>
              </a:rPr>
              <a:t>In August, </a:t>
            </a:r>
            <a:r>
              <a:rPr lang="en-US" sz="800" kern="1200" dirty="0" err="1" smtClean="0">
                <a:solidFill>
                  <a:schemeClr val="tx1"/>
                </a:solidFill>
                <a:effectLst/>
                <a:latin typeface="Arial" charset="0"/>
                <a:ea typeface="+mn-ea"/>
                <a:cs typeface="+mn-cs"/>
              </a:rPr>
              <a:t>PestLens</a:t>
            </a:r>
            <a:r>
              <a:rPr lang="en-US" sz="800" kern="1200" dirty="0" smtClean="0">
                <a:solidFill>
                  <a:schemeClr val="tx1"/>
                </a:solidFill>
                <a:effectLst/>
                <a:latin typeface="Arial" charset="0"/>
                <a:ea typeface="+mn-ea"/>
                <a:cs typeface="+mn-cs"/>
              </a:rPr>
              <a:t> started testing a new online tracking database.</a:t>
            </a:r>
          </a:p>
          <a:p>
            <a:endParaRPr lang="en-US" sz="800" kern="1200" dirty="0" smtClean="0">
              <a:solidFill>
                <a:schemeClr val="tx1"/>
              </a:solidFill>
              <a:effectLst/>
              <a:latin typeface="Arial" charset="0"/>
              <a:ea typeface="+mn-ea"/>
              <a:cs typeface="+mn-cs"/>
            </a:endParaRPr>
          </a:p>
          <a:p>
            <a:r>
              <a:rPr lang="en-US" sz="800" kern="1200" dirty="0" smtClean="0">
                <a:solidFill>
                  <a:schemeClr val="tx1"/>
                </a:solidFill>
                <a:effectLst/>
                <a:latin typeface="Arial" charset="0"/>
                <a:ea typeface="+mn-ea"/>
                <a:cs typeface="+mn-cs"/>
              </a:rPr>
              <a:t>Action leaders representing key PPQ action groups review every new </a:t>
            </a:r>
            <a:r>
              <a:rPr lang="en-US" sz="800" kern="1200" dirty="0" err="1" smtClean="0">
                <a:solidFill>
                  <a:schemeClr val="tx1"/>
                </a:solidFill>
                <a:effectLst/>
                <a:latin typeface="Arial" charset="0"/>
                <a:ea typeface="+mn-ea"/>
                <a:cs typeface="+mn-cs"/>
              </a:rPr>
              <a:t>PestLens</a:t>
            </a:r>
            <a:r>
              <a:rPr lang="en-US" sz="800" kern="1200" dirty="0" smtClean="0">
                <a:solidFill>
                  <a:schemeClr val="tx1"/>
                </a:solidFill>
                <a:effectLst/>
                <a:latin typeface="Arial" charset="0"/>
                <a:ea typeface="+mn-ea"/>
                <a:cs typeface="+mn-cs"/>
              </a:rPr>
              <a:t> article and determine, if any, safeguarding actions should be taken by their respective groups.</a:t>
            </a:r>
          </a:p>
          <a:p>
            <a:endParaRPr lang="en-US" sz="800" kern="1200" dirty="0" smtClean="0">
              <a:solidFill>
                <a:schemeClr val="tx1"/>
              </a:solidFill>
              <a:effectLst/>
              <a:latin typeface="Arial" charset="0"/>
              <a:ea typeface="+mn-ea"/>
              <a:cs typeface="+mn-cs"/>
            </a:endParaRPr>
          </a:p>
          <a:p>
            <a:r>
              <a:rPr lang="en-US" sz="800" kern="1200" dirty="0" smtClean="0">
                <a:solidFill>
                  <a:schemeClr val="tx1"/>
                </a:solidFill>
                <a:effectLst/>
                <a:latin typeface="Arial" charset="0"/>
                <a:ea typeface="+mn-ea"/>
                <a:cs typeface="+mn-cs"/>
              </a:rPr>
              <a:t>And you can see the different groups such as DEEP, Field</a:t>
            </a:r>
            <a:r>
              <a:rPr lang="en-US" sz="800" kern="1200" baseline="0" dirty="0" smtClean="0">
                <a:solidFill>
                  <a:schemeClr val="tx1"/>
                </a:solidFill>
                <a:effectLst/>
                <a:latin typeface="Arial" charset="0"/>
                <a:ea typeface="+mn-ea"/>
                <a:cs typeface="+mn-cs"/>
              </a:rPr>
              <a:t> Operations, GPDD, NIS, etc.</a:t>
            </a:r>
            <a:r>
              <a:rPr lang="en-US" sz="800" kern="1200" dirty="0" smtClean="0">
                <a:solidFill>
                  <a:schemeClr val="tx1"/>
                </a:solidFill>
                <a:effectLst/>
                <a:latin typeface="Arial" charset="0"/>
                <a:ea typeface="+mn-ea"/>
                <a:cs typeface="+mn-cs"/>
              </a:rPr>
              <a:t> </a:t>
            </a:r>
          </a:p>
          <a:p>
            <a:pPr lvl="0"/>
            <a:endParaRPr lang="en-US" sz="1200" kern="1200" dirty="0" smtClean="0">
              <a:solidFill>
                <a:schemeClr val="tx1"/>
              </a:solidFill>
              <a:effectLst/>
              <a:latin typeface="Arial" charset="0"/>
              <a:ea typeface="+mn-ea"/>
              <a:cs typeface="+mn-cs"/>
            </a:endParaRPr>
          </a:p>
          <a:p>
            <a:pPr lvl="0"/>
            <a:r>
              <a:rPr lang="en-US" sz="1200" kern="1200" dirty="0" smtClean="0">
                <a:solidFill>
                  <a:schemeClr val="tx1"/>
                </a:solidFill>
                <a:effectLst/>
                <a:latin typeface="Arial" charset="0"/>
                <a:ea typeface="+mn-ea"/>
                <a:cs typeface="+mn-cs"/>
              </a:rPr>
              <a:t>These safeguarding decisions and actions (when applicable) are then recorded in the </a:t>
            </a:r>
            <a:r>
              <a:rPr lang="en-US" sz="1200" kern="1200" dirty="0" err="1" smtClean="0">
                <a:solidFill>
                  <a:schemeClr val="tx1"/>
                </a:solidFill>
                <a:effectLst/>
                <a:latin typeface="Arial" charset="0"/>
                <a:ea typeface="+mn-ea"/>
                <a:cs typeface="+mn-cs"/>
              </a:rPr>
              <a:t>PestLens</a:t>
            </a:r>
            <a:r>
              <a:rPr lang="en-US" sz="1200" kern="1200" dirty="0" smtClean="0">
                <a:solidFill>
                  <a:schemeClr val="tx1"/>
                </a:solidFill>
                <a:effectLst/>
                <a:latin typeface="Arial" charset="0"/>
                <a:ea typeface="+mn-ea"/>
                <a:cs typeface="+mn-cs"/>
              </a:rPr>
              <a:t> database.</a:t>
            </a:r>
          </a:p>
          <a:p>
            <a:pPr lvl="0"/>
            <a:endParaRPr lang="en-US" sz="1200" kern="1200" dirty="0" smtClean="0">
              <a:solidFill>
                <a:schemeClr val="tx1"/>
              </a:solidFill>
              <a:effectLst/>
              <a:latin typeface="Arial" charset="0"/>
              <a:ea typeface="+mn-ea"/>
              <a:cs typeface="+mn-cs"/>
            </a:endParaRPr>
          </a:p>
          <a:p>
            <a:r>
              <a:rPr lang="en-US" sz="2800" dirty="0" smtClean="0"/>
              <a:t>Melinda and I have been testing this new system since August</a:t>
            </a:r>
            <a:r>
              <a:rPr lang="en-US" sz="2800" baseline="0" dirty="0" smtClean="0"/>
              <a:t> and have been recording our decisions about each pest article.</a:t>
            </a:r>
            <a:endParaRPr lang="en-US" sz="2800" dirty="0" smtClean="0"/>
          </a:p>
          <a:p>
            <a:endParaRPr lang="en-US" sz="2800" dirty="0" smtClean="0"/>
          </a:p>
          <a:p>
            <a:r>
              <a:rPr lang="en-US" sz="2800" dirty="0" smtClean="0"/>
              <a:t>We now have to respond to each</a:t>
            </a:r>
            <a:r>
              <a:rPr lang="en-US" sz="2800" baseline="0" dirty="0" smtClean="0"/>
              <a:t> pest report from the CAPS perspective.  This has resulted in an increased workload for us as we need to spend time assessing each pest.  However, it is good in that it forces us to make a decision about each pest and to keep a record of our actions.</a:t>
            </a:r>
            <a:endParaRPr lang="en-US" sz="2800" dirty="0" smtClean="0"/>
          </a:p>
          <a:p>
            <a:endParaRPr lang="en-US" sz="2800" dirty="0" smtClean="0"/>
          </a:p>
          <a:p>
            <a:r>
              <a:rPr lang="en-US" sz="2800" dirty="0" smtClean="0"/>
              <a:t>The</a:t>
            </a:r>
            <a:r>
              <a:rPr lang="en-US" sz="2800" baseline="0" dirty="0" smtClean="0"/>
              <a:t> new </a:t>
            </a:r>
            <a:r>
              <a:rPr lang="en-US" sz="2800" baseline="0" dirty="0" err="1" smtClean="0"/>
              <a:t>PestLens</a:t>
            </a:r>
            <a:r>
              <a:rPr lang="en-US" sz="2800" baseline="0" dirty="0" smtClean="0"/>
              <a:t> system was a</a:t>
            </a:r>
            <a:r>
              <a:rPr lang="en-US" sz="2800" dirty="0" smtClean="0"/>
              <a:t>nnounced and available</a:t>
            </a:r>
            <a:r>
              <a:rPr lang="en-US" sz="2800" baseline="0" dirty="0" smtClean="0"/>
              <a:t> to all users Jan. 8, 2014.</a:t>
            </a:r>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For CAPS, we worked with the </a:t>
            </a:r>
            <a:r>
              <a:rPr lang="en-US" sz="2800" dirty="0" err="1" smtClean="0"/>
              <a:t>PestLens</a:t>
            </a:r>
            <a:r>
              <a:rPr lang="en-US" sz="2800" dirty="0" smtClean="0"/>
              <a:t> leaders to come up</a:t>
            </a:r>
            <a:r>
              <a:rPr lang="en-US" sz="2800" baseline="0" dirty="0" smtClean="0"/>
              <a:t> with options that make sense to CAPS.</a:t>
            </a:r>
          </a:p>
          <a:p>
            <a:endParaRPr lang="en-US" sz="2800" baseline="0" dirty="0" smtClean="0"/>
          </a:p>
          <a:p>
            <a:r>
              <a:rPr lang="en-US" sz="2800" baseline="0" dirty="0" smtClean="0"/>
              <a:t>We currently have these options:</a:t>
            </a:r>
          </a:p>
          <a:p>
            <a:endParaRPr lang="en-US" sz="2800" baseline="0" dirty="0" smtClean="0"/>
          </a:p>
          <a:p>
            <a:pPr lvl="0"/>
            <a:r>
              <a:rPr lang="en-US" sz="2800" u="sng" kern="1200" dirty="0" smtClean="0">
                <a:solidFill>
                  <a:schemeClr val="tx1"/>
                </a:solidFill>
                <a:effectLst/>
                <a:latin typeface="Arial" charset="0"/>
                <a:ea typeface="+mn-ea"/>
                <a:cs typeface="+mn-cs"/>
              </a:rPr>
              <a:t>Evaluate for CAPS list </a:t>
            </a:r>
            <a:r>
              <a:rPr lang="en-US" sz="2800" kern="1200" dirty="0" smtClean="0">
                <a:solidFill>
                  <a:schemeClr val="tx1"/>
                </a:solidFill>
                <a:effectLst/>
                <a:latin typeface="Arial" charset="0"/>
                <a:ea typeface="+mn-ea"/>
                <a:cs typeface="+mn-cs"/>
              </a:rPr>
              <a:t>= If</a:t>
            </a:r>
            <a:r>
              <a:rPr lang="en-US" sz="2800" kern="1200" baseline="0" dirty="0" smtClean="0">
                <a:solidFill>
                  <a:schemeClr val="tx1"/>
                </a:solidFill>
                <a:effectLst/>
                <a:latin typeface="Arial" charset="0"/>
                <a:ea typeface="+mn-ea"/>
                <a:cs typeface="+mn-cs"/>
              </a:rPr>
              <a:t> the species is known to be a pest, we will assess.  Even if it is in the U.S., we will go ahead and run through Pre-assessment so we can say that we did analyze it.  Currently, these pests go to our </a:t>
            </a:r>
            <a:r>
              <a:rPr lang="en-US" sz="2800" kern="1200" dirty="0" smtClean="0">
                <a:solidFill>
                  <a:schemeClr val="tx1"/>
                </a:solidFill>
                <a:effectLst/>
                <a:latin typeface="Arial" charset="0"/>
                <a:ea typeface="+mn-ea"/>
                <a:cs typeface="+mn-cs"/>
              </a:rPr>
              <a:t>2016 AHP queue for evaluation.</a:t>
            </a:r>
          </a:p>
          <a:p>
            <a:pPr marL="0" indent="0">
              <a:buFont typeface="Arial" panose="020B0604020202020204" pitchFamily="34" charset="0"/>
              <a:buNone/>
            </a:pPr>
            <a:r>
              <a:rPr lang="en-US" sz="2800" u="sng" baseline="0" dirty="0" smtClean="0"/>
              <a:t>No action </a:t>
            </a:r>
            <a:r>
              <a:rPr lang="en-US" sz="2800" baseline="0" dirty="0" smtClean="0"/>
              <a:t>= We tend not to use this as it suggests that the pest is of no importance.</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2800" u="sng" kern="1200" dirty="0" smtClean="0">
                <a:solidFill>
                  <a:schemeClr val="tx1"/>
                </a:solidFill>
                <a:effectLst/>
                <a:latin typeface="Arial" charset="0"/>
                <a:ea typeface="+mn-ea"/>
                <a:cs typeface="+mn-cs"/>
              </a:rPr>
              <a:t>Other </a:t>
            </a:r>
            <a:r>
              <a:rPr lang="en-US" sz="2800" kern="1200" dirty="0" smtClean="0">
                <a:solidFill>
                  <a:schemeClr val="tx1"/>
                </a:solidFill>
                <a:effectLst/>
                <a:latin typeface="Arial" charset="0"/>
                <a:ea typeface="+mn-ea"/>
                <a:cs typeface="+mn-cs"/>
              </a:rPr>
              <a:t>= We will rarely use.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2800" u="sng" kern="1200" dirty="0" smtClean="0">
                <a:solidFill>
                  <a:schemeClr val="tx1"/>
                </a:solidFill>
                <a:effectLst/>
                <a:latin typeface="Arial" charset="0"/>
                <a:ea typeface="+mn-ea"/>
                <a:cs typeface="+mn-cs"/>
              </a:rPr>
              <a:t>Update pest fact sheet for an existing CAPS pest </a:t>
            </a:r>
            <a:r>
              <a:rPr lang="en-US" sz="2800" kern="1200" dirty="0" smtClean="0">
                <a:solidFill>
                  <a:schemeClr val="tx1"/>
                </a:solidFill>
                <a:effectLst/>
                <a:latin typeface="Arial" charset="0"/>
                <a:ea typeface="+mn-ea"/>
                <a:cs typeface="+mn-cs"/>
              </a:rPr>
              <a:t>= We</a:t>
            </a:r>
            <a:r>
              <a:rPr lang="en-US" sz="2800" kern="1200" baseline="0" dirty="0" smtClean="0">
                <a:solidFill>
                  <a:schemeClr val="tx1"/>
                </a:solidFill>
                <a:effectLst/>
                <a:latin typeface="Arial" charset="0"/>
                <a:ea typeface="+mn-ea"/>
                <a:cs typeface="+mn-cs"/>
              </a:rPr>
              <a:t> c</a:t>
            </a:r>
            <a:r>
              <a:rPr lang="en-US" sz="2800" kern="1200" dirty="0" smtClean="0">
                <a:solidFill>
                  <a:schemeClr val="tx1"/>
                </a:solidFill>
                <a:effectLst/>
                <a:latin typeface="Arial" charset="0"/>
                <a:ea typeface="+mn-ea"/>
                <a:cs typeface="+mn-cs"/>
              </a:rPr>
              <a:t>omplete these as time permits.</a:t>
            </a:r>
            <a:endParaRPr lang="en-US" sz="2800" baseline="0" dirty="0" smtClean="0"/>
          </a:p>
          <a:p>
            <a:pPr lvl="0"/>
            <a:r>
              <a:rPr lang="en-US" sz="1200" u="sng" kern="1200" dirty="0" smtClean="0">
                <a:solidFill>
                  <a:schemeClr val="tx1"/>
                </a:solidFill>
                <a:effectLst/>
                <a:latin typeface="Arial" charset="0"/>
                <a:ea typeface="+mn-ea"/>
                <a:cs typeface="+mn-cs"/>
              </a:rPr>
              <a:t>Waiting for Additional Information </a:t>
            </a:r>
            <a:r>
              <a:rPr lang="en-US" sz="1200" kern="1200" dirty="0" smtClean="0">
                <a:solidFill>
                  <a:schemeClr val="tx1"/>
                </a:solidFill>
                <a:effectLst/>
                <a:latin typeface="Arial" charset="0"/>
                <a:ea typeface="+mn-ea"/>
                <a:cs typeface="+mn-cs"/>
              </a:rPr>
              <a:t>= We use for new species/ ones 	without much info/ species that will likely be minor pests.  If more info comes in, we can reassess at that time.</a:t>
            </a:r>
            <a:r>
              <a:rPr lang="en-US" sz="1200" kern="1200" baseline="0" dirty="0" smtClean="0">
                <a:solidFill>
                  <a:schemeClr val="tx1"/>
                </a:solidFill>
                <a:effectLst/>
                <a:latin typeface="Arial" charset="0"/>
                <a:ea typeface="+mn-ea"/>
                <a:cs typeface="+mn-cs"/>
              </a:rPr>
              <a:t>  There tend to be lots of new pathogens/ pathogens with new </a:t>
            </a:r>
            <a:r>
              <a:rPr lang="en-US" sz="1200" kern="1200" dirty="0" smtClean="0">
                <a:solidFill>
                  <a:schemeClr val="tx1"/>
                </a:solidFill>
                <a:effectLst/>
                <a:latin typeface="Arial" charset="0"/>
                <a:ea typeface="+mn-ea"/>
                <a:cs typeface="+mn-cs"/>
              </a:rPr>
              <a:t>hosts in this category.</a:t>
            </a:r>
          </a:p>
          <a:p>
            <a:pPr lvl="0"/>
            <a:endParaRPr lang="en-US" sz="1200" kern="1200" baseline="0" dirty="0" smtClean="0">
              <a:solidFill>
                <a:schemeClr val="tx1"/>
              </a:solidFill>
              <a:effectLst/>
              <a:latin typeface="Arial" charset="0"/>
              <a:ea typeface="+mn-ea"/>
              <a:cs typeface="+mn-cs"/>
            </a:endParaRPr>
          </a:p>
          <a:p>
            <a:pPr lvl="0"/>
            <a:endParaRPr lang="en-US" sz="1200" kern="1200" dirty="0" smtClean="0">
              <a:solidFill>
                <a:schemeClr val="tx1"/>
              </a:solidFill>
              <a:effectLst/>
              <a:latin typeface="Arial" charset="0"/>
              <a:ea typeface="+mn-ea"/>
              <a:cs typeface="+mn-cs"/>
            </a:endParaRPr>
          </a:p>
          <a:p>
            <a:endParaRPr lang="en-US" sz="2800" baseline="0" dirty="0" smtClean="0"/>
          </a:p>
          <a:p>
            <a:endParaRPr lang="en-US" sz="2800" dirty="0"/>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baseline="0" dirty="0" smtClean="0">
                <a:solidFill>
                  <a:schemeClr val="tx1"/>
                </a:solidFill>
                <a:effectLst/>
                <a:latin typeface="Arial" charset="0"/>
                <a:ea typeface="+mn-ea"/>
                <a:cs typeface="+mn-cs"/>
              </a:rPr>
              <a:t>From August through December, we have analyzed 40 pests.</a:t>
            </a:r>
          </a:p>
          <a:p>
            <a:pPr lvl="0"/>
            <a:endParaRPr lang="en-US" sz="1200" kern="1200" baseline="0" dirty="0" smtClean="0">
              <a:solidFill>
                <a:schemeClr val="tx1"/>
              </a:solidFill>
              <a:effectLst/>
              <a:latin typeface="Arial" charset="0"/>
              <a:ea typeface="+mn-ea"/>
              <a:cs typeface="+mn-cs"/>
            </a:endParaRPr>
          </a:p>
          <a:p>
            <a:pPr lvl="0"/>
            <a:r>
              <a:rPr lang="en-US" sz="1200" kern="1200" baseline="0" dirty="0" smtClean="0">
                <a:solidFill>
                  <a:schemeClr val="tx1"/>
                </a:solidFill>
                <a:effectLst/>
                <a:latin typeface="Arial" charset="0"/>
                <a:ea typeface="+mn-ea"/>
                <a:cs typeface="+mn-cs"/>
              </a:rPr>
              <a:t>Here is a breakdown of the pest types and their final outcomes.</a:t>
            </a:r>
          </a:p>
          <a:p>
            <a:pPr lvl="0"/>
            <a:endParaRPr lang="en-US" sz="1200" kern="1200" baseline="0" dirty="0" smtClean="0">
              <a:solidFill>
                <a:schemeClr val="tx1"/>
              </a:solidFill>
              <a:effectLst/>
              <a:latin typeface="Arial" charset="0"/>
              <a:ea typeface="+mn-ea"/>
              <a:cs typeface="+mn-cs"/>
            </a:endParaRPr>
          </a:p>
          <a:p>
            <a:pPr lvl="0"/>
            <a:r>
              <a:rPr lang="en-US" sz="1200" kern="1200" baseline="0" dirty="0" smtClean="0">
                <a:solidFill>
                  <a:schemeClr val="tx1"/>
                </a:solidFill>
                <a:effectLst/>
                <a:latin typeface="Arial" charset="0"/>
                <a:ea typeface="+mn-ea"/>
                <a:cs typeface="+mn-cs"/>
              </a:rPr>
              <a:t>We will analyze 14 for the 2016 AHP List and update 4 datasheets.</a:t>
            </a:r>
          </a:p>
          <a:p>
            <a:pPr lvl="0"/>
            <a:endParaRPr lang="en-US" sz="1200" kern="1200" baseline="0" dirty="0" smtClean="0">
              <a:solidFill>
                <a:schemeClr val="tx1"/>
              </a:solidFill>
              <a:effectLst/>
              <a:latin typeface="Arial" charset="0"/>
              <a:ea typeface="+mn-ea"/>
              <a:cs typeface="+mn-cs"/>
            </a:endParaRPr>
          </a:p>
          <a:p>
            <a:pPr lvl="0"/>
            <a:r>
              <a:rPr lang="en-US" sz="1200" kern="1200" baseline="0" dirty="0" smtClean="0">
                <a:solidFill>
                  <a:schemeClr val="tx1"/>
                </a:solidFill>
                <a:effectLst/>
                <a:latin typeface="Arial" charset="0"/>
                <a:ea typeface="+mn-ea"/>
                <a:cs typeface="+mn-cs"/>
              </a:rPr>
              <a:t>20 pests are completed until more information becomes available.</a:t>
            </a:r>
          </a:p>
          <a:p>
            <a:pPr lvl="0"/>
            <a:endParaRPr lang="en-US" sz="1200" kern="1200" dirty="0" smtClean="0">
              <a:solidFill>
                <a:schemeClr val="tx1"/>
              </a:solidFill>
              <a:effectLst/>
              <a:latin typeface="Arial" charset="0"/>
              <a:ea typeface="+mn-ea"/>
              <a:cs typeface="+mn-cs"/>
            </a:endParaRPr>
          </a:p>
          <a:p>
            <a:endParaRPr lang="en-US" sz="2800" baseline="0" dirty="0" smtClean="0"/>
          </a:p>
          <a:p>
            <a:endParaRPr lang="en-US" sz="2800" dirty="0"/>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So, in summary, for </a:t>
            </a:r>
            <a:r>
              <a:rPr lang="en-US" sz="2800" dirty="0"/>
              <a:t>the </a:t>
            </a:r>
            <a:r>
              <a:rPr lang="en-US" sz="2800" dirty="0" smtClean="0"/>
              <a:t>2016 </a:t>
            </a:r>
            <a:r>
              <a:rPr lang="en-US" sz="2800" dirty="0"/>
              <a:t>Pest List, we received </a:t>
            </a:r>
            <a:r>
              <a:rPr lang="en-US" sz="2800" dirty="0" smtClean="0"/>
              <a:t>34 </a:t>
            </a:r>
            <a:r>
              <a:rPr lang="en-US" sz="2800" dirty="0"/>
              <a:t>suggested pests to be evaluated through the model</a:t>
            </a:r>
            <a:r>
              <a:rPr lang="en-US" sz="2800" dirty="0" smtClean="0"/>
              <a:t>. </a:t>
            </a:r>
          </a:p>
          <a:p>
            <a:endParaRPr lang="en-US" sz="2800" dirty="0" smtClean="0"/>
          </a:p>
          <a:p>
            <a:r>
              <a:rPr lang="en-US" sz="2800" dirty="0" smtClean="0"/>
              <a:t>8 from NPAG, 9 from the CAPS community, and 14 from </a:t>
            </a:r>
            <a:r>
              <a:rPr lang="en-US" sz="2800" dirty="0" err="1" smtClean="0"/>
              <a:t>PestLens</a:t>
            </a:r>
            <a:r>
              <a:rPr lang="en-US" sz="2800" dirty="0" smtClean="0"/>
              <a:t>. </a:t>
            </a:r>
          </a:p>
          <a:p>
            <a:endParaRPr lang="en-US" sz="2800" dirty="0" smtClean="0"/>
          </a:p>
          <a:p>
            <a:r>
              <a:rPr lang="en-US" sz="2800" dirty="0" smtClean="0"/>
              <a:t>We also have 54 OPIS</a:t>
            </a:r>
            <a:r>
              <a:rPr lang="en-US" sz="2800" baseline="0" dirty="0" smtClean="0"/>
              <a:t> A pests to review.</a:t>
            </a:r>
            <a:endParaRPr lang="en-US" sz="2800" dirty="0"/>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In 2018, we plan to analyze</a:t>
            </a:r>
            <a:r>
              <a:rPr lang="en-US" sz="2800" baseline="0" dirty="0" smtClean="0"/>
              <a:t> these pests.</a:t>
            </a:r>
          </a:p>
          <a:p>
            <a:endParaRPr lang="en-US" sz="2800" baseline="0" dirty="0" smtClean="0"/>
          </a:p>
          <a:p>
            <a:r>
              <a:rPr lang="en-US" sz="2800" baseline="0" dirty="0" smtClean="0"/>
              <a:t>On the Additional Pests of Concern List, we would like to analyze any of the pests that fell below the cutoff point when we reduced the list’s size back in 2010.</a:t>
            </a:r>
          </a:p>
          <a:p>
            <a:endParaRPr lang="en-US" sz="2800" baseline="0" dirty="0" smtClean="0"/>
          </a:p>
          <a:p>
            <a:r>
              <a:rPr lang="en-US" sz="2800" baseline="0" dirty="0" smtClean="0"/>
              <a:t>These pests should be run through the new model criteria.</a:t>
            </a:r>
          </a:p>
          <a:p>
            <a:endParaRPr lang="en-US" sz="2800" dirty="0" smtClean="0"/>
          </a:p>
          <a:p>
            <a:endParaRPr lang="en-US" sz="2800" dirty="0" smtClean="0"/>
          </a:p>
          <a:p>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2800" dirty="0" smtClean="0"/>
              <a:t>Due to the large number of pests to analyze for 2016, we will not have an open call period to the CAPS community</a:t>
            </a:r>
            <a:r>
              <a:rPr lang="en-US" sz="2800" baseline="0" dirty="0" smtClean="0"/>
              <a:t> as we have done in previous years.</a:t>
            </a:r>
            <a:endParaRPr lang="en-US" sz="2800" dirty="0" smtClean="0">
              <a:effectLst>
                <a:outerShdw blurRad="38100" dist="38100" dir="2700000" algn="tl">
                  <a:srgbClr val="000000">
                    <a:alpha val="43137"/>
                  </a:srgbClr>
                </a:outerShdw>
              </a:effectLst>
            </a:endParaRPr>
          </a:p>
          <a:p>
            <a:endParaRPr lang="en-US" sz="2800" dirty="0" smtClean="0"/>
          </a:p>
          <a:p>
            <a:r>
              <a:rPr lang="en-US" sz="2800" dirty="0" smtClean="0"/>
              <a:t>Melinda</a:t>
            </a:r>
            <a:r>
              <a:rPr lang="en-US" sz="2800" baseline="0" dirty="0" smtClean="0"/>
              <a:t> and I have accepted requests informally over the last year and will analyze these pests for 2016.</a:t>
            </a:r>
          </a:p>
          <a:p>
            <a:endParaRPr lang="en-US" sz="2800" baseline="0" dirty="0" smtClean="0"/>
          </a:p>
          <a:p>
            <a:r>
              <a:rPr lang="en-US" sz="2800" baseline="0" dirty="0" smtClean="0"/>
              <a:t>In the future, we will have a formal request process.</a:t>
            </a:r>
            <a:endParaRPr lang="en-US" sz="2800"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sz="1200" dirty="0">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Arial" charset="0"/>
                <a:ea typeface="+mn-ea"/>
                <a:cs typeface="+mn-cs"/>
              </a:rPr>
              <a:t>As we analyze new pest suggestions, we find that some pests are very specific to tropical crops.</a:t>
            </a:r>
          </a:p>
          <a:p>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They may be significant pests to the crop but may not rank high in the model.</a:t>
            </a:r>
          </a:p>
          <a:p>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Now that the new model will take several days to run each pest, we wonder whether that is a good use of our time.</a:t>
            </a:r>
          </a:p>
          <a:p>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Should we instead pull the pests off to a separate list if they pass the Pre-assessment?</a:t>
            </a:r>
          </a:p>
          <a:p>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We could add a question to Pre-assessment ….such as “major hosts are tropical in nature: mango, pineapple, cocoa, coffee, taro, bananas, figs, orchids, etc.”  </a:t>
            </a:r>
          </a:p>
          <a:p>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The other option is to fully run the pests through the model and see where they rank.</a:t>
            </a:r>
          </a:p>
          <a:p>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Either way, we could create a separate list to be used by tropical states.</a:t>
            </a:r>
            <a:endParaRPr lang="en-US" sz="120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dirty="0" smtClean="0">
                <a:effectLst/>
              </a:rPr>
              <a:t>However, we need to define our level of support</a:t>
            </a:r>
            <a:r>
              <a:rPr lang="en-US" sz="1200" baseline="0" dirty="0" smtClean="0">
                <a:effectLst/>
              </a:rPr>
              <a:t> for these pests.</a:t>
            </a:r>
            <a:endParaRPr lang="en-US" sz="1200" dirty="0">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sz="1200" dirty="0">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Since we have some new members, I would like to give</a:t>
            </a:r>
            <a:r>
              <a:rPr lang="en-US" sz="3000" baseline="0" dirty="0" smtClean="0">
                <a:effectLst>
                  <a:outerShdw blurRad="38100" dist="38100" dir="2700000" algn="tl">
                    <a:srgbClr val="000000">
                      <a:alpha val="75000"/>
                    </a:srgbClr>
                  </a:outerShdw>
                </a:effectLst>
              </a:rPr>
              <a:t> a brief review on the new process.  We added the Pre- and Post-assessments to our model and used these to create our 2014 AHP List.</a:t>
            </a:r>
            <a:endParaRPr lang="en-US" sz="3000" dirty="0">
              <a:effectLst>
                <a:outerShdw blurRad="38100" dist="38100" dir="2700000" algn="tl">
                  <a:srgbClr val="000000">
                    <a:alpha val="75000"/>
                  </a:srgbClr>
                </a:outerShdw>
              </a:effectLst>
            </a:endParaRPr>
          </a:p>
          <a:p>
            <a:pPr lvl="0">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solidFill>
                  <a:prstClr val="black"/>
                </a:solidFill>
              </a:rPr>
              <a:pPr>
                <a:defRPr/>
              </a:pPr>
              <a:t>5</a:t>
            </a:fld>
            <a:endParaRPr lang="en-US"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a:t>
            </a:r>
            <a:r>
              <a:rPr lang="en-US" baseline="0" dirty="0" smtClean="0"/>
              <a:t> you remember, the pre-assessment first determines if the species is</a:t>
            </a:r>
          </a:p>
          <a:p>
            <a:endParaRPr lang="en-US" baseline="0" dirty="0" smtClean="0"/>
          </a:p>
          <a:p>
            <a:pPr marL="228600" indent="-228600">
              <a:buAutoNum type="arabicParenR"/>
            </a:pPr>
            <a:r>
              <a:rPr lang="en-US" baseline="0" dirty="0" smtClean="0"/>
              <a:t>Actually a plant pest that causes damage.</a:t>
            </a:r>
          </a:p>
          <a:p>
            <a:pPr marL="228600" indent="-228600">
              <a:buAutoNum type="arabicParenR"/>
            </a:pPr>
            <a:r>
              <a:rPr lang="en-US" baseline="0" dirty="0" smtClean="0"/>
              <a:t>Is it exotic to the United States?</a:t>
            </a:r>
          </a:p>
          <a:p>
            <a:pPr marL="228600" indent="-228600">
              <a:buAutoNum type="arabicParenR"/>
            </a:pPr>
            <a:r>
              <a:rPr lang="en-US" baseline="0" dirty="0" smtClean="0"/>
              <a:t>Is there a pathway?</a:t>
            </a:r>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The post-assessment </a:t>
            </a:r>
            <a:r>
              <a:rPr lang="en-US" sz="3000" dirty="0">
                <a:effectLst>
                  <a:outerShdw blurRad="38100" dist="38100" dir="2700000" algn="tl">
                    <a:srgbClr val="000000">
                      <a:alpha val="75000"/>
                    </a:srgbClr>
                  </a:outerShdw>
                </a:effectLst>
              </a:rPr>
              <a:t>evaluates the:</a:t>
            </a: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Ease of detection for this pest: (specific pheromone, generic sticky trap, visual)</a:t>
            </a: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Ease of identification: </a:t>
            </a:r>
          </a:p>
          <a:p>
            <a:pPr lvl="2">
              <a:buClr>
                <a:schemeClr val="tx2">
                  <a:lumMod val="75000"/>
                </a:schemeClr>
              </a:buClr>
              <a:buSzPct val="90000"/>
              <a:buFont typeface="Wingdings" pitchFamily="2" charset="2"/>
              <a:buNone/>
            </a:pPr>
            <a:r>
              <a:rPr lang="en-US" dirty="0"/>
              <a:t>Are there validated- diagnostic methods?</a:t>
            </a:r>
            <a:endParaRPr lang="en-US" sz="2400" dirty="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None/>
            </a:pPr>
            <a:r>
              <a:rPr lang="en-US" sz="2400" dirty="0">
                <a:effectLst>
                  <a:outerShdw blurRad="38100" dist="38100" dir="2700000" algn="tl">
                    <a:srgbClr val="000000">
                      <a:alpha val="75000"/>
                    </a:srgbClr>
                  </a:outerShdw>
                </a:effectLst>
              </a:rPr>
              <a:t>Does it require extensive sample preparation?</a:t>
            </a:r>
          </a:p>
          <a:p>
            <a:pPr lvl="2">
              <a:buClr>
                <a:schemeClr val="tx2">
                  <a:lumMod val="75000"/>
                </a:schemeClr>
              </a:buClr>
              <a:buSzPct val="90000"/>
              <a:buFont typeface="Wingdings" pitchFamily="2" charset="2"/>
              <a:buNone/>
            </a:pPr>
            <a:r>
              <a:rPr lang="en-US" sz="2400" dirty="0">
                <a:effectLst>
                  <a:outerShdw blurRad="38100" dist="38100" dir="2700000" algn="tl">
                    <a:srgbClr val="000000">
                      <a:alpha val="75000"/>
                    </a:srgbClr>
                  </a:outerShdw>
                </a:effectLst>
              </a:rPr>
              <a:t>Is the target </a:t>
            </a:r>
            <a:r>
              <a:rPr lang="en-US" dirty="0"/>
              <a:t>easily confused with many native/endemic pests?</a:t>
            </a:r>
            <a:endParaRPr lang="en-US" sz="2400"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a:effectLst>
                  <a:outerShdw blurRad="38100" dist="38100" dir="2700000" algn="tl">
                    <a:srgbClr val="000000">
                      <a:alpha val="75000"/>
                    </a:srgbClr>
                  </a:outerShdw>
                </a:effectLst>
              </a:rPr>
              <a:t> and if there is sufficient capacity and available expertise to identify the pest should a large scale survey be conducted</a:t>
            </a: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a:p>
            <a:pPr>
              <a:buClr>
                <a:srgbClr val="FFC000"/>
              </a:buClr>
              <a:buSzPct val="90000"/>
              <a:buFont typeface="Wingdings" pitchFamily="2" charset="2"/>
              <a:buNone/>
            </a:pP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We are</a:t>
            </a:r>
            <a:r>
              <a:rPr lang="en-US" sz="3000" baseline="0" dirty="0" smtClean="0">
                <a:effectLst>
                  <a:outerShdw blurRad="38100" dist="38100" dir="2700000" algn="tl">
                    <a:srgbClr val="000000">
                      <a:alpha val="75000"/>
                    </a:srgbClr>
                  </a:outerShdw>
                </a:effectLst>
              </a:rPr>
              <a:t> in the process of a major revision to the AHP model questions/ criteria.</a:t>
            </a:r>
          </a:p>
          <a:p>
            <a:pPr>
              <a:buClr>
                <a:srgbClr val="FFC000"/>
              </a:buClr>
              <a:buSzPct val="90000"/>
              <a:buFont typeface="Wingdings" pitchFamily="2" charset="2"/>
              <a:buNone/>
            </a:pPr>
            <a:endParaRPr lang="en-US" sz="3000" baseline="0" dirty="0" smtClean="0">
              <a:effectLst>
                <a:outerShdw blurRad="38100" dist="38100" dir="2700000" algn="tl">
                  <a:srgbClr val="000000">
                    <a:alpha val="75000"/>
                  </a:srgbClr>
                </a:outerShdw>
              </a:effectLst>
            </a:endParaRPr>
          </a:p>
          <a:p>
            <a:pPr>
              <a:buClr>
                <a:srgbClr val="FFC000"/>
              </a:buClr>
              <a:buSzPct val="90000"/>
              <a:buFont typeface="Wingdings" pitchFamily="2" charset="2"/>
              <a:buNone/>
            </a:pPr>
            <a:r>
              <a:rPr lang="en-US" sz="3000" dirty="0" smtClean="0">
                <a:effectLst>
                  <a:outerShdw blurRad="38100" dist="38100" dir="2700000" algn="tl">
                    <a:srgbClr val="000000">
                      <a:alpha val="75000"/>
                    </a:srgbClr>
                  </a:outerShdw>
                </a:effectLst>
              </a:rPr>
              <a:t>Alison Neeley will go into this in detail later this morning.</a:t>
            </a:r>
            <a:endParaRPr lang="en-US" sz="3000" dirty="0">
              <a:effectLst>
                <a:outerShdw blurRad="38100" dist="38100" dir="2700000" algn="tl">
                  <a:srgbClr val="000000">
                    <a:alpha val="75000"/>
                  </a:srgbClr>
                </a:outerShdw>
              </a:effectLst>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2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021E28-FFB0-4C62-80E0-4EBD5B6838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092D3B-4F08-41EA-B6F8-8CC8F5C443C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9E4607-2843-4964-B2DA-C0B8DAF3BF0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57EE5B-07A4-4D72-9614-6A580DF4AC57}" type="datetimeFigureOut">
              <a:rPr lang="en-US" smtClean="0">
                <a:solidFill>
                  <a:prstClr val="black">
                    <a:tint val="75000"/>
                  </a:prstClr>
                </a:solidFill>
              </a:rPr>
              <a:pPr/>
              <a:t>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6C9C664-5B55-42CF-8B66-6631A2CB6422}"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52F26F-BCDB-42A1-95C4-5CE764E37E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0126BA-B6BA-4AAD-9FBD-3CFBA21930B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0C3545-2BD5-4DC6-882A-520BDD5A045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F14BA1-B21D-46B4-8663-88F8E4F20D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7B62425-02B7-4E56-B495-D15B0BFC205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DD2AA82-BC48-4A69-9E5D-FF18DD4B4D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0A7B5D-D4E4-44D9-9132-B9C3F7FA4BF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73A2B7-72DC-487C-883A-F62EC74120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DF66E5C3-E3A3-4ACB-BADC-782A685DF9E1}"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C057EE5B-07A4-4D72-9614-6A580DF4AC57}" type="datetimeFigureOut">
              <a:rPr lang="en-US" smtClean="0">
                <a:solidFill>
                  <a:prstClr val="black">
                    <a:tint val="75000"/>
                  </a:prstClr>
                </a:solidFill>
                <a:latin typeface="Calibri"/>
              </a:rPr>
              <a:pPr eaLnBrk="1" fontAlgn="auto" hangingPunct="1">
                <a:spcBef>
                  <a:spcPts val="0"/>
                </a:spcBef>
                <a:spcAft>
                  <a:spcPts val="0"/>
                </a:spcAft>
              </a:pPr>
              <a:t>2/11/2014</a:t>
            </a:fld>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36C9C664-5B55-42CF-8B66-6631A2CB6422}" type="slidenum">
              <a:rPr lang="en-US" smtClean="0">
                <a:solidFill>
                  <a:prstClr val="black">
                    <a:tint val="75000"/>
                  </a:prstClr>
                </a:solidFill>
                <a:latin typeface="Calibri"/>
              </a:rPr>
              <a:pPr eaLnBrk="1" fontAlgn="auto" hangingPunct="1">
                <a:spcBef>
                  <a:spcPts val="0"/>
                </a:spcBef>
                <a:spcAft>
                  <a:spcPts val="0"/>
                </a:spcAft>
              </a:pPr>
              <a:t>‹#›</a:t>
            </a:fld>
            <a:endParaRPr lang="en-US" dirty="0">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381000" y="2514600"/>
            <a:ext cx="8763000" cy="1828800"/>
          </a:xfrm>
        </p:spPr>
        <p:txBody>
          <a:bodyPr/>
          <a:lstStyle/>
          <a:p>
            <a:r>
              <a:rPr lang="en-US" dirty="0" smtClean="0"/>
              <a:t>CPHST Support: Bringing Pests, Surveys, Plants, and Science Together</a:t>
            </a:r>
            <a:r>
              <a:rPr lang="en-US" sz="3600" dirty="0" smtClean="0"/>
              <a:t>	</a:t>
            </a:r>
          </a:p>
        </p:txBody>
      </p:sp>
      <p:graphicFrame>
        <p:nvGraphicFramePr>
          <p:cNvPr id="8" name="Object 4"/>
          <p:cNvGraphicFramePr>
            <a:graphicFrameLocks noChangeAspect="1"/>
          </p:cNvGraphicFramePr>
          <p:nvPr/>
        </p:nvGraphicFramePr>
        <p:xfrm>
          <a:off x="3733800" y="533400"/>
          <a:ext cx="1295400" cy="1371600"/>
        </p:xfrm>
        <a:graphic>
          <a:graphicData uri="http://schemas.openxmlformats.org/presentationml/2006/ole">
            <mc:AlternateContent xmlns:mc="http://schemas.openxmlformats.org/markup-compatibility/2006">
              <mc:Choice xmlns:v="urn:schemas-microsoft-com:vml" Requires="v">
                <p:oleObj spid="_x0000_s1212" name="Acrobat Document" r:id="rId4" imgW="1038370" imgH="1162212" progId="AcroExch.Document.7">
                  <p:embed/>
                </p:oleObj>
              </mc:Choice>
              <mc:Fallback>
                <p:oleObj name="Acrobat Document" r:id="rId4" imgW="1038370" imgH="1162212" progId="AcroExch.Document.7">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33400"/>
                        <a:ext cx="1295400" cy="1371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p:cNvGraphicFramePr>
            <a:graphicFrameLocks noChangeAspect="1"/>
          </p:cNvGraphicFramePr>
          <p:nvPr/>
        </p:nvGraphicFramePr>
        <p:xfrm>
          <a:off x="685800" y="533400"/>
          <a:ext cx="1644650" cy="1077913"/>
        </p:xfrm>
        <a:graphic>
          <a:graphicData uri="http://schemas.openxmlformats.org/presentationml/2006/ole">
            <mc:AlternateContent xmlns:mc="http://schemas.openxmlformats.org/markup-compatibility/2006">
              <mc:Choice xmlns:v="urn:schemas-microsoft-com:vml" Requires="v">
                <p:oleObj spid="_x0000_s1213" name="Photo Editor Photo" r:id="rId6" imgW="1047619" imgH="800212" progId="">
                  <p:embed/>
                </p:oleObj>
              </mc:Choice>
              <mc:Fallback>
                <p:oleObj name="Photo Editor Photo" r:id="rId6" imgW="1047619" imgH="800212"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533400"/>
                        <a:ext cx="1644650" cy="1077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6"/>
          <p:cNvPicPr>
            <a:picLocks noChangeAspect="1" noChangeArrowheads="1"/>
          </p:cNvPicPr>
          <p:nvPr/>
        </p:nvPicPr>
        <p:blipFill>
          <a:blip r:embed="rId8" cstate="print"/>
          <a:srcRect/>
          <a:stretch>
            <a:fillRect/>
          </a:stretch>
        </p:blipFill>
        <p:spPr bwMode="auto">
          <a:xfrm>
            <a:off x="6477000" y="533400"/>
            <a:ext cx="1676400" cy="1066800"/>
          </a:xfrm>
          <a:prstGeom prst="rect">
            <a:avLst/>
          </a:prstGeom>
          <a:noFill/>
          <a:ln w="9525">
            <a:solidFill>
              <a:schemeClr val="tx1"/>
            </a:solidFill>
            <a:miter lim="800000"/>
            <a:headEnd/>
            <a:tailEnd/>
          </a:ln>
        </p:spPr>
      </p:pic>
      <p:sp>
        <p:nvSpPr>
          <p:cNvPr id="7" name="Rectangle 6"/>
          <p:cNvSpPr>
            <a:spLocks noChangeArrowheads="1"/>
          </p:cNvSpPr>
          <p:nvPr/>
        </p:nvSpPr>
        <p:spPr bwMode="auto">
          <a:xfrm>
            <a:off x="181897" y="5486400"/>
            <a:ext cx="8610600" cy="1752600"/>
          </a:xfrm>
          <a:prstGeom prst="rect">
            <a:avLst/>
          </a:prstGeom>
          <a:noFill/>
          <a:ln w="9525">
            <a:noFill/>
            <a:miter lim="800000"/>
            <a:headEnd/>
            <a:tailEnd/>
          </a:ln>
          <a:effectLst/>
        </p:spPr>
        <p:txBody>
          <a:bodyPr/>
          <a:ls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a:lstStyle>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Melinda Sullivan					Lisa Jackson</a:t>
            </a:r>
          </a:p>
          <a:p>
            <a:pPr eaLnBrk="1" hangingPunct="1">
              <a:spcBef>
                <a:spcPct val="20000"/>
              </a:spcBef>
              <a:buClr>
                <a:schemeClr val="hlink"/>
              </a:buClr>
              <a:buSzPct val="65000"/>
            </a:pPr>
            <a:r>
              <a:rPr lang="en-US" sz="1600" dirty="0" smtClean="0">
                <a:effectLst>
                  <a:outerShdw blurRad="38100" dist="38100" dir="2700000" algn="tl">
                    <a:srgbClr val="000000"/>
                  </a:outerShdw>
                </a:effectLst>
              </a:rPr>
              <a:t>melinda.j.sullivan@aphis.usda.gov     			lisa.d.jackson@aphis.usda.gov</a:t>
            </a:r>
          </a:p>
          <a:p>
            <a:pPr eaLnBrk="1" hangingPunct="1">
              <a:spcBef>
                <a:spcPct val="20000"/>
              </a:spcBef>
              <a:buClr>
                <a:schemeClr val="hlink"/>
              </a:buClr>
              <a:buSzPct val="65000"/>
              <a:buFont typeface="Wingdings" pitchFamily="2" charset="2"/>
              <a:buNone/>
            </a:pPr>
            <a:endParaRPr lang="en-US" sz="1600" dirty="0">
              <a:effectLst>
                <a:outerShdw blurRad="38100" dist="38100" dir="2700000" algn="tl">
                  <a:srgbClr val="000000"/>
                </a:outerShdw>
              </a:effectLst>
            </a:endParaRPr>
          </a:p>
        </p:txBody>
      </p:sp>
    </p:spTree>
    <p:extLst>
      <p:ext uri="{BB962C8B-B14F-4D97-AF65-F5344CB8AC3E}">
        <p14:creationId xmlns:p14="http://schemas.microsoft.com/office/powerpoint/2010/main" val="9270746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a:t>Which Pests to </a:t>
            </a:r>
            <a:r>
              <a:rPr lang="en-US" sz="3800" dirty="0" smtClean="0"/>
              <a:t>Analyze in 2016?</a:t>
            </a:r>
            <a:endParaRPr lang="en-US" sz="3800" dirty="0"/>
          </a:p>
        </p:txBody>
      </p:sp>
      <p:sp>
        <p:nvSpPr>
          <p:cNvPr id="3" name="Content Placeholder 2"/>
          <p:cNvSpPr>
            <a:spLocks noGrp="1"/>
          </p:cNvSpPr>
          <p:nvPr>
            <p:ph idx="1"/>
          </p:nvPr>
        </p:nvSpPr>
        <p:spPr>
          <a:xfrm>
            <a:off x="381000" y="1676400"/>
            <a:ext cx="8763000" cy="4343400"/>
          </a:xfrm>
        </p:spPr>
        <p:txBody>
          <a:bodyPr/>
          <a:lstStyle/>
          <a:p>
            <a:r>
              <a:rPr lang="en-US" sz="2800" dirty="0" smtClean="0"/>
              <a:t>Re-run current pests in new model (57)</a:t>
            </a:r>
          </a:p>
          <a:p>
            <a:r>
              <a:rPr lang="en-US" sz="2800" dirty="0"/>
              <a:t>New Pest Advisory Group (NPAG) recommendations</a:t>
            </a:r>
          </a:p>
          <a:p>
            <a:r>
              <a:rPr lang="en-US" sz="2800" dirty="0" smtClean="0"/>
              <a:t>Requests </a:t>
            </a:r>
            <a:r>
              <a:rPr lang="en-US" sz="2800" dirty="0"/>
              <a:t>from the CAPS Community</a:t>
            </a:r>
          </a:p>
          <a:p>
            <a:r>
              <a:rPr lang="en-US" sz="2800" dirty="0" smtClean="0"/>
              <a:t>OPIS A List</a:t>
            </a:r>
          </a:p>
          <a:p>
            <a:r>
              <a:rPr lang="en-US" sz="2800" dirty="0" err="1" smtClean="0"/>
              <a:t>PestLens</a:t>
            </a:r>
            <a:r>
              <a:rPr lang="en-US" sz="2800" dirty="0" smtClean="0"/>
              <a:t> pests</a:t>
            </a:r>
          </a:p>
          <a:p>
            <a:endParaRPr lang="en-US" sz="2800" dirty="0" smtClean="0"/>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483444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a:t>Which Pests to </a:t>
            </a:r>
            <a:r>
              <a:rPr lang="en-US" sz="3800" dirty="0" smtClean="0"/>
              <a:t>Analyze in 2016?</a:t>
            </a:r>
            <a:endParaRPr lang="en-US" sz="3800" dirty="0"/>
          </a:p>
        </p:txBody>
      </p:sp>
      <p:sp>
        <p:nvSpPr>
          <p:cNvPr id="3" name="Content Placeholder 2"/>
          <p:cNvSpPr>
            <a:spLocks noGrp="1"/>
          </p:cNvSpPr>
          <p:nvPr>
            <p:ph idx="1"/>
          </p:nvPr>
        </p:nvSpPr>
        <p:spPr>
          <a:xfrm>
            <a:off x="410308" y="1295400"/>
            <a:ext cx="8763000" cy="4343400"/>
          </a:xfrm>
        </p:spPr>
        <p:txBody>
          <a:bodyPr/>
          <a:lstStyle/>
          <a:p>
            <a:pPr marL="0" indent="0">
              <a:buNone/>
            </a:pPr>
            <a:r>
              <a:rPr lang="en-US" dirty="0" smtClean="0">
                <a:solidFill>
                  <a:srgbClr val="FFFF99"/>
                </a:solidFill>
                <a:effectLst>
                  <a:outerShdw blurRad="38100" dist="38100" dir="2700000" algn="tl">
                    <a:srgbClr val="000000">
                      <a:alpha val="75000"/>
                    </a:srgbClr>
                  </a:outerShdw>
                </a:effectLst>
              </a:rPr>
              <a:t>OPIS A List </a:t>
            </a:r>
            <a:endParaRPr lang="en-US" dirty="0"/>
          </a:p>
          <a:p>
            <a:r>
              <a:rPr lang="en-US" sz="2800" dirty="0" smtClean="0"/>
              <a:t>Part </a:t>
            </a:r>
            <a:r>
              <a:rPr lang="en-US" sz="2800" dirty="0"/>
              <a:t>of the 2012 Prioritized Offshore Pest </a:t>
            </a:r>
            <a:r>
              <a:rPr lang="en-US" sz="2800" dirty="0" smtClean="0"/>
              <a:t>List. </a:t>
            </a:r>
            <a:endParaRPr lang="en-US" sz="2800" dirty="0"/>
          </a:p>
          <a:p>
            <a:r>
              <a:rPr lang="en-US" sz="2800" dirty="0" smtClean="0"/>
              <a:t>Purpose: to </a:t>
            </a:r>
            <a:r>
              <a:rPr lang="en-US" sz="2800" dirty="0"/>
              <a:t>identify and prioritize quarantine plant pests and pathogens presenting the greatest threat to U.S. agriculture. </a:t>
            </a:r>
            <a:endParaRPr lang="en-US" sz="2800" dirty="0" smtClean="0"/>
          </a:p>
          <a:p>
            <a:r>
              <a:rPr lang="en-US" sz="2800" dirty="0" smtClean="0"/>
              <a:t>The entire list was revised in 2012.</a:t>
            </a:r>
          </a:p>
          <a:p>
            <a:r>
              <a:rPr lang="en-US" sz="2800" dirty="0" smtClean="0"/>
              <a:t>For some pest types, the list overlaps with AHP list.</a:t>
            </a:r>
          </a:p>
          <a:p>
            <a:r>
              <a:rPr lang="en-US" sz="2800" dirty="0" smtClean="0"/>
              <a:t>Some pests have never been through AHP.</a:t>
            </a:r>
          </a:p>
          <a:p>
            <a:r>
              <a:rPr lang="en-US" sz="2800" dirty="0" smtClean="0"/>
              <a:t>Would be good to evaluate all OPIS A.</a:t>
            </a: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935452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err="1" smtClean="0"/>
              <a:t>PestLens</a:t>
            </a:r>
            <a:endParaRPr lang="en-US" sz="3800" dirty="0"/>
          </a:p>
        </p:txBody>
      </p:sp>
      <p:sp>
        <p:nvSpPr>
          <p:cNvPr id="3" name="Content Placeholder 2"/>
          <p:cNvSpPr>
            <a:spLocks noGrp="1"/>
          </p:cNvSpPr>
          <p:nvPr>
            <p:ph idx="1"/>
          </p:nvPr>
        </p:nvSpPr>
        <p:spPr>
          <a:xfrm>
            <a:off x="228600" y="1219200"/>
            <a:ext cx="8763000" cy="4343400"/>
          </a:xfrm>
        </p:spPr>
        <p:txBody>
          <a:bodyPr/>
          <a:lstStyle/>
          <a:p>
            <a:r>
              <a:rPr lang="en-US" sz="2800" dirty="0" smtClean="0"/>
              <a:t>Merger of EPICA and OPIS.</a:t>
            </a:r>
            <a:endParaRPr lang="en-US" sz="2800" dirty="0"/>
          </a:p>
          <a:p>
            <a:r>
              <a:rPr lang="en-US" sz="2800" dirty="0" smtClean="0"/>
              <a:t>Gathers info from sci. journals, websites, etc.</a:t>
            </a:r>
            <a:endParaRPr lang="en-US" sz="2800" dirty="0"/>
          </a:p>
          <a:p>
            <a:r>
              <a:rPr lang="en-US" sz="2800" dirty="0" smtClean="0"/>
              <a:t>Summarizes info into weekly email notification.</a:t>
            </a:r>
            <a:endParaRPr lang="en-US" sz="2800" dirty="0"/>
          </a:p>
          <a:p>
            <a:r>
              <a:rPr lang="en-US" sz="2800" dirty="0"/>
              <a:t>R</a:t>
            </a:r>
            <a:r>
              <a:rPr lang="en-US" sz="2800" dirty="0" smtClean="0"/>
              <a:t>eports </a:t>
            </a:r>
            <a:r>
              <a:rPr lang="en-US" sz="2800" dirty="0"/>
              <a:t>new information on plant pests of U.S. quarantine </a:t>
            </a:r>
            <a:r>
              <a:rPr lang="en-US" sz="2800" dirty="0" smtClean="0"/>
              <a:t>significance:</a:t>
            </a:r>
            <a:endParaRPr lang="en-US" sz="2800" dirty="0"/>
          </a:p>
          <a:p>
            <a:pPr marL="685800">
              <a:buClr>
                <a:srgbClr val="FFFF66"/>
              </a:buClr>
              <a:buFont typeface="Wingdings" panose="05000000000000000000" pitchFamily="2" charset="2"/>
              <a:buChar char="§"/>
            </a:pPr>
            <a:r>
              <a:rPr lang="en-US" sz="2000" dirty="0"/>
              <a:t>New distribution records (country level)</a:t>
            </a:r>
          </a:p>
          <a:p>
            <a:pPr marL="685800">
              <a:buClr>
                <a:srgbClr val="FFFF66"/>
              </a:buClr>
              <a:buFont typeface="Wingdings" panose="05000000000000000000" pitchFamily="2" charset="2"/>
              <a:buChar char="§"/>
            </a:pPr>
            <a:r>
              <a:rPr lang="en-US" sz="2000" dirty="0"/>
              <a:t>New host records</a:t>
            </a:r>
          </a:p>
          <a:p>
            <a:pPr marL="685800">
              <a:buClr>
                <a:srgbClr val="FFFF66"/>
              </a:buClr>
              <a:buFont typeface="Wingdings" panose="05000000000000000000" pitchFamily="2" charset="2"/>
              <a:buChar char="§"/>
            </a:pPr>
            <a:r>
              <a:rPr lang="en-US" sz="2000" dirty="0"/>
              <a:t>Significant outbreaks</a:t>
            </a:r>
          </a:p>
          <a:p>
            <a:pPr marL="685800">
              <a:buClr>
                <a:srgbClr val="FFFF66"/>
              </a:buClr>
              <a:buFont typeface="Wingdings" panose="05000000000000000000" pitchFamily="2" charset="2"/>
              <a:buChar char="§"/>
            </a:pPr>
            <a:r>
              <a:rPr lang="en-US" sz="2000" dirty="0"/>
              <a:t>Emerging pests of economic significance</a:t>
            </a:r>
          </a:p>
          <a:p>
            <a:pPr marL="685800">
              <a:buClr>
                <a:srgbClr val="FFFF66"/>
              </a:buClr>
              <a:buFont typeface="Wingdings" panose="05000000000000000000" pitchFamily="2" charset="2"/>
              <a:buChar char="§"/>
            </a:pPr>
            <a:r>
              <a:rPr lang="en-US" sz="2000" dirty="0"/>
              <a:t>Weed naturalization</a:t>
            </a:r>
          </a:p>
          <a:p>
            <a:pPr marL="685800">
              <a:buClr>
                <a:srgbClr val="FFFF66"/>
              </a:buClr>
              <a:buFont typeface="Wingdings" panose="05000000000000000000" pitchFamily="2" charset="2"/>
              <a:buChar char="§"/>
            </a:pPr>
            <a:r>
              <a:rPr lang="en-US" sz="2000" dirty="0"/>
              <a:t>New pathogen/vector relationships</a:t>
            </a:r>
          </a:p>
          <a:p>
            <a:pPr marL="685800">
              <a:buClr>
                <a:srgbClr val="FFFF66"/>
              </a:buClr>
              <a:buFont typeface="Wingdings" panose="05000000000000000000" pitchFamily="2" charset="2"/>
              <a:buChar char="§"/>
            </a:pPr>
            <a:r>
              <a:rPr lang="en-US" sz="2000" dirty="0"/>
              <a:t>Research results of interest to the regulatory community</a:t>
            </a: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51717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err="1" smtClean="0"/>
              <a:t>PestLens</a:t>
            </a:r>
            <a:endParaRPr lang="en-US" sz="3800" dirty="0"/>
          </a:p>
        </p:txBody>
      </p:sp>
      <p:sp>
        <p:nvSpPr>
          <p:cNvPr id="3" name="Content Placeholder 2"/>
          <p:cNvSpPr>
            <a:spLocks noGrp="1"/>
          </p:cNvSpPr>
          <p:nvPr>
            <p:ph idx="1"/>
          </p:nvPr>
        </p:nvSpPr>
        <p:spPr>
          <a:xfrm>
            <a:off x="228600" y="1219200"/>
            <a:ext cx="8763000" cy="4343400"/>
          </a:xfrm>
        </p:spPr>
        <p:txBody>
          <a:bodyPr/>
          <a:lstStyle/>
          <a:p>
            <a:pPr marL="0" indent="0">
              <a:buNone/>
            </a:pPr>
            <a:endParaRPr lang="en-US" sz="2800" dirty="0" smtClean="0"/>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997" y="1866819"/>
            <a:ext cx="8846005" cy="3124361"/>
          </a:xfrm>
          <a:prstGeom prst="rect">
            <a:avLst/>
          </a:prstGeom>
        </p:spPr>
      </p:pic>
    </p:spTree>
    <p:extLst>
      <p:ext uri="{BB962C8B-B14F-4D97-AF65-F5344CB8AC3E}">
        <p14:creationId xmlns:p14="http://schemas.microsoft.com/office/powerpoint/2010/main" val="41750179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err="1" smtClean="0"/>
              <a:t>PestLens</a:t>
            </a:r>
            <a:endParaRPr lang="en-US" sz="3800" dirty="0"/>
          </a:p>
        </p:txBody>
      </p:sp>
      <p:sp>
        <p:nvSpPr>
          <p:cNvPr id="3" name="Content Placeholder 2"/>
          <p:cNvSpPr>
            <a:spLocks noGrp="1"/>
          </p:cNvSpPr>
          <p:nvPr>
            <p:ph idx="1"/>
          </p:nvPr>
        </p:nvSpPr>
        <p:spPr>
          <a:xfrm>
            <a:off x="228600" y="1219200"/>
            <a:ext cx="8763000" cy="4343400"/>
          </a:xfrm>
        </p:spPr>
        <p:txBody>
          <a:bodyPr/>
          <a:lstStyle/>
          <a:p>
            <a:pPr marL="0" indent="0">
              <a:buNone/>
            </a:pPr>
            <a:endParaRPr lang="en-US" sz="2800" dirty="0" smtClean="0"/>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481" t="-8829" r="45644" b="8829"/>
          <a:stretch/>
        </p:blipFill>
        <p:spPr>
          <a:xfrm>
            <a:off x="457200" y="1306286"/>
            <a:ext cx="7408263" cy="4267200"/>
          </a:xfrm>
          <a:prstGeom prst="rect">
            <a:avLst/>
          </a:prstGeom>
        </p:spPr>
      </p:pic>
    </p:spTree>
    <p:extLst>
      <p:ext uri="{BB962C8B-B14F-4D97-AF65-F5344CB8AC3E}">
        <p14:creationId xmlns:p14="http://schemas.microsoft.com/office/powerpoint/2010/main" val="2305672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err="1" smtClean="0"/>
              <a:t>PestLens</a:t>
            </a:r>
            <a:endParaRPr lang="en-US" sz="3800" dirty="0"/>
          </a:p>
        </p:txBody>
      </p:sp>
      <p:sp>
        <p:nvSpPr>
          <p:cNvPr id="3" name="Content Placeholder 2"/>
          <p:cNvSpPr>
            <a:spLocks noGrp="1"/>
          </p:cNvSpPr>
          <p:nvPr>
            <p:ph idx="1"/>
          </p:nvPr>
        </p:nvSpPr>
        <p:spPr>
          <a:xfrm>
            <a:off x="228600" y="1219200"/>
            <a:ext cx="8763000" cy="4343400"/>
          </a:xfrm>
        </p:spPr>
        <p:txBody>
          <a:bodyPr/>
          <a:lstStyle/>
          <a:p>
            <a:pPr marL="0" indent="0">
              <a:buNone/>
            </a:pPr>
            <a:endParaRPr lang="en-US" sz="2800" dirty="0" smtClean="0"/>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282984495"/>
              </p:ext>
            </p:extLst>
          </p:nvPr>
        </p:nvGraphicFramePr>
        <p:xfrm>
          <a:off x="381000" y="1676400"/>
          <a:ext cx="8382000" cy="3505203"/>
        </p:xfrm>
        <a:graphic>
          <a:graphicData uri="http://schemas.openxmlformats.org/drawingml/2006/table">
            <a:tbl>
              <a:tblPr firstRow="1" firstCol="1" bandRow="1">
                <a:tableStyleId>{5C22544A-7EE6-4342-B048-85BDC9FD1C3A}</a:tableStyleId>
              </a:tblPr>
              <a:tblGrid>
                <a:gridCol w="1447800"/>
                <a:gridCol w="685800"/>
                <a:gridCol w="1538514"/>
                <a:gridCol w="1936893"/>
                <a:gridCol w="1654342"/>
                <a:gridCol w="1118651"/>
              </a:tblGrid>
              <a:tr h="681299">
                <a:tc>
                  <a:txBody>
                    <a:bodyPr/>
                    <a:lstStyle/>
                    <a:p>
                      <a:pPr marL="0" marR="0" algn="ctr">
                        <a:lnSpc>
                          <a:spcPct val="115000"/>
                        </a:lnSpc>
                        <a:spcBef>
                          <a:spcPts val="0"/>
                        </a:spcBef>
                        <a:spcAft>
                          <a:spcPts val="0"/>
                        </a:spcAft>
                      </a:pPr>
                      <a:r>
                        <a:rPr lang="en-US" sz="1600" dirty="0">
                          <a:effectLst/>
                        </a:rPr>
                        <a:t>Pest Type</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Total</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Evaluate for CAPS list</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Wait for more info</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Update datasheet</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Other</a:t>
                      </a:r>
                      <a:endParaRPr lang="en-US" sz="1600">
                        <a:effectLst/>
                        <a:latin typeface="Calibri"/>
                        <a:ea typeface="Calibri"/>
                        <a:cs typeface="Times New Roman"/>
                      </a:endParaRPr>
                    </a:p>
                  </a:txBody>
                  <a:tcPr marL="68580" marR="68580" marT="0" marB="0"/>
                </a:tc>
              </a:tr>
              <a:tr h="626794">
                <a:tc>
                  <a:txBody>
                    <a:bodyPr/>
                    <a:lstStyle/>
                    <a:p>
                      <a:pPr marL="0" marR="0" algn="ctr">
                        <a:lnSpc>
                          <a:spcPct val="115000"/>
                        </a:lnSpc>
                        <a:spcBef>
                          <a:spcPts val="0"/>
                        </a:spcBef>
                        <a:spcAft>
                          <a:spcPts val="0"/>
                        </a:spcAft>
                      </a:pPr>
                      <a:r>
                        <a:rPr lang="en-US" sz="1600">
                          <a:effectLst/>
                        </a:rPr>
                        <a:t>Arthropods</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19</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4</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13</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a:ea typeface="Calibri"/>
                        <a:cs typeface="Times New Roman"/>
                      </a:endParaRPr>
                    </a:p>
                  </a:txBody>
                  <a:tcPr marL="68580" marR="68580" marT="0" marB="0"/>
                </a:tc>
              </a:tr>
              <a:tr h="626794">
                <a:tc>
                  <a:txBody>
                    <a:bodyPr/>
                    <a:lstStyle/>
                    <a:p>
                      <a:pPr marL="0" marR="0" algn="ctr">
                        <a:lnSpc>
                          <a:spcPct val="115000"/>
                        </a:lnSpc>
                        <a:spcBef>
                          <a:spcPts val="0"/>
                        </a:spcBef>
                        <a:spcAft>
                          <a:spcPts val="0"/>
                        </a:spcAft>
                      </a:pPr>
                      <a:r>
                        <a:rPr lang="en-US" sz="1600">
                          <a:effectLst/>
                        </a:rPr>
                        <a:t>Nematodes</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4</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2</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0</a:t>
                      </a:r>
                      <a:endParaRPr lang="en-US" sz="1600">
                        <a:effectLst/>
                        <a:latin typeface="Calibri"/>
                        <a:ea typeface="Calibri"/>
                        <a:cs typeface="Times New Roman"/>
                      </a:endParaRPr>
                    </a:p>
                  </a:txBody>
                  <a:tcPr marL="68580" marR="68580" marT="0" marB="0"/>
                </a:tc>
              </a:tr>
              <a:tr h="471761">
                <a:tc>
                  <a:txBody>
                    <a:bodyPr/>
                    <a:lstStyle/>
                    <a:p>
                      <a:pPr marL="0" marR="0" algn="ctr">
                        <a:lnSpc>
                          <a:spcPct val="115000"/>
                        </a:lnSpc>
                        <a:spcBef>
                          <a:spcPts val="0"/>
                        </a:spcBef>
                        <a:spcAft>
                          <a:spcPts val="0"/>
                        </a:spcAft>
                      </a:pPr>
                      <a:r>
                        <a:rPr lang="en-US" sz="1600">
                          <a:effectLst/>
                        </a:rPr>
                        <a:t>Pathogens</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16</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7</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6</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2</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a:ea typeface="Calibri"/>
                        <a:cs typeface="Times New Roman"/>
                      </a:endParaRPr>
                    </a:p>
                  </a:txBody>
                  <a:tcPr marL="68580" marR="68580" marT="0" marB="0"/>
                </a:tc>
              </a:tr>
              <a:tr h="626794">
                <a:tc>
                  <a:txBody>
                    <a:bodyPr/>
                    <a:lstStyle/>
                    <a:p>
                      <a:pPr marL="0" marR="0" algn="ctr">
                        <a:lnSpc>
                          <a:spcPct val="115000"/>
                        </a:lnSpc>
                        <a:spcBef>
                          <a:spcPts val="0"/>
                        </a:spcBef>
                        <a:spcAft>
                          <a:spcPts val="0"/>
                        </a:spcAft>
                      </a:pPr>
                      <a:r>
                        <a:rPr lang="en-US" sz="1600">
                          <a:effectLst/>
                        </a:rPr>
                        <a:t>Plants/ Weeds</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0</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0</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0</a:t>
                      </a:r>
                      <a:endParaRPr lang="en-US" sz="1600">
                        <a:effectLst/>
                        <a:latin typeface="Calibri"/>
                        <a:ea typeface="Calibri"/>
                        <a:cs typeface="Times New Roman"/>
                      </a:endParaRPr>
                    </a:p>
                  </a:txBody>
                  <a:tcPr marL="68580" marR="68580" marT="0" marB="0"/>
                </a:tc>
              </a:tr>
              <a:tr h="471761">
                <a:tc>
                  <a:txBody>
                    <a:bodyPr/>
                    <a:lstStyle/>
                    <a:p>
                      <a:pPr marL="0" marR="0" algn="ctr">
                        <a:lnSpc>
                          <a:spcPct val="115000"/>
                        </a:lnSpc>
                        <a:spcBef>
                          <a:spcPts val="0"/>
                        </a:spcBef>
                        <a:spcAft>
                          <a:spcPts val="0"/>
                        </a:spcAft>
                      </a:pPr>
                      <a:r>
                        <a:rPr lang="en-US" sz="1600">
                          <a:effectLst/>
                        </a:rPr>
                        <a:t>Total</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40</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14</a:t>
                      </a:r>
                      <a:endParaRPr lang="en-US" sz="16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20</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4</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2</a:t>
                      </a:r>
                      <a:endParaRPr lang="en-US"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975072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a:t>Which Pests to </a:t>
            </a:r>
            <a:r>
              <a:rPr lang="en-US" sz="3800" dirty="0" smtClean="0"/>
              <a:t>Analyze in 2016?</a:t>
            </a:r>
            <a:endParaRPr lang="en-US" sz="3800" dirty="0"/>
          </a:p>
        </p:txBody>
      </p:sp>
      <p:sp>
        <p:nvSpPr>
          <p:cNvPr id="3" name="Content Placeholder 2"/>
          <p:cNvSpPr>
            <a:spLocks noGrp="1"/>
          </p:cNvSpPr>
          <p:nvPr>
            <p:ph idx="1"/>
          </p:nvPr>
        </p:nvSpPr>
        <p:spPr>
          <a:xfrm>
            <a:off x="762000" y="1752600"/>
            <a:ext cx="8763000" cy="4343400"/>
          </a:xfrm>
        </p:spPr>
        <p:txBody>
          <a:bodyPr/>
          <a:lstStyle/>
          <a:p>
            <a:r>
              <a:rPr lang="en-US" sz="3600" dirty="0" smtClean="0"/>
              <a:t>NPAG: 8</a:t>
            </a:r>
          </a:p>
          <a:p>
            <a:r>
              <a:rPr lang="en-US" sz="3600" dirty="0" smtClean="0"/>
              <a:t>CAPS Community: 9</a:t>
            </a:r>
          </a:p>
          <a:p>
            <a:r>
              <a:rPr lang="en-US" sz="3600" dirty="0" err="1"/>
              <a:t>PestLens</a:t>
            </a:r>
            <a:r>
              <a:rPr lang="en-US" sz="3600" dirty="0"/>
              <a:t>: 14</a:t>
            </a:r>
          </a:p>
          <a:p>
            <a:endParaRPr lang="en-US" sz="3600" dirty="0">
              <a:effectLst>
                <a:outerShdw blurRad="38100" dist="38100" dir="2700000" algn="tl">
                  <a:srgbClr val="000000">
                    <a:alpha val="75000"/>
                  </a:srgbClr>
                </a:outerShdw>
              </a:effectLst>
            </a:endParaRPr>
          </a:p>
          <a:p>
            <a:r>
              <a:rPr lang="en-US" sz="3600" dirty="0"/>
              <a:t>OPIS A List: 54</a:t>
            </a:r>
          </a:p>
          <a:p>
            <a:endParaRPr lang="en-US" sz="36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4172306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a:t>Which Pests to </a:t>
            </a:r>
            <a:r>
              <a:rPr lang="en-US" sz="3800" dirty="0" smtClean="0"/>
              <a:t>Analyze in 2018?</a:t>
            </a:r>
            <a:endParaRPr lang="en-US" sz="3800" dirty="0"/>
          </a:p>
        </p:txBody>
      </p:sp>
      <p:sp>
        <p:nvSpPr>
          <p:cNvPr id="3" name="Content Placeholder 2"/>
          <p:cNvSpPr>
            <a:spLocks noGrp="1"/>
          </p:cNvSpPr>
          <p:nvPr>
            <p:ph idx="1"/>
          </p:nvPr>
        </p:nvSpPr>
        <p:spPr>
          <a:xfrm>
            <a:off x="381000" y="1828800"/>
            <a:ext cx="8763000" cy="4343400"/>
          </a:xfrm>
        </p:spPr>
        <p:txBody>
          <a:bodyPr/>
          <a:lstStyle/>
          <a:p>
            <a:r>
              <a:rPr lang="en-US" sz="2800" dirty="0" smtClean="0"/>
              <a:t>New </a:t>
            </a:r>
            <a:r>
              <a:rPr lang="en-US" sz="2800" dirty="0"/>
              <a:t>Pest Advisory Group (NPAG) recommendations</a:t>
            </a:r>
          </a:p>
          <a:p>
            <a:r>
              <a:rPr lang="en-US" sz="2800" dirty="0"/>
              <a:t>Requests from the CAPS </a:t>
            </a:r>
            <a:r>
              <a:rPr lang="en-US" sz="2800" dirty="0" smtClean="0"/>
              <a:t>Community (open call)</a:t>
            </a:r>
            <a:endParaRPr lang="en-US" sz="2800" dirty="0"/>
          </a:p>
          <a:p>
            <a:r>
              <a:rPr lang="en-US" sz="2800" dirty="0" err="1" smtClean="0"/>
              <a:t>PestLens</a:t>
            </a:r>
            <a:r>
              <a:rPr lang="en-US" sz="2800" dirty="0" smtClean="0"/>
              <a:t> pests</a:t>
            </a:r>
          </a:p>
          <a:p>
            <a:r>
              <a:rPr lang="en-US" sz="2800" dirty="0" smtClean="0"/>
              <a:t>Additional Pests of Concern</a:t>
            </a:r>
            <a:endParaRPr lang="en-US" sz="2800" dirty="0"/>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318513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Open Call from CAPS Community</a:t>
            </a:r>
            <a:endParaRPr lang="en-US" sz="3800" dirty="0"/>
          </a:p>
        </p:txBody>
      </p:sp>
      <p:sp>
        <p:nvSpPr>
          <p:cNvPr id="3" name="Content Placeholder 2"/>
          <p:cNvSpPr>
            <a:spLocks noGrp="1"/>
          </p:cNvSpPr>
          <p:nvPr>
            <p:ph idx="1"/>
          </p:nvPr>
        </p:nvSpPr>
        <p:spPr>
          <a:xfrm>
            <a:off x="381000" y="1828800"/>
            <a:ext cx="8763000" cy="4343400"/>
          </a:xfrm>
        </p:spPr>
        <p:txBody>
          <a:bodyPr/>
          <a:lstStyle/>
          <a:p>
            <a:pPr marL="0" indent="0">
              <a:buNone/>
            </a:pPr>
            <a:r>
              <a:rPr lang="en-US" sz="2800" dirty="0" smtClean="0">
                <a:effectLst>
                  <a:outerShdw blurRad="38100" dist="38100" dir="2700000" algn="tl">
                    <a:srgbClr val="000000">
                      <a:alpha val="43137"/>
                    </a:srgbClr>
                  </a:outerShdw>
                </a:effectLst>
              </a:rPr>
              <a:t>No open call period to the CAPS community for 2016.</a:t>
            </a:r>
          </a:p>
          <a:p>
            <a:pPr marL="0" indent="0">
              <a:buNone/>
            </a:pPr>
            <a:endParaRPr lang="en-US" sz="2800" dirty="0">
              <a:effectLst>
                <a:outerShdw blurRad="38100" dist="38100" dir="2700000" algn="tl">
                  <a:srgbClr val="000000">
                    <a:alpha val="43137"/>
                  </a:srgbClr>
                </a:outerShdw>
              </a:effectLst>
            </a:endParaRPr>
          </a:p>
          <a:p>
            <a:pPr marL="0" indent="0">
              <a:buNone/>
            </a:pPr>
            <a:r>
              <a:rPr lang="en-US" sz="2800" dirty="0" smtClean="0">
                <a:effectLst>
                  <a:outerShdw blurRad="38100" dist="38100" dir="2700000" algn="tl">
                    <a:srgbClr val="000000">
                      <a:alpha val="43137"/>
                    </a:srgbClr>
                  </a:outerShdw>
                </a:effectLst>
              </a:rPr>
              <a:t>Melinda and Lisa receive comments directly.</a:t>
            </a:r>
          </a:p>
          <a:p>
            <a:pPr marL="0" indent="0">
              <a:buNone/>
            </a:pPr>
            <a:endParaRPr lang="en-US" sz="2800" dirty="0">
              <a:effectLst>
                <a:outerShdw blurRad="38100" dist="38100" dir="2700000" algn="tl">
                  <a:srgbClr val="000000">
                    <a:alpha val="43137"/>
                  </a:srgbClr>
                </a:outerShdw>
              </a:effectLst>
            </a:endParaRPr>
          </a:p>
          <a:p>
            <a:pPr marL="0" indent="0">
              <a:buNone/>
            </a:pPr>
            <a:r>
              <a:rPr lang="en-US" sz="2800" dirty="0">
                <a:effectLst>
                  <a:outerShdw blurRad="38100" dist="38100" dir="2700000" algn="tl">
                    <a:srgbClr val="000000">
                      <a:alpha val="43137"/>
                    </a:srgbClr>
                  </a:outerShdw>
                </a:effectLst>
              </a:rPr>
              <a:t>In the future, we will have a formal request process.</a:t>
            </a:r>
          </a:p>
          <a:p>
            <a:pPr marL="0" indent="0">
              <a:buNone/>
            </a:pPr>
            <a:endParaRPr lang="en-US" sz="2800" dirty="0" smtClean="0">
              <a:effectLst>
                <a:outerShdw blurRad="38100" dist="38100" dir="2700000" algn="tl">
                  <a:srgbClr val="000000">
                    <a:alpha val="43137"/>
                  </a:srgbClr>
                </a:outerShdw>
              </a:effectLst>
            </a:endParaRPr>
          </a:p>
          <a:p>
            <a:pPr marL="0" indent="0">
              <a:buNone/>
            </a:pPr>
            <a:endParaRPr lang="en-US" sz="2800" dirty="0">
              <a:effectLst>
                <a:outerShdw blurRad="38100" dist="38100" dir="2700000" algn="tl">
                  <a:srgbClr val="000000">
                    <a:alpha val="43137"/>
                  </a:srgbClr>
                </a:outerShdw>
              </a:effectLst>
            </a:endParaRPr>
          </a:p>
          <a:p>
            <a:pPr marL="0" indent="0">
              <a:buNone/>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42400897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
            </a:r>
            <a:br>
              <a:rPr lang="en-US" dirty="0" smtClean="0"/>
            </a:br>
            <a:r>
              <a:rPr lang="en-US" dirty="0" smtClean="0"/>
              <a:t>Changes </a:t>
            </a:r>
            <a:r>
              <a:rPr lang="en-US" dirty="0"/>
              <a:t>to 2016 Pest List</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2828625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Topics</a:t>
            </a:r>
            <a:endParaRPr lang="en-US" dirty="0"/>
          </a:p>
        </p:txBody>
      </p:sp>
      <p:sp>
        <p:nvSpPr>
          <p:cNvPr id="4" name="Content Placeholder 3"/>
          <p:cNvSpPr>
            <a:spLocks noGrp="1"/>
          </p:cNvSpPr>
          <p:nvPr>
            <p:ph idx="1"/>
          </p:nvPr>
        </p:nvSpPr>
        <p:spPr>
          <a:xfrm>
            <a:off x="914400" y="1981200"/>
            <a:ext cx="8229600" cy="4114800"/>
          </a:xfrm>
        </p:spPr>
        <p:txBody>
          <a:bodyPr/>
          <a:lstStyle/>
          <a:p>
            <a:pPr>
              <a:buClr>
                <a:srgbClr val="FFC000"/>
              </a:buClr>
            </a:pPr>
            <a:r>
              <a:rPr lang="en-US" dirty="0" smtClean="0"/>
              <a:t>New Pest Prioritization Process</a:t>
            </a:r>
          </a:p>
          <a:p>
            <a:pPr>
              <a:buClr>
                <a:srgbClr val="FFC000"/>
              </a:buClr>
            </a:pPr>
            <a:r>
              <a:rPr lang="en-US" dirty="0" smtClean="0"/>
              <a:t>2016 Prioritized Pest List</a:t>
            </a:r>
          </a:p>
          <a:p>
            <a:pPr>
              <a:buClr>
                <a:srgbClr val="FFC000"/>
              </a:buClr>
            </a:pPr>
            <a:r>
              <a:rPr lang="en-US" dirty="0" smtClean="0"/>
              <a:t>Changes to 2016 Pest List</a:t>
            </a:r>
          </a:p>
          <a:p>
            <a:pPr>
              <a:buClr>
                <a:srgbClr val="FFC000"/>
              </a:buClr>
            </a:pPr>
            <a:r>
              <a:rPr lang="en-US" dirty="0" smtClean="0"/>
              <a:t>New pests: AHP vs. Commodity </a:t>
            </a:r>
          </a:p>
          <a:p>
            <a:pPr>
              <a:buClr>
                <a:srgbClr val="FFC000"/>
              </a:buClr>
            </a:pPr>
            <a:r>
              <a:rPr lang="en-US" dirty="0" smtClean="0"/>
              <a:t>Tropical Pest List</a:t>
            </a:r>
            <a:endParaRPr lang="en-US" dirty="0"/>
          </a:p>
        </p:txBody>
      </p:sp>
    </p:spTree>
    <p:extLst>
      <p:ext uri="{BB962C8B-B14F-4D97-AF65-F5344CB8AC3E}">
        <p14:creationId xmlns:p14="http://schemas.microsoft.com/office/powerpoint/2010/main" val="8323959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4000" dirty="0"/>
              <a:t>Changes to 2016 Pest List</a:t>
            </a:r>
            <a:endParaRPr lang="en-US" sz="3800" dirty="0"/>
          </a:p>
        </p:txBody>
      </p:sp>
      <p:sp>
        <p:nvSpPr>
          <p:cNvPr id="3" name="Content Placeholder 2"/>
          <p:cNvSpPr>
            <a:spLocks noGrp="1"/>
          </p:cNvSpPr>
          <p:nvPr>
            <p:ph idx="1"/>
          </p:nvPr>
        </p:nvSpPr>
        <p:spPr>
          <a:xfrm>
            <a:off x="381000" y="1295400"/>
            <a:ext cx="8763000" cy="4343400"/>
          </a:xfrm>
        </p:spPr>
        <p:txBody>
          <a:bodyPr/>
          <a:lstStyle/>
          <a:p>
            <a:r>
              <a:rPr lang="en-US" sz="2800" dirty="0" smtClean="0"/>
              <a:t>Not very many changes.</a:t>
            </a:r>
          </a:p>
          <a:p>
            <a:r>
              <a:rPr lang="en-US" sz="2800" dirty="0" smtClean="0"/>
              <a:t>No new AHP this year.</a:t>
            </a:r>
          </a:p>
          <a:p>
            <a:r>
              <a:rPr lang="en-US" sz="2800" dirty="0" smtClean="0"/>
              <a:t>Two pests are not available for survey:</a:t>
            </a:r>
          </a:p>
          <a:p>
            <a:pPr indent="342900">
              <a:buClr>
                <a:srgbClr val="FFFF66"/>
              </a:buClr>
              <a:buFont typeface="Wingdings" panose="05000000000000000000" pitchFamily="2" charset="2"/>
              <a:buChar char="§"/>
            </a:pPr>
            <a:r>
              <a:rPr lang="en-US" sz="2400" i="1" dirty="0" err="1"/>
              <a:t>Eudocima</a:t>
            </a:r>
            <a:r>
              <a:rPr lang="en-US" sz="2400" i="1" dirty="0"/>
              <a:t> </a:t>
            </a:r>
            <a:r>
              <a:rPr lang="en-US" sz="2400" i="1" dirty="0" err="1"/>
              <a:t>fullonia</a:t>
            </a:r>
            <a:r>
              <a:rPr lang="en-US" sz="2400" i="1" dirty="0"/>
              <a:t> </a:t>
            </a:r>
            <a:r>
              <a:rPr lang="en-US" sz="2400" i="1" dirty="0" smtClean="0"/>
              <a:t> </a:t>
            </a:r>
            <a:r>
              <a:rPr lang="en-US" sz="2400" dirty="0" smtClean="0"/>
              <a:t>(Fruit piercing moth)</a:t>
            </a:r>
          </a:p>
          <a:p>
            <a:pPr indent="342900">
              <a:buClr>
                <a:srgbClr val="FFFF66"/>
              </a:buClr>
              <a:buFont typeface="Wingdings" panose="05000000000000000000" pitchFamily="2" charset="2"/>
              <a:buChar char="§"/>
            </a:pPr>
            <a:r>
              <a:rPr lang="en-US" sz="2400" i="1" dirty="0"/>
              <a:t>Monochamus </a:t>
            </a:r>
            <a:r>
              <a:rPr lang="en-US" sz="2400" i="1" dirty="0" err="1"/>
              <a:t>urussovii</a:t>
            </a:r>
            <a:r>
              <a:rPr lang="en-US" sz="2400" i="1" dirty="0"/>
              <a:t> </a:t>
            </a:r>
            <a:r>
              <a:rPr lang="en-US" sz="2400" i="1" dirty="0" smtClean="0"/>
              <a:t> </a:t>
            </a:r>
            <a:r>
              <a:rPr lang="en-US" sz="2400" dirty="0" smtClean="0"/>
              <a:t>(Black fir sawyer)</a:t>
            </a:r>
          </a:p>
          <a:p>
            <a:r>
              <a:rPr lang="en-US" sz="2800" dirty="0" smtClean="0"/>
              <a:t>One pest added back to the list:</a:t>
            </a:r>
          </a:p>
          <a:p>
            <a:pPr indent="68263">
              <a:buClr>
                <a:srgbClr val="FFFF66"/>
              </a:buClr>
              <a:buFont typeface="Wingdings" panose="05000000000000000000" pitchFamily="2" charset="2"/>
              <a:buChar char="§"/>
            </a:pPr>
            <a:r>
              <a:rPr lang="en-US" sz="2400" i="1" dirty="0" smtClean="0"/>
              <a:t>   Leucoptera </a:t>
            </a:r>
            <a:r>
              <a:rPr lang="en-US" sz="2400" i="1" dirty="0"/>
              <a:t>malifoliella </a:t>
            </a:r>
            <a:r>
              <a:rPr lang="en-US" sz="2400" dirty="0" smtClean="0"/>
              <a:t>(Pear leaf blister moth)</a:t>
            </a:r>
          </a:p>
          <a:p>
            <a:r>
              <a:rPr lang="en-US" sz="2800" smtClean="0"/>
              <a:t>Will </a:t>
            </a:r>
            <a:r>
              <a:rPr lang="en-US" sz="2800" dirty="0" smtClean="0"/>
              <a:t>add Mollusk and Cyst Nematode surveys, but pests are already on the list.</a:t>
            </a:r>
            <a:endParaRPr lang="en-US" sz="2800" dirty="0"/>
          </a:p>
          <a:p>
            <a:pPr marL="0" lvl="0" indent="0">
              <a:buNone/>
            </a:pPr>
            <a:endParaRPr lang="en-US" sz="2800" dirty="0" smtClean="0">
              <a:effectLst>
                <a:outerShdw blurRad="38100" dist="38100" dir="2700000" algn="tl">
                  <a:srgbClr val="000000">
                    <a:alpha val="43137"/>
                  </a:srgbClr>
                </a:outerShdw>
              </a:effectLst>
            </a:endParaRPr>
          </a:p>
          <a:p>
            <a:pPr marL="0" lvl="0" indent="0">
              <a:buNone/>
            </a:pPr>
            <a:endParaRPr lang="en-US" sz="2800" dirty="0" smtClean="0">
              <a:effectLst/>
            </a:endParaRPr>
          </a:p>
          <a:p>
            <a:pPr marL="0" lvl="0" indent="0">
              <a:buNone/>
            </a:pPr>
            <a:endParaRPr lang="en-US" sz="2800" dirty="0">
              <a:effectLst/>
            </a:endParaRPr>
          </a:p>
          <a:p>
            <a:endParaRPr lang="en-US" sz="2800" dirty="0" smtClean="0"/>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9648838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
            </a:r>
            <a:br>
              <a:rPr lang="en-US" dirty="0" smtClean="0"/>
            </a:br>
            <a:r>
              <a:rPr lang="en-US" dirty="0" smtClean="0"/>
              <a:t>Tropical Pest List</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25237798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Tropical Pest List</a:t>
            </a:r>
            <a:endParaRPr lang="en-US" sz="3800" dirty="0"/>
          </a:p>
        </p:txBody>
      </p:sp>
      <p:sp>
        <p:nvSpPr>
          <p:cNvPr id="3" name="Content Placeholder 2"/>
          <p:cNvSpPr>
            <a:spLocks noGrp="1"/>
          </p:cNvSpPr>
          <p:nvPr>
            <p:ph idx="1"/>
          </p:nvPr>
        </p:nvSpPr>
        <p:spPr>
          <a:xfrm>
            <a:off x="381000" y="1295400"/>
            <a:ext cx="8763000" cy="4343400"/>
          </a:xfrm>
        </p:spPr>
        <p:txBody>
          <a:bodyPr/>
          <a:lstStyle/>
          <a:p>
            <a:r>
              <a:rPr lang="en-US" sz="2800" dirty="0"/>
              <a:t>Some pests are very specific to tropical crops.</a:t>
            </a:r>
          </a:p>
          <a:p>
            <a:r>
              <a:rPr lang="en-US" sz="2800" dirty="0" smtClean="0"/>
              <a:t>They are significant pests to the crop but may </a:t>
            </a:r>
            <a:r>
              <a:rPr lang="en-US" sz="2800" dirty="0"/>
              <a:t>not rank high in the model</a:t>
            </a:r>
            <a:r>
              <a:rPr lang="en-US" sz="2800" dirty="0" smtClean="0"/>
              <a:t>.</a:t>
            </a:r>
          </a:p>
          <a:p>
            <a:r>
              <a:rPr lang="en-US" sz="2800" dirty="0" smtClean="0"/>
              <a:t>New model will take several days to run each pest.</a:t>
            </a:r>
            <a:endParaRPr lang="en-US" sz="2800" dirty="0"/>
          </a:p>
          <a:p>
            <a:r>
              <a:rPr lang="en-US" sz="2800" dirty="0"/>
              <a:t>Should we instead pull the pests off to a separate list if they pass the Pre-assessment</a:t>
            </a:r>
            <a:r>
              <a:rPr lang="en-US" sz="2800" dirty="0" smtClean="0"/>
              <a:t>?</a:t>
            </a:r>
          </a:p>
          <a:p>
            <a:r>
              <a:rPr lang="en-US" sz="2800" dirty="0" smtClean="0"/>
              <a:t>The other option is to fully run the pests through the model and see where they rank.</a:t>
            </a:r>
          </a:p>
          <a:p>
            <a:r>
              <a:rPr lang="en-US" sz="2800" dirty="0" smtClean="0"/>
              <a:t>Either way, we could create </a:t>
            </a:r>
            <a:r>
              <a:rPr lang="en-US" sz="2800" dirty="0"/>
              <a:t>a separate </a:t>
            </a:r>
            <a:r>
              <a:rPr lang="en-US" sz="2800" dirty="0" smtClean="0"/>
              <a:t>list to be </a:t>
            </a:r>
            <a:r>
              <a:rPr lang="en-US" sz="2800" dirty="0"/>
              <a:t>used by tropical states.</a:t>
            </a:r>
          </a:p>
          <a:p>
            <a:endParaRPr lang="en-US" sz="2800" dirty="0"/>
          </a:p>
          <a:p>
            <a:pPr marL="0" lvl="0" indent="0">
              <a:buNone/>
            </a:pPr>
            <a:endParaRPr lang="en-US" sz="2800" dirty="0" smtClean="0">
              <a:effectLst>
                <a:outerShdw blurRad="38100" dist="38100" dir="2700000" algn="tl">
                  <a:srgbClr val="000000">
                    <a:alpha val="43137"/>
                  </a:srgbClr>
                </a:outerShdw>
              </a:effectLst>
            </a:endParaRPr>
          </a:p>
          <a:p>
            <a:pPr marL="0" lvl="0" indent="0">
              <a:buNone/>
            </a:pPr>
            <a:endParaRPr lang="en-US" sz="2800" dirty="0" smtClean="0">
              <a:effectLst/>
            </a:endParaRPr>
          </a:p>
          <a:p>
            <a:pPr marL="0" lvl="0" indent="0">
              <a:buNone/>
            </a:pPr>
            <a:endParaRPr lang="en-US" sz="2800" dirty="0">
              <a:effectLst/>
            </a:endParaRPr>
          </a:p>
          <a:p>
            <a:endParaRPr lang="en-US" sz="2800" dirty="0" smtClean="0"/>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6266740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Tropical Pest List</a:t>
            </a:r>
            <a:endParaRPr lang="en-US" sz="3800" dirty="0"/>
          </a:p>
        </p:txBody>
      </p:sp>
      <p:sp>
        <p:nvSpPr>
          <p:cNvPr id="3" name="Content Placeholder 2"/>
          <p:cNvSpPr>
            <a:spLocks noGrp="1"/>
          </p:cNvSpPr>
          <p:nvPr>
            <p:ph idx="1"/>
          </p:nvPr>
        </p:nvSpPr>
        <p:spPr>
          <a:xfrm>
            <a:off x="381000" y="1295400"/>
            <a:ext cx="8763000" cy="4343400"/>
          </a:xfrm>
        </p:spPr>
        <p:txBody>
          <a:bodyPr/>
          <a:lstStyle/>
          <a:p>
            <a:pPr lvl="0"/>
            <a:r>
              <a:rPr lang="en-US" sz="2800" dirty="0">
                <a:effectLst>
                  <a:outerShdw blurRad="38100" dist="38100" dir="2700000" algn="tl">
                    <a:srgbClr val="000000">
                      <a:alpha val="43137"/>
                    </a:srgbClr>
                  </a:outerShdw>
                </a:effectLst>
              </a:rPr>
              <a:t>Will datasheets be created?</a:t>
            </a:r>
          </a:p>
          <a:p>
            <a:pPr lvl="0"/>
            <a:r>
              <a:rPr lang="en-US" sz="2800" dirty="0">
                <a:effectLst>
                  <a:outerShdw blurRad="38100" dist="38100" dir="2700000" algn="tl">
                    <a:srgbClr val="000000">
                      <a:alpha val="43137"/>
                    </a:srgbClr>
                  </a:outerShdw>
                </a:effectLst>
              </a:rPr>
              <a:t>Approved methods</a:t>
            </a:r>
            <a:r>
              <a:rPr lang="en-US" sz="2800" dirty="0" smtClean="0">
                <a:effectLst>
                  <a:outerShdw blurRad="38100" dist="38100" dir="2700000" algn="tl">
                    <a:srgbClr val="000000">
                      <a:alpha val="43137"/>
                    </a:srgbClr>
                  </a:outerShdw>
                </a:effectLst>
              </a:rPr>
              <a:t>?</a:t>
            </a:r>
          </a:p>
          <a:p>
            <a:pPr lvl="0"/>
            <a:r>
              <a:rPr lang="en-US" sz="2800" dirty="0" smtClean="0">
                <a:effectLst>
                  <a:outerShdw blurRad="38100" dist="38100" dir="2700000" algn="tl">
                    <a:srgbClr val="000000">
                      <a:alpha val="43137"/>
                    </a:srgbClr>
                  </a:outerShdw>
                </a:effectLst>
              </a:rPr>
              <a:t>We have 145 pests with approved methods.</a:t>
            </a:r>
            <a:endParaRPr lang="en-US" sz="2800" dirty="0">
              <a:effectLst>
                <a:outerShdw blurRad="38100" dist="38100" dir="2700000" algn="tl">
                  <a:srgbClr val="000000">
                    <a:alpha val="43137"/>
                  </a:srgbClr>
                </a:outerShdw>
              </a:effectLst>
            </a:endParaRPr>
          </a:p>
          <a:p>
            <a:pPr lvl="0"/>
            <a:r>
              <a:rPr lang="en-US" sz="2800" dirty="0" smtClean="0">
                <a:effectLst>
                  <a:outerShdw blurRad="38100" dist="38100" dir="2700000" algn="tl">
                    <a:srgbClr val="000000">
                      <a:alpha val="43137"/>
                    </a:srgbClr>
                  </a:outerShdw>
                </a:effectLst>
              </a:rPr>
              <a:t>If </a:t>
            </a:r>
            <a:r>
              <a:rPr lang="en-US" sz="2800" dirty="0">
                <a:effectLst>
                  <a:outerShdw blurRad="38100" dist="38100" dir="2700000" algn="tl">
                    <a:srgbClr val="000000">
                      <a:alpha val="43137"/>
                    </a:srgbClr>
                  </a:outerShdw>
                </a:effectLst>
              </a:rPr>
              <a:t>we develop approved methods, it requires a different level of support (John Crowe for </a:t>
            </a:r>
            <a:r>
              <a:rPr lang="en-US" sz="2800" dirty="0" smtClean="0">
                <a:effectLst>
                  <a:outerShdw blurRad="38100" dist="38100" dir="2700000" algn="tl">
                    <a:srgbClr val="000000">
                      <a:alpha val="43137"/>
                    </a:srgbClr>
                  </a:outerShdw>
                </a:effectLst>
              </a:rPr>
              <a:t>traps); diagnostics, etc.</a:t>
            </a:r>
          </a:p>
          <a:p>
            <a:r>
              <a:rPr lang="en-US" sz="2800" dirty="0">
                <a:effectLst>
                  <a:outerShdw blurRad="38100" dist="38100" dir="2700000" algn="tl">
                    <a:srgbClr val="000000">
                      <a:alpha val="43137"/>
                    </a:srgbClr>
                  </a:outerShdw>
                </a:effectLst>
              </a:rPr>
              <a:t>Will the list be posted or just shared with this group and the tropical states?</a:t>
            </a:r>
          </a:p>
          <a:p>
            <a:pPr lvl="0"/>
            <a:r>
              <a:rPr lang="en-US" sz="2800" dirty="0" smtClean="0">
                <a:effectLst>
                  <a:outerShdw blurRad="38100" dist="38100" dir="2700000" algn="tl">
                    <a:srgbClr val="000000">
                      <a:alpha val="43137"/>
                    </a:srgbClr>
                  </a:outerShdw>
                </a:effectLst>
              </a:rPr>
              <a:t>How </a:t>
            </a:r>
            <a:r>
              <a:rPr lang="en-US" sz="2800" dirty="0">
                <a:effectLst>
                  <a:outerShdw blurRad="38100" dist="38100" dir="2700000" algn="tl">
                    <a:srgbClr val="000000">
                      <a:alpha val="43137"/>
                    </a:srgbClr>
                  </a:outerShdw>
                </a:effectLst>
              </a:rPr>
              <a:t>does Farm Bill funding fit in?  These types of crops would be specialty crops and would be funded by Farm Bill.</a:t>
            </a:r>
          </a:p>
          <a:p>
            <a:pPr lvl="0"/>
            <a:endParaRPr lang="en-US" sz="2800" dirty="0">
              <a:effectLst>
                <a:outerShdw blurRad="38100" dist="38100" dir="2700000" algn="tl">
                  <a:srgbClr val="000000">
                    <a:alpha val="43137"/>
                  </a:srgbClr>
                </a:outerShdw>
              </a:effectLst>
            </a:endParaRPr>
          </a:p>
          <a:p>
            <a:pPr marL="0" lvl="0" indent="0">
              <a:buNone/>
            </a:pPr>
            <a:endParaRPr lang="en-US" sz="2800" dirty="0" smtClean="0">
              <a:effectLst>
                <a:outerShdw blurRad="38100" dist="38100" dir="2700000" algn="tl">
                  <a:srgbClr val="000000">
                    <a:alpha val="43137"/>
                  </a:srgbClr>
                </a:outerShdw>
              </a:effectLst>
            </a:endParaRPr>
          </a:p>
          <a:p>
            <a:pPr marL="0" lvl="0" indent="0">
              <a:buNone/>
            </a:pPr>
            <a:endParaRPr lang="en-US" sz="2800" dirty="0" smtClean="0">
              <a:effectLst/>
            </a:endParaRPr>
          </a:p>
          <a:p>
            <a:pPr marL="0" lvl="0" indent="0">
              <a:buNone/>
            </a:pPr>
            <a:endParaRPr lang="en-US" sz="2800" dirty="0">
              <a:effectLst/>
            </a:endParaRPr>
          </a:p>
          <a:p>
            <a:endParaRPr lang="en-US" sz="2800" dirty="0" smtClean="0"/>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2182398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
            </a:r>
            <a:br>
              <a:rPr lang="en-US" dirty="0" smtClean="0"/>
            </a:br>
            <a:r>
              <a:rPr lang="en-US" dirty="0" smtClean="0"/>
              <a:t>New Pests: AHP or Commodity Manual?</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27779824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AHP vs. Commodity</a:t>
            </a:r>
            <a:endParaRPr lang="en-US" sz="3800" dirty="0"/>
          </a:p>
        </p:txBody>
      </p:sp>
      <p:sp>
        <p:nvSpPr>
          <p:cNvPr id="3" name="Content Placeholder 2"/>
          <p:cNvSpPr>
            <a:spLocks noGrp="1"/>
          </p:cNvSpPr>
          <p:nvPr>
            <p:ph idx="1"/>
          </p:nvPr>
        </p:nvSpPr>
        <p:spPr>
          <a:xfrm>
            <a:off x="381000" y="1295400"/>
            <a:ext cx="8763000" cy="4343400"/>
          </a:xfrm>
        </p:spPr>
        <p:txBody>
          <a:bodyPr/>
          <a:lstStyle/>
          <a:p>
            <a:pPr lvl="0"/>
            <a:r>
              <a:rPr lang="en-US" sz="2800" dirty="0" smtClean="0">
                <a:effectLst>
                  <a:outerShdw blurRad="38100" dist="38100" dir="2700000" algn="tl">
                    <a:srgbClr val="000000">
                      <a:alpha val="43137"/>
                    </a:srgbClr>
                  </a:outerShdw>
                </a:effectLst>
              </a:rPr>
              <a:t>Do we want to run all new pest suggestions through the AHP?</a:t>
            </a:r>
          </a:p>
          <a:p>
            <a:pPr lvl="0"/>
            <a:r>
              <a:rPr lang="en-US" sz="2800" dirty="0" smtClean="0">
                <a:effectLst>
                  <a:outerShdw blurRad="38100" dist="38100" dir="2700000" algn="tl">
                    <a:srgbClr val="000000">
                      <a:alpha val="43137"/>
                    </a:srgbClr>
                  </a:outerShdw>
                </a:effectLst>
              </a:rPr>
              <a:t>In the past, some pests went directly to the commodity manual.</a:t>
            </a:r>
          </a:p>
          <a:p>
            <a:pPr lvl="0"/>
            <a:r>
              <a:rPr lang="en-US" sz="2800" dirty="0" smtClean="0">
                <a:effectLst>
                  <a:outerShdw blurRad="38100" dist="38100" dir="2700000" algn="tl">
                    <a:srgbClr val="000000">
                      <a:alpha val="43137"/>
                    </a:srgbClr>
                  </a:outerShdw>
                </a:effectLst>
              </a:rPr>
              <a:t>Or should pests that are very host-specific just be added to a commodity?</a:t>
            </a:r>
          </a:p>
          <a:p>
            <a:r>
              <a:rPr lang="en-US" sz="2800" dirty="0">
                <a:effectLst>
                  <a:outerShdw blurRad="38100" dist="38100" dir="2700000" algn="tl">
                    <a:srgbClr val="000000">
                      <a:alpha val="43137"/>
                    </a:srgbClr>
                  </a:outerShdw>
                </a:effectLst>
              </a:rPr>
              <a:t>If they are exotic to the U.S. should we run them?  </a:t>
            </a:r>
          </a:p>
          <a:p>
            <a:r>
              <a:rPr lang="en-US" sz="2800" dirty="0">
                <a:effectLst>
                  <a:outerShdw blurRad="38100" dist="38100" dir="2700000" algn="tl">
                    <a:srgbClr val="000000">
                      <a:alpha val="43137"/>
                    </a:srgbClr>
                  </a:outerShdw>
                </a:effectLst>
              </a:rPr>
              <a:t>If they are of limited distribution, should we add them directly to a commodity?</a:t>
            </a:r>
          </a:p>
          <a:p>
            <a:pPr marL="0" lvl="0" indent="0">
              <a:buNone/>
            </a:pPr>
            <a:endParaRPr lang="en-US" sz="2800" dirty="0">
              <a:effectLst/>
            </a:endParaRPr>
          </a:p>
          <a:p>
            <a:pPr lvl="0"/>
            <a:endParaRPr lang="en-US" sz="2800" dirty="0">
              <a:effectLst/>
            </a:endParaRPr>
          </a:p>
          <a:p>
            <a:pPr marL="0" lvl="0" indent="0">
              <a:buNone/>
            </a:pPr>
            <a:endParaRPr lang="en-US" sz="2800" dirty="0" smtClean="0">
              <a:effectLst>
                <a:outerShdw blurRad="38100" dist="38100" dir="2700000" algn="tl">
                  <a:srgbClr val="000000">
                    <a:alpha val="43137"/>
                  </a:srgbClr>
                </a:outerShdw>
              </a:effectLst>
            </a:endParaRPr>
          </a:p>
          <a:p>
            <a:pPr marL="0" lvl="0" indent="0">
              <a:buNone/>
            </a:pPr>
            <a:endParaRPr lang="en-US" sz="2800" dirty="0" smtClean="0">
              <a:effectLst/>
            </a:endParaRPr>
          </a:p>
          <a:p>
            <a:pPr marL="0" lvl="0" indent="0">
              <a:buNone/>
            </a:pPr>
            <a:endParaRPr lang="en-US" sz="2800" dirty="0">
              <a:effectLst/>
            </a:endParaRPr>
          </a:p>
          <a:p>
            <a:endParaRPr lang="en-US" sz="2800" dirty="0" smtClean="0"/>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6111130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4138038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New Pest Prioritization Process</a:t>
            </a:r>
            <a:r>
              <a:rPr lang="en-US" dirty="0"/>
              <a:t/>
            </a:r>
            <a:br>
              <a:rPr lang="en-US" dirty="0"/>
            </a:br>
            <a:endParaRPr lang="en-US" dirty="0"/>
          </a:p>
        </p:txBody>
      </p:sp>
    </p:spTree>
    <p:extLst>
      <p:ext uri="{BB962C8B-B14F-4D97-AF65-F5344CB8AC3E}">
        <p14:creationId xmlns:p14="http://schemas.microsoft.com/office/powerpoint/2010/main" val="4138038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New Pest Prioritization Process</a:t>
            </a:r>
            <a:endParaRPr lang="en-US" sz="3800" dirty="0"/>
          </a:p>
        </p:txBody>
      </p:sp>
      <p:sp>
        <p:nvSpPr>
          <p:cNvPr id="5" name="TextBox 4"/>
          <p:cNvSpPr txBox="1"/>
          <p:nvPr/>
        </p:nvSpPr>
        <p:spPr>
          <a:xfrm>
            <a:off x="2895600" y="1752600"/>
            <a:ext cx="2441763"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Pre-assessment</a:t>
            </a:r>
            <a:endParaRPr lang="en-US" sz="2800" dirty="0">
              <a:solidFill>
                <a:prstClr val="black"/>
              </a:solidFill>
              <a:latin typeface="Calibri"/>
            </a:endParaRPr>
          </a:p>
        </p:txBody>
      </p:sp>
      <p:sp>
        <p:nvSpPr>
          <p:cNvPr id="7" name="TextBox 6"/>
          <p:cNvSpPr txBox="1"/>
          <p:nvPr/>
        </p:nvSpPr>
        <p:spPr>
          <a:xfrm>
            <a:off x="2765376" y="3869871"/>
            <a:ext cx="2744882"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Post-assessment</a:t>
            </a:r>
            <a:endParaRPr lang="en-US" sz="2800" dirty="0">
              <a:solidFill>
                <a:prstClr val="black"/>
              </a:solidFill>
              <a:latin typeface="Calibri"/>
            </a:endParaRPr>
          </a:p>
        </p:txBody>
      </p:sp>
      <p:sp>
        <p:nvSpPr>
          <p:cNvPr id="8" name="TextBox 7"/>
          <p:cNvSpPr txBox="1"/>
          <p:nvPr/>
        </p:nvSpPr>
        <p:spPr>
          <a:xfrm>
            <a:off x="2916936" y="2756263"/>
            <a:ext cx="2441763"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AHP Model</a:t>
            </a:r>
            <a:endParaRPr lang="en-US" sz="2800" dirty="0">
              <a:solidFill>
                <a:prstClr val="black"/>
              </a:solidFill>
              <a:latin typeface="Calibri"/>
            </a:endParaRPr>
          </a:p>
        </p:txBody>
      </p:sp>
      <p:sp>
        <p:nvSpPr>
          <p:cNvPr id="9" name="TextBox 8"/>
          <p:cNvSpPr txBox="1"/>
          <p:nvPr/>
        </p:nvSpPr>
        <p:spPr>
          <a:xfrm>
            <a:off x="2648155" y="4953000"/>
            <a:ext cx="2744882" cy="523220"/>
          </a:xfrm>
          <a:prstGeom prst="rect">
            <a:avLst/>
          </a:prstGeom>
          <a:solidFill>
            <a:srgbClr val="FFFF99"/>
          </a:solidFill>
        </p:spPr>
        <p:txBody>
          <a:bodyPr wrap="square" rtlCol="0">
            <a:spAutoFit/>
          </a:bodyPr>
          <a:lstStyle/>
          <a:p>
            <a:pPr algn="ctr" eaLnBrk="1" fontAlgn="auto" hangingPunct="1">
              <a:spcBef>
                <a:spcPts val="0"/>
              </a:spcBef>
              <a:spcAft>
                <a:spcPts val="0"/>
              </a:spcAft>
            </a:pPr>
            <a:r>
              <a:rPr lang="en-US" sz="2800" dirty="0" smtClean="0">
                <a:solidFill>
                  <a:prstClr val="black"/>
                </a:solidFill>
                <a:latin typeface="Calibri"/>
              </a:rPr>
              <a:t>Final List</a:t>
            </a:r>
            <a:endParaRPr lang="en-US" sz="2800" dirty="0">
              <a:solidFill>
                <a:prstClr val="black"/>
              </a:solidFill>
              <a:latin typeface="Calibri"/>
            </a:endParaRPr>
          </a:p>
        </p:txBody>
      </p:sp>
      <p:sp>
        <p:nvSpPr>
          <p:cNvPr id="14" name="Down Arrow 13"/>
          <p:cNvSpPr/>
          <p:nvPr/>
        </p:nvSpPr>
        <p:spPr bwMode="auto">
          <a:xfrm>
            <a:off x="3964378" y="2402259"/>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charset="0"/>
            </a:endParaRPr>
          </a:p>
        </p:txBody>
      </p:sp>
      <p:sp>
        <p:nvSpPr>
          <p:cNvPr id="15" name="Down Arrow 14"/>
          <p:cNvSpPr/>
          <p:nvPr/>
        </p:nvSpPr>
        <p:spPr bwMode="auto">
          <a:xfrm>
            <a:off x="4017131" y="4489267"/>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charset="0"/>
            </a:endParaRPr>
          </a:p>
        </p:txBody>
      </p:sp>
      <p:sp>
        <p:nvSpPr>
          <p:cNvPr id="16" name="Down Arrow 15"/>
          <p:cNvSpPr/>
          <p:nvPr/>
        </p:nvSpPr>
        <p:spPr bwMode="auto">
          <a:xfrm>
            <a:off x="3988095" y="3429000"/>
            <a:ext cx="152103" cy="317863"/>
          </a:xfrm>
          <a:prstGeom prst="downArrow">
            <a:avLst/>
          </a:prstGeom>
          <a:solidFill>
            <a:srgbClr val="FFC000"/>
          </a:solidFill>
          <a:ln w="158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charset="0"/>
            </a:endParaRPr>
          </a:p>
        </p:txBody>
      </p:sp>
    </p:spTree>
    <p:extLst>
      <p:ext uri="{BB962C8B-B14F-4D97-AF65-F5344CB8AC3E}">
        <p14:creationId xmlns:p14="http://schemas.microsoft.com/office/powerpoint/2010/main" val="276092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52400"/>
            <a:ext cx="3048000" cy="533400"/>
          </a:xfrm>
          <a:prstGeom prst="rect">
            <a:avLst/>
          </a:prstGeom>
          <a:solidFill>
            <a:schemeClr val="accent6">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suggested  by CAPS community and other sources.</a:t>
            </a:r>
            <a:endParaRPr lang="en-US" sz="1400" dirty="0">
              <a:solidFill>
                <a:prstClr val="black"/>
              </a:solidFill>
              <a:latin typeface="Calibri"/>
            </a:endParaRPr>
          </a:p>
        </p:txBody>
      </p:sp>
      <p:sp>
        <p:nvSpPr>
          <p:cNvPr id="5" name="TextBox 4"/>
          <p:cNvSpPr txBox="1"/>
          <p:nvPr/>
        </p:nvSpPr>
        <p:spPr>
          <a:xfrm>
            <a:off x="304800" y="1219200"/>
            <a:ext cx="3048000" cy="533400"/>
          </a:xfrm>
          <a:prstGeom prst="rect">
            <a:avLst/>
          </a:prstGeom>
          <a:solidFill>
            <a:schemeClr val="accent3">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run through Pre-assessment Form.</a:t>
            </a:r>
            <a:endParaRPr lang="en-US" sz="1400" dirty="0">
              <a:solidFill>
                <a:prstClr val="black"/>
              </a:solidFill>
              <a:latin typeface="Calibri"/>
            </a:endParaRPr>
          </a:p>
        </p:txBody>
      </p:sp>
      <p:sp>
        <p:nvSpPr>
          <p:cNvPr id="9" name="TextBox 8"/>
          <p:cNvSpPr txBox="1"/>
          <p:nvPr/>
        </p:nvSpPr>
        <p:spPr>
          <a:xfrm>
            <a:off x="304800" y="2286000"/>
            <a:ext cx="3048000" cy="533400"/>
          </a:xfrm>
          <a:prstGeom prst="rect">
            <a:avLst/>
          </a:prstGeom>
          <a:solidFill>
            <a:schemeClr val="accent1">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 is a candidate for AHP. Pest is run through AHP model.</a:t>
            </a:r>
            <a:endParaRPr lang="en-US" sz="1400" dirty="0">
              <a:solidFill>
                <a:prstClr val="black"/>
              </a:solidFill>
              <a:latin typeface="Calibri"/>
            </a:endParaRPr>
          </a:p>
        </p:txBody>
      </p:sp>
      <p:sp>
        <p:nvSpPr>
          <p:cNvPr id="10" name="TextBox 9"/>
          <p:cNvSpPr txBox="1"/>
          <p:nvPr/>
        </p:nvSpPr>
        <p:spPr>
          <a:xfrm>
            <a:off x="4419600" y="1143000"/>
            <a:ext cx="1752600" cy="523220"/>
          </a:xfrm>
          <a:prstGeom prst="rect">
            <a:avLst/>
          </a:prstGeom>
          <a:solidFill>
            <a:schemeClr val="accent2">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 is not a candidate for AHP.</a:t>
            </a:r>
            <a:endParaRPr lang="en-US" sz="1400" dirty="0">
              <a:solidFill>
                <a:prstClr val="black"/>
              </a:solidFill>
              <a:latin typeface="Calibri"/>
            </a:endParaRPr>
          </a:p>
        </p:txBody>
      </p:sp>
      <p:cxnSp>
        <p:nvCxnSpPr>
          <p:cNvPr id="12" name="Straight Arrow Connector 11"/>
          <p:cNvCxnSpPr/>
          <p:nvPr/>
        </p:nvCxnSpPr>
        <p:spPr>
          <a:xfrm>
            <a:off x="3657600" y="14478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248400" y="13716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934200" y="685800"/>
            <a:ext cx="2057400" cy="1384995"/>
          </a:xfrm>
          <a:prstGeom prst="rect">
            <a:avLst/>
          </a:prstGeom>
          <a:solidFill>
            <a:schemeClr val="accent2">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Completed pre-assessment form is archived.  Pest may be re-submitted in the future if more information becomes available.  </a:t>
            </a:r>
            <a:endParaRPr lang="en-US" sz="1400" dirty="0">
              <a:solidFill>
                <a:prstClr val="black"/>
              </a:solidFill>
              <a:latin typeface="Calibri"/>
            </a:endParaRPr>
          </a:p>
        </p:txBody>
      </p:sp>
      <p:sp>
        <p:nvSpPr>
          <p:cNvPr id="35" name="TextBox 34"/>
          <p:cNvSpPr txBox="1"/>
          <p:nvPr/>
        </p:nvSpPr>
        <p:spPr>
          <a:xfrm>
            <a:off x="304800" y="3429000"/>
            <a:ext cx="3048000" cy="738664"/>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High-ranking pests (above a certain pre-determined number) are run through the Post-assessment Form.</a:t>
            </a:r>
            <a:endParaRPr lang="en-US" sz="1400" dirty="0">
              <a:solidFill>
                <a:prstClr val="black"/>
              </a:solidFill>
              <a:latin typeface="Calibri"/>
            </a:endParaRPr>
          </a:p>
        </p:txBody>
      </p:sp>
      <p:cxnSp>
        <p:nvCxnSpPr>
          <p:cNvPr id="37" name="Straight Arrow Connector 36"/>
          <p:cNvCxnSpPr/>
          <p:nvPr/>
        </p:nvCxnSpPr>
        <p:spPr>
          <a:xfrm>
            <a:off x="1828800" y="18288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1828800" y="7620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1828800" y="28956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657600" y="25146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419600" y="1981200"/>
            <a:ext cx="1752600" cy="1169551"/>
          </a:xfrm>
          <a:prstGeom prst="rect">
            <a:avLst/>
          </a:prstGeom>
          <a:solidFill>
            <a:schemeClr val="accent4">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Lower-ranking pests (below a certain pre-determined number)  are not added to the final AHP list.</a:t>
            </a:r>
            <a:endParaRPr lang="en-US" sz="1400" dirty="0">
              <a:solidFill>
                <a:prstClr val="black"/>
              </a:solidFill>
              <a:latin typeface="Calibri"/>
            </a:endParaRPr>
          </a:p>
        </p:txBody>
      </p:sp>
      <p:sp>
        <p:nvSpPr>
          <p:cNvPr id="44" name="TextBox 43"/>
          <p:cNvSpPr txBox="1"/>
          <p:nvPr/>
        </p:nvSpPr>
        <p:spPr>
          <a:xfrm>
            <a:off x="304800" y="4724400"/>
            <a:ext cx="3048000" cy="738664"/>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are run through Post-assessment Form (evaluate Survey and ID methods/ capacity).</a:t>
            </a:r>
            <a:endParaRPr lang="en-US" sz="1400" dirty="0">
              <a:solidFill>
                <a:prstClr val="black"/>
              </a:solidFill>
              <a:latin typeface="Calibri"/>
            </a:endParaRPr>
          </a:p>
        </p:txBody>
      </p:sp>
      <p:cxnSp>
        <p:nvCxnSpPr>
          <p:cNvPr id="45" name="Straight Arrow Connector 44"/>
          <p:cNvCxnSpPr/>
          <p:nvPr/>
        </p:nvCxnSpPr>
        <p:spPr>
          <a:xfrm>
            <a:off x="1828800" y="42672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3581400" y="5105400"/>
            <a:ext cx="609600" cy="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04800" y="6096000"/>
            <a:ext cx="3048000" cy="523220"/>
          </a:xfrm>
          <a:prstGeom prst="rect">
            <a:avLst/>
          </a:prstGeom>
          <a:solidFill>
            <a:schemeClr val="accent5">
              <a:lumMod val="40000"/>
              <a:lumOff val="60000"/>
            </a:schemeClr>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that make it through the Post-assessment will be on the final pest list.</a:t>
            </a:r>
            <a:endParaRPr lang="en-US" sz="1400" dirty="0">
              <a:solidFill>
                <a:prstClr val="black"/>
              </a:solidFill>
              <a:latin typeface="Calibri"/>
            </a:endParaRPr>
          </a:p>
        </p:txBody>
      </p:sp>
      <p:cxnSp>
        <p:nvCxnSpPr>
          <p:cNvPr id="24" name="Straight Arrow Connector 23"/>
          <p:cNvCxnSpPr/>
          <p:nvPr/>
        </p:nvCxnSpPr>
        <p:spPr>
          <a:xfrm>
            <a:off x="1828800" y="5562600"/>
            <a:ext cx="0" cy="381000"/>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419600" y="4114800"/>
            <a:ext cx="2438400" cy="1169551"/>
          </a:xfrm>
          <a:prstGeom prst="rect">
            <a:avLst/>
          </a:prstGeom>
          <a:solidFill>
            <a:srgbClr val="FFFFCC"/>
          </a:solidFill>
        </p:spPr>
        <p:txBody>
          <a:bodyPr wrap="square" rtlCol="0">
            <a:spAutoFit/>
          </a:bodyPr>
          <a:lstStyle/>
          <a:p>
            <a:pPr algn="ctr" eaLnBrk="1" fontAlgn="auto" hangingPunct="1">
              <a:spcBef>
                <a:spcPts val="0"/>
              </a:spcBef>
              <a:spcAft>
                <a:spcPts val="0"/>
              </a:spcAft>
            </a:pPr>
            <a:r>
              <a:rPr lang="en-US" sz="1400" dirty="0" smtClean="0">
                <a:solidFill>
                  <a:prstClr val="black"/>
                </a:solidFill>
                <a:latin typeface="Calibri"/>
              </a:rPr>
              <a:t>Pests that do not pass the Post-assessment are put on a research list for methods development/ improvement or ID capacity improvement.</a:t>
            </a:r>
            <a:endParaRPr lang="en-US" sz="1400" dirty="0">
              <a:solidFill>
                <a:prstClr val="black"/>
              </a:solidFill>
              <a:latin typeface="Calibri"/>
            </a:endParaRPr>
          </a:p>
        </p:txBody>
      </p:sp>
    </p:spTree>
    <p:extLst>
      <p:ext uri="{BB962C8B-B14F-4D97-AF65-F5344CB8AC3E}">
        <p14:creationId xmlns:p14="http://schemas.microsoft.com/office/powerpoint/2010/main" val="2358650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a:t>New Pest Prioritization Process</a:t>
            </a:r>
          </a:p>
        </p:txBody>
      </p:sp>
      <p:sp>
        <p:nvSpPr>
          <p:cNvPr id="3" name="Content Placeholder 2"/>
          <p:cNvSpPr>
            <a:spLocks noGrp="1"/>
          </p:cNvSpPr>
          <p:nvPr>
            <p:ph idx="1"/>
          </p:nvPr>
        </p:nvSpPr>
        <p:spPr>
          <a:xfrm>
            <a:off x="457200" y="11430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Pre-assessment Questionnaire</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it a plant pest as defined by the IPPC</a:t>
            </a:r>
            <a:r>
              <a:rPr lang="en-US" sz="2400" dirty="0" smtClean="0">
                <a:effectLst>
                  <a:outerShdw blurRad="38100" dist="38100" dir="2700000" algn="tl">
                    <a:srgbClr val="000000">
                      <a:alpha val="75000"/>
                    </a:srgbClr>
                  </a:outerShdw>
                </a:effectLst>
              </a:rPr>
              <a:t>?</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Does </a:t>
            </a:r>
            <a:r>
              <a:rPr lang="en-US" sz="2400" dirty="0">
                <a:effectLst>
                  <a:outerShdw blurRad="38100" dist="38100" dir="2700000" algn="tl">
                    <a:srgbClr val="000000">
                      <a:alpha val="75000"/>
                    </a:srgbClr>
                  </a:outerShdw>
                </a:effectLst>
              </a:rPr>
              <a:t>the pest cause measurable damage on any plant of value </a:t>
            </a:r>
            <a:r>
              <a:rPr lang="en-US" sz="2400" dirty="0" smtClean="0">
                <a:effectLst>
                  <a:outerShdw blurRad="38100" dist="38100" dir="2700000" algn="tl">
                    <a:srgbClr val="000000">
                      <a:alpha val="75000"/>
                    </a:srgbClr>
                  </a:outerShdw>
                </a:effectLst>
              </a:rPr>
              <a:t>or </a:t>
            </a:r>
            <a:r>
              <a:rPr lang="en-US" sz="2400" dirty="0">
                <a:effectLst>
                  <a:outerShdw blurRad="38100" dist="38100" dir="2700000" algn="tl">
                    <a:srgbClr val="000000">
                      <a:alpha val="75000"/>
                    </a:srgbClr>
                  </a:outerShdw>
                </a:effectLst>
              </a:rPr>
              <a:t>interfere with trade? </a:t>
            </a:r>
            <a:endParaRPr lang="en-US" sz="2400" dirty="0" smtClean="0">
              <a:effectLst>
                <a:outerShdw blurRad="38100" dist="38100" dir="2700000" algn="tl">
                  <a:srgbClr val="000000">
                    <a:alpha val="75000"/>
                  </a:srgbClr>
                </a:outerShdw>
              </a:effectLst>
            </a:endParaRPr>
          </a:p>
          <a:p>
            <a:pPr marL="914400" lvl="1" indent="-457200">
              <a:buClr>
                <a:schemeClr val="tx2">
                  <a:lumMod val="75000"/>
                </a:schemeClr>
              </a:buClr>
              <a:buSzPct val="90000"/>
              <a:buAutoNum type="arabicPeriod"/>
            </a:pPr>
            <a:r>
              <a:rPr lang="en-US" sz="2400" dirty="0">
                <a:effectLst>
                  <a:outerShdw blurRad="38100" dist="38100" dir="2700000" algn="tl">
                    <a:srgbClr val="000000">
                      <a:alpha val="75000"/>
                    </a:srgbClr>
                  </a:outerShdw>
                </a:effectLst>
              </a:rPr>
              <a:t>Is the pest established or widely distributed in the conterminous United States? </a:t>
            </a:r>
            <a:endParaRPr lang="en-US" sz="2400" dirty="0" smtClean="0">
              <a:effectLst>
                <a:outerShdw blurRad="38100" dist="38100" dir="2700000" algn="tl">
                  <a:srgbClr val="000000">
                    <a:alpha val="75000"/>
                  </a:srgbClr>
                </a:outerShdw>
              </a:effectLst>
            </a:endParaRP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it listed in the AQAS database as non-reportable at the species level</a:t>
            </a:r>
            <a:r>
              <a:rPr lang="en-US" sz="2400" dirty="0" smtClean="0">
                <a:effectLst>
                  <a:outerShdw blurRad="38100" dist="38100" dir="2700000" algn="tl">
                    <a:srgbClr val="000000">
                      <a:alpha val="75000"/>
                    </a:srgbClr>
                  </a:outerShdw>
                </a:effectLst>
              </a:rPr>
              <a:t>?</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a:t>
            </a:r>
            <a:r>
              <a:rPr lang="en-US" sz="2400" dirty="0">
                <a:effectLst>
                  <a:outerShdw blurRad="38100" dist="38100" dir="2700000" algn="tl">
                    <a:srgbClr val="000000">
                      <a:alpha val="75000"/>
                    </a:srgbClr>
                  </a:outerShdw>
                </a:effectLst>
              </a:rPr>
              <a:t>there a demonstrated pathway of introduction, not including </a:t>
            </a:r>
            <a:r>
              <a:rPr lang="en-US" sz="2400" dirty="0" smtClean="0">
                <a:effectLst>
                  <a:outerShdw blurRad="38100" dist="38100" dir="2700000" algn="tl">
                    <a:srgbClr val="000000">
                      <a:alpha val="75000"/>
                    </a:srgbClr>
                  </a:outerShdw>
                </a:effectLst>
              </a:rPr>
              <a:t>smuggling?</a:t>
            </a:r>
          </a:p>
          <a:p>
            <a:pPr marL="914400" lvl="1" indent="-457200">
              <a:buClr>
                <a:schemeClr val="tx2">
                  <a:lumMod val="75000"/>
                </a:schemeClr>
              </a:buClr>
              <a:buSzPct val="90000"/>
              <a:buAutoNum type="arabicPeriod"/>
            </a:pPr>
            <a:r>
              <a:rPr lang="en-US" sz="2400" dirty="0" smtClean="0">
                <a:effectLst>
                  <a:outerShdw blurRad="38100" dist="38100" dir="2700000" algn="tl">
                    <a:srgbClr val="000000">
                      <a:alpha val="75000"/>
                    </a:srgbClr>
                  </a:outerShdw>
                </a:effectLst>
              </a:rPr>
              <a:t>Is the deliberate smuggling of this pest or any host of this pest likely to occur?</a:t>
            </a:r>
            <a:r>
              <a:rPr lang="en-US" sz="2400" dirty="0" smtClean="0">
                <a:effectLst/>
              </a:rPr>
              <a:t> </a:t>
            </a:r>
            <a:endParaRPr lang="en-US" sz="2400" dirty="0">
              <a:effectLst>
                <a:outerShdw blurRad="38100" dist="38100" dir="2700000" algn="tl">
                  <a:srgbClr val="000000">
                    <a:alpha val="75000"/>
                  </a:srgbClr>
                </a:outerShdw>
              </a:effectLst>
            </a:endParaRPr>
          </a:p>
          <a:p>
            <a:pPr marL="739775" lvl="2" indent="-231775">
              <a:buClr>
                <a:schemeClr val="tx2">
                  <a:lumMod val="75000"/>
                </a:schemeClr>
              </a:buClr>
              <a:buSzPct val="90000"/>
              <a:buFont typeface="Wingdings" pitchFamily="2" charset="2"/>
              <a:buChar char="§"/>
            </a:pPr>
            <a:endParaRPr lang="en-US" dirty="0">
              <a:effectLst>
                <a:outerShdw blurRad="38100" dist="38100" dir="2700000" algn="tl">
                  <a:srgbClr val="000000">
                    <a:alpha val="75000"/>
                  </a:srgbClr>
                </a:outerShdw>
              </a:effectLst>
            </a:endParaRPr>
          </a:p>
          <a:p>
            <a:pPr marL="739775" lvl="2" indent="-231775">
              <a:buClr>
                <a:schemeClr val="tx2">
                  <a:lumMod val="75000"/>
                </a:schemeClr>
              </a:buClr>
              <a:buSzPct val="90000"/>
              <a:buFont typeface="Wingdings" pitchFamily="2" charset="2"/>
              <a:buChar char="§"/>
            </a:pPr>
            <a:endParaRPr lang="en-US"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2476954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a:t>New Pest Prioritization Process</a:t>
            </a:r>
          </a:p>
        </p:txBody>
      </p:sp>
      <p:sp>
        <p:nvSpPr>
          <p:cNvPr id="3" name="Content Placeholder 2"/>
          <p:cNvSpPr>
            <a:spLocks noGrp="1"/>
          </p:cNvSpPr>
          <p:nvPr>
            <p:ph idx="1"/>
          </p:nvPr>
        </p:nvSpPr>
        <p:spPr>
          <a:xfrm>
            <a:off x="381000" y="12954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Post-assessment Questionnaire</a:t>
            </a:r>
          </a:p>
          <a:p>
            <a:pPr marL="457200" lvl="1" indent="0">
              <a:buClr>
                <a:schemeClr val="tx2">
                  <a:lumMod val="75000"/>
                </a:schemeClr>
              </a:buClr>
              <a:buSzPct val="90000"/>
              <a:buNone/>
            </a:pPr>
            <a:r>
              <a:rPr lang="en-US" sz="2400" dirty="0" smtClean="0">
                <a:effectLst>
                  <a:outerShdw blurRad="38100" dist="38100" dir="2700000" algn="tl">
                    <a:srgbClr val="000000">
                      <a:alpha val="75000"/>
                    </a:srgbClr>
                  </a:outerShdw>
                </a:effectLst>
              </a:rPr>
              <a:t>Evaluates:</a:t>
            </a:r>
          </a:p>
          <a:p>
            <a:pPr lvl="2">
              <a:buClr>
                <a:schemeClr val="tx2">
                  <a:lumMod val="75000"/>
                </a:schemeClr>
              </a:buClr>
              <a:buSzPct val="90000"/>
              <a:buFont typeface="Wingdings" pitchFamily="2" charset="2"/>
              <a:buChar char="§"/>
            </a:pPr>
            <a:r>
              <a:rPr lang="en-US" sz="2000" dirty="0" smtClean="0">
                <a:effectLst>
                  <a:outerShdw blurRad="38100" dist="38100" dir="2700000" algn="tl">
                    <a:srgbClr val="000000">
                      <a:alpha val="75000"/>
                    </a:srgbClr>
                  </a:outerShdw>
                </a:effectLst>
              </a:rPr>
              <a:t>Survey method</a:t>
            </a:r>
          </a:p>
          <a:p>
            <a:pPr lvl="2">
              <a:buClr>
                <a:schemeClr val="tx2">
                  <a:lumMod val="75000"/>
                </a:schemeClr>
              </a:buClr>
              <a:buSzPct val="90000"/>
              <a:buFont typeface="Wingdings" pitchFamily="2" charset="2"/>
              <a:buChar char="§"/>
            </a:pPr>
            <a:r>
              <a:rPr lang="en-US" sz="2000" dirty="0" smtClean="0">
                <a:effectLst>
                  <a:outerShdw blurRad="38100" dist="38100" dir="2700000" algn="tl">
                    <a:srgbClr val="000000">
                      <a:alpha val="75000"/>
                    </a:srgbClr>
                  </a:outerShdw>
                </a:effectLst>
              </a:rPr>
              <a:t>Identification/ diagnostic method</a:t>
            </a:r>
          </a:p>
          <a:p>
            <a:pPr lvl="2">
              <a:buClr>
                <a:schemeClr val="tx2">
                  <a:lumMod val="75000"/>
                </a:schemeClr>
              </a:buClr>
              <a:buSzPct val="90000"/>
              <a:buFont typeface="Wingdings" pitchFamily="2" charset="2"/>
              <a:buChar char="§"/>
            </a:pPr>
            <a:r>
              <a:rPr lang="en-US" sz="2000" dirty="0" smtClean="0">
                <a:effectLst>
                  <a:outerShdw blurRad="38100" dist="38100" dir="2700000" algn="tl">
                    <a:srgbClr val="000000">
                      <a:alpha val="75000"/>
                    </a:srgbClr>
                  </a:outerShdw>
                </a:effectLst>
              </a:rPr>
              <a:t>Capacity/ expertise to perform ID/ diagnostics</a:t>
            </a:r>
            <a:endParaRPr lang="en-US" sz="2000" dirty="0">
              <a:effectLst>
                <a:outerShdw blurRad="38100" dist="38100" dir="2700000" algn="tl">
                  <a:srgbClr val="000000">
                    <a:alpha val="75000"/>
                  </a:srgbClr>
                </a:outerShdw>
              </a:effectLst>
            </a:endParaRPr>
          </a:p>
          <a:p>
            <a:pPr lvl="1">
              <a:buClr>
                <a:schemeClr val="tx2">
                  <a:lumMod val="75000"/>
                </a:schemeClr>
              </a:buClr>
              <a:buSzPct val="90000"/>
              <a:buFont typeface="Wingdings" pitchFamily="2" charset="2"/>
              <a:buChar char="§"/>
            </a:pPr>
            <a:r>
              <a:rPr lang="en-US" sz="2400" dirty="0" smtClean="0">
                <a:effectLst>
                  <a:outerShdw blurRad="38100" dist="38100" dir="2700000" algn="tl">
                    <a:srgbClr val="000000">
                      <a:alpha val="75000"/>
                    </a:srgbClr>
                  </a:outerShdw>
                </a:effectLst>
              </a:rPr>
              <a:t>Exclude pests that don’t have effective methods.</a:t>
            </a:r>
          </a:p>
          <a:p>
            <a:pPr marL="739775" lvl="2" indent="-231775">
              <a:buClr>
                <a:schemeClr val="tx2">
                  <a:lumMod val="75000"/>
                </a:schemeClr>
              </a:buClr>
              <a:buSzPct val="90000"/>
              <a:buFont typeface="Wingdings" pitchFamily="2" charset="2"/>
              <a:buChar char="§"/>
            </a:pPr>
            <a:r>
              <a:rPr lang="en-US" dirty="0" smtClean="0">
                <a:effectLst>
                  <a:outerShdw blurRad="38100" dist="38100" dir="2700000" algn="tl">
                    <a:srgbClr val="000000">
                      <a:alpha val="75000"/>
                    </a:srgbClr>
                  </a:outerShdw>
                </a:effectLst>
              </a:rPr>
              <a:t>These pests would not be listed on the final AHP list.</a:t>
            </a:r>
          </a:p>
          <a:p>
            <a:pPr marL="739775" lvl="2" indent="-231775">
              <a:buClr>
                <a:schemeClr val="tx2">
                  <a:lumMod val="75000"/>
                </a:schemeClr>
              </a:buClr>
              <a:buSzPct val="90000"/>
              <a:buFont typeface="Wingdings" pitchFamily="2" charset="2"/>
              <a:buChar char="§"/>
            </a:pPr>
            <a:r>
              <a:rPr lang="en-US" dirty="0">
                <a:effectLst>
                  <a:outerShdw blurRad="38100" dist="38100" dir="2700000" algn="tl">
                    <a:srgbClr val="000000">
                      <a:alpha val="75000"/>
                    </a:srgbClr>
                  </a:outerShdw>
                </a:effectLst>
              </a:rPr>
              <a:t>Pests would go to a research and development list.</a:t>
            </a:r>
          </a:p>
          <a:p>
            <a:pPr marL="508000" lvl="2"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5" name="Picture 4" descr="Petri%20Dishes2.jpg"/>
          <p:cNvPicPr>
            <a:picLocks noChangeAspect="1"/>
          </p:cNvPicPr>
          <p:nvPr/>
        </p:nvPicPr>
        <p:blipFill>
          <a:blip r:embed="rId3" cstate="print"/>
          <a:stretch>
            <a:fillRect/>
          </a:stretch>
        </p:blipFill>
        <p:spPr>
          <a:xfrm>
            <a:off x="6918862" y="1371600"/>
            <a:ext cx="1923385" cy="1603248"/>
          </a:xfrm>
          <a:prstGeom prst="rect">
            <a:avLst/>
          </a:prstGeom>
        </p:spPr>
      </p:pic>
    </p:spTree>
    <p:extLst>
      <p:ext uri="{BB962C8B-B14F-4D97-AF65-F5344CB8AC3E}">
        <p14:creationId xmlns:p14="http://schemas.microsoft.com/office/powerpoint/2010/main" val="7966985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a:t>New Pest Prioritization Process</a:t>
            </a:r>
          </a:p>
        </p:txBody>
      </p:sp>
      <p:sp>
        <p:nvSpPr>
          <p:cNvPr id="3" name="Content Placeholder 2"/>
          <p:cNvSpPr>
            <a:spLocks noGrp="1"/>
          </p:cNvSpPr>
          <p:nvPr>
            <p:ph idx="1"/>
          </p:nvPr>
        </p:nvSpPr>
        <p:spPr>
          <a:xfrm>
            <a:off x="381000" y="1295400"/>
            <a:ext cx="8229600" cy="4343400"/>
          </a:xfrm>
        </p:spPr>
        <p:txBody>
          <a:bodyPr/>
          <a:lstStyle/>
          <a:p>
            <a:pPr marL="0" indent="0">
              <a:buClr>
                <a:srgbClr val="FFC000"/>
              </a:buClr>
              <a:buSzPct val="90000"/>
              <a:buNone/>
            </a:pPr>
            <a:r>
              <a:rPr lang="en-US" sz="3000" dirty="0" smtClean="0">
                <a:solidFill>
                  <a:srgbClr val="FFFF99"/>
                </a:solidFill>
                <a:effectLst>
                  <a:outerShdw blurRad="38100" dist="38100" dir="2700000" algn="tl">
                    <a:srgbClr val="000000">
                      <a:alpha val="75000"/>
                    </a:srgbClr>
                  </a:outerShdw>
                </a:effectLst>
              </a:rPr>
              <a:t>2016: Revising the model questions/ criteria</a:t>
            </a:r>
          </a:p>
          <a:p>
            <a:pPr marL="508000" lvl="2"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2">
              <a:buClr>
                <a:schemeClr val="tx2">
                  <a:lumMod val="75000"/>
                </a:schemeClr>
              </a:buClr>
              <a:buSzPct val="90000"/>
              <a:buFont typeface="Wingdings" pitchFamily="2" charset="2"/>
              <a:buChar char="§"/>
            </a:pPr>
            <a:endParaRPr lang="en-US" sz="20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9737366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7086600" cy="3200400"/>
          </a:xfrm>
          <a:noFill/>
          <a:ln w="38100" cmpd="sng">
            <a:solidFill>
              <a:srgbClr val="FFC000"/>
            </a:solidFill>
          </a:ln>
        </p:spPr>
        <p:txBody>
          <a:bodyPr/>
          <a:lstStyle/>
          <a:p>
            <a:r>
              <a:rPr lang="en-US" dirty="0" smtClean="0"/>
              <a:t/>
            </a:r>
            <a:br>
              <a:rPr lang="en-US" dirty="0" smtClean="0"/>
            </a:br>
            <a:r>
              <a:rPr lang="en-US" dirty="0" smtClean="0"/>
              <a:t>2016 </a:t>
            </a:r>
            <a:r>
              <a:rPr lang="en-US" dirty="0"/>
              <a:t>Prioritized Pest List</a:t>
            </a:r>
            <a:br>
              <a:rPr lang="en-US" dirty="0"/>
            </a:br>
            <a:r>
              <a:rPr lang="en-US" dirty="0"/>
              <a:t/>
            </a:r>
            <a:br>
              <a:rPr lang="en-US" dirty="0"/>
            </a:br>
            <a:endParaRPr lang="en-US" dirty="0"/>
          </a:p>
        </p:txBody>
      </p:sp>
    </p:spTree>
    <p:extLst>
      <p:ext uri="{BB962C8B-B14F-4D97-AF65-F5344CB8AC3E}">
        <p14:creationId xmlns:p14="http://schemas.microsoft.com/office/powerpoint/2010/main" val="175589395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ed6d8045-9bce-45b8-96e9-ffa15b628daa">A7UXA6N55WET-5418-1035</_dlc_DocId>
    <_dlc_DocIdUrl xmlns="ed6d8045-9bce-45b8-96e9-ffa15b628daa">
      <Url>http://sp.we.aphis.gov/PPQ/st/cphst/pd/_layouts/DocIdRedir.aspx?ID=A7UXA6N55WET-5418-1035</Url>
      <Description>A7UXA6N55WET-5418-1035</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E522B94E69CD74A82A7CEE9BF0963B0" ma:contentTypeVersion="0" ma:contentTypeDescription="Create a new document." ma:contentTypeScope="" ma:versionID="27ebc82f74802ac29a342847cdd892df">
  <xsd:schema xmlns:xsd="http://www.w3.org/2001/XMLSchema" xmlns:xs="http://www.w3.org/2001/XMLSchema" xmlns:p="http://schemas.microsoft.com/office/2006/metadata/properties" xmlns:ns2="ed6d8045-9bce-45b8-96e9-ffa15b628daa" targetNamespace="http://schemas.microsoft.com/office/2006/metadata/properties" ma:root="true" ma:fieldsID="f731c6ce2622161d0d54611dd74d5f3a" ns2:_="">
    <xsd:import namespace="ed6d8045-9bce-45b8-96e9-ffa15b628daa"/>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6d8045-9bce-45b8-96e9-ffa15b628da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F58636-1169-48D9-A644-A384790CCFD4}">
  <ds:schemaRefs>
    <ds:schemaRef ds:uri="http://schemas.microsoft.com/office/2006/metadata/properties"/>
    <ds:schemaRef ds:uri="http://schemas.microsoft.com/office/infopath/2007/PartnerControls"/>
    <ds:schemaRef ds:uri="ed6d8045-9bce-45b8-96e9-ffa15b628daa"/>
  </ds:schemaRefs>
</ds:datastoreItem>
</file>

<file path=customXml/itemProps2.xml><?xml version="1.0" encoding="utf-8"?>
<ds:datastoreItem xmlns:ds="http://schemas.openxmlformats.org/officeDocument/2006/customXml" ds:itemID="{27A2CFCE-47E8-4819-9796-FBEA2912D0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6d8045-9bce-45b8-96e9-ffa15b628d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43DA974-0997-48C6-A15D-29E4346099C5}">
  <ds:schemaRefs>
    <ds:schemaRef ds:uri="http://schemas.microsoft.com/sharepoint/events"/>
  </ds:schemaRefs>
</ds:datastoreItem>
</file>

<file path=customXml/itemProps4.xml><?xml version="1.0" encoding="utf-8"?>
<ds:datastoreItem xmlns:ds="http://schemas.openxmlformats.org/officeDocument/2006/customXml" ds:itemID="{183A8EB4-8F49-4EB4-BFBC-966253B022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8126</TotalTime>
  <Words>2261</Words>
  <Application>Microsoft Office PowerPoint</Application>
  <PresentationFormat>On-screen Show (4:3)</PresentationFormat>
  <Paragraphs>355</Paragraphs>
  <Slides>26</Slides>
  <Notes>26</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26</vt:i4>
      </vt:variant>
    </vt:vector>
  </HeadingPairs>
  <TitlesOfParts>
    <vt:vector size="30" baseType="lpstr">
      <vt:lpstr>Textured</vt:lpstr>
      <vt:lpstr>Office Theme</vt:lpstr>
      <vt:lpstr>Acrobat Document</vt:lpstr>
      <vt:lpstr>Photo Editor Photo</vt:lpstr>
      <vt:lpstr>CPHST Support: Bringing Pests, Surveys, Plants, and Science Together </vt:lpstr>
      <vt:lpstr>Topics</vt:lpstr>
      <vt:lpstr> New Pest Prioritization Process </vt:lpstr>
      <vt:lpstr>New Pest Prioritization Process</vt:lpstr>
      <vt:lpstr>PowerPoint Presentation</vt:lpstr>
      <vt:lpstr>New Pest Prioritization Process</vt:lpstr>
      <vt:lpstr>New Pest Prioritization Process</vt:lpstr>
      <vt:lpstr>New Pest Prioritization Process</vt:lpstr>
      <vt:lpstr> 2016 Prioritized Pest List  </vt:lpstr>
      <vt:lpstr>Which Pests to Analyze in 2016?</vt:lpstr>
      <vt:lpstr>Which Pests to Analyze in 2016?</vt:lpstr>
      <vt:lpstr>PestLens</vt:lpstr>
      <vt:lpstr>PestLens</vt:lpstr>
      <vt:lpstr>PestLens</vt:lpstr>
      <vt:lpstr>PestLens</vt:lpstr>
      <vt:lpstr>Which Pests to Analyze in 2016?</vt:lpstr>
      <vt:lpstr>Which Pests to Analyze in 2018?</vt:lpstr>
      <vt:lpstr>Open Call from CAPS Community</vt:lpstr>
      <vt:lpstr>  Changes to 2016 Pest List   </vt:lpstr>
      <vt:lpstr>Changes to 2016 Pest List</vt:lpstr>
      <vt:lpstr>  Tropical Pest List   </vt:lpstr>
      <vt:lpstr>Tropical Pest List</vt:lpstr>
      <vt:lpstr>Tropical Pest List</vt:lpstr>
      <vt:lpstr>  New Pests: AHP or Commodity Manual?   </vt:lpstr>
      <vt:lpstr>AHP vs. Commodity</vt:lpstr>
      <vt:lpstr>Questions</vt:lpstr>
    </vt:vector>
  </TitlesOfParts>
  <Company>USDA APHIS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lkennaway</dc:creator>
  <cp:lastModifiedBy>jbowers</cp:lastModifiedBy>
  <cp:revision>382</cp:revision>
  <cp:lastPrinted>2013-02-05T13:10:05Z</cp:lastPrinted>
  <dcterms:created xsi:type="dcterms:W3CDTF">2008-07-31T20:19:29Z</dcterms:created>
  <dcterms:modified xsi:type="dcterms:W3CDTF">2014-02-11T21:23:56Z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0x0101005E522B94E69CD74A82A7CEE9BF0963B0</vt:lpwstr>
  </property>
  <property fmtid="{D5CDD505-2E9C-101B-9397-08002B2CF9AE}" pid="3" name="_dlc_DocIdItemGuid">
    <vt:lpwstr>0ae06afc-6cb4-411a-b10e-692d8c5c7d73</vt:lpwstr>
  </property>
</Properties>
</file>