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5"/>
  </p:sldMasterIdLst>
  <p:notesMasterIdLst>
    <p:notesMasterId r:id="rId22"/>
  </p:notesMasterIdLst>
  <p:handoutMasterIdLst>
    <p:handoutMasterId r:id="rId23"/>
  </p:handoutMasterIdLst>
  <p:sldIdLst>
    <p:sldId id="328" r:id="rId6"/>
    <p:sldId id="334" r:id="rId7"/>
    <p:sldId id="339" r:id="rId8"/>
    <p:sldId id="340" r:id="rId9"/>
    <p:sldId id="324" r:id="rId10"/>
    <p:sldId id="337" r:id="rId11"/>
    <p:sldId id="322" r:id="rId12"/>
    <p:sldId id="301" r:id="rId13"/>
    <p:sldId id="341" r:id="rId14"/>
    <p:sldId id="323" r:id="rId15"/>
    <p:sldId id="338" r:id="rId16"/>
    <p:sldId id="343" r:id="rId17"/>
    <p:sldId id="336" r:id="rId18"/>
    <p:sldId id="344" r:id="rId19"/>
    <p:sldId id="342" r:id="rId20"/>
    <p:sldId id="319" r:id="rId21"/>
  </p:sldIdLst>
  <p:sldSz cx="9144000" cy="6858000" type="screen4x3"/>
  <p:notesSz cx="7019925" cy="9305925"/>
  <p:defaultTex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FF99"/>
    <a:srgbClr val="FFFF66"/>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137" autoAdjust="0"/>
    <p:restoredTop sz="92342" autoAdjust="0"/>
  </p:normalViewPr>
  <p:slideViewPr>
    <p:cSldViewPr>
      <p:cViewPr varScale="1">
        <p:scale>
          <a:sx n="37" d="100"/>
          <a:sy n="37" d="100"/>
        </p:scale>
        <p:origin x="-724" y="-6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68" d="100"/>
          <a:sy n="68" d="100"/>
        </p:scale>
        <p:origin x="-3306" y="-114"/>
      </p:cViewPr>
      <p:guideLst>
        <p:guide orient="horz" pos="2931"/>
        <p:guide pos="221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2289" cy="465617"/>
          </a:xfrm>
          <a:prstGeom prst="rect">
            <a:avLst/>
          </a:prstGeom>
        </p:spPr>
        <p:txBody>
          <a:bodyPr vert="horz" lIns="92336" tIns="46168" rIns="92336" bIns="46168" rtlCol="0"/>
          <a:lstStyle>
            <a:lvl1pPr algn="l">
              <a:defRPr sz="1200"/>
            </a:lvl1pPr>
          </a:lstStyle>
          <a:p>
            <a:endParaRPr lang="en-US" dirty="0"/>
          </a:p>
        </p:txBody>
      </p:sp>
      <p:sp>
        <p:nvSpPr>
          <p:cNvPr id="3" name="Date Placeholder 2"/>
          <p:cNvSpPr>
            <a:spLocks noGrp="1"/>
          </p:cNvSpPr>
          <p:nvPr>
            <p:ph type="dt" sz="quarter" idx="1"/>
          </p:nvPr>
        </p:nvSpPr>
        <p:spPr>
          <a:xfrm>
            <a:off x="3976029" y="0"/>
            <a:ext cx="3042289" cy="465617"/>
          </a:xfrm>
          <a:prstGeom prst="rect">
            <a:avLst/>
          </a:prstGeom>
        </p:spPr>
        <p:txBody>
          <a:bodyPr vert="horz" lIns="92336" tIns="46168" rIns="92336" bIns="46168" rtlCol="0"/>
          <a:lstStyle>
            <a:lvl1pPr algn="r">
              <a:defRPr sz="1200"/>
            </a:lvl1pPr>
          </a:lstStyle>
          <a:p>
            <a:fld id="{50C14F02-61C8-43CE-9583-F34EC7B6FC74}" type="datetimeFigureOut">
              <a:rPr lang="en-US" smtClean="0"/>
              <a:pPr/>
              <a:t>1/29/2014</a:t>
            </a:fld>
            <a:endParaRPr lang="en-US" dirty="0"/>
          </a:p>
        </p:txBody>
      </p:sp>
      <p:sp>
        <p:nvSpPr>
          <p:cNvPr id="4" name="Footer Placeholder 3"/>
          <p:cNvSpPr>
            <a:spLocks noGrp="1"/>
          </p:cNvSpPr>
          <p:nvPr>
            <p:ph type="ftr" sz="quarter" idx="2"/>
          </p:nvPr>
        </p:nvSpPr>
        <p:spPr>
          <a:xfrm>
            <a:off x="0" y="8838709"/>
            <a:ext cx="3042289" cy="465617"/>
          </a:xfrm>
          <a:prstGeom prst="rect">
            <a:avLst/>
          </a:prstGeom>
        </p:spPr>
        <p:txBody>
          <a:bodyPr vert="horz" lIns="92336" tIns="46168" rIns="92336" bIns="4616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6029" y="8838709"/>
            <a:ext cx="3042289" cy="465617"/>
          </a:xfrm>
          <a:prstGeom prst="rect">
            <a:avLst/>
          </a:prstGeom>
        </p:spPr>
        <p:txBody>
          <a:bodyPr vert="horz" lIns="92336" tIns="46168" rIns="92336" bIns="46168" rtlCol="0" anchor="b"/>
          <a:lstStyle>
            <a:lvl1pPr algn="r">
              <a:defRPr sz="1200"/>
            </a:lvl1pPr>
          </a:lstStyle>
          <a:p>
            <a:fld id="{01A68C26-11B5-4CDA-9272-F4D42B876CED}" type="slidenum">
              <a:rPr lang="en-US" smtClean="0"/>
              <a:pPr/>
              <a:t>‹#›</a:t>
            </a:fld>
            <a:endParaRPr lang="en-US" dirty="0"/>
          </a:p>
        </p:txBody>
      </p:sp>
    </p:spTree>
    <p:extLst>
      <p:ext uri="{BB962C8B-B14F-4D97-AF65-F5344CB8AC3E}">
        <p14:creationId xmlns:p14="http://schemas.microsoft.com/office/powerpoint/2010/main" val="26049297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42289" cy="465617"/>
          </a:xfrm>
          <a:prstGeom prst="rect">
            <a:avLst/>
          </a:prstGeom>
          <a:noFill/>
          <a:ln w="9525">
            <a:noFill/>
            <a:miter lim="800000"/>
            <a:headEnd/>
            <a:tailEnd/>
          </a:ln>
          <a:effectLst/>
        </p:spPr>
        <p:txBody>
          <a:bodyPr vert="horz" wrap="square" lIns="93287" tIns="46644" rIns="93287" bIns="46644" numCol="1" anchor="t" anchorCtr="0" compatLnSpc="1">
            <a:prstTxWarp prst="textNoShape">
              <a:avLst/>
            </a:prstTxWarp>
          </a:bodyPr>
          <a:lstStyle>
            <a:lvl1pPr defTabSz="932979" eaLnBrk="1" hangingPunct="1">
              <a:defRPr sz="1200" smtClean="0">
                <a:latin typeface="Arial" charset="0"/>
              </a:defRPr>
            </a:lvl1pPr>
          </a:lstStyle>
          <a:p>
            <a:pPr>
              <a:defRPr/>
            </a:pPr>
            <a:endParaRPr lang="en-US" dirty="0"/>
          </a:p>
        </p:txBody>
      </p:sp>
      <p:sp>
        <p:nvSpPr>
          <p:cNvPr id="3075" name="Rectangle 3"/>
          <p:cNvSpPr>
            <a:spLocks noGrp="1" noChangeArrowheads="1"/>
          </p:cNvSpPr>
          <p:nvPr>
            <p:ph type="dt" idx="1"/>
          </p:nvPr>
        </p:nvSpPr>
        <p:spPr bwMode="auto">
          <a:xfrm>
            <a:off x="3976029" y="0"/>
            <a:ext cx="3042289" cy="465617"/>
          </a:xfrm>
          <a:prstGeom prst="rect">
            <a:avLst/>
          </a:prstGeom>
          <a:noFill/>
          <a:ln w="9525">
            <a:noFill/>
            <a:miter lim="800000"/>
            <a:headEnd/>
            <a:tailEnd/>
          </a:ln>
          <a:effectLst/>
        </p:spPr>
        <p:txBody>
          <a:bodyPr vert="horz" wrap="square" lIns="93287" tIns="46644" rIns="93287" bIns="46644" numCol="1" anchor="t" anchorCtr="0" compatLnSpc="1">
            <a:prstTxWarp prst="textNoShape">
              <a:avLst/>
            </a:prstTxWarp>
          </a:bodyPr>
          <a:lstStyle>
            <a:lvl1pPr algn="r" defTabSz="932979" eaLnBrk="1" hangingPunct="1">
              <a:defRPr sz="1200" smtClean="0">
                <a:latin typeface="Arial" charset="0"/>
              </a:defRPr>
            </a:lvl1pPr>
          </a:lstStyle>
          <a:p>
            <a:pPr>
              <a:defRPr/>
            </a:pPr>
            <a:endParaRPr lang="en-US" dirty="0"/>
          </a:p>
        </p:txBody>
      </p:sp>
      <p:sp>
        <p:nvSpPr>
          <p:cNvPr id="17412" name="Rectangle 4"/>
          <p:cNvSpPr>
            <a:spLocks noGrp="1" noRot="1" noChangeAspect="1" noChangeArrowheads="1" noTextEdit="1"/>
          </p:cNvSpPr>
          <p:nvPr>
            <p:ph type="sldImg" idx="2"/>
          </p:nvPr>
        </p:nvSpPr>
        <p:spPr bwMode="auto">
          <a:xfrm>
            <a:off x="1182688" y="696913"/>
            <a:ext cx="4654550" cy="3490912"/>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702315" y="4420955"/>
            <a:ext cx="5615297" cy="4187346"/>
          </a:xfrm>
          <a:prstGeom prst="rect">
            <a:avLst/>
          </a:prstGeom>
          <a:noFill/>
          <a:ln w="9525">
            <a:noFill/>
            <a:miter lim="800000"/>
            <a:headEnd/>
            <a:tailEnd/>
          </a:ln>
          <a:effectLst/>
        </p:spPr>
        <p:txBody>
          <a:bodyPr vert="horz" wrap="square" lIns="93287" tIns="46644" rIns="93287" bIns="4664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838709"/>
            <a:ext cx="3042289" cy="465617"/>
          </a:xfrm>
          <a:prstGeom prst="rect">
            <a:avLst/>
          </a:prstGeom>
          <a:noFill/>
          <a:ln w="9525">
            <a:noFill/>
            <a:miter lim="800000"/>
            <a:headEnd/>
            <a:tailEnd/>
          </a:ln>
          <a:effectLst/>
        </p:spPr>
        <p:txBody>
          <a:bodyPr vert="horz" wrap="square" lIns="93287" tIns="46644" rIns="93287" bIns="46644" numCol="1" anchor="b" anchorCtr="0" compatLnSpc="1">
            <a:prstTxWarp prst="textNoShape">
              <a:avLst/>
            </a:prstTxWarp>
          </a:bodyPr>
          <a:lstStyle>
            <a:lvl1pPr defTabSz="932979" eaLnBrk="1" hangingPunct="1">
              <a:defRPr sz="1200" smtClean="0">
                <a:latin typeface="Arial" charset="0"/>
              </a:defRPr>
            </a:lvl1pPr>
          </a:lstStyle>
          <a:p>
            <a:pPr>
              <a:defRPr/>
            </a:pPr>
            <a:endParaRPr lang="en-US" dirty="0"/>
          </a:p>
        </p:txBody>
      </p:sp>
      <p:sp>
        <p:nvSpPr>
          <p:cNvPr id="3079" name="Rectangle 7"/>
          <p:cNvSpPr>
            <a:spLocks noGrp="1" noChangeArrowheads="1"/>
          </p:cNvSpPr>
          <p:nvPr>
            <p:ph type="sldNum" sz="quarter" idx="5"/>
          </p:nvPr>
        </p:nvSpPr>
        <p:spPr bwMode="auto">
          <a:xfrm>
            <a:off x="3976029" y="8838709"/>
            <a:ext cx="3042289" cy="465617"/>
          </a:xfrm>
          <a:prstGeom prst="rect">
            <a:avLst/>
          </a:prstGeom>
          <a:noFill/>
          <a:ln w="9525">
            <a:noFill/>
            <a:miter lim="800000"/>
            <a:headEnd/>
            <a:tailEnd/>
          </a:ln>
          <a:effectLst/>
        </p:spPr>
        <p:txBody>
          <a:bodyPr vert="horz" wrap="square" lIns="93287" tIns="46644" rIns="93287" bIns="46644" numCol="1" anchor="b" anchorCtr="0" compatLnSpc="1">
            <a:prstTxWarp prst="textNoShape">
              <a:avLst/>
            </a:prstTxWarp>
          </a:bodyPr>
          <a:lstStyle>
            <a:lvl1pPr algn="r" defTabSz="932979" eaLnBrk="1" hangingPunct="1">
              <a:defRPr sz="1200" smtClean="0">
                <a:latin typeface="Arial" charset="0"/>
              </a:defRPr>
            </a:lvl1pPr>
          </a:lstStyle>
          <a:p>
            <a:pPr>
              <a:defRPr/>
            </a:pPr>
            <a:fld id="{32DF7B70-8741-48D4-83E6-72A50784909B}" type="slidenum">
              <a:rPr lang="en-US"/>
              <a:pPr>
                <a:defRPr/>
              </a:pPr>
              <a:t>‹#›</a:t>
            </a:fld>
            <a:endParaRPr lang="en-US" dirty="0"/>
          </a:p>
        </p:txBody>
      </p:sp>
    </p:spTree>
    <p:extLst>
      <p:ext uri="{BB962C8B-B14F-4D97-AF65-F5344CB8AC3E}">
        <p14:creationId xmlns:p14="http://schemas.microsoft.com/office/powerpoint/2010/main" val="3156300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2</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13</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14</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15</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16</a:t>
            </a:fld>
            <a:endParaRPr lang="en-US" dirty="0"/>
          </a:p>
        </p:txBody>
      </p:sp>
    </p:spTree>
    <p:extLst>
      <p:ext uri="{BB962C8B-B14F-4D97-AF65-F5344CB8AC3E}">
        <p14:creationId xmlns:p14="http://schemas.microsoft.com/office/powerpoint/2010/main" val="17130677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Before I get started</a:t>
            </a:r>
            <a:r>
              <a:rPr lang="en-US" baseline="0" dirty="0" smtClean="0"/>
              <a:t> on the manual updates, I wanted to refresh your memories of the manuals that we have that are currently available. We currently have nine commodity-based manuals and two taxon-based manual available to support these CAPS or now Farm Bill surveys.</a:t>
            </a:r>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7</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For 2014, we offered a new</a:t>
            </a:r>
            <a:r>
              <a:rPr lang="en-US" baseline="0" dirty="0" smtClean="0"/>
              <a:t> survey. Several of these pests are exotic to the United States, but others are known to occur in one portion of the continental U.S. or territories but are exotic to other areas. Currently, there are a total of 11 pests in this survey (1 nematode, 1 phytoplasma, 1 viroid, 2 moths, 1 leaf/plant hopper, 1 mite, and 4 weevils). </a:t>
            </a:r>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8</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For 2014, we offered a new</a:t>
            </a:r>
            <a:r>
              <a:rPr lang="en-US" baseline="0" dirty="0" smtClean="0"/>
              <a:t> survey. Close to delivery. Delayed slightly due to holiday, reviews, and Farm Bill commitments. </a:t>
            </a:r>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9</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10</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11</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12</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242" name="Rectangle 2"/>
          <p:cNvSpPr>
            <a:spLocks noGrp="1" noChangeArrowheads="1"/>
          </p:cNvSpPr>
          <p:nvPr>
            <p:ph type="ctrTitle" sz="quarter"/>
          </p:nvPr>
        </p:nvSpPr>
        <p:spPr>
          <a:xfrm>
            <a:off x="685800" y="1676400"/>
            <a:ext cx="7772400" cy="1828800"/>
          </a:xfrm>
        </p:spPr>
        <p:txBody>
          <a:bodyPr/>
          <a:lstStyle>
            <a:lvl1pPr>
              <a:defRPr/>
            </a:lvl1pPr>
          </a:lstStyle>
          <a:p>
            <a:r>
              <a:rPr lang="en-US"/>
              <a:t>Click to edit Master title style</a:t>
            </a:r>
          </a:p>
        </p:txBody>
      </p:sp>
      <p:sp>
        <p:nvSpPr>
          <p:cNvPr id="10243"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1021E28-FFB0-4C62-80E0-4EBD5B6838C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6092D3B-4F08-41EA-B6F8-8CC8F5C443C9}"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81000"/>
            <a:ext cx="205740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81000"/>
            <a:ext cx="60198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D9E4607-2843-4964-B2DA-C0B8DAF3BF07}"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952F26F-BCDB-42A1-95C4-5CE764E37EFF}"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CC0126BA-B6BA-4AAD-9FBD-3CFBA21930B8}"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E50C3545-2BD5-4DC6-882A-520BDD5A0458}"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AAF14BA1-B21D-46B4-8663-88F8E4F20D47}"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C7B62425-02B7-4E56-B495-D15B0BFC2053}"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DDD2AA82-BC48-4A69-9E5D-FF18DD4B4DF7}"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490A7B5D-D4E4-44D9-9132-B9C3F7FA4BF5}"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7773A2B7-72DC-487C-883A-F62EC74120FB}"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bwMode="auto">
          <a:xfrm>
            <a:off x="457200" y="3810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9219" name="Rectangle 3"/>
          <p:cNvSpPr>
            <a:spLocks noGrp="1" noChangeArrowheads="1"/>
          </p:cNvSpPr>
          <p:nvPr>
            <p:ph type="body" idx="1"/>
          </p:nvPr>
        </p:nvSpPr>
        <p:spPr bwMode="auto">
          <a:xfrm>
            <a:off x="457200" y="19812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22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smtClean="0">
                <a:effectLst>
                  <a:outerShdw blurRad="38100" dist="38100" dir="2700000" algn="tl">
                    <a:srgbClr val="000000"/>
                  </a:outerShdw>
                </a:effectLst>
                <a:latin typeface="Arial" charset="0"/>
              </a:defRPr>
            </a:lvl1pPr>
          </a:lstStyle>
          <a:p>
            <a:pPr>
              <a:defRPr/>
            </a:pPr>
            <a:endParaRPr lang="en-US" dirty="0"/>
          </a:p>
        </p:txBody>
      </p:sp>
      <p:sp>
        <p:nvSpPr>
          <p:cNvPr id="922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smtClean="0">
                <a:effectLst>
                  <a:outerShdw blurRad="38100" dist="38100" dir="2700000" algn="tl">
                    <a:srgbClr val="000000"/>
                  </a:outerShdw>
                </a:effectLst>
                <a:latin typeface="Arial" charset="0"/>
              </a:defRPr>
            </a:lvl1pPr>
          </a:lstStyle>
          <a:p>
            <a:pPr>
              <a:defRPr/>
            </a:pPr>
            <a:endParaRPr lang="en-US" dirty="0"/>
          </a:p>
        </p:txBody>
      </p:sp>
      <p:sp>
        <p:nvSpPr>
          <p:cNvPr id="922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smtClean="0">
                <a:effectLst>
                  <a:outerShdw blurRad="38100" dist="38100" dir="2700000" algn="tl">
                    <a:srgbClr val="000000"/>
                  </a:outerShdw>
                </a:effectLst>
                <a:latin typeface="Arial" charset="0"/>
              </a:defRPr>
            </a:lvl1pPr>
          </a:lstStyle>
          <a:p>
            <a:pPr>
              <a:defRPr/>
            </a:pPr>
            <a:fld id="{DF66E5C3-E3A3-4ACB-BADC-782A685DF9E1}" type="slidenum">
              <a:rPr lang="en-US"/>
              <a:pPr>
                <a:defRPr/>
              </a:pPr>
              <a:t>‹#›</a:t>
            </a:fld>
            <a:endParaRPr lang="en-US" dirty="0"/>
          </a:p>
        </p:txBody>
      </p:sp>
    </p:spTree>
  </p:cSld>
  <p:clrMap bg1="dk2" tx1="lt1" bg2="dk1" tx2="lt2" accent1="accent1" accent2="accent2" accent3="accent3" accent4="accent4" accent5="accent5" accent6="accent6" hlink="hlink" folHlink="folHlink"/>
  <p:sldLayoutIdLst>
    <p:sldLayoutId id="2147483662" r:id="rId1"/>
    <p:sldLayoutId id="2147483661" r:id="rId2"/>
    <p:sldLayoutId id="2147483660" r:id="rId3"/>
    <p:sldLayoutId id="2147483659" r:id="rId4"/>
    <p:sldLayoutId id="2147483658" r:id="rId5"/>
    <p:sldLayoutId id="2147483657" r:id="rId6"/>
    <p:sldLayoutId id="2147483656" r:id="rId7"/>
    <p:sldLayoutId id="2147483655" r:id="rId8"/>
    <p:sldLayoutId id="2147483654" r:id="rId9"/>
    <p:sldLayoutId id="2147483653" r:id="rId10"/>
    <p:sldLayoutId id="2147483652"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caps.ceris.purdue.edu/webfm_send/2128/"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219200"/>
            <a:ext cx="7315200" cy="4191000"/>
          </a:xfrm>
          <a:noFill/>
          <a:ln w="38100" cmpd="sng">
            <a:solidFill>
              <a:srgbClr val="FFC000"/>
            </a:solidFill>
          </a:ln>
        </p:spPr>
        <p:txBody>
          <a:bodyPr/>
          <a:lstStyle/>
          <a:p>
            <a:r>
              <a:rPr lang="en-US" dirty="0" smtClean="0"/>
              <a:t/>
            </a:r>
            <a:br>
              <a:rPr lang="en-US" dirty="0" smtClean="0"/>
            </a:br>
            <a:r>
              <a:rPr lang="en-US" dirty="0" smtClean="0"/>
              <a:t>Manual Format</a:t>
            </a:r>
            <a:br>
              <a:rPr lang="en-US" dirty="0" smtClean="0"/>
            </a:br>
            <a:endParaRPr lang="en-US" dirty="0"/>
          </a:p>
        </p:txBody>
      </p:sp>
    </p:spTree>
    <p:extLst>
      <p:ext uri="{BB962C8B-B14F-4D97-AF65-F5344CB8AC3E}">
        <p14:creationId xmlns:p14="http://schemas.microsoft.com/office/powerpoint/2010/main" val="22813455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16987"/>
          </a:xfrm>
        </p:spPr>
        <p:txBody>
          <a:bodyPr/>
          <a:lstStyle/>
          <a:p>
            <a:pPr algn="l"/>
            <a:r>
              <a:rPr lang="en-US" sz="3800" dirty="0" smtClean="0"/>
              <a:t>New Surveys Anticipated for 2015</a:t>
            </a:r>
            <a:endParaRPr lang="en-US" sz="3800" dirty="0"/>
          </a:p>
        </p:txBody>
      </p:sp>
      <p:sp>
        <p:nvSpPr>
          <p:cNvPr id="6" name="Rectangle 5"/>
          <p:cNvSpPr/>
          <p:nvPr/>
        </p:nvSpPr>
        <p:spPr>
          <a:xfrm>
            <a:off x="682169" y="1347549"/>
            <a:ext cx="8258992" cy="4062651"/>
          </a:xfrm>
          <a:prstGeom prst="rect">
            <a:avLst/>
          </a:prstGeom>
        </p:spPr>
        <p:txBody>
          <a:bodyPr wrap="none">
            <a:spAutoFit/>
          </a:bodyPr>
          <a:lstStyle/>
          <a:p>
            <a:pPr marL="514350" lvl="1" indent="-514350">
              <a:buClr>
                <a:schemeClr val="tx2">
                  <a:lumMod val="75000"/>
                </a:schemeClr>
              </a:buClr>
              <a:buFont typeface="+mj-lt"/>
              <a:buAutoNum type="arabicPeriod"/>
            </a:pPr>
            <a:r>
              <a:rPr lang="en-US" sz="3200" kern="0" dirty="0" smtClean="0">
                <a:solidFill>
                  <a:srgbClr val="FFC000"/>
                </a:solidFill>
                <a:effectLst>
                  <a:outerShdw blurRad="38100" dist="38100" dir="2700000" algn="tl">
                    <a:srgbClr val="000000"/>
                  </a:outerShdw>
                </a:effectLst>
                <a:latin typeface="+mn-lt"/>
              </a:rPr>
              <a:t>Cyst Nematode taxon-based manual</a:t>
            </a:r>
          </a:p>
          <a:p>
            <a:pPr marL="971550" lvl="2" indent="-514350">
              <a:buClr>
                <a:schemeClr val="tx2">
                  <a:lumMod val="75000"/>
                </a:schemeClr>
              </a:buClr>
              <a:buFont typeface="Arial" panose="020B0604020202020204" pitchFamily="34" charset="0"/>
              <a:buChar char="•"/>
            </a:pPr>
            <a:r>
              <a:rPr lang="en-US" sz="2600" kern="0" dirty="0" smtClean="0">
                <a:effectLst>
                  <a:outerShdw blurRad="38100" dist="38100" dir="2700000" algn="tl">
                    <a:srgbClr val="000000"/>
                  </a:outerShdw>
                </a:effectLst>
                <a:latin typeface="+mn-lt"/>
              </a:rPr>
              <a:t>All datasheets are completed – rough draft form</a:t>
            </a:r>
          </a:p>
          <a:p>
            <a:pPr marL="1428750" lvl="3" indent="-514350">
              <a:buClr>
                <a:schemeClr val="tx2">
                  <a:lumMod val="75000"/>
                </a:schemeClr>
              </a:buClr>
              <a:buFont typeface="Arial" panose="020B0604020202020204" pitchFamily="34" charset="0"/>
              <a:buChar char="•"/>
            </a:pPr>
            <a:r>
              <a:rPr lang="en-US" sz="2600" kern="0" dirty="0" smtClean="0">
                <a:effectLst>
                  <a:outerShdw blurRad="38100" dist="38100" dir="2700000" algn="tl">
                    <a:srgbClr val="000000"/>
                  </a:outerShdw>
                </a:effectLst>
                <a:latin typeface="+mn-lt"/>
              </a:rPr>
              <a:t>Will be posted in next few weeks</a:t>
            </a:r>
          </a:p>
          <a:p>
            <a:pPr marL="971550" lvl="2" indent="-514350">
              <a:buClr>
                <a:schemeClr val="tx2">
                  <a:lumMod val="75000"/>
                </a:schemeClr>
              </a:buClr>
              <a:buFont typeface="Arial" panose="020B0604020202020204" pitchFamily="34" charset="0"/>
              <a:buChar char="•"/>
            </a:pPr>
            <a:r>
              <a:rPr lang="en-US" sz="2600" kern="0" dirty="0" smtClean="0">
                <a:effectLst>
                  <a:outerShdw blurRad="38100" dist="38100" dir="2700000" algn="tl">
                    <a:srgbClr val="000000"/>
                  </a:outerShdw>
                </a:effectLst>
                <a:latin typeface="+mn-lt"/>
              </a:rPr>
              <a:t>Working on Introduction (survey guidance)</a:t>
            </a:r>
            <a:endParaRPr lang="en-US" sz="2600" kern="0" dirty="0">
              <a:effectLst>
                <a:outerShdw blurRad="38100" dist="38100" dir="2700000" algn="tl">
                  <a:srgbClr val="000000"/>
                </a:outerShdw>
              </a:effectLst>
              <a:latin typeface="+mn-lt"/>
            </a:endParaRPr>
          </a:p>
          <a:p>
            <a:pPr marL="971550" lvl="2" indent="-514350">
              <a:buClr>
                <a:schemeClr val="tx2">
                  <a:lumMod val="75000"/>
                </a:schemeClr>
              </a:buClr>
              <a:buFont typeface="Arial" panose="020B0604020202020204" pitchFamily="34" charset="0"/>
              <a:buChar char="•"/>
            </a:pPr>
            <a:r>
              <a:rPr lang="en-US" sz="2600" kern="0" dirty="0" smtClean="0">
                <a:effectLst>
                  <a:outerShdw blurRad="38100" dist="38100" dir="2700000" algn="tl">
                    <a:srgbClr val="000000"/>
                  </a:outerShdw>
                </a:effectLst>
                <a:latin typeface="+mn-lt"/>
              </a:rPr>
              <a:t>Shooting for an April delivery</a:t>
            </a:r>
          </a:p>
          <a:p>
            <a:pPr marL="457200" lvl="2">
              <a:buClr>
                <a:schemeClr val="tx2">
                  <a:lumMod val="75000"/>
                </a:schemeClr>
              </a:buClr>
            </a:pPr>
            <a:endParaRPr lang="en-US" sz="3200" kern="0" dirty="0" smtClean="0">
              <a:effectLst>
                <a:outerShdw blurRad="38100" dist="38100" dir="2700000" algn="tl">
                  <a:srgbClr val="000000"/>
                </a:outerShdw>
              </a:effectLst>
              <a:latin typeface="+mn-lt"/>
            </a:endParaRPr>
          </a:p>
          <a:p>
            <a:pPr marL="514350" lvl="1" indent="-514350">
              <a:buClr>
                <a:schemeClr val="tx2">
                  <a:lumMod val="75000"/>
                </a:schemeClr>
              </a:buClr>
              <a:buFont typeface="+mj-lt"/>
              <a:buAutoNum type="arabicPeriod"/>
            </a:pPr>
            <a:r>
              <a:rPr lang="en-US" sz="3200" kern="0" dirty="0" smtClean="0">
                <a:solidFill>
                  <a:srgbClr val="FFC000"/>
                </a:solidFill>
                <a:effectLst>
                  <a:outerShdw blurRad="38100" dist="38100" dir="2700000" algn="tl">
                    <a:srgbClr val="000000"/>
                  </a:outerShdw>
                </a:effectLst>
                <a:latin typeface="+mn-lt"/>
              </a:rPr>
              <a:t>Mollusk taxon-based manual</a:t>
            </a:r>
          </a:p>
          <a:p>
            <a:pPr marL="971550" lvl="2" indent="-514350">
              <a:buClr>
                <a:schemeClr val="tx2">
                  <a:lumMod val="75000"/>
                </a:schemeClr>
              </a:buClr>
              <a:buFont typeface="Arial" panose="020B0604020202020204" pitchFamily="34" charset="0"/>
              <a:buChar char="•"/>
            </a:pPr>
            <a:r>
              <a:rPr lang="en-US" sz="2600" kern="0" dirty="0" smtClean="0">
                <a:effectLst>
                  <a:outerShdw blurRad="38100" dist="38100" dir="2700000" algn="tl">
                    <a:srgbClr val="000000"/>
                  </a:outerShdw>
                </a:effectLst>
                <a:latin typeface="+mn-lt"/>
              </a:rPr>
              <a:t>Datasheets and Introduction are in progress</a:t>
            </a:r>
          </a:p>
          <a:p>
            <a:pPr marL="342900" lvl="1" indent="-342900">
              <a:buClr>
                <a:schemeClr val="hlink"/>
              </a:buClr>
              <a:buNone/>
            </a:pPr>
            <a:endParaRPr lang="en-US" sz="3200" kern="0" dirty="0">
              <a:solidFill>
                <a:srgbClr val="FFFF99"/>
              </a:solidFill>
              <a:effectLst>
                <a:outerShdw blurRad="38100" dist="38100" dir="2700000" algn="tl">
                  <a:srgbClr val="000000"/>
                </a:outerShdw>
              </a:effectLst>
              <a:latin typeface="+mn-lt"/>
            </a:endParaRPr>
          </a:p>
        </p:txBody>
      </p:sp>
    </p:spTree>
    <p:extLst>
      <p:ext uri="{BB962C8B-B14F-4D97-AF65-F5344CB8AC3E}">
        <p14:creationId xmlns:p14="http://schemas.microsoft.com/office/powerpoint/2010/main" val="31067079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pPr algn="l"/>
            <a:r>
              <a:rPr lang="en-US" sz="3800" dirty="0" smtClean="0"/>
              <a:t>Manual/Datasheet </a:t>
            </a:r>
            <a:r>
              <a:rPr lang="en-US" sz="3800" dirty="0"/>
              <a:t>R</a:t>
            </a:r>
            <a:r>
              <a:rPr lang="en-US" sz="3800" dirty="0" smtClean="0"/>
              <a:t>evisions</a:t>
            </a:r>
            <a:endParaRPr lang="en-US" sz="3800" dirty="0"/>
          </a:p>
        </p:txBody>
      </p:sp>
      <p:sp>
        <p:nvSpPr>
          <p:cNvPr id="3" name="Content Placeholder 2"/>
          <p:cNvSpPr>
            <a:spLocks noGrp="1"/>
          </p:cNvSpPr>
          <p:nvPr>
            <p:ph idx="1"/>
          </p:nvPr>
        </p:nvSpPr>
        <p:spPr>
          <a:xfrm>
            <a:off x="-152400" y="990600"/>
            <a:ext cx="8991600" cy="5486400"/>
          </a:xfrm>
        </p:spPr>
        <p:txBody>
          <a:bodyPr/>
          <a:lstStyle/>
          <a:p>
            <a:pPr lvl="2">
              <a:buClr>
                <a:schemeClr val="tx2">
                  <a:lumMod val="50000"/>
                </a:schemeClr>
              </a:buClr>
              <a:buSzPct val="90000"/>
              <a:buFont typeface="Wingdings" pitchFamily="2" charset="2"/>
              <a:buChar char="§"/>
            </a:pPr>
            <a:r>
              <a:rPr lang="en-US" sz="2800" dirty="0" smtClean="0"/>
              <a:t>Changes to datasheets and manuals occur on a yearly basis</a:t>
            </a:r>
          </a:p>
          <a:p>
            <a:pPr lvl="2">
              <a:buClr>
                <a:schemeClr val="tx2">
                  <a:lumMod val="50000"/>
                </a:schemeClr>
              </a:buClr>
              <a:buSzPct val="90000"/>
              <a:buFont typeface="Wingdings" pitchFamily="2" charset="2"/>
              <a:buChar char="§"/>
            </a:pPr>
            <a:endParaRPr lang="en-US" sz="600" dirty="0" smtClean="0"/>
          </a:p>
          <a:p>
            <a:pPr lvl="2">
              <a:buClr>
                <a:schemeClr val="tx2">
                  <a:lumMod val="50000"/>
                </a:schemeClr>
              </a:buClr>
              <a:buSzPct val="90000"/>
              <a:buFont typeface="Wingdings" pitchFamily="2" charset="2"/>
              <a:buChar char="§"/>
            </a:pPr>
            <a:r>
              <a:rPr lang="en-US" sz="2800" dirty="0" smtClean="0"/>
              <a:t>If substantial changes are made, a new version is created.</a:t>
            </a:r>
          </a:p>
          <a:p>
            <a:pPr lvl="3">
              <a:buClr>
                <a:schemeClr val="tx2">
                  <a:lumMod val="50000"/>
                </a:schemeClr>
              </a:buClr>
              <a:buSzPct val="90000"/>
              <a:buFont typeface="Arial" pitchFamily="34" charset="0"/>
              <a:buChar char="•"/>
            </a:pPr>
            <a:r>
              <a:rPr lang="en-US" sz="2400" dirty="0" smtClean="0"/>
              <a:t>New method</a:t>
            </a:r>
          </a:p>
          <a:p>
            <a:pPr lvl="3">
              <a:buClr>
                <a:schemeClr val="tx2">
                  <a:lumMod val="50000"/>
                </a:schemeClr>
              </a:buClr>
              <a:buSzPct val="90000"/>
              <a:buFont typeface="Arial" pitchFamily="34" charset="0"/>
              <a:buChar char="•"/>
            </a:pPr>
            <a:r>
              <a:rPr lang="en-US" sz="2400" dirty="0" smtClean="0"/>
              <a:t>Pest addition/removal</a:t>
            </a:r>
            <a:endParaRPr lang="en-US" sz="2400" dirty="0"/>
          </a:p>
          <a:p>
            <a:pPr marL="1371600" lvl="3" indent="0">
              <a:buClr>
                <a:schemeClr val="tx2">
                  <a:lumMod val="50000"/>
                </a:schemeClr>
              </a:buClr>
              <a:buSzPct val="90000"/>
              <a:buNone/>
            </a:pPr>
            <a:endParaRPr lang="en-US" sz="600" dirty="0">
              <a:effectLst>
                <a:outerShdw blurRad="38100" dist="38100" dir="2700000" algn="tl">
                  <a:srgbClr val="000000">
                    <a:alpha val="75000"/>
                  </a:srgbClr>
                </a:outerShdw>
              </a:effectLst>
            </a:endParaRPr>
          </a:p>
          <a:p>
            <a:pPr lvl="2">
              <a:buClr>
                <a:schemeClr val="tx2">
                  <a:lumMod val="50000"/>
                </a:schemeClr>
              </a:buClr>
              <a:buSzPct val="90000"/>
              <a:buFont typeface="Wingdings" pitchFamily="2" charset="2"/>
              <a:buChar char="§"/>
            </a:pPr>
            <a:r>
              <a:rPr lang="en-US" sz="2800" dirty="0" smtClean="0"/>
              <a:t>Changes are listed in the draft log at the beginning of each manual</a:t>
            </a:r>
          </a:p>
          <a:p>
            <a:pPr lvl="3">
              <a:buClr>
                <a:schemeClr val="tx1"/>
              </a:buClr>
              <a:buSzPct val="90000"/>
              <a:buFont typeface="Wingdings" pitchFamily="2" charset="2"/>
              <a:buChar char="§"/>
            </a:pPr>
            <a:r>
              <a:rPr lang="en-US" sz="2400" dirty="0" smtClean="0"/>
              <a:t>CAPS Approved methods and forum notices (CR&amp;C site).</a:t>
            </a:r>
          </a:p>
          <a:p>
            <a:pPr lvl="3">
              <a:buClr>
                <a:schemeClr val="tx2">
                  <a:lumMod val="50000"/>
                </a:schemeClr>
              </a:buClr>
              <a:buSzPct val="90000"/>
              <a:buFont typeface="Wingdings" pitchFamily="2" charset="2"/>
              <a:buChar char="§"/>
            </a:pPr>
            <a:endParaRPr lang="en-US" sz="600" dirty="0" smtClean="0"/>
          </a:p>
          <a:p>
            <a:pPr lvl="2">
              <a:buClr>
                <a:schemeClr val="tx2">
                  <a:lumMod val="50000"/>
                </a:schemeClr>
              </a:buClr>
              <a:buSzPct val="90000"/>
              <a:buFont typeface="Wingdings" pitchFamily="2" charset="2"/>
              <a:buChar char="§"/>
            </a:pPr>
            <a:r>
              <a:rPr lang="en-US" sz="2800" dirty="0" smtClean="0">
                <a:solidFill>
                  <a:srgbClr val="FFC000"/>
                </a:solidFill>
              </a:rPr>
              <a:t>Starting to apply pre- and post-assessment filters to commodity manuals as well</a:t>
            </a:r>
          </a:p>
          <a:p>
            <a:pPr marL="1371600" lvl="3" indent="0">
              <a:buClr>
                <a:schemeClr val="bg2">
                  <a:lumMod val="60000"/>
                  <a:lumOff val="40000"/>
                </a:schemeClr>
              </a:buClr>
              <a:buSzPct val="90000"/>
              <a:buNone/>
            </a:pPr>
            <a:r>
              <a:rPr lang="en-US" sz="2400" dirty="0" smtClean="0">
                <a:solidFill>
                  <a:srgbClr val="FFC000"/>
                </a:solidFill>
                <a:effectLst>
                  <a:outerShdw blurRad="38100" dist="38100" dir="2700000" algn="tl">
                    <a:srgbClr val="000000">
                      <a:alpha val="75000"/>
                    </a:srgbClr>
                  </a:outerShdw>
                </a:effectLst>
              </a:rPr>
              <a:t> </a:t>
            </a:r>
          </a:p>
          <a:p>
            <a:pPr marL="914400" lvl="2" indent="0">
              <a:buClr>
                <a:srgbClr val="FFFF66"/>
              </a:buClr>
              <a:buSzPct val="90000"/>
              <a:buNone/>
            </a:pPr>
            <a:endParaRPr lang="en-US" sz="2800" dirty="0">
              <a:effectLst>
                <a:outerShdw blurRad="38100" dist="38100" dir="2700000" algn="tl">
                  <a:srgbClr val="000000">
                    <a:alpha val="75000"/>
                  </a:srgbClr>
                </a:outerShdw>
              </a:effectLst>
            </a:endParaRPr>
          </a:p>
          <a:p>
            <a:pPr marL="965200" lvl="3" indent="0">
              <a:buClr>
                <a:schemeClr val="tx2">
                  <a:lumMod val="75000"/>
                </a:schemeClr>
              </a:buClr>
              <a:buSzPct val="90000"/>
              <a:buNone/>
            </a:pPr>
            <a:endParaRPr lang="en-US" dirty="0" smtClean="0">
              <a:effectLst>
                <a:outerShdw blurRad="38100" dist="38100" dir="2700000" algn="tl">
                  <a:srgbClr val="000000">
                    <a:alpha val="75000"/>
                  </a:srgbClr>
                </a:outerShdw>
              </a:effectLst>
            </a:endParaRPr>
          </a:p>
          <a:p>
            <a:pPr lvl="3">
              <a:buClr>
                <a:schemeClr val="tx2">
                  <a:lumMod val="75000"/>
                </a:schemeClr>
              </a:buClr>
              <a:buSzPct val="90000"/>
              <a:buFont typeface="Wingdings" pitchFamily="2" charset="2"/>
              <a:buChar char="§"/>
            </a:pPr>
            <a:endParaRPr lang="en-US" sz="1600" dirty="0" smtClean="0">
              <a:effectLst>
                <a:outerShdw blurRad="38100" dist="38100" dir="2700000" algn="tl">
                  <a:srgbClr val="000000">
                    <a:alpha val="75000"/>
                  </a:srgbClr>
                </a:outerShdw>
              </a:effectLst>
            </a:endParaRPr>
          </a:p>
          <a:p>
            <a:pPr marL="0" lvl="0" indent="0">
              <a:buClr>
                <a:srgbClr val="FFC000"/>
              </a:buClr>
              <a:buSzPct val="90000"/>
              <a:buNone/>
            </a:pPr>
            <a:endParaRPr lang="en-US" dirty="0" smtClean="0">
              <a:effectLst>
                <a:outerShdw blurRad="38100" dist="38100" dir="2700000" algn="tl">
                  <a:srgbClr val="000000">
                    <a:alpha val="75000"/>
                  </a:srgbClr>
                </a:outerShdw>
              </a:effectLst>
            </a:endParaRPr>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spTree>
    <p:extLst>
      <p:ext uri="{BB962C8B-B14F-4D97-AF65-F5344CB8AC3E}">
        <p14:creationId xmlns:p14="http://schemas.microsoft.com/office/powerpoint/2010/main" val="17726996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lstStyle/>
          <a:p>
            <a:pPr algn="l"/>
            <a:r>
              <a:rPr lang="en-US" sz="3600" dirty="0" smtClean="0"/>
              <a:t>Changes to Manuals for 2014</a:t>
            </a:r>
            <a:endParaRPr lang="en-US" sz="3600" dirty="0"/>
          </a:p>
        </p:txBody>
      </p:sp>
      <p:sp>
        <p:nvSpPr>
          <p:cNvPr id="3" name="Content Placeholder 2"/>
          <p:cNvSpPr>
            <a:spLocks noGrp="1"/>
          </p:cNvSpPr>
          <p:nvPr>
            <p:ph idx="1"/>
          </p:nvPr>
        </p:nvSpPr>
        <p:spPr>
          <a:xfrm>
            <a:off x="228601" y="838200"/>
            <a:ext cx="8763000" cy="5334000"/>
          </a:xfrm>
        </p:spPr>
        <p:txBody>
          <a:bodyPr/>
          <a:lstStyle/>
          <a:p>
            <a:r>
              <a:rPr lang="en-US" sz="2400" dirty="0" smtClean="0">
                <a:solidFill>
                  <a:srgbClr val="FFC000"/>
                </a:solidFill>
              </a:rPr>
              <a:t>2014 Asian Defoliator</a:t>
            </a:r>
            <a:endParaRPr lang="en-US" sz="2400" dirty="0">
              <a:solidFill>
                <a:srgbClr val="FFC000"/>
              </a:solidFill>
              <a:effectLst>
                <a:outerShdw blurRad="38100" dist="38100" dir="2700000" algn="tl">
                  <a:srgbClr val="000000">
                    <a:alpha val="43137"/>
                  </a:srgbClr>
                </a:outerShdw>
              </a:effectLst>
            </a:endParaRPr>
          </a:p>
          <a:p>
            <a:pPr lvl="1">
              <a:buClr>
                <a:schemeClr val="tx1"/>
              </a:buClr>
            </a:pPr>
            <a:r>
              <a:rPr lang="en-US" sz="1800" dirty="0" smtClean="0"/>
              <a:t>Added: Casuarina tussock moth (</a:t>
            </a:r>
            <a:r>
              <a:rPr lang="en-US" sz="1800" i="1" dirty="0" smtClean="0"/>
              <a:t>Lymantria xylina) </a:t>
            </a:r>
            <a:r>
              <a:rPr lang="en-US" sz="1800" dirty="0" smtClean="0"/>
              <a:t>– CPHST Otis suggestion</a:t>
            </a:r>
          </a:p>
          <a:p>
            <a:pPr marL="457200" lvl="1" indent="0">
              <a:buClr>
                <a:schemeClr val="tx1"/>
              </a:buClr>
              <a:buNone/>
            </a:pPr>
            <a:endParaRPr lang="en-US" sz="1000" dirty="0"/>
          </a:p>
          <a:p>
            <a:r>
              <a:rPr lang="en-US" sz="2400" dirty="0" smtClean="0">
                <a:solidFill>
                  <a:srgbClr val="FFC000"/>
                </a:solidFill>
              </a:rPr>
              <a:t>2014 Exotic Woodborer/Bark Beetle</a:t>
            </a:r>
          </a:p>
          <a:p>
            <a:pPr lvl="1">
              <a:buClr>
                <a:schemeClr val="tx1"/>
              </a:buClr>
            </a:pPr>
            <a:r>
              <a:rPr lang="en-US" sz="1800" dirty="0" smtClean="0"/>
              <a:t>Removed: Red haired pine bark beetle (</a:t>
            </a:r>
            <a:r>
              <a:rPr lang="en-US" sz="1800" i="1" dirty="0" smtClean="0"/>
              <a:t>Hylurgus ligniperda) </a:t>
            </a:r>
            <a:r>
              <a:rPr lang="en-US" sz="1800" dirty="0" smtClean="0"/>
              <a:t>(deregulated)</a:t>
            </a:r>
          </a:p>
          <a:p>
            <a:pPr lvl="1">
              <a:buClr>
                <a:schemeClr val="tx1"/>
              </a:buClr>
            </a:pPr>
            <a:r>
              <a:rPr lang="en-US" sz="1800" dirty="0" smtClean="0"/>
              <a:t>Changed common name of </a:t>
            </a:r>
            <a:r>
              <a:rPr lang="en-US" sz="1800" i="1" dirty="0" smtClean="0"/>
              <a:t>Trichoferus campestris </a:t>
            </a:r>
            <a:r>
              <a:rPr lang="en-US" sz="1800" dirty="0" smtClean="0"/>
              <a:t>from Chinese longhorned beetle to velvet longhorned beetle </a:t>
            </a:r>
            <a:r>
              <a:rPr lang="en-US" sz="1800" dirty="0"/>
              <a:t>– CPHST Otis </a:t>
            </a:r>
            <a:r>
              <a:rPr lang="en-US" sz="1800" dirty="0" smtClean="0"/>
              <a:t>suggestion</a:t>
            </a:r>
          </a:p>
          <a:p>
            <a:pPr lvl="1">
              <a:buClr>
                <a:schemeClr val="tx1"/>
              </a:buClr>
            </a:pPr>
            <a:r>
              <a:rPr lang="en-US" sz="1800" dirty="0"/>
              <a:t>Added </a:t>
            </a:r>
            <a:r>
              <a:rPr lang="en-US" sz="1800" dirty="0" smtClean="0"/>
              <a:t>Black fir sawyer (</a:t>
            </a:r>
            <a:r>
              <a:rPr lang="en-US" sz="1800" i="1" dirty="0" smtClean="0"/>
              <a:t>Monochamus urussovii</a:t>
            </a:r>
            <a:r>
              <a:rPr lang="en-US" sz="1800" i="1" dirty="0"/>
              <a:t>)</a:t>
            </a:r>
            <a:r>
              <a:rPr lang="en-US" sz="1800" dirty="0" smtClean="0"/>
              <a:t> datasheet (new </a:t>
            </a:r>
            <a:r>
              <a:rPr lang="en-US" sz="1800" dirty="0"/>
              <a:t>2014 AHP pests</a:t>
            </a:r>
            <a:r>
              <a:rPr lang="en-US" sz="1800" dirty="0" smtClean="0"/>
              <a:t>) – Listed under ‘Datasheets for Pests for Reference Only (no negative data reporting)’</a:t>
            </a:r>
          </a:p>
          <a:p>
            <a:pPr marL="457200" lvl="1" indent="0">
              <a:buClr>
                <a:schemeClr val="tx1"/>
              </a:buClr>
              <a:buNone/>
            </a:pPr>
            <a:endParaRPr lang="en-US" sz="1000" dirty="0"/>
          </a:p>
          <a:p>
            <a:r>
              <a:rPr lang="en-US" sz="2400" dirty="0" smtClean="0">
                <a:solidFill>
                  <a:srgbClr val="FFC000"/>
                </a:solidFill>
              </a:rPr>
              <a:t>2014 Grape</a:t>
            </a:r>
          </a:p>
          <a:p>
            <a:pPr lvl="1">
              <a:buClr>
                <a:schemeClr val="tx1"/>
              </a:buClr>
            </a:pPr>
            <a:r>
              <a:rPr lang="en-US" sz="1800" dirty="0" smtClean="0"/>
              <a:t>Added Honeydew moth (</a:t>
            </a:r>
            <a:r>
              <a:rPr lang="en-US" sz="1800" i="1" dirty="0" smtClean="0"/>
              <a:t>Cryptoblabes gnidiella)</a:t>
            </a:r>
            <a:r>
              <a:rPr lang="en-US" sz="1800" dirty="0" smtClean="0"/>
              <a:t>, Flavescence </a:t>
            </a:r>
            <a:r>
              <a:rPr lang="en-US" sz="1800" dirty="0"/>
              <a:t>dorée </a:t>
            </a:r>
            <a:r>
              <a:rPr lang="en-US" sz="1800" dirty="0" smtClean="0"/>
              <a:t>phytoplasma (</a:t>
            </a:r>
            <a:r>
              <a:rPr lang="en-US" sz="1800" i="1" dirty="0" smtClean="0"/>
              <a:t>Ca. </a:t>
            </a:r>
            <a:r>
              <a:rPr lang="en-US" sz="1800" dirty="0" smtClean="0"/>
              <a:t>Phytoplasma vitis), rotbrenner (</a:t>
            </a:r>
            <a:r>
              <a:rPr lang="en-US" sz="1800" i="1" dirty="0" smtClean="0"/>
              <a:t>Pseudopezicula tracheiphila</a:t>
            </a:r>
            <a:r>
              <a:rPr lang="en-US" sz="1800" dirty="0" smtClean="0"/>
              <a:t>) (new 2014 AHP pests)</a:t>
            </a:r>
          </a:p>
          <a:p>
            <a:pPr lvl="1">
              <a:buClr>
                <a:schemeClr val="tx1"/>
              </a:buClr>
            </a:pPr>
            <a:r>
              <a:rPr lang="en-US" sz="1800" dirty="0" smtClean="0"/>
              <a:t>Added updated pest datasheet for Australian grapevine yellows (</a:t>
            </a:r>
            <a:r>
              <a:rPr lang="en-US" sz="1800" i="1" dirty="0" smtClean="0"/>
              <a:t>Ca. </a:t>
            </a:r>
            <a:r>
              <a:rPr lang="en-US" sz="1800" dirty="0" smtClean="0"/>
              <a:t>Phytoplasma australiense)</a:t>
            </a:r>
            <a:endParaRPr lang="en-US" sz="1800" dirty="0"/>
          </a:p>
          <a:p>
            <a:pPr lvl="1">
              <a:buClr>
                <a:schemeClr val="tx1"/>
              </a:buClr>
            </a:pPr>
            <a:endParaRPr lang="en-US" sz="2400" dirty="0">
              <a:effectLst/>
            </a:endParaRPr>
          </a:p>
          <a:p>
            <a:pPr marL="0" indent="0">
              <a:buNone/>
            </a:pPr>
            <a:endParaRPr lang="en-US" sz="2400" dirty="0">
              <a:effectLst>
                <a:outerShdw blurRad="38100" dist="38100" dir="2700000" algn="tl">
                  <a:srgbClr val="000000">
                    <a:alpha val="43137"/>
                  </a:srgbClr>
                </a:outerShdw>
              </a:effectLst>
            </a:endParaRPr>
          </a:p>
          <a:p>
            <a:pPr marL="0" lvl="0" indent="0">
              <a:buClr>
                <a:srgbClr val="FFC000"/>
              </a:buClr>
              <a:buSzPct val="90000"/>
              <a:buNone/>
            </a:pPr>
            <a:endParaRPr lang="en-US" dirty="0" smtClean="0">
              <a:effectLst>
                <a:outerShdw blurRad="38100" dist="38100" dir="2700000" algn="tl">
                  <a:srgbClr val="000000">
                    <a:alpha val="75000"/>
                  </a:srgbClr>
                </a:outerShdw>
              </a:effectLst>
            </a:endParaRPr>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spTree>
    <p:extLst>
      <p:ext uri="{BB962C8B-B14F-4D97-AF65-F5344CB8AC3E}">
        <p14:creationId xmlns:p14="http://schemas.microsoft.com/office/powerpoint/2010/main" val="34652498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pPr algn="l"/>
            <a:r>
              <a:rPr lang="en-US" sz="3800" dirty="0" smtClean="0"/>
              <a:t>Changes to Manuals for 2014</a:t>
            </a:r>
            <a:endParaRPr lang="en-US" sz="3800" dirty="0"/>
          </a:p>
        </p:txBody>
      </p:sp>
      <p:sp>
        <p:nvSpPr>
          <p:cNvPr id="3" name="Content Placeholder 2"/>
          <p:cNvSpPr>
            <a:spLocks noGrp="1"/>
          </p:cNvSpPr>
          <p:nvPr>
            <p:ph idx="1"/>
          </p:nvPr>
        </p:nvSpPr>
        <p:spPr>
          <a:xfrm>
            <a:off x="533399" y="990600"/>
            <a:ext cx="8458201" cy="5334000"/>
          </a:xfrm>
        </p:spPr>
        <p:txBody>
          <a:bodyPr/>
          <a:lstStyle/>
          <a:p>
            <a:r>
              <a:rPr lang="en-US" sz="2400" dirty="0" smtClean="0">
                <a:solidFill>
                  <a:srgbClr val="FFC000"/>
                </a:solidFill>
              </a:rPr>
              <a:t>2014 Pine</a:t>
            </a:r>
            <a:endParaRPr lang="en-US" sz="2400" dirty="0">
              <a:solidFill>
                <a:srgbClr val="FFC000"/>
              </a:solidFill>
              <a:effectLst>
                <a:outerShdw blurRad="38100" dist="38100" dir="2700000" algn="tl">
                  <a:srgbClr val="000000">
                    <a:alpha val="43137"/>
                  </a:srgbClr>
                </a:outerShdw>
              </a:effectLst>
            </a:endParaRPr>
          </a:p>
          <a:p>
            <a:pPr lvl="1">
              <a:buClr>
                <a:schemeClr val="tx1"/>
              </a:buClr>
            </a:pPr>
            <a:r>
              <a:rPr lang="en-US" sz="1800" dirty="0" smtClean="0"/>
              <a:t>Added Pine sawfly (</a:t>
            </a:r>
            <a:r>
              <a:rPr lang="en-US" sz="1800" i="1" dirty="0" smtClean="0"/>
              <a:t>Diprion pini) </a:t>
            </a:r>
            <a:r>
              <a:rPr lang="en-US" sz="1800" dirty="0" smtClean="0"/>
              <a:t>datasheet. An attractant is now available.</a:t>
            </a:r>
          </a:p>
          <a:p>
            <a:pPr lvl="1">
              <a:buClr>
                <a:schemeClr val="tx1"/>
              </a:buClr>
            </a:pPr>
            <a:r>
              <a:rPr lang="en-US" sz="1800" dirty="0"/>
              <a:t>Added </a:t>
            </a:r>
            <a:r>
              <a:rPr lang="en-US" sz="1800" dirty="0" smtClean="0"/>
              <a:t>Pine </a:t>
            </a:r>
            <a:r>
              <a:rPr lang="en-US" sz="1800" dirty="0"/>
              <a:t>witches’ broom </a:t>
            </a:r>
            <a:r>
              <a:rPr lang="en-US" sz="1800" dirty="0" smtClean="0"/>
              <a:t>(</a:t>
            </a:r>
            <a:r>
              <a:rPr lang="en-US" sz="1800" i="1" dirty="0" smtClean="0"/>
              <a:t>Ca. </a:t>
            </a:r>
            <a:r>
              <a:rPr lang="en-US" sz="1800" dirty="0" smtClean="0"/>
              <a:t>Phytoplasma pini) (2014 AHP Pest). </a:t>
            </a:r>
          </a:p>
          <a:p>
            <a:pPr marL="457200" lvl="1" indent="0">
              <a:buClr>
                <a:schemeClr val="tx1"/>
              </a:buClr>
              <a:buNone/>
            </a:pPr>
            <a:endParaRPr lang="en-US" sz="1000" dirty="0"/>
          </a:p>
          <a:p>
            <a:r>
              <a:rPr lang="en-US" sz="2400" dirty="0" smtClean="0">
                <a:solidFill>
                  <a:srgbClr val="FFC000"/>
                </a:solidFill>
              </a:rPr>
              <a:t>2014 Soybean</a:t>
            </a:r>
          </a:p>
          <a:p>
            <a:pPr lvl="1">
              <a:buClr>
                <a:schemeClr val="tx1"/>
              </a:buClr>
            </a:pPr>
            <a:r>
              <a:rPr lang="en-US" sz="1800" dirty="0" smtClean="0"/>
              <a:t>Updated Golden twin spot moth (</a:t>
            </a:r>
            <a:r>
              <a:rPr lang="en-US" sz="1800" i="1" dirty="0" smtClean="0"/>
              <a:t>Chrysodeixis chalcites) </a:t>
            </a:r>
            <a:r>
              <a:rPr lang="en-US" sz="1800" dirty="0" smtClean="0"/>
              <a:t>and Giant African snail (</a:t>
            </a:r>
            <a:r>
              <a:rPr lang="en-US" sz="1800" i="1" dirty="0" smtClean="0"/>
              <a:t>Lissachatina fulica) </a:t>
            </a:r>
            <a:r>
              <a:rPr lang="en-US" sz="1800" dirty="0" smtClean="0"/>
              <a:t>datasheets, updated the host range and distribution sections for many pests.</a:t>
            </a:r>
          </a:p>
          <a:p>
            <a:pPr lvl="1">
              <a:buClr>
                <a:schemeClr val="tx1"/>
              </a:buClr>
            </a:pPr>
            <a:endParaRPr lang="en-US" sz="1000" dirty="0" smtClean="0"/>
          </a:p>
          <a:p>
            <a:r>
              <a:rPr lang="en-US" sz="2400" dirty="0" smtClean="0">
                <a:solidFill>
                  <a:srgbClr val="FFC000"/>
                </a:solidFill>
              </a:rPr>
              <a:t>2014 Stone Fruit</a:t>
            </a:r>
          </a:p>
          <a:p>
            <a:pPr lvl="1">
              <a:buClr>
                <a:schemeClr val="tx1"/>
              </a:buClr>
            </a:pPr>
            <a:r>
              <a:rPr lang="en-US" sz="1800" dirty="0" smtClean="0"/>
              <a:t>Added </a:t>
            </a:r>
            <a:r>
              <a:rPr lang="en-US" sz="1800" i="1" dirty="0" smtClean="0"/>
              <a:t>Monilinia fructigena </a:t>
            </a:r>
            <a:r>
              <a:rPr lang="en-US" sz="1800" dirty="0" smtClean="0"/>
              <a:t>(Brown rot) (2014 AHP pest)</a:t>
            </a:r>
            <a:r>
              <a:rPr lang="en-US" sz="1800" i="1" dirty="0" smtClean="0"/>
              <a:t> </a:t>
            </a:r>
          </a:p>
          <a:p>
            <a:pPr lvl="1">
              <a:buClr>
                <a:schemeClr val="tx1"/>
              </a:buClr>
            </a:pPr>
            <a:r>
              <a:rPr lang="en-US" sz="1800" dirty="0" smtClean="0"/>
              <a:t>Updated </a:t>
            </a:r>
            <a:r>
              <a:rPr lang="en-US" sz="1800" i="1" dirty="0" smtClean="0"/>
              <a:t>Monilia polystroma </a:t>
            </a:r>
            <a:r>
              <a:rPr lang="en-US" sz="1800" dirty="0" smtClean="0"/>
              <a:t>(Asiatic brown rot) and </a:t>
            </a:r>
            <a:r>
              <a:rPr lang="en-US" sz="1800" i="1" dirty="0" smtClean="0"/>
              <a:t>Ca. </a:t>
            </a:r>
            <a:r>
              <a:rPr lang="en-US" sz="1800" dirty="0" smtClean="0"/>
              <a:t>Phytoplasma mali datasheet (apple proliferation) -find in Canada was not apple proliferation.</a:t>
            </a:r>
          </a:p>
          <a:p>
            <a:pPr lvl="1">
              <a:buClr>
                <a:schemeClr val="tx1"/>
              </a:buClr>
            </a:pPr>
            <a:r>
              <a:rPr lang="en-US" sz="1800" dirty="0" smtClean="0"/>
              <a:t>Deleted pest datasheet for Australian grapevine yellows (</a:t>
            </a:r>
            <a:r>
              <a:rPr lang="en-US" sz="1800" i="1" dirty="0" smtClean="0"/>
              <a:t>Ca. </a:t>
            </a:r>
            <a:r>
              <a:rPr lang="en-US" sz="1800" dirty="0" smtClean="0"/>
              <a:t>Phytoplasma australiense) – recent evidence shows find in peach was a misidentification</a:t>
            </a:r>
            <a:endParaRPr lang="en-US" sz="1800" dirty="0"/>
          </a:p>
          <a:p>
            <a:pPr lvl="1">
              <a:buClr>
                <a:schemeClr val="tx1"/>
              </a:buClr>
            </a:pPr>
            <a:endParaRPr lang="en-US" sz="1800" dirty="0">
              <a:effectLst/>
            </a:endParaRPr>
          </a:p>
          <a:p>
            <a:pPr marL="0" indent="0">
              <a:buNone/>
            </a:pPr>
            <a:endParaRPr lang="en-US" sz="1800" dirty="0">
              <a:effectLst>
                <a:outerShdw blurRad="38100" dist="38100" dir="2700000" algn="tl">
                  <a:srgbClr val="000000">
                    <a:alpha val="43137"/>
                  </a:srgbClr>
                </a:outerShdw>
              </a:effectLst>
            </a:endParaRPr>
          </a:p>
          <a:p>
            <a:pPr marL="0" lvl="0" indent="0">
              <a:buClr>
                <a:srgbClr val="FFC000"/>
              </a:buClr>
              <a:buSzPct val="90000"/>
              <a:buNone/>
            </a:pPr>
            <a:endParaRPr lang="en-US" sz="1800" dirty="0" smtClean="0">
              <a:effectLst>
                <a:outerShdw blurRad="38100" dist="38100" dir="2700000" algn="tl">
                  <a:srgbClr val="000000">
                    <a:alpha val="75000"/>
                  </a:srgbClr>
                </a:outerShdw>
              </a:effectLst>
            </a:endParaRPr>
          </a:p>
          <a:p>
            <a:pPr marL="514350" lvl="0" indent="-514350">
              <a:buClr>
                <a:srgbClr val="FFC000"/>
              </a:buClr>
              <a:buSzPct val="90000"/>
              <a:buFont typeface="+mj-lt"/>
              <a:buAutoNum type="arabicPeriod"/>
            </a:pPr>
            <a:endParaRPr lang="en-US" sz="1800" dirty="0">
              <a:effectLst>
                <a:outerShdw blurRad="38100" dist="38100" dir="2700000" algn="tl">
                  <a:srgbClr val="000000">
                    <a:alpha val="43137"/>
                  </a:srgbClr>
                </a:outerShdw>
              </a:effectLst>
            </a:endParaRPr>
          </a:p>
          <a:p>
            <a:pPr lvl="1"/>
            <a:endParaRPr lang="en-US" sz="1800" dirty="0" smtClean="0"/>
          </a:p>
          <a:p>
            <a:pPr lvl="1">
              <a:buNone/>
            </a:pPr>
            <a:endParaRPr lang="en-US" sz="1800" dirty="0" smtClean="0"/>
          </a:p>
        </p:txBody>
      </p:sp>
    </p:spTree>
    <p:extLst>
      <p:ext uri="{BB962C8B-B14F-4D97-AF65-F5344CB8AC3E}">
        <p14:creationId xmlns:p14="http://schemas.microsoft.com/office/powerpoint/2010/main" val="6152548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pPr algn="l"/>
            <a:r>
              <a:rPr lang="en-US" sz="3800" dirty="0" smtClean="0"/>
              <a:t>Changes to Manuals for 2014</a:t>
            </a:r>
            <a:endParaRPr lang="en-US" sz="3800" dirty="0"/>
          </a:p>
        </p:txBody>
      </p:sp>
      <p:sp>
        <p:nvSpPr>
          <p:cNvPr id="3" name="Content Placeholder 2"/>
          <p:cNvSpPr>
            <a:spLocks noGrp="1"/>
          </p:cNvSpPr>
          <p:nvPr>
            <p:ph idx="1"/>
          </p:nvPr>
        </p:nvSpPr>
        <p:spPr>
          <a:xfrm>
            <a:off x="533399" y="990600"/>
            <a:ext cx="8458201" cy="5334000"/>
          </a:xfrm>
        </p:spPr>
        <p:txBody>
          <a:bodyPr/>
          <a:lstStyle/>
          <a:p>
            <a:pPr marL="0" indent="0">
              <a:buNone/>
            </a:pPr>
            <a:r>
              <a:rPr lang="en-US" sz="2800" dirty="0" smtClean="0">
                <a:solidFill>
                  <a:srgbClr val="FFC000"/>
                </a:solidFill>
                <a:hlinkClick r:id="rId3"/>
              </a:rPr>
              <a:t>Phytoplasmas</a:t>
            </a:r>
            <a:endParaRPr lang="en-US" sz="2800" dirty="0">
              <a:solidFill>
                <a:srgbClr val="FFC000"/>
              </a:solidFill>
              <a:effectLst>
                <a:outerShdw blurRad="38100" dist="38100" dir="2700000" algn="tl">
                  <a:srgbClr val="000000">
                    <a:alpha val="43137"/>
                  </a:srgbClr>
                </a:outerShdw>
              </a:effectLst>
            </a:endParaRPr>
          </a:p>
          <a:p>
            <a:pPr lvl="1">
              <a:buClr>
                <a:schemeClr val="tx1"/>
              </a:buClr>
            </a:pPr>
            <a:r>
              <a:rPr lang="en-US" sz="1800" dirty="0"/>
              <a:t>Phytoplasma identification is difficult, involves phloem </a:t>
            </a:r>
            <a:r>
              <a:rPr lang="en-US" sz="1800" dirty="0" smtClean="0"/>
              <a:t>extractions </a:t>
            </a:r>
            <a:r>
              <a:rPr lang="en-US" sz="1800" dirty="0"/>
              <a:t>and nested PCR.</a:t>
            </a:r>
          </a:p>
          <a:p>
            <a:pPr lvl="1">
              <a:buClr>
                <a:schemeClr val="tx1"/>
              </a:buClr>
            </a:pPr>
            <a:r>
              <a:rPr lang="en-US" sz="1800" dirty="0"/>
              <a:t>Very prone to contamination.</a:t>
            </a:r>
          </a:p>
          <a:p>
            <a:pPr lvl="1">
              <a:buClr>
                <a:schemeClr val="tx1"/>
              </a:buClr>
            </a:pPr>
            <a:r>
              <a:rPr lang="en-US" sz="1800" dirty="0" smtClean="0"/>
              <a:t>Confirmation of species, group, subgroup and the interpretation </a:t>
            </a:r>
            <a:r>
              <a:rPr lang="en-US" sz="1800" dirty="0"/>
              <a:t>of results is </a:t>
            </a:r>
            <a:r>
              <a:rPr lang="en-US" sz="1800" dirty="0" smtClean="0"/>
              <a:t>difficult</a:t>
            </a:r>
          </a:p>
          <a:p>
            <a:pPr marL="457200" lvl="1" indent="0">
              <a:buClr>
                <a:schemeClr val="tx1"/>
              </a:buClr>
              <a:buNone/>
            </a:pPr>
            <a:r>
              <a:rPr lang="en-US" sz="2000" dirty="0" smtClean="0">
                <a:solidFill>
                  <a:srgbClr val="FFC000"/>
                </a:solidFill>
              </a:rPr>
              <a:t>Agreements are in place to provide phytoplasma screening services</a:t>
            </a:r>
          </a:p>
          <a:p>
            <a:pPr lvl="2">
              <a:buClr>
                <a:schemeClr val="tx1"/>
              </a:buClr>
            </a:pPr>
            <a:r>
              <a:rPr lang="en-US" sz="1800" dirty="0" smtClean="0"/>
              <a:t>Clemson, Texas A&amp;M, plant pathology domestic identifiers (Craig Webb and Grace O’Keefe)</a:t>
            </a:r>
          </a:p>
          <a:p>
            <a:pPr lvl="2">
              <a:buClr>
                <a:schemeClr val="tx1"/>
              </a:buClr>
            </a:pPr>
            <a:r>
              <a:rPr lang="en-US" sz="1800" dirty="0" smtClean="0"/>
              <a:t>All have had training from Phytoplasma expert Dr. Robert Davis (ARS) and CPHST Beltsville lab in methods to use.</a:t>
            </a:r>
          </a:p>
          <a:p>
            <a:pPr lvl="2">
              <a:buClr>
                <a:schemeClr val="tx1"/>
              </a:buClr>
            </a:pPr>
            <a:r>
              <a:rPr lang="en-US" sz="1800" dirty="0" smtClean="0"/>
              <a:t>A real-time (qPCR) method for screening should be ready to roll-out to NPDN labs – currently testing with real-world samples. </a:t>
            </a:r>
          </a:p>
          <a:p>
            <a:pPr marL="457200" lvl="1" indent="0">
              <a:buClr>
                <a:schemeClr val="tx1"/>
              </a:buClr>
              <a:buNone/>
            </a:pPr>
            <a:r>
              <a:rPr lang="en-US" sz="2000" dirty="0" smtClean="0">
                <a:solidFill>
                  <a:srgbClr val="FFC000"/>
                </a:solidFill>
              </a:rPr>
              <a:t>Agreements are also in place for confirmations to species, group, subgroup level in cooperation with CPHST Beltsville</a:t>
            </a:r>
          </a:p>
          <a:p>
            <a:pPr lvl="2">
              <a:buClr>
                <a:schemeClr val="tx1"/>
              </a:buClr>
            </a:pPr>
            <a:r>
              <a:rPr lang="en-US" sz="1800" dirty="0" smtClean="0"/>
              <a:t>Dr. Robert Davis (ARS) (all non-palm samples)</a:t>
            </a:r>
          </a:p>
          <a:p>
            <a:pPr lvl="2">
              <a:buClr>
                <a:schemeClr val="tx1"/>
              </a:buClr>
            </a:pPr>
            <a:r>
              <a:rPr lang="en-US" sz="1800" dirty="0" smtClean="0"/>
              <a:t>Nigel Harrison (University of Florida) (palm samples)</a:t>
            </a:r>
          </a:p>
          <a:p>
            <a:pPr lvl="1">
              <a:buNone/>
            </a:pPr>
            <a:endParaRPr lang="en-US" dirty="0" smtClean="0"/>
          </a:p>
        </p:txBody>
      </p:sp>
    </p:spTree>
    <p:extLst>
      <p:ext uri="{BB962C8B-B14F-4D97-AF65-F5344CB8AC3E}">
        <p14:creationId xmlns:p14="http://schemas.microsoft.com/office/powerpoint/2010/main" val="24133336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pPr algn="l"/>
            <a:r>
              <a:rPr lang="en-US" sz="3800" dirty="0" smtClean="0"/>
              <a:t>What Do We Develop Next?</a:t>
            </a:r>
            <a:endParaRPr lang="en-US" sz="3800" dirty="0"/>
          </a:p>
        </p:txBody>
      </p:sp>
      <p:sp>
        <p:nvSpPr>
          <p:cNvPr id="3" name="Content Placeholder 2"/>
          <p:cNvSpPr>
            <a:spLocks noGrp="1"/>
          </p:cNvSpPr>
          <p:nvPr>
            <p:ph idx="1"/>
          </p:nvPr>
        </p:nvSpPr>
        <p:spPr>
          <a:xfrm>
            <a:off x="533400" y="1295400"/>
            <a:ext cx="8458201" cy="5334000"/>
          </a:xfrm>
        </p:spPr>
        <p:txBody>
          <a:bodyPr/>
          <a:lstStyle/>
          <a:p>
            <a:pPr>
              <a:buClr>
                <a:schemeClr val="tx2">
                  <a:lumMod val="50000"/>
                </a:schemeClr>
              </a:buClr>
            </a:pPr>
            <a:r>
              <a:rPr lang="en-US" sz="2600" dirty="0" smtClean="0"/>
              <a:t>Do we need more commodity or taxon-based manuals?</a:t>
            </a:r>
          </a:p>
          <a:p>
            <a:pPr marL="0" indent="0">
              <a:buClr>
                <a:schemeClr val="tx2">
                  <a:lumMod val="50000"/>
                </a:schemeClr>
              </a:buClr>
              <a:buNone/>
            </a:pPr>
            <a:endParaRPr lang="en-US" sz="1000" dirty="0">
              <a:effectLst>
                <a:outerShdw blurRad="38100" dist="38100" dir="2700000" algn="tl">
                  <a:srgbClr val="000000">
                    <a:alpha val="43137"/>
                  </a:srgbClr>
                </a:outerShdw>
              </a:effectLst>
            </a:endParaRPr>
          </a:p>
          <a:p>
            <a:pPr>
              <a:buClr>
                <a:schemeClr val="tx2">
                  <a:lumMod val="50000"/>
                </a:schemeClr>
              </a:buClr>
            </a:pPr>
            <a:r>
              <a:rPr lang="en-US" sz="2600" dirty="0" smtClean="0"/>
              <a:t>Have we hit the major commodities?</a:t>
            </a:r>
          </a:p>
          <a:p>
            <a:pPr>
              <a:buClr>
                <a:schemeClr val="tx2">
                  <a:lumMod val="50000"/>
                </a:schemeClr>
              </a:buClr>
            </a:pPr>
            <a:endParaRPr lang="en-US" sz="1000" dirty="0" smtClean="0"/>
          </a:p>
          <a:p>
            <a:pPr>
              <a:buClr>
                <a:schemeClr val="tx2">
                  <a:lumMod val="50000"/>
                </a:schemeClr>
              </a:buClr>
            </a:pPr>
            <a:r>
              <a:rPr lang="en-US" sz="2600" dirty="0" smtClean="0"/>
              <a:t>We can look at the survey summary forms to see if there are surveys that we could develop manuals for.</a:t>
            </a:r>
          </a:p>
          <a:p>
            <a:pPr>
              <a:buClr>
                <a:schemeClr val="tx2">
                  <a:lumMod val="50000"/>
                </a:schemeClr>
              </a:buClr>
            </a:pPr>
            <a:endParaRPr lang="en-US" sz="1000" dirty="0" smtClean="0"/>
          </a:p>
          <a:p>
            <a:pPr>
              <a:buClr>
                <a:schemeClr val="tx2">
                  <a:lumMod val="50000"/>
                </a:schemeClr>
              </a:buClr>
            </a:pPr>
            <a:r>
              <a:rPr lang="en-US" sz="2600" dirty="0" smtClean="0"/>
              <a:t>The good thing about developing manuals is that surveys are more standardized, approved methods are developed, traps &amp; lures are more standardized.</a:t>
            </a:r>
          </a:p>
          <a:p>
            <a:pPr>
              <a:buClr>
                <a:schemeClr val="tx2">
                  <a:lumMod val="50000"/>
                </a:schemeClr>
              </a:buClr>
            </a:pPr>
            <a:endParaRPr lang="en-US" sz="1000" dirty="0" smtClean="0"/>
          </a:p>
          <a:p>
            <a:pPr>
              <a:buClr>
                <a:schemeClr val="tx2">
                  <a:lumMod val="50000"/>
                </a:schemeClr>
              </a:buClr>
            </a:pPr>
            <a:r>
              <a:rPr lang="en-US" sz="2600" dirty="0" smtClean="0"/>
              <a:t>Orchard surveys (apple, pear) are popular.</a:t>
            </a:r>
            <a:endParaRPr lang="en-US" sz="2600" dirty="0"/>
          </a:p>
          <a:p>
            <a:endParaRPr lang="en-US" sz="2400" dirty="0">
              <a:effectLst/>
            </a:endParaRPr>
          </a:p>
          <a:p>
            <a:pPr marL="0" indent="0">
              <a:buNone/>
            </a:pPr>
            <a:endParaRPr lang="en-US" sz="2400" dirty="0">
              <a:effectLst/>
            </a:endParaRPr>
          </a:p>
          <a:p>
            <a:pPr marL="0" indent="0">
              <a:buNone/>
            </a:pPr>
            <a:endParaRPr lang="en-US" sz="2400" dirty="0">
              <a:effectLst>
                <a:outerShdw blurRad="38100" dist="38100" dir="2700000" algn="tl">
                  <a:srgbClr val="000000">
                    <a:alpha val="43137"/>
                  </a:srgbClr>
                </a:outerShdw>
              </a:effectLst>
            </a:endParaRPr>
          </a:p>
          <a:p>
            <a:pPr marL="0" lvl="0" indent="0">
              <a:buClr>
                <a:srgbClr val="FFC000"/>
              </a:buClr>
              <a:buSzPct val="90000"/>
              <a:buNone/>
            </a:pPr>
            <a:endParaRPr lang="en-US" dirty="0" smtClean="0">
              <a:effectLst>
                <a:outerShdw blurRad="38100" dist="38100" dir="2700000" algn="tl">
                  <a:srgbClr val="000000">
                    <a:alpha val="75000"/>
                  </a:srgbClr>
                </a:outerShdw>
              </a:effectLst>
            </a:endParaRPr>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spTree>
    <p:extLst>
      <p:ext uri="{BB962C8B-B14F-4D97-AF65-F5344CB8AC3E}">
        <p14:creationId xmlns:p14="http://schemas.microsoft.com/office/powerpoint/2010/main" val="9414946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pic>
        <p:nvPicPr>
          <p:cNvPr id="4" name="Picture 2" descr="http://school.discovery.com/clipart/images/question.gif"/>
          <p:cNvPicPr>
            <a:picLocks noChangeAspect="1" noChangeArrowheads="1"/>
          </p:cNvPicPr>
          <p:nvPr/>
        </p:nvPicPr>
        <p:blipFill>
          <a:blip r:embed="rId3"/>
          <a:srcRect/>
          <a:stretch>
            <a:fillRect/>
          </a:stretch>
        </p:blipFill>
        <p:spPr bwMode="auto">
          <a:xfrm>
            <a:off x="3581400" y="1752600"/>
            <a:ext cx="1981201" cy="4148363"/>
          </a:xfrm>
          <a:prstGeom prst="rect">
            <a:avLst/>
          </a:prstGeom>
          <a:noFill/>
          <a:ln>
            <a:solidFill>
              <a:srgbClr val="000000"/>
            </a:solidFill>
          </a:ln>
        </p:spPr>
      </p:pic>
    </p:spTree>
    <p:extLst>
      <p:ext uri="{BB962C8B-B14F-4D97-AF65-F5344CB8AC3E}">
        <p14:creationId xmlns:p14="http://schemas.microsoft.com/office/powerpoint/2010/main" val="34673366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pPr algn="l"/>
            <a:r>
              <a:rPr lang="en-US" sz="3800" dirty="0" smtClean="0"/>
              <a:t>Manual Format</a:t>
            </a:r>
            <a:endParaRPr lang="en-US" sz="3800" dirty="0"/>
          </a:p>
        </p:txBody>
      </p:sp>
      <p:sp>
        <p:nvSpPr>
          <p:cNvPr id="3" name="Content Placeholder 2"/>
          <p:cNvSpPr>
            <a:spLocks noGrp="1"/>
          </p:cNvSpPr>
          <p:nvPr>
            <p:ph idx="1"/>
          </p:nvPr>
        </p:nvSpPr>
        <p:spPr>
          <a:xfrm>
            <a:off x="-381000" y="1143000"/>
            <a:ext cx="8229600" cy="5486400"/>
          </a:xfrm>
        </p:spPr>
        <p:txBody>
          <a:bodyPr/>
          <a:lstStyle/>
          <a:p>
            <a:pPr lvl="2">
              <a:buClr>
                <a:schemeClr val="tx2">
                  <a:lumMod val="50000"/>
                </a:schemeClr>
              </a:buClr>
              <a:buSzPct val="90000"/>
              <a:buFont typeface="Wingdings" pitchFamily="2" charset="2"/>
              <a:buChar char="§"/>
            </a:pPr>
            <a:r>
              <a:rPr lang="en-US" sz="2800" dirty="0" smtClean="0"/>
              <a:t>In the past, each manual was offered as one large PDF file.</a:t>
            </a:r>
          </a:p>
          <a:p>
            <a:pPr lvl="2">
              <a:buClr>
                <a:schemeClr val="tx2">
                  <a:lumMod val="50000"/>
                </a:schemeClr>
              </a:buClr>
              <a:buSzPct val="90000"/>
              <a:buFont typeface="Wingdings" pitchFamily="2" charset="2"/>
              <a:buChar char="§"/>
            </a:pPr>
            <a:r>
              <a:rPr lang="en-US" sz="2800" dirty="0" smtClean="0"/>
              <a:t>Two separate documents were available:</a:t>
            </a:r>
          </a:p>
          <a:p>
            <a:pPr lvl="3">
              <a:buClr>
                <a:schemeClr val="tx1"/>
              </a:buClr>
              <a:buSzPct val="90000"/>
              <a:buFont typeface="Wingdings" pitchFamily="2" charset="2"/>
              <a:buChar char="§"/>
            </a:pPr>
            <a:r>
              <a:rPr lang="en-US" dirty="0" smtClean="0"/>
              <a:t>Reference – All pest datasheets in one file</a:t>
            </a:r>
          </a:p>
          <a:p>
            <a:pPr lvl="3">
              <a:buClr>
                <a:schemeClr val="tx1"/>
              </a:buClr>
              <a:buSzPct val="90000"/>
              <a:buFont typeface="Wingdings" pitchFamily="2" charset="2"/>
              <a:buChar char="§"/>
            </a:pPr>
            <a:r>
              <a:rPr lang="en-US" dirty="0" smtClean="0"/>
              <a:t>Guidelines – Contained survey planning information</a:t>
            </a:r>
          </a:p>
          <a:p>
            <a:pPr lvl="2">
              <a:buClr>
                <a:schemeClr val="tx2">
                  <a:lumMod val="50000"/>
                </a:schemeClr>
              </a:buClr>
              <a:buSzPct val="90000"/>
              <a:buFont typeface="Wingdings" pitchFamily="2" charset="2"/>
              <a:buChar char="§"/>
            </a:pPr>
            <a:r>
              <a:rPr lang="en-US" sz="2800" dirty="0" smtClean="0">
                <a:solidFill>
                  <a:srgbClr val="FFC000"/>
                </a:solidFill>
              </a:rPr>
              <a:t>Issues: </a:t>
            </a:r>
          </a:p>
          <a:p>
            <a:pPr lvl="3">
              <a:buClr>
                <a:schemeClr val="tx1"/>
              </a:buClr>
              <a:buSzPct val="90000"/>
              <a:buFont typeface="Wingdings" pitchFamily="2" charset="2"/>
              <a:buChar char="§"/>
            </a:pPr>
            <a:r>
              <a:rPr lang="en-US" dirty="0" smtClean="0"/>
              <a:t>Documents large – took too long to download and pull out pieces relevant to each state-specific survey</a:t>
            </a:r>
          </a:p>
          <a:p>
            <a:pPr lvl="3">
              <a:buClr>
                <a:schemeClr val="tx1"/>
              </a:buClr>
              <a:buSzPct val="90000"/>
              <a:buFont typeface="Wingdings" pitchFamily="2" charset="2"/>
              <a:buChar char="§"/>
            </a:pPr>
            <a:r>
              <a:rPr lang="en-US" dirty="0" smtClean="0"/>
              <a:t>Guidelines document too complicated – state budgets/resources often do not allow statistically significant levels of survey</a:t>
            </a:r>
          </a:p>
          <a:p>
            <a:pPr lvl="3">
              <a:buClr>
                <a:schemeClr val="tx1"/>
              </a:buClr>
              <a:buSzPct val="90000"/>
              <a:buFont typeface="Wingdings" pitchFamily="2" charset="2"/>
              <a:buChar char="§"/>
            </a:pPr>
            <a:r>
              <a:rPr lang="en-US" dirty="0" smtClean="0"/>
              <a:t>Updating documents was difficult/time-consuming for CPHST support staff</a:t>
            </a:r>
          </a:p>
          <a:p>
            <a:pPr marL="914400" lvl="2" indent="0">
              <a:buClr>
                <a:schemeClr val="bg2">
                  <a:lumMod val="60000"/>
                  <a:lumOff val="40000"/>
                </a:schemeClr>
              </a:buClr>
              <a:buSzPct val="90000"/>
              <a:buNone/>
            </a:pPr>
            <a:endParaRPr lang="en-US" sz="2800" dirty="0" smtClean="0"/>
          </a:p>
          <a:p>
            <a:pPr lvl="2">
              <a:buClr>
                <a:schemeClr val="bg2">
                  <a:lumMod val="60000"/>
                  <a:lumOff val="40000"/>
                </a:schemeClr>
              </a:buClr>
              <a:buSzPct val="90000"/>
              <a:buFont typeface="Wingdings" pitchFamily="2" charset="2"/>
              <a:buChar char="§"/>
            </a:pPr>
            <a:endParaRPr lang="en-US" sz="800" dirty="0" smtClean="0"/>
          </a:p>
          <a:p>
            <a:pPr marL="1371600" lvl="3" indent="0">
              <a:buClr>
                <a:schemeClr val="bg2">
                  <a:lumMod val="60000"/>
                  <a:lumOff val="40000"/>
                </a:schemeClr>
              </a:buClr>
              <a:buSzPct val="90000"/>
              <a:buNone/>
            </a:pPr>
            <a:r>
              <a:rPr lang="en-US" sz="2400" dirty="0" smtClean="0">
                <a:solidFill>
                  <a:srgbClr val="FFC000"/>
                </a:solidFill>
                <a:effectLst>
                  <a:outerShdw blurRad="38100" dist="38100" dir="2700000" algn="tl">
                    <a:srgbClr val="000000">
                      <a:alpha val="75000"/>
                    </a:srgbClr>
                  </a:outerShdw>
                </a:effectLst>
              </a:rPr>
              <a:t> </a:t>
            </a:r>
          </a:p>
          <a:p>
            <a:pPr marL="914400" lvl="2" indent="0">
              <a:buClr>
                <a:srgbClr val="FFFF66"/>
              </a:buClr>
              <a:buSzPct val="90000"/>
              <a:buNone/>
            </a:pPr>
            <a:endParaRPr lang="en-US" sz="2800" dirty="0">
              <a:effectLst>
                <a:outerShdw blurRad="38100" dist="38100" dir="2700000" algn="tl">
                  <a:srgbClr val="000000">
                    <a:alpha val="75000"/>
                  </a:srgbClr>
                </a:outerShdw>
              </a:effectLst>
            </a:endParaRPr>
          </a:p>
          <a:p>
            <a:pPr marL="965200" lvl="3" indent="0">
              <a:buClr>
                <a:schemeClr val="tx2">
                  <a:lumMod val="75000"/>
                </a:schemeClr>
              </a:buClr>
              <a:buSzPct val="90000"/>
              <a:buNone/>
            </a:pPr>
            <a:endParaRPr lang="en-US" dirty="0" smtClean="0">
              <a:effectLst>
                <a:outerShdw blurRad="38100" dist="38100" dir="2700000" algn="tl">
                  <a:srgbClr val="000000">
                    <a:alpha val="75000"/>
                  </a:srgbClr>
                </a:outerShdw>
              </a:effectLst>
            </a:endParaRPr>
          </a:p>
          <a:p>
            <a:pPr lvl="3">
              <a:buClr>
                <a:schemeClr val="tx2">
                  <a:lumMod val="75000"/>
                </a:schemeClr>
              </a:buClr>
              <a:buSzPct val="90000"/>
              <a:buFont typeface="Wingdings" pitchFamily="2" charset="2"/>
              <a:buChar char="§"/>
            </a:pPr>
            <a:endParaRPr lang="en-US" sz="1600" dirty="0" smtClean="0">
              <a:effectLst>
                <a:outerShdw blurRad="38100" dist="38100" dir="2700000" algn="tl">
                  <a:srgbClr val="000000">
                    <a:alpha val="75000"/>
                  </a:srgbClr>
                </a:outerShdw>
              </a:effectLst>
            </a:endParaRPr>
          </a:p>
          <a:p>
            <a:pPr marL="0" lvl="0" indent="0">
              <a:buClr>
                <a:srgbClr val="FFC000"/>
              </a:buClr>
              <a:buSzPct val="90000"/>
              <a:buNone/>
            </a:pPr>
            <a:endParaRPr lang="en-US" dirty="0" smtClean="0">
              <a:effectLst>
                <a:outerShdw blurRad="38100" dist="38100" dir="2700000" algn="tl">
                  <a:srgbClr val="000000">
                    <a:alpha val="75000"/>
                  </a:srgbClr>
                </a:outerShdw>
              </a:effectLst>
            </a:endParaRPr>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spTree>
    <p:extLst>
      <p:ext uri="{BB962C8B-B14F-4D97-AF65-F5344CB8AC3E}">
        <p14:creationId xmlns:p14="http://schemas.microsoft.com/office/powerpoint/2010/main" val="37558636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lstStyle/>
          <a:p>
            <a:pPr algn="l"/>
            <a:r>
              <a:rPr lang="en-US" sz="3800" dirty="0" smtClean="0"/>
              <a:t>Manual Format</a:t>
            </a:r>
            <a:endParaRPr lang="en-US" sz="3800" dirty="0"/>
          </a:p>
        </p:txBody>
      </p:sp>
      <p:sp>
        <p:nvSpPr>
          <p:cNvPr id="3" name="Content Placeholder 2"/>
          <p:cNvSpPr>
            <a:spLocks noGrp="1"/>
          </p:cNvSpPr>
          <p:nvPr>
            <p:ph idx="1"/>
          </p:nvPr>
        </p:nvSpPr>
        <p:spPr>
          <a:xfrm>
            <a:off x="-152400" y="990600"/>
            <a:ext cx="8991600" cy="5486400"/>
          </a:xfrm>
        </p:spPr>
        <p:txBody>
          <a:bodyPr/>
          <a:lstStyle/>
          <a:p>
            <a:pPr lvl="2">
              <a:buClr>
                <a:schemeClr val="tx2">
                  <a:lumMod val="50000"/>
                </a:schemeClr>
              </a:buClr>
              <a:buSzPct val="90000"/>
              <a:buFont typeface="Wingdings" pitchFamily="2" charset="2"/>
              <a:buChar char="§"/>
            </a:pPr>
            <a:r>
              <a:rPr lang="en-US" sz="2800" dirty="0"/>
              <a:t>W</a:t>
            </a:r>
            <a:r>
              <a:rPr lang="en-US" sz="2800" dirty="0" smtClean="0"/>
              <a:t>e are now offering each manual as a standalone Introduction and linking to individual pest datasheets.</a:t>
            </a:r>
          </a:p>
          <a:p>
            <a:pPr lvl="3">
              <a:buClr>
                <a:schemeClr val="tx1"/>
              </a:buClr>
              <a:buSzPct val="90000"/>
              <a:buFont typeface="Wingdings" pitchFamily="2" charset="2"/>
              <a:buChar char="§"/>
            </a:pPr>
            <a:r>
              <a:rPr lang="en-US" dirty="0" smtClean="0"/>
              <a:t>Introduction: General survey information – will replace </a:t>
            </a:r>
            <a:r>
              <a:rPr lang="en-US" dirty="0" smtClean="0"/>
              <a:t>Guidelines document</a:t>
            </a:r>
            <a:endParaRPr lang="en-US" dirty="0" smtClean="0"/>
          </a:p>
          <a:p>
            <a:pPr lvl="2">
              <a:buClr>
                <a:schemeClr val="tx2">
                  <a:lumMod val="50000"/>
                </a:schemeClr>
              </a:buClr>
              <a:buSzPct val="90000"/>
              <a:buFont typeface="Wingdings" pitchFamily="2" charset="2"/>
              <a:buChar char="§"/>
            </a:pPr>
            <a:r>
              <a:rPr lang="en-US" sz="2800" dirty="0"/>
              <a:t>The new format will allow us to make one datasheet for each pest and link it where </a:t>
            </a:r>
            <a:r>
              <a:rPr lang="en-US" sz="2800" dirty="0" smtClean="0"/>
              <a:t>appropriate</a:t>
            </a:r>
            <a:r>
              <a:rPr lang="en-US" sz="2800" dirty="0"/>
              <a:t> </a:t>
            </a:r>
            <a:r>
              <a:rPr lang="en-US" sz="2800" dirty="0" smtClean="0"/>
              <a:t>and update one datasheet.</a:t>
            </a:r>
          </a:p>
          <a:p>
            <a:pPr lvl="3">
              <a:buClr>
                <a:schemeClr val="tx1"/>
              </a:buClr>
              <a:buSzPct val="90000"/>
              <a:buFont typeface="Wingdings" pitchFamily="2" charset="2"/>
              <a:buChar char="§"/>
            </a:pPr>
            <a:r>
              <a:rPr lang="en-US" i="1" dirty="0" smtClean="0"/>
              <a:t>Spodoptera littoralis </a:t>
            </a:r>
            <a:r>
              <a:rPr lang="en-US" dirty="0" smtClean="0"/>
              <a:t>– 6 different manuals and on AHP listing</a:t>
            </a:r>
            <a:endParaRPr lang="en-US" dirty="0"/>
          </a:p>
          <a:p>
            <a:pPr lvl="2">
              <a:buClr>
                <a:schemeClr val="bg2">
                  <a:lumMod val="60000"/>
                  <a:lumOff val="40000"/>
                </a:schemeClr>
              </a:buClr>
              <a:buSzPct val="90000"/>
              <a:buFont typeface="Wingdings" pitchFamily="2" charset="2"/>
              <a:buChar char="§"/>
            </a:pPr>
            <a:endParaRPr lang="en-US" sz="800" dirty="0" smtClean="0"/>
          </a:p>
          <a:p>
            <a:pPr marL="1371600" lvl="3" indent="0">
              <a:buClr>
                <a:schemeClr val="bg2">
                  <a:lumMod val="60000"/>
                  <a:lumOff val="40000"/>
                </a:schemeClr>
              </a:buClr>
              <a:buSzPct val="90000"/>
              <a:buNone/>
            </a:pPr>
            <a:r>
              <a:rPr lang="en-US" sz="2400" dirty="0" smtClean="0">
                <a:solidFill>
                  <a:srgbClr val="FFC000"/>
                </a:solidFill>
                <a:effectLst>
                  <a:outerShdw blurRad="38100" dist="38100" dir="2700000" algn="tl">
                    <a:srgbClr val="000000">
                      <a:alpha val="75000"/>
                    </a:srgbClr>
                  </a:outerShdw>
                </a:effectLst>
              </a:rPr>
              <a:t> </a:t>
            </a:r>
          </a:p>
          <a:p>
            <a:pPr marL="914400" lvl="2" indent="0">
              <a:buClr>
                <a:srgbClr val="FFFF66"/>
              </a:buClr>
              <a:buSzPct val="90000"/>
              <a:buNone/>
            </a:pPr>
            <a:endParaRPr lang="en-US" sz="2800" dirty="0">
              <a:effectLst>
                <a:outerShdw blurRad="38100" dist="38100" dir="2700000" algn="tl">
                  <a:srgbClr val="000000">
                    <a:alpha val="75000"/>
                  </a:srgbClr>
                </a:outerShdw>
              </a:effectLst>
            </a:endParaRPr>
          </a:p>
          <a:p>
            <a:pPr marL="965200" lvl="3" indent="0">
              <a:buClr>
                <a:schemeClr val="tx2">
                  <a:lumMod val="75000"/>
                </a:schemeClr>
              </a:buClr>
              <a:buSzPct val="90000"/>
              <a:buNone/>
            </a:pPr>
            <a:endParaRPr lang="en-US" dirty="0" smtClean="0">
              <a:effectLst>
                <a:outerShdw blurRad="38100" dist="38100" dir="2700000" algn="tl">
                  <a:srgbClr val="000000">
                    <a:alpha val="75000"/>
                  </a:srgbClr>
                </a:outerShdw>
              </a:effectLst>
            </a:endParaRPr>
          </a:p>
          <a:p>
            <a:pPr lvl="3">
              <a:buClr>
                <a:schemeClr val="tx2">
                  <a:lumMod val="75000"/>
                </a:schemeClr>
              </a:buClr>
              <a:buSzPct val="90000"/>
              <a:buFont typeface="Wingdings" pitchFamily="2" charset="2"/>
              <a:buChar char="§"/>
            </a:pPr>
            <a:endParaRPr lang="en-US" sz="1600" dirty="0" smtClean="0">
              <a:effectLst>
                <a:outerShdw blurRad="38100" dist="38100" dir="2700000" algn="tl">
                  <a:srgbClr val="000000">
                    <a:alpha val="75000"/>
                  </a:srgbClr>
                </a:outerShdw>
              </a:effectLst>
            </a:endParaRPr>
          </a:p>
          <a:p>
            <a:pPr marL="0" lvl="0" indent="0">
              <a:buClr>
                <a:srgbClr val="FFC000"/>
              </a:buClr>
              <a:buSzPct val="90000"/>
              <a:buNone/>
            </a:pPr>
            <a:endParaRPr lang="en-US" dirty="0" smtClean="0">
              <a:effectLst>
                <a:outerShdw blurRad="38100" dist="38100" dir="2700000" algn="tl">
                  <a:srgbClr val="000000">
                    <a:alpha val="75000"/>
                  </a:srgbClr>
                </a:outerShdw>
              </a:effectLst>
            </a:endParaRPr>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71825" y="4924425"/>
            <a:ext cx="2553406" cy="1676400"/>
          </a:xfrm>
          <a:prstGeom prst="rect">
            <a:avLst/>
          </a:prstGeom>
          <a:ln>
            <a:solidFill>
              <a:srgbClr val="000000"/>
            </a:solidFill>
          </a:ln>
        </p:spPr>
      </p:pic>
    </p:spTree>
    <p:extLst>
      <p:ext uri="{BB962C8B-B14F-4D97-AF65-F5344CB8AC3E}">
        <p14:creationId xmlns:p14="http://schemas.microsoft.com/office/powerpoint/2010/main" val="12507039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lstStyle/>
          <a:p>
            <a:pPr algn="l"/>
            <a:r>
              <a:rPr lang="en-US" sz="3800" dirty="0" smtClean="0"/>
              <a:t>Manual Format</a:t>
            </a:r>
            <a:endParaRPr lang="en-US" sz="3800" dirty="0"/>
          </a:p>
        </p:txBody>
      </p:sp>
      <p:sp>
        <p:nvSpPr>
          <p:cNvPr id="3" name="Content Placeholder 2"/>
          <p:cNvSpPr>
            <a:spLocks noGrp="1"/>
          </p:cNvSpPr>
          <p:nvPr>
            <p:ph idx="1"/>
          </p:nvPr>
        </p:nvSpPr>
        <p:spPr>
          <a:xfrm>
            <a:off x="-152400" y="990600"/>
            <a:ext cx="8991600" cy="5486400"/>
          </a:xfrm>
        </p:spPr>
        <p:txBody>
          <a:bodyPr/>
          <a:lstStyle/>
          <a:p>
            <a:pPr lvl="2">
              <a:buClr>
                <a:schemeClr val="tx2">
                  <a:lumMod val="50000"/>
                </a:schemeClr>
              </a:buClr>
              <a:buSzPct val="90000"/>
              <a:buFont typeface="Wingdings" pitchFamily="2" charset="2"/>
              <a:buChar char="§"/>
            </a:pPr>
            <a:r>
              <a:rPr lang="en-US" sz="2800" dirty="0" smtClean="0"/>
              <a:t>To date, we have offered Asian Defoliator, Exotic Wood Boring/Bark Beetle, and Palm in this new format.</a:t>
            </a:r>
          </a:p>
          <a:p>
            <a:pPr marL="914400" lvl="2" indent="0">
              <a:buClr>
                <a:schemeClr val="tx2">
                  <a:lumMod val="50000"/>
                </a:schemeClr>
              </a:buClr>
              <a:buSzPct val="90000"/>
              <a:buNone/>
            </a:pPr>
            <a:endParaRPr lang="en-US" sz="1000" dirty="0" smtClean="0"/>
          </a:p>
          <a:p>
            <a:pPr lvl="2">
              <a:buClr>
                <a:schemeClr val="tx2">
                  <a:lumMod val="50000"/>
                </a:schemeClr>
              </a:buClr>
              <a:buSzPct val="90000"/>
              <a:buFont typeface="Wingdings" pitchFamily="2" charset="2"/>
              <a:buChar char="§"/>
            </a:pPr>
            <a:r>
              <a:rPr lang="en-US" sz="2800" dirty="0" smtClean="0"/>
              <a:t>Solanaceous hosts </a:t>
            </a:r>
            <a:r>
              <a:rPr lang="en-US" sz="2800" dirty="0" smtClean="0">
                <a:solidFill>
                  <a:srgbClr val="FFC000"/>
                </a:solidFill>
              </a:rPr>
              <a:t>(tomato, potato, eggplant, pepper, tobacco)</a:t>
            </a:r>
            <a:r>
              <a:rPr lang="en-US" sz="2800" dirty="0" smtClean="0"/>
              <a:t> manual will be in this format.</a:t>
            </a:r>
          </a:p>
          <a:p>
            <a:pPr lvl="2">
              <a:buClr>
                <a:schemeClr val="tx2">
                  <a:lumMod val="50000"/>
                </a:schemeClr>
              </a:buClr>
              <a:buSzPct val="90000"/>
              <a:buFont typeface="Wingdings" pitchFamily="2" charset="2"/>
              <a:buChar char="§"/>
            </a:pPr>
            <a:endParaRPr lang="en-US" sz="1000" dirty="0" smtClean="0"/>
          </a:p>
          <a:p>
            <a:pPr lvl="2">
              <a:buClr>
                <a:schemeClr val="tx2">
                  <a:lumMod val="50000"/>
                </a:schemeClr>
              </a:buClr>
              <a:buSzPct val="90000"/>
              <a:buFont typeface="Wingdings" pitchFamily="2" charset="2"/>
              <a:buChar char="§"/>
            </a:pPr>
            <a:r>
              <a:rPr lang="en-US" sz="2800" dirty="0" smtClean="0"/>
              <a:t>All of the older </a:t>
            </a:r>
            <a:r>
              <a:rPr lang="en-US" sz="2800" dirty="0" smtClean="0"/>
              <a:t>manuals </a:t>
            </a:r>
            <a:r>
              <a:rPr lang="en-US" sz="2800" dirty="0" smtClean="0"/>
              <a:t>will be updated and offered in this format.</a:t>
            </a:r>
          </a:p>
          <a:p>
            <a:pPr lvl="3">
              <a:buClr>
                <a:schemeClr val="tx1"/>
              </a:buClr>
              <a:buSzPct val="90000"/>
              <a:buFont typeface="Wingdings" pitchFamily="2" charset="2"/>
              <a:buChar char="§"/>
            </a:pPr>
            <a:r>
              <a:rPr lang="en-US" sz="2400" dirty="0" smtClean="0"/>
              <a:t>Will work on the older manuals in order of use/popularity of survey.</a:t>
            </a:r>
          </a:p>
          <a:p>
            <a:pPr lvl="3">
              <a:buClr>
                <a:schemeClr val="tx1"/>
              </a:buClr>
              <a:buSzPct val="90000"/>
              <a:buFont typeface="Wingdings" pitchFamily="2" charset="2"/>
              <a:buChar char="§"/>
            </a:pPr>
            <a:r>
              <a:rPr lang="en-US" sz="2400" dirty="0"/>
              <a:t>S</a:t>
            </a:r>
            <a:r>
              <a:rPr lang="en-US" sz="2400" dirty="0" smtClean="0"/>
              <a:t>tarting with grape and stone fruit</a:t>
            </a:r>
          </a:p>
          <a:p>
            <a:pPr lvl="2">
              <a:buClr>
                <a:schemeClr val="bg2">
                  <a:lumMod val="60000"/>
                  <a:lumOff val="40000"/>
                </a:schemeClr>
              </a:buClr>
              <a:buSzPct val="90000"/>
              <a:buFont typeface="Wingdings" pitchFamily="2" charset="2"/>
              <a:buChar char="§"/>
            </a:pPr>
            <a:endParaRPr lang="en-US" sz="2800" dirty="0" smtClean="0"/>
          </a:p>
          <a:p>
            <a:pPr lvl="2">
              <a:buClr>
                <a:schemeClr val="bg2">
                  <a:lumMod val="60000"/>
                  <a:lumOff val="40000"/>
                </a:schemeClr>
              </a:buClr>
              <a:buSzPct val="90000"/>
              <a:buFont typeface="Wingdings" pitchFamily="2" charset="2"/>
              <a:buChar char="§"/>
            </a:pPr>
            <a:endParaRPr lang="en-US" sz="800" dirty="0" smtClean="0"/>
          </a:p>
          <a:p>
            <a:pPr marL="1371600" lvl="3" indent="0">
              <a:buClr>
                <a:schemeClr val="bg2">
                  <a:lumMod val="60000"/>
                  <a:lumOff val="40000"/>
                </a:schemeClr>
              </a:buClr>
              <a:buSzPct val="90000"/>
              <a:buNone/>
            </a:pPr>
            <a:r>
              <a:rPr lang="en-US" sz="2400" dirty="0" smtClean="0">
                <a:solidFill>
                  <a:srgbClr val="FFC000"/>
                </a:solidFill>
                <a:effectLst>
                  <a:outerShdw blurRad="38100" dist="38100" dir="2700000" algn="tl">
                    <a:srgbClr val="000000">
                      <a:alpha val="75000"/>
                    </a:srgbClr>
                  </a:outerShdw>
                </a:effectLst>
              </a:rPr>
              <a:t> </a:t>
            </a:r>
          </a:p>
          <a:p>
            <a:pPr marL="914400" lvl="2" indent="0">
              <a:buClr>
                <a:srgbClr val="FFFF66"/>
              </a:buClr>
              <a:buSzPct val="90000"/>
              <a:buNone/>
            </a:pPr>
            <a:endParaRPr lang="en-US" sz="2800" dirty="0">
              <a:effectLst>
                <a:outerShdw blurRad="38100" dist="38100" dir="2700000" algn="tl">
                  <a:srgbClr val="000000">
                    <a:alpha val="75000"/>
                  </a:srgbClr>
                </a:outerShdw>
              </a:effectLst>
            </a:endParaRPr>
          </a:p>
          <a:p>
            <a:pPr marL="965200" lvl="3" indent="0">
              <a:buClr>
                <a:schemeClr val="tx2">
                  <a:lumMod val="75000"/>
                </a:schemeClr>
              </a:buClr>
              <a:buSzPct val="90000"/>
              <a:buNone/>
            </a:pPr>
            <a:endParaRPr lang="en-US" dirty="0" smtClean="0">
              <a:effectLst>
                <a:outerShdw blurRad="38100" dist="38100" dir="2700000" algn="tl">
                  <a:srgbClr val="000000">
                    <a:alpha val="75000"/>
                  </a:srgbClr>
                </a:outerShdw>
              </a:effectLst>
            </a:endParaRPr>
          </a:p>
          <a:p>
            <a:pPr lvl="3">
              <a:buClr>
                <a:schemeClr val="tx2">
                  <a:lumMod val="75000"/>
                </a:schemeClr>
              </a:buClr>
              <a:buSzPct val="90000"/>
              <a:buFont typeface="Wingdings" pitchFamily="2" charset="2"/>
              <a:buChar char="§"/>
            </a:pPr>
            <a:endParaRPr lang="en-US" sz="1600" dirty="0" smtClean="0">
              <a:effectLst>
                <a:outerShdw blurRad="38100" dist="38100" dir="2700000" algn="tl">
                  <a:srgbClr val="000000">
                    <a:alpha val="75000"/>
                  </a:srgbClr>
                </a:outerShdw>
              </a:effectLst>
            </a:endParaRPr>
          </a:p>
          <a:p>
            <a:pPr marL="0" lvl="0" indent="0">
              <a:buClr>
                <a:srgbClr val="FFC000"/>
              </a:buClr>
              <a:buSzPct val="90000"/>
              <a:buNone/>
            </a:pPr>
            <a:endParaRPr lang="en-US" dirty="0" smtClean="0">
              <a:effectLst>
                <a:outerShdw blurRad="38100" dist="38100" dir="2700000" algn="tl">
                  <a:srgbClr val="000000">
                    <a:alpha val="75000"/>
                  </a:srgbClr>
                </a:outerShdw>
              </a:effectLst>
            </a:endParaRPr>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spTree>
    <p:extLst>
      <p:ext uri="{BB962C8B-B14F-4D97-AF65-F5344CB8AC3E}">
        <p14:creationId xmlns:p14="http://schemas.microsoft.com/office/powerpoint/2010/main" val="37147012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9843" y="304800"/>
            <a:ext cx="7536885" cy="6248400"/>
          </a:xfrm>
          <a:prstGeom prst="rect">
            <a:avLst/>
          </a:prstGeom>
        </p:spPr>
      </p:pic>
    </p:spTree>
    <p:extLst>
      <p:ext uri="{BB962C8B-B14F-4D97-AF65-F5344CB8AC3E}">
        <p14:creationId xmlns:p14="http://schemas.microsoft.com/office/powerpoint/2010/main" val="11548471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219200"/>
            <a:ext cx="7315200" cy="4191000"/>
          </a:xfrm>
          <a:noFill/>
          <a:ln w="38100" cmpd="sng">
            <a:solidFill>
              <a:srgbClr val="FFC000"/>
            </a:solidFill>
          </a:ln>
        </p:spPr>
        <p:txBody>
          <a:bodyPr/>
          <a:lstStyle/>
          <a:p>
            <a:r>
              <a:rPr lang="en-US" dirty="0" smtClean="0"/>
              <a:t/>
            </a:r>
            <a:br>
              <a:rPr lang="en-US" dirty="0" smtClean="0"/>
            </a:br>
            <a:r>
              <a:rPr lang="en-US" dirty="0" smtClean="0"/>
              <a:t>Manual Updates</a:t>
            </a:r>
            <a:br>
              <a:rPr lang="en-US" dirty="0" smtClean="0"/>
            </a:br>
            <a:endParaRPr lang="en-US" dirty="0"/>
          </a:p>
        </p:txBody>
      </p:sp>
    </p:spTree>
    <p:extLst>
      <p:ext uri="{BB962C8B-B14F-4D97-AF65-F5344CB8AC3E}">
        <p14:creationId xmlns:p14="http://schemas.microsoft.com/office/powerpoint/2010/main" val="24445156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60438"/>
          </a:xfrm>
        </p:spPr>
        <p:txBody>
          <a:bodyPr/>
          <a:lstStyle/>
          <a:p>
            <a:pPr algn="l"/>
            <a:r>
              <a:rPr lang="en-US" sz="3800" dirty="0" smtClean="0"/>
              <a:t>Listing of Available Manuals</a:t>
            </a:r>
            <a:endParaRPr lang="en-US" sz="3800" dirty="0"/>
          </a:p>
        </p:txBody>
      </p:sp>
      <p:sp>
        <p:nvSpPr>
          <p:cNvPr id="4" name="Text Placeholder 3"/>
          <p:cNvSpPr>
            <a:spLocks noGrp="1"/>
          </p:cNvSpPr>
          <p:nvPr>
            <p:ph type="body" idx="1"/>
          </p:nvPr>
        </p:nvSpPr>
        <p:spPr>
          <a:xfrm>
            <a:off x="457200" y="884238"/>
            <a:ext cx="4040188" cy="639762"/>
          </a:xfrm>
        </p:spPr>
        <p:txBody>
          <a:bodyPr/>
          <a:lstStyle/>
          <a:p>
            <a:r>
              <a:rPr lang="en-US" sz="3000" dirty="0" smtClean="0">
                <a:solidFill>
                  <a:srgbClr val="FFC000"/>
                </a:solidFill>
              </a:rPr>
              <a:t>Commodity-Based</a:t>
            </a:r>
            <a:endParaRPr lang="en-US" sz="3000" dirty="0">
              <a:solidFill>
                <a:srgbClr val="FFC000"/>
              </a:solidFill>
            </a:endParaRPr>
          </a:p>
        </p:txBody>
      </p:sp>
      <p:sp>
        <p:nvSpPr>
          <p:cNvPr id="5" name="Content Placeholder 4"/>
          <p:cNvSpPr>
            <a:spLocks noGrp="1"/>
          </p:cNvSpPr>
          <p:nvPr>
            <p:ph sz="half" idx="2"/>
          </p:nvPr>
        </p:nvSpPr>
        <p:spPr>
          <a:xfrm>
            <a:off x="457200" y="1417637"/>
            <a:ext cx="4416426" cy="4068763"/>
          </a:xfrm>
        </p:spPr>
        <p:txBody>
          <a:bodyPr/>
          <a:lstStyle/>
          <a:p>
            <a:r>
              <a:rPr lang="en-US" sz="2600" dirty="0" smtClean="0"/>
              <a:t>Corn</a:t>
            </a:r>
            <a:endParaRPr lang="en-US" sz="2600" dirty="0"/>
          </a:p>
          <a:p>
            <a:r>
              <a:rPr lang="en-US" sz="2600" dirty="0" smtClean="0"/>
              <a:t>Cotton</a:t>
            </a:r>
            <a:endParaRPr lang="en-US" sz="2600" dirty="0">
              <a:effectLst>
                <a:outerShdw blurRad="38100" dist="38100" dir="2700000" algn="tl">
                  <a:srgbClr val="000000">
                    <a:alpha val="43137"/>
                  </a:srgbClr>
                </a:outerShdw>
              </a:effectLst>
            </a:endParaRPr>
          </a:p>
          <a:p>
            <a:r>
              <a:rPr lang="en-US" sz="2600" dirty="0"/>
              <a:t>Grape – FB</a:t>
            </a:r>
          </a:p>
          <a:p>
            <a:r>
              <a:rPr lang="en-US" sz="2600" dirty="0" smtClean="0"/>
              <a:t>Oak</a:t>
            </a:r>
          </a:p>
          <a:p>
            <a:r>
              <a:rPr lang="en-US" sz="2600" dirty="0" smtClean="0"/>
              <a:t>Palm </a:t>
            </a:r>
            <a:r>
              <a:rPr lang="en-US" sz="2600" dirty="0"/>
              <a:t>– </a:t>
            </a:r>
            <a:r>
              <a:rPr lang="en-US" sz="2600" dirty="0" smtClean="0"/>
              <a:t>FB</a:t>
            </a:r>
          </a:p>
          <a:p>
            <a:r>
              <a:rPr lang="en-US" sz="2600" dirty="0" smtClean="0"/>
              <a:t>Pine</a:t>
            </a:r>
            <a:endParaRPr lang="en-US" sz="2600" dirty="0" smtClean="0">
              <a:effectLst>
                <a:outerShdw blurRad="38100" dist="38100" dir="2700000" algn="tl">
                  <a:srgbClr val="000000">
                    <a:alpha val="43137"/>
                  </a:srgbClr>
                </a:outerShdw>
              </a:effectLst>
            </a:endParaRPr>
          </a:p>
          <a:p>
            <a:r>
              <a:rPr lang="en-US" sz="2600" dirty="0" smtClean="0"/>
              <a:t>Small Grains</a:t>
            </a:r>
            <a:r>
              <a:rPr lang="en-US" dirty="0" smtClean="0"/>
              <a:t> </a:t>
            </a:r>
            <a:r>
              <a:rPr lang="en-US" sz="2000" dirty="0" smtClean="0">
                <a:solidFill>
                  <a:schemeClr val="tx2">
                    <a:lumMod val="75000"/>
                  </a:schemeClr>
                </a:solidFill>
              </a:rPr>
              <a:t>(wheat, oats, rye, barley)</a:t>
            </a:r>
            <a:endParaRPr lang="en-US" sz="2000" dirty="0">
              <a:solidFill>
                <a:schemeClr val="tx2">
                  <a:lumMod val="75000"/>
                </a:schemeClr>
              </a:solidFill>
            </a:endParaRPr>
          </a:p>
          <a:p>
            <a:r>
              <a:rPr lang="en-US" sz="2600" dirty="0" smtClean="0"/>
              <a:t>Soybean</a:t>
            </a:r>
          </a:p>
          <a:p>
            <a:r>
              <a:rPr lang="en-US" sz="2600" dirty="0" smtClean="0"/>
              <a:t>Stone Fruit – FB </a:t>
            </a:r>
            <a:r>
              <a:rPr lang="en-US" sz="2000" dirty="0" smtClean="0">
                <a:solidFill>
                  <a:schemeClr val="tx2">
                    <a:lumMod val="75000"/>
                  </a:schemeClr>
                </a:solidFill>
              </a:rPr>
              <a:t>(peaches, plums, nectarines, cherries)</a:t>
            </a:r>
            <a:endParaRPr lang="en-US" dirty="0"/>
          </a:p>
        </p:txBody>
      </p:sp>
      <p:sp>
        <p:nvSpPr>
          <p:cNvPr id="7" name="Text Placeholder 6"/>
          <p:cNvSpPr>
            <a:spLocks noGrp="1"/>
          </p:cNvSpPr>
          <p:nvPr>
            <p:ph type="body" sz="quarter" idx="3"/>
          </p:nvPr>
        </p:nvSpPr>
        <p:spPr>
          <a:xfrm>
            <a:off x="4800600" y="838200"/>
            <a:ext cx="4041775" cy="639762"/>
          </a:xfrm>
        </p:spPr>
        <p:txBody>
          <a:bodyPr/>
          <a:lstStyle/>
          <a:p>
            <a:r>
              <a:rPr lang="en-US" sz="3000" dirty="0" smtClean="0">
                <a:solidFill>
                  <a:srgbClr val="FFC000"/>
                </a:solidFill>
              </a:rPr>
              <a:t>Taxon-Based</a:t>
            </a:r>
            <a:endParaRPr lang="en-US" sz="3000" dirty="0">
              <a:solidFill>
                <a:srgbClr val="FFC000"/>
              </a:solidFill>
            </a:endParaRPr>
          </a:p>
        </p:txBody>
      </p:sp>
      <p:sp>
        <p:nvSpPr>
          <p:cNvPr id="8" name="Content Placeholder 7"/>
          <p:cNvSpPr>
            <a:spLocks noGrp="1"/>
          </p:cNvSpPr>
          <p:nvPr>
            <p:ph sz="quarter" idx="4"/>
          </p:nvPr>
        </p:nvSpPr>
        <p:spPr>
          <a:xfrm>
            <a:off x="4648200" y="1447800"/>
            <a:ext cx="4041775" cy="4103688"/>
          </a:xfrm>
        </p:spPr>
        <p:txBody>
          <a:bodyPr/>
          <a:lstStyle/>
          <a:p>
            <a:r>
              <a:rPr lang="en-US" sz="2600" dirty="0" smtClean="0"/>
              <a:t>Exotic Wood Borer/Bark Beetle</a:t>
            </a:r>
          </a:p>
          <a:p>
            <a:r>
              <a:rPr lang="en-US" sz="2600" dirty="0" smtClean="0"/>
              <a:t>Asian-Defoliator </a:t>
            </a:r>
            <a:r>
              <a:rPr lang="en-US" sz="2600" dirty="0"/>
              <a:t>– </a:t>
            </a:r>
            <a:r>
              <a:rPr lang="en-US" sz="2600" dirty="0" smtClean="0"/>
              <a:t>FB</a:t>
            </a:r>
          </a:p>
          <a:p>
            <a:pPr marL="0" indent="0">
              <a:buNone/>
            </a:pPr>
            <a:endParaRPr lang="en-US" dirty="0">
              <a:effectLst/>
            </a:endParaRPr>
          </a:p>
          <a:p>
            <a:endParaRPr lang="en-US" dirty="0"/>
          </a:p>
        </p:txBody>
      </p:sp>
    </p:spTree>
    <p:extLst>
      <p:ext uri="{BB962C8B-B14F-4D97-AF65-F5344CB8AC3E}">
        <p14:creationId xmlns:p14="http://schemas.microsoft.com/office/powerpoint/2010/main" val="39672029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88759"/>
            <a:ext cx="8839200" cy="816987"/>
          </a:xfrm>
        </p:spPr>
        <p:txBody>
          <a:bodyPr/>
          <a:lstStyle/>
          <a:p>
            <a:pPr algn="l"/>
            <a:r>
              <a:rPr lang="en-US" sz="3800" dirty="0" smtClean="0"/>
              <a:t>New Surveys for 2014</a:t>
            </a:r>
            <a:endParaRPr lang="en-US" sz="3800" dirty="0"/>
          </a:p>
        </p:txBody>
      </p:sp>
      <p:sp>
        <p:nvSpPr>
          <p:cNvPr id="6" name="Rectangle 5"/>
          <p:cNvSpPr/>
          <p:nvPr/>
        </p:nvSpPr>
        <p:spPr>
          <a:xfrm>
            <a:off x="152400" y="905746"/>
            <a:ext cx="8839200" cy="492443"/>
          </a:xfrm>
          <a:prstGeom prst="rect">
            <a:avLst/>
          </a:prstGeom>
        </p:spPr>
        <p:txBody>
          <a:bodyPr wrap="square">
            <a:spAutoFit/>
          </a:bodyPr>
          <a:lstStyle/>
          <a:p>
            <a:pPr marL="342900" lvl="1" indent="-342900">
              <a:buClr>
                <a:schemeClr val="hlink"/>
              </a:buClr>
              <a:buNone/>
            </a:pPr>
            <a:r>
              <a:rPr lang="en-US" sz="2600" kern="0" dirty="0" smtClean="0">
                <a:solidFill>
                  <a:srgbClr val="FFC000"/>
                </a:solidFill>
                <a:effectLst>
                  <a:outerShdw blurRad="38100" dist="38100" dir="2700000" algn="tl">
                    <a:srgbClr val="000000"/>
                  </a:outerShdw>
                </a:effectLst>
                <a:latin typeface="+mn-lt"/>
              </a:rPr>
              <a:t>Palm</a:t>
            </a:r>
            <a:endParaRPr lang="en-US" sz="2600" kern="0" dirty="0">
              <a:solidFill>
                <a:srgbClr val="FFC000"/>
              </a:solidFill>
              <a:effectLst>
                <a:outerShdw blurRad="38100" dist="38100" dir="2700000" algn="tl">
                  <a:srgbClr val="000000"/>
                </a:outerShdw>
              </a:effectLst>
              <a:latin typeface="+mn-lt"/>
            </a:endParaRPr>
          </a:p>
        </p:txBody>
      </p:sp>
      <p:graphicFrame>
        <p:nvGraphicFramePr>
          <p:cNvPr id="10" name="Table 9"/>
          <p:cNvGraphicFramePr>
            <a:graphicFrameLocks noGrp="1"/>
          </p:cNvGraphicFramePr>
          <p:nvPr>
            <p:extLst>
              <p:ext uri="{D42A27DB-BD31-4B8C-83A1-F6EECF244321}">
                <p14:modId xmlns:p14="http://schemas.microsoft.com/office/powerpoint/2010/main" val="2829293989"/>
              </p:ext>
            </p:extLst>
          </p:nvPr>
        </p:nvGraphicFramePr>
        <p:xfrm>
          <a:off x="1600200" y="1151967"/>
          <a:ext cx="6477000" cy="5480389"/>
        </p:xfrm>
        <a:graphic>
          <a:graphicData uri="http://schemas.openxmlformats.org/drawingml/2006/table">
            <a:tbl>
              <a:tblPr firstRow="1" bandRow="1">
                <a:tableStyleId>{5C22544A-7EE6-4342-B048-85BDC9FD1C3A}</a:tableStyleId>
              </a:tblPr>
              <a:tblGrid>
                <a:gridCol w="3238500"/>
                <a:gridCol w="3238500"/>
              </a:tblGrid>
              <a:tr h="226364">
                <a:tc>
                  <a:txBody>
                    <a:bodyPr/>
                    <a:lstStyle/>
                    <a:p>
                      <a:pPr algn="ctr"/>
                      <a:r>
                        <a:rPr lang="en-US" sz="1600" dirty="0" smtClean="0"/>
                        <a:t>Scientific Name</a:t>
                      </a:r>
                      <a:endParaRPr lang="en-US" sz="1600" b="1" dirty="0">
                        <a:solidFill>
                          <a:srgbClr val="FFC000"/>
                        </a:solidFill>
                      </a:endParaRPr>
                    </a:p>
                  </a:txBody>
                  <a:tcPr marL="0" marR="0" marT="0" marB="0" anchor="ctr"/>
                </a:tc>
                <a:tc>
                  <a:txBody>
                    <a:bodyPr/>
                    <a:lstStyle/>
                    <a:p>
                      <a:pPr algn="ctr"/>
                      <a:r>
                        <a:rPr lang="en-US" sz="1600" dirty="0" smtClean="0"/>
                        <a:t>Common</a:t>
                      </a:r>
                      <a:r>
                        <a:rPr lang="en-US" sz="1600" baseline="0" dirty="0" smtClean="0"/>
                        <a:t> Name</a:t>
                      </a:r>
                      <a:endParaRPr lang="en-US" sz="1600" b="1" dirty="0">
                        <a:solidFill>
                          <a:srgbClr val="FFC000"/>
                        </a:solidFill>
                      </a:endParaRPr>
                    </a:p>
                  </a:txBody>
                  <a:tcPr marL="0" marR="0" marT="0" marB="0" anchor="ctr"/>
                </a:tc>
              </a:tr>
              <a:tr h="59420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400" i="1" dirty="0" smtClean="0">
                        <a:effectLst/>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i="1" dirty="0" smtClean="0">
                          <a:effectLst/>
                        </a:rPr>
                        <a:t>Bursaphelenchus cocophilus</a:t>
                      </a:r>
                    </a:p>
                    <a:p>
                      <a:pPr algn="ctr"/>
                      <a:endParaRPr lang="en-US" sz="1400" b="1" i="1" dirty="0"/>
                    </a:p>
                  </a:txBody>
                  <a:tcPr marL="0" marR="0" marT="0" marB="0" anchor="ctr"/>
                </a:tc>
                <a:tc>
                  <a:txBody>
                    <a:bodyPr/>
                    <a:lstStyle/>
                    <a:p>
                      <a:pPr algn="ctr"/>
                      <a:r>
                        <a:rPr lang="en-US" sz="1400" dirty="0" smtClean="0">
                          <a:effectLst/>
                        </a:rPr>
                        <a:t>Red ring</a:t>
                      </a:r>
                      <a:r>
                        <a:rPr lang="en-US" sz="1400" baseline="0" dirty="0" smtClean="0">
                          <a:effectLst/>
                        </a:rPr>
                        <a:t> nematode</a:t>
                      </a:r>
                      <a:endParaRPr lang="en-US" sz="1400" dirty="0"/>
                    </a:p>
                  </a:txBody>
                  <a:tcPr marL="0" marR="0" marT="0" marB="0" anchor="ctr"/>
                </a:tc>
              </a:tr>
              <a:tr h="59420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i="1" dirty="0" smtClean="0">
                          <a:effectLst/>
                        </a:rPr>
                        <a:t>Candidatus  </a:t>
                      </a:r>
                      <a:r>
                        <a:rPr lang="en-US" sz="1400" i="0" dirty="0" smtClean="0">
                          <a:effectLst/>
                        </a:rPr>
                        <a:t>Phytoplasma palmae (16SrIV)</a:t>
                      </a:r>
                    </a:p>
                    <a:p>
                      <a:pPr algn="ctr"/>
                      <a:endParaRPr lang="en-US" sz="1400" b="1" i="1" dirty="0"/>
                    </a:p>
                  </a:txBody>
                  <a:tcPr marL="0" marR="0" marT="0" marB="0" anchor="ctr"/>
                </a:tc>
                <a:tc>
                  <a:txBody>
                    <a:bodyPr/>
                    <a:lstStyle/>
                    <a:p>
                      <a:pPr algn="ctr"/>
                      <a:r>
                        <a:rPr lang="en-US" sz="1400" dirty="0" smtClean="0">
                          <a:effectLst/>
                        </a:rPr>
                        <a:t>Lethal</a:t>
                      </a:r>
                      <a:r>
                        <a:rPr lang="en-US" sz="1400" baseline="0" dirty="0" smtClean="0">
                          <a:effectLst/>
                        </a:rPr>
                        <a:t> yellowing and related strains</a:t>
                      </a:r>
                      <a:endParaRPr lang="en-US" sz="1400" dirty="0"/>
                    </a:p>
                  </a:txBody>
                  <a:tcPr marL="0" marR="0" marT="0" marB="0" anchor="ctr"/>
                </a:tc>
              </a:tr>
              <a:tr h="39613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i="1" dirty="0" smtClean="0">
                          <a:effectLst/>
                        </a:rPr>
                        <a:t>Coconut cadang</a:t>
                      </a:r>
                      <a:r>
                        <a:rPr lang="en-US" sz="1400" i="1" baseline="0" dirty="0" smtClean="0">
                          <a:effectLst/>
                        </a:rPr>
                        <a:t> cadang viroid</a:t>
                      </a:r>
                      <a:endParaRPr lang="en-US" sz="1400" i="1" dirty="0" smtClean="0">
                        <a:effectLst/>
                      </a:endParaRPr>
                    </a:p>
                    <a:p>
                      <a:pPr algn="ctr"/>
                      <a:endParaRPr lang="en-US" sz="1400" b="1" i="1" dirty="0"/>
                    </a:p>
                  </a:txBody>
                  <a:tcPr marL="0" marR="0"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i="1" dirty="0" smtClean="0">
                          <a:effectLst/>
                        </a:rPr>
                        <a:t>Coconut cadang</a:t>
                      </a:r>
                      <a:r>
                        <a:rPr lang="en-US" sz="1400" i="1" baseline="0" dirty="0" smtClean="0">
                          <a:effectLst/>
                        </a:rPr>
                        <a:t> cadang viroid </a:t>
                      </a:r>
                      <a:r>
                        <a:rPr lang="en-US" sz="1400" i="0" baseline="0" dirty="0" smtClean="0">
                          <a:effectLst/>
                        </a:rPr>
                        <a:t>(CCCVd)</a:t>
                      </a:r>
                      <a:endParaRPr lang="en-US" sz="1400" i="0" dirty="0" smtClean="0">
                        <a:effectLst/>
                      </a:endParaRPr>
                    </a:p>
                  </a:txBody>
                  <a:tcPr marL="0" marR="0" marT="0" marB="0" anchor="ctr"/>
                </a:tc>
              </a:tr>
              <a:tr h="39613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i="1" dirty="0" smtClean="0">
                          <a:effectLst/>
                        </a:rPr>
                        <a:t>Darna pallivitta</a:t>
                      </a:r>
                      <a:r>
                        <a:rPr lang="en-US" sz="1400" dirty="0" smtClean="0">
                          <a:effectLst/>
                        </a:rPr>
                        <a:t> </a:t>
                      </a:r>
                      <a:endParaRPr lang="en-US" sz="1400" b="1" i="1" dirty="0"/>
                    </a:p>
                  </a:txBody>
                  <a:tcPr marL="0" marR="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0" i="0" u="none" strike="noStrike" kern="1200" baseline="0" dirty="0" smtClean="0">
                          <a:solidFill>
                            <a:schemeClr val="dk1"/>
                          </a:solidFill>
                          <a:latin typeface="+mn-lt"/>
                          <a:ea typeface="+mn-ea"/>
                          <a:cs typeface="+mn-cs"/>
                        </a:rPr>
                        <a:t>Nettle caterpillar	</a:t>
                      </a:r>
                    </a:p>
                    <a:p>
                      <a:pPr algn="ctr"/>
                      <a:endParaRPr lang="en-US" sz="1400" dirty="0"/>
                    </a:p>
                  </a:txBody>
                  <a:tcPr marL="0" marR="0" marT="0" marB="0" anchor="ctr"/>
                </a:tc>
              </a:tr>
              <a:tr h="32677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i="1" dirty="0" smtClean="0">
                          <a:effectLst/>
                        </a:rPr>
                        <a:t>Haplaxius crudus</a:t>
                      </a:r>
                      <a:r>
                        <a:rPr lang="en-US" sz="1400" dirty="0" smtClean="0">
                          <a:effectLst/>
                        </a:rPr>
                        <a:t> </a:t>
                      </a:r>
                      <a:endParaRPr lang="en-US" sz="1400" b="1" i="1" dirty="0"/>
                    </a:p>
                  </a:txBody>
                  <a:tcPr marL="0" marR="0" marT="0" marB="0" anchor="ctr"/>
                </a:tc>
                <a:tc>
                  <a:txBody>
                    <a:bodyPr/>
                    <a:lstStyle/>
                    <a:p>
                      <a:pPr algn="ctr"/>
                      <a:r>
                        <a:rPr lang="en-US" sz="1400" dirty="0" smtClean="0">
                          <a:effectLst/>
                        </a:rPr>
                        <a:t>American palm cixiid  </a:t>
                      </a:r>
                      <a:endParaRPr lang="en-US" sz="1400" dirty="0"/>
                    </a:p>
                  </a:txBody>
                  <a:tcPr marL="0" marR="0" marT="0" marB="0" anchor="ctr"/>
                </a:tc>
              </a:tr>
              <a:tr h="39613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i="1" dirty="0" smtClean="0">
                          <a:effectLst/>
                        </a:rPr>
                        <a:t>Metamasius hemipterus</a:t>
                      </a:r>
                      <a:r>
                        <a:rPr lang="en-US" sz="1400" dirty="0" smtClean="0">
                          <a:effectLst/>
                        </a:rPr>
                        <a:t> </a:t>
                      </a:r>
                      <a:endParaRPr lang="en-US" sz="1400" b="1" i="1" dirty="0"/>
                    </a:p>
                  </a:txBody>
                  <a:tcPr marL="0" marR="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0" i="0" u="none" strike="noStrike" kern="1200" baseline="0" dirty="0" smtClean="0">
                          <a:solidFill>
                            <a:schemeClr val="dk1"/>
                          </a:solidFill>
                          <a:latin typeface="+mn-lt"/>
                          <a:ea typeface="+mn-ea"/>
                          <a:cs typeface="+mn-cs"/>
                        </a:rPr>
                        <a:t>       </a:t>
                      </a:r>
                      <a:r>
                        <a:rPr lang="en-US" sz="1400" dirty="0" smtClean="0">
                          <a:effectLst/>
                        </a:rPr>
                        <a:t>West Indian cane weevil </a:t>
                      </a:r>
                      <a:r>
                        <a:rPr lang="en-US" sz="1400" b="0" i="0" u="none" strike="noStrike" kern="1200" baseline="0" dirty="0" smtClean="0">
                          <a:solidFill>
                            <a:schemeClr val="dk1"/>
                          </a:solidFill>
                          <a:latin typeface="+mn-lt"/>
                          <a:ea typeface="+mn-ea"/>
                          <a:cs typeface="+mn-cs"/>
                        </a:rPr>
                        <a:t>	</a:t>
                      </a:r>
                    </a:p>
                    <a:p>
                      <a:pPr algn="ctr"/>
                      <a:endParaRPr lang="en-US" sz="1400" dirty="0"/>
                    </a:p>
                  </a:txBody>
                  <a:tcPr marL="0" marR="0" marT="0" marB="0" anchor="ctr"/>
                </a:tc>
              </a:tr>
              <a:tr h="32677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i="1" dirty="0" err="1" smtClean="0">
                          <a:effectLst/>
                        </a:rPr>
                        <a:t>Oryctes</a:t>
                      </a:r>
                      <a:r>
                        <a:rPr lang="en-US" sz="1400" i="1" dirty="0" smtClean="0">
                          <a:effectLst/>
                        </a:rPr>
                        <a:t> rhinoceros</a:t>
                      </a:r>
                      <a:r>
                        <a:rPr lang="en-US" sz="1400" dirty="0" smtClean="0">
                          <a:effectLst/>
                        </a:rPr>
                        <a:t> </a:t>
                      </a:r>
                      <a:endParaRPr lang="en-US" sz="1400" b="1" i="1" dirty="0"/>
                    </a:p>
                  </a:txBody>
                  <a:tcPr marL="0" marR="0" marT="0" marB="0" anchor="ctr"/>
                </a:tc>
                <a:tc>
                  <a:txBody>
                    <a:bodyPr/>
                    <a:lstStyle/>
                    <a:p>
                      <a:pPr algn="ctr"/>
                      <a:r>
                        <a:rPr lang="en-US" sz="1400" dirty="0" smtClean="0"/>
                        <a:t>Coconut </a:t>
                      </a:r>
                      <a:r>
                        <a:rPr lang="en-US" sz="1400" dirty="0" smtClean="0">
                          <a:effectLst/>
                        </a:rPr>
                        <a:t>rhinoceros beetle </a:t>
                      </a:r>
                      <a:endParaRPr lang="en-US" sz="1400" dirty="0"/>
                    </a:p>
                  </a:txBody>
                  <a:tcPr marL="0" marR="0" marT="0" marB="0" anchor="ctr"/>
                </a:tc>
              </a:tr>
              <a:tr h="32677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i="1" dirty="0" smtClean="0">
                          <a:effectLst/>
                        </a:rPr>
                        <a:t>Paysandisia archon</a:t>
                      </a:r>
                      <a:r>
                        <a:rPr lang="en-US" sz="1400" dirty="0" smtClean="0">
                          <a:effectLst/>
                        </a:rPr>
                        <a:t> </a:t>
                      </a:r>
                      <a:endParaRPr lang="en-US" sz="1400" b="1" i="1" dirty="0"/>
                    </a:p>
                  </a:txBody>
                  <a:tcPr marL="0" marR="0" marT="0" marB="0" anchor="ctr"/>
                </a:tc>
                <a:tc>
                  <a:txBody>
                    <a:bodyPr/>
                    <a:lstStyle/>
                    <a:p>
                      <a:pPr algn="ctr"/>
                      <a:r>
                        <a:rPr lang="en-US" sz="1400" dirty="0" smtClean="0">
                          <a:effectLst/>
                        </a:rPr>
                        <a:t>Palm</a:t>
                      </a:r>
                      <a:r>
                        <a:rPr lang="en-US" sz="1400" baseline="0" dirty="0" smtClean="0">
                          <a:effectLst/>
                        </a:rPr>
                        <a:t> borer</a:t>
                      </a:r>
                      <a:endParaRPr lang="en-US" sz="1400" dirty="0"/>
                    </a:p>
                  </a:txBody>
                  <a:tcPr marL="0" marR="0" marT="0" marB="0" anchor="ctr"/>
                </a:tc>
              </a:tr>
              <a:tr h="32677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i="1" dirty="0" smtClean="0">
                          <a:effectLst/>
                        </a:rPr>
                        <a:t>Raoiella indica</a:t>
                      </a:r>
                      <a:r>
                        <a:rPr lang="en-US" sz="1400" dirty="0" smtClean="0">
                          <a:effectLst/>
                        </a:rPr>
                        <a:t> </a:t>
                      </a:r>
                      <a:endParaRPr lang="en-US" sz="1400" b="1" i="1" dirty="0"/>
                    </a:p>
                  </a:txBody>
                  <a:tcPr marL="0" marR="0" marT="0" marB="0" anchor="ctr"/>
                </a:tc>
                <a:tc>
                  <a:txBody>
                    <a:bodyPr/>
                    <a:lstStyle/>
                    <a:p>
                      <a:pPr algn="ctr"/>
                      <a:r>
                        <a:rPr lang="en-US" sz="1400" dirty="0" smtClean="0">
                          <a:effectLst/>
                        </a:rPr>
                        <a:t>Red</a:t>
                      </a:r>
                      <a:r>
                        <a:rPr lang="en-US" sz="1400" baseline="0" dirty="0" smtClean="0">
                          <a:effectLst/>
                        </a:rPr>
                        <a:t> palm mite</a:t>
                      </a:r>
                      <a:endParaRPr lang="en-US" sz="1400" dirty="0"/>
                    </a:p>
                  </a:txBody>
                  <a:tcPr marL="0" marR="0" marT="0" marB="0" anchor="ctr"/>
                </a:tc>
              </a:tr>
              <a:tr h="56315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i="1" dirty="0" smtClean="0">
                          <a:effectLst/>
                        </a:rPr>
                        <a:t>Rhabdoscelus obscurus</a:t>
                      </a:r>
                      <a:endParaRPr lang="en-US" sz="1400" b="1" i="1" dirty="0"/>
                    </a:p>
                  </a:txBody>
                  <a:tcPr marL="0" marR="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0" i="0" u="none" strike="noStrike" kern="1200" baseline="0" dirty="0" smtClean="0">
                          <a:solidFill>
                            <a:schemeClr val="dk1"/>
                          </a:solidFill>
                          <a:latin typeface="+mn-lt"/>
                          <a:ea typeface="+mn-ea"/>
                          <a:cs typeface="+mn-cs"/>
                        </a:rPr>
                        <a:t>    </a:t>
                      </a:r>
                      <a:r>
                        <a:rPr lang="en-US" sz="1400" dirty="0" smtClean="0">
                          <a:effectLst/>
                        </a:rPr>
                        <a:t>New Guinea </a:t>
                      </a:r>
                      <a:r>
                        <a:rPr lang="en-US" sz="1400" dirty="0" smtClean="0">
                          <a:effectLst/>
                        </a:rPr>
                        <a:t>sugarcane weevil</a:t>
                      </a:r>
                      <a:r>
                        <a:rPr lang="en-US" sz="1400" b="0" i="0" u="none" strike="noStrike" kern="1200" baseline="0" dirty="0" smtClean="0">
                          <a:solidFill>
                            <a:schemeClr val="dk1"/>
                          </a:solidFill>
                          <a:latin typeface="+mn-lt"/>
                          <a:ea typeface="+mn-ea"/>
                          <a:cs typeface="+mn-cs"/>
                        </a:rPr>
                        <a:t>	</a:t>
                      </a:r>
                    </a:p>
                    <a:p>
                      <a:pPr algn="ctr"/>
                      <a:endParaRPr lang="en-US" sz="1400" dirty="0"/>
                    </a:p>
                  </a:txBody>
                  <a:tcPr marL="0" marR="0" marT="0" marB="0" anchor="ctr"/>
                </a:tc>
              </a:tr>
              <a:tr h="39613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i="1" dirty="0" smtClean="0">
                          <a:effectLst/>
                        </a:rPr>
                        <a:t>Rhynchophorus ferrugineus</a:t>
                      </a:r>
                      <a:r>
                        <a:rPr lang="en-US" sz="1400" dirty="0" smtClean="0">
                          <a:effectLst/>
                        </a:rPr>
                        <a:t> </a:t>
                      </a:r>
                      <a:endParaRPr lang="en-US" sz="1400" b="1" i="1" dirty="0"/>
                    </a:p>
                  </a:txBody>
                  <a:tcPr marL="0" marR="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0" i="0" u="none" strike="noStrike" kern="1200" baseline="0" dirty="0" smtClean="0">
                          <a:solidFill>
                            <a:schemeClr val="dk1"/>
                          </a:solidFill>
                          <a:latin typeface="+mn-lt"/>
                          <a:ea typeface="+mn-ea"/>
                          <a:cs typeface="+mn-cs"/>
                        </a:rPr>
                        <a:t>       </a:t>
                      </a:r>
                      <a:r>
                        <a:rPr lang="en-US" sz="1400" dirty="0" smtClean="0">
                          <a:effectLst/>
                        </a:rPr>
                        <a:t>Red </a:t>
                      </a:r>
                      <a:r>
                        <a:rPr lang="en-US" sz="1400" dirty="0" smtClean="0">
                          <a:effectLst/>
                        </a:rPr>
                        <a:t>palm weevil </a:t>
                      </a:r>
                      <a:r>
                        <a:rPr lang="en-US" sz="1400" b="0" i="0" u="none" strike="noStrike" kern="1200" baseline="0" dirty="0" smtClean="0">
                          <a:solidFill>
                            <a:schemeClr val="dk1"/>
                          </a:solidFill>
                          <a:latin typeface="+mn-lt"/>
                          <a:ea typeface="+mn-ea"/>
                          <a:cs typeface="+mn-cs"/>
                        </a:rPr>
                        <a:t>	</a:t>
                      </a:r>
                    </a:p>
                    <a:p>
                      <a:pPr algn="ctr"/>
                      <a:endParaRPr lang="en-US" sz="1400" dirty="0"/>
                    </a:p>
                  </a:txBody>
                  <a:tcPr marL="0" marR="0" marT="0" marB="0" anchor="ctr"/>
                </a:tc>
              </a:tr>
              <a:tr h="37926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i="1" dirty="0" smtClean="0">
                          <a:effectLst/>
                        </a:rPr>
                        <a:t>Rhynchophorus palmarum</a:t>
                      </a:r>
                      <a:r>
                        <a:rPr lang="en-US" sz="1400" dirty="0" smtClean="0">
                          <a:effectLst/>
                        </a:rPr>
                        <a:t> </a:t>
                      </a:r>
                      <a:endParaRPr lang="en-US" sz="1400" b="1" i="1" dirty="0"/>
                    </a:p>
                  </a:txBody>
                  <a:tcPr marL="0" marR="0" marT="0" marB="0" anchor="ctr"/>
                </a:tc>
                <a:tc>
                  <a:txBody>
                    <a:bodyPr/>
                    <a:lstStyle/>
                    <a:p>
                      <a:pPr algn="ctr"/>
                      <a:r>
                        <a:rPr lang="en-US" sz="1400" dirty="0" smtClean="0">
                          <a:effectLst/>
                        </a:rPr>
                        <a:t>South American </a:t>
                      </a:r>
                      <a:r>
                        <a:rPr lang="en-US" sz="1400" dirty="0" smtClean="0">
                          <a:effectLst/>
                        </a:rPr>
                        <a:t>palm weevil </a:t>
                      </a:r>
                      <a:endParaRPr lang="en-US" sz="1400" dirty="0"/>
                    </a:p>
                  </a:txBody>
                  <a:tcPr marL="0" marR="0" marT="0" marB="0" anchor="ct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88759"/>
            <a:ext cx="8839200" cy="816987"/>
          </a:xfrm>
        </p:spPr>
        <p:txBody>
          <a:bodyPr/>
          <a:lstStyle/>
          <a:p>
            <a:pPr algn="l"/>
            <a:r>
              <a:rPr lang="en-US" sz="3800" dirty="0" smtClean="0"/>
              <a:t>New Surveys for 2014</a:t>
            </a:r>
            <a:endParaRPr lang="en-US" sz="3800" dirty="0"/>
          </a:p>
        </p:txBody>
      </p:sp>
      <p:sp>
        <p:nvSpPr>
          <p:cNvPr id="6" name="Rectangle 5"/>
          <p:cNvSpPr/>
          <p:nvPr/>
        </p:nvSpPr>
        <p:spPr>
          <a:xfrm>
            <a:off x="152400" y="685800"/>
            <a:ext cx="8839200" cy="492443"/>
          </a:xfrm>
          <a:prstGeom prst="rect">
            <a:avLst/>
          </a:prstGeom>
        </p:spPr>
        <p:txBody>
          <a:bodyPr wrap="square">
            <a:spAutoFit/>
          </a:bodyPr>
          <a:lstStyle/>
          <a:p>
            <a:pPr marL="342900" lvl="1" indent="-342900">
              <a:buClr>
                <a:schemeClr val="hlink"/>
              </a:buClr>
              <a:buNone/>
            </a:pPr>
            <a:r>
              <a:rPr lang="en-US" sz="2600" kern="0" dirty="0" smtClean="0">
                <a:solidFill>
                  <a:srgbClr val="FFC000"/>
                </a:solidFill>
                <a:effectLst>
                  <a:outerShdw blurRad="38100" dist="38100" dir="2700000" algn="tl">
                    <a:srgbClr val="000000"/>
                  </a:outerShdw>
                </a:effectLst>
                <a:latin typeface="+mn-lt"/>
              </a:rPr>
              <a:t>Solanaceous Hosts</a:t>
            </a:r>
            <a:endParaRPr lang="en-US" sz="2600" kern="0" dirty="0">
              <a:solidFill>
                <a:srgbClr val="FFC000"/>
              </a:solidFill>
              <a:effectLst>
                <a:outerShdw blurRad="38100" dist="38100" dir="2700000" algn="tl">
                  <a:srgbClr val="000000"/>
                </a:outerShdw>
              </a:effectLst>
              <a:latin typeface="+mn-lt"/>
            </a:endParaRPr>
          </a:p>
        </p:txBody>
      </p:sp>
      <p:graphicFrame>
        <p:nvGraphicFramePr>
          <p:cNvPr id="10" name="Table 9"/>
          <p:cNvGraphicFramePr>
            <a:graphicFrameLocks noGrp="1"/>
          </p:cNvGraphicFramePr>
          <p:nvPr>
            <p:extLst>
              <p:ext uri="{D42A27DB-BD31-4B8C-83A1-F6EECF244321}">
                <p14:modId xmlns:p14="http://schemas.microsoft.com/office/powerpoint/2010/main" val="3271694039"/>
              </p:ext>
            </p:extLst>
          </p:nvPr>
        </p:nvGraphicFramePr>
        <p:xfrm>
          <a:off x="2286000" y="1198495"/>
          <a:ext cx="5562600" cy="5348665"/>
        </p:xfrm>
        <a:graphic>
          <a:graphicData uri="http://schemas.openxmlformats.org/drawingml/2006/table">
            <a:tbl>
              <a:tblPr firstRow="1" bandRow="1">
                <a:tableStyleId>{5C22544A-7EE6-4342-B048-85BDC9FD1C3A}</a:tableStyleId>
              </a:tblPr>
              <a:tblGrid>
                <a:gridCol w="2781300"/>
                <a:gridCol w="2781300"/>
              </a:tblGrid>
              <a:tr h="0">
                <a:tc>
                  <a:txBody>
                    <a:bodyPr/>
                    <a:lstStyle/>
                    <a:p>
                      <a:pPr algn="ctr"/>
                      <a:r>
                        <a:rPr lang="en-US" sz="1400" dirty="0" smtClean="0"/>
                        <a:t>Scientific Name</a:t>
                      </a:r>
                      <a:endParaRPr lang="en-US" sz="1400" b="1" dirty="0">
                        <a:solidFill>
                          <a:srgbClr val="FFC000"/>
                        </a:solidFill>
                      </a:endParaRPr>
                    </a:p>
                  </a:txBody>
                  <a:tcPr marL="0" marR="0" marT="0" marB="0" anchor="ctr"/>
                </a:tc>
                <a:tc>
                  <a:txBody>
                    <a:bodyPr/>
                    <a:lstStyle/>
                    <a:p>
                      <a:pPr algn="ctr"/>
                      <a:r>
                        <a:rPr lang="en-US" sz="1400" dirty="0" smtClean="0"/>
                        <a:t>Common</a:t>
                      </a:r>
                      <a:r>
                        <a:rPr lang="en-US" sz="1400" baseline="0" dirty="0" smtClean="0"/>
                        <a:t> Name</a:t>
                      </a:r>
                      <a:endParaRPr lang="en-US" sz="1400" b="1" dirty="0">
                        <a:solidFill>
                          <a:srgbClr val="FFC000"/>
                        </a:solidFill>
                      </a:endParaRPr>
                    </a:p>
                  </a:txBody>
                  <a:tcPr marL="0" marR="0" marT="0" marB="0" anchor="ctr"/>
                </a:tc>
              </a:tr>
              <a:tr h="44088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200" i="1" dirty="0" smtClean="0">
                        <a:effectLst/>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i="1" dirty="0" smtClean="0">
                          <a:effectLst/>
                        </a:rPr>
                        <a:t>Autographa gamma</a:t>
                      </a:r>
                    </a:p>
                  </a:txBody>
                  <a:tcPr marL="0" marR="0" marT="0" marB="0" anchor="ctr"/>
                </a:tc>
                <a:tc>
                  <a:txBody>
                    <a:bodyPr/>
                    <a:lstStyle/>
                    <a:p>
                      <a:pPr algn="ctr"/>
                      <a:r>
                        <a:rPr lang="en-US" sz="1200" dirty="0" smtClean="0">
                          <a:effectLst/>
                        </a:rPr>
                        <a:t>Silver</a:t>
                      </a:r>
                      <a:r>
                        <a:rPr lang="en-US" sz="1200" baseline="0" dirty="0" smtClean="0">
                          <a:effectLst/>
                        </a:rPr>
                        <a:t> Y moth</a:t>
                      </a:r>
                      <a:endParaRPr lang="en-US" sz="1200" dirty="0"/>
                    </a:p>
                  </a:txBody>
                  <a:tcPr marL="0" marR="0" marT="0" marB="0" anchor="ctr"/>
                </a:tc>
              </a:tr>
              <a:tr h="41200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i="1" dirty="0" smtClean="0">
                          <a:effectLst/>
                        </a:rPr>
                        <a:t>Candidatus</a:t>
                      </a:r>
                      <a:r>
                        <a:rPr lang="en-US" sz="1200" dirty="0" smtClean="0">
                          <a:effectLst/>
                        </a:rPr>
                        <a:t> Phytoplasma australiense 16SrXII-B </a:t>
                      </a:r>
                      <a:endParaRPr lang="en-US" sz="1200" b="1" i="1" dirty="0"/>
                    </a:p>
                  </a:txBody>
                  <a:tcPr marL="0" marR="0" marT="0" marB="0" anchor="ctr"/>
                </a:tc>
                <a:tc>
                  <a:txBody>
                    <a:bodyPr/>
                    <a:lstStyle/>
                    <a:p>
                      <a:pPr algn="ctr"/>
                      <a:r>
                        <a:rPr lang="en-US" sz="1200" dirty="0" smtClean="0">
                          <a:effectLst/>
                        </a:rPr>
                        <a:t>Australian</a:t>
                      </a:r>
                      <a:r>
                        <a:rPr lang="en-US" sz="1200" baseline="0" dirty="0" smtClean="0">
                          <a:effectLst/>
                        </a:rPr>
                        <a:t> grapevine yellows</a:t>
                      </a:r>
                      <a:endParaRPr lang="en-US" sz="1200" dirty="0"/>
                    </a:p>
                  </a:txBody>
                  <a:tcPr marL="0" marR="0" marT="0" marB="0" anchor="ctr"/>
                </a:tc>
              </a:tr>
              <a:tr h="20600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i="1" dirty="0" smtClean="0">
                          <a:effectLst/>
                        </a:rPr>
                        <a:t>Chrysodeixis chalcites</a:t>
                      </a:r>
                      <a:r>
                        <a:rPr lang="en-US" sz="1200" dirty="0" smtClean="0">
                          <a:effectLst/>
                        </a:rPr>
                        <a:t> </a:t>
                      </a:r>
                      <a:endParaRPr lang="en-US" sz="1200" b="1" i="1" dirty="0"/>
                    </a:p>
                  </a:txBody>
                  <a:tcPr marL="0" marR="0" marT="0" marB="0" anchor="ctr"/>
                </a:tc>
                <a:tc>
                  <a:txBody>
                    <a:bodyPr/>
                    <a:lstStyle/>
                    <a:p>
                      <a:pPr algn="ctr"/>
                      <a:r>
                        <a:rPr lang="en-US" sz="1200" dirty="0" smtClean="0">
                          <a:effectLst/>
                        </a:rPr>
                        <a:t>Golden</a:t>
                      </a:r>
                      <a:r>
                        <a:rPr lang="en-US" sz="1200" baseline="0" dirty="0" smtClean="0">
                          <a:effectLst/>
                        </a:rPr>
                        <a:t> twin spot moth</a:t>
                      </a:r>
                      <a:endParaRPr lang="en-US" sz="1200" dirty="0"/>
                    </a:p>
                  </a:txBody>
                  <a:tcPr marL="0" marR="0" marT="0" marB="0" anchor="ctr"/>
                </a:tc>
              </a:tr>
              <a:tr h="42487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i="1" dirty="0" smtClean="0">
                          <a:effectLst/>
                        </a:rPr>
                        <a:t>Diabrotica speciosa</a:t>
                      </a:r>
                      <a:r>
                        <a:rPr lang="en-US" sz="1200" dirty="0" smtClean="0">
                          <a:effectLst/>
                        </a:rPr>
                        <a:t> </a:t>
                      </a:r>
                      <a:endParaRPr lang="en-US" sz="1200" b="1" i="1" dirty="0"/>
                    </a:p>
                  </a:txBody>
                  <a:tcPr marL="0" marR="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smtClean="0">
                          <a:solidFill>
                            <a:schemeClr val="dk1"/>
                          </a:solidFill>
                          <a:latin typeface="+mn-lt"/>
                          <a:ea typeface="+mn-ea"/>
                          <a:cs typeface="+mn-cs"/>
                        </a:rPr>
                        <a:t>Cucurbit </a:t>
                      </a:r>
                      <a:r>
                        <a:rPr lang="en-US" sz="1200" b="0" i="0" u="none" strike="noStrike" kern="1200" baseline="0" dirty="0" smtClean="0">
                          <a:solidFill>
                            <a:schemeClr val="dk1"/>
                          </a:solidFill>
                          <a:latin typeface="+mn-lt"/>
                          <a:ea typeface="+mn-ea"/>
                          <a:cs typeface="+mn-cs"/>
                        </a:rPr>
                        <a:t>beetle</a:t>
                      </a:r>
                      <a:endParaRPr lang="en-US" sz="1200" b="0" i="0" u="none" strike="noStrike" kern="1200" baseline="0" dirty="0" smtClean="0">
                        <a:solidFill>
                          <a:schemeClr val="dk1"/>
                        </a:solidFill>
                        <a:latin typeface="+mn-lt"/>
                        <a:ea typeface="+mn-ea"/>
                        <a:cs typeface="+mn-cs"/>
                      </a:endParaRPr>
                    </a:p>
                    <a:p>
                      <a:pPr algn="ctr"/>
                      <a:endParaRPr lang="en-US" sz="1200" dirty="0"/>
                    </a:p>
                  </a:txBody>
                  <a:tcPr marL="0" marR="0" marT="0" marB="0" anchor="ctr"/>
                </a:tc>
              </a:tr>
              <a:tr h="20600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i="1" dirty="0" smtClean="0">
                          <a:effectLst/>
                        </a:rPr>
                        <a:t>Globodera pallida</a:t>
                      </a:r>
                      <a:r>
                        <a:rPr lang="en-US" sz="1200" dirty="0" smtClean="0">
                          <a:effectLst/>
                        </a:rPr>
                        <a:t> </a:t>
                      </a:r>
                      <a:endParaRPr lang="en-US" sz="1200" b="1" i="1" dirty="0"/>
                    </a:p>
                  </a:txBody>
                  <a:tcPr marL="0" marR="0" marT="0" marB="0" anchor="ctr"/>
                </a:tc>
                <a:tc>
                  <a:txBody>
                    <a:bodyPr/>
                    <a:lstStyle/>
                    <a:p>
                      <a:pPr algn="ctr"/>
                      <a:r>
                        <a:rPr lang="en-US" sz="1200" dirty="0" smtClean="0">
                          <a:effectLst/>
                        </a:rPr>
                        <a:t>Pale cyst nematode</a:t>
                      </a:r>
                      <a:endParaRPr lang="en-US" sz="1200" dirty="0"/>
                    </a:p>
                  </a:txBody>
                  <a:tcPr marL="0" marR="0" marT="0" marB="0" anchor="ctr"/>
                </a:tc>
              </a:tr>
              <a:tr h="42487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i="1" dirty="0" smtClean="0">
                          <a:effectLst/>
                        </a:rPr>
                        <a:t>Globodera rostochiensis</a:t>
                      </a:r>
                      <a:r>
                        <a:rPr lang="en-US" sz="1200" dirty="0" smtClean="0">
                          <a:effectLst/>
                        </a:rPr>
                        <a:t> </a:t>
                      </a:r>
                      <a:endParaRPr lang="en-US" sz="1200" b="1" i="1" dirty="0"/>
                    </a:p>
                  </a:txBody>
                  <a:tcPr marL="0" marR="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smtClean="0">
                          <a:solidFill>
                            <a:schemeClr val="dk1"/>
                          </a:solidFill>
                          <a:latin typeface="+mn-lt"/>
                          <a:ea typeface="+mn-ea"/>
                          <a:cs typeface="+mn-cs"/>
                        </a:rPr>
                        <a:t>       Golden nematode	</a:t>
                      </a:r>
                    </a:p>
                    <a:p>
                      <a:pPr algn="ctr"/>
                      <a:endParaRPr lang="en-US" sz="1200" dirty="0"/>
                    </a:p>
                  </a:txBody>
                  <a:tcPr marL="0" marR="0" marT="0" marB="0" anchor="ctr"/>
                </a:tc>
              </a:tr>
              <a:tr h="20600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i="1" dirty="0" smtClean="0">
                          <a:effectLst/>
                        </a:rPr>
                        <a:t>Helicoverpa armigera</a:t>
                      </a:r>
                      <a:r>
                        <a:rPr lang="en-US" sz="1200" dirty="0" smtClean="0">
                          <a:effectLst/>
                        </a:rPr>
                        <a:t> </a:t>
                      </a:r>
                      <a:endParaRPr lang="en-US" sz="1200" b="1" i="1" dirty="0"/>
                    </a:p>
                  </a:txBody>
                  <a:tcPr marL="0" marR="0" marT="0" marB="0" anchor="ctr"/>
                </a:tc>
                <a:tc>
                  <a:txBody>
                    <a:bodyPr/>
                    <a:lstStyle/>
                    <a:p>
                      <a:pPr algn="ctr"/>
                      <a:r>
                        <a:rPr lang="en-US" sz="1200" dirty="0" smtClean="0">
                          <a:effectLst/>
                        </a:rPr>
                        <a:t>Old World</a:t>
                      </a:r>
                      <a:r>
                        <a:rPr lang="en-US" sz="1200" baseline="0" dirty="0" smtClean="0">
                          <a:effectLst/>
                        </a:rPr>
                        <a:t> bollworm</a:t>
                      </a:r>
                      <a:endParaRPr lang="en-US" sz="1200" dirty="0"/>
                    </a:p>
                  </a:txBody>
                  <a:tcPr marL="0" marR="0" marT="0" marB="0" anchor="ctr"/>
                </a:tc>
              </a:tr>
              <a:tr h="38625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i="1" dirty="0" smtClean="0">
                          <a:effectLst/>
                        </a:rPr>
                        <a:t>Meloidogyne fallax</a:t>
                      </a:r>
                      <a:r>
                        <a:rPr lang="en-US" sz="1200" dirty="0" smtClean="0">
                          <a:effectLst/>
                        </a:rPr>
                        <a:t> </a:t>
                      </a:r>
                      <a:endParaRPr lang="en-US" sz="1200" b="1" i="1" dirty="0"/>
                    </a:p>
                  </a:txBody>
                  <a:tcPr marL="0" marR="0" marT="0" marB="0" anchor="ctr"/>
                </a:tc>
                <a:tc>
                  <a:txBody>
                    <a:bodyPr/>
                    <a:lstStyle/>
                    <a:p>
                      <a:pPr algn="ctr"/>
                      <a:r>
                        <a:rPr lang="en-US" sz="1200" dirty="0" smtClean="0">
                          <a:effectLst/>
                        </a:rPr>
                        <a:t>False Columbia</a:t>
                      </a:r>
                      <a:r>
                        <a:rPr lang="en-US" sz="1200" baseline="0" dirty="0" smtClean="0">
                          <a:effectLst/>
                        </a:rPr>
                        <a:t> root-knot nematode</a:t>
                      </a:r>
                      <a:endParaRPr lang="en-US" sz="1200" dirty="0"/>
                    </a:p>
                  </a:txBody>
                  <a:tcPr marL="0" marR="0" marT="0" marB="0" anchor="ctr"/>
                </a:tc>
              </a:tr>
              <a:tr h="42487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i="1" dirty="0" smtClean="0">
                          <a:effectLst/>
                        </a:rPr>
                        <a:t>Meloidogyne minor</a:t>
                      </a:r>
                      <a:r>
                        <a:rPr lang="en-US" sz="1200" dirty="0" smtClean="0">
                          <a:effectLst/>
                        </a:rPr>
                        <a:t> </a:t>
                      </a:r>
                      <a:endParaRPr lang="en-US" sz="1200" b="1" i="1" dirty="0"/>
                    </a:p>
                  </a:txBody>
                  <a:tcPr marL="0" marR="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smtClean="0">
                          <a:solidFill>
                            <a:schemeClr val="dk1"/>
                          </a:solidFill>
                          <a:latin typeface="+mn-lt"/>
                          <a:ea typeface="+mn-ea"/>
                          <a:cs typeface="+mn-cs"/>
                        </a:rPr>
                        <a:t>    A root-knot nematode	</a:t>
                      </a:r>
                    </a:p>
                    <a:p>
                      <a:pPr algn="ctr"/>
                      <a:endParaRPr lang="en-US" sz="1200" dirty="0"/>
                    </a:p>
                  </a:txBody>
                  <a:tcPr marL="0" marR="0" marT="0" marB="0" anchor="ctr"/>
                </a:tc>
              </a:tr>
              <a:tr h="23175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i="1" dirty="0" smtClean="0">
                          <a:effectLst/>
                        </a:rPr>
                        <a:t>Neoleucinodes elegantalis</a:t>
                      </a:r>
                      <a:r>
                        <a:rPr lang="en-US" sz="1200" dirty="0" smtClean="0">
                          <a:effectLst/>
                        </a:rPr>
                        <a:t> </a:t>
                      </a:r>
                      <a:endParaRPr lang="en-US" sz="1200" b="1" i="1" dirty="0"/>
                    </a:p>
                  </a:txBody>
                  <a:tcPr marL="0" marR="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smtClean="0">
                          <a:solidFill>
                            <a:schemeClr val="dk1"/>
                          </a:solidFill>
                          <a:latin typeface="+mn-lt"/>
                          <a:ea typeface="+mn-ea"/>
                          <a:cs typeface="+mn-cs"/>
                        </a:rPr>
                        <a:t>       Tomato fruit borer	</a:t>
                      </a:r>
                    </a:p>
                  </a:txBody>
                  <a:tcPr marL="0" marR="0" marT="0" marB="0" anchor="ctr"/>
                </a:tc>
              </a:tr>
              <a:tr h="48241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i="1" dirty="0" smtClean="0">
                          <a:effectLst/>
                        </a:rPr>
                        <a:t>Ralstonia solanacearum race 3 biovar 2</a:t>
                      </a:r>
                      <a:r>
                        <a:rPr lang="en-US" sz="1200" dirty="0" smtClean="0">
                          <a:effectLst/>
                        </a:rPr>
                        <a:t> </a:t>
                      </a:r>
                      <a:endParaRPr lang="en-US" sz="1200" b="1" i="1" dirty="0"/>
                    </a:p>
                  </a:txBody>
                  <a:tcPr marL="0" marR="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smtClean="0">
                          <a:solidFill>
                            <a:schemeClr val="dk1"/>
                          </a:solidFill>
                          <a:latin typeface="+mn-lt"/>
                          <a:ea typeface="+mn-ea"/>
                          <a:cs typeface="+mn-cs"/>
                        </a:rPr>
                        <a:t>       </a:t>
                      </a:r>
                      <a:r>
                        <a:rPr lang="en-US" sz="1200" dirty="0" smtClean="0">
                          <a:effectLst/>
                        </a:rPr>
                        <a:t>Bacterial wilt; Southern bacterial wilt </a:t>
                      </a:r>
                      <a:r>
                        <a:rPr lang="en-US" sz="1200" b="0" i="0" u="none" strike="noStrike" kern="1200" baseline="0" dirty="0" smtClean="0">
                          <a:solidFill>
                            <a:schemeClr val="dk1"/>
                          </a:solidFill>
                          <a:latin typeface="+mn-lt"/>
                          <a:ea typeface="+mn-ea"/>
                          <a:cs typeface="+mn-cs"/>
                        </a:rPr>
                        <a:t>	</a:t>
                      </a:r>
                    </a:p>
                    <a:p>
                      <a:pPr algn="ctr"/>
                      <a:endParaRPr lang="en-US" sz="1200" dirty="0"/>
                    </a:p>
                  </a:txBody>
                  <a:tcPr marL="0" marR="0" marT="0" marB="0" anchor="ctr"/>
                </a:tc>
              </a:tr>
              <a:tr h="20600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i="1" dirty="0" smtClean="0">
                          <a:effectLst/>
                        </a:rPr>
                        <a:t>Spodoptera littoralis</a:t>
                      </a:r>
                      <a:r>
                        <a:rPr lang="en-US" sz="1200" dirty="0" smtClean="0">
                          <a:effectLst/>
                        </a:rPr>
                        <a:t> </a:t>
                      </a:r>
                      <a:endParaRPr lang="en-US" sz="1200" b="1" i="1" dirty="0"/>
                    </a:p>
                  </a:txBody>
                  <a:tcPr marL="0" marR="0" marT="0" marB="0" anchor="ctr"/>
                </a:tc>
                <a:tc>
                  <a:txBody>
                    <a:bodyPr/>
                    <a:lstStyle/>
                    <a:p>
                      <a:pPr algn="ctr"/>
                      <a:r>
                        <a:rPr lang="en-US" sz="1200" dirty="0" smtClean="0">
                          <a:effectLst/>
                        </a:rPr>
                        <a:t>Egyptian cottonworm </a:t>
                      </a:r>
                      <a:endParaRPr lang="en-US" sz="1200" dirty="0"/>
                    </a:p>
                  </a:txBody>
                  <a:tcPr marL="0" marR="0" marT="0" marB="0" anchor="ctr"/>
                </a:tc>
              </a:tr>
              <a:tr h="19312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i="1" dirty="0" smtClean="0"/>
                        <a:t>Spodoptera</a:t>
                      </a:r>
                      <a:r>
                        <a:rPr lang="en-US" sz="1200" b="0" i="1" baseline="0" dirty="0" smtClean="0"/>
                        <a:t> litura</a:t>
                      </a:r>
                      <a:endParaRPr lang="en-US" sz="1200" b="0" i="1" dirty="0"/>
                    </a:p>
                  </a:txBody>
                  <a:tcPr marL="0" marR="0" marT="0" marB="0" anchor="ctr"/>
                </a:tc>
                <a:tc>
                  <a:txBody>
                    <a:bodyPr/>
                    <a:lstStyle/>
                    <a:p>
                      <a:pPr algn="ctr"/>
                      <a:r>
                        <a:rPr lang="en-US" sz="1200" dirty="0" smtClean="0"/>
                        <a:t>Cotton</a:t>
                      </a:r>
                      <a:r>
                        <a:rPr lang="en-US" sz="1200" baseline="0" dirty="0" smtClean="0"/>
                        <a:t> cutworm</a:t>
                      </a:r>
                      <a:endParaRPr lang="en-US" sz="1200" dirty="0"/>
                    </a:p>
                  </a:txBody>
                  <a:tcPr marL="0" marR="0" marT="0" marB="0" anchor="ctr"/>
                </a:tc>
              </a:tr>
              <a:tr h="20600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i="1" dirty="0" smtClean="0">
                          <a:effectLst/>
                        </a:rPr>
                        <a:t>Synchytrium endobioticum</a:t>
                      </a:r>
                      <a:r>
                        <a:rPr lang="en-US" sz="1200" dirty="0" smtClean="0">
                          <a:effectLst/>
                        </a:rPr>
                        <a:t> </a:t>
                      </a:r>
                      <a:endParaRPr lang="en-US" sz="1200" b="0" i="1" dirty="0"/>
                    </a:p>
                  </a:txBody>
                  <a:tcPr marL="0" marR="0" marT="0" marB="0" anchor="ctr"/>
                </a:tc>
                <a:tc>
                  <a:txBody>
                    <a:bodyPr/>
                    <a:lstStyle/>
                    <a:p>
                      <a:pPr algn="ctr"/>
                      <a:r>
                        <a:rPr lang="en-US" sz="1200" dirty="0" smtClean="0"/>
                        <a:t>Potato wart</a:t>
                      </a:r>
                      <a:endParaRPr lang="en-US" sz="1200" dirty="0"/>
                    </a:p>
                  </a:txBody>
                  <a:tcPr marL="0" marR="0" marT="0" marB="0" anchor="ctr"/>
                </a:tc>
              </a:tr>
              <a:tr h="20600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i="1" dirty="0" smtClean="0">
                          <a:effectLst/>
                        </a:rPr>
                        <a:t>Tecia solanivora</a:t>
                      </a:r>
                      <a:r>
                        <a:rPr lang="en-US" sz="1200" dirty="0" smtClean="0">
                          <a:effectLst/>
                        </a:rPr>
                        <a:t> </a:t>
                      </a:r>
                      <a:endParaRPr lang="en-US" sz="1200" b="0" i="1" dirty="0"/>
                    </a:p>
                  </a:txBody>
                  <a:tcPr marL="0" marR="0" marT="0" marB="0" anchor="ctr"/>
                </a:tc>
                <a:tc>
                  <a:txBody>
                    <a:bodyPr/>
                    <a:lstStyle/>
                    <a:p>
                      <a:pPr algn="ctr"/>
                      <a:r>
                        <a:rPr lang="en-US" sz="1200" dirty="0" smtClean="0">
                          <a:effectLst/>
                        </a:rPr>
                        <a:t>Guatemalan potato moth </a:t>
                      </a:r>
                      <a:endParaRPr lang="en-US" sz="1200" dirty="0"/>
                    </a:p>
                  </a:txBody>
                  <a:tcPr marL="0" marR="0" marT="0" marB="0" anchor="ctr"/>
                </a:tc>
              </a:tr>
              <a:tr h="20600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i="1" dirty="0" smtClean="0">
                          <a:effectLst/>
                        </a:rPr>
                        <a:t>Thaumatotibia leucotreta</a:t>
                      </a:r>
                      <a:r>
                        <a:rPr lang="en-US" sz="1200" dirty="0" smtClean="0">
                          <a:effectLst/>
                        </a:rPr>
                        <a:t> </a:t>
                      </a:r>
                      <a:endParaRPr lang="en-US" sz="1200" b="0" i="1" dirty="0"/>
                    </a:p>
                  </a:txBody>
                  <a:tcPr marL="0" marR="0" marT="0" marB="0" anchor="ctr"/>
                </a:tc>
                <a:tc>
                  <a:txBody>
                    <a:bodyPr/>
                    <a:lstStyle/>
                    <a:p>
                      <a:pPr algn="ctr"/>
                      <a:r>
                        <a:rPr lang="en-US" sz="1200" dirty="0" smtClean="0"/>
                        <a:t>False codling</a:t>
                      </a:r>
                      <a:r>
                        <a:rPr lang="en-US" sz="1200" baseline="0" dirty="0" smtClean="0"/>
                        <a:t> moth</a:t>
                      </a:r>
                      <a:endParaRPr lang="en-US" sz="1200" dirty="0"/>
                    </a:p>
                  </a:txBody>
                  <a:tcPr marL="0" marR="0" marT="0" marB="0" anchor="ctr"/>
                </a:tc>
              </a:tr>
              <a:tr h="20600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i="1" dirty="0" smtClean="0">
                          <a:effectLst/>
                        </a:rPr>
                        <a:t>Tuta absoluta</a:t>
                      </a:r>
                      <a:r>
                        <a:rPr lang="en-US" sz="1200" dirty="0" smtClean="0">
                          <a:effectLst/>
                        </a:rPr>
                        <a:t> </a:t>
                      </a:r>
                      <a:endParaRPr lang="en-US" sz="1200" b="0" i="1" dirty="0"/>
                    </a:p>
                  </a:txBody>
                  <a:tcPr marL="0" marR="0" marT="0" marB="0" anchor="ctr"/>
                </a:tc>
                <a:tc>
                  <a:txBody>
                    <a:bodyPr/>
                    <a:lstStyle/>
                    <a:p>
                      <a:pPr algn="ctr"/>
                      <a:r>
                        <a:rPr lang="en-US" sz="1200" dirty="0" smtClean="0">
                          <a:effectLst/>
                        </a:rPr>
                        <a:t>Tomato Leaf Miner </a:t>
                      </a:r>
                      <a:endParaRPr lang="en-US" sz="1200" dirty="0"/>
                    </a:p>
                  </a:txBody>
                  <a:tcPr marL="0" marR="0" marT="0" marB="0" anchor="ctr"/>
                </a:tc>
              </a:tr>
            </a:tbl>
          </a:graphicData>
        </a:graphic>
      </p:graphicFrame>
    </p:spTree>
    <p:extLst>
      <p:ext uri="{BB962C8B-B14F-4D97-AF65-F5344CB8AC3E}">
        <p14:creationId xmlns:p14="http://schemas.microsoft.com/office/powerpoint/2010/main" val="68760228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xtured">
  <a:themeElements>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Textured">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lnDef>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Document" ma:contentTypeID="0x0101005E522B94E69CD74A82A7CEE9BF0963B0" ma:contentTypeVersion="0" ma:contentTypeDescription="Create a new document." ma:contentTypeScope="" ma:versionID="27ebc82f74802ac29a342847cdd892df">
  <xsd:schema xmlns:xsd="http://www.w3.org/2001/XMLSchema" xmlns:xs="http://www.w3.org/2001/XMLSchema" xmlns:p="http://schemas.microsoft.com/office/2006/metadata/properties" xmlns:ns2="ed6d8045-9bce-45b8-96e9-ffa15b628daa" targetNamespace="http://schemas.microsoft.com/office/2006/metadata/properties" ma:root="true" ma:fieldsID="f731c6ce2622161d0d54611dd74d5f3a" ns2:_="">
    <xsd:import namespace="ed6d8045-9bce-45b8-96e9-ffa15b628daa"/>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d6d8045-9bce-45b8-96e9-ffa15b628daa"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_dlc_DocId xmlns="ed6d8045-9bce-45b8-96e9-ffa15b628daa">A7UXA6N55WET-5418-1037</_dlc_DocId>
    <_dlc_DocIdUrl xmlns="ed6d8045-9bce-45b8-96e9-ffa15b628daa">
      <Url>http://sp.we.aphis.gov/PPQ/st/cphst/pd/_layouts/DocIdRedir.aspx?ID=A7UXA6N55WET-5418-1037</Url>
      <Description>A7UXA6N55WET-5418-1037</Description>
    </_dlc_DocIdUrl>
  </documentManagement>
</p:properties>
</file>

<file path=customXml/itemProps1.xml><?xml version="1.0" encoding="utf-8"?>
<ds:datastoreItem xmlns:ds="http://schemas.openxmlformats.org/officeDocument/2006/customXml" ds:itemID="{56FE9A3A-AC74-43B5-8477-37CBE0B30745}">
  <ds:schemaRefs>
    <ds:schemaRef ds:uri="http://schemas.microsoft.com/sharepoint/v3/contenttype/forms"/>
  </ds:schemaRefs>
</ds:datastoreItem>
</file>

<file path=customXml/itemProps2.xml><?xml version="1.0" encoding="utf-8"?>
<ds:datastoreItem xmlns:ds="http://schemas.openxmlformats.org/officeDocument/2006/customXml" ds:itemID="{4D998C34-EC42-4328-AF94-EFB863DD6CD8}">
  <ds:schemaRefs>
    <ds:schemaRef ds:uri="http://schemas.microsoft.com/sharepoint/events"/>
  </ds:schemaRefs>
</ds:datastoreItem>
</file>

<file path=customXml/itemProps3.xml><?xml version="1.0" encoding="utf-8"?>
<ds:datastoreItem xmlns:ds="http://schemas.openxmlformats.org/officeDocument/2006/customXml" ds:itemID="{F31A1317-A65A-4573-A016-DBBC430E68D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d6d8045-9bce-45b8-96e9-ffa15b628d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A4D37569-18B0-4A74-A883-B92966135F5B}">
  <ds:schemaRefs>
    <ds:schemaRef ds:uri="ed6d8045-9bce-45b8-96e9-ffa15b628daa"/>
    <ds:schemaRef ds:uri="http://purl.org/dc/elements/1.1/"/>
    <ds:schemaRef ds:uri="http://schemas.openxmlformats.org/package/2006/metadata/core-properties"/>
    <ds:schemaRef ds:uri="http://www.w3.org/XML/1998/namespace"/>
    <ds:schemaRef ds:uri="http://schemas.microsoft.com/office/2006/documentManagement/types"/>
    <ds:schemaRef ds:uri="http://purl.org/dc/terms/"/>
    <ds:schemaRef ds:uri="http://schemas.microsoft.com/office/2006/metadata/properties"/>
    <ds:schemaRef ds:uri="http://schemas.microsoft.com/office/infopath/2007/PartnerControl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Textured</Template>
  <TotalTime>7356</TotalTime>
  <Words>1227</Words>
  <Application>Microsoft Office PowerPoint</Application>
  <PresentationFormat>On-screen Show (4:3)</PresentationFormat>
  <Paragraphs>231</Paragraphs>
  <Slides>16</Slides>
  <Notes>13</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Textured</vt:lpstr>
      <vt:lpstr> Manual Format </vt:lpstr>
      <vt:lpstr>Manual Format</vt:lpstr>
      <vt:lpstr>Manual Format</vt:lpstr>
      <vt:lpstr>Manual Format</vt:lpstr>
      <vt:lpstr>PowerPoint Presentation</vt:lpstr>
      <vt:lpstr> Manual Updates </vt:lpstr>
      <vt:lpstr>Listing of Available Manuals</vt:lpstr>
      <vt:lpstr>New Surveys for 2014</vt:lpstr>
      <vt:lpstr>New Surveys for 2014</vt:lpstr>
      <vt:lpstr>New Surveys Anticipated for 2015</vt:lpstr>
      <vt:lpstr>Manual/Datasheet Revisions</vt:lpstr>
      <vt:lpstr>Changes to Manuals for 2014</vt:lpstr>
      <vt:lpstr>Changes to Manuals for 2014</vt:lpstr>
      <vt:lpstr>Changes to Manuals for 2014</vt:lpstr>
      <vt:lpstr>What Do We Develop Next?</vt:lpstr>
      <vt:lpstr>Questions</vt:lpstr>
    </vt:vector>
  </TitlesOfParts>
  <Company>USDA APHIS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lkennaway</dc:creator>
  <cp:lastModifiedBy>Lisa Jackson</cp:lastModifiedBy>
  <cp:revision>387</cp:revision>
  <cp:lastPrinted>2013-02-05T21:30:04Z</cp:lastPrinted>
  <dcterms:created xsi:type="dcterms:W3CDTF">2008-07-31T20:19:29Z</dcterms:created>
  <dcterms:modified xsi:type="dcterms:W3CDTF">2014-01-29T11:26:56Z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0x0101005E522B94E69CD74A82A7CEE9BF0963B0</vt:lpwstr>
  </property>
  <property fmtid="{D5CDD505-2E9C-101B-9397-08002B2CF9AE}" pid="3" name="_dlc_DocIdItemGuid">
    <vt:lpwstr>d97b5cf1-a466-4ec8-947b-67ebfdf5eefd</vt:lpwstr>
  </property>
</Properties>
</file>