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5"/>
  </p:sldMasterIdLst>
  <p:notesMasterIdLst>
    <p:notesMasterId r:id="rId14"/>
  </p:notesMasterIdLst>
  <p:handoutMasterIdLst>
    <p:handoutMasterId r:id="rId15"/>
  </p:handoutMasterIdLst>
  <p:sldIdLst>
    <p:sldId id="328" r:id="rId6"/>
    <p:sldId id="334" r:id="rId7"/>
    <p:sldId id="339" r:id="rId8"/>
    <p:sldId id="341" r:id="rId9"/>
    <p:sldId id="344" r:id="rId10"/>
    <p:sldId id="342" r:id="rId11"/>
    <p:sldId id="343" r:id="rId12"/>
    <p:sldId id="340" r:id="rId13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FFFF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99" autoAdjust="0"/>
    <p:restoredTop sz="92342" autoAdjust="0"/>
  </p:normalViewPr>
  <p:slideViewPr>
    <p:cSldViewPr>
      <p:cViewPr>
        <p:scale>
          <a:sx n="100" d="100"/>
          <a:sy n="100" d="100"/>
        </p:scale>
        <p:origin x="456" y="24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114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029" y="0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/>
          <a:lstStyle>
            <a:lvl1pPr algn="r">
              <a:defRPr sz="1200"/>
            </a:lvl1pPr>
          </a:lstStyle>
          <a:p>
            <a:fld id="{50C14F02-61C8-43CE-9583-F34EC7B6FC74}" type="datetimeFigureOut">
              <a:rPr lang="en-US" smtClean="0"/>
              <a:pPr/>
              <a:t>1/29/2014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8709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029" y="8838709"/>
            <a:ext cx="3042289" cy="465617"/>
          </a:xfrm>
          <a:prstGeom prst="rect">
            <a:avLst/>
          </a:prstGeom>
        </p:spPr>
        <p:txBody>
          <a:bodyPr vert="horz" lIns="92336" tIns="46168" rIns="92336" bIns="46168" rtlCol="0" anchor="b"/>
          <a:lstStyle>
            <a:lvl1pPr algn="r">
              <a:defRPr sz="1200"/>
            </a:lvl1pPr>
          </a:lstStyle>
          <a:p>
            <a:fld id="{01A68C26-11B5-4CDA-9272-F4D42B876C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929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029" y="0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>
            <a:lvl1pPr algn="r"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5" y="4420955"/>
            <a:ext cx="5615297" cy="418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8709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029" y="8838709"/>
            <a:ext cx="3042289" cy="4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7" tIns="46644" rIns="93287" bIns="46644" numCol="1" anchor="b" anchorCtr="0" compatLnSpc="1">
            <a:prstTxWarp prst="textNoShape">
              <a:avLst/>
            </a:prstTxWarp>
          </a:bodyPr>
          <a:lstStyle>
            <a:lvl1pPr algn="r" defTabSz="932979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2DF7B70-8741-48D4-83E6-72A507849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1E28-FFB0-4C62-80E0-4EBD5B6838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D3B-4F08-41EA-B6F8-8CC8F5C44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4607-2843-4964-B2DA-C0B8DAF3B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26F-BCDB-42A1-95C4-5CE764E37E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26BA-B6BA-4AAD-9FBD-3CFBA2193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3545-2BD5-4DC6-882A-520BDD5A0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14BA1-B21D-46B4-8663-88F8E4F20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62425-02B7-4E56-B495-D15B0BFC2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AA82-BC48-4A69-9E5D-FF18DD4B4D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7B5D-D4E4-44D9-9132-B9C3F7FA4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A2B7-72DC-487C-883A-F62EC7412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F66E5C3-E3A3-4ACB-BADC-782A685DF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315200" cy="4191000"/>
          </a:xfrm>
          <a:noFill/>
          <a:ln w="38100" cmpd="sng">
            <a:solidFill>
              <a:srgbClr val="FFC000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Weeds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34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Weeds/Parasitic Plants vs. CAPS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1143000"/>
            <a:ext cx="8229600" cy="5486400"/>
          </a:xfrm>
        </p:spPr>
        <p:txBody>
          <a:bodyPr/>
          <a:lstStyle/>
          <a:p>
            <a:pPr lvl="2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FFC000"/>
                </a:solidFill>
              </a:rPr>
              <a:t>Should we be surveying for weeds in CAPS?</a:t>
            </a:r>
            <a:endParaRPr lang="en-US" sz="2000" dirty="0" smtClean="0">
              <a:solidFill>
                <a:srgbClr val="FFC000"/>
              </a:solidFill>
            </a:endParaRPr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/>
              <a:t>Congress eliminated the funding directly supporting weeds </a:t>
            </a:r>
            <a:endParaRPr lang="en-US" sz="2400" dirty="0"/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endParaRPr lang="en-US" sz="1000" dirty="0" smtClean="0"/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/>
              <a:t>Are they appropriate targets for CAPS given tight budgets and the number of potential pest targets?</a:t>
            </a:r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endParaRPr lang="en-US" sz="1000" dirty="0" smtClean="0"/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/>
              <a:t>Few weeds/parasitic plants are on our CAPS list/in commodity manuals</a:t>
            </a:r>
          </a:p>
          <a:p>
            <a:pPr marL="1371600" lvl="3" indent="0">
              <a:buClr>
                <a:schemeClr val="tx2">
                  <a:lumMod val="50000"/>
                </a:schemeClr>
              </a:buClr>
              <a:buSzPct val="90000"/>
              <a:buNone/>
            </a:pPr>
            <a:endParaRPr lang="en-US" sz="1000" dirty="0" smtClean="0"/>
          </a:p>
          <a:p>
            <a:pPr lvl="3">
              <a:buClr>
                <a:schemeClr val="tx2">
                  <a:lumMod val="5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/>
              <a:t>What about parasitic plants? </a:t>
            </a:r>
            <a:endParaRPr lang="en-US" sz="2400" dirty="0"/>
          </a:p>
          <a:p>
            <a:pPr lvl="4">
              <a:buClr>
                <a:schemeClr val="tx1"/>
              </a:buClr>
              <a:buSzPct val="90000"/>
              <a:buFont typeface="Wingdings" pitchFamily="2" charset="2"/>
              <a:buChar char="§"/>
            </a:pPr>
            <a:r>
              <a:rPr lang="en-US" sz="2200" dirty="0"/>
              <a:t>T</a:t>
            </a:r>
            <a:r>
              <a:rPr lang="en-US" sz="2200" dirty="0" smtClean="0"/>
              <a:t>end to be associated with particular host/crop and would fit in commodity surveys </a:t>
            </a:r>
          </a:p>
          <a:p>
            <a:pPr marL="1371600" lvl="3" indent="0">
              <a:buClr>
                <a:schemeClr val="bg2">
                  <a:lumMod val="60000"/>
                  <a:lumOff val="40000"/>
                </a:schemeClr>
              </a:buClr>
              <a:buSzPct val="90000"/>
              <a:buNone/>
            </a:pPr>
            <a:endParaRPr lang="en-US" sz="2400" dirty="0" smtClean="0"/>
          </a:p>
          <a:p>
            <a:pPr lvl="2">
              <a:buClr>
                <a:schemeClr val="bg2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§"/>
            </a:pPr>
            <a:endParaRPr lang="en-US" sz="2800" dirty="0" smtClean="0"/>
          </a:p>
          <a:p>
            <a:pPr marL="914400" lvl="2" indent="0">
              <a:buClr>
                <a:schemeClr val="bg2">
                  <a:lumMod val="60000"/>
                  <a:lumOff val="40000"/>
                </a:schemeClr>
              </a:buClr>
              <a:buSzPct val="90000"/>
              <a:buNone/>
            </a:pPr>
            <a:endParaRPr lang="en-US" sz="2800" dirty="0" smtClean="0"/>
          </a:p>
          <a:p>
            <a:pPr lvl="2">
              <a:buClr>
                <a:schemeClr val="bg2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§"/>
            </a:pPr>
            <a:endParaRPr lang="en-US" sz="800" dirty="0" smtClean="0"/>
          </a:p>
          <a:p>
            <a:pPr marL="1371600" lvl="3" indent="0">
              <a:buClr>
                <a:schemeClr val="bg2">
                  <a:lumMod val="60000"/>
                  <a:lumOff val="40000"/>
                </a:schemeClr>
              </a:buClr>
              <a:buSzPct val="90000"/>
              <a:buNone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</a:p>
          <a:p>
            <a:pPr marL="914400" lvl="2" indent="0">
              <a:buClr>
                <a:srgbClr val="FFFF66"/>
              </a:buClr>
              <a:buSzPct val="90000"/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965200" lvl="3" indent="0">
              <a:buClr>
                <a:schemeClr val="tx2">
                  <a:lumMod val="75000"/>
                </a:schemeClr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3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1" y="1600200"/>
            <a:ext cx="1457324" cy="1457324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7558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sz="3800" dirty="0" smtClean="0"/>
              <a:t>Weeds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762000"/>
            <a:ext cx="9220200" cy="5486400"/>
          </a:xfrm>
        </p:spPr>
        <p:txBody>
          <a:bodyPr/>
          <a:lstStyle/>
          <a:p>
            <a:pPr marL="914400" lvl="2" indent="0">
              <a:buClr>
                <a:schemeClr val="bg2">
                  <a:lumMod val="60000"/>
                  <a:lumOff val="40000"/>
                </a:schemeClr>
              </a:buClr>
              <a:buSzPct val="90000"/>
              <a:buNone/>
            </a:pPr>
            <a:r>
              <a:rPr lang="en-US" sz="2800" dirty="0">
                <a:solidFill>
                  <a:srgbClr val="FFC000"/>
                </a:solidFill>
              </a:rPr>
              <a:t>Issues: </a:t>
            </a:r>
            <a:endParaRPr lang="en-US" sz="2800" dirty="0" smtClean="0"/>
          </a:p>
          <a:p>
            <a:pPr lvl="2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/>
              <a:t>Our pre-assessment doesn’t work well for weeds</a:t>
            </a:r>
          </a:p>
          <a:p>
            <a:pPr lvl="3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/>
              <a:t>Four of the six questions have issues</a:t>
            </a:r>
          </a:p>
          <a:p>
            <a:pPr lvl="4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/>
              <a:t>It can be difficult to determine/demonstrate that a weed is a “pest” and causes damage (especially in a rangeland situation)</a:t>
            </a:r>
          </a:p>
          <a:p>
            <a:pPr lvl="4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/>
              <a:t>All plants except for Federally Noxious Listed Weeds (FNW) are allowed entry at the port of entry</a:t>
            </a:r>
          </a:p>
          <a:p>
            <a:pPr lvl="4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/>
              <a:t>Pathway can be difficult to get at if not associated with a specific host/commodity </a:t>
            </a:r>
            <a:endParaRPr lang="en-US" dirty="0"/>
          </a:p>
          <a:p>
            <a:pPr lvl="2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/>
              <a:t>The New Pest Advisory Group (NPAG) does not assess weeds. </a:t>
            </a:r>
          </a:p>
          <a:p>
            <a:pPr lvl="3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/>
              <a:t>They send them to the PERAL </a:t>
            </a:r>
            <a:r>
              <a:rPr lang="en-US" dirty="0" smtClean="0"/>
              <a:t>Lab </a:t>
            </a:r>
            <a:r>
              <a:rPr lang="en-US" dirty="0" smtClean="0"/>
              <a:t>Weed Team that uses the Weed Risk Assessment Model</a:t>
            </a:r>
          </a:p>
          <a:p>
            <a:pPr lvl="2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endParaRPr lang="en-US" sz="800" dirty="0" smtClean="0"/>
          </a:p>
          <a:p>
            <a:pPr marL="1371600" lvl="3" indent="0">
              <a:buClr>
                <a:schemeClr val="accent1">
                  <a:lumMod val="40000"/>
                  <a:lumOff val="60000"/>
                </a:schemeClr>
              </a:buClr>
              <a:buSzPct val="90000"/>
              <a:buNone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</a:p>
          <a:p>
            <a:pPr marL="914400" lvl="2" indent="0">
              <a:buClr>
                <a:schemeClr val="accent1">
                  <a:lumMod val="40000"/>
                  <a:lumOff val="60000"/>
                </a:schemeClr>
              </a:buClr>
              <a:buSzPct val="90000"/>
              <a:buNone/>
            </a:pPr>
            <a:endParaRPr lang="en-US" sz="28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965200" lvl="3" indent="0">
              <a:buClr>
                <a:schemeClr val="accent1">
                  <a:lumMod val="40000"/>
                  <a:lumOff val="60000"/>
                </a:schemeClr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3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Wingdings" pitchFamily="2" charset="2"/>
              <a:buChar char="§"/>
            </a:pPr>
            <a:endParaRPr lang="en-US" sz="1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chemeClr val="accent1">
                  <a:lumMod val="40000"/>
                  <a:lumOff val="60000"/>
                </a:schemeClr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chemeClr val="accent1">
                  <a:lumMod val="40000"/>
                  <a:lumOff val="60000"/>
                </a:schemeClr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70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Weed Risk Assessment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Get requests from: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/>
              <a:t>W</a:t>
            </a:r>
            <a:r>
              <a:rPr lang="en-US" sz="2400" dirty="0" smtClean="0"/>
              <a:t>eed managers,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 smtClean="0"/>
              <a:t>States,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 smtClean="0"/>
              <a:t>Academic sources,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 smtClean="0"/>
              <a:t>Non-government organizations (Nature Conservancy, etc.),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/>
              <a:t>APHIS program managers for NAPRA (Not Allowed Pending Risk Assessment) and weeds (Al Tasker, Jonathan Jones</a:t>
            </a:r>
            <a:r>
              <a:rPr lang="en-US" sz="2400" dirty="0" smtClean="0"/>
              <a:t>),</a:t>
            </a:r>
            <a:endParaRPr lang="en-US" sz="2400" dirty="0"/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n-US" sz="2400" dirty="0" smtClean="0"/>
              <a:t>Self-initiated based on scientific literature.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endParaRPr lang="en-US" sz="1000" dirty="0" smtClean="0"/>
          </a:p>
          <a:p>
            <a:pPr marL="457200" lvl="1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600" dirty="0"/>
              <a:t>	</a:t>
            </a:r>
            <a:r>
              <a:rPr lang="en-US" sz="2600" dirty="0" smtClean="0"/>
              <a:t>	</a:t>
            </a:r>
            <a:r>
              <a:rPr lang="en-US" sz="2600" dirty="0" smtClean="0">
                <a:solidFill>
                  <a:srgbClr val="FFC000"/>
                </a:solidFill>
              </a:rPr>
              <a:t>Run about 30 weeds per year</a:t>
            </a:r>
          </a:p>
        </p:txBody>
      </p:sp>
    </p:spTree>
    <p:extLst>
      <p:ext uri="{BB962C8B-B14F-4D97-AF65-F5344CB8AC3E}">
        <p14:creationId xmlns:p14="http://schemas.microsoft.com/office/powerpoint/2010/main" val="86575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Weed Risk Assessment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029200"/>
          </a:xfrm>
        </p:spPr>
        <p:txBody>
          <a:bodyPr/>
          <a:lstStyle/>
          <a:p>
            <a:r>
              <a:rPr lang="en-US" sz="2400" dirty="0" smtClean="0"/>
              <a:t>Weed team runs a weed through a model </a:t>
            </a:r>
            <a:r>
              <a:rPr lang="en-US" sz="2400" dirty="0" smtClean="0">
                <a:solidFill>
                  <a:srgbClr val="FFC000"/>
                </a:solidFill>
              </a:rPr>
              <a:t>(~1 week per weed)</a:t>
            </a:r>
          </a:p>
          <a:p>
            <a:pPr marL="0" indent="0">
              <a:buNone/>
            </a:pPr>
            <a:endParaRPr lang="en-US" sz="1000" dirty="0" smtClean="0">
              <a:solidFill>
                <a:srgbClr val="FFC000"/>
              </a:solidFill>
            </a:endParaRPr>
          </a:p>
          <a:p>
            <a:r>
              <a:rPr lang="en-US" sz="2400" dirty="0" smtClean="0"/>
              <a:t>Answer specific, weighted questions (that best predict risk) in an excel spreadsheet (yes, no, or specific answers in a pull down menu)</a:t>
            </a:r>
          </a:p>
          <a:p>
            <a:endParaRPr lang="en-US" sz="1000" dirty="0" smtClean="0"/>
          </a:p>
          <a:p>
            <a:r>
              <a:rPr lang="en-US" sz="2400" dirty="0" smtClean="0"/>
              <a:t>Get a score/risk ranking that categorizes weed risk and relates a species’ risk scores to the reference datasheet of species with known weediness/invasiveness in the United States.</a:t>
            </a:r>
          </a:p>
          <a:p>
            <a:endParaRPr lang="en-US" sz="1000" dirty="0" smtClean="0"/>
          </a:p>
          <a:p>
            <a:r>
              <a:rPr lang="en-US" sz="2400" dirty="0" smtClean="0"/>
              <a:t>Results in one of three possible conclusions: “Low risk” “Evaluate further”, and “High Risk”</a:t>
            </a:r>
          </a:p>
        </p:txBody>
      </p:sp>
    </p:spTree>
    <p:extLst>
      <p:ext uri="{BB962C8B-B14F-4D97-AF65-F5344CB8AC3E}">
        <p14:creationId xmlns:p14="http://schemas.microsoft.com/office/powerpoint/2010/main" val="14036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Weed Risk Assessment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029200"/>
          </a:xfrm>
        </p:spPr>
        <p:txBody>
          <a:bodyPr/>
          <a:lstStyle/>
          <a:p>
            <a:r>
              <a:rPr lang="en-US" sz="2400" dirty="0" smtClean="0"/>
              <a:t>Each assessment is then Peer reviewed – Weed team analysts, Al Tasker, Jonathan Jones</a:t>
            </a:r>
          </a:p>
          <a:p>
            <a:endParaRPr lang="en-US" sz="2000" dirty="0" smtClean="0"/>
          </a:p>
          <a:p>
            <a:r>
              <a:rPr lang="en-US" sz="2400" dirty="0" smtClean="0"/>
              <a:t>Barney Caton (PERAL Asst. Lab Dir.)– final administrative review to get clearance</a:t>
            </a:r>
          </a:p>
          <a:p>
            <a:endParaRPr lang="en-US" sz="2000" dirty="0" smtClean="0"/>
          </a:p>
          <a:p>
            <a:r>
              <a:rPr lang="en-US" sz="2400" dirty="0" smtClean="0"/>
              <a:t>Al Tasker/Jonathan Jones then move them forward to see if any regulatory action will be taken.</a:t>
            </a:r>
          </a:p>
          <a:p>
            <a:pPr marL="457200" lvl="1" indent="0">
              <a:buClr>
                <a:schemeClr val="tx1"/>
              </a:buClr>
              <a:buSzPct val="60000"/>
              <a:buNone/>
            </a:pPr>
            <a:r>
              <a:rPr lang="en-US" sz="2400" dirty="0" smtClean="0">
                <a:solidFill>
                  <a:srgbClr val="FFC000"/>
                </a:solidFill>
              </a:rPr>
              <a:t>Three options:</a:t>
            </a:r>
          </a:p>
          <a:p>
            <a:pPr marL="1257300" lvl="2" indent="-342900"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dirty="0" smtClean="0"/>
              <a:t>Take no action</a:t>
            </a:r>
          </a:p>
          <a:p>
            <a:pPr marL="1257300" lvl="2" indent="-342900"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dirty="0" smtClean="0"/>
              <a:t>Add to NAPRA listing</a:t>
            </a:r>
          </a:p>
          <a:p>
            <a:pPr marL="1257300" lvl="2" indent="-342900"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dirty="0" smtClean="0"/>
              <a:t>Add to FNW list</a:t>
            </a:r>
          </a:p>
        </p:txBody>
      </p:sp>
    </p:spTree>
    <p:extLst>
      <p:ext uri="{BB962C8B-B14F-4D97-AF65-F5344CB8AC3E}">
        <p14:creationId xmlns:p14="http://schemas.microsoft.com/office/powerpoint/2010/main" val="27803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dirty="0" smtClean="0"/>
              <a:t>Weed Risk Assessment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72000"/>
          </a:xfrm>
        </p:spPr>
        <p:txBody>
          <a:bodyPr/>
          <a:lstStyle/>
          <a:p>
            <a:r>
              <a:rPr lang="en-US" sz="2800" dirty="0" smtClean="0"/>
              <a:t>Assess overall risk potential but does not prioritize them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The new model for CAPS pest prioritization that will be discussed is based loosely on the WRA model – using a similar approach to develop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The current WRA model may </a:t>
            </a:r>
            <a:r>
              <a:rPr lang="en-US" sz="2800" dirty="0"/>
              <a:t>not consider some factors important for prioritization of weeds.</a:t>
            </a:r>
          </a:p>
          <a:p>
            <a:pPr marL="742950" lvl="2" indent="-342900">
              <a:buClr>
                <a:schemeClr val="tx1"/>
              </a:buClr>
            </a:pPr>
            <a:r>
              <a:rPr lang="en-US" dirty="0"/>
              <a:t>Could be </a:t>
            </a:r>
            <a:r>
              <a:rPr lang="en-US" dirty="0" smtClean="0"/>
              <a:t>fine-tuned </a:t>
            </a:r>
            <a:r>
              <a:rPr lang="en-US" dirty="0"/>
              <a:t>to be more appropriate for CAPS </a:t>
            </a:r>
          </a:p>
        </p:txBody>
      </p:sp>
    </p:spTree>
    <p:extLst>
      <p:ext uri="{BB962C8B-B14F-4D97-AF65-F5344CB8AC3E}">
        <p14:creationId xmlns:p14="http://schemas.microsoft.com/office/powerpoint/2010/main" val="284028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114800"/>
          </a:xfrm>
        </p:spPr>
        <p:txBody>
          <a:bodyPr/>
          <a:lstStyle/>
          <a:p>
            <a:r>
              <a:rPr lang="en-US" sz="2800" dirty="0" smtClean="0"/>
              <a:t>Don’t list weeds/parasitic plants for CAPS survey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Only list weeds/parasitic plants that have a specific </a:t>
            </a:r>
            <a:r>
              <a:rPr lang="en-US" sz="2800" smtClean="0"/>
              <a:t>host/crop association </a:t>
            </a:r>
            <a:r>
              <a:rPr lang="en-US" sz="2800" dirty="0" smtClean="0"/>
              <a:t>– fit within a commodity survey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800" dirty="0" smtClean="0"/>
              <a:t>We work with the Weed Team to fine tune their model to be more applicable to CAPS and use their listing to determine what weeds to add to CAPS prioritized list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522B94E69CD74A82A7CEE9BF0963B0" ma:contentTypeVersion="0" ma:contentTypeDescription="Create a new document." ma:contentTypeScope="" ma:versionID="27ebc82f74802ac29a342847cdd892df">
  <xsd:schema xmlns:xsd="http://www.w3.org/2001/XMLSchema" xmlns:xs="http://www.w3.org/2001/XMLSchema" xmlns:p="http://schemas.microsoft.com/office/2006/metadata/properties" xmlns:ns2="ed6d8045-9bce-45b8-96e9-ffa15b628daa" targetNamespace="http://schemas.microsoft.com/office/2006/metadata/properties" ma:root="true" ma:fieldsID="f731c6ce2622161d0d54611dd74d5f3a" ns2:_=""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A7UXA6N55WET-5418-1036</_dlc_DocId>
    <_dlc_DocIdUrl xmlns="ed6d8045-9bce-45b8-96e9-ffa15b628daa">
      <Url>http://sp.we.aphis.gov/PPQ/st/cphst/pd/_layouts/DocIdRedir.aspx?ID=A7UXA6N55WET-5418-1036</Url>
      <Description>A7UXA6N55WET-5418-1036</Description>
    </_dlc_DocIdUrl>
  </documentManagement>
</p:properties>
</file>

<file path=customXml/itemProps1.xml><?xml version="1.0" encoding="utf-8"?>
<ds:datastoreItem xmlns:ds="http://schemas.openxmlformats.org/officeDocument/2006/customXml" ds:itemID="{685F655D-A8E3-4957-AC65-22329FE9BB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D5B185-BD71-452D-9886-33D820D0809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D27F34F-ABF2-4FD1-954E-BD385418EF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DCAC2EC-B4A9-4BDB-8578-0D6EFBB07CBA}">
  <ds:schemaRefs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d6d8045-9bce-45b8-96e9-ffa15b628da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7404</TotalTime>
  <Words>505</Words>
  <Application>Microsoft Office PowerPoint</Application>
  <PresentationFormat>On-screen Show (4:3)</PresentationFormat>
  <Paragraphs>80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Textured</vt:lpstr>
      <vt:lpstr> Weeds </vt:lpstr>
      <vt:lpstr>Weeds/Parasitic Plants vs. CAPS</vt:lpstr>
      <vt:lpstr>Weeds</vt:lpstr>
      <vt:lpstr>Weed Risk Assessment Model</vt:lpstr>
      <vt:lpstr>Weed Risk Assessment Model</vt:lpstr>
      <vt:lpstr>Weed Risk Assessment Model</vt:lpstr>
      <vt:lpstr>Weed Risk Assessment Model</vt:lpstr>
      <vt:lpstr>Options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lkennaway</dc:creator>
  <cp:lastModifiedBy>Lisa Jackson</cp:lastModifiedBy>
  <cp:revision>400</cp:revision>
  <cp:lastPrinted>2013-02-05T21:30:04Z</cp:lastPrinted>
  <dcterms:created xsi:type="dcterms:W3CDTF">2008-07-31T20:19:29Z</dcterms:created>
  <dcterms:modified xsi:type="dcterms:W3CDTF">2014-01-29T11:31:19Z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0x0101005E522B94E69CD74A82A7CEE9BF0963B0</vt:lpwstr>
  </property>
  <property fmtid="{D5CDD505-2E9C-101B-9397-08002B2CF9AE}" pid="3" name="_dlc_DocIdItemGuid">
    <vt:lpwstr>33db4911-fb65-4054-9e0c-57e28804b8fb</vt:lpwstr>
  </property>
</Properties>
</file>