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5"/>
  </p:sldMasterIdLst>
  <p:notesMasterIdLst>
    <p:notesMasterId r:id="rId14"/>
  </p:notesMasterIdLst>
  <p:handoutMasterIdLst>
    <p:handoutMasterId r:id="rId15"/>
  </p:handoutMasterIdLst>
  <p:sldIdLst>
    <p:sldId id="328" r:id="rId6"/>
    <p:sldId id="334" r:id="rId7"/>
    <p:sldId id="339" r:id="rId8"/>
    <p:sldId id="341" r:id="rId9"/>
    <p:sldId id="344" r:id="rId10"/>
    <p:sldId id="342" r:id="rId11"/>
    <p:sldId id="343" r:id="rId12"/>
    <p:sldId id="340" r:id="rId13"/>
  </p:sldIdLst>
  <p:sldSz cx="9144000" cy="6858000" type="screen4x3"/>
  <p:notesSz cx="7019925" cy="9305925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66"/>
    <a:srgbClr val="000000"/>
    <a:srgbClr val="FFFF99"/>
    <a:srgbClr val="A500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EB9631B5-78F2-41C9-869B-9F39066F8104}" styleName="Medium Style 3 - 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125E5076-3810-47DD-B79F-674D7AD40C01}" styleName="Dark Style 1 - Ac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7CE84F3-28C3-443E-9E96-99CF82512B78}" styleName="Dark Style 1 - Accent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638B1855-1B75-4FBE-930C-398BA8C253C6}" styleName="Themed Style 2 - Accent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27F97BB-C833-4FB7-BDE5-3F7075034690}" styleName="Themed Style 2 - Accent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099" autoAdjust="0"/>
    <p:restoredTop sz="92342" autoAdjust="0"/>
  </p:normalViewPr>
  <p:slideViewPr>
    <p:cSldViewPr>
      <p:cViewPr>
        <p:scale>
          <a:sx n="100" d="100"/>
          <a:sy n="100" d="100"/>
        </p:scale>
        <p:origin x="456" y="243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8" d="100"/>
          <a:sy n="68" d="100"/>
        </p:scale>
        <p:origin x="-3306" y="-114"/>
      </p:cViewPr>
      <p:guideLst>
        <p:guide orient="horz" pos="2931"/>
        <p:guide pos="2211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1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5.xml"/><Relationship Id="rId19" Type="http://schemas.openxmlformats.org/officeDocument/2006/relationships/tableStyles" Target="tableStyles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2289" cy="465617"/>
          </a:xfrm>
          <a:prstGeom prst="rect">
            <a:avLst/>
          </a:prstGeom>
        </p:spPr>
        <p:txBody>
          <a:bodyPr vert="horz" lIns="92336" tIns="46168" rIns="92336" bIns="46168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6029" y="0"/>
            <a:ext cx="3042289" cy="465617"/>
          </a:xfrm>
          <a:prstGeom prst="rect">
            <a:avLst/>
          </a:prstGeom>
        </p:spPr>
        <p:txBody>
          <a:bodyPr vert="horz" lIns="92336" tIns="46168" rIns="92336" bIns="46168" rtlCol="0"/>
          <a:lstStyle>
            <a:lvl1pPr algn="r">
              <a:defRPr sz="1200"/>
            </a:lvl1pPr>
          </a:lstStyle>
          <a:p>
            <a:fld id="{50C14F02-61C8-43CE-9583-F34EC7B6FC74}" type="datetimeFigureOut">
              <a:rPr lang="en-US" smtClean="0"/>
              <a:pPr/>
              <a:t>1/29/2014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38709"/>
            <a:ext cx="3042289" cy="465617"/>
          </a:xfrm>
          <a:prstGeom prst="rect">
            <a:avLst/>
          </a:prstGeom>
        </p:spPr>
        <p:txBody>
          <a:bodyPr vert="horz" lIns="92336" tIns="46168" rIns="92336" bIns="46168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6029" y="8838709"/>
            <a:ext cx="3042289" cy="465617"/>
          </a:xfrm>
          <a:prstGeom prst="rect">
            <a:avLst/>
          </a:prstGeom>
        </p:spPr>
        <p:txBody>
          <a:bodyPr vert="horz" lIns="92336" tIns="46168" rIns="92336" bIns="46168" rtlCol="0" anchor="b"/>
          <a:lstStyle>
            <a:lvl1pPr algn="r">
              <a:defRPr sz="1200"/>
            </a:lvl1pPr>
          </a:lstStyle>
          <a:p>
            <a:fld id="{01A68C26-11B5-4CDA-9272-F4D42B876CE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492978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42289" cy="4656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287" tIns="46644" rIns="93287" bIns="46644" numCol="1" anchor="t" anchorCtr="0" compatLnSpc="1">
            <a:prstTxWarp prst="textNoShape">
              <a:avLst/>
            </a:prstTxWarp>
          </a:bodyPr>
          <a:lstStyle>
            <a:lvl1pPr defTabSz="932979" eaLnBrk="1" hangingPunct="1">
              <a:defRPr sz="1200" smtClean="0">
                <a:latin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6029" y="0"/>
            <a:ext cx="3042289" cy="4656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287" tIns="46644" rIns="93287" bIns="46644" numCol="1" anchor="t" anchorCtr="0" compatLnSpc="1">
            <a:prstTxWarp prst="textNoShape">
              <a:avLst/>
            </a:prstTxWarp>
          </a:bodyPr>
          <a:lstStyle>
            <a:lvl1pPr algn="r" defTabSz="932979" eaLnBrk="1" hangingPunct="1">
              <a:defRPr sz="1200" smtClean="0">
                <a:latin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741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2688" y="696913"/>
            <a:ext cx="4654550" cy="349091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2315" y="4420955"/>
            <a:ext cx="5615297" cy="41873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287" tIns="46644" rIns="93287" bIns="4664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38709"/>
            <a:ext cx="3042289" cy="4656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287" tIns="46644" rIns="93287" bIns="46644" numCol="1" anchor="b" anchorCtr="0" compatLnSpc="1">
            <a:prstTxWarp prst="textNoShape">
              <a:avLst/>
            </a:prstTxWarp>
          </a:bodyPr>
          <a:lstStyle>
            <a:lvl1pPr defTabSz="932979" eaLnBrk="1" hangingPunct="1">
              <a:defRPr sz="1200" smtClean="0">
                <a:latin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6029" y="8838709"/>
            <a:ext cx="3042289" cy="4656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287" tIns="46644" rIns="93287" bIns="46644" numCol="1" anchor="b" anchorCtr="0" compatLnSpc="1">
            <a:prstTxWarp prst="textNoShape">
              <a:avLst/>
            </a:prstTxWarp>
          </a:bodyPr>
          <a:lstStyle>
            <a:lvl1pPr algn="r" defTabSz="932979" eaLnBrk="1" hangingPunct="1">
              <a:defRPr sz="1200" smtClean="0">
                <a:latin typeface="Arial" charset="0"/>
              </a:defRPr>
            </a:lvl1pPr>
          </a:lstStyle>
          <a:p>
            <a:pPr>
              <a:defRPr/>
            </a:pPr>
            <a:fld id="{32DF7B70-8741-48D4-83E6-72A50784909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63005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2DF7B70-8741-48D4-83E6-72A50784909B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2DF7B70-8741-48D4-83E6-72A50784909B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676400"/>
            <a:ext cx="7772400" cy="18288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021E28-FFB0-4C62-80E0-4EBD5B6838C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092D3B-4F08-41EA-B6F8-8CC8F5C443C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381000"/>
            <a:ext cx="2057400" cy="5715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019800" cy="57150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9E4607-2843-4964-B2DA-C0B8DAF3BF0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52F26F-BCDB-42A1-95C4-5CE764E37EF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0126BA-B6BA-4AAD-9FBD-3CFBA21930B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4038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0C3545-2BD5-4DC6-882A-520BDD5A045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F14BA1-B21D-46B4-8663-88F8E4F20D4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B62425-02B7-4E56-B495-D15B0BFC205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D2AA82-BC48-4A69-9E5D-FF18DD4B4DF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0A7B5D-D4E4-44D9-9132-B9C3F7FA4BF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73A2B7-72DC-487C-883A-F62EC74120F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>
            <a:duotone>
              <a:schemeClr val="bg1"/>
              <a:srgbClr val="FFFFFF"/>
            </a:duotone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381000"/>
            <a:ext cx="82296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981200"/>
            <a:ext cx="82296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922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40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22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40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22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40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pPr>
              <a:defRPr/>
            </a:pPr>
            <a:fld id="{DF66E5C3-E3A3-4ACB-BADC-782A685DF9E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62" r:id="rId1"/>
    <p:sldLayoutId id="2147483661" r:id="rId2"/>
    <p:sldLayoutId id="2147483660" r:id="rId3"/>
    <p:sldLayoutId id="2147483659" r:id="rId4"/>
    <p:sldLayoutId id="2147483658" r:id="rId5"/>
    <p:sldLayoutId id="2147483657" r:id="rId6"/>
    <p:sldLayoutId id="2147483656" r:id="rId7"/>
    <p:sldLayoutId id="2147483655" r:id="rId8"/>
    <p:sldLayoutId id="2147483654" r:id="rId9"/>
    <p:sldLayoutId id="2147483653" r:id="rId10"/>
    <p:sldLayoutId id="2147483652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219200"/>
            <a:ext cx="7315200" cy="4191000"/>
          </a:xfrm>
          <a:noFill/>
          <a:ln w="38100" cmpd="sng">
            <a:solidFill>
              <a:srgbClr val="FFC000"/>
            </a:solidFill>
          </a:ln>
        </p:spPr>
        <p:txBody>
          <a:bodyPr/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Weeds</a:t>
            </a:r>
            <a:br>
              <a:rPr lang="en-US" dirty="0" smtClean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1345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pPr algn="l"/>
            <a:r>
              <a:rPr lang="en-US" sz="3800" dirty="0" smtClean="0"/>
              <a:t>Weeds/Parasitic Plants vs. CAPS</a:t>
            </a:r>
            <a:endParaRPr lang="en-US" sz="3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-381000" y="1143000"/>
            <a:ext cx="8229600" cy="5486400"/>
          </a:xfrm>
        </p:spPr>
        <p:txBody>
          <a:bodyPr/>
          <a:lstStyle/>
          <a:p>
            <a:pPr lvl="2">
              <a:buClr>
                <a:schemeClr val="tx2">
                  <a:lumMod val="50000"/>
                </a:schemeClr>
              </a:buClr>
              <a:buSzPct val="90000"/>
              <a:buFont typeface="Wingdings" pitchFamily="2" charset="2"/>
              <a:buChar char="§"/>
            </a:pPr>
            <a:r>
              <a:rPr lang="en-US" sz="2800" dirty="0" smtClean="0">
                <a:solidFill>
                  <a:srgbClr val="FFC000"/>
                </a:solidFill>
              </a:rPr>
              <a:t>Should we be surveying for weeds in CAPS?</a:t>
            </a:r>
            <a:endParaRPr lang="en-US" sz="2000" dirty="0" smtClean="0">
              <a:solidFill>
                <a:srgbClr val="FFC000"/>
              </a:solidFill>
            </a:endParaRPr>
          </a:p>
          <a:p>
            <a:pPr lvl="3">
              <a:buClr>
                <a:schemeClr val="tx2">
                  <a:lumMod val="50000"/>
                </a:schemeClr>
              </a:buClr>
              <a:buSzPct val="90000"/>
              <a:buFont typeface="Wingdings" pitchFamily="2" charset="2"/>
              <a:buChar char="§"/>
            </a:pPr>
            <a:r>
              <a:rPr lang="en-US" sz="2400" dirty="0" smtClean="0"/>
              <a:t>Congress eliminated the funding directly supporting weeds </a:t>
            </a:r>
            <a:endParaRPr lang="en-US" sz="2400" dirty="0"/>
          </a:p>
          <a:p>
            <a:pPr lvl="3">
              <a:buClr>
                <a:schemeClr val="tx2">
                  <a:lumMod val="50000"/>
                </a:schemeClr>
              </a:buClr>
              <a:buSzPct val="90000"/>
              <a:buFont typeface="Wingdings" pitchFamily="2" charset="2"/>
              <a:buChar char="§"/>
            </a:pPr>
            <a:endParaRPr lang="en-US" sz="1000" dirty="0" smtClean="0"/>
          </a:p>
          <a:p>
            <a:pPr lvl="3">
              <a:buClr>
                <a:schemeClr val="tx2">
                  <a:lumMod val="50000"/>
                </a:schemeClr>
              </a:buClr>
              <a:buSzPct val="90000"/>
              <a:buFont typeface="Wingdings" pitchFamily="2" charset="2"/>
              <a:buChar char="§"/>
            </a:pPr>
            <a:r>
              <a:rPr lang="en-US" sz="2400" dirty="0" smtClean="0"/>
              <a:t>Are they appropriate targets for CAPS given tight budgets and the number of potential pest targets?</a:t>
            </a:r>
          </a:p>
          <a:p>
            <a:pPr lvl="3">
              <a:buClr>
                <a:schemeClr val="tx2">
                  <a:lumMod val="50000"/>
                </a:schemeClr>
              </a:buClr>
              <a:buSzPct val="90000"/>
              <a:buFont typeface="Wingdings" pitchFamily="2" charset="2"/>
              <a:buChar char="§"/>
            </a:pPr>
            <a:endParaRPr lang="en-US" sz="1000" dirty="0" smtClean="0"/>
          </a:p>
          <a:p>
            <a:pPr lvl="3">
              <a:buClr>
                <a:schemeClr val="tx2">
                  <a:lumMod val="50000"/>
                </a:schemeClr>
              </a:buClr>
              <a:buSzPct val="90000"/>
              <a:buFont typeface="Wingdings" pitchFamily="2" charset="2"/>
              <a:buChar char="§"/>
            </a:pPr>
            <a:r>
              <a:rPr lang="en-US" sz="2400" dirty="0" smtClean="0"/>
              <a:t>Few weeds/parasitic plants are on our CAPS list/in commodity manuals</a:t>
            </a:r>
          </a:p>
          <a:p>
            <a:pPr marL="1371600" lvl="3" indent="0">
              <a:buClr>
                <a:schemeClr val="tx2">
                  <a:lumMod val="50000"/>
                </a:schemeClr>
              </a:buClr>
              <a:buSzPct val="90000"/>
              <a:buNone/>
            </a:pPr>
            <a:endParaRPr lang="en-US" sz="1000" dirty="0" smtClean="0"/>
          </a:p>
          <a:p>
            <a:pPr lvl="3">
              <a:buClr>
                <a:schemeClr val="tx2">
                  <a:lumMod val="50000"/>
                </a:schemeClr>
              </a:buClr>
              <a:buSzPct val="90000"/>
              <a:buFont typeface="Wingdings" pitchFamily="2" charset="2"/>
              <a:buChar char="§"/>
            </a:pPr>
            <a:r>
              <a:rPr lang="en-US" sz="2400" dirty="0" smtClean="0"/>
              <a:t>What about parasitic plants? </a:t>
            </a:r>
            <a:endParaRPr lang="en-US" sz="2400" dirty="0"/>
          </a:p>
          <a:p>
            <a:pPr lvl="4">
              <a:buClr>
                <a:schemeClr val="tx1"/>
              </a:buClr>
              <a:buSzPct val="90000"/>
              <a:buFont typeface="Wingdings" pitchFamily="2" charset="2"/>
              <a:buChar char="§"/>
            </a:pPr>
            <a:r>
              <a:rPr lang="en-US" sz="2200" dirty="0"/>
              <a:t>T</a:t>
            </a:r>
            <a:r>
              <a:rPr lang="en-US" sz="2200" dirty="0" smtClean="0"/>
              <a:t>end to be associated with particular host/crop and would fit in commodity surveys </a:t>
            </a:r>
          </a:p>
          <a:p>
            <a:pPr marL="1371600" lvl="3" indent="0">
              <a:buClr>
                <a:schemeClr val="bg2">
                  <a:lumMod val="60000"/>
                  <a:lumOff val="40000"/>
                </a:schemeClr>
              </a:buClr>
              <a:buSzPct val="90000"/>
              <a:buNone/>
            </a:pPr>
            <a:endParaRPr lang="en-US" sz="2400" dirty="0" smtClean="0"/>
          </a:p>
          <a:p>
            <a:pPr lvl="2">
              <a:buClr>
                <a:schemeClr val="bg2">
                  <a:lumMod val="60000"/>
                  <a:lumOff val="40000"/>
                </a:schemeClr>
              </a:buClr>
              <a:buSzPct val="90000"/>
              <a:buFont typeface="Wingdings" pitchFamily="2" charset="2"/>
              <a:buChar char="§"/>
            </a:pPr>
            <a:endParaRPr lang="en-US" sz="2800" dirty="0" smtClean="0"/>
          </a:p>
          <a:p>
            <a:pPr marL="914400" lvl="2" indent="0">
              <a:buClr>
                <a:schemeClr val="bg2">
                  <a:lumMod val="60000"/>
                  <a:lumOff val="40000"/>
                </a:schemeClr>
              </a:buClr>
              <a:buSzPct val="90000"/>
              <a:buNone/>
            </a:pPr>
            <a:endParaRPr lang="en-US" sz="2800" dirty="0" smtClean="0"/>
          </a:p>
          <a:p>
            <a:pPr lvl="2">
              <a:buClr>
                <a:schemeClr val="bg2">
                  <a:lumMod val="60000"/>
                  <a:lumOff val="40000"/>
                </a:schemeClr>
              </a:buClr>
              <a:buSzPct val="90000"/>
              <a:buFont typeface="Wingdings" pitchFamily="2" charset="2"/>
              <a:buChar char="§"/>
            </a:pPr>
            <a:endParaRPr lang="en-US" sz="800" dirty="0" smtClean="0"/>
          </a:p>
          <a:p>
            <a:pPr marL="1371600" lvl="3" indent="0">
              <a:buClr>
                <a:schemeClr val="bg2">
                  <a:lumMod val="60000"/>
                  <a:lumOff val="40000"/>
                </a:schemeClr>
              </a:buClr>
              <a:buSzPct val="90000"/>
              <a:buNone/>
            </a:pPr>
            <a:r>
              <a:rPr lang="en-US" sz="24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75000"/>
                    </a:srgbClr>
                  </a:outerShdw>
                </a:effectLst>
              </a:rPr>
              <a:t> </a:t>
            </a:r>
          </a:p>
          <a:p>
            <a:pPr marL="914400" lvl="2" indent="0">
              <a:buClr>
                <a:srgbClr val="FFFF66"/>
              </a:buClr>
              <a:buSzPct val="90000"/>
              <a:buNone/>
            </a:pPr>
            <a:endParaRPr lang="en-US" sz="2800" dirty="0">
              <a:effectLst>
                <a:outerShdw blurRad="38100" dist="38100" dir="2700000" algn="tl">
                  <a:srgbClr val="000000">
                    <a:alpha val="75000"/>
                  </a:srgbClr>
                </a:outerShdw>
              </a:effectLst>
            </a:endParaRPr>
          </a:p>
          <a:p>
            <a:pPr marL="965200" lvl="3" indent="0">
              <a:buClr>
                <a:schemeClr val="tx2">
                  <a:lumMod val="75000"/>
                </a:schemeClr>
              </a:buClr>
              <a:buSzPct val="90000"/>
              <a:buNone/>
            </a:pPr>
            <a:endParaRPr lang="en-US" dirty="0" smtClean="0">
              <a:effectLst>
                <a:outerShdw blurRad="38100" dist="38100" dir="2700000" algn="tl">
                  <a:srgbClr val="000000">
                    <a:alpha val="75000"/>
                  </a:srgbClr>
                </a:outerShdw>
              </a:effectLst>
            </a:endParaRPr>
          </a:p>
          <a:p>
            <a:pPr lvl="3">
              <a:buClr>
                <a:schemeClr val="tx2">
                  <a:lumMod val="75000"/>
                </a:schemeClr>
              </a:buClr>
              <a:buSzPct val="90000"/>
              <a:buFont typeface="Wingdings" pitchFamily="2" charset="2"/>
              <a:buChar char="§"/>
            </a:pPr>
            <a:endParaRPr lang="en-US" sz="1600" dirty="0" smtClean="0">
              <a:effectLst>
                <a:outerShdw blurRad="38100" dist="38100" dir="2700000" algn="tl">
                  <a:srgbClr val="000000">
                    <a:alpha val="75000"/>
                  </a:srgbClr>
                </a:outerShdw>
              </a:effectLst>
            </a:endParaRPr>
          </a:p>
          <a:p>
            <a:pPr marL="0" lvl="0" indent="0">
              <a:buClr>
                <a:srgbClr val="FFC000"/>
              </a:buClr>
              <a:buSzPct val="90000"/>
              <a:buNone/>
            </a:pPr>
            <a:endParaRPr lang="en-US" dirty="0" smtClean="0">
              <a:effectLst>
                <a:outerShdw blurRad="38100" dist="38100" dir="2700000" algn="tl">
                  <a:srgbClr val="000000">
                    <a:alpha val="75000"/>
                  </a:srgbClr>
                </a:outerShdw>
              </a:effectLst>
            </a:endParaRPr>
          </a:p>
          <a:p>
            <a:pPr marL="514350" lvl="0" indent="-514350">
              <a:buClr>
                <a:srgbClr val="FFC000"/>
              </a:buClr>
              <a:buSzPct val="90000"/>
              <a:buFont typeface="+mj-lt"/>
              <a:buAutoNum type="arabicPeriod"/>
            </a:pP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1"/>
            <a:endParaRPr lang="en-US" dirty="0" smtClean="0"/>
          </a:p>
          <a:p>
            <a:pPr lvl="1">
              <a:buNone/>
            </a:pPr>
            <a:endParaRPr lang="en-US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7601" y="1600200"/>
            <a:ext cx="1457324" cy="1457324"/>
          </a:xfrm>
          <a:prstGeom prst="rect">
            <a:avLst/>
          </a:prstGeom>
          <a:ln>
            <a:solidFill>
              <a:srgbClr val="000000"/>
            </a:solidFill>
          </a:ln>
        </p:spPr>
      </p:pic>
    </p:spTree>
    <p:extLst>
      <p:ext uri="{BB962C8B-B14F-4D97-AF65-F5344CB8AC3E}">
        <p14:creationId xmlns:p14="http://schemas.microsoft.com/office/powerpoint/2010/main" val="3755863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838200"/>
          </a:xfrm>
        </p:spPr>
        <p:txBody>
          <a:bodyPr/>
          <a:lstStyle/>
          <a:p>
            <a:r>
              <a:rPr lang="en-US" sz="3800" dirty="0" smtClean="0"/>
              <a:t>Weeds</a:t>
            </a:r>
            <a:endParaRPr lang="en-US" sz="3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-381000" y="762000"/>
            <a:ext cx="9220200" cy="5486400"/>
          </a:xfrm>
        </p:spPr>
        <p:txBody>
          <a:bodyPr/>
          <a:lstStyle/>
          <a:p>
            <a:pPr marL="914400" lvl="2" indent="0">
              <a:buClr>
                <a:schemeClr val="bg2">
                  <a:lumMod val="60000"/>
                  <a:lumOff val="40000"/>
                </a:schemeClr>
              </a:buClr>
              <a:buSzPct val="90000"/>
              <a:buNone/>
            </a:pPr>
            <a:r>
              <a:rPr lang="en-US" sz="2800" dirty="0">
                <a:solidFill>
                  <a:srgbClr val="FFC000"/>
                </a:solidFill>
              </a:rPr>
              <a:t>Issues: </a:t>
            </a:r>
            <a:endParaRPr lang="en-US" sz="2800" dirty="0" smtClean="0"/>
          </a:p>
          <a:p>
            <a:pPr lvl="2">
              <a:buClr>
                <a:schemeClr val="accent1">
                  <a:lumMod val="40000"/>
                  <a:lumOff val="60000"/>
                </a:schemeClr>
              </a:buClr>
              <a:buSzPct val="90000"/>
              <a:buFont typeface="Wingdings" pitchFamily="2" charset="2"/>
              <a:buChar char="§"/>
            </a:pPr>
            <a:r>
              <a:rPr lang="en-US" sz="2800" dirty="0" smtClean="0"/>
              <a:t>Our pre-assessment doesn’t work well for weeds</a:t>
            </a:r>
          </a:p>
          <a:p>
            <a:pPr lvl="3">
              <a:buClr>
                <a:schemeClr val="accent1">
                  <a:lumMod val="40000"/>
                  <a:lumOff val="60000"/>
                </a:schemeClr>
              </a:buClr>
              <a:buSzPct val="90000"/>
              <a:buFont typeface="Wingdings" pitchFamily="2" charset="2"/>
              <a:buChar char="§"/>
            </a:pPr>
            <a:r>
              <a:rPr lang="en-US" dirty="0" smtClean="0"/>
              <a:t>Four of the six questions have issues</a:t>
            </a:r>
          </a:p>
          <a:p>
            <a:pPr lvl="4">
              <a:buClr>
                <a:schemeClr val="accent1">
                  <a:lumMod val="40000"/>
                  <a:lumOff val="60000"/>
                </a:schemeClr>
              </a:buClr>
              <a:buSzPct val="90000"/>
              <a:buFont typeface="Wingdings" pitchFamily="2" charset="2"/>
              <a:buChar char="§"/>
            </a:pPr>
            <a:r>
              <a:rPr lang="en-US" dirty="0" smtClean="0"/>
              <a:t>It can be difficult to determine/demonstrate that a weed is a “pest” and causes damage (especially in a rangeland situation)</a:t>
            </a:r>
          </a:p>
          <a:p>
            <a:pPr lvl="4">
              <a:buClr>
                <a:schemeClr val="accent1">
                  <a:lumMod val="40000"/>
                  <a:lumOff val="60000"/>
                </a:schemeClr>
              </a:buClr>
              <a:buSzPct val="90000"/>
              <a:buFont typeface="Wingdings" pitchFamily="2" charset="2"/>
              <a:buChar char="§"/>
            </a:pPr>
            <a:r>
              <a:rPr lang="en-US" dirty="0" smtClean="0"/>
              <a:t>All plants except for Federally Noxious Listed Weeds (FNW) are allowed entry at the port of entry</a:t>
            </a:r>
          </a:p>
          <a:p>
            <a:pPr lvl="4">
              <a:buClr>
                <a:schemeClr val="accent1">
                  <a:lumMod val="40000"/>
                  <a:lumOff val="60000"/>
                </a:schemeClr>
              </a:buClr>
              <a:buSzPct val="90000"/>
              <a:buFont typeface="Wingdings" pitchFamily="2" charset="2"/>
              <a:buChar char="§"/>
            </a:pPr>
            <a:r>
              <a:rPr lang="en-US" dirty="0" smtClean="0"/>
              <a:t>Pathway can be difficult to get at if not associated with a specific host/commodity </a:t>
            </a:r>
            <a:endParaRPr lang="en-US" dirty="0"/>
          </a:p>
          <a:p>
            <a:pPr lvl="2">
              <a:buClr>
                <a:schemeClr val="accent1">
                  <a:lumMod val="40000"/>
                  <a:lumOff val="60000"/>
                </a:schemeClr>
              </a:buClr>
              <a:buSzPct val="90000"/>
              <a:buFont typeface="Wingdings" pitchFamily="2" charset="2"/>
              <a:buChar char="§"/>
            </a:pPr>
            <a:r>
              <a:rPr lang="en-US" sz="2800" dirty="0" smtClean="0"/>
              <a:t>The New Pest Advisory Group (NPAG) does not assess weeds. </a:t>
            </a:r>
          </a:p>
          <a:p>
            <a:pPr lvl="3">
              <a:buClr>
                <a:schemeClr val="accent1">
                  <a:lumMod val="40000"/>
                  <a:lumOff val="60000"/>
                </a:schemeClr>
              </a:buClr>
              <a:buSzPct val="90000"/>
              <a:buFont typeface="Wingdings" pitchFamily="2" charset="2"/>
              <a:buChar char="§"/>
            </a:pPr>
            <a:r>
              <a:rPr lang="en-US" dirty="0" smtClean="0"/>
              <a:t>They send them to the PERAL </a:t>
            </a:r>
            <a:r>
              <a:rPr lang="en-US" dirty="0" smtClean="0"/>
              <a:t>Lab </a:t>
            </a:r>
            <a:r>
              <a:rPr lang="en-US" dirty="0" smtClean="0"/>
              <a:t>Weed Team that uses the Weed Risk Assessment Model</a:t>
            </a:r>
          </a:p>
          <a:p>
            <a:pPr lvl="2">
              <a:buClr>
                <a:schemeClr val="accent1">
                  <a:lumMod val="40000"/>
                  <a:lumOff val="60000"/>
                </a:schemeClr>
              </a:buClr>
              <a:buSzPct val="90000"/>
              <a:buFont typeface="Wingdings" pitchFamily="2" charset="2"/>
              <a:buChar char="§"/>
            </a:pPr>
            <a:endParaRPr lang="en-US" sz="800" dirty="0" smtClean="0"/>
          </a:p>
          <a:p>
            <a:pPr marL="1371600" lvl="3" indent="0">
              <a:buClr>
                <a:schemeClr val="accent1">
                  <a:lumMod val="40000"/>
                  <a:lumOff val="60000"/>
                </a:schemeClr>
              </a:buClr>
              <a:buSzPct val="90000"/>
              <a:buNone/>
            </a:pPr>
            <a:r>
              <a:rPr lang="en-US" sz="24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75000"/>
                    </a:srgbClr>
                  </a:outerShdw>
                </a:effectLst>
              </a:rPr>
              <a:t> </a:t>
            </a:r>
          </a:p>
          <a:p>
            <a:pPr marL="914400" lvl="2" indent="0">
              <a:buClr>
                <a:schemeClr val="accent1">
                  <a:lumMod val="40000"/>
                  <a:lumOff val="60000"/>
                </a:schemeClr>
              </a:buClr>
              <a:buSzPct val="90000"/>
              <a:buNone/>
            </a:pPr>
            <a:endParaRPr lang="en-US" sz="2800" dirty="0">
              <a:effectLst>
                <a:outerShdw blurRad="38100" dist="38100" dir="2700000" algn="tl">
                  <a:srgbClr val="000000">
                    <a:alpha val="75000"/>
                  </a:srgbClr>
                </a:outerShdw>
              </a:effectLst>
            </a:endParaRPr>
          </a:p>
          <a:p>
            <a:pPr marL="965200" lvl="3" indent="0">
              <a:buClr>
                <a:schemeClr val="accent1">
                  <a:lumMod val="40000"/>
                  <a:lumOff val="60000"/>
                </a:schemeClr>
              </a:buClr>
              <a:buSzPct val="90000"/>
              <a:buNone/>
            </a:pPr>
            <a:endParaRPr lang="en-US" dirty="0" smtClean="0">
              <a:effectLst>
                <a:outerShdw blurRad="38100" dist="38100" dir="2700000" algn="tl">
                  <a:srgbClr val="000000">
                    <a:alpha val="75000"/>
                  </a:srgbClr>
                </a:outerShdw>
              </a:effectLst>
            </a:endParaRPr>
          </a:p>
          <a:p>
            <a:pPr lvl="3">
              <a:buClr>
                <a:schemeClr val="accent1">
                  <a:lumMod val="40000"/>
                  <a:lumOff val="60000"/>
                </a:schemeClr>
              </a:buClr>
              <a:buSzPct val="90000"/>
              <a:buFont typeface="Wingdings" pitchFamily="2" charset="2"/>
              <a:buChar char="§"/>
            </a:pPr>
            <a:endParaRPr lang="en-US" sz="1600" dirty="0" smtClean="0">
              <a:effectLst>
                <a:outerShdw blurRad="38100" dist="38100" dir="2700000" algn="tl">
                  <a:srgbClr val="000000">
                    <a:alpha val="75000"/>
                  </a:srgbClr>
                </a:outerShdw>
              </a:effectLst>
            </a:endParaRPr>
          </a:p>
          <a:p>
            <a:pPr marL="0" lvl="0" indent="0">
              <a:buClr>
                <a:schemeClr val="accent1">
                  <a:lumMod val="40000"/>
                  <a:lumOff val="60000"/>
                </a:schemeClr>
              </a:buClr>
              <a:buSzPct val="90000"/>
              <a:buNone/>
            </a:pPr>
            <a:endParaRPr lang="en-US" dirty="0" smtClean="0">
              <a:effectLst>
                <a:outerShdw blurRad="38100" dist="38100" dir="2700000" algn="tl">
                  <a:srgbClr val="000000">
                    <a:alpha val="75000"/>
                  </a:srgbClr>
                </a:outerShdw>
              </a:effectLst>
            </a:endParaRPr>
          </a:p>
          <a:p>
            <a:pPr marL="514350" lvl="0" indent="-514350">
              <a:buClr>
                <a:schemeClr val="accent1">
                  <a:lumMod val="40000"/>
                  <a:lumOff val="60000"/>
                </a:schemeClr>
              </a:buClr>
              <a:buSzPct val="90000"/>
              <a:buFont typeface="+mj-lt"/>
              <a:buAutoNum type="arabicPeriod"/>
            </a:pP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1">
              <a:buClr>
                <a:schemeClr val="accent1">
                  <a:lumMod val="40000"/>
                  <a:lumOff val="60000"/>
                </a:schemeClr>
              </a:buClr>
            </a:pPr>
            <a:endParaRPr lang="en-US" dirty="0" smtClean="0"/>
          </a:p>
          <a:p>
            <a:pPr lvl="1"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250703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371600"/>
          </a:xfrm>
        </p:spPr>
        <p:txBody>
          <a:bodyPr/>
          <a:lstStyle/>
          <a:p>
            <a:r>
              <a:rPr lang="en-US" dirty="0" smtClean="0"/>
              <a:t>Weed Risk Assessment Model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066800"/>
            <a:ext cx="8229600" cy="4114800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>
                <a:solidFill>
                  <a:srgbClr val="FFC000"/>
                </a:solidFill>
              </a:rPr>
              <a:t>Get requests from:</a:t>
            </a:r>
          </a:p>
          <a:p>
            <a:pPr lvl="1">
              <a:buClr>
                <a:schemeClr val="tx2">
                  <a:lumMod val="50000"/>
                </a:schemeClr>
              </a:buClr>
            </a:pPr>
            <a:r>
              <a:rPr lang="en-US" sz="2400" dirty="0"/>
              <a:t>W</a:t>
            </a:r>
            <a:r>
              <a:rPr lang="en-US" sz="2400" dirty="0" smtClean="0"/>
              <a:t>eed managers,</a:t>
            </a:r>
          </a:p>
          <a:p>
            <a:pPr lvl="1">
              <a:buClr>
                <a:schemeClr val="tx2">
                  <a:lumMod val="50000"/>
                </a:schemeClr>
              </a:buClr>
            </a:pPr>
            <a:r>
              <a:rPr lang="en-US" sz="2400" dirty="0" smtClean="0"/>
              <a:t>States, </a:t>
            </a:r>
          </a:p>
          <a:p>
            <a:pPr lvl="1">
              <a:buClr>
                <a:schemeClr val="tx2">
                  <a:lumMod val="50000"/>
                </a:schemeClr>
              </a:buClr>
            </a:pPr>
            <a:r>
              <a:rPr lang="en-US" sz="2400" dirty="0" smtClean="0"/>
              <a:t>Academic sources, </a:t>
            </a:r>
          </a:p>
          <a:p>
            <a:pPr lvl="1">
              <a:buClr>
                <a:schemeClr val="tx2">
                  <a:lumMod val="50000"/>
                </a:schemeClr>
              </a:buClr>
            </a:pPr>
            <a:r>
              <a:rPr lang="en-US" sz="2400" dirty="0" smtClean="0"/>
              <a:t>Non-government organizations (Nature Conservancy, etc.), </a:t>
            </a:r>
          </a:p>
          <a:p>
            <a:pPr lvl="1">
              <a:buClr>
                <a:schemeClr val="tx2">
                  <a:lumMod val="50000"/>
                </a:schemeClr>
              </a:buClr>
            </a:pPr>
            <a:r>
              <a:rPr lang="en-US" sz="2400" dirty="0"/>
              <a:t>APHIS program managers for NAPRA (Not Allowed Pending Risk Assessment) and weeds (Al Tasker, Jonathan Jones</a:t>
            </a:r>
            <a:r>
              <a:rPr lang="en-US" sz="2400" dirty="0" smtClean="0"/>
              <a:t>),</a:t>
            </a:r>
            <a:endParaRPr lang="en-US" sz="2400" dirty="0"/>
          </a:p>
          <a:p>
            <a:pPr lvl="1">
              <a:buClr>
                <a:schemeClr val="tx2">
                  <a:lumMod val="50000"/>
                </a:schemeClr>
              </a:buClr>
            </a:pPr>
            <a:r>
              <a:rPr lang="en-US" sz="2400" dirty="0" smtClean="0"/>
              <a:t>Self-initiated based on scientific literature.</a:t>
            </a:r>
          </a:p>
          <a:p>
            <a:pPr lvl="1">
              <a:buClr>
                <a:schemeClr val="tx2">
                  <a:lumMod val="50000"/>
                </a:schemeClr>
              </a:buClr>
            </a:pPr>
            <a:endParaRPr lang="en-US" sz="1000" dirty="0" smtClean="0"/>
          </a:p>
          <a:p>
            <a:pPr marL="457200" lvl="1" indent="0">
              <a:buClr>
                <a:schemeClr val="tx2">
                  <a:lumMod val="50000"/>
                </a:schemeClr>
              </a:buClr>
              <a:buNone/>
            </a:pPr>
            <a:r>
              <a:rPr lang="en-US" sz="2600" dirty="0"/>
              <a:t>	</a:t>
            </a:r>
            <a:r>
              <a:rPr lang="en-US" sz="2600" dirty="0" smtClean="0"/>
              <a:t>	</a:t>
            </a:r>
            <a:r>
              <a:rPr lang="en-US" sz="2600" dirty="0" smtClean="0">
                <a:solidFill>
                  <a:srgbClr val="FFC000"/>
                </a:solidFill>
              </a:rPr>
              <a:t>Run about 30 weeds per year</a:t>
            </a:r>
          </a:p>
        </p:txBody>
      </p:sp>
    </p:spTree>
    <p:extLst>
      <p:ext uri="{BB962C8B-B14F-4D97-AF65-F5344CB8AC3E}">
        <p14:creationId xmlns:p14="http://schemas.microsoft.com/office/powerpoint/2010/main" val="865758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371600"/>
          </a:xfrm>
        </p:spPr>
        <p:txBody>
          <a:bodyPr/>
          <a:lstStyle/>
          <a:p>
            <a:r>
              <a:rPr lang="en-US" dirty="0" smtClean="0"/>
              <a:t>Weed Risk Assessment Model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295400"/>
            <a:ext cx="8305800" cy="5029200"/>
          </a:xfrm>
        </p:spPr>
        <p:txBody>
          <a:bodyPr/>
          <a:lstStyle/>
          <a:p>
            <a:r>
              <a:rPr lang="en-US" sz="2400" dirty="0" smtClean="0"/>
              <a:t>Weed team runs a weed through a model </a:t>
            </a:r>
            <a:r>
              <a:rPr lang="en-US" sz="2400" dirty="0" smtClean="0">
                <a:solidFill>
                  <a:srgbClr val="FFC000"/>
                </a:solidFill>
              </a:rPr>
              <a:t>(~1 week per weed)</a:t>
            </a:r>
          </a:p>
          <a:p>
            <a:pPr marL="0" indent="0">
              <a:buNone/>
            </a:pPr>
            <a:endParaRPr lang="en-US" sz="1000" dirty="0" smtClean="0">
              <a:solidFill>
                <a:srgbClr val="FFC000"/>
              </a:solidFill>
            </a:endParaRPr>
          </a:p>
          <a:p>
            <a:r>
              <a:rPr lang="en-US" sz="2400" dirty="0" smtClean="0"/>
              <a:t>Answer specific, weighted questions (that best predict risk) in an excel spreadsheet (yes, no, or specific answers in a pull down menu)</a:t>
            </a:r>
          </a:p>
          <a:p>
            <a:endParaRPr lang="en-US" sz="1000" dirty="0" smtClean="0"/>
          </a:p>
          <a:p>
            <a:r>
              <a:rPr lang="en-US" sz="2400" dirty="0" smtClean="0"/>
              <a:t>Get a score/risk ranking that categorizes weed risk and relates a species’ risk scores to the reference datasheet of species with known weediness/invasiveness in the United States.</a:t>
            </a:r>
          </a:p>
          <a:p>
            <a:endParaRPr lang="en-US" sz="1000" dirty="0" smtClean="0"/>
          </a:p>
          <a:p>
            <a:r>
              <a:rPr lang="en-US" sz="2400" dirty="0" smtClean="0"/>
              <a:t>Results in one of three possible conclusions: “Low risk” “Evaluate further”, and “High Risk”</a:t>
            </a:r>
          </a:p>
        </p:txBody>
      </p:sp>
    </p:spTree>
    <p:extLst>
      <p:ext uri="{BB962C8B-B14F-4D97-AF65-F5344CB8AC3E}">
        <p14:creationId xmlns:p14="http://schemas.microsoft.com/office/powerpoint/2010/main" val="1403687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371600"/>
          </a:xfrm>
        </p:spPr>
        <p:txBody>
          <a:bodyPr/>
          <a:lstStyle/>
          <a:p>
            <a:r>
              <a:rPr lang="en-US" dirty="0" smtClean="0"/>
              <a:t>Weed Risk Assessment Model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143000"/>
            <a:ext cx="8305800" cy="5029200"/>
          </a:xfrm>
        </p:spPr>
        <p:txBody>
          <a:bodyPr/>
          <a:lstStyle/>
          <a:p>
            <a:r>
              <a:rPr lang="en-US" sz="2400" dirty="0" smtClean="0"/>
              <a:t>Each assessment is then Peer reviewed – Weed team analysts, Al Tasker, Jonathan Jones</a:t>
            </a:r>
          </a:p>
          <a:p>
            <a:endParaRPr lang="en-US" sz="2000" dirty="0" smtClean="0"/>
          </a:p>
          <a:p>
            <a:r>
              <a:rPr lang="en-US" sz="2400" dirty="0" smtClean="0"/>
              <a:t>Barney Caton (PERAL Asst. Lab Dir.)– final administrative review to get clearance</a:t>
            </a:r>
          </a:p>
          <a:p>
            <a:endParaRPr lang="en-US" sz="2000" dirty="0" smtClean="0"/>
          </a:p>
          <a:p>
            <a:r>
              <a:rPr lang="en-US" sz="2400" dirty="0" smtClean="0"/>
              <a:t>Al Tasker/Jonathan Jones then move them forward to see if any regulatory action will be taken.</a:t>
            </a:r>
          </a:p>
          <a:p>
            <a:pPr marL="457200" lvl="1" indent="0">
              <a:buClr>
                <a:schemeClr val="tx1"/>
              </a:buClr>
              <a:buSzPct val="60000"/>
              <a:buNone/>
            </a:pPr>
            <a:r>
              <a:rPr lang="en-US" sz="2400" dirty="0" smtClean="0">
                <a:solidFill>
                  <a:srgbClr val="FFC000"/>
                </a:solidFill>
              </a:rPr>
              <a:t>Three options:</a:t>
            </a:r>
          </a:p>
          <a:p>
            <a:pPr marL="1257300" lvl="2" indent="-342900">
              <a:buClr>
                <a:schemeClr val="tx1"/>
              </a:buClr>
              <a:buSzPct val="75000"/>
              <a:buFont typeface="+mj-lt"/>
              <a:buAutoNum type="arabicPeriod"/>
            </a:pPr>
            <a:r>
              <a:rPr lang="en-US" dirty="0" smtClean="0"/>
              <a:t>Take no action</a:t>
            </a:r>
          </a:p>
          <a:p>
            <a:pPr marL="1257300" lvl="2" indent="-342900">
              <a:buClr>
                <a:schemeClr val="tx1"/>
              </a:buClr>
              <a:buSzPct val="75000"/>
              <a:buFont typeface="+mj-lt"/>
              <a:buAutoNum type="arabicPeriod"/>
            </a:pPr>
            <a:r>
              <a:rPr lang="en-US" dirty="0" smtClean="0"/>
              <a:t>Add to NAPRA listing</a:t>
            </a:r>
          </a:p>
          <a:p>
            <a:pPr marL="1257300" lvl="2" indent="-342900">
              <a:buClr>
                <a:schemeClr val="tx1"/>
              </a:buClr>
              <a:buSzPct val="75000"/>
              <a:buFont typeface="+mj-lt"/>
              <a:buAutoNum type="arabicPeriod"/>
            </a:pPr>
            <a:r>
              <a:rPr lang="en-US" dirty="0" smtClean="0"/>
              <a:t>Add to FNW list</a:t>
            </a:r>
          </a:p>
        </p:txBody>
      </p:sp>
    </p:spTree>
    <p:extLst>
      <p:ext uri="{BB962C8B-B14F-4D97-AF65-F5344CB8AC3E}">
        <p14:creationId xmlns:p14="http://schemas.microsoft.com/office/powerpoint/2010/main" val="2780354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371600"/>
          </a:xfrm>
        </p:spPr>
        <p:txBody>
          <a:bodyPr/>
          <a:lstStyle/>
          <a:p>
            <a:r>
              <a:rPr lang="en-US" dirty="0" smtClean="0"/>
              <a:t>Weed Risk Assessment Model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295400"/>
            <a:ext cx="8229600" cy="4572000"/>
          </a:xfrm>
        </p:spPr>
        <p:txBody>
          <a:bodyPr/>
          <a:lstStyle/>
          <a:p>
            <a:r>
              <a:rPr lang="en-US" sz="2800" dirty="0" smtClean="0"/>
              <a:t>Assess overall risk potential but does not prioritize them</a:t>
            </a:r>
          </a:p>
          <a:p>
            <a:pPr marL="0" indent="0">
              <a:buNone/>
            </a:pPr>
            <a:endParaRPr lang="en-US" sz="2800" dirty="0" smtClean="0"/>
          </a:p>
          <a:p>
            <a:r>
              <a:rPr lang="en-US" sz="2800" dirty="0" smtClean="0"/>
              <a:t>The new model for CAPS pest prioritization that will be discussed is based loosely on the WRA model – using a similar approach to develop</a:t>
            </a:r>
          </a:p>
          <a:p>
            <a:pPr marL="0" indent="0">
              <a:buNone/>
            </a:pPr>
            <a:endParaRPr lang="en-US" sz="2800" dirty="0" smtClean="0"/>
          </a:p>
          <a:p>
            <a:r>
              <a:rPr lang="en-US" sz="2800" dirty="0" smtClean="0"/>
              <a:t>The current WRA model may </a:t>
            </a:r>
            <a:r>
              <a:rPr lang="en-US" sz="2800" dirty="0"/>
              <a:t>not consider some factors important for prioritization of weeds.</a:t>
            </a:r>
          </a:p>
          <a:p>
            <a:pPr marL="742950" lvl="2" indent="-342900">
              <a:buClr>
                <a:schemeClr val="tx1"/>
              </a:buClr>
            </a:pPr>
            <a:r>
              <a:rPr lang="en-US" dirty="0"/>
              <a:t>Could be </a:t>
            </a:r>
            <a:r>
              <a:rPr lang="en-US" dirty="0" smtClean="0"/>
              <a:t>fine-tuned </a:t>
            </a:r>
            <a:r>
              <a:rPr lang="en-US" dirty="0"/>
              <a:t>to be more appropriate for CAPS </a:t>
            </a:r>
          </a:p>
        </p:txBody>
      </p:sp>
    </p:spTree>
    <p:extLst>
      <p:ext uri="{BB962C8B-B14F-4D97-AF65-F5344CB8AC3E}">
        <p14:creationId xmlns:p14="http://schemas.microsoft.com/office/powerpoint/2010/main" val="2840285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Options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114800"/>
          </a:xfrm>
        </p:spPr>
        <p:txBody>
          <a:bodyPr/>
          <a:lstStyle/>
          <a:p>
            <a:r>
              <a:rPr lang="en-US" sz="2800" dirty="0" smtClean="0"/>
              <a:t>Don’t list weeds/parasitic plants for CAPS survey</a:t>
            </a:r>
          </a:p>
          <a:p>
            <a:pPr marL="0" indent="0">
              <a:buNone/>
            </a:pPr>
            <a:endParaRPr lang="en-US" sz="2800" dirty="0" smtClean="0"/>
          </a:p>
          <a:p>
            <a:r>
              <a:rPr lang="en-US" sz="2800" dirty="0" smtClean="0"/>
              <a:t>Only list weeds/parasitic plants that have a specific </a:t>
            </a:r>
            <a:r>
              <a:rPr lang="en-US" sz="2800" smtClean="0"/>
              <a:t>host/crop association </a:t>
            </a:r>
            <a:r>
              <a:rPr lang="en-US" sz="2800" dirty="0" smtClean="0"/>
              <a:t>– fit within a commodity survey</a:t>
            </a:r>
          </a:p>
          <a:p>
            <a:pPr marL="0" indent="0">
              <a:buNone/>
            </a:pPr>
            <a:endParaRPr lang="en-US" sz="2000" dirty="0" smtClean="0"/>
          </a:p>
          <a:p>
            <a:r>
              <a:rPr lang="en-US" sz="2800" dirty="0" smtClean="0"/>
              <a:t>We work with the Weed Team to fine tune their model to be more applicable to CAPS and use their listing to determine what weeds to add to CAPS prioritized list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733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xtured">
  <a:themeElements>
    <a:clrScheme name="Textured 5">
      <a:dk1>
        <a:srgbClr val="003366"/>
      </a:dk1>
      <a:lt1>
        <a:srgbClr val="FFFFFF"/>
      </a:lt1>
      <a:dk2>
        <a:srgbClr val="2B5481"/>
      </a:dk2>
      <a:lt2>
        <a:srgbClr val="E5FFFF"/>
      </a:lt2>
      <a:accent1>
        <a:srgbClr val="009999"/>
      </a:accent1>
      <a:accent2>
        <a:srgbClr val="336699"/>
      </a:accent2>
      <a:accent3>
        <a:srgbClr val="ACB3C1"/>
      </a:accent3>
      <a:accent4>
        <a:srgbClr val="DADADA"/>
      </a:accent4>
      <a:accent5>
        <a:srgbClr val="AACACA"/>
      </a:accent5>
      <a:accent6>
        <a:srgbClr val="2D5C8A"/>
      </a:accent6>
      <a:hlink>
        <a:srgbClr val="00CCFF"/>
      </a:hlink>
      <a:folHlink>
        <a:srgbClr val="FFCC00"/>
      </a:folHlink>
    </a:clrScheme>
    <a:fontScheme name="Textured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charset="0"/>
          </a:defRPr>
        </a:defPPr>
      </a:lstStyle>
    </a:lnDef>
  </a:objectDefaults>
  <a:extraClrSchemeLst>
    <a:extraClrScheme>
      <a:clrScheme name="Textured 1">
        <a:dk1>
          <a:srgbClr val="660000"/>
        </a:dk1>
        <a:lt1>
          <a:srgbClr val="FFFFFF"/>
        </a:lt1>
        <a:dk2>
          <a:srgbClr val="800000"/>
        </a:dk2>
        <a:lt2>
          <a:srgbClr val="FFFFCC"/>
        </a:lt2>
        <a:accent1>
          <a:srgbClr val="BE7960"/>
        </a:accent1>
        <a:accent2>
          <a:srgbClr val="CC6600"/>
        </a:accent2>
        <a:accent3>
          <a:srgbClr val="C0AAAA"/>
        </a:accent3>
        <a:accent4>
          <a:srgbClr val="DADADA"/>
        </a:accent4>
        <a:accent5>
          <a:srgbClr val="DBBEB6"/>
        </a:accent5>
        <a:accent6>
          <a:srgbClr val="B95C00"/>
        </a:accent6>
        <a:hlink>
          <a:srgbClr val="FFCC66"/>
        </a:hlink>
        <a:folHlink>
          <a:srgbClr val="CC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2">
        <a:dk1>
          <a:srgbClr val="003300"/>
        </a:dk1>
        <a:lt1>
          <a:srgbClr val="FFFFFF"/>
        </a:lt1>
        <a:dk2>
          <a:srgbClr val="4D6A2A"/>
        </a:dk2>
        <a:lt2>
          <a:srgbClr val="CCFF99"/>
        </a:lt2>
        <a:accent1>
          <a:srgbClr val="33CC33"/>
        </a:accent1>
        <a:accent2>
          <a:srgbClr val="46562A"/>
        </a:accent2>
        <a:accent3>
          <a:srgbClr val="B2B9AC"/>
        </a:accent3>
        <a:accent4>
          <a:srgbClr val="DADADA"/>
        </a:accent4>
        <a:accent5>
          <a:srgbClr val="ADE2AD"/>
        </a:accent5>
        <a:accent6>
          <a:srgbClr val="3F4D25"/>
        </a:accent6>
        <a:hlink>
          <a:srgbClr val="0099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3">
        <a:dk1>
          <a:srgbClr val="4E4E74"/>
        </a:dk1>
        <a:lt1>
          <a:srgbClr val="FFFFFF"/>
        </a:lt1>
        <a:dk2>
          <a:srgbClr val="666699"/>
        </a:dk2>
        <a:lt2>
          <a:srgbClr val="FFFFCC"/>
        </a:lt2>
        <a:accent1>
          <a:srgbClr val="5E5884"/>
        </a:accent1>
        <a:accent2>
          <a:srgbClr val="8AB29D"/>
        </a:accent2>
        <a:accent3>
          <a:srgbClr val="B8B8CA"/>
        </a:accent3>
        <a:accent4>
          <a:srgbClr val="DADADA"/>
        </a:accent4>
        <a:accent5>
          <a:srgbClr val="B6B4C2"/>
        </a:accent5>
        <a:accent6>
          <a:srgbClr val="7DA18E"/>
        </a:accent6>
        <a:hlink>
          <a:srgbClr val="FFFF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4">
        <a:dk1>
          <a:srgbClr val="004E4C"/>
        </a:dk1>
        <a:lt1>
          <a:srgbClr val="FFFFFF"/>
        </a:lt1>
        <a:dk2>
          <a:srgbClr val="006666"/>
        </a:dk2>
        <a:lt2>
          <a:srgbClr val="FFFFCC"/>
        </a:lt2>
        <a:accent1>
          <a:srgbClr val="FFCC00"/>
        </a:accent1>
        <a:accent2>
          <a:srgbClr val="00B0AC"/>
        </a:accent2>
        <a:accent3>
          <a:srgbClr val="AAB8B8"/>
        </a:accent3>
        <a:accent4>
          <a:srgbClr val="DADADA"/>
        </a:accent4>
        <a:accent5>
          <a:srgbClr val="FFE2AA"/>
        </a:accent5>
        <a:accent6>
          <a:srgbClr val="009F9B"/>
        </a:accent6>
        <a:hlink>
          <a:srgbClr val="BA7C3E"/>
        </a:hlink>
        <a:folHlink>
          <a:srgbClr val="724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5">
        <a:dk1>
          <a:srgbClr val="003366"/>
        </a:dk1>
        <a:lt1>
          <a:srgbClr val="FFFFFF"/>
        </a:lt1>
        <a:dk2>
          <a:srgbClr val="2B5481"/>
        </a:dk2>
        <a:lt2>
          <a:srgbClr val="E5FFFF"/>
        </a:lt2>
        <a:accent1>
          <a:srgbClr val="009999"/>
        </a:accent1>
        <a:accent2>
          <a:srgbClr val="336699"/>
        </a:accent2>
        <a:accent3>
          <a:srgbClr val="ACB3C1"/>
        </a:accent3>
        <a:accent4>
          <a:srgbClr val="DADADA"/>
        </a:accent4>
        <a:accent5>
          <a:srgbClr val="AACACA"/>
        </a:accent5>
        <a:accent6>
          <a:srgbClr val="2D5C8A"/>
        </a:accent6>
        <a:hlink>
          <a:srgbClr val="00CCFF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6">
        <a:dk1>
          <a:srgbClr val="080808"/>
        </a:dk1>
        <a:lt1>
          <a:srgbClr val="FFFFFF"/>
        </a:lt1>
        <a:dk2>
          <a:srgbClr val="4D4D4D"/>
        </a:dk2>
        <a:lt2>
          <a:srgbClr val="FFFFFF"/>
        </a:lt2>
        <a:accent1>
          <a:srgbClr val="666699"/>
        </a:accent1>
        <a:accent2>
          <a:srgbClr val="3366CC"/>
        </a:accent2>
        <a:accent3>
          <a:srgbClr val="B2B2B2"/>
        </a:accent3>
        <a:accent4>
          <a:srgbClr val="DADADA"/>
        </a:accent4>
        <a:accent5>
          <a:srgbClr val="B8B8CA"/>
        </a:accent5>
        <a:accent6>
          <a:srgbClr val="2D5CB9"/>
        </a:accent6>
        <a:hlink>
          <a:srgbClr val="00CC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7">
        <a:dk1>
          <a:srgbClr val="000000"/>
        </a:dk1>
        <a:lt1>
          <a:srgbClr val="DBDAC2"/>
        </a:lt1>
        <a:dk2>
          <a:srgbClr val="827F4C"/>
        </a:dk2>
        <a:lt2>
          <a:srgbClr val="C0BC94"/>
        </a:lt2>
        <a:accent1>
          <a:srgbClr val="AAA578"/>
        </a:accent1>
        <a:accent2>
          <a:srgbClr val="A2A4AC"/>
        </a:accent2>
        <a:accent3>
          <a:srgbClr val="EAEADD"/>
        </a:accent3>
        <a:accent4>
          <a:srgbClr val="000000"/>
        </a:accent4>
        <a:accent5>
          <a:srgbClr val="D2CFBE"/>
        </a:accent5>
        <a:accent6>
          <a:srgbClr val="92949B"/>
        </a:accent6>
        <a:hlink>
          <a:srgbClr val="5B8800"/>
        </a:hlink>
        <a:folHlink>
          <a:srgbClr val="68653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xtured 8">
        <a:dk1>
          <a:srgbClr val="000000"/>
        </a:dk1>
        <a:lt1>
          <a:srgbClr val="DCE8F4"/>
        </a:lt1>
        <a:dk2>
          <a:srgbClr val="7B9CB5"/>
        </a:dk2>
        <a:lt2>
          <a:srgbClr val="969696"/>
        </a:lt2>
        <a:accent1>
          <a:srgbClr val="FFFFFF"/>
        </a:accent1>
        <a:accent2>
          <a:srgbClr val="00BAB6"/>
        </a:accent2>
        <a:accent3>
          <a:srgbClr val="EBF2F8"/>
        </a:accent3>
        <a:accent4>
          <a:srgbClr val="000000"/>
        </a:accent4>
        <a:accent5>
          <a:srgbClr val="FFFFFF"/>
        </a:accent5>
        <a:accent6>
          <a:srgbClr val="00A8A5"/>
        </a:accent6>
        <a:hlink>
          <a:srgbClr val="8A8AD8"/>
        </a:hlink>
        <a:folHlink>
          <a:srgbClr val="24249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Assembly>Microsoft.Office.DocumentManagement, Version=14.0.0.0, Culture=neutral, PublicKeyToken=71e9bce111e9429c</Assembly>
    <Class>Microsoft.Office.DocumentManagement.Internal.DocIdHandler</Class>
    <Data/>
    <Filter/>
  </Receiver>
</spe:Receiver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E522B94E69CD74A82A7CEE9BF0963B0" ma:contentTypeVersion="0" ma:contentTypeDescription="Create a new document." ma:contentTypeScope="" ma:versionID="27ebc82f74802ac29a342847cdd892df">
  <xsd:schema xmlns:xsd="http://www.w3.org/2001/XMLSchema" xmlns:xs="http://www.w3.org/2001/XMLSchema" xmlns:p="http://schemas.microsoft.com/office/2006/metadata/properties" xmlns:ns2="ed6d8045-9bce-45b8-96e9-ffa15b628daa" targetNamespace="http://schemas.microsoft.com/office/2006/metadata/properties" ma:root="true" ma:fieldsID="f731c6ce2622161d0d54611dd74d5f3a" ns2:_="">
    <xsd:import namespace="ed6d8045-9bce-45b8-96e9-ffa15b628daa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d6d8045-9bce-45b8-96e9-ffa15b628daa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ed6d8045-9bce-45b8-96e9-ffa15b628daa">A7UXA6N55WET-5418-1036</_dlc_DocId>
    <_dlc_DocIdUrl xmlns="ed6d8045-9bce-45b8-96e9-ffa15b628daa">
      <Url>http://sp.we.aphis.gov/PPQ/st/cphst/pd/_layouts/DocIdRedir.aspx?ID=A7UXA6N55WET-5418-1036</Url>
      <Description>A7UXA6N55WET-5418-1036</Description>
    </_dlc_DocIdUrl>
  </documentManagement>
</p:properties>
</file>

<file path=customXml/itemProps1.xml><?xml version="1.0" encoding="utf-8"?>
<ds:datastoreItem xmlns:ds="http://schemas.openxmlformats.org/officeDocument/2006/customXml" ds:itemID="{685F655D-A8E3-4957-AC65-22329FE9BBB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7D5B185-BD71-452D-9886-33D820D08094}">
  <ds:schemaRefs>
    <ds:schemaRef ds:uri="http://schemas.microsoft.com/sharepoint/events"/>
  </ds:schemaRefs>
</ds:datastoreItem>
</file>

<file path=customXml/itemProps3.xml><?xml version="1.0" encoding="utf-8"?>
<ds:datastoreItem xmlns:ds="http://schemas.openxmlformats.org/officeDocument/2006/customXml" ds:itemID="{4D27F34F-ABF2-4FD1-954E-BD385418EFF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d6d8045-9bce-45b8-96e9-ffa15b628da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4.xml><?xml version="1.0" encoding="utf-8"?>
<ds:datastoreItem xmlns:ds="http://schemas.openxmlformats.org/officeDocument/2006/customXml" ds:itemID="{2DCAC2EC-B4A9-4BDB-8578-0D6EFBB07CBA}">
  <ds:schemaRefs>
    <ds:schemaRef ds:uri="http://purl.org/dc/dcmitype/"/>
    <ds:schemaRef ds:uri="http://purl.org/dc/elements/1.1/"/>
    <ds:schemaRef ds:uri="http://www.w3.org/XML/1998/namespace"/>
    <ds:schemaRef ds:uri="http://purl.org/dc/terms/"/>
    <ds:schemaRef ds:uri="http://schemas.microsoft.com/office/infopath/2007/PartnerControls"/>
    <ds:schemaRef ds:uri="http://schemas.microsoft.com/office/2006/documentManagement/types"/>
    <ds:schemaRef ds:uri="http://schemas.openxmlformats.org/package/2006/metadata/core-properties"/>
    <ds:schemaRef ds:uri="ed6d8045-9bce-45b8-96e9-ffa15b628daa"/>
    <ds:schemaRef ds:uri="http://schemas.microsoft.com/office/2006/metadata/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Textured</Template>
  <TotalTime>7404</TotalTime>
  <Words>505</Words>
  <Application>Microsoft Office PowerPoint</Application>
  <PresentationFormat>On-screen Show (4:3)</PresentationFormat>
  <Paragraphs>80</Paragraphs>
  <Slides>8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Textured</vt:lpstr>
      <vt:lpstr> Weeds </vt:lpstr>
      <vt:lpstr>Weeds/Parasitic Plants vs. CAPS</vt:lpstr>
      <vt:lpstr>Weeds</vt:lpstr>
      <vt:lpstr>Weed Risk Assessment Model</vt:lpstr>
      <vt:lpstr>Weed Risk Assessment Model</vt:lpstr>
      <vt:lpstr>Weed Risk Assessment Model</vt:lpstr>
      <vt:lpstr>Weed Risk Assessment Model</vt:lpstr>
      <vt:lpstr>Options</vt:lpstr>
    </vt:vector>
  </TitlesOfParts>
  <Company>USDA APHIS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lkennaway</dc:creator>
  <cp:lastModifiedBy>Lisa Jackson</cp:lastModifiedBy>
  <cp:revision>400</cp:revision>
  <cp:lastPrinted>2013-02-05T21:30:04Z</cp:lastPrinted>
  <dcterms:created xsi:type="dcterms:W3CDTF">2008-07-31T20:19:29Z</dcterms:created>
  <dcterms:modified xsi:type="dcterms:W3CDTF">2014-01-29T11:31:19Z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0x0101005E522B94E69CD74A82A7CEE9BF0963B0</vt:lpwstr>
  </property>
  <property fmtid="{D5CDD505-2E9C-101B-9397-08002B2CF9AE}" pid="3" name="_dlc_DocIdItemGuid">
    <vt:lpwstr>33db4911-fb65-4054-9e0c-57e28804b8fb</vt:lpwstr>
  </property>
</Properties>
</file>