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 id="2147483676" r:id="rId2"/>
    <p:sldMasterId id="2147483688" r:id="rId3"/>
    <p:sldMasterId id="2147483661" r:id="rId4"/>
  </p:sldMasterIdLst>
  <p:notesMasterIdLst>
    <p:notesMasterId r:id="rId34"/>
  </p:notesMasterIdLst>
  <p:sldIdLst>
    <p:sldId id="264" r:id="rId5"/>
    <p:sldId id="265" r:id="rId6"/>
    <p:sldId id="266" r:id="rId7"/>
    <p:sldId id="267" r:id="rId8"/>
    <p:sldId id="306" r:id="rId9"/>
    <p:sldId id="268" r:id="rId10"/>
    <p:sldId id="316" r:id="rId11"/>
    <p:sldId id="296" r:id="rId12"/>
    <p:sldId id="295" r:id="rId13"/>
    <p:sldId id="297" r:id="rId14"/>
    <p:sldId id="307" r:id="rId15"/>
    <p:sldId id="276" r:id="rId16"/>
    <p:sldId id="273" r:id="rId17"/>
    <p:sldId id="298" r:id="rId18"/>
    <p:sldId id="308" r:id="rId19"/>
    <p:sldId id="278" r:id="rId20"/>
    <p:sldId id="279" r:id="rId21"/>
    <p:sldId id="301" r:id="rId22"/>
    <p:sldId id="280" r:id="rId23"/>
    <p:sldId id="282" r:id="rId24"/>
    <p:sldId id="290" r:id="rId25"/>
    <p:sldId id="283" r:id="rId26"/>
    <p:sldId id="309" r:id="rId27"/>
    <p:sldId id="313" r:id="rId28"/>
    <p:sldId id="314" r:id="rId29"/>
    <p:sldId id="315" r:id="rId30"/>
    <p:sldId id="312" r:id="rId31"/>
    <p:sldId id="299" r:id="rId32"/>
    <p:sldId id="294" r:id="rId3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3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Work%20Folder%20TKOOP\Ongoing\Weeds\Weed%20Team%20Items\WRA%20guidelines%20revision\Analyses\Analyses%20Redone%20&amp;%20Cleaned%20Up\WRA%20Master%20Analysis%20201007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663635103533694"/>
          <c:y val="0.10914265774581677"/>
          <c:w val="0.81265941416607756"/>
          <c:h val="0.68027278382109757"/>
        </c:manualLayout>
      </c:layout>
      <c:scatterChart>
        <c:scatterStyle val="smoothMarker"/>
        <c:varyColors val="0"/>
        <c:ser>
          <c:idx val="0"/>
          <c:order val="0"/>
          <c:tx>
            <c:v>P(Maj-I)</c:v>
          </c:tx>
          <c:spPr>
            <a:ln>
              <a:solidFill>
                <a:schemeClr val="tx1"/>
              </a:solidFill>
            </a:ln>
          </c:spPr>
          <c:marker>
            <c:symbol val="none"/>
          </c:marker>
          <c:xVal>
            <c:numRef>
              <c:f>LogRegPlot!$K$2:$K$226</c:f>
              <c:numCache>
                <c:formatCode>General</c:formatCode>
                <c:ptCount val="225"/>
                <c:pt idx="0">
                  <c:v>-4</c:v>
                </c:pt>
                <c:pt idx="1">
                  <c:v>-3.9</c:v>
                </c:pt>
                <c:pt idx="2">
                  <c:v>-3.8</c:v>
                </c:pt>
                <c:pt idx="3">
                  <c:v>-3.7</c:v>
                </c:pt>
                <c:pt idx="4">
                  <c:v>-3.6</c:v>
                </c:pt>
                <c:pt idx="5">
                  <c:v>-3.5</c:v>
                </c:pt>
                <c:pt idx="6">
                  <c:v>-3.4</c:v>
                </c:pt>
                <c:pt idx="7">
                  <c:v>-3.3</c:v>
                </c:pt>
                <c:pt idx="8">
                  <c:v>-3.2</c:v>
                </c:pt>
                <c:pt idx="9">
                  <c:v>-3.167700000000004</c:v>
                </c:pt>
                <c:pt idx="10">
                  <c:v>-2.6964999999999977</c:v>
                </c:pt>
                <c:pt idx="11">
                  <c:v>-2.4609000000000001</c:v>
                </c:pt>
                <c:pt idx="12">
                  <c:v>-2.4609000000000001</c:v>
                </c:pt>
                <c:pt idx="13">
                  <c:v>-2.4609000000000001</c:v>
                </c:pt>
                <c:pt idx="14">
                  <c:v>-2.4609000000000001</c:v>
                </c:pt>
                <c:pt idx="15">
                  <c:v>-2.2252999999999998</c:v>
                </c:pt>
                <c:pt idx="16">
                  <c:v>-2.2252999999999998</c:v>
                </c:pt>
                <c:pt idx="17">
                  <c:v>-2.1651099999999999</c:v>
                </c:pt>
                <c:pt idx="18">
                  <c:v>-1.9897</c:v>
                </c:pt>
                <c:pt idx="19">
                  <c:v>-1.9897</c:v>
                </c:pt>
                <c:pt idx="20">
                  <c:v>-1.7540999999999998</c:v>
                </c:pt>
                <c:pt idx="21">
                  <c:v>-1.6939099999999998</c:v>
                </c:pt>
                <c:pt idx="22">
                  <c:v>-1.6337199999999998</c:v>
                </c:pt>
                <c:pt idx="23">
                  <c:v>-1.5185</c:v>
                </c:pt>
                <c:pt idx="24">
                  <c:v>-1.5185</c:v>
                </c:pt>
                <c:pt idx="25">
                  <c:v>-1.5185</c:v>
                </c:pt>
                <c:pt idx="26">
                  <c:v>-1.2829000000000002</c:v>
                </c:pt>
                <c:pt idx="27">
                  <c:v>-1.2829000000000002</c:v>
                </c:pt>
                <c:pt idx="28">
                  <c:v>-1.2829000000000002</c:v>
                </c:pt>
                <c:pt idx="29">
                  <c:v>-1.22271</c:v>
                </c:pt>
                <c:pt idx="30">
                  <c:v>-1.0472999999999977</c:v>
                </c:pt>
                <c:pt idx="31">
                  <c:v>-1.0472999999999977</c:v>
                </c:pt>
                <c:pt idx="32">
                  <c:v>-1.0472999999999977</c:v>
                </c:pt>
                <c:pt idx="33">
                  <c:v>-1.0472999999999977</c:v>
                </c:pt>
                <c:pt idx="34">
                  <c:v>-0.98710999999999949</c:v>
                </c:pt>
                <c:pt idx="35">
                  <c:v>-0.92692000000000063</c:v>
                </c:pt>
                <c:pt idx="36">
                  <c:v>-0.81170000000000064</c:v>
                </c:pt>
                <c:pt idx="37">
                  <c:v>-0.81170000000000064</c:v>
                </c:pt>
                <c:pt idx="38">
                  <c:v>-0.81170000000000064</c:v>
                </c:pt>
                <c:pt idx="39">
                  <c:v>-0.7515099999999999</c:v>
                </c:pt>
                <c:pt idx="40">
                  <c:v>-0.57609999999999995</c:v>
                </c:pt>
                <c:pt idx="41">
                  <c:v>-0.57609999999999995</c:v>
                </c:pt>
                <c:pt idx="42">
                  <c:v>-0.57609999999999995</c:v>
                </c:pt>
                <c:pt idx="43">
                  <c:v>-0.57609999999999995</c:v>
                </c:pt>
                <c:pt idx="44">
                  <c:v>-0.57609999999999995</c:v>
                </c:pt>
                <c:pt idx="45">
                  <c:v>-0.51590999999999987</c:v>
                </c:pt>
                <c:pt idx="46">
                  <c:v>-0.51590999999999987</c:v>
                </c:pt>
                <c:pt idx="47">
                  <c:v>-0.34050000000000002</c:v>
                </c:pt>
                <c:pt idx="48">
                  <c:v>-0.34050000000000002</c:v>
                </c:pt>
                <c:pt idx="49">
                  <c:v>-0.34050000000000002</c:v>
                </c:pt>
                <c:pt idx="50">
                  <c:v>-0.33534000000000075</c:v>
                </c:pt>
                <c:pt idx="51">
                  <c:v>-0.28031000000000056</c:v>
                </c:pt>
                <c:pt idx="52">
                  <c:v>-0.27515000000000001</c:v>
                </c:pt>
                <c:pt idx="53">
                  <c:v>-0.22012000000000007</c:v>
                </c:pt>
                <c:pt idx="54">
                  <c:v>-0.22012000000000007</c:v>
                </c:pt>
                <c:pt idx="55">
                  <c:v>-0.10489999999999998</c:v>
                </c:pt>
                <c:pt idx="56">
                  <c:v>-0.10489999999999998</c:v>
                </c:pt>
                <c:pt idx="57">
                  <c:v>-0.10489999999999998</c:v>
                </c:pt>
                <c:pt idx="58">
                  <c:v>1.5479999999999938E-2</c:v>
                </c:pt>
                <c:pt idx="59">
                  <c:v>0.13069999999999998</c:v>
                </c:pt>
                <c:pt idx="60">
                  <c:v>0.13069999999999998</c:v>
                </c:pt>
                <c:pt idx="61">
                  <c:v>0.13069999999999998</c:v>
                </c:pt>
                <c:pt idx="62">
                  <c:v>0.19089000000000006</c:v>
                </c:pt>
                <c:pt idx="63">
                  <c:v>0.19089000000000006</c:v>
                </c:pt>
                <c:pt idx="64">
                  <c:v>0.19089000000000006</c:v>
                </c:pt>
                <c:pt idx="65">
                  <c:v>0.19605</c:v>
                </c:pt>
                <c:pt idx="66">
                  <c:v>0.20636999999999994</c:v>
                </c:pt>
                <c:pt idx="67">
                  <c:v>0.36630000000000057</c:v>
                </c:pt>
                <c:pt idx="68">
                  <c:v>0.36630000000000057</c:v>
                </c:pt>
                <c:pt idx="69">
                  <c:v>0.36630000000000057</c:v>
                </c:pt>
                <c:pt idx="70">
                  <c:v>0.36630000000000057</c:v>
                </c:pt>
                <c:pt idx="71">
                  <c:v>0.42649000000000031</c:v>
                </c:pt>
                <c:pt idx="72">
                  <c:v>0.42649000000000031</c:v>
                </c:pt>
                <c:pt idx="73">
                  <c:v>0.43165000000000031</c:v>
                </c:pt>
                <c:pt idx="74">
                  <c:v>0.48668000000000045</c:v>
                </c:pt>
                <c:pt idx="75">
                  <c:v>0.48668000000000045</c:v>
                </c:pt>
                <c:pt idx="76">
                  <c:v>0.48668000000000045</c:v>
                </c:pt>
                <c:pt idx="77">
                  <c:v>0.5520299999999998</c:v>
                </c:pt>
                <c:pt idx="78">
                  <c:v>0.60190000000000099</c:v>
                </c:pt>
                <c:pt idx="79">
                  <c:v>0.66209000000000173</c:v>
                </c:pt>
                <c:pt idx="80">
                  <c:v>0.66209000000000173</c:v>
                </c:pt>
                <c:pt idx="81">
                  <c:v>0.66209000000000173</c:v>
                </c:pt>
                <c:pt idx="82">
                  <c:v>0.72227999999999992</c:v>
                </c:pt>
                <c:pt idx="83">
                  <c:v>0.78247</c:v>
                </c:pt>
                <c:pt idx="84">
                  <c:v>0.78247</c:v>
                </c:pt>
                <c:pt idx="85">
                  <c:v>0.83750000000000002</c:v>
                </c:pt>
                <c:pt idx="86">
                  <c:v>0.83750000000000002</c:v>
                </c:pt>
                <c:pt idx="87">
                  <c:v>0.83750000000000002</c:v>
                </c:pt>
                <c:pt idx="88">
                  <c:v>0.84266000000000063</c:v>
                </c:pt>
                <c:pt idx="89">
                  <c:v>0.90284999999999993</c:v>
                </c:pt>
                <c:pt idx="90">
                  <c:v>0.90284999999999993</c:v>
                </c:pt>
                <c:pt idx="91">
                  <c:v>1.01807</c:v>
                </c:pt>
                <c:pt idx="92">
                  <c:v>1.01807</c:v>
                </c:pt>
                <c:pt idx="93">
                  <c:v>1.01807</c:v>
                </c:pt>
                <c:pt idx="94">
                  <c:v>1.0232299999999974</c:v>
                </c:pt>
                <c:pt idx="95">
                  <c:v>1.0730999999999979</c:v>
                </c:pt>
                <c:pt idx="96">
                  <c:v>1.2536699999999976</c:v>
                </c:pt>
                <c:pt idx="97">
                  <c:v>1.3087</c:v>
                </c:pt>
                <c:pt idx="98">
                  <c:v>1.3087</c:v>
                </c:pt>
                <c:pt idx="99">
                  <c:v>1.5494599999999998</c:v>
                </c:pt>
                <c:pt idx="100">
                  <c:v>1.6044900000000002</c:v>
                </c:pt>
                <c:pt idx="101">
                  <c:v>1.66984</c:v>
                </c:pt>
                <c:pt idx="102">
                  <c:v>1.7248699999999979</c:v>
                </c:pt>
                <c:pt idx="103">
                  <c:v>1.7300299999999977</c:v>
                </c:pt>
                <c:pt idx="104">
                  <c:v>1.7953800000000002</c:v>
                </c:pt>
                <c:pt idx="105">
                  <c:v>1.84009</c:v>
                </c:pt>
                <c:pt idx="106">
                  <c:v>1.90544</c:v>
                </c:pt>
                <c:pt idx="107">
                  <c:v>1.90544</c:v>
                </c:pt>
                <c:pt idx="108">
                  <c:v>1.9604699999999999</c:v>
                </c:pt>
                <c:pt idx="109">
                  <c:v>1.9604699999999999</c:v>
                </c:pt>
                <c:pt idx="110">
                  <c:v>1.9759500000000001</c:v>
                </c:pt>
                <c:pt idx="111">
                  <c:v>2.09117</c:v>
                </c:pt>
                <c:pt idx="112">
                  <c:v>2.1461999999999999</c:v>
                </c:pt>
                <c:pt idx="113">
                  <c:v>2.1960699999999957</c:v>
                </c:pt>
                <c:pt idx="114">
                  <c:v>2.2012299999999998</c:v>
                </c:pt>
                <c:pt idx="115">
                  <c:v>2.2063899999999999</c:v>
                </c:pt>
                <c:pt idx="116">
                  <c:v>2.2511000000000001</c:v>
                </c:pt>
                <c:pt idx="117">
                  <c:v>2.3714799999999956</c:v>
                </c:pt>
                <c:pt idx="118">
                  <c:v>2.4419899999999997</c:v>
                </c:pt>
                <c:pt idx="119">
                  <c:v>2.5623699999999987</c:v>
                </c:pt>
                <c:pt idx="120">
                  <c:v>2.7928099999999967</c:v>
                </c:pt>
                <c:pt idx="121">
                  <c:v>2.8426799999999957</c:v>
                </c:pt>
                <c:pt idx="122">
                  <c:v>2.8581599999999967</c:v>
                </c:pt>
                <c:pt idx="123">
                  <c:v>2.9080300000000001</c:v>
                </c:pt>
                <c:pt idx="124">
                  <c:v>2.9080300000000001</c:v>
                </c:pt>
                <c:pt idx="125">
                  <c:v>2.9682200000000001</c:v>
                </c:pt>
                <c:pt idx="126">
                  <c:v>2.9785399999999997</c:v>
                </c:pt>
                <c:pt idx="127">
                  <c:v>3.15395</c:v>
                </c:pt>
                <c:pt idx="128">
                  <c:v>3.1935000000000002</c:v>
                </c:pt>
                <c:pt idx="129">
                  <c:v>3.2089800000000044</c:v>
                </c:pt>
                <c:pt idx="130">
                  <c:v>3.2640099999999999</c:v>
                </c:pt>
                <c:pt idx="131">
                  <c:v>3.3792299999999957</c:v>
                </c:pt>
                <c:pt idx="132">
                  <c:v>3.3895499999999967</c:v>
                </c:pt>
                <c:pt idx="133">
                  <c:v>3.5701200000000002</c:v>
                </c:pt>
                <c:pt idx="134">
                  <c:v>3.6801800000000044</c:v>
                </c:pt>
                <c:pt idx="135">
                  <c:v>3.7352100000000004</c:v>
                </c:pt>
                <c:pt idx="136">
                  <c:v>3.7352100000000004</c:v>
                </c:pt>
                <c:pt idx="137">
                  <c:v>3.8607499999999977</c:v>
                </c:pt>
                <c:pt idx="138">
                  <c:v>3.9260999999999977</c:v>
                </c:pt>
                <c:pt idx="139">
                  <c:v>3.9708099999999962</c:v>
                </c:pt>
                <c:pt idx="140">
                  <c:v>3.9811300000000012</c:v>
                </c:pt>
                <c:pt idx="141">
                  <c:v>4.0309999999999997</c:v>
                </c:pt>
                <c:pt idx="142">
                  <c:v>4.0361599999999997</c:v>
                </c:pt>
                <c:pt idx="143">
                  <c:v>4.0413199999999998</c:v>
                </c:pt>
                <c:pt idx="144">
                  <c:v>4.0911900000000001</c:v>
                </c:pt>
                <c:pt idx="145">
                  <c:v>4.0963500000000002</c:v>
                </c:pt>
                <c:pt idx="146">
                  <c:v>4.1118299999999985</c:v>
                </c:pt>
                <c:pt idx="147">
                  <c:v>4.1513799999999996</c:v>
                </c:pt>
                <c:pt idx="148">
                  <c:v>4.2717600000000102</c:v>
                </c:pt>
                <c:pt idx="149">
                  <c:v>4.2820799999999997</c:v>
                </c:pt>
                <c:pt idx="150">
                  <c:v>4.3267899999999955</c:v>
                </c:pt>
                <c:pt idx="151">
                  <c:v>4.33195</c:v>
                </c:pt>
                <c:pt idx="152">
                  <c:v>4.3818200000000003</c:v>
                </c:pt>
                <c:pt idx="153">
                  <c:v>4.3921399999999906</c:v>
                </c:pt>
                <c:pt idx="154">
                  <c:v>4.4678099999999965</c:v>
                </c:pt>
                <c:pt idx="155">
                  <c:v>4.5520700000000005</c:v>
                </c:pt>
                <c:pt idx="156">
                  <c:v>4.5675499999999927</c:v>
                </c:pt>
                <c:pt idx="157">
                  <c:v>4.5727099999999998</c:v>
                </c:pt>
                <c:pt idx="158">
                  <c:v>4.5778699999999999</c:v>
                </c:pt>
                <c:pt idx="159">
                  <c:v>4.6277399999999895</c:v>
                </c:pt>
                <c:pt idx="160">
                  <c:v>4.6328999999999985</c:v>
                </c:pt>
                <c:pt idx="161">
                  <c:v>4.6328999999999985</c:v>
                </c:pt>
                <c:pt idx="162">
                  <c:v>4.6827699999999997</c:v>
                </c:pt>
                <c:pt idx="163">
                  <c:v>4.6879299999999926</c:v>
                </c:pt>
                <c:pt idx="164">
                  <c:v>4.6879299999999926</c:v>
                </c:pt>
                <c:pt idx="165">
                  <c:v>4.7979899999999915</c:v>
                </c:pt>
                <c:pt idx="166">
                  <c:v>4.9286900000000013</c:v>
                </c:pt>
                <c:pt idx="167">
                  <c:v>4.99404</c:v>
                </c:pt>
                <c:pt idx="168">
                  <c:v>5.0439099999999986</c:v>
                </c:pt>
                <c:pt idx="169">
                  <c:v>5.0989400000000007</c:v>
                </c:pt>
                <c:pt idx="170">
                  <c:v>5.1591299999999976</c:v>
                </c:pt>
                <c:pt idx="171">
                  <c:v>5.1642899999999896</c:v>
                </c:pt>
                <c:pt idx="172">
                  <c:v>5.2795100000000001</c:v>
                </c:pt>
                <c:pt idx="173">
                  <c:v>5.3293800000000005</c:v>
                </c:pt>
                <c:pt idx="174">
                  <c:v>5.3293800000000005</c:v>
                </c:pt>
                <c:pt idx="175">
                  <c:v>5.3998900000000001</c:v>
                </c:pt>
                <c:pt idx="176">
                  <c:v>5.6303300000000007</c:v>
                </c:pt>
                <c:pt idx="177">
                  <c:v>5.6354899999999946</c:v>
                </c:pt>
                <c:pt idx="178">
                  <c:v>5.6458099999999956</c:v>
                </c:pt>
                <c:pt idx="179">
                  <c:v>5.6956799999999985</c:v>
                </c:pt>
                <c:pt idx="180">
                  <c:v>5.7059999999999995</c:v>
                </c:pt>
                <c:pt idx="181">
                  <c:v>5.8659299999999917</c:v>
                </c:pt>
                <c:pt idx="182">
                  <c:v>5.8762500000000024</c:v>
                </c:pt>
                <c:pt idx="183">
                  <c:v>5.92096</c:v>
                </c:pt>
                <c:pt idx="184">
                  <c:v>5.936440000000009</c:v>
                </c:pt>
                <c:pt idx="185">
                  <c:v>6.2219099999999985</c:v>
                </c:pt>
                <c:pt idx="186">
                  <c:v>6.4128000000000007</c:v>
                </c:pt>
                <c:pt idx="187">
                  <c:v>6.4626699999999992</c:v>
                </c:pt>
                <c:pt idx="188">
                  <c:v>6.5125399999999916</c:v>
                </c:pt>
                <c:pt idx="189">
                  <c:v>6.5176999999999996</c:v>
                </c:pt>
                <c:pt idx="190">
                  <c:v>6.5176999999999996</c:v>
                </c:pt>
                <c:pt idx="191">
                  <c:v>6.5331799999999998</c:v>
                </c:pt>
                <c:pt idx="192">
                  <c:v>6.5882100000000001</c:v>
                </c:pt>
                <c:pt idx="193">
                  <c:v>6.7085900000000001</c:v>
                </c:pt>
                <c:pt idx="194">
                  <c:v>6.8083300000000007</c:v>
                </c:pt>
                <c:pt idx="195">
                  <c:v>6.8788400000000003</c:v>
                </c:pt>
                <c:pt idx="196">
                  <c:v>6.8891600000000004</c:v>
                </c:pt>
                <c:pt idx="197">
                  <c:v>6.9390300000000034</c:v>
                </c:pt>
                <c:pt idx="198">
                  <c:v>7.0645699999999945</c:v>
                </c:pt>
                <c:pt idx="199">
                  <c:v>7.10928</c:v>
                </c:pt>
                <c:pt idx="200">
                  <c:v>7.1247599999999895</c:v>
                </c:pt>
                <c:pt idx="201">
                  <c:v>7.1643099999999906</c:v>
                </c:pt>
                <c:pt idx="202">
                  <c:v>7.1797899999999997</c:v>
                </c:pt>
                <c:pt idx="203">
                  <c:v>7.3001699999999996</c:v>
                </c:pt>
                <c:pt idx="204">
                  <c:v>7.3448799999999945</c:v>
                </c:pt>
                <c:pt idx="205">
                  <c:v>7.4102300000000003</c:v>
                </c:pt>
                <c:pt idx="206">
                  <c:v>7.5357700000000003</c:v>
                </c:pt>
                <c:pt idx="207">
                  <c:v>7.5357700000000003</c:v>
                </c:pt>
                <c:pt idx="208">
                  <c:v>7.6458299999999975</c:v>
                </c:pt>
                <c:pt idx="209">
                  <c:v>7.6458299999999975</c:v>
                </c:pt>
                <c:pt idx="210">
                  <c:v>7.7765300000000011</c:v>
                </c:pt>
                <c:pt idx="211">
                  <c:v>7.8160799999999995</c:v>
                </c:pt>
                <c:pt idx="212">
                  <c:v>7.8367199999999997</c:v>
                </c:pt>
                <c:pt idx="213">
                  <c:v>7.9</c:v>
                </c:pt>
                <c:pt idx="214">
                  <c:v>8</c:v>
                </c:pt>
                <c:pt idx="215">
                  <c:v>8.1</c:v>
                </c:pt>
                <c:pt idx="216">
                  <c:v>8.2000000000000011</c:v>
                </c:pt>
                <c:pt idx="217">
                  <c:v>8.3000000000000007</c:v>
                </c:pt>
                <c:pt idx="218">
                  <c:v>8.4</c:v>
                </c:pt>
                <c:pt idx="219">
                  <c:v>8.5</c:v>
                </c:pt>
                <c:pt idx="220">
                  <c:v>8.6</c:v>
                </c:pt>
                <c:pt idx="221">
                  <c:v>8.7000000000000011</c:v>
                </c:pt>
                <c:pt idx="222">
                  <c:v>8.8000000000000007</c:v>
                </c:pt>
                <c:pt idx="223">
                  <c:v>8.9</c:v>
                </c:pt>
                <c:pt idx="224">
                  <c:v>9</c:v>
                </c:pt>
              </c:numCache>
            </c:numRef>
          </c:xVal>
          <c:yVal>
            <c:numRef>
              <c:f>LogRegPlot!$L$2:$L$226</c:f>
              <c:numCache>
                <c:formatCode>General</c:formatCode>
                <c:ptCount val="225"/>
                <c:pt idx="0">
                  <c:v>2.9307174521717074E-4</c:v>
                </c:pt>
                <c:pt idx="1">
                  <c:v>3.2388438675685612E-4</c:v>
                </c:pt>
                <c:pt idx="2">
                  <c:v>3.5793541263034291E-4</c:v>
                </c:pt>
                <c:pt idx="3">
                  <c:v>3.9556491778606914E-4</c:v>
                </c:pt>
                <c:pt idx="4">
                  <c:v>4.3714865712225521E-4</c:v>
                </c:pt>
                <c:pt idx="5">
                  <c:v>4.8310177196607374E-4</c:v>
                </c:pt>
                <c:pt idx="6">
                  <c:v>5.338829031880279E-4</c:v>
                </c:pt>
                <c:pt idx="7">
                  <c:v>5.8999873044899491E-4</c:v>
                </c:pt>
                <c:pt idx="8">
                  <c:v>6.5200898097479492E-4</c:v>
                </c:pt>
                <c:pt idx="9">
                  <c:v>6.733982667622712E-4</c:v>
                </c:pt>
                <c:pt idx="10">
                  <c:v>1.0782899506711647E-3</c:v>
                </c:pt>
                <c:pt idx="11">
                  <c:v>1.3643661764634392E-3</c:v>
                </c:pt>
                <c:pt idx="12">
                  <c:v>1.3643661764634392E-3</c:v>
                </c:pt>
                <c:pt idx="13">
                  <c:v>1.3643661764634392E-3</c:v>
                </c:pt>
                <c:pt idx="14">
                  <c:v>1.3643661764634392E-3</c:v>
                </c:pt>
                <c:pt idx="15">
                  <c:v>1.7262088342467449E-3</c:v>
                </c:pt>
                <c:pt idx="16">
                  <c:v>1.7262088342467449E-3</c:v>
                </c:pt>
                <c:pt idx="17">
                  <c:v>1.833103612010616E-3</c:v>
                </c:pt>
                <c:pt idx="18">
                  <c:v>2.1838056925426643E-3</c:v>
                </c:pt>
                <c:pt idx="19">
                  <c:v>2.1838056925426643E-3</c:v>
                </c:pt>
                <c:pt idx="20">
                  <c:v>2.7623702195093197E-3</c:v>
                </c:pt>
                <c:pt idx="21">
                  <c:v>2.9332403347968068E-3</c:v>
                </c:pt>
                <c:pt idx="22">
                  <c:v>3.1146468391275613E-3</c:v>
                </c:pt>
                <c:pt idx="23">
                  <c:v>3.4936795122039086E-3</c:v>
                </c:pt>
                <c:pt idx="24">
                  <c:v>3.4936795122039086E-3</c:v>
                </c:pt>
                <c:pt idx="25">
                  <c:v>3.4936795122039086E-3</c:v>
                </c:pt>
                <c:pt idx="26">
                  <c:v>4.417737795725166E-3</c:v>
                </c:pt>
                <c:pt idx="27">
                  <c:v>4.417737795725166E-3</c:v>
                </c:pt>
                <c:pt idx="28">
                  <c:v>4.417737795725166E-3</c:v>
                </c:pt>
                <c:pt idx="29">
                  <c:v>4.6905212766558775E-3</c:v>
                </c:pt>
                <c:pt idx="30">
                  <c:v>5.5848344547298374E-3</c:v>
                </c:pt>
                <c:pt idx="31">
                  <c:v>5.5848344547298374E-3</c:v>
                </c:pt>
                <c:pt idx="32">
                  <c:v>5.5848344547298374E-3</c:v>
                </c:pt>
                <c:pt idx="33">
                  <c:v>5.5848344547298374E-3</c:v>
                </c:pt>
                <c:pt idx="34">
                  <c:v>5.9292538413185493E-3</c:v>
                </c:pt>
                <c:pt idx="35">
                  <c:v>6.294779279431977E-3</c:v>
                </c:pt>
                <c:pt idx="36">
                  <c:v>7.0580737841219971E-3</c:v>
                </c:pt>
                <c:pt idx="37">
                  <c:v>7.0580737841219971E-3</c:v>
                </c:pt>
                <c:pt idx="38">
                  <c:v>7.0580737841219971E-3</c:v>
                </c:pt>
                <c:pt idx="39">
                  <c:v>7.4926639661299513E-3</c:v>
                </c:pt>
                <c:pt idx="40">
                  <c:v>8.9164584325894768E-3</c:v>
                </c:pt>
                <c:pt idx="41">
                  <c:v>8.9164584325894768E-3</c:v>
                </c:pt>
                <c:pt idx="42">
                  <c:v>8.9164584325894768E-3</c:v>
                </c:pt>
                <c:pt idx="43">
                  <c:v>8.9164584325894768E-3</c:v>
                </c:pt>
                <c:pt idx="44">
                  <c:v>8.9164584325894768E-3</c:v>
                </c:pt>
                <c:pt idx="45">
                  <c:v>9.4643851477257748E-3</c:v>
                </c:pt>
                <c:pt idx="46">
                  <c:v>9.4643851477257748E-3</c:v>
                </c:pt>
                <c:pt idx="47">
                  <c:v>1.1258606012724298E-2</c:v>
                </c:pt>
                <c:pt idx="48">
                  <c:v>1.1258606012724298E-2</c:v>
                </c:pt>
                <c:pt idx="49">
                  <c:v>1.1258606012724298E-2</c:v>
                </c:pt>
                <c:pt idx="50">
                  <c:v>1.1316191454988123E-2</c:v>
                </c:pt>
                <c:pt idx="51">
                  <c:v>1.1948725189484668E-2</c:v>
                </c:pt>
                <c:pt idx="52">
                  <c:v>1.2009797573568706E-2</c:v>
                </c:pt>
                <c:pt idx="53">
                  <c:v>1.2680604099886071E-2</c:v>
                </c:pt>
                <c:pt idx="54">
                  <c:v>1.2680604099886071E-2</c:v>
                </c:pt>
                <c:pt idx="55">
                  <c:v>1.4207162356085493E-2</c:v>
                </c:pt>
                <c:pt idx="56">
                  <c:v>1.4207162356085493E-2</c:v>
                </c:pt>
                <c:pt idx="57">
                  <c:v>1.4207162356085493E-2</c:v>
                </c:pt>
                <c:pt idx="58">
                  <c:v>1.5995547809725948E-2</c:v>
                </c:pt>
                <c:pt idx="59">
                  <c:v>1.791393580014624E-2</c:v>
                </c:pt>
                <c:pt idx="60">
                  <c:v>1.791393580014624E-2</c:v>
                </c:pt>
                <c:pt idx="61">
                  <c:v>1.791393580014624E-2</c:v>
                </c:pt>
                <c:pt idx="62">
                  <c:v>1.9004165898947659E-2</c:v>
                </c:pt>
                <c:pt idx="63">
                  <c:v>1.9004165898947659E-2</c:v>
                </c:pt>
                <c:pt idx="64">
                  <c:v>1.9004165898947659E-2</c:v>
                </c:pt>
                <c:pt idx="65">
                  <c:v>1.9100602954915141E-2</c:v>
                </c:pt>
                <c:pt idx="66">
                  <c:v>1.9294918742198183E-2</c:v>
                </c:pt>
                <c:pt idx="67">
                  <c:v>2.2565700508031271E-2</c:v>
                </c:pt>
                <c:pt idx="68">
                  <c:v>2.2565700508031271E-2</c:v>
                </c:pt>
                <c:pt idx="69">
                  <c:v>2.2565700508031271E-2</c:v>
                </c:pt>
                <c:pt idx="70">
                  <c:v>2.2565700508031271E-2</c:v>
                </c:pt>
                <c:pt idx="71">
                  <c:v>2.3932135030660245E-2</c:v>
                </c:pt>
                <c:pt idx="72">
                  <c:v>2.3932135030660245E-2</c:v>
                </c:pt>
                <c:pt idx="73">
                  <c:v>2.4052966026921994E-2</c:v>
                </c:pt>
                <c:pt idx="74">
                  <c:v>2.5379163673169298E-2</c:v>
                </c:pt>
                <c:pt idx="75">
                  <c:v>2.5379163673169298E-2</c:v>
                </c:pt>
                <c:pt idx="76">
                  <c:v>2.5379163673169298E-2</c:v>
                </c:pt>
                <c:pt idx="77">
                  <c:v>2.7046728515085924E-2</c:v>
                </c:pt>
                <c:pt idx="78">
                  <c:v>2.839048324523492E-2</c:v>
                </c:pt>
                <c:pt idx="79">
                  <c:v>3.0098768086064258E-2</c:v>
                </c:pt>
                <c:pt idx="80">
                  <c:v>3.0098768086064258E-2</c:v>
                </c:pt>
                <c:pt idx="81">
                  <c:v>3.0098768086064258E-2</c:v>
                </c:pt>
                <c:pt idx="82">
                  <c:v>3.1906466724831925E-2</c:v>
                </c:pt>
                <c:pt idx="83">
                  <c:v>3.3818948129043756E-2</c:v>
                </c:pt>
                <c:pt idx="84">
                  <c:v>3.3818948129043756E-2</c:v>
                </c:pt>
                <c:pt idx="85">
                  <c:v>3.5663931386360412E-2</c:v>
                </c:pt>
                <c:pt idx="86">
                  <c:v>3.5663931386360412E-2</c:v>
                </c:pt>
                <c:pt idx="87">
                  <c:v>3.5663931386360412E-2</c:v>
                </c:pt>
                <c:pt idx="88">
                  <c:v>3.5841820007576644E-2</c:v>
                </c:pt>
                <c:pt idx="89">
                  <c:v>3.7980932999721516E-2</c:v>
                </c:pt>
                <c:pt idx="90">
                  <c:v>3.7980932999721516E-2</c:v>
                </c:pt>
                <c:pt idx="91">
                  <c:v>4.2422409649320085E-2</c:v>
                </c:pt>
                <c:pt idx="92">
                  <c:v>4.2422409649320085E-2</c:v>
                </c:pt>
                <c:pt idx="93">
                  <c:v>4.2422409649320085E-2</c:v>
                </c:pt>
                <c:pt idx="94">
                  <c:v>4.2632518655435422E-2</c:v>
                </c:pt>
                <c:pt idx="95">
                  <c:v>4.4715030305885188E-2</c:v>
                </c:pt>
                <c:pt idx="96">
                  <c:v>5.3094296619544824E-2</c:v>
                </c:pt>
                <c:pt idx="97">
                  <c:v>5.592996869407537E-2</c:v>
                </c:pt>
                <c:pt idx="98">
                  <c:v>5.592996869407537E-2</c:v>
                </c:pt>
                <c:pt idx="99">
                  <c:v>7.0087893284702774E-2</c:v>
                </c:pt>
                <c:pt idx="100">
                  <c:v>7.3760464647637455E-2</c:v>
                </c:pt>
                <c:pt idx="101">
                  <c:v>7.8351413413119964E-2</c:v>
                </c:pt>
                <c:pt idx="102">
                  <c:v>8.2418611778068071E-2</c:v>
                </c:pt>
                <c:pt idx="103">
                  <c:v>8.280968260500543E-2</c:v>
                </c:pt>
                <c:pt idx="104">
                  <c:v>8.7910409373438025E-2</c:v>
                </c:pt>
                <c:pt idx="105">
                  <c:v>9.156202517835596E-2</c:v>
                </c:pt>
                <c:pt idx="106">
                  <c:v>9.714475941500271E-2</c:v>
                </c:pt>
                <c:pt idx="107">
                  <c:v>9.714475941500271E-2</c:v>
                </c:pt>
                <c:pt idx="108">
                  <c:v>0.10207946451420898</c:v>
                </c:pt>
                <c:pt idx="109">
                  <c:v>0.10207946451420898</c:v>
                </c:pt>
                <c:pt idx="110">
                  <c:v>0.10350711521252158</c:v>
                </c:pt>
                <c:pt idx="111">
                  <c:v>0.11469761845956757</c:v>
                </c:pt>
                <c:pt idx="112">
                  <c:v>0.12040505443767945</c:v>
                </c:pt>
                <c:pt idx="113">
                  <c:v>0.12578744566135278</c:v>
                </c:pt>
                <c:pt idx="114">
                  <c:v>0.1263559613829924</c:v>
                </c:pt>
                <c:pt idx="115">
                  <c:v>0.12692667353478887</c:v>
                </c:pt>
                <c:pt idx="116">
                  <c:v>0.13196446167388473</c:v>
                </c:pt>
                <c:pt idx="117">
                  <c:v>0.14637502066204855</c:v>
                </c:pt>
                <c:pt idx="118">
                  <c:v>0.15540665513320079</c:v>
                </c:pt>
                <c:pt idx="119">
                  <c:v>0.17187025189753879</c:v>
                </c:pt>
                <c:pt idx="120">
                  <c:v>0.20718299426500128</c:v>
                </c:pt>
                <c:pt idx="121">
                  <c:v>0.21549419498940137</c:v>
                </c:pt>
                <c:pt idx="122">
                  <c:v>0.21812271268430539</c:v>
                </c:pt>
                <c:pt idx="123">
                  <c:v>0.22674725121839348</c:v>
                </c:pt>
                <c:pt idx="124">
                  <c:v>0.22674725121839348</c:v>
                </c:pt>
                <c:pt idx="125">
                  <c:v>0.23747372158277474</c:v>
                </c:pt>
                <c:pt idx="126">
                  <c:v>0.23934752671508439</c:v>
                </c:pt>
                <c:pt idx="127">
                  <c:v>0.27272315764156424</c:v>
                </c:pt>
                <c:pt idx="128">
                  <c:v>0.28063782345163879</c:v>
                </c:pt>
                <c:pt idx="129">
                  <c:v>0.28377351483046931</c:v>
                </c:pt>
                <c:pt idx="130">
                  <c:v>0.29508994602755889</c:v>
                </c:pt>
                <c:pt idx="131">
                  <c:v>0.31960883891179137</c:v>
                </c:pt>
                <c:pt idx="132">
                  <c:v>0.32185718173432637</c:v>
                </c:pt>
                <c:pt idx="133">
                  <c:v>0.36246529106832881</c:v>
                </c:pt>
                <c:pt idx="134">
                  <c:v>0.38826288279539933</c:v>
                </c:pt>
                <c:pt idx="135">
                  <c:v>0.40141085077786476</c:v>
                </c:pt>
                <c:pt idx="136">
                  <c:v>0.40141085077786476</c:v>
                </c:pt>
                <c:pt idx="137">
                  <c:v>0.43191309739296513</c:v>
                </c:pt>
                <c:pt idx="138">
                  <c:v>0.44801355528747788</c:v>
                </c:pt>
                <c:pt idx="139">
                  <c:v>0.45909413144370176</c:v>
                </c:pt>
                <c:pt idx="140">
                  <c:v>0.46165792263670175</c:v>
                </c:pt>
                <c:pt idx="141">
                  <c:v>0.4740732746496904</c:v>
                </c:pt>
                <c:pt idx="142">
                  <c:v>0.47535997540538438</c:v>
                </c:pt>
                <c:pt idx="143">
                  <c:v>0.4766470033907278</c:v>
                </c:pt>
                <c:pt idx="144">
                  <c:v>0.48909922756515267</c:v>
                </c:pt>
                <c:pt idx="145">
                  <c:v>0.49038868408694841</c:v>
                </c:pt>
                <c:pt idx="146">
                  <c:v>0.49425775247526366</c:v>
                </c:pt>
                <c:pt idx="147">
                  <c:v>0.50414490504881182</c:v>
                </c:pt>
                <c:pt idx="148">
                  <c:v>0.53418657726298946</c:v>
                </c:pt>
                <c:pt idx="149">
                  <c:v>0.53675358761327763</c:v>
                </c:pt>
                <c:pt idx="150">
                  <c:v>0.54785060845962064</c:v>
                </c:pt>
                <c:pt idx="151">
                  <c:v>0.54912847535470899</c:v>
                </c:pt>
                <c:pt idx="152">
                  <c:v>0.56144288593357961</c:v>
                </c:pt>
                <c:pt idx="153">
                  <c:v>0.5639822928265259</c:v>
                </c:pt>
                <c:pt idx="154">
                  <c:v>0.58249157546500807</c:v>
                </c:pt>
                <c:pt idx="155">
                  <c:v>0.60282980064270186</c:v>
                </c:pt>
                <c:pt idx="156">
                  <c:v>0.6065301514887137</c:v>
                </c:pt>
                <c:pt idx="157">
                  <c:v>0.60776091306011504</c:v>
                </c:pt>
                <c:pt idx="158">
                  <c:v>0.60899030667433462</c:v>
                </c:pt>
                <c:pt idx="159">
                  <c:v>0.62079877623686375</c:v>
                </c:pt>
                <c:pt idx="160">
                  <c:v>0.62201272036886535</c:v>
                </c:pt>
                <c:pt idx="161">
                  <c:v>0.62201272036886535</c:v>
                </c:pt>
                <c:pt idx="162">
                  <c:v>0.63366448737755565</c:v>
                </c:pt>
                <c:pt idx="163">
                  <c:v>0.63486146958542566</c:v>
                </c:pt>
                <c:pt idx="164">
                  <c:v>0.63486146958542566</c:v>
                </c:pt>
                <c:pt idx="165">
                  <c:v>0.65997661322319168</c:v>
                </c:pt>
                <c:pt idx="166">
                  <c:v>0.68866597811551122</c:v>
                </c:pt>
                <c:pt idx="167">
                  <c:v>0.70250184411111305</c:v>
                </c:pt>
                <c:pt idx="168">
                  <c:v>0.71281800670466311</c:v>
                </c:pt>
                <c:pt idx="169">
                  <c:v>0.72394993594975021</c:v>
                </c:pt>
                <c:pt idx="170">
                  <c:v>0.73581517239953143</c:v>
                </c:pt>
                <c:pt idx="171">
                  <c:v>0.73681700974971043</c:v>
                </c:pt>
                <c:pt idx="172">
                  <c:v>0.75854335081407864</c:v>
                </c:pt>
                <c:pt idx="173">
                  <c:v>0.76755919266943984</c:v>
                </c:pt>
                <c:pt idx="174">
                  <c:v>0.76755919266943984</c:v>
                </c:pt>
                <c:pt idx="175">
                  <c:v>0.7799010783746736</c:v>
                </c:pt>
                <c:pt idx="176">
                  <c:v>0.81690684492329524</c:v>
                </c:pt>
                <c:pt idx="177">
                  <c:v>0.81767736469590402</c:v>
                </c:pt>
                <c:pt idx="178">
                  <c:v>0.81921084056114923</c:v>
                </c:pt>
                <c:pt idx="179">
                  <c:v>0.82647959098875334</c:v>
                </c:pt>
                <c:pt idx="180">
                  <c:v>0.82795461047092178</c:v>
                </c:pt>
                <c:pt idx="181">
                  <c:v>0.8495569025774008</c:v>
                </c:pt>
                <c:pt idx="182">
                  <c:v>0.85087114877529668</c:v>
                </c:pt>
                <c:pt idx="183">
                  <c:v>0.85645583573211181</c:v>
                </c:pt>
                <c:pt idx="184">
                  <c:v>0.85834845398260462</c:v>
                </c:pt>
                <c:pt idx="185">
                  <c:v>0.88964401187664233</c:v>
                </c:pt>
                <c:pt idx="186">
                  <c:v>0.90703854486665425</c:v>
                </c:pt>
                <c:pt idx="187">
                  <c:v>0.91115906796765656</c:v>
                </c:pt>
                <c:pt idx="188">
                  <c:v>0.91511404133828655</c:v>
                </c:pt>
                <c:pt idx="189">
                  <c:v>0.91551401423015932</c:v>
                </c:pt>
                <c:pt idx="190">
                  <c:v>0.91551401423015932</c:v>
                </c:pt>
                <c:pt idx="191">
                  <c:v>0.91670368696131177</c:v>
                </c:pt>
                <c:pt idx="192">
                  <c:v>0.92081046017214752</c:v>
                </c:pt>
                <c:pt idx="193">
                  <c:v>0.92915558065202097</c:v>
                </c:pt>
                <c:pt idx="194">
                  <c:v>0.93544652306436538</c:v>
                </c:pt>
                <c:pt idx="195">
                  <c:v>0.93957586756771461</c:v>
                </c:pt>
                <c:pt idx="196">
                  <c:v>0.94015911448125422</c:v>
                </c:pt>
                <c:pt idx="197">
                  <c:v>0.94290397776434753</c:v>
                </c:pt>
                <c:pt idx="198">
                  <c:v>0.94929860613726669</c:v>
                </c:pt>
                <c:pt idx="199">
                  <c:v>0.95140781117818418</c:v>
                </c:pt>
                <c:pt idx="200">
                  <c:v>0.95211848662809884</c:v>
                </c:pt>
                <c:pt idx="201">
                  <c:v>0.95388962549358236</c:v>
                </c:pt>
                <c:pt idx="202">
                  <c:v>0.9545657370274756</c:v>
                </c:pt>
                <c:pt idx="203">
                  <c:v>0.95951008906698076</c:v>
                </c:pt>
                <c:pt idx="204">
                  <c:v>0.96121184834029461</c:v>
                </c:pt>
                <c:pt idx="205">
                  <c:v>0.96357622933210896</c:v>
                </c:pt>
                <c:pt idx="206">
                  <c:v>0.96773483644598135</c:v>
                </c:pt>
                <c:pt idx="207">
                  <c:v>0.96773483644598135</c:v>
                </c:pt>
                <c:pt idx="208">
                  <c:v>0.9709999820259686</c:v>
                </c:pt>
                <c:pt idx="209">
                  <c:v>0.9709999820259686</c:v>
                </c:pt>
                <c:pt idx="210">
                  <c:v>0.97446229900557113</c:v>
                </c:pt>
                <c:pt idx="211">
                  <c:v>0.97542826926388448</c:v>
                </c:pt>
                <c:pt idx="212">
                  <c:v>0.97591814352617645</c:v>
                </c:pt>
                <c:pt idx="213">
                  <c:v>0.97736139828394741</c:v>
                </c:pt>
                <c:pt idx="214">
                  <c:v>0.97947152059102793</c:v>
                </c:pt>
                <c:pt idx="215">
                  <c:v>0.98138870572979542</c:v>
                </c:pt>
                <c:pt idx="216">
                  <c:v>0.98312992597810833</c:v>
                </c:pt>
                <c:pt idx="217">
                  <c:v>0.98471078046995086</c:v>
                </c:pt>
                <c:pt idx="218">
                  <c:v>0.98614558443391453</c:v>
                </c:pt>
                <c:pt idx="219">
                  <c:v>0.98744745684227242</c:v>
                </c:pt>
                <c:pt idx="220">
                  <c:v>0.98862840552113762</c:v>
                </c:pt>
                <c:pt idx="221">
                  <c:v>0.98969940902526654</c:v>
                </c:pt>
                <c:pt idx="222">
                  <c:v>0.99067049478951474</c:v>
                </c:pt>
                <c:pt idx="223">
                  <c:v>0.99155081323845462</c:v>
                </c:pt>
                <c:pt idx="224">
                  <c:v>0.99234870767191552</c:v>
                </c:pt>
              </c:numCache>
            </c:numRef>
          </c:yVal>
          <c:smooth val="1"/>
        </c:ser>
        <c:ser>
          <c:idx val="1"/>
          <c:order val="1"/>
          <c:tx>
            <c:v>P(Min-I)</c:v>
          </c:tx>
          <c:spPr>
            <a:ln>
              <a:solidFill>
                <a:prstClr val="black"/>
              </a:solidFill>
              <a:prstDash val="dash"/>
            </a:ln>
          </c:spPr>
          <c:marker>
            <c:symbol val="none"/>
          </c:marker>
          <c:xVal>
            <c:numRef>
              <c:f>LogRegPlot!$K$2:$K$226</c:f>
              <c:numCache>
                <c:formatCode>General</c:formatCode>
                <c:ptCount val="225"/>
                <c:pt idx="0">
                  <c:v>-4</c:v>
                </c:pt>
                <c:pt idx="1">
                  <c:v>-3.9</c:v>
                </c:pt>
                <c:pt idx="2">
                  <c:v>-3.8</c:v>
                </c:pt>
                <c:pt idx="3">
                  <c:v>-3.7</c:v>
                </c:pt>
                <c:pt idx="4">
                  <c:v>-3.6</c:v>
                </c:pt>
                <c:pt idx="5">
                  <c:v>-3.5</c:v>
                </c:pt>
                <c:pt idx="6">
                  <c:v>-3.4</c:v>
                </c:pt>
                <c:pt idx="7">
                  <c:v>-3.3</c:v>
                </c:pt>
                <c:pt idx="8">
                  <c:v>-3.2</c:v>
                </c:pt>
                <c:pt idx="9">
                  <c:v>-3.167700000000004</c:v>
                </c:pt>
                <c:pt idx="10">
                  <c:v>-2.6964999999999977</c:v>
                </c:pt>
                <c:pt idx="11">
                  <c:v>-2.4609000000000001</c:v>
                </c:pt>
                <c:pt idx="12">
                  <c:v>-2.4609000000000001</c:v>
                </c:pt>
                <c:pt idx="13">
                  <c:v>-2.4609000000000001</c:v>
                </c:pt>
                <c:pt idx="14">
                  <c:v>-2.4609000000000001</c:v>
                </c:pt>
                <c:pt idx="15">
                  <c:v>-2.2252999999999998</c:v>
                </c:pt>
                <c:pt idx="16">
                  <c:v>-2.2252999999999998</c:v>
                </c:pt>
                <c:pt idx="17">
                  <c:v>-2.1651099999999999</c:v>
                </c:pt>
                <c:pt idx="18">
                  <c:v>-1.9897</c:v>
                </c:pt>
                <c:pt idx="19">
                  <c:v>-1.9897</c:v>
                </c:pt>
                <c:pt idx="20">
                  <c:v>-1.7540999999999998</c:v>
                </c:pt>
                <c:pt idx="21">
                  <c:v>-1.6939099999999998</c:v>
                </c:pt>
                <c:pt idx="22">
                  <c:v>-1.6337199999999998</c:v>
                </c:pt>
                <c:pt idx="23">
                  <c:v>-1.5185</c:v>
                </c:pt>
                <c:pt idx="24">
                  <c:v>-1.5185</c:v>
                </c:pt>
                <c:pt idx="25">
                  <c:v>-1.5185</c:v>
                </c:pt>
                <c:pt idx="26">
                  <c:v>-1.2829000000000002</c:v>
                </c:pt>
                <c:pt idx="27">
                  <c:v>-1.2829000000000002</c:v>
                </c:pt>
                <c:pt idx="28">
                  <c:v>-1.2829000000000002</c:v>
                </c:pt>
                <c:pt idx="29">
                  <c:v>-1.22271</c:v>
                </c:pt>
                <c:pt idx="30">
                  <c:v>-1.0472999999999977</c:v>
                </c:pt>
                <c:pt idx="31">
                  <c:v>-1.0472999999999977</c:v>
                </c:pt>
                <c:pt idx="32">
                  <c:v>-1.0472999999999977</c:v>
                </c:pt>
                <c:pt idx="33">
                  <c:v>-1.0472999999999977</c:v>
                </c:pt>
                <c:pt idx="34">
                  <c:v>-0.98710999999999949</c:v>
                </c:pt>
                <c:pt idx="35">
                  <c:v>-0.92692000000000063</c:v>
                </c:pt>
                <c:pt idx="36">
                  <c:v>-0.81170000000000064</c:v>
                </c:pt>
                <c:pt idx="37">
                  <c:v>-0.81170000000000064</c:v>
                </c:pt>
                <c:pt idx="38">
                  <c:v>-0.81170000000000064</c:v>
                </c:pt>
                <c:pt idx="39">
                  <c:v>-0.7515099999999999</c:v>
                </c:pt>
                <c:pt idx="40">
                  <c:v>-0.57609999999999995</c:v>
                </c:pt>
                <c:pt idx="41">
                  <c:v>-0.57609999999999995</c:v>
                </c:pt>
                <c:pt idx="42">
                  <c:v>-0.57609999999999995</c:v>
                </c:pt>
                <c:pt idx="43">
                  <c:v>-0.57609999999999995</c:v>
                </c:pt>
                <c:pt idx="44">
                  <c:v>-0.57609999999999995</c:v>
                </c:pt>
                <c:pt idx="45">
                  <c:v>-0.51590999999999987</c:v>
                </c:pt>
                <c:pt idx="46">
                  <c:v>-0.51590999999999987</c:v>
                </c:pt>
                <c:pt idx="47">
                  <c:v>-0.34050000000000002</c:v>
                </c:pt>
                <c:pt idx="48">
                  <c:v>-0.34050000000000002</c:v>
                </c:pt>
                <c:pt idx="49">
                  <c:v>-0.34050000000000002</c:v>
                </c:pt>
                <c:pt idx="50">
                  <c:v>-0.33534000000000075</c:v>
                </c:pt>
                <c:pt idx="51">
                  <c:v>-0.28031000000000056</c:v>
                </c:pt>
                <c:pt idx="52">
                  <c:v>-0.27515000000000001</c:v>
                </c:pt>
                <c:pt idx="53">
                  <c:v>-0.22012000000000007</c:v>
                </c:pt>
                <c:pt idx="54">
                  <c:v>-0.22012000000000007</c:v>
                </c:pt>
                <c:pt idx="55">
                  <c:v>-0.10489999999999998</c:v>
                </c:pt>
                <c:pt idx="56">
                  <c:v>-0.10489999999999998</c:v>
                </c:pt>
                <c:pt idx="57">
                  <c:v>-0.10489999999999998</c:v>
                </c:pt>
                <c:pt idx="58">
                  <c:v>1.5479999999999938E-2</c:v>
                </c:pt>
                <c:pt idx="59">
                  <c:v>0.13069999999999998</c:v>
                </c:pt>
                <c:pt idx="60">
                  <c:v>0.13069999999999998</c:v>
                </c:pt>
                <c:pt idx="61">
                  <c:v>0.13069999999999998</c:v>
                </c:pt>
                <c:pt idx="62">
                  <c:v>0.19089000000000006</c:v>
                </c:pt>
                <c:pt idx="63">
                  <c:v>0.19089000000000006</c:v>
                </c:pt>
                <c:pt idx="64">
                  <c:v>0.19089000000000006</c:v>
                </c:pt>
                <c:pt idx="65">
                  <c:v>0.19605</c:v>
                </c:pt>
                <c:pt idx="66">
                  <c:v>0.20636999999999994</c:v>
                </c:pt>
                <c:pt idx="67">
                  <c:v>0.36630000000000057</c:v>
                </c:pt>
                <c:pt idx="68">
                  <c:v>0.36630000000000057</c:v>
                </c:pt>
                <c:pt idx="69">
                  <c:v>0.36630000000000057</c:v>
                </c:pt>
                <c:pt idx="70">
                  <c:v>0.36630000000000057</c:v>
                </c:pt>
                <c:pt idx="71">
                  <c:v>0.42649000000000031</c:v>
                </c:pt>
                <c:pt idx="72">
                  <c:v>0.42649000000000031</c:v>
                </c:pt>
                <c:pt idx="73">
                  <c:v>0.43165000000000031</c:v>
                </c:pt>
                <c:pt idx="74">
                  <c:v>0.48668000000000045</c:v>
                </c:pt>
                <c:pt idx="75">
                  <c:v>0.48668000000000045</c:v>
                </c:pt>
                <c:pt idx="76">
                  <c:v>0.48668000000000045</c:v>
                </c:pt>
                <c:pt idx="77">
                  <c:v>0.5520299999999998</c:v>
                </c:pt>
                <c:pt idx="78">
                  <c:v>0.60190000000000099</c:v>
                </c:pt>
                <c:pt idx="79">
                  <c:v>0.66209000000000173</c:v>
                </c:pt>
                <c:pt idx="80">
                  <c:v>0.66209000000000173</c:v>
                </c:pt>
                <c:pt idx="81">
                  <c:v>0.66209000000000173</c:v>
                </c:pt>
                <c:pt idx="82">
                  <c:v>0.72227999999999992</c:v>
                </c:pt>
                <c:pt idx="83">
                  <c:v>0.78247</c:v>
                </c:pt>
                <c:pt idx="84">
                  <c:v>0.78247</c:v>
                </c:pt>
                <c:pt idx="85">
                  <c:v>0.83750000000000002</c:v>
                </c:pt>
                <c:pt idx="86">
                  <c:v>0.83750000000000002</c:v>
                </c:pt>
                <c:pt idx="87">
                  <c:v>0.83750000000000002</c:v>
                </c:pt>
                <c:pt idx="88">
                  <c:v>0.84266000000000063</c:v>
                </c:pt>
                <c:pt idx="89">
                  <c:v>0.90284999999999993</c:v>
                </c:pt>
                <c:pt idx="90">
                  <c:v>0.90284999999999993</c:v>
                </c:pt>
                <c:pt idx="91">
                  <c:v>1.01807</c:v>
                </c:pt>
                <c:pt idx="92">
                  <c:v>1.01807</c:v>
                </c:pt>
                <c:pt idx="93">
                  <c:v>1.01807</c:v>
                </c:pt>
                <c:pt idx="94">
                  <c:v>1.0232299999999974</c:v>
                </c:pt>
                <c:pt idx="95">
                  <c:v>1.0730999999999979</c:v>
                </c:pt>
                <c:pt idx="96">
                  <c:v>1.2536699999999976</c:v>
                </c:pt>
                <c:pt idx="97">
                  <c:v>1.3087</c:v>
                </c:pt>
                <c:pt idx="98">
                  <c:v>1.3087</c:v>
                </c:pt>
                <c:pt idx="99">
                  <c:v>1.5494599999999998</c:v>
                </c:pt>
                <c:pt idx="100">
                  <c:v>1.6044900000000002</c:v>
                </c:pt>
                <c:pt idx="101">
                  <c:v>1.66984</c:v>
                </c:pt>
                <c:pt idx="102">
                  <c:v>1.7248699999999979</c:v>
                </c:pt>
                <c:pt idx="103">
                  <c:v>1.7300299999999977</c:v>
                </c:pt>
                <c:pt idx="104">
                  <c:v>1.7953800000000002</c:v>
                </c:pt>
                <c:pt idx="105">
                  <c:v>1.84009</c:v>
                </c:pt>
                <c:pt idx="106">
                  <c:v>1.90544</c:v>
                </c:pt>
                <c:pt idx="107">
                  <c:v>1.90544</c:v>
                </c:pt>
                <c:pt idx="108">
                  <c:v>1.9604699999999999</c:v>
                </c:pt>
                <c:pt idx="109">
                  <c:v>1.9604699999999999</c:v>
                </c:pt>
                <c:pt idx="110">
                  <c:v>1.9759500000000001</c:v>
                </c:pt>
                <c:pt idx="111">
                  <c:v>2.09117</c:v>
                </c:pt>
                <c:pt idx="112">
                  <c:v>2.1461999999999999</c:v>
                </c:pt>
                <c:pt idx="113">
                  <c:v>2.1960699999999957</c:v>
                </c:pt>
                <c:pt idx="114">
                  <c:v>2.2012299999999998</c:v>
                </c:pt>
                <c:pt idx="115">
                  <c:v>2.2063899999999999</c:v>
                </c:pt>
                <c:pt idx="116">
                  <c:v>2.2511000000000001</c:v>
                </c:pt>
                <c:pt idx="117">
                  <c:v>2.3714799999999956</c:v>
                </c:pt>
                <c:pt idx="118">
                  <c:v>2.4419899999999997</c:v>
                </c:pt>
                <c:pt idx="119">
                  <c:v>2.5623699999999987</c:v>
                </c:pt>
                <c:pt idx="120">
                  <c:v>2.7928099999999967</c:v>
                </c:pt>
                <c:pt idx="121">
                  <c:v>2.8426799999999957</c:v>
                </c:pt>
                <c:pt idx="122">
                  <c:v>2.8581599999999967</c:v>
                </c:pt>
                <c:pt idx="123">
                  <c:v>2.9080300000000001</c:v>
                </c:pt>
                <c:pt idx="124">
                  <c:v>2.9080300000000001</c:v>
                </c:pt>
                <c:pt idx="125">
                  <c:v>2.9682200000000001</c:v>
                </c:pt>
                <c:pt idx="126">
                  <c:v>2.9785399999999997</c:v>
                </c:pt>
                <c:pt idx="127">
                  <c:v>3.15395</c:v>
                </c:pt>
                <c:pt idx="128">
                  <c:v>3.1935000000000002</c:v>
                </c:pt>
                <c:pt idx="129">
                  <c:v>3.2089800000000044</c:v>
                </c:pt>
                <c:pt idx="130">
                  <c:v>3.2640099999999999</c:v>
                </c:pt>
                <c:pt idx="131">
                  <c:v>3.3792299999999957</c:v>
                </c:pt>
                <c:pt idx="132">
                  <c:v>3.3895499999999967</c:v>
                </c:pt>
                <c:pt idx="133">
                  <c:v>3.5701200000000002</c:v>
                </c:pt>
                <c:pt idx="134">
                  <c:v>3.6801800000000044</c:v>
                </c:pt>
                <c:pt idx="135">
                  <c:v>3.7352100000000004</c:v>
                </c:pt>
                <c:pt idx="136">
                  <c:v>3.7352100000000004</c:v>
                </c:pt>
                <c:pt idx="137">
                  <c:v>3.8607499999999977</c:v>
                </c:pt>
                <c:pt idx="138">
                  <c:v>3.9260999999999977</c:v>
                </c:pt>
                <c:pt idx="139">
                  <c:v>3.9708099999999962</c:v>
                </c:pt>
                <c:pt idx="140">
                  <c:v>3.9811300000000012</c:v>
                </c:pt>
                <c:pt idx="141">
                  <c:v>4.0309999999999997</c:v>
                </c:pt>
                <c:pt idx="142">
                  <c:v>4.0361599999999997</c:v>
                </c:pt>
                <c:pt idx="143">
                  <c:v>4.0413199999999998</c:v>
                </c:pt>
                <c:pt idx="144">
                  <c:v>4.0911900000000001</c:v>
                </c:pt>
                <c:pt idx="145">
                  <c:v>4.0963500000000002</c:v>
                </c:pt>
                <c:pt idx="146">
                  <c:v>4.1118299999999985</c:v>
                </c:pt>
                <c:pt idx="147">
                  <c:v>4.1513799999999996</c:v>
                </c:pt>
                <c:pt idx="148">
                  <c:v>4.2717600000000102</c:v>
                </c:pt>
                <c:pt idx="149">
                  <c:v>4.2820799999999997</c:v>
                </c:pt>
                <c:pt idx="150">
                  <c:v>4.3267899999999955</c:v>
                </c:pt>
                <c:pt idx="151">
                  <c:v>4.33195</c:v>
                </c:pt>
                <c:pt idx="152">
                  <c:v>4.3818200000000003</c:v>
                </c:pt>
                <c:pt idx="153">
                  <c:v>4.3921399999999906</c:v>
                </c:pt>
                <c:pt idx="154">
                  <c:v>4.4678099999999965</c:v>
                </c:pt>
                <c:pt idx="155">
                  <c:v>4.5520700000000005</c:v>
                </c:pt>
                <c:pt idx="156">
                  <c:v>4.5675499999999927</c:v>
                </c:pt>
                <c:pt idx="157">
                  <c:v>4.5727099999999998</c:v>
                </c:pt>
                <c:pt idx="158">
                  <c:v>4.5778699999999999</c:v>
                </c:pt>
                <c:pt idx="159">
                  <c:v>4.6277399999999895</c:v>
                </c:pt>
                <c:pt idx="160">
                  <c:v>4.6328999999999985</c:v>
                </c:pt>
                <c:pt idx="161">
                  <c:v>4.6328999999999985</c:v>
                </c:pt>
                <c:pt idx="162">
                  <c:v>4.6827699999999997</c:v>
                </c:pt>
                <c:pt idx="163">
                  <c:v>4.6879299999999926</c:v>
                </c:pt>
                <c:pt idx="164">
                  <c:v>4.6879299999999926</c:v>
                </c:pt>
                <c:pt idx="165">
                  <c:v>4.7979899999999915</c:v>
                </c:pt>
                <c:pt idx="166">
                  <c:v>4.9286900000000013</c:v>
                </c:pt>
                <c:pt idx="167">
                  <c:v>4.99404</c:v>
                </c:pt>
                <c:pt idx="168">
                  <c:v>5.0439099999999986</c:v>
                </c:pt>
                <c:pt idx="169">
                  <c:v>5.0989400000000007</c:v>
                </c:pt>
                <c:pt idx="170">
                  <c:v>5.1591299999999976</c:v>
                </c:pt>
                <c:pt idx="171">
                  <c:v>5.1642899999999896</c:v>
                </c:pt>
                <c:pt idx="172">
                  <c:v>5.2795100000000001</c:v>
                </c:pt>
                <c:pt idx="173">
                  <c:v>5.3293800000000005</c:v>
                </c:pt>
                <c:pt idx="174">
                  <c:v>5.3293800000000005</c:v>
                </c:pt>
                <c:pt idx="175">
                  <c:v>5.3998900000000001</c:v>
                </c:pt>
                <c:pt idx="176">
                  <c:v>5.6303300000000007</c:v>
                </c:pt>
                <c:pt idx="177">
                  <c:v>5.6354899999999946</c:v>
                </c:pt>
                <c:pt idx="178">
                  <c:v>5.6458099999999956</c:v>
                </c:pt>
                <c:pt idx="179">
                  <c:v>5.6956799999999985</c:v>
                </c:pt>
                <c:pt idx="180">
                  <c:v>5.7059999999999995</c:v>
                </c:pt>
                <c:pt idx="181">
                  <c:v>5.8659299999999917</c:v>
                </c:pt>
                <c:pt idx="182">
                  <c:v>5.8762500000000024</c:v>
                </c:pt>
                <c:pt idx="183">
                  <c:v>5.92096</c:v>
                </c:pt>
                <c:pt idx="184">
                  <c:v>5.936440000000009</c:v>
                </c:pt>
                <c:pt idx="185">
                  <c:v>6.2219099999999985</c:v>
                </c:pt>
                <c:pt idx="186">
                  <c:v>6.4128000000000007</c:v>
                </c:pt>
                <c:pt idx="187">
                  <c:v>6.4626699999999992</c:v>
                </c:pt>
                <c:pt idx="188">
                  <c:v>6.5125399999999916</c:v>
                </c:pt>
                <c:pt idx="189">
                  <c:v>6.5176999999999996</c:v>
                </c:pt>
                <c:pt idx="190">
                  <c:v>6.5176999999999996</c:v>
                </c:pt>
                <c:pt idx="191">
                  <c:v>6.5331799999999998</c:v>
                </c:pt>
                <c:pt idx="192">
                  <c:v>6.5882100000000001</c:v>
                </c:pt>
                <c:pt idx="193">
                  <c:v>6.7085900000000001</c:v>
                </c:pt>
                <c:pt idx="194">
                  <c:v>6.8083300000000007</c:v>
                </c:pt>
                <c:pt idx="195">
                  <c:v>6.8788400000000003</c:v>
                </c:pt>
                <c:pt idx="196">
                  <c:v>6.8891600000000004</c:v>
                </c:pt>
                <c:pt idx="197">
                  <c:v>6.9390300000000034</c:v>
                </c:pt>
                <c:pt idx="198">
                  <c:v>7.0645699999999945</c:v>
                </c:pt>
                <c:pt idx="199">
                  <c:v>7.10928</c:v>
                </c:pt>
                <c:pt idx="200">
                  <c:v>7.1247599999999895</c:v>
                </c:pt>
                <c:pt idx="201">
                  <c:v>7.1643099999999906</c:v>
                </c:pt>
                <c:pt idx="202">
                  <c:v>7.1797899999999997</c:v>
                </c:pt>
                <c:pt idx="203">
                  <c:v>7.3001699999999996</c:v>
                </c:pt>
                <c:pt idx="204">
                  <c:v>7.3448799999999945</c:v>
                </c:pt>
                <c:pt idx="205">
                  <c:v>7.4102300000000003</c:v>
                </c:pt>
                <c:pt idx="206">
                  <c:v>7.5357700000000003</c:v>
                </c:pt>
                <c:pt idx="207">
                  <c:v>7.5357700000000003</c:v>
                </c:pt>
                <c:pt idx="208">
                  <c:v>7.6458299999999975</c:v>
                </c:pt>
                <c:pt idx="209">
                  <c:v>7.6458299999999975</c:v>
                </c:pt>
                <c:pt idx="210">
                  <c:v>7.7765300000000011</c:v>
                </c:pt>
                <c:pt idx="211">
                  <c:v>7.8160799999999995</c:v>
                </c:pt>
                <c:pt idx="212">
                  <c:v>7.8367199999999997</c:v>
                </c:pt>
                <c:pt idx="213">
                  <c:v>7.9</c:v>
                </c:pt>
                <c:pt idx="214">
                  <c:v>8</c:v>
                </c:pt>
                <c:pt idx="215">
                  <c:v>8.1</c:v>
                </c:pt>
                <c:pt idx="216">
                  <c:v>8.2000000000000011</c:v>
                </c:pt>
                <c:pt idx="217">
                  <c:v>8.3000000000000007</c:v>
                </c:pt>
                <c:pt idx="218">
                  <c:v>8.4</c:v>
                </c:pt>
                <c:pt idx="219">
                  <c:v>8.5</c:v>
                </c:pt>
                <c:pt idx="220">
                  <c:v>8.6</c:v>
                </c:pt>
                <c:pt idx="221">
                  <c:v>8.7000000000000011</c:v>
                </c:pt>
                <c:pt idx="222">
                  <c:v>8.8000000000000007</c:v>
                </c:pt>
                <c:pt idx="223">
                  <c:v>8.9</c:v>
                </c:pt>
                <c:pt idx="224">
                  <c:v>9</c:v>
                </c:pt>
              </c:numCache>
            </c:numRef>
          </c:xVal>
          <c:yVal>
            <c:numRef>
              <c:f>LogRegPlot!$M$2:$M$226</c:f>
              <c:numCache>
                <c:formatCode>General</c:formatCode>
                <c:ptCount val="225"/>
                <c:pt idx="0">
                  <c:v>9.3045116959754367E-3</c:v>
                </c:pt>
                <c:pt idx="1">
                  <c:v>1.0272389978244591E-2</c:v>
                </c:pt>
                <c:pt idx="2">
                  <c:v>1.133972275244039E-2</c:v>
                </c:pt>
                <c:pt idx="3">
                  <c:v>1.2516461630651189E-2</c:v>
                </c:pt>
                <c:pt idx="4">
                  <c:v>1.3813495634672586E-2</c:v>
                </c:pt>
                <c:pt idx="5">
                  <c:v>1.5242726725129522E-2</c:v>
                </c:pt>
                <c:pt idx="6">
                  <c:v>1.6817148546646229E-2</c:v>
                </c:pt>
                <c:pt idx="7">
                  <c:v>1.8550927806174955E-2</c:v>
                </c:pt>
                <c:pt idx="8">
                  <c:v>2.0459487477131281E-2</c:v>
                </c:pt>
                <c:pt idx="9">
                  <c:v>2.1116030961267247E-2</c:v>
                </c:pt>
                <c:pt idx="10">
                  <c:v>3.33746669275721E-2</c:v>
                </c:pt>
                <c:pt idx="11">
                  <c:v>4.1846129184129617E-2</c:v>
                </c:pt>
                <c:pt idx="12">
                  <c:v>4.1846129184129617E-2</c:v>
                </c:pt>
                <c:pt idx="13">
                  <c:v>4.1846129184129617E-2</c:v>
                </c:pt>
                <c:pt idx="14">
                  <c:v>4.1846129184129617E-2</c:v>
                </c:pt>
                <c:pt idx="15">
                  <c:v>5.234323199209847E-2</c:v>
                </c:pt>
                <c:pt idx="16">
                  <c:v>5.234323199209847E-2</c:v>
                </c:pt>
                <c:pt idx="17">
                  <c:v>5.5398737028667565E-2</c:v>
                </c:pt>
                <c:pt idx="18">
                  <c:v>6.5281052088097785E-2</c:v>
                </c:pt>
                <c:pt idx="19">
                  <c:v>6.5281052088097785E-2</c:v>
                </c:pt>
                <c:pt idx="20">
                  <c:v>8.1122252411739731E-2</c:v>
                </c:pt>
                <c:pt idx="21">
                  <c:v>8.5694220233267671E-2</c:v>
                </c:pt>
                <c:pt idx="22">
                  <c:v>9.0496410498765251E-2</c:v>
                </c:pt>
                <c:pt idx="23">
                  <c:v>0.10036192866928573</c:v>
                </c:pt>
                <c:pt idx="24">
                  <c:v>0.10036192866928573</c:v>
                </c:pt>
                <c:pt idx="25">
                  <c:v>0.10036192866928573</c:v>
                </c:pt>
                <c:pt idx="26">
                  <c:v>0.12349959539178063</c:v>
                </c:pt>
                <c:pt idx="27">
                  <c:v>0.12349959539178063</c:v>
                </c:pt>
                <c:pt idx="28">
                  <c:v>0.12349959539178063</c:v>
                </c:pt>
                <c:pt idx="29">
                  <c:v>0.13009297606526021</c:v>
                </c:pt>
                <c:pt idx="30">
                  <c:v>0.15099490050775177</c:v>
                </c:pt>
                <c:pt idx="31">
                  <c:v>0.15099490050775177</c:v>
                </c:pt>
                <c:pt idx="32">
                  <c:v>0.15099490050775177</c:v>
                </c:pt>
                <c:pt idx="33">
                  <c:v>0.15099490050775177</c:v>
                </c:pt>
                <c:pt idx="34">
                  <c:v>0.15876459732690448</c:v>
                </c:pt>
                <c:pt idx="35">
                  <c:v>0.16684735075008592</c:v>
                </c:pt>
                <c:pt idx="36">
                  <c:v>0.18320526177057475</c:v>
                </c:pt>
                <c:pt idx="37">
                  <c:v>0.18320526177057475</c:v>
                </c:pt>
                <c:pt idx="38">
                  <c:v>0.18320526177057475</c:v>
                </c:pt>
                <c:pt idx="39">
                  <c:v>0.19221699204076659</c:v>
                </c:pt>
                <c:pt idx="40">
                  <c:v>0.22030720731897008</c:v>
                </c:pt>
                <c:pt idx="41">
                  <c:v>0.22030720731897008</c:v>
                </c:pt>
                <c:pt idx="42">
                  <c:v>0.22030720731897008</c:v>
                </c:pt>
                <c:pt idx="43">
                  <c:v>0.22030720731897008</c:v>
                </c:pt>
                <c:pt idx="44">
                  <c:v>0.22030720731897008</c:v>
                </c:pt>
                <c:pt idx="45">
                  <c:v>0.23056653482768494</c:v>
                </c:pt>
                <c:pt idx="46">
                  <c:v>0.23056653482768494</c:v>
                </c:pt>
                <c:pt idx="47">
                  <c:v>0.2622089798623109</c:v>
                </c:pt>
                <c:pt idx="48">
                  <c:v>0.2622089798623109</c:v>
                </c:pt>
                <c:pt idx="49">
                  <c:v>0.2622089798623109</c:v>
                </c:pt>
                <c:pt idx="50">
                  <c:v>0.26317779652874951</c:v>
                </c:pt>
                <c:pt idx="51">
                  <c:v>0.27363919604727266</c:v>
                </c:pt>
                <c:pt idx="52">
                  <c:v>0.27463206907048332</c:v>
                </c:pt>
                <c:pt idx="53">
                  <c:v>0.28534448277337082</c:v>
                </c:pt>
                <c:pt idx="54">
                  <c:v>0.28534448277337082</c:v>
                </c:pt>
                <c:pt idx="55">
                  <c:v>0.30846905982770639</c:v>
                </c:pt>
                <c:pt idx="56">
                  <c:v>0.30846905982770639</c:v>
                </c:pt>
                <c:pt idx="57">
                  <c:v>0.30846905982770639</c:v>
                </c:pt>
                <c:pt idx="58">
                  <c:v>0.33353121997807755</c:v>
                </c:pt>
                <c:pt idx="59">
                  <c:v>0.35824121616500276</c:v>
                </c:pt>
                <c:pt idx="60">
                  <c:v>0.35824121616500276</c:v>
                </c:pt>
                <c:pt idx="61">
                  <c:v>0.35824121616500276</c:v>
                </c:pt>
                <c:pt idx="62">
                  <c:v>0.37137706888242256</c:v>
                </c:pt>
                <c:pt idx="63">
                  <c:v>0.37137706888242256</c:v>
                </c:pt>
                <c:pt idx="64">
                  <c:v>0.37137706888242256</c:v>
                </c:pt>
                <c:pt idx="65">
                  <c:v>0.37250932011444388</c:v>
                </c:pt>
                <c:pt idx="66">
                  <c:v>0.37477649228739435</c:v>
                </c:pt>
                <c:pt idx="67">
                  <c:v>0.41026774644681474</c:v>
                </c:pt>
                <c:pt idx="68">
                  <c:v>0.41026774644681474</c:v>
                </c:pt>
                <c:pt idx="69">
                  <c:v>0.41026774644681474</c:v>
                </c:pt>
                <c:pt idx="70">
                  <c:v>0.41026774644681474</c:v>
                </c:pt>
                <c:pt idx="71">
                  <c:v>0.4237327565244553</c:v>
                </c:pt>
                <c:pt idx="72">
                  <c:v>0.4237327565244553</c:v>
                </c:pt>
                <c:pt idx="73">
                  <c:v>0.42488813428359323</c:v>
                </c:pt>
                <c:pt idx="74">
                  <c:v>0.43721087896315775</c:v>
                </c:pt>
                <c:pt idx="75">
                  <c:v>0.43721087896315775</c:v>
                </c:pt>
                <c:pt idx="76">
                  <c:v>0.43721087896315775</c:v>
                </c:pt>
                <c:pt idx="77">
                  <c:v>0.45182336355861652</c:v>
                </c:pt>
                <c:pt idx="78">
                  <c:v>0.46293538710669618</c:v>
                </c:pt>
                <c:pt idx="79">
                  <c:v>0.47627338689728732</c:v>
                </c:pt>
                <c:pt idx="80">
                  <c:v>0.47627338689728732</c:v>
                </c:pt>
                <c:pt idx="81">
                  <c:v>0.47627338689728732</c:v>
                </c:pt>
                <c:pt idx="82">
                  <c:v>0.48950043909122232</c:v>
                </c:pt>
                <c:pt idx="83">
                  <c:v>0.50258402603758123</c:v>
                </c:pt>
                <c:pt idx="84">
                  <c:v>0.50258402603758123</c:v>
                </c:pt>
                <c:pt idx="85">
                  <c:v>0.51439282083583138</c:v>
                </c:pt>
                <c:pt idx="86">
                  <c:v>0.51439282083583138</c:v>
                </c:pt>
                <c:pt idx="87">
                  <c:v>0.51439282083583138</c:v>
                </c:pt>
                <c:pt idx="88">
                  <c:v>0.51549167030871501</c:v>
                </c:pt>
                <c:pt idx="89">
                  <c:v>0.52819112182755057</c:v>
                </c:pt>
                <c:pt idx="90">
                  <c:v>0.52819112182755057</c:v>
                </c:pt>
                <c:pt idx="91">
                  <c:v>0.55180519042830178</c:v>
                </c:pt>
                <c:pt idx="92">
                  <c:v>0.55180519042830178</c:v>
                </c:pt>
                <c:pt idx="93">
                  <c:v>0.55180519042830178</c:v>
                </c:pt>
                <c:pt idx="94">
                  <c:v>0.55283865919991204</c:v>
                </c:pt>
                <c:pt idx="95">
                  <c:v>0.56270970523442365</c:v>
                </c:pt>
                <c:pt idx="96">
                  <c:v>0.59645757624449269</c:v>
                </c:pt>
                <c:pt idx="97">
                  <c:v>0.60604325604237697</c:v>
                </c:pt>
                <c:pt idx="98">
                  <c:v>0.60604325604237697</c:v>
                </c:pt>
                <c:pt idx="99">
                  <c:v>0.64349715722841183</c:v>
                </c:pt>
                <c:pt idx="100">
                  <c:v>0.65093826567612978</c:v>
                </c:pt>
                <c:pt idx="101">
                  <c:v>0.65919214165618345</c:v>
                </c:pt>
                <c:pt idx="102">
                  <c:v>0.66563719958628365</c:v>
                </c:pt>
                <c:pt idx="103">
                  <c:v>0.6662173799364749</c:v>
                </c:pt>
                <c:pt idx="104">
                  <c:v>0.67320055443817817</c:v>
                </c:pt>
                <c:pt idx="105">
                  <c:v>0.67758302800228143</c:v>
                </c:pt>
                <c:pt idx="106">
                  <c:v>0.68339935095976978</c:v>
                </c:pt>
                <c:pt idx="107">
                  <c:v>0.68339935095976978</c:v>
                </c:pt>
                <c:pt idx="108">
                  <c:v>0.68774538858882839</c:v>
                </c:pt>
                <c:pt idx="109">
                  <c:v>0.68774538858882839</c:v>
                </c:pt>
                <c:pt idx="110">
                  <c:v>0.68887591364335132</c:v>
                </c:pt>
                <c:pt idx="111">
                  <c:v>0.69600314675228958</c:v>
                </c:pt>
                <c:pt idx="112">
                  <c:v>0.69859686486591233</c:v>
                </c:pt>
                <c:pt idx="113">
                  <c:v>0.70048984261555058</c:v>
                </c:pt>
                <c:pt idx="114">
                  <c:v>0.70066076290234058</c:v>
                </c:pt>
                <c:pt idx="115">
                  <c:v>0.7008269955102987</c:v>
                </c:pt>
                <c:pt idx="116">
                  <c:v>0.70207075354894655</c:v>
                </c:pt>
                <c:pt idx="117">
                  <c:v>0.70366054130380074</c:v>
                </c:pt>
                <c:pt idx="118">
                  <c:v>0.70339713537725856</c:v>
                </c:pt>
                <c:pt idx="119">
                  <c:v>0.70091023129871188</c:v>
                </c:pt>
                <c:pt idx="120">
                  <c:v>0.68906465941569461</c:v>
                </c:pt>
                <c:pt idx="121">
                  <c:v>0.68529997477696558</c:v>
                </c:pt>
                <c:pt idx="122">
                  <c:v>0.68404625521537965</c:v>
                </c:pt>
                <c:pt idx="123">
                  <c:v>0.67973583027908469</c:v>
                </c:pt>
                <c:pt idx="124">
                  <c:v>0.67973583027908469</c:v>
                </c:pt>
                <c:pt idx="125">
                  <c:v>0.67398843454239155</c:v>
                </c:pt>
                <c:pt idx="126">
                  <c:v>0.67294391325765279</c:v>
                </c:pt>
                <c:pt idx="127">
                  <c:v>0.65262604655976231</c:v>
                </c:pt>
                <c:pt idx="128">
                  <c:v>0.64739787393323689</c:v>
                </c:pt>
                <c:pt idx="129">
                  <c:v>0.64528919570284959</c:v>
                </c:pt>
                <c:pt idx="130">
                  <c:v>0.63751499649185983</c:v>
                </c:pt>
                <c:pt idx="131">
                  <c:v>0.6198869290133977</c:v>
                </c:pt>
                <c:pt idx="132">
                  <c:v>0.61822255696248063</c:v>
                </c:pt>
                <c:pt idx="133">
                  <c:v>0.58701350162635746</c:v>
                </c:pt>
                <c:pt idx="134">
                  <c:v>0.56624166333574755</c:v>
                </c:pt>
                <c:pt idx="135">
                  <c:v>0.55542452171694257</c:v>
                </c:pt>
                <c:pt idx="136">
                  <c:v>0.55542452171694257</c:v>
                </c:pt>
                <c:pt idx="137">
                  <c:v>0.52981994090442597</c:v>
                </c:pt>
                <c:pt idx="138">
                  <c:v>0.51605328186290556</c:v>
                </c:pt>
                <c:pt idx="139">
                  <c:v>0.50648981780796642</c:v>
                </c:pt>
                <c:pt idx="140">
                  <c:v>0.50426733363441811</c:v>
                </c:pt>
                <c:pt idx="141">
                  <c:v>0.49345578770237453</c:v>
                </c:pt>
                <c:pt idx="142">
                  <c:v>0.49233080598020001</c:v>
                </c:pt>
                <c:pt idx="143">
                  <c:v>0.49120471836119645</c:v>
                </c:pt>
                <c:pt idx="144">
                  <c:v>0.48026850226330331</c:v>
                </c:pt>
                <c:pt idx="145">
                  <c:v>0.47913189590926442</c:v>
                </c:pt>
                <c:pt idx="146">
                  <c:v>0.47571695832693978</c:v>
                </c:pt>
                <c:pt idx="147">
                  <c:v>0.46696048698670084</c:v>
                </c:pt>
                <c:pt idx="148">
                  <c:v>0.44011171317095188</c:v>
                </c:pt>
                <c:pt idx="149">
                  <c:v>0.43780186626443246</c:v>
                </c:pt>
                <c:pt idx="150">
                  <c:v>0.42779031311880517</c:v>
                </c:pt>
                <c:pt idx="151">
                  <c:v>0.42663477679828082</c:v>
                </c:pt>
                <c:pt idx="152">
                  <c:v>0.41547219094013332</c:v>
                </c:pt>
                <c:pt idx="153">
                  <c:v>0.41316437887428192</c:v>
                </c:pt>
                <c:pt idx="154">
                  <c:v>0.39628525141811999</c:v>
                </c:pt>
                <c:pt idx="155">
                  <c:v>0.37762850948218285</c:v>
                </c:pt>
                <c:pt idx="156">
                  <c:v>0.37422255706391344</c:v>
                </c:pt>
                <c:pt idx="157">
                  <c:v>0.37308895870511438</c:v>
                </c:pt>
                <c:pt idx="158">
                  <c:v>0.37195624733805194</c:v>
                </c:pt>
                <c:pt idx="159">
                  <c:v>0.3610578520705745</c:v>
                </c:pt>
                <c:pt idx="160">
                  <c:v>0.35993560097052535</c:v>
                </c:pt>
                <c:pt idx="161">
                  <c:v>0.35993560097052535</c:v>
                </c:pt>
                <c:pt idx="162">
                  <c:v>0.3491468979809339</c:v>
                </c:pt>
                <c:pt idx="163">
                  <c:v>0.34803686769365705</c:v>
                </c:pt>
                <c:pt idx="164">
                  <c:v>0.34803686769365705</c:v>
                </c:pt>
                <c:pt idx="165">
                  <c:v>0.32467669988862996</c:v>
                </c:pt>
                <c:pt idx="166">
                  <c:v>0.29784222795171283</c:v>
                </c:pt>
                <c:pt idx="167">
                  <c:v>0.2848490629872365</c:v>
                </c:pt>
                <c:pt idx="168">
                  <c:v>0.27514083024746266</c:v>
                </c:pt>
                <c:pt idx="169">
                  <c:v>0.26464627167293631</c:v>
                </c:pt>
                <c:pt idx="170">
                  <c:v>0.2534400231345863</c:v>
                </c:pt>
                <c:pt idx="171">
                  <c:v>0.25249289501126282</c:v>
                </c:pt>
                <c:pt idx="172">
                  <c:v>0.23191886003119291</c:v>
                </c:pt>
                <c:pt idx="173">
                  <c:v>0.22336279006960358</c:v>
                </c:pt>
                <c:pt idx="174">
                  <c:v>0.22336279006960358</c:v>
                </c:pt>
                <c:pt idx="175">
                  <c:v>0.21163371823706056</c:v>
                </c:pt>
                <c:pt idx="176">
                  <c:v>0.17635849164649647</c:v>
                </c:pt>
                <c:pt idx="177">
                  <c:v>0.17562240099473747</c:v>
                </c:pt>
                <c:pt idx="178">
                  <c:v>0.17415725976227009</c:v>
                </c:pt>
                <c:pt idx="179">
                  <c:v>0.16720909458051575</c:v>
                </c:pt>
                <c:pt idx="180">
                  <c:v>0.16579846814439408</c:v>
                </c:pt>
                <c:pt idx="181">
                  <c:v>0.14511452979697081</c:v>
                </c:pt>
                <c:pt idx="182">
                  <c:v>0.14385470309964632</c:v>
                </c:pt>
                <c:pt idx="183">
                  <c:v>0.13849946615359324</c:v>
                </c:pt>
                <c:pt idx="184">
                  <c:v>0.13668395356349949</c:v>
                </c:pt>
                <c:pt idx="185">
                  <c:v>0.10661743109351307</c:v>
                </c:pt>
                <c:pt idx="186">
                  <c:v>8.9870563509518026E-2</c:v>
                </c:pt>
                <c:pt idx="187">
                  <c:v>8.589996051655524E-2</c:v>
                </c:pt>
                <c:pt idx="188">
                  <c:v>8.2087655964770301E-2</c:v>
                </c:pt>
                <c:pt idx="189">
                  <c:v>8.1702045031101553E-2</c:v>
                </c:pt>
                <c:pt idx="190">
                  <c:v>8.1702045031101553E-2</c:v>
                </c:pt>
                <c:pt idx="191">
                  <c:v>8.0555018631185027E-2</c:v>
                </c:pt>
                <c:pt idx="192">
                  <c:v>7.6594642348301725E-2</c:v>
                </c:pt>
                <c:pt idx="193">
                  <c:v>6.8543148860004774E-2</c:v>
                </c:pt>
                <c:pt idx="194">
                  <c:v>6.2470204729184964E-2</c:v>
                </c:pt>
                <c:pt idx="195">
                  <c:v>5.8482417290365983E-2</c:v>
                </c:pt>
                <c:pt idx="196">
                  <c:v>5.7919067520886124E-2</c:v>
                </c:pt>
                <c:pt idx="197">
                  <c:v>5.5267523793189222E-2</c:v>
                </c:pt>
                <c:pt idx="198">
                  <c:v>4.9088272792397254E-2</c:v>
                </c:pt>
                <c:pt idx="199">
                  <c:v>4.704949304265893E-2</c:v>
                </c:pt>
                <c:pt idx="200">
                  <c:v>4.6362478638458333E-2</c:v>
                </c:pt>
                <c:pt idx="201">
                  <c:v>4.4650159051969215E-2</c:v>
                </c:pt>
                <c:pt idx="202">
                  <c:v>4.3996445346230123E-2</c:v>
                </c:pt>
                <c:pt idx="203">
                  <c:v>3.9214957681724096E-2</c:v>
                </c:pt>
                <c:pt idx="204">
                  <c:v>3.7568878072028196E-2</c:v>
                </c:pt>
                <c:pt idx="205">
                  <c:v>3.5281540777266938E-2</c:v>
                </c:pt>
                <c:pt idx="206">
                  <c:v>3.125755760960125E-2</c:v>
                </c:pt>
                <c:pt idx="207">
                  <c:v>3.125755760960125E-2</c:v>
                </c:pt>
                <c:pt idx="208">
                  <c:v>2.8097329537945859E-2</c:v>
                </c:pt>
                <c:pt idx="209">
                  <c:v>2.8097329537945859E-2</c:v>
                </c:pt>
                <c:pt idx="210">
                  <c:v>2.474552144933018E-2</c:v>
                </c:pt>
                <c:pt idx="211">
                  <c:v>2.3810247023026559E-2</c:v>
                </c:pt>
                <c:pt idx="212">
                  <c:v>2.3335917091301811E-2</c:v>
                </c:pt>
                <c:pt idx="213">
                  <c:v>2.1938370855243149E-2</c:v>
                </c:pt>
                <c:pt idx="214">
                  <c:v>1.989484210193404E-2</c:v>
                </c:pt>
                <c:pt idx="215">
                  <c:v>1.8037920951745168E-2</c:v>
                </c:pt>
                <c:pt idx="216">
                  <c:v>1.6351236079137021E-2</c:v>
                </c:pt>
                <c:pt idx="217">
                  <c:v>1.4819732365107141E-2</c:v>
                </c:pt>
                <c:pt idx="218">
                  <c:v>1.3429587031635248E-2</c:v>
                </c:pt>
                <c:pt idx="219">
                  <c:v>1.2168126862410323E-2</c:v>
                </c:pt>
                <c:pt idx="220">
                  <c:v>1.1023747505802041E-2</c:v>
                </c:pt>
                <c:pt idx="221">
                  <c:v>9.9858355987205039E-3</c:v>
                </c:pt>
                <c:pt idx="222">
                  <c:v>9.0446942378164218E-3</c:v>
                </c:pt>
                <c:pt idx="223">
                  <c:v>8.1914721514789735E-3</c:v>
                </c:pt>
                <c:pt idx="224">
                  <c:v>7.4180967866502995E-3</c:v>
                </c:pt>
              </c:numCache>
            </c:numRef>
          </c:yVal>
          <c:smooth val="1"/>
        </c:ser>
        <c:ser>
          <c:idx val="2"/>
          <c:order val="2"/>
          <c:tx>
            <c:v>P(Non-I)</c:v>
          </c:tx>
          <c:spPr>
            <a:ln>
              <a:solidFill>
                <a:prstClr val="black"/>
              </a:solidFill>
              <a:prstDash val="sysDot"/>
            </a:ln>
          </c:spPr>
          <c:marker>
            <c:symbol val="none"/>
          </c:marker>
          <c:xVal>
            <c:numRef>
              <c:f>LogRegPlot!$K$2:$K$226</c:f>
              <c:numCache>
                <c:formatCode>General</c:formatCode>
                <c:ptCount val="225"/>
                <c:pt idx="0">
                  <c:v>-4</c:v>
                </c:pt>
                <c:pt idx="1">
                  <c:v>-3.9</c:v>
                </c:pt>
                <c:pt idx="2">
                  <c:v>-3.8</c:v>
                </c:pt>
                <c:pt idx="3">
                  <c:v>-3.7</c:v>
                </c:pt>
                <c:pt idx="4">
                  <c:v>-3.6</c:v>
                </c:pt>
                <c:pt idx="5">
                  <c:v>-3.5</c:v>
                </c:pt>
                <c:pt idx="6">
                  <c:v>-3.4</c:v>
                </c:pt>
                <c:pt idx="7">
                  <c:v>-3.3</c:v>
                </c:pt>
                <c:pt idx="8">
                  <c:v>-3.2</c:v>
                </c:pt>
                <c:pt idx="9">
                  <c:v>-3.167700000000004</c:v>
                </c:pt>
                <c:pt idx="10">
                  <c:v>-2.6964999999999977</c:v>
                </c:pt>
                <c:pt idx="11">
                  <c:v>-2.4609000000000001</c:v>
                </c:pt>
                <c:pt idx="12">
                  <c:v>-2.4609000000000001</c:v>
                </c:pt>
                <c:pt idx="13">
                  <c:v>-2.4609000000000001</c:v>
                </c:pt>
                <c:pt idx="14">
                  <c:v>-2.4609000000000001</c:v>
                </c:pt>
                <c:pt idx="15">
                  <c:v>-2.2252999999999998</c:v>
                </c:pt>
                <c:pt idx="16">
                  <c:v>-2.2252999999999998</c:v>
                </c:pt>
                <c:pt idx="17">
                  <c:v>-2.1651099999999999</c:v>
                </c:pt>
                <c:pt idx="18">
                  <c:v>-1.9897</c:v>
                </c:pt>
                <c:pt idx="19">
                  <c:v>-1.9897</c:v>
                </c:pt>
                <c:pt idx="20">
                  <c:v>-1.7540999999999998</c:v>
                </c:pt>
                <c:pt idx="21">
                  <c:v>-1.6939099999999998</c:v>
                </c:pt>
                <c:pt idx="22">
                  <c:v>-1.6337199999999998</c:v>
                </c:pt>
                <c:pt idx="23">
                  <c:v>-1.5185</c:v>
                </c:pt>
                <c:pt idx="24">
                  <c:v>-1.5185</c:v>
                </c:pt>
                <c:pt idx="25">
                  <c:v>-1.5185</c:v>
                </c:pt>
                <c:pt idx="26">
                  <c:v>-1.2829000000000002</c:v>
                </c:pt>
                <c:pt idx="27">
                  <c:v>-1.2829000000000002</c:v>
                </c:pt>
                <c:pt idx="28">
                  <c:v>-1.2829000000000002</c:v>
                </c:pt>
                <c:pt idx="29">
                  <c:v>-1.22271</c:v>
                </c:pt>
                <c:pt idx="30">
                  <c:v>-1.0472999999999977</c:v>
                </c:pt>
                <c:pt idx="31">
                  <c:v>-1.0472999999999977</c:v>
                </c:pt>
                <c:pt idx="32">
                  <c:v>-1.0472999999999977</c:v>
                </c:pt>
                <c:pt idx="33">
                  <c:v>-1.0472999999999977</c:v>
                </c:pt>
                <c:pt idx="34">
                  <c:v>-0.98710999999999949</c:v>
                </c:pt>
                <c:pt idx="35">
                  <c:v>-0.92692000000000063</c:v>
                </c:pt>
                <c:pt idx="36">
                  <c:v>-0.81170000000000064</c:v>
                </c:pt>
                <c:pt idx="37">
                  <c:v>-0.81170000000000064</c:v>
                </c:pt>
                <c:pt idx="38">
                  <c:v>-0.81170000000000064</c:v>
                </c:pt>
                <c:pt idx="39">
                  <c:v>-0.7515099999999999</c:v>
                </c:pt>
                <c:pt idx="40">
                  <c:v>-0.57609999999999995</c:v>
                </c:pt>
                <c:pt idx="41">
                  <c:v>-0.57609999999999995</c:v>
                </c:pt>
                <c:pt idx="42">
                  <c:v>-0.57609999999999995</c:v>
                </c:pt>
                <c:pt idx="43">
                  <c:v>-0.57609999999999995</c:v>
                </c:pt>
                <c:pt idx="44">
                  <c:v>-0.57609999999999995</c:v>
                </c:pt>
                <c:pt idx="45">
                  <c:v>-0.51590999999999987</c:v>
                </c:pt>
                <c:pt idx="46">
                  <c:v>-0.51590999999999987</c:v>
                </c:pt>
                <c:pt idx="47">
                  <c:v>-0.34050000000000002</c:v>
                </c:pt>
                <c:pt idx="48">
                  <c:v>-0.34050000000000002</c:v>
                </c:pt>
                <c:pt idx="49">
                  <c:v>-0.34050000000000002</c:v>
                </c:pt>
                <c:pt idx="50">
                  <c:v>-0.33534000000000075</c:v>
                </c:pt>
                <c:pt idx="51">
                  <c:v>-0.28031000000000056</c:v>
                </c:pt>
                <c:pt idx="52">
                  <c:v>-0.27515000000000001</c:v>
                </c:pt>
                <c:pt idx="53">
                  <c:v>-0.22012000000000007</c:v>
                </c:pt>
                <c:pt idx="54">
                  <c:v>-0.22012000000000007</c:v>
                </c:pt>
                <c:pt idx="55">
                  <c:v>-0.10489999999999998</c:v>
                </c:pt>
                <c:pt idx="56">
                  <c:v>-0.10489999999999998</c:v>
                </c:pt>
                <c:pt idx="57">
                  <c:v>-0.10489999999999998</c:v>
                </c:pt>
                <c:pt idx="58">
                  <c:v>1.5479999999999938E-2</c:v>
                </c:pt>
                <c:pt idx="59">
                  <c:v>0.13069999999999998</c:v>
                </c:pt>
                <c:pt idx="60">
                  <c:v>0.13069999999999998</c:v>
                </c:pt>
                <c:pt idx="61">
                  <c:v>0.13069999999999998</c:v>
                </c:pt>
                <c:pt idx="62">
                  <c:v>0.19089000000000006</c:v>
                </c:pt>
                <c:pt idx="63">
                  <c:v>0.19089000000000006</c:v>
                </c:pt>
                <c:pt idx="64">
                  <c:v>0.19089000000000006</c:v>
                </c:pt>
                <c:pt idx="65">
                  <c:v>0.19605</c:v>
                </c:pt>
                <c:pt idx="66">
                  <c:v>0.20636999999999994</c:v>
                </c:pt>
                <c:pt idx="67">
                  <c:v>0.36630000000000057</c:v>
                </c:pt>
                <c:pt idx="68">
                  <c:v>0.36630000000000057</c:v>
                </c:pt>
                <c:pt idx="69">
                  <c:v>0.36630000000000057</c:v>
                </c:pt>
                <c:pt idx="70">
                  <c:v>0.36630000000000057</c:v>
                </c:pt>
                <c:pt idx="71">
                  <c:v>0.42649000000000031</c:v>
                </c:pt>
                <c:pt idx="72">
                  <c:v>0.42649000000000031</c:v>
                </c:pt>
                <c:pt idx="73">
                  <c:v>0.43165000000000031</c:v>
                </c:pt>
                <c:pt idx="74">
                  <c:v>0.48668000000000045</c:v>
                </c:pt>
                <c:pt idx="75">
                  <c:v>0.48668000000000045</c:v>
                </c:pt>
                <c:pt idx="76">
                  <c:v>0.48668000000000045</c:v>
                </c:pt>
                <c:pt idx="77">
                  <c:v>0.5520299999999998</c:v>
                </c:pt>
                <c:pt idx="78">
                  <c:v>0.60190000000000099</c:v>
                </c:pt>
                <c:pt idx="79">
                  <c:v>0.66209000000000173</c:v>
                </c:pt>
                <c:pt idx="80">
                  <c:v>0.66209000000000173</c:v>
                </c:pt>
                <c:pt idx="81">
                  <c:v>0.66209000000000173</c:v>
                </c:pt>
                <c:pt idx="82">
                  <c:v>0.72227999999999992</c:v>
                </c:pt>
                <c:pt idx="83">
                  <c:v>0.78247</c:v>
                </c:pt>
                <c:pt idx="84">
                  <c:v>0.78247</c:v>
                </c:pt>
                <c:pt idx="85">
                  <c:v>0.83750000000000002</c:v>
                </c:pt>
                <c:pt idx="86">
                  <c:v>0.83750000000000002</c:v>
                </c:pt>
                <c:pt idx="87">
                  <c:v>0.83750000000000002</c:v>
                </c:pt>
                <c:pt idx="88">
                  <c:v>0.84266000000000063</c:v>
                </c:pt>
                <c:pt idx="89">
                  <c:v>0.90284999999999993</c:v>
                </c:pt>
                <c:pt idx="90">
                  <c:v>0.90284999999999993</c:v>
                </c:pt>
                <c:pt idx="91">
                  <c:v>1.01807</c:v>
                </c:pt>
                <c:pt idx="92">
                  <c:v>1.01807</c:v>
                </c:pt>
                <c:pt idx="93">
                  <c:v>1.01807</c:v>
                </c:pt>
                <c:pt idx="94">
                  <c:v>1.0232299999999974</c:v>
                </c:pt>
                <c:pt idx="95">
                  <c:v>1.0730999999999979</c:v>
                </c:pt>
                <c:pt idx="96">
                  <c:v>1.2536699999999976</c:v>
                </c:pt>
                <c:pt idx="97">
                  <c:v>1.3087</c:v>
                </c:pt>
                <c:pt idx="98">
                  <c:v>1.3087</c:v>
                </c:pt>
                <c:pt idx="99">
                  <c:v>1.5494599999999998</c:v>
                </c:pt>
                <c:pt idx="100">
                  <c:v>1.6044900000000002</c:v>
                </c:pt>
                <c:pt idx="101">
                  <c:v>1.66984</c:v>
                </c:pt>
                <c:pt idx="102">
                  <c:v>1.7248699999999979</c:v>
                </c:pt>
                <c:pt idx="103">
                  <c:v>1.7300299999999977</c:v>
                </c:pt>
                <c:pt idx="104">
                  <c:v>1.7953800000000002</c:v>
                </c:pt>
                <c:pt idx="105">
                  <c:v>1.84009</c:v>
                </c:pt>
                <c:pt idx="106">
                  <c:v>1.90544</c:v>
                </c:pt>
                <c:pt idx="107">
                  <c:v>1.90544</c:v>
                </c:pt>
                <c:pt idx="108">
                  <c:v>1.9604699999999999</c:v>
                </c:pt>
                <c:pt idx="109">
                  <c:v>1.9604699999999999</c:v>
                </c:pt>
                <c:pt idx="110">
                  <c:v>1.9759500000000001</c:v>
                </c:pt>
                <c:pt idx="111">
                  <c:v>2.09117</c:v>
                </c:pt>
                <c:pt idx="112">
                  <c:v>2.1461999999999999</c:v>
                </c:pt>
                <c:pt idx="113">
                  <c:v>2.1960699999999957</c:v>
                </c:pt>
                <c:pt idx="114">
                  <c:v>2.2012299999999998</c:v>
                </c:pt>
                <c:pt idx="115">
                  <c:v>2.2063899999999999</c:v>
                </c:pt>
                <c:pt idx="116">
                  <c:v>2.2511000000000001</c:v>
                </c:pt>
                <c:pt idx="117">
                  <c:v>2.3714799999999956</c:v>
                </c:pt>
                <c:pt idx="118">
                  <c:v>2.4419899999999997</c:v>
                </c:pt>
                <c:pt idx="119">
                  <c:v>2.5623699999999987</c:v>
                </c:pt>
                <c:pt idx="120">
                  <c:v>2.7928099999999967</c:v>
                </c:pt>
                <c:pt idx="121">
                  <c:v>2.8426799999999957</c:v>
                </c:pt>
                <c:pt idx="122">
                  <c:v>2.8581599999999967</c:v>
                </c:pt>
                <c:pt idx="123">
                  <c:v>2.9080300000000001</c:v>
                </c:pt>
                <c:pt idx="124">
                  <c:v>2.9080300000000001</c:v>
                </c:pt>
                <c:pt idx="125">
                  <c:v>2.9682200000000001</c:v>
                </c:pt>
                <c:pt idx="126">
                  <c:v>2.9785399999999997</c:v>
                </c:pt>
                <c:pt idx="127">
                  <c:v>3.15395</c:v>
                </c:pt>
                <c:pt idx="128">
                  <c:v>3.1935000000000002</c:v>
                </c:pt>
                <c:pt idx="129">
                  <c:v>3.2089800000000044</c:v>
                </c:pt>
                <c:pt idx="130">
                  <c:v>3.2640099999999999</c:v>
                </c:pt>
                <c:pt idx="131">
                  <c:v>3.3792299999999957</c:v>
                </c:pt>
                <c:pt idx="132">
                  <c:v>3.3895499999999967</c:v>
                </c:pt>
                <c:pt idx="133">
                  <c:v>3.5701200000000002</c:v>
                </c:pt>
                <c:pt idx="134">
                  <c:v>3.6801800000000044</c:v>
                </c:pt>
                <c:pt idx="135">
                  <c:v>3.7352100000000004</c:v>
                </c:pt>
                <c:pt idx="136">
                  <c:v>3.7352100000000004</c:v>
                </c:pt>
                <c:pt idx="137">
                  <c:v>3.8607499999999977</c:v>
                </c:pt>
                <c:pt idx="138">
                  <c:v>3.9260999999999977</c:v>
                </c:pt>
                <c:pt idx="139">
                  <c:v>3.9708099999999962</c:v>
                </c:pt>
                <c:pt idx="140">
                  <c:v>3.9811300000000012</c:v>
                </c:pt>
                <c:pt idx="141">
                  <c:v>4.0309999999999997</c:v>
                </c:pt>
                <c:pt idx="142">
                  <c:v>4.0361599999999997</c:v>
                </c:pt>
                <c:pt idx="143">
                  <c:v>4.0413199999999998</c:v>
                </c:pt>
                <c:pt idx="144">
                  <c:v>4.0911900000000001</c:v>
                </c:pt>
                <c:pt idx="145">
                  <c:v>4.0963500000000002</c:v>
                </c:pt>
                <c:pt idx="146">
                  <c:v>4.1118299999999985</c:v>
                </c:pt>
                <c:pt idx="147">
                  <c:v>4.1513799999999996</c:v>
                </c:pt>
                <c:pt idx="148">
                  <c:v>4.2717600000000102</c:v>
                </c:pt>
                <c:pt idx="149">
                  <c:v>4.2820799999999997</c:v>
                </c:pt>
                <c:pt idx="150">
                  <c:v>4.3267899999999955</c:v>
                </c:pt>
                <c:pt idx="151">
                  <c:v>4.33195</c:v>
                </c:pt>
                <c:pt idx="152">
                  <c:v>4.3818200000000003</c:v>
                </c:pt>
                <c:pt idx="153">
                  <c:v>4.3921399999999906</c:v>
                </c:pt>
                <c:pt idx="154">
                  <c:v>4.4678099999999965</c:v>
                </c:pt>
                <c:pt idx="155">
                  <c:v>4.5520700000000005</c:v>
                </c:pt>
                <c:pt idx="156">
                  <c:v>4.5675499999999927</c:v>
                </c:pt>
                <c:pt idx="157">
                  <c:v>4.5727099999999998</c:v>
                </c:pt>
                <c:pt idx="158">
                  <c:v>4.5778699999999999</c:v>
                </c:pt>
                <c:pt idx="159">
                  <c:v>4.6277399999999895</c:v>
                </c:pt>
                <c:pt idx="160">
                  <c:v>4.6328999999999985</c:v>
                </c:pt>
                <c:pt idx="161">
                  <c:v>4.6328999999999985</c:v>
                </c:pt>
                <c:pt idx="162">
                  <c:v>4.6827699999999997</c:v>
                </c:pt>
                <c:pt idx="163">
                  <c:v>4.6879299999999926</c:v>
                </c:pt>
                <c:pt idx="164">
                  <c:v>4.6879299999999926</c:v>
                </c:pt>
                <c:pt idx="165">
                  <c:v>4.7979899999999915</c:v>
                </c:pt>
                <c:pt idx="166">
                  <c:v>4.9286900000000013</c:v>
                </c:pt>
                <c:pt idx="167">
                  <c:v>4.99404</c:v>
                </c:pt>
                <c:pt idx="168">
                  <c:v>5.0439099999999986</c:v>
                </c:pt>
                <c:pt idx="169">
                  <c:v>5.0989400000000007</c:v>
                </c:pt>
                <c:pt idx="170">
                  <c:v>5.1591299999999976</c:v>
                </c:pt>
                <c:pt idx="171">
                  <c:v>5.1642899999999896</c:v>
                </c:pt>
                <c:pt idx="172">
                  <c:v>5.2795100000000001</c:v>
                </c:pt>
                <c:pt idx="173">
                  <c:v>5.3293800000000005</c:v>
                </c:pt>
                <c:pt idx="174">
                  <c:v>5.3293800000000005</c:v>
                </c:pt>
                <c:pt idx="175">
                  <c:v>5.3998900000000001</c:v>
                </c:pt>
                <c:pt idx="176">
                  <c:v>5.6303300000000007</c:v>
                </c:pt>
                <c:pt idx="177">
                  <c:v>5.6354899999999946</c:v>
                </c:pt>
                <c:pt idx="178">
                  <c:v>5.6458099999999956</c:v>
                </c:pt>
                <c:pt idx="179">
                  <c:v>5.6956799999999985</c:v>
                </c:pt>
                <c:pt idx="180">
                  <c:v>5.7059999999999995</c:v>
                </c:pt>
                <c:pt idx="181">
                  <c:v>5.8659299999999917</c:v>
                </c:pt>
                <c:pt idx="182">
                  <c:v>5.8762500000000024</c:v>
                </c:pt>
                <c:pt idx="183">
                  <c:v>5.92096</c:v>
                </c:pt>
                <c:pt idx="184">
                  <c:v>5.936440000000009</c:v>
                </c:pt>
                <c:pt idx="185">
                  <c:v>6.2219099999999985</c:v>
                </c:pt>
                <c:pt idx="186">
                  <c:v>6.4128000000000007</c:v>
                </c:pt>
                <c:pt idx="187">
                  <c:v>6.4626699999999992</c:v>
                </c:pt>
                <c:pt idx="188">
                  <c:v>6.5125399999999916</c:v>
                </c:pt>
                <c:pt idx="189">
                  <c:v>6.5176999999999996</c:v>
                </c:pt>
                <c:pt idx="190">
                  <c:v>6.5176999999999996</c:v>
                </c:pt>
                <c:pt idx="191">
                  <c:v>6.5331799999999998</c:v>
                </c:pt>
                <c:pt idx="192">
                  <c:v>6.5882100000000001</c:v>
                </c:pt>
                <c:pt idx="193">
                  <c:v>6.7085900000000001</c:v>
                </c:pt>
                <c:pt idx="194">
                  <c:v>6.8083300000000007</c:v>
                </c:pt>
                <c:pt idx="195">
                  <c:v>6.8788400000000003</c:v>
                </c:pt>
                <c:pt idx="196">
                  <c:v>6.8891600000000004</c:v>
                </c:pt>
                <c:pt idx="197">
                  <c:v>6.9390300000000034</c:v>
                </c:pt>
                <c:pt idx="198">
                  <c:v>7.0645699999999945</c:v>
                </c:pt>
                <c:pt idx="199">
                  <c:v>7.10928</c:v>
                </c:pt>
                <c:pt idx="200">
                  <c:v>7.1247599999999895</c:v>
                </c:pt>
                <c:pt idx="201">
                  <c:v>7.1643099999999906</c:v>
                </c:pt>
                <c:pt idx="202">
                  <c:v>7.1797899999999997</c:v>
                </c:pt>
                <c:pt idx="203">
                  <c:v>7.3001699999999996</c:v>
                </c:pt>
                <c:pt idx="204">
                  <c:v>7.3448799999999945</c:v>
                </c:pt>
                <c:pt idx="205">
                  <c:v>7.4102300000000003</c:v>
                </c:pt>
                <c:pt idx="206">
                  <c:v>7.5357700000000003</c:v>
                </c:pt>
                <c:pt idx="207">
                  <c:v>7.5357700000000003</c:v>
                </c:pt>
                <c:pt idx="208">
                  <c:v>7.6458299999999975</c:v>
                </c:pt>
                <c:pt idx="209">
                  <c:v>7.6458299999999975</c:v>
                </c:pt>
                <c:pt idx="210">
                  <c:v>7.7765300000000011</c:v>
                </c:pt>
                <c:pt idx="211">
                  <c:v>7.8160799999999995</c:v>
                </c:pt>
                <c:pt idx="212">
                  <c:v>7.8367199999999997</c:v>
                </c:pt>
                <c:pt idx="213">
                  <c:v>7.9</c:v>
                </c:pt>
                <c:pt idx="214">
                  <c:v>8</c:v>
                </c:pt>
                <c:pt idx="215">
                  <c:v>8.1</c:v>
                </c:pt>
                <c:pt idx="216">
                  <c:v>8.2000000000000011</c:v>
                </c:pt>
                <c:pt idx="217">
                  <c:v>8.3000000000000007</c:v>
                </c:pt>
                <c:pt idx="218">
                  <c:v>8.4</c:v>
                </c:pt>
                <c:pt idx="219">
                  <c:v>8.5</c:v>
                </c:pt>
                <c:pt idx="220">
                  <c:v>8.6</c:v>
                </c:pt>
                <c:pt idx="221">
                  <c:v>8.7000000000000011</c:v>
                </c:pt>
                <c:pt idx="222">
                  <c:v>8.8000000000000007</c:v>
                </c:pt>
                <c:pt idx="223">
                  <c:v>8.9</c:v>
                </c:pt>
                <c:pt idx="224">
                  <c:v>9</c:v>
                </c:pt>
              </c:numCache>
            </c:numRef>
          </c:xVal>
          <c:yVal>
            <c:numRef>
              <c:f>LogRegPlot!$N$2:$N$226</c:f>
              <c:numCache>
                <c:formatCode>General</c:formatCode>
                <c:ptCount val="225"/>
                <c:pt idx="0">
                  <c:v>0.99040241655880845</c:v>
                </c:pt>
                <c:pt idx="1">
                  <c:v>0.98940372563499857</c:v>
                </c:pt>
                <c:pt idx="2">
                  <c:v>0.98830234183492671</c:v>
                </c:pt>
                <c:pt idx="3">
                  <c:v>0.98708797345156252</c:v>
                </c:pt>
                <c:pt idx="4">
                  <c:v>0.98574935570820521</c:v>
                </c:pt>
                <c:pt idx="5">
                  <c:v>0.98427417150290331</c:v>
                </c:pt>
                <c:pt idx="6">
                  <c:v>0.9826489685501657</c:v>
                </c:pt>
                <c:pt idx="7">
                  <c:v>0.98085907346337786</c:v>
                </c:pt>
                <c:pt idx="8">
                  <c:v>0.97888850354189516</c:v>
                </c:pt>
                <c:pt idx="9">
                  <c:v>0.97821057077197049</c:v>
                </c:pt>
                <c:pt idx="10">
                  <c:v>0.96554704312175677</c:v>
                </c:pt>
                <c:pt idx="11">
                  <c:v>0.95678950463940815</c:v>
                </c:pt>
                <c:pt idx="12">
                  <c:v>0.95678950463940815</c:v>
                </c:pt>
                <c:pt idx="13">
                  <c:v>0.95678950463940815</c:v>
                </c:pt>
                <c:pt idx="14">
                  <c:v>0.95678950463940815</c:v>
                </c:pt>
                <c:pt idx="15">
                  <c:v>0.94593055917365498</c:v>
                </c:pt>
                <c:pt idx="16">
                  <c:v>0.94593055917365498</c:v>
                </c:pt>
                <c:pt idx="17">
                  <c:v>0.9427681593593219</c:v>
                </c:pt>
                <c:pt idx="18">
                  <c:v>0.93253514221935951</c:v>
                </c:pt>
                <c:pt idx="19">
                  <c:v>0.93253514221935951</c:v>
                </c:pt>
                <c:pt idx="20">
                  <c:v>0.91611537736875093</c:v>
                </c:pt>
                <c:pt idx="21">
                  <c:v>0.91137253943193453</c:v>
                </c:pt>
                <c:pt idx="22">
                  <c:v>0.90638894266210712</c:v>
                </c:pt>
                <c:pt idx="23">
                  <c:v>0.89614439181851069</c:v>
                </c:pt>
                <c:pt idx="24">
                  <c:v>0.89614439181851069</c:v>
                </c:pt>
                <c:pt idx="25">
                  <c:v>0.89614439181851069</c:v>
                </c:pt>
                <c:pt idx="26">
                  <c:v>0.87208266681249424</c:v>
                </c:pt>
                <c:pt idx="27">
                  <c:v>0.87208266681249424</c:v>
                </c:pt>
                <c:pt idx="28">
                  <c:v>0.87208266681249424</c:v>
                </c:pt>
                <c:pt idx="29">
                  <c:v>0.86521650265808525</c:v>
                </c:pt>
                <c:pt idx="30">
                  <c:v>0.84342026503751877</c:v>
                </c:pt>
                <c:pt idx="31">
                  <c:v>0.84342026503751877</c:v>
                </c:pt>
                <c:pt idx="32">
                  <c:v>0.84342026503751877</c:v>
                </c:pt>
                <c:pt idx="33">
                  <c:v>0.84342026503751877</c:v>
                </c:pt>
                <c:pt idx="34">
                  <c:v>0.83530614883177656</c:v>
                </c:pt>
                <c:pt idx="35">
                  <c:v>0.82685786997048261</c:v>
                </c:pt>
                <c:pt idx="36">
                  <c:v>0.80973666444530368</c:v>
                </c:pt>
                <c:pt idx="37">
                  <c:v>0.80973666444530368</c:v>
                </c:pt>
                <c:pt idx="38">
                  <c:v>0.80973666444530368</c:v>
                </c:pt>
                <c:pt idx="39">
                  <c:v>0.80029034399310373</c:v>
                </c:pt>
                <c:pt idx="40">
                  <c:v>0.77077633424844183</c:v>
                </c:pt>
                <c:pt idx="41">
                  <c:v>0.77077633424844183</c:v>
                </c:pt>
                <c:pt idx="42">
                  <c:v>0.77077633424844183</c:v>
                </c:pt>
                <c:pt idx="43">
                  <c:v>0.77077633424844183</c:v>
                </c:pt>
                <c:pt idx="44">
                  <c:v>0.77077633424844183</c:v>
                </c:pt>
                <c:pt idx="45">
                  <c:v>0.75996908002459085</c:v>
                </c:pt>
                <c:pt idx="46">
                  <c:v>0.75996908002459085</c:v>
                </c:pt>
                <c:pt idx="47">
                  <c:v>0.72653241412496539</c:v>
                </c:pt>
                <c:pt idx="48">
                  <c:v>0.72653241412496539</c:v>
                </c:pt>
                <c:pt idx="49">
                  <c:v>0.72653241412496539</c:v>
                </c:pt>
                <c:pt idx="50">
                  <c:v>0.72550601201626241</c:v>
                </c:pt>
                <c:pt idx="51">
                  <c:v>0.71441207876324142</c:v>
                </c:pt>
                <c:pt idx="52">
                  <c:v>0.71335813335594822</c:v>
                </c:pt>
                <c:pt idx="53">
                  <c:v>0.70197491312674365</c:v>
                </c:pt>
                <c:pt idx="54">
                  <c:v>0.70197491312674365</c:v>
                </c:pt>
                <c:pt idx="55">
                  <c:v>0.67732377781620867</c:v>
                </c:pt>
                <c:pt idx="56">
                  <c:v>0.67732377781620867</c:v>
                </c:pt>
                <c:pt idx="57">
                  <c:v>0.67732377781620867</c:v>
                </c:pt>
                <c:pt idx="58">
                  <c:v>0.65047323221219899</c:v>
                </c:pt>
                <c:pt idx="59">
                  <c:v>0.62384484803485263</c:v>
                </c:pt>
                <c:pt idx="60">
                  <c:v>0.62384484803485263</c:v>
                </c:pt>
                <c:pt idx="61">
                  <c:v>0.62384484803485263</c:v>
                </c:pt>
                <c:pt idx="62">
                  <c:v>0.6096187652186309</c:v>
                </c:pt>
                <c:pt idx="63">
                  <c:v>0.6096187652186309</c:v>
                </c:pt>
                <c:pt idx="64">
                  <c:v>0.6096187652186309</c:v>
                </c:pt>
                <c:pt idx="65">
                  <c:v>0.60839007693064184</c:v>
                </c:pt>
                <c:pt idx="66">
                  <c:v>0.60592858897040813</c:v>
                </c:pt>
                <c:pt idx="67">
                  <c:v>0.56716655304515351</c:v>
                </c:pt>
                <c:pt idx="68">
                  <c:v>0.56716655304515351</c:v>
                </c:pt>
                <c:pt idx="69">
                  <c:v>0.56716655304515351</c:v>
                </c:pt>
                <c:pt idx="70">
                  <c:v>0.56716655304515351</c:v>
                </c:pt>
                <c:pt idx="71">
                  <c:v>0.55233510844488465</c:v>
                </c:pt>
                <c:pt idx="72">
                  <c:v>0.55233510844488465</c:v>
                </c:pt>
                <c:pt idx="73">
                  <c:v>0.55105889968948685</c:v>
                </c:pt>
                <c:pt idx="74">
                  <c:v>0.53740995736367492</c:v>
                </c:pt>
                <c:pt idx="75">
                  <c:v>0.53740995736367492</c:v>
                </c:pt>
                <c:pt idx="76">
                  <c:v>0.53740995736367492</c:v>
                </c:pt>
                <c:pt idx="77">
                  <c:v>0.52112990792629821</c:v>
                </c:pt>
                <c:pt idx="78">
                  <c:v>0.5086741296480688</c:v>
                </c:pt>
                <c:pt idx="79">
                  <c:v>0.49362784501664925</c:v>
                </c:pt>
                <c:pt idx="80">
                  <c:v>0.49362784501664925</c:v>
                </c:pt>
                <c:pt idx="81">
                  <c:v>0.49362784501664925</c:v>
                </c:pt>
                <c:pt idx="82">
                  <c:v>0.47859309418394591</c:v>
                </c:pt>
                <c:pt idx="83">
                  <c:v>0.46359702583337503</c:v>
                </c:pt>
                <c:pt idx="84">
                  <c:v>0.46359702583337503</c:v>
                </c:pt>
                <c:pt idx="85">
                  <c:v>0.44994324777780831</c:v>
                </c:pt>
                <c:pt idx="86">
                  <c:v>0.44994324777780831</c:v>
                </c:pt>
                <c:pt idx="87">
                  <c:v>0.44994324777780831</c:v>
                </c:pt>
                <c:pt idx="88">
                  <c:v>0.44866650968370958</c:v>
                </c:pt>
                <c:pt idx="89">
                  <c:v>0.43382794517272844</c:v>
                </c:pt>
                <c:pt idx="90">
                  <c:v>0.43382794517272844</c:v>
                </c:pt>
                <c:pt idx="91">
                  <c:v>0.4057723999223799</c:v>
                </c:pt>
                <c:pt idx="92">
                  <c:v>0.4057723999223799</c:v>
                </c:pt>
                <c:pt idx="93">
                  <c:v>0.4057723999223799</c:v>
                </c:pt>
                <c:pt idx="94">
                  <c:v>0.40452882214465369</c:v>
                </c:pt>
                <c:pt idx="95">
                  <c:v>0.39257526445969304</c:v>
                </c:pt>
                <c:pt idx="96">
                  <c:v>0.35044812713596335</c:v>
                </c:pt>
                <c:pt idx="97">
                  <c:v>0.33802677526355068</c:v>
                </c:pt>
                <c:pt idx="98">
                  <c:v>0.33802677526355068</c:v>
                </c:pt>
                <c:pt idx="99">
                  <c:v>0.28641494948688734</c:v>
                </c:pt>
                <c:pt idx="100">
                  <c:v>0.27530126967623408</c:v>
                </c:pt>
                <c:pt idx="101">
                  <c:v>0.26245644493069781</c:v>
                </c:pt>
                <c:pt idx="102">
                  <c:v>0.25194418863564838</c:v>
                </c:pt>
                <c:pt idx="103">
                  <c:v>0.25097293745851967</c:v>
                </c:pt>
                <c:pt idx="104">
                  <c:v>0.23888903618838644</c:v>
                </c:pt>
                <c:pt idx="105">
                  <c:v>0.23085494681936294</c:v>
                </c:pt>
                <c:pt idx="106">
                  <c:v>0.21945588962522802</c:v>
                </c:pt>
                <c:pt idx="107">
                  <c:v>0.21945588962522802</c:v>
                </c:pt>
                <c:pt idx="108">
                  <c:v>0.21017514689696443</c:v>
                </c:pt>
                <c:pt idx="109">
                  <c:v>0.21017514689696443</c:v>
                </c:pt>
                <c:pt idx="110">
                  <c:v>0.20761697114412939</c:v>
                </c:pt>
                <c:pt idx="111">
                  <c:v>0.1892992347881427</c:v>
                </c:pt>
                <c:pt idx="112">
                  <c:v>0.18099808069640821</c:v>
                </c:pt>
                <c:pt idx="113">
                  <c:v>0.17372271172309828</c:v>
                </c:pt>
                <c:pt idx="114">
                  <c:v>0.17298327571466671</c:v>
                </c:pt>
                <c:pt idx="115">
                  <c:v>0.17224633095491301</c:v>
                </c:pt>
                <c:pt idx="116">
                  <c:v>0.16596478477717019</c:v>
                </c:pt>
                <c:pt idx="117">
                  <c:v>0.14996443803415119</c:v>
                </c:pt>
                <c:pt idx="118">
                  <c:v>0.14119620948954004</c:v>
                </c:pt>
                <c:pt idx="119">
                  <c:v>0.12721951680375032</c:v>
                </c:pt>
                <c:pt idx="120">
                  <c:v>0.1037523463193043</c:v>
                </c:pt>
                <c:pt idx="121">
                  <c:v>9.9205830233633274E-2</c:v>
                </c:pt>
                <c:pt idx="122">
                  <c:v>9.7831032100315185E-2</c:v>
                </c:pt>
                <c:pt idx="123">
                  <c:v>9.3516918502525206E-2</c:v>
                </c:pt>
                <c:pt idx="124">
                  <c:v>9.3516918502525206E-2</c:v>
                </c:pt>
                <c:pt idx="125">
                  <c:v>8.8537843874836236E-2</c:v>
                </c:pt>
                <c:pt idx="126">
                  <c:v>8.7708560027264182E-2</c:v>
                </c:pt>
                <c:pt idx="127">
                  <c:v>7.4650795798675063E-2</c:v>
                </c:pt>
                <c:pt idx="128">
                  <c:v>7.196430261512532E-2</c:v>
                </c:pt>
                <c:pt idx="129">
                  <c:v>7.0937289466680889E-2</c:v>
                </c:pt>
                <c:pt idx="130">
                  <c:v>6.7395057480581833E-2</c:v>
                </c:pt>
                <c:pt idx="131">
                  <c:v>6.0504232074811183E-2</c:v>
                </c:pt>
                <c:pt idx="132">
                  <c:v>5.9920261303194174E-2</c:v>
                </c:pt>
                <c:pt idx="133">
                  <c:v>5.0521207305311962E-2</c:v>
                </c:pt>
                <c:pt idx="134">
                  <c:v>4.5495453868854556E-2</c:v>
                </c:pt>
                <c:pt idx="135">
                  <c:v>4.3164627505191795E-2</c:v>
                </c:pt>
                <c:pt idx="136">
                  <c:v>4.3164627505191795E-2</c:v>
                </c:pt>
                <c:pt idx="137">
                  <c:v>3.8266961702610014E-2</c:v>
                </c:pt>
                <c:pt idx="138">
                  <c:v>3.593316284961464E-2</c:v>
                </c:pt>
                <c:pt idx="139">
                  <c:v>3.4416050748330644E-2</c:v>
                </c:pt>
                <c:pt idx="140">
                  <c:v>3.4074743728880016E-2</c:v>
                </c:pt>
                <c:pt idx="141">
                  <c:v>3.2470937647936383E-2</c:v>
                </c:pt>
                <c:pt idx="142">
                  <c:v>3.2309218614416692E-2</c:v>
                </c:pt>
                <c:pt idx="143">
                  <c:v>3.2148278248075812E-2</c:v>
                </c:pt>
                <c:pt idx="144">
                  <c:v>3.0632270171544091E-2</c:v>
                </c:pt>
                <c:pt idx="145">
                  <c:v>3.0479420003789157E-2</c:v>
                </c:pt>
                <c:pt idx="146">
                  <c:v>3.0025289197796571E-2</c:v>
                </c:pt>
                <c:pt idx="147">
                  <c:v>2.8894607964487951E-2</c:v>
                </c:pt>
                <c:pt idx="148">
                  <c:v>2.5701709566058672E-2</c:v>
                </c:pt>
                <c:pt idx="149">
                  <c:v>2.5444546122291412E-2</c:v>
                </c:pt>
                <c:pt idx="150">
                  <c:v>2.4359078421575326E-2</c:v>
                </c:pt>
                <c:pt idx="151">
                  <c:v>2.4236747847011412E-2</c:v>
                </c:pt>
                <c:pt idx="152">
                  <c:v>2.3084923126287397E-2</c:v>
                </c:pt>
                <c:pt idx="153">
                  <c:v>2.2853328299192982E-2</c:v>
                </c:pt>
                <c:pt idx="154">
                  <c:v>2.1223173116872007E-2</c:v>
                </c:pt>
                <c:pt idx="155">
                  <c:v>1.9541689875117667E-2</c:v>
                </c:pt>
                <c:pt idx="156">
                  <c:v>1.9247291447373381E-2</c:v>
                </c:pt>
                <c:pt idx="157">
                  <c:v>1.9150128234771947E-2</c:v>
                </c:pt>
                <c:pt idx="158">
                  <c:v>1.9053445987616061E-2</c:v>
                </c:pt>
                <c:pt idx="159">
                  <c:v>1.8143371692563585E-2</c:v>
                </c:pt>
                <c:pt idx="160">
                  <c:v>1.8051678660609336E-2</c:v>
                </c:pt>
                <c:pt idx="161">
                  <c:v>1.8051678660609336E-2</c:v>
                </c:pt>
                <c:pt idx="162">
                  <c:v>1.7188614641511675E-2</c:v>
                </c:pt>
                <c:pt idx="163">
                  <c:v>1.7101662720919175E-2</c:v>
                </c:pt>
                <c:pt idx="164">
                  <c:v>1.7101662720919175E-2</c:v>
                </c:pt>
                <c:pt idx="165">
                  <c:v>1.5346686888182751E-2</c:v>
                </c:pt>
                <c:pt idx="166">
                  <c:v>1.3491793932777553E-2</c:v>
                </c:pt>
                <c:pt idx="167">
                  <c:v>1.2649092901650928E-2</c:v>
                </c:pt>
                <c:pt idx="168">
                  <c:v>1.2041163047874727E-2</c:v>
                </c:pt>
                <c:pt idx="169">
                  <c:v>1.1403792377314479E-2</c:v>
                </c:pt>
                <c:pt idx="170">
                  <c:v>1.0744804465884243E-2</c:v>
                </c:pt>
                <c:pt idx="171">
                  <c:v>1.0690095239026981E-2</c:v>
                </c:pt>
                <c:pt idx="172">
                  <c:v>9.5377891547291614E-3</c:v>
                </c:pt>
                <c:pt idx="173">
                  <c:v>9.0780172609581378E-3</c:v>
                </c:pt>
                <c:pt idx="174">
                  <c:v>9.0780172609581378E-3</c:v>
                </c:pt>
                <c:pt idx="175">
                  <c:v>8.4652033882681877E-3</c:v>
                </c:pt>
                <c:pt idx="176">
                  <c:v>6.7346634302088036E-3</c:v>
                </c:pt>
                <c:pt idx="177">
                  <c:v>6.7002343093585104E-3</c:v>
                </c:pt>
                <c:pt idx="178">
                  <c:v>6.6318996765809563E-3</c:v>
                </c:pt>
                <c:pt idx="179">
                  <c:v>6.3113144307311913E-3</c:v>
                </c:pt>
                <c:pt idx="180">
                  <c:v>6.2469213846858742E-3</c:v>
                </c:pt>
                <c:pt idx="181">
                  <c:v>5.3285676256283904E-3</c:v>
                </c:pt>
                <c:pt idx="182">
                  <c:v>5.2741481250570101E-3</c:v>
                </c:pt>
                <c:pt idx="183">
                  <c:v>5.04469811429532E-3</c:v>
                </c:pt>
                <c:pt idx="184">
                  <c:v>4.9675924538961124E-3</c:v>
                </c:pt>
                <c:pt idx="185">
                  <c:v>3.7385570298446072E-3</c:v>
                </c:pt>
                <c:pt idx="186">
                  <c:v>3.0908916238263679E-3</c:v>
                </c:pt>
                <c:pt idx="187">
                  <c:v>2.9409715157879914E-3</c:v>
                </c:pt>
                <c:pt idx="188">
                  <c:v>2.7983026969431446E-3</c:v>
                </c:pt>
                <c:pt idx="189">
                  <c:v>2.7839407387391193E-3</c:v>
                </c:pt>
                <c:pt idx="190">
                  <c:v>2.7839407387391193E-3</c:v>
                </c:pt>
                <c:pt idx="191">
                  <c:v>2.7412944075032612E-3</c:v>
                </c:pt>
                <c:pt idx="192">
                  <c:v>2.5948974795505547E-3</c:v>
                </c:pt>
                <c:pt idx="193">
                  <c:v>2.3012704879741275E-3</c:v>
                </c:pt>
                <c:pt idx="194">
                  <c:v>2.0832722064496639E-3</c:v>
                </c:pt>
                <c:pt idx="195">
                  <c:v>1.9417151419196582E-3</c:v>
                </c:pt>
                <c:pt idx="196">
                  <c:v>1.9218179978597357E-3</c:v>
                </c:pt>
                <c:pt idx="197">
                  <c:v>1.8284984424632475E-3</c:v>
                </c:pt>
                <c:pt idx="198">
                  <c:v>1.6131210703360661E-3</c:v>
                </c:pt>
                <c:pt idx="199">
                  <c:v>1.5426957791583339E-3</c:v>
                </c:pt>
                <c:pt idx="200">
                  <c:v>1.51903473344428E-3</c:v>
                </c:pt>
                <c:pt idx="201">
                  <c:v>1.4602154544506331E-3</c:v>
                </c:pt>
                <c:pt idx="202">
                  <c:v>1.4378176262945801E-3</c:v>
                </c:pt>
                <c:pt idx="203">
                  <c:v>1.2749532512941197E-3</c:v>
                </c:pt>
                <c:pt idx="204">
                  <c:v>1.2192735876772609E-3</c:v>
                </c:pt>
                <c:pt idx="205">
                  <c:v>1.1422298906241799E-3</c:v>
                </c:pt>
                <c:pt idx="206">
                  <c:v>1.0076059444196221E-3</c:v>
                </c:pt>
                <c:pt idx="207">
                  <c:v>1.0076059444196221E-3</c:v>
                </c:pt>
                <c:pt idx="208">
                  <c:v>9.0268843608587608E-4</c:v>
                </c:pt>
                <c:pt idx="209">
                  <c:v>9.0268843608587608E-4</c:v>
                </c:pt>
                <c:pt idx="210">
                  <c:v>7.92179545098694E-4</c:v>
                </c:pt>
                <c:pt idx="211">
                  <c:v>7.6148371309037199E-4</c:v>
                </c:pt>
                <c:pt idx="212">
                  <c:v>7.45939382522878E-4</c:v>
                </c:pt>
                <c:pt idx="213">
                  <c:v>7.0023086080950423E-4</c:v>
                </c:pt>
                <c:pt idx="214">
                  <c:v>6.3363730703802808E-4</c:v>
                </c:pt>
                <c:pt idx="215">
                  <c:v>5.7337331845819532E-4</c:v>
                </c:pt>
                <c:pt idx="216">
                  <c:v>5.1883794275464634E-4</c:v>
                </c:pt>
                <c:pt idx="217">
                  <c:v>4.6948716494088488E-4</c:v>
                </c:pt>
                <c:pt idx="218">
                  <c:v>4.2482853445013999E-4</c:v>
                </c:pt>
                <c:pt idx="219">
                  <c:v>3.8441629531726999E-4</c:v>
                </c:pt>
                <c:pt idx="220">
                  <c:v>3.4784697306045059E-4</c:v>
                </c:pt>
                <c:pt idx="221">
                  <c:v>3.1475537601299966E-4</c:v>
                </c:pt>
                <c:pt idx="222">
                  <c:v>2.8481097266885912E-4</c:v>
                </c:pt>
                <c:pt idx="223">
                  <c:v>2.5771461006662832E-4</c:v>
                </c:pt>
                <c:pt idx="224">
                  <c:v>2.3319554143408323E-4</c:v>
                </c:pt>
              </c:numCache>
            </c:numRef>
          </c:yVal>
          <c:smooth val="1"/>
        </c:ser>
        <c:dLbls>
          <c:showLegendKey val="0"/>
          <c:showVal val="0"/>
          <c:showCatName val="0"/>
          <c:showSerName val="0"/>
          <c:showPercent val="0"/>
          <c:showBubbleSize val="0"/>
        </c:dLbls>
        <c:axId val="125631488"/>
        <c:axId val="127952000"/>
      </c:scatterChart>
      <c:valAx>
        <c:axId val="125631488"/>
        <c:scaling>
          <c:orientation val="minMax"/>
          <c:max val="9"/>
          <c:min val="-4"/>
        </c:scaling>
        <c:delete val="0"/>
        <c:axPos val="b"/>
        <c:title>
          <c:tx>
            <c:rich>
              <a:bodyPr/>
              <a:lstStyle/>
              <a:p>
                <a:pPr>
                  <a:defRPr/>
                </a:pPr>
                <a:r>
                  <a:rPr lang="en-US"/>
                  <a:t>Composite Risk Score</a:t>
                </a:r>
              </a:p>
            </c:rich>
          </c:tx>
          <c:overlay val="0"/>
        </c:title>
        <c:numFmt formatCode="General" sourceLinked="1"/>
        <c:majorTickMark val="out"/>
        <c:minorTickMark val="none"/>
        <c:tickLblPos val="nextTo"/>
        <c:crossAx val="127952000"/>
        <c:crosses val="autoZero"/>
        <c:crossBetween val="midCat"/>
        <c:majorUnit val="1"/>
      </c:valAx>
      <c:valAx>
        <c:axId val="127952000"/>
        <c:scaling>
          <c:orientation val="minMax"/>
          <c:max val="1"/>
        </c:scaling>
        <c:delete val="0"/>
        <c:axPos val="l"/>
        <c:title>
          <c:tx>
            <c:rich>
              <a:bodyPr rot="-5400000" vert="horz"/>
              <a:lstStyle/>
              <a:p>
                <a:pPr>
                  <a:defRPr/>
                </a:pPr>
                <a:r>
                  <a:rPr lang="en-US"/>
                  <a:t>Probability</a:t>
                </a:r>
              </a:p>
            </c:rich>
          </c:tx>
          <c:overlay val="0"/>
        </c:title>
        <c:numFmt formatCode="General" sourceLinked="1"/>
        <c:majorTickMark val="out"/>
        <c:minorTickMark val="none"/>
        <c:tickLblPos val="nextTo"/>
        <c:crossAx val="125631488"/>
        <c:crossesAt val="-4"/>
        <c:crossBetween val="midCat"/>
      </c:valAx>
    </c:plotArea>
    <c:legend>
      <c:legendPos val="r"/>
      <c:layout>
        <c:manualLayout>
          <c:xMode val="edge"/>
          <c:yMode val="edge"/>
          <c:x val="0.76694988294329014"/>
          <c:y val="0.35130194121774527"/>
          <c:w val="0.16978082267919559"/>
          <c:h val="0.1679621111717475"/>
        </c:manualLayout>
      </c:layout>
      <c:overlay val="0"/>
    </c:legend>
    <c:plotVisOnly val="1"/>
    <c:dispBlanksAs val="gap"/>
    <c:showDLblsOverMax val="0"/>
  </c:chart>
  <c:spPr>
    <a:ln>
      <a:noFill/>
    </a:ln>
  </c:spPr>
  <c:txPr>
    <a:bodyPr/>
    <a:lstStyle/>
    <a:p>
      <a:pPr>
        <a:defRPr sz="1800">
          <a:latin typeface="Times New Roman" pitchFamily="18" charset="0"/>
          <a:cs typeface="Times New Roman" pitchFamily="18" charset="0"/>
        </a:defRPr>
      </a:pPr>
      <a:endParaRPr lang="en-US"/>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AF9835-A79A-4CBF-ACF7-F0BBA6E8E0A1}" type="doc">
      <dgm:prSet loTypeId="urn:microsoft.com/office/officeart/2005/8/layout/radial4" loCatId="relationship" qsTypeId="urn:microsoft.com/office/officeart/2005/8/quickstyle/simple3" qsCatId="simple" csTypeId="urn:microsoft.com/office/officeart/2005/8/colors/colorful2" csCatId="colorful" phldr="1"/>
      <dgm:spPr/>
      <dgm:t>
        <a:bodyPr/>
        <a:lstStyle/>
        <a:p>
          <a:endParaRPr lang="en-US"/>
        </a:p>
      </dgm:t>
    </dgm:pt>
    <dgm:pt modelId="{E9ED5A7E-41F5-4AC6-A907-671247367BC7}">
      <dgm:prSet phldrT="[Text]"/>
      <dgm:spPr/>
      <dgm:t>
        <a:bodyPr/>
        <a:lstStyle/>
        <a:p>
          <a:r>
            <a:rPr lang="en-US" dirty="0" smtClean="0"/>
            <a:t>Total Score</a:t>
          </a:r>
          <a:endParaRPr lang="en-US" dirty="0"/>
        </a:p>
      </dgm:t>
    </dgm:pt>
    <dgm:pt modelId="{C3F69342-2AD2-48D7-AA61-B03C6D014167}" type="parTrans" cxnId="{D10F7B47-37C6-4AF9-A87F-790A304F9020}">
      <dgm:prSet/>
      <dgm:spPr/>
      <dgm:t>
        <a:bodyPr/>
        <a:lstStyle/>
        <a:p>
          <a:endParaRPr lang="en-US"/>
        </a:p>
      </dgm:t>
    </dgm:pt>
    <dgm:pt modelId="{28F8E155-6F9B-4D19-87E5-EFDC83D334A1}" type="sibTrans" cxnId="{D10F7B47-37C6-4AF9-A87F-790A304F9020}">
      <dgm:prSet/>
      <dgm:spPr/>
      <dgm:t>
        <a:bodyPr/>
        <a:lstStyle/>
        <a:p>
          <a:endParaRPr lang="en-US"/>
        </a:p>
      </dgm:t>
    </dgm:pt>
    <dgm:pt modelId="{2CD1338E-CA21-48B3-8150-6C429D0F88C6}">
      <dgm:prSet phldrT="[Text]" custT="1"/>
      <dgm:spPr/>
      <dgm:t>
        <a:bodyPr/>
        <a:lstStyle/>
        <a:p>
          <a:r>
            <a:rPr lang="en-US" sz="3600" smtClean="0"/>
            <a:t>Impact Potential of Pest</a:t>
          </a:r>
          <a:endParaRPr lang="en-US" sz="3600" dirty="0"/>
        </a:p>
      </dgm:t>
    </dgm:pt>
    <dgm:pt modelId="{40F4660E-BB8F-4B78-B27E-868AF9733CD1}" type="parTrans" cxnId="{1F88D12F-2AC1-4B65-AEA2-3A4C249E2E98}">
      <dgm:prSet/>
      <dgm:spPr/>
      <dgm:t>
        <a:bodyPr/>
        <a:lstStyle/>
        <a:p>
          <a:endParaRPr lang="en-US"/>
        </a:p>
      </dgm:t>
    </dgm:pt>
    <dgm:pt modelId="{FDBCB073-CD15-4A25-8DE5-4554114D9F94}" type="sibTrans" cxnId="{1F88D12F-2AC1-4B65-AEA2-3A4C249E2E98}">
      <dgm:prSet/>
      <dgm:spPr/>
      <dgm:t>
        <a:bodyPr/>
        <a:lstStyle/>
        <a:p>
          <a:endParaRPr lang="en-US"/>
        </a:p>
      </dgm:t>
    </dgm:pt>
    <dgm:pt modelId="{2DC91599-63EC-4F40-942F-F64735F67F85}">
      <dgm:prSet phldrT="[Text]"/>
      <dgm:spPr/>
      <dgm:t>
        <a:bodyPr/>
        <a:lstStyle/>
        <a:p>
          <a:r>
            <a:rPr lang="en-US" dirty="0" smtClean="0"/>
            <a:t>Value at Risk</a:t>
          </a:r>
          <a:endParaRPr lang="en-US" dirty="0"/>
        </a:p>
      </dgm:t>
    </dgm:pt>
    <dgm:pt modelId="{FA6D55BF-A118-4C6F-8A36-3BA116345715}" type="parTrans" cxnId="{EBF14D62-7B04-41E0-8927-F92DFC8B148A}">
      <dgm:prSet/>
      <dgm:spPr/>
      <dgm:t>
        <a:bodyPr/>
        <a:lstStyle/>
        <a:p>
          <a:endParaRPr lang="en-US"/>
        </a:p>
      </dgm:t>
    </dgm:pt>
    <dgm:pt modelId="{38C6B0CB-C2AC-4CC1-8CC3-93106FD7A813}" type="sibTrans" cxnId="{EBF14D62-7B04-41E0-8927-F92DFC8B148A}">
      <dgm:prSet/>
      <dgm:spPr/>
      <dgm:t>
        <a:bodyPr/>
        <a:lstStyle/>
        <a:p>
          <a:endParaRPr lang="en-US"/>
        </a:p>
      </dgm:t>
    </dgm:pt>
    <dgm:pt modelId="{04768A5C-B7E7-4489-B433-A5A0B27F4824}">
      <dgm:prSet phldrT="[Text]"/>
      <dgm:spPr/>
      <dgm:t>
        <a:bodyPr/>
        <a:lstStyle/>
        <a:p>
          <a:r>
            <a:rPr lang="en-US" dirty="0" smtClean="0"/>
            <a:t>Entry Potential of Pest</a:t>
          </a:r>
          <a:endParaRPr lang="en-US" dirty="0"/>
        </a:p>
      </dgm:t>
    </dgm:pt>
    <dgm:pt modelId="{F91EA0B6-27B1-49CB-A315-A7C86D3C3182}" type="parTrans" cxnId="{77B04DF3-A83E-407C-9A84-339C36985886}">
      <dgm:prSet/>
      <dgm:spPr/>
      <dgm:t>
        <a:bodyPr/>
        <a:lstStyle/>
        <a:p>
          <a:endParaRPr lang="en-US"/>
        </a:p>
      </dgm:t>
    </dgm:pt>
    <dgm:pt modelId="{148C62AC-8C15-4B70-B285-43FF80B3B545}" type="sibTrans" cxnId="{77B04DF3-A83E-407C-9A84-339C36985886}">
      <dgm:prSet/>
      <dgm:spPr/>
      <dgm:t>
        <a:bodyPr/>
        <a:lstStyle/>
        <a:p>
          <a:endParaRPr lang="en-US"/>
        </a:p>
      </dgm:t>
    </dgm:pt>
    <dgm:pt modelId="{5093E62F-CDE5-4B07-A927-A47F9BEA2BBA}" type="pres">
      <dgm:prSet presAssocID="{1CAF9835-A79A-4CBF-ACF7-F0BBA6E8E0A1}" presName="cycle" presStyleCnt="0">
        <dgm:presLayoutVars>
          <dgm:chMax val="1"/>
          <dgm:dir/>
          <dgm:animLvl val="ctr"/>
          <dgm:resizeHandles val="exact"/>
        </dgm:presLayoutVars>
      </dgm:prSet>
      <dgm:spPr/>
      <dgm:t>
        <a:bodyPr/>
        <a:lstStyle/>
        <a:p>
          <a:endParaRPr lang="en-US"/>
        </a:p>
      </dgm:t>
    </dgm:pt>
    <dgm:pt modelId="{81A61055-5F79-44CC-B765-99C61A683A3C}" type="pres">
      <dgm:prSet presAssocID="{E9ED5A7E-41F5-4AC6-A907-671247367BC7}" presName="centerShape" presStyleLbl="node0" presStyleIdx="0" presStyleCnt="1"/>
      <dgm:spPr/>
      <dgm:t>
        <a:bodyPr/>
        <a:lstStyle/>
        <a:p>
          <a:endParaRPr lang="en-US"/>
        </a:p>
      </dgm:t>
    </dgm:pt>
    <dgm:pt modelId="{82AFA204-6FB2-4A78-AB54-CCD0115C8AF2}" type="pres">
      <dgm:prSet presAssocID="{40F4660E-BB8F-4B78-B27E-868AF9733CD1}" presName="parTrans" presStyleLbl="bgSibTrans2D1" presStyleIdx="0" presStyleCnt="3"/>
      <dgm:spPr/>
      <dgm:t>
        <a:bodyPr/>
        <a:lstStyle/>
        <a:p>
          <a:endParaRPr lang="en-US"/>
        </a:p>
      </dgm:t>
    </dgm:pt>
    <dgm:pt modelId="{BABC7895-6814-4447-8109-0B44EC32D445}" type="pres">
      <dgm:prSet presAssocID="{2CD1338E-CA21-48B3-8150-6C429D0F88C6}" presName="node" presStyleLbl="node1" presStyleIdx="0" presStyleCnt="3">
        <dgm:presLayoutVars>
          <dgm:bulletEnabled val="1"/>
        </dgm:presLayoutVars>
      </dgm:prSet>
      <dgm:spPr/>
      <dgm:t>
        <a:bodyPr/>
        <a:lstStyle/>
        <a:p>
          <a:endParaRPr lang="en-US"/>
        </a:p>
      </dgm:t>
    </dgm:pt>
    <dgm:pt modelId="{1C467A51-739C-48AC-93D6-F9BC3BE052BD}" type="pres">
      <dgm:prSet presAssocID="{FA6D55BF-A118-4C6F-8A36-3BA116345715}" presName="parTrans" presStyleLbl="bgSibTrans2D1" presStyleIdx="1" presStyleCnt="3"/>
      <dgm:spPr/>
      <dgm:t>
        <a:bodyPr/>
        <a:lstStyle/>
        <a:p>
          <a:endParaRPr lang="en-US"/>
        </a:p>
      </dgm:t>
    </dgm:pt>
    <dgm:pt modelId="{77656DA4-155C-464B-8B8D-5051A7E3333C}" type="pres">
      <dgm:prSet presAssocID="{2DC91599-63EC-4F40-942F-F64735F67F85}" presName="node" presStyleLbl="node1" presStyleIdx="1" presStyleCnt="3">
        <dgm:presLayoutVars>
          <dgm:bulletEnabled val="1"/>
        </dgm:presLayoutVars>
      </dgm:prSet>
      <dgm:spPr/>
      <dgm:t>
        <a:bodyPr/>
        <a:lstStyle/>
        <a:p>
          <a:endParaRPr lang="en-US"/>
        </a:p>
      </dgm:t>
    </dgm:pt>
    <dgm:pt modelId="{3F5AD653-7B85-4E19-AFED-F961708E06C6}" type="pres">
      <dgm:prSet presAssocID="{F91EA0B6-27B1-49CB-A315-A7C86D3C3182}" presName="parTrans" presStyleLbl="bgSibTrans2D1" presStyleIdx="2" presStyleCnt="3"/>
      <dgm:spPr/>
      <dgm:t>
        <a:bodyPr/>
        <a:lstStyle/>
        <a:p>
          <a:endParaRPr lang="en-US"/>
        </a:p>
      </dgm:t>
    </dgm:pt>
    <dgm:pt modelId="{FE876B34-1FC6-499E-92D0-D92F923B7BD2}" type="pres">
      <dgm:prSet presAssocID="{04768A5C-B7E7-4489-B433-A5A0B27F4824}" presName="node" presStyleLbl="node1" presStyleIdx="2" presStyleCnt="3" custRadScaleRad="99694" custRadScaleInc="-757">
        <dgm:presLayoutVars>
          <dgm:bulletEnabled val="1"/>
        </dgm:presLayoutVars>
      </dgm:prSet>
      <dgm:spPr/>
      <dgm:t>
        <a:bodyPr/>
        <a:lstStyle/>
        <a:p>
          <a:endParaRPr lang="en-US"/>
        </a:p>
      </dgm:t>
    </dgm:pt>
  </dgm:ptLst>
  <dgm:cxnLst>
    <dgm:cxn modelId="{4EB383DB-B4DA-4312-BE55-54278651BCC8}" type="presOf" srcId="{2DC91599-63EC-4F40-942F-F64735F67F85}" destId="{77656DA4-155C-464B-8B8D-5051A7E3333C}" srcOrd="0" destOrd="0" presId="urn:microsoft.com/office/officeart/2005/8/layout/radial4"/>
    <dgm:cxn modelId="{1F88D12F-2AC1-4B65-AEA2-3A4C249E2E98}" srcId="{E9ED5A7E-41F5-4AC6-A907-671247367BC7}" destId="{2CD1338E-CA21-48B3-8150-6C429D0F88C6}" srcOrd="0" destOrd="0" parTransId="{40F4660E-BB8F-4B78-B27E-868AF9733CD1}" sibTransId="{FDBCB073-CD15-4A25-8DE5-4554114D9F94}"/>
    <dgm:cxn modelId="{AC9CB81B-52BA-4311-B36E-5C3A11DF09CC}" type="presOf" srcId="{E9ED5A7E-41F5-4AC6-A907-671247367BC7}" destId="{81A61055-5F79-44CC-B765-99C61A683A3C}" srcOrd="0" destOrd="0" presId="urn:microsoft.com/office/officeart/2005/8/layout/radial4"/>
    <dgm:cxn modelId="{D10F7B47-37C6-4AF9-A87F-790A304F9020}" srcId="{1CAF9835-A79A-4CBF-ACF7-F0BBA6E8E0A1}" destId="{E9ED5A7E-41F5-4AC6-A907-671247367BC7}" srcOrd="0" destOrd="0" parTransId="{C3F69342-2AD2-48D7-AA61-B03C6D014167}" sibTransId="{28F8E155-6F9B-4D19-87E5-EFDC83D334A1}"/>
    <dgm:cxn modelId="{DCECE3A0-51E2-4EBD-BA4A-BF3453F9A380}" type="presOf" srcId="{2CD1338E-CA21-48B3-8150-6C429D0F88C6}" destId="{BABC7895-6814-4447-8109-0B44EC32D445}" srcOrd="0" destOrd="0" presId="urn:microsoft.com/office/officeart/2005/8/layout/radial4"/>
    <dgm:cxn modelId="{14241E1B-368D-43B8-B23A-087C35E57329}" type="presOf" srcId="{40F4660E-BB8F-4B78-B27E-868AF9733CD1}" destId="{82AFA204-6FB2-4A78-AB54-CCD0115C8AF2}" srcOrd="0" destOrd="0" presId="urn:microsoft.com/office/officeart/2005/8/layout/radial4"/>
    <dgm:cxn modelId="{B82A5990-ED7D-4C8C-AC75-92D6937BEC69}" type="presOf" srcId="{F91EA0B6-27B1-49CB-A315-A7C86D3C3182}" destId="{3F5AD653-7B85-4E19-AFED-F961708E06C6}" srcOrd="0" destOrd="0" presId="urn:microsoft.com/office/officeart/2005/8/layout/radial4"/>
    <dgm:cxn modelId="{02DFD30F-088A-4C83-898C-E791212D5B29}" type="presOf" srcId="{FA6D55BF-A118-4C6F-8A36-3BA116345715}" destId="{1C467A51-739C-48AC-93D6-F9BC3BE052BD}" srcOrd="0" destOrd="0" presId="urn:microsoft.com/office/officeart/2005/8/layout/radial4"/>
    <dgm:cxn modelId="{8D765395-B1BE-4184-98EF-0AB65546CA2C}" type="presOf" srcId="{04768A5C-B7E7-4489-B433-A5A0B27F4824}" destId="{FE876B34-1FC6-499E-92D0-D92F923B7BD2}" srcOrd="0" destOrd="0" presId="urn:microsoft.com/office/officeart/2005/8/layout/radial4"/>
    <dgm:cxn modelId="{52F4F1DA-1D8F-4A80-918E-395CA0542F9D}" type="presOf" srcId="{1CAF9835-A79A-4CBF-ACF7-F0BBA6E8E0A1}" destId="{5093E62F-CDE5-4B07-A927-A47F9BEA2BBA}" srcOrd="0" destOrd="0" presId="urn:microsoft.com/office/officeart/2005/8/layout/radial4"/>
    <dgm:cxn modelId="{77B04DF3-A83E-407C-9A84-339C36985886}" srcId="{E9ED5A7E-41F5-4AC6-A907-671247367BC7}" destId="{04768A5C-B7E7-4489-B433-A5A0B27F4824}" srcOrd="2" destOrd="0" parTransId="{F91EA0B6-27B1-49CB-A315-A7C86D3C3182}" sibTransId="{148C62AC-8C15-4B70-B285-43FF80B3B545}"/>
    <dgm:cxn modelId="{EBF14D62-7B04-41E0-8927-F92DFC8B148A}" srcId="{E9ED5A7E-41F5-4AC6-A907-671247367BC7}" destId="{2DC91599-63EC-4F40-942F-F64735F67F85}" srcOrd="1" destOrd="0" parTransId="{FA6D55BF-A118-4C6F-8A36-3BA116345715}" sibTransId="{38C6B0CB-C2AC-4CC1-8CC3-93106FD7A813}"/>
    <dgm:cxn modelId="{F26B76AC-8F34-4469-874E-8C99E1AD1B4B}" type="presParOf" srcId="{5093E62F-CDE5-4B07-A927-A47F9BEA2BBA}" destId="{81A61055-5F79-44CC-B765-99C61A683A3C}" srcOrd="0" destOrd="0" presId="urn:microsoft.com/office/officeart/2005/8/layout/radial4"/>
    <dgm:cxn modelId="{0C0D13E3-9176-48E8-82A1-91BEA5648500}" type="presParOf" srcId="{5093E62F-CDE5-4B07-A927-A47F9BEA2BBA}" destId="{82AFA204-6FB2-4A78-AB54-CCD0115C8AF2}" srcOrd="1" destOrd="0" presId="urn:microsoft.com/office/officeart/2005/8/layout/radial4"/>
    <dgm:cxn modelId="{9E879C1C-DF57-4D53-970E-16F7D2216527}" type="presParOf" srcId="{5093E62F-CDE5-4B07-A927-A47F9BEA2BBA}" destId="{BABC7895-6814-4447-8109-0B44EC32D445}" srcOrd="2" destOrd="0" presId="urn:microsoft.com/office/officeart/2005/8/layout/radial4"/>
    <dgm:cxn modelId="{9899629B-CB04-4EB8-8D06-E7E12BB095EB}" type="presParOf" srcId="{5093E62F-CDE5-4B07-A927-A47F9BEA2BBA}" destId="{1C467A51-739C-48AC-93D6-F9BC3BE052BD}" srcOrd="3" destOrd="0" presId="urn:microsoft.com/office/officeart/2005/8/layout/radial4"/>
    <dgm:cxn modelId="{04993C98-7367-4824-B606-B58BD60A1921}" type="presParOf" srcId="{5093E62F-CDE5-4B07-A927-A47F9BEA2BBA}" destId="{77656DA4-155C-464B-8B8D-5051A7E3333C}" srcOrd="4" destOrd="0" presId="urn:microsoft.com/office/officeart/2005/8/layout/radial4"/>
    <dgm:cxn modelId="{12B8666F-CF94-4D45-B1B2-B9EF28D642E3}" type="presParOf" srcId="{5093E62F-CDE5-4B07-A927-A47F9BEA2BBA}" destId="{3F5AD653-7B85-4E19-AFED-F961708E06C6}" srcOrd="5" destOrd="0" presId="urn:microsoft.com/office/officeart/2005/8/layout/radial4"/>
    <dgm:cxn modelId="{8E804848-31FE-4979-BAB8-283792A124BE}" type="presParOf" srcId="{5093E62F-CDE5-4B07-A927-A47F9BEA2BBA}" destId="{FE876B34-1FC6-499E-92D0-D92F923B7BD2}"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0.17669</cdr:x>
      <cdr:y>0.01487</cdr:y>
    </cdr:from>
    <cdr:to>
      <cdr:x>0.40668</cdr:x>
      <cdr:y>0.15101</cdr:y>
    </cdr:to>
    <cdr:sp macro="" textlink="">
      <cdr:nvSpPr>
        <cdr:cNvPr id="2" name="TextBox 1"/>
        <cdr:cNvSpPr txBox="1"/>
      </cdr:nvSpPr>
      <cdr:spPr>
        <a:xfrm xmlns:a="http://schemas.openxmlformats.org/drawingml/2006/main">
          <a:off x="1295400" y="76200"/>
          <a:ext cx="1686176" cy="6976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600" dirty="0">
            <a:latin typeface="Times New Roman" pitchFamily="18" charset="0"/>
            <a:cs typeface="Times New Roman" pitchFamily="18" charset="0"/>
          </a:endParaRPr>
        </a:p>
      </cdr:txBody>
    </cdr:sp>
  </cdr:relSizeAnchor>
  <cdr:relSizeAnchor xmlns:cdr="http://schemas.openxmlformats.org/drawingml/2006/chartDrawing">
    <cdr:from>
      <cdr:x>0.39495</cdr:x>
      <cdr:y>0.01487</cdr:y>
    </cdr:from>
    <cdr:to>
      <cdr:x>0.62493</cdr:x>
      <cdr:y>0.15101</cdr:y>
    </cdr:to>
    <cdr:sp macro="" textlink="">
      <cdr:nvSpPr>
        <cdr:cNvPr id="3" name="TextBox 1"/>
        <cdr:cNvSpPr txBox="1"/>
      </cdr:nvSpPr>
      <cdr:spPr>
        <a:xfrm xmlns:a="http://schemas.openxmlformats.org/drawingml/2006/main">
          <a:off x="2895600" y="76200"/>
          <a:ext cx="1686102" cy="69764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endParaRPr lang="en-US" sz="1600" dirty="0">
            <a:latin typeface="Times New Roman" pitchFamily="18" charset="0"/>
            <a:cs typeface="Times New Roman" pitchFamily="18" charset="0"/>
          </a:endParaRPr>
        </a:p>
      </cdr:txBody>
    </cdr:sp>
  </cdr:relSizeAnchor>
  <cdr:relSizeAnchor xmlns:cdr="http://schemas.openxmlformats.org/drawingml/2006/chartDrawing">
    <cdr:from>
      <cdr:x>0.62361</cdr:x>
      <cdr:y>0.01487</cdr:y>
    </cdr:from>
    <cdr:to>
      <cdr:x>0.85359</cdr:x>
      <cdr:y>0.15101</cdr:y>
    </cdr:to>
    <cdr:sp macro="" textlink="">
      <cdr:nvSpPr>
        <cdr:cNvPr id="4" name="TextBox 1"/>
        <cdr:cNvSpPr txBox="1"/>
      </cdr:nvSpPr>
      <cdr:spPr>
        <a:xfrm xmlns:a="http://schemas.openxmlformats.org/drawingml/2006/main">
          <a:off x="4572000" y="76200"/>
          <a:ext cx="1686102" cy="69764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sz="1600" dirty="0">
            <a:latin typeface="Times New Roman" pitchFamily="18" charset="0"/>
            <a:cs typeface="Times New Roman" pitchFamily="18"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713FB26B-2A1F-4EF1-959B-F14026FCE6E6}" type="datetimeFigureOut">
              <a:rPr lang="en-US" smtClean="0"/>
              <a:t>2/11/2014</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1440" tIns="45720" rIns="91440" bIns="45720" rtlCol="0" anchor="b"/>
          <a:lstStyle>
            <a:lvl1pPr algn="r">
              <a:defRPr sz="1200"/>
            </a:lvl1pPr>
          </a:lstStyle>
          <a:p>
            <a:fld id="{812B95E5-30F2-4EAA-887A-10EF48156372}" type="slidenum">
              <a:rPr lang="en-US" smtClean="0"/>
              <a:t>‹#›</a:t>
            </a:fld>
            <a:endParaRPr lang="en-US"/>
          </a:p>
        </p:txBody>
      </p:sp>
    </p:spTree>
    <p:extLst>
      <p:ext uri="{BB962C8B-B14F-4D97-AF65-F5344CB8AC3E}">
        <p14:creationId xmlns:p14="http://schemas.microsoft.com/office/powerpoint/2010/main" val="376753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FCDA6A78-A7D7-4B84-855D-0428F6A1A3B1}" type="slidenum">
              <a:rPr lang="en-US" smtClean="0"/>
              <a:pPr/>
              <a:t>1</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B16EB4-266D-4129-8D53-3BD858783CDF}" type="slidenum">
              <a:rPr lang="en-US"/>
              <a:pPr/>
              <a:t>13</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r>
              <a:rPr lang="en-US" dirty="0"/>
              <a:t>Here are some sample questions from </a:t>
            </a:r>
            <a:r>
              <a:rPr lang="en-US" dirty="0" smtClean="0"/>
              <a:t>our 2 predictive risk elements</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B16EB4-266D-4129-8D53-3BD858783CDF}" type="slidenum">
              <a:rPr lang="en-US"/>
              <a:pPr/>
              <a:t>15</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r>
              <a:rPr lang="en-US" dirty="0"/>
              <a:t>Here are some sample questions from </a:t>
            </a:r>
            <a:r>
              <a:rPr lang="en-US" dirty="0" smtClean="0"/>
              <a:t>our 2 predictive risk elements</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Explain colors</a:t>
            </a:r>
          </a:p>
          <a:p>
            <a:endParaRPr lang="en-US" dirty="0" smtClean="0"/>
          </a:p>
          <a:p>
            <a:r>
              <a:rPr lang="en-US" dirty="0" smtClean="0"/>
              <a:t>I don’t have time to show you the results from all of the questions, but I</a:t>
            </a:r>
            <a:r>
              <a:rPr lang="en-US" baseline="0" dirty="0" smtClean="0"/>
              <a:t> will share with you results from a few.  By far, the most predictive question we had, that is to say, the question with the largest chi-square value was the questions about a species invasive status elsewhere in the world.  In this graph, you can see our 3 </a:t>
            </a:r>
            <a:r>
              <a:rPr lang="en-US" baseline="0" dirty="0" err="1" smtClean="0"/>
              <a:t>apriori</a:t>
            </a:r>
            <a:r>
              <a:rPr lang="en-US" baseline="0" dirty="0" smtClean="0"/>
              <a:t> categories.  You can also see that virtually all of the major-invaders were invasive elsewhere in the world.  In contrast, only 1 non-invader was invasive elsewhere.  Shown in dark green are all of the species that have been introduced elsewhere in the world, 75 years or more, and have not shown any evidence of naturalizing or escaping cultivation.  Almost all of these species are non-invaders.  Because this question was the most predictive, we weighted it more than the others.</a:t>
            </a:r>
          </a:p>
          <a:p>
            <a:endParaRPr lang="en-US" baseline="0" dirty="0" smtClean="0"/>
          </a:p>
          <a:p>
            <a:r>
              <a:rPr lang="en-US" baseline="0" dirty="0" smtClean="0"/>
              <a:t>Next is the question about whether the species has been intentionally introduced elsewhere outside of its range.  Here we see that non-invaders had a greater proportion of yes’s than the other the other categories.  BTW, so you know, answers shown in red are answers that contribute to invasiveness whereas green ones do not.  Results from this question were opposite of what we expected, so this question, which is significant, actually hurt our attempt to predict invasive species.  We removed this question from our model.  </a:t>
            </a:r>
          </a:p>
          <a:p>
            <a:endParaRPr lang="en-US" baseline="0" dirty="0" smtClean="0"/>
          </a:p>
          <a:p>
            <a:r>
              <a:rPr lang="en-US" baseline="0" dirty="0" smtClean="0"/>
              <a:t>We also removed the question about being a </a:t>
            </a:r>
            <a:r>
              <a:rPr lang="en-US" baseline="0" dirty="0" err="1" smtClean="0"/>
              <a:t>geophyte</a:t>
            </a:r>
            <a:r>
              <a:rPr lang="en-US" baseline="0" dirty="0" smtClean="0"/>
              <a:t>, because it did not contribute anything to our predictive model.  Not only was this question not significant, there wasn’t even a clear trend in one direction or another.  </a:t>
            </a:r>
          </a:p>
          <a:p>
            <a:endParaRPr lang="en-US" baseline="0" dirty="0" smtClean="0"/>
          </a:p>
          <a:p>
            <a:r>
              <a:rPr lang="en-US" baseline="0" dirty="0" smtClean="0"/>
              <a:t>Finally, this next case is a good example of the types of patterns we saw in some of the questions.  We had a very significant chi-square value for this question, but when you examine the results, you much of that </a:t>
            </a:r>
            <a:r>
              <a:rPr lang="en-US" baseline="0" dirty="0" err="1" smtClean="0"/>
              <a:t>signficance</a:t>
            </a:r>
            <a:r>
              <a:rPr lang="en-US" baseline="0" dirty="0" smtClean="0"/>
              <a:t> is due to a non-random distribution of species that answered unknown for this question.  As you see, a much greater proportion of non-invaders answered unknown, than minors, than majors.  This should not be surprising as a there will be much more literature available about major invaders than other categories.  So, we species answering unknown, from this chi-square analysis.  That Chi-square value that you see here, and that for all of the examples I show, you are based on datasets where we have removed the unknowns.  In this case, this question is still predictive.  That is, a greater proportion of species that form seeds banks are major invaders.  </a:t>
            </a:r>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A8E524-63AC-4B76-AB3E-F2E5236B4FC6}"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64931" eaLnBrk="0" fontAlgn="base" hangingPunct="0">
              <a:spcBef>
                <a:spcPct val="30000"/>
              </a:spcBef>
              <a:spcAft>
                <a:spcPct val="0"/>
              </a:spcAft>
              <a:defRPr/>
            </a:pPr>
            <a:r>
              <a:rPr lang="en-US" dirty="0" smtClean="0"/>
              <a:t>Has been used for many years for prioritizing CAPS target pests</a:t>
            </a:r>
          </a:p>
          <a:p>
            <a:pPr defTabSz="864931" eaLnBrk="0" fontAlgn="base" hangingPunct="0">
              <a:spcBef>
                <a:spcPct val="30000"/>
              </a:spcBef>
              <a:spcAft>
                <a:spcPct val="0"/>
              </a:spcAft>
              <a:defRPr/>
            </a:pPr>
            <a:r>
              <a:rPr lang="en-US" dirty="0" smtClean="0"/>
              <a:t>MCDM</a:t>
            </a:r>
            <a:r>
              <a:rPr lang="en-US" baseline="0" dirty="0" smtClean="0"/>
              <a:t> = </a:t>
            </a:r>
            <a:r>
              <a:rPr lang="en-US" baseline="0" dirty="0" err="1" smtClean="0"/>
              <a:t>Multicriteria</a:t>
            </a:r>
            <a:r>
              <a:rPr lang="en-US" baseline="0" dirty="0" smtClean="0"/>
              <a:t> decision methods</a:t>
            </a:r>
          </a:p>
          <a:p>
            <a:endParaRPr lang="en-US" sz="1100" dirty="0">
              <a:latin typeface="Arial" charset="0"/>
            </a:endParaRPr>
          </a:p>
          <a:p>
            <a:r>
              <a:rPr lang="en-US" sz="1100" dirty="0">
                <a:latin typeface="Arial" charset="0"/>
              </a:rPr>
              <a:t>The methodology of the AHP is similar to that used in common sense decision making. Consequently, this methodology is quite easy for most decision makers to understand. </a:t>
            </a:r>
          </a:p>
          <a:p>
            <a:pPr defTabSz="864931" eaLnBrk="0" fontAlgn="base" hangingPunct="0">
              <a:spcBef>
                <a:spcPct val="30000"/>
              </a:spcBef>
              <a:spcAft>
                <a:spcPct val="0"/>
              </a:spcAft>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2</a:t>
            </a:fld>
            <a:endParaRPr lang="en-US"/>
          </a:p>
        </p:txBody>
      </p:sp>
    </p:spTree>
    <p:extLst>
      <p:ext uri="{BB962C8B-B14F-4D97-AF65-F5344CB8AC3E}">
        <p14:creationId xmlns:p14="http://schemas.microsoft.com/office/powerpoint/2010/main" val="2043505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64931" eaLnBrk="0" fontAlgn="base" hangingPunct="0">
              <a:spcBef>
                <a:spcPct val="30000"/>
              </a:spcBef>
              <a:spcAft>
                <a:spcPct val="0"/>
              </a:spcAft>
              <a:defRPr/>
            </a:pPr>
            <a:r>
              <a:rPr lang="en-US" dirty="0" smtClean="0"/>
              <a:t>Has been used for many years for prioritizing CAPS target pests</a:t>
            </a:r>
          </a:p>
          <a:p>
            <a:pPr defTabSz="864931" eaLnBrk="0" fontAlgn="base" hangingPunct="0">
              <a:spcBef>
                <a:spcPct val="30000"/>
              </a:spcBef>
              <a:spcAft>
                <a:spcPct val="0"/>
              </a:spcAft>
              <a:defRPr/>
            </a:pPr>
            <a:r>
              <a:rPr lang="en-US" dirty="0" smtClean="0"/>
              <a:t>MCDM</a:t>
            </a:r>
            <a:r>
              <a:rPr lang="en-US" baseline="0" dirty="0" smtClean="0"/>
              <a:t> = </a:t>
            </a:r>
            <a:r>
              <a:rPr lang="en-US" baseline="0" dirty="0" err="1" smtClean="0"/>
              <a:t>Multicriteria</a:t>
            </a:r>
            <a:r>
              <a:rPr lang="en-US" baseline="0" dirty="0" smtClean="0"/>
              <a:t> decision methods</a:t>
            </a:r>
          </a:p>
          <a:p>
            <a:endParaRPr lang="en-US" sz="1100" dirty="0">
              <a:latin typeface="Arial" charset="0"/>
            </a:endParaRPr>
          </a:p>
          <a:p>
            <a:r>
              <a:rPr lang="en-US" sz="1100" dirty="0">
                <a:latin typeface="Arial" charset="0"/>
              </a:rPr>
              <a:t>The methodology of the AHP is similar to that used in common sense decision making. Consequently, this methodology is quite easy for most decision makers to understand. </a:t>
            </a:r>
          </a:p>
          <a:p>
            <a:pPr defTabSz="864931" eaLnBrk="0" fontAlgn="base" hangingPunct="0">
              <a:spcBef>
                <a:spcPct val="30000"/>
              </a:spcBef>
              <a:spcAft>
                <a:spcPct val="0"/>
              </a:spcAft>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3</a:t>
            </a:fld>
            <a:endParaRPr lang="en-US"/>
          </a:p>
        </p:txBody>
      </p:sp>
    </p:spTree>
    <p:extLst>
      <p:ext uri="{BB962C8B-B14F-4D97-AF65-F5344CB8AC3E}">
        <p14:creationId xmlns:p14="http://schemas.microsoft.com/office/powerpoint/2010/main" val="2043505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a:t>
            </a:r>
            <a:r>
              <a:rPr lang="en-US" baseline="0" dirty="0" smtClean="0"/>
              <a:t> to rank reversal</a:t>
            </a:r>
          </a:p>
          <a:p>
            <a:r>
              <a:rPr lang="en-US" sz="1100" dirty="0">
                <a:latin typeface="Arial" charset="0"/>
              </a:rPr>
              <a:t>If the performance of the alternatives with respect to the criteria can be quantitatively measured and the values of these performances can be represented by a linear value function, then the </a:t>
            </a:r>
            <a:r>
              <a:rPr lang="en-US" sz="1100" dirty="0" err="1">
                <a:latin typeface="Arial" charset="0"/>
              </a:rPr>
              <a:t>mAHP</a:t>
            </a:r>
            <a:r>
              <a:rPr lang="en-US" sz="1100" dirty="0">
                <a:latin typeface="Arial" charset="0"/>
              </a:rPr>
              <a:t> (S1.14) is clearly superior to the AHP in that: (</a:t>
            </a:r>
            <a:r>
              <a:rPr lang="en-US" sz="1100" dirty="0" err="1">
                <a:latin typeface="Arial" charset="0"/>
              </a:rPr>
              <a:t>i</a:t>
            </a:r>
            <a:r>
              <a:rPr lang="en-US" sz="1100" dirty="0">
                <a:latin typeface="Arial" charset="0"/>
              </a:rPr>
              <a:t>) pairwise comparisons need not be used in the determination of the ; and (ii) the results produced by the </a:t>
            </a:r>
            <a:r>
              <a:rPr lang="en-US" sz="1100" dirty="0" err="1">
                <a:latin typeface="Arial" charset="0"/>
              </a:rPr>
              <a:t>mAHP</a:t>
            </a:r>
            <a:r>
              <a:rPr lang="en-US" sz="1100" dirty="0">
                <a:latin typeface="Arial" charset="0"/>
              </a:rPr>
              <a:t> are not subject to rank reversal. </a:t>
            </a:r>
          </a:p>
          <a:p>
            <a:endParaRPr lang="en-US" sz="1100" dirty="0">
              <a:latin typeface="Arial" charset="0"/>
            </a:endParaRPr>
          </a:p>
          <a:p>
            <a:r>
              <a:rPr lang="en-US" dirty="0" smtClean="0">
                <a:effectLst/>
              </a:rPr>
              <a:t>In my opinion the biggest disadvantage of using the analytic hierarchy process is that the number of comparison tables can become very large if you use a lot of comparison attributes. This can lead to a tendency to exclude valid comparison attributes in order to keep the number of calculations manageable.</a:t>
            </a:r>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4</a:t>
            </a:fld>
            <a:endParaRPr lang="en-US"/>
          </a:p>
        </p:txBody>
      </p:sp>
    </p:spTree>
    <p:extLst>
      <p:ext uri="{BB962C8B-B14F-4D97-AF65-F5344CB8AC3E}">
        <p14:creationId xmlns:p14="http://schemas.microsoft.com/office/powerpoint/2010/main" val="2896582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Subject</a:t>
            </a:r>
            <a:r>
              <a:rPr lang="en-US" baseline="0" dirty="0" smtClean="0"/>
              <a:t> to rank reversal</a:t>
            </a:r>
          </a:p>
          <a:p>
            <a:r>
              <a:rPr lang="en-US" sz="1100" dirty="0">
                <a:latin typeface="Arial" charset="0"/>
              </a:rPr>
              <a:t>If the performance of the alternatives with respect to the criteria can be quantitatively measured and the values of these performances can be represented by a linear value function, then the </a:t>
            </a:r>
            <a:r>
              <a:rPr lang="en-US" sz="1100" dirty="0" err="1">
                <a:latin typeface="Arial" charset="0"/>
              </a:rPr>
              <a:t>mAHP</a:t>
            </a:r>
            <a:r>
              <a:rPr lang="en-US" sz="1100" dirty="0">
                <a:latin typeface="Arial" charset="0"/>
              </a:rPr>
              <a:t> (S1.14) is clearly superior to the AHP in that: (</a:t>
            </a:r>
            <a:r>
              <a:rPr lang="en-US" sz="1100" dirty="0" err="1">
                <a:latin typeface="Arial" charset="0"/>
              </a:rPr>
              <a:t>i</a:t>
            </a:r>
            <a:r>
              <a:rPr lang="en-US" sz="1100" dirty="0">
                <a:latin typeface="Arial" charset="0"/>
              </a:rPr>
              <a:t>) pairwise comparisons need not be used in the determination of the ; and (ii) the results produced by the </a:t>
            </a:r>
            <a:r>
              <a:rPr lang="en-US" sz="1100" dirty="0" err="1">
                <a:latin typeface="Arial" charset="0"/>
              </a:rPr>
              <a:t>mAHP</a:t>
            </a:r>
            <a:r>
              <a:rPr lang="en-US" sz="1100" dirty="0">
                <a:latin typeface="Arial" charset="0"/>
              </a:rPr>
              <a:t> are not subject to rank reversal. </a:t>
            </a:r>
          </a:p>
          <a:p>
            <a:endParaRPr lang="en-US" sz="1100" dirty="0">
              <a:latin typeface="Arial" charset="0"/>
            </a:endParaRPr>
          </a:p>
          <a:p>
            <a:r>
              <a:rPr lang="en-US" dirty="0" smtClean="0">
                <a:effectLst/>
              </a:rPr>
              <a:t>In my opinion the biggest disadvantage of using the analytic hierarchy process is that the number of comparison tables can become very large if you use a lot of comparison attributes. This can lead to a tendency to exclude valid comparison attributes in order to keep the number of calculations manageable.</a:t>
            </a:r>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5</a:t>
            </a:fld>
            <a:endParaRPr lang="en-US"/>
          </a:p>
        </p:txBody>
      </p:sp>
    </p:spTree>
    <p:extLst>
      <p:ext uri="{BB962C8B-B14F-4D97-AF65-F5344CB8AC3E}">
        <p14:creationId xmlns:p14="http://schemas.microsoft.com/office/powerpoint/2010/main" val="2896582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Such a process would allow for:</a:t>
            </a:r>
          </a:p>
          <a:p>
            <a:pPr lvl="1"/>
            <a:r>
              <a:rPr lang="en-US" dirty="0" smtClean="0"/>
              <a:t> would allow a larger pest universe to be ranked</a:t>
            </a:r>
          </a:p>
          <a:p>
            <a:pPr lvl="1"/>
            <a:r>
              <a:rPr lang="en-US" dirty="0" smtClean="0"/>
              <a:t>could be used to develop lists for specific types of pest surveys</a:t>
            </a:r>
          </a:p>
          <a:p>
            <a:pPr marL="432465" lvl="1" defTabSz="864931" eaLnBrk="0" fontAlgn="base" hangingPunct="0">
              <a:spcBef>
                <a:spcPct val="30000"/>
              </a:spcBef>
              <a:spcAft>
                <a:spcPct val="0"/>
              </a:spcAft>
              <a:defRPr/>
            </a:pPr>
            <a:r>
              <a:rPr lang="en-US" dirty="0" smtClean="0"/>
              <a:t>The new technique, once refined and tested, would ultimately provide better allocation of scarce resources for managing high priority plant pests.</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02B82016-AA3D-4A7B-80E0-784B50387181}" type="slidenum">
              <a:rPr lang="en-US" smtClean="0"/>
              <a:pPr>
                <a:defRPr/>
              </a:pPr>
              <a:t>6</a:t>
            </a:fld>
            <a:endParaRPr lang="en-US"/>
          </a:p>
        </p:txBody>
      </p:sp>
    </p:spTree>
    <p:extLst>
      <p:ext uri="{BB962C8B-B14F-4D97-AF65-F5344CB8AC3E}">
        <p14:creationId xmlns:p14="http://schemas.microsoft.com/office/powerpoint/2010/main" val="1315480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BDCA89-E8CC-49DE-B788-F858799FFC1E}" type="slidenum">
              <a:rPr lang="en-US"/>
              <a:t>9</a:t>
            </a:fld>
            <a:endParaRPr lang="en-US"/>
          </a:p>
        </p:txBody>
      </p:sp>
    </p:spTree>
    <p:extLst>
      <p:ext uri="{BB962C8B-B14F-4D97-AF65-F5344CB8AC3E}">
        <p14:creationId xmlns:p14="http://schemas.microsoft.com/office/powerpoint/2010/main" val="438823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B16EB4-266D-4129-8D53-3BD858783CDF}" type="slidenum">
              <a:rPr lang="en-US"/>
              <a:pPr/>
              <a:t>11</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r>
              <a:rPr lang="en-US" dirty="0"/>
              <a:t>Here are some sample questions from </a:t>
            </a:r>
            <a:r>
              <a:rPr lang="en-US" dirty="0" smtClean="0"/>
              <a:t>our 2 predictive risk elements</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9B8B22-17C1-46C9-A48D-2D83EC6810DD}" type="slidenum">
              <a:rPr lang="en-US"/>
              <a:pPr/>
              <a:t>12</a:t>
            </a:fld>
            <a:endParaRPr lang="en-US"/>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pPr marL="216205" indent="-216205">
              <a:lnSpc>
                <a:spcPct val="80000"/>
              </a:lnSpc>
              <a:buFontTx/>
              <a:buAutoNum type="arabicPeriod"/>
            </a:pPr>
            <a:endParaRPr lang="en-US" sz="800" dirty="0"/>
          </a:p>
          <a:p>
            <a:pPr marL="216205" indent="-216205">
              <a:lnSpc>
                <a:spcPct val="80000"/>
              </a:lnSpc>
            </a:pPr>
            <a:endParaRPr lang="en-US" sz="800" dirty="0"/>
          </a:p>
          <a:p>
            <a:pPr marL="216205" indent="-216205">
              <a:lnSpc>
                <a:spcPct val="80000"/>
              </a:lnSpc>
            </a:pPr>
            <a:endParaRPr lang="en-US" sz="8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404360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878065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8613881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10"/>
          <p:cNvSpPr>
            <a:spLocks noGrp="1"/>
          </p:cNvSpPr>
          <p:nvPr>
            <p:ph type="pic" sz="quarter" idx="14"/>
          </p:nvPr>
        </p:nvSpPr>
        <p:spPr>
          <a:xfrm>
            <a:off x="3319463" y="3333750"/>
            <a:ext cx="2505075" cy="2343150"/>
          </a:xfrm>
        </p:spPr>
        <p:txBody>
          <a:bodyPr/>
          <a:lstStyle>
            <a:lvl1pPr marL="0" indent="0">
              <a:buNone/>
              <a:defRPr/>
            </a:lvl1pPr>
          </a:lstStyle>
          <a:p>
            <a:r>
              <a:rPr lang="en-US" smtClean="0"/>
              <a:t>Click icon to add picture</a:t>
            </a:r>
            <a:endParaRPr lang="en-US" dirty="0"/>
          </a:p>
        </p:txBody>
      </p:sp>
      <p:sp>
        <p:nvSpPr>
          <p:cNvPr id="9" name="Title 1"/>
          <p:cNvSpPr>
            <a:spLocks noGrp="1"/>
          </p:cNvSpPr>
          <p:nvPr>
            <p:ph type="title" hasCustomPrompt="1"/>
          </p:nvPr>
        </p:nvSpPr>
        <p:spPr>
          <a:xfrm>
            <a:off x="685800" y="1063626"/>
            <a:ext cx="7772400" cy="688974"/>
          </a:xfrm>
        </p:spPr>
        <p:txBody>
          <a:bodyPr anchor="t">
            <a:normAutofit/>
          </a:bodyPr>
          <a:lstStyle>
            <a:lvl1pPr algn="ctr">
              <a:defRPr sz="3600" b="1" cap="none" baseline="0">
                <a:solidFill>
                  <a:srgbClr val="004B8E"/>
                </a:solidFill>
              </a:defRPr>
            </a:lvl1pPr>
          </a:lstStyle>
          <a:p>
            <a:r>
              <a:rPr lang="en-US" dirty="0" smtClean="0"/>
              <a:t>Course Title</a:t>
            </a:r>
            <a:endParaRPr lang="en-US" dirty="0"/>
          </a:p>
        </p:txBody>
      </p:sp>
      <p:sp>
        <p:nvSpPr>
          <p:cNvPr id="10" name="Text Placeholder 2"/>
          <p:cNvSpPr>
            <a:spLocks noGrp="1"/>
          </p:cNvSpPr>
          <p:nvPr>
            <p:ph type="body" idx="1" hasCustomPrompt="1"/>
          </p:nvPr>
        </p:nvSpPr>
        <p:spPr>
          <a:xfrm>
            <a:off x="685800" y="2087563"/>
            <a:ext cx="7772400" cy="1150937"/>
          </a:xfrm>
        </p:spPr>
        <p:txBody>
          <a:bodyPr wrap="none" lIns="0" tIns="0" rIns="0" bIns="0" anchor="t" anchorCtr="1">
            <a:noAutofit/>
          </a:bodyPr>
          <a:lstStyle>
            <a:lvl1pPr marL="0" indent="0">
              <a:buNone/>
              <a:defRPr sz="2800" b="1" baseline="0">
                <a:solidFill>
                  <a:srgbClr val="126734"/>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Module or Lesson #:  Module or Lesson Title</a:t>
            </a:r>
          </a:p>
        </p:txBody>
      </p:sp>
      <p:sp>
        <p:nvSpPr>
          <p:cNvPr id="12" name="TextBox 11"/>
          <p:cNvSpPr txBox="1"/>
          <p:nvPr userDrawn="1"/>
        </p:nvSpPr>
        <p:spPr>
          <a:xfrm>
            <a:off x="742950" y="5772150"/>
            <a:ext cx="7658100" cy="1015663"/>
          </a:xfrm>
          <a:prstGeom prst="rect">
            <a:avLst/>
          </a:prstGeom>
          <a:noFill/>
        </p:spPr>
        <p:txBody>
          <a:bodyPr wrap="square" rtlCol="0">
            <a:spAutoFit/>
          </a:bodyPr>
          <a:lstStyle/>
          <a:p>
            <a:pPr algn="ctr"/>
            <a:r>
              <a:rPr lang="en-US" sz="1000" dirty="0" smtClean="0">
                <a:solidFill>
                  <a:prstClr val="black"/>
                </a:solidFill>
              </a:rPr>
              <a:t>For Official Use Only</a:t>
            </a:r>
          </a:p>
          <a:p>
            <a:pPr algn="ctr"/>
            <a:endParaRPr lang="en-US" sz="1000" dirty="0" smtClean="0">
              <a:solidFill>
                <a:prstClr val="black"/>
              </a:solidFill>
            </a:endParaRPr>
          </a:p>
          <a:p>
            <a:pPr algn="ctr"/>
            <a:r>
              <a:rPr lang="en-US" sz="1000" dirty="0" smtClean="0">
                <a:solidFill>
                  <a:prstClr val="black"/>
                </a:solidFill>
              </a:rPr>
              <a:t>This material has been designated as “Official Use Only –Sensitive But Not Classified.”</a:t>
            </a:r>
          </a:p>
          <a:p>
            <a:pPr algn="ctr"/>
            <a:r>
              <a:rPr lang="en-US" sz="1000" dirty="0" smtClean="0">
                <a:solidFill>
                  <a:prstClr val="black"/>
                </a:solidFill>
              </a:rPr>
              <a:t>Do not distribute outside Plant Protection and Quarantine.</a:t>
            </a:r>
          </a:p>
          <a:p>
            <a:pPr algn="ctr"/>
            <a:r>
              <a:rPr lang="en-US" sz="1000" dirty="0" smtClean="0">
                <a:solidFill>
                  <a:prstClr val="black"/>
                </a:solidFill>
              </a:rPr>
              <a:t>This material was designed specifically for training purposes only.  Under no circumstances</a:t>
            </a:r>
          </a:p>
          <a:p>
            <a:pPr algn="ctr"/>
            <a:r>
              <a:rPr lang="en-US" sz="1000" dirty="0" smtClean="0">
                <a:solidFill>
                  <a:prstClr val="black"/>
                </a:solidFill>
              </a:rPr>
              <a:t>should the contents be used or cited as authority for setting or sustaining a technical position.</a:t>
            </a:r>
          </a:p>
        </p:txBody>
      </p:sp>
    </p:spTree>
    <p:extLst>
      <p:ext uri="{BB962C8B-B14F-4D97-AF65-F5344CB8AC3E}">
        <p14:creationId xmlns:p14="http://schemas.microsoft.com/office/powerpoint/2010/main" val="51671296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01168" y="1476375"/>
            <a:ext cx="8732520" cy="4695825"/>
          </a:xfrm>
        </p:spPr>
        <p:txBody>
          <a:bodyPr lIns="0" tIns="0" rIns="0" bIns="0">
            <a:noAutofit/>
          </a:bodyPr>
          <a:lstStyle>
            <a:lvl1pPr marL="0" indent="0">
              <a:spcBef>
                <a:spcPts val="0"/>
              </a:spcBef>
              <a:buNone/>
              <a:defRPr sz="2400" baseline="0"/>
            </a:lvl1pPr>
            <a:lvl2pPr marL="457200" indent="-228600">
              <a:spcBef>
                <a:spcPts val="0"/>
              </a:spcBef>
              <a:buFont typeface="Arial" pitchFamily="34" charset="0"/>
              <a:buChar char="•"/>
              <a:defRPr sz="2400" baseline="0"/>
            </a:lvl2pPr>
            <a:lvl3pPr marL="685800" indent="-228600">
              <a:spcBef>
                <a:spcPts val="0"/>
              </a:spcBef>
              <a:buFont typeface="Arial" pitchFamily="34" charset="0"/>
              <a:buChar char="–"/>
              <a:defRPr sz="2000"/>
            </a:lvl3pPr>
            <a:lvl4pPr marL="914400" indent="-228600">
              <a:spcBef>
                <a:spcPts val="0"/>
              </a:spcBef>
              <a:buFont typeface="Wingdings" pitchFamily="2" charset="2"/>
              <a:buChar char="§"/>
              <a:defRPr sz="1800"/>
            </a:lvl4pPr>
          </a:lstStyle>
          <a:p>
            <a:pPr lvl="0"/>
            <a:r>
              <a:rPr lang="en-US" dirty="0" smtClean="0"/>
              <a:t>Body Text</a:t>
            </a:r>
          </a:p>
          <a:p>
            <a:pPr lvl="1"/>
            <a:r>
              <a:rPr lang="en-US" dirty="0" smtClean="0"/>
              <a:t>First level bullet</a:t>
            </a:r>
          </a:p>
          <a:p>
            <a:pPr lvl="2"/>
            <a:r>
              <a:rPr lang="en-US" dirty="0" smtClean="0"/>
              <a:t>Second level bullet</a:t>
            </a:r>
          </a:p>
          <a:p>
            <a:pPr lvl="3"/>
            <a:r>
              <a:rPr lang="en-US" dirty="0" smtClean="0"/>
              <a:t>Third level bullet</a:t>
            </a:r>
          </a:p>
        </p:txBody>
      </p:sp>
    </p:spTree>
    <p:extLst>
      <p:ext uri="{BB962C8B-B14F-4D97-AF65-F5344CB8AC3E}">
        <p14:creationId xmlns:p14="http://schemas.microsoft.com/office/powerpoint/2010/main" val="407583702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2A212A-9AFD-48A2-8841-D265BE2AF1C5}"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1222278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A212A-9AFD-48A2-8841-D265BE2AF1C5}"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2895777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A212A-9AFD-48A2-8841-D265BE2AF1C5}"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1335353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2A212A-9AFD-48A2-8841-D265BE2AF1C5}"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1209332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A212A-9AFD-48A2-8841-D265BE2AF1C5}" type="datetimeFigureOut">
              <a:rPr lang="en-US" smtClean="0"/>
              <a:t>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11343585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A212A-9AFD-48A2-8841-D265BE2AF1C5}" type="datetimeFigureOut">
              <a:rPr lang="en-US" smtClean="0"/>
              <a:t>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2457580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7142547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A212A-9AFD-48A2-8841-D265BE2AF1C5}" type="datetimeFigureOut">
              <a:rPr lang="en-US" smtClean="0"/>
              <a:t>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31095176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A212A-9AFD-48A2-8841-D265BE2AF1C5}"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17618367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A212A-9AFD-48A2-8841-D265BE2AF1C5}"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19929706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A212A-9AFD-48A2-8841-D265BE2AF1C5}"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25692823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A212A-9AFD-48A2-8841-D265BE2AF1C5}"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9C2A65-CDA0-4E2B-960A-28557E06448D}" type="slidenum">
              <a:rPr lang="en-US" smtClean="0"/>
              <a:t>‹#›</a:t>
            </a:fld>
            <a:endParaRPr lang="en-US"/>
          </a:p>
        </p:txBody>
      </p:sp>
    </p:spTree>
    <p:extLst>
      <p:ext uri="{BB962C8B-B14F-4D97-AF65-F5344CB8AC3E}">
        <p14:creationId xmlns:p14="http://schemas.microsoft.com/office/powerpoint/2010/main" val="3324565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4043607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7142547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9466744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848868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AE99E2-D640-CE46-903C-AF6E7F57988D}" type="datetimeFigureOut">
              <a:rPr lang="en-US" smtClean="0"/>
              <a:t>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53481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9466744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AE99E2-D640-CE46-903C-AF6E7F57988D}" type="datetimeFigureOut">
              <a:rPr lang="en-US" smtClean="0"/>
              <a:t>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7165873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E99E2-D640-CE46-903C-AF6E7F57988D}" type="datetimeFigureOut">
              <a:rPr lang="en-US" smtClean="0"/>
              <a:t>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42308833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6835337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4931632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87806511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8613881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10"/>
          <p:cNvSpPr>
            <a:spLocks noGrp="1"/>
          </p:cNvSpPr>
          <p:nvPr>
            <p:ph type="pic" sz="quarter" idx="14"/>
          </p:nvPr>
        </p:nvSpPr>
        <p:spPr>
          <a:xfrm>
            <a:off x="3319463" y="3333750"/>
            <a:ext cx="2505075" cy="2343150"/>
          </a:xfrm>
        </p:spPr>
        <p:txBody>
          <a:bodyPr/>
          <a:lstStyle>
            <a:lvl1pPr marL="0" indent="0">
              <a:buNone/>
              <a:defRPr/>
            </a:lvl1pPr>
          </a:lstStyle>
          <a:p>
            <a:r>
              <a:rPr lang="en-US" smtClean="0"/>
              <a:t>Click icon to add picture</a:t>
            </a:r>
            <a:endParaRPr lang="en-US" dirty="0"/>
          </a:p>
        </p:txBody>
      </p:sp>
      <p:sp>
        <p:nvSpPr>
          <p:cNvPr id="9" name="Title 1"/>
          <p:cNvSpPr>
            <a:spLocks noGrp="1"/>
          </p:cNvSpPr>
          <p:nvPr>
            <p:ph type="title" hasCustomPrompt="1"/>
          </p:nvPr>
        </p:nvSpPr>
        <p:spPr>
          <a:xfrm>
            <a:off x="685800" y="1063626"/>
            <a:ext cx="7772400" cy="688974"/>
          </a:xfrm>
        </p:spPr>
        <p:txBody>
          <a:bodyPr anchor="t">
            <a:normAutofit/>
          </a:bodyPr>
          <a:lstStyle>
            <a:lvl1pPr algn="ctr">
              <a:defRPr sz="3600" b="1" cap="none" baseline="0">
                <a:solidFill>
                  <a:srgbClr val="004B8E"/>
                </a:solidFill>
              </a:defRPr>
            </a:lvl1pPr>
          </a:lstStyle>
          <a:p>
            <a:r>
              <a:rPr lang="en-US" dirty="0" smtClean="0"/>
              <a:t>Course Title</a:t>
            </a:r>
            <a:endParaRPr lang="en-US" dirty="0"/>
          </a:p>
        </p:txBody>
      </p:sp>
      <p:sp>
        <p:nvSpPr>
          <p:cNvPr id="10" name="Text Placeholder 2"/>
          <p:cNvSpPr>
            <a:spLocks noGrp="1"/>
          </p:cNvSpPr>
          <p:nvPr>
            <p:ph type="body" idx="1" hasCustomPrompt="1"/>
          </p:nvPr>
        </p:nvSpPr>
        <p:spPr>
          <a:xfrm>
            <a:off x="685800" y="2087563"/>
            <a:ext cx="7772400" cy="1150937"/>
          </a:xfrm>
        </p:spPr>
        <p:txBody>
          <a:bodyPr wrap="none" lIns="0" tIns="0" rIns="0" bIns="0" anchor="t" anchorCtr="1">
            <a:noAutofit/>
          </a:bodyPr>
          <a:lstStyle>
            <a:lvl1pPr marL="0" indent="0">
              <a:buNone/>
              <a:defRPr sz="2800" b="1" baseline="0">
                <a:solidFill>
                  <a:srgbClr val="126734"/>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Module or Lesson #:  Module or Lesson Title</a:t>
            </a:r>
          </a:p>
        </p:txBody>
      </p:sp>
      <p:sp>
        <p:nvSpPr>
          <p:cNvPr id="12" name="TextBox 11"/>
          <p:cNvSpPr txBox="1"/>
          <p:nvPr userDrawn="1"/>
        </p:nvSpPr>
        <p:spPr>
          <a:xfrm>
            <a:off x="742950" y="5772150"/>
            <a:ext cx="7658100" cy="1015663"/>
          </a:xfrm>
          <a:prstGeom prst="rect">
            <a:avLst/>
          </a:prstGeom>
          <a:noFill/>
        </p:spPr>
        <p:txBody>
          <a:bodyPr wrap="square" rtlCol="0">
            <a:spAutoFit/>
          </a:bodyPr>
          <a:lstStyle/>
          <a:p>
            <a:pPr algn="ctr"/>
            <a:r>
              <a:rPr lang="en-US" sz="1000" dirty="0" smtClean="0">
                <a:solidFill>
                  <a:prstClr val="black"/>
                </a:solidFill>
              </a:rPr>
              <a:t>For Official Use Only</a:t>
            </a:r>
          </a:p>
          <a:p>
            <a:pPr algn="ctr"/>
            <a:endParaRPr lang="en-US" sz="1000" dirty="0" smtClean="0">
              <a:solidFill>
                <a:prstClr val="black"/>
              </a:solidFill>
            </a:endParaRPr>
          </a:p>
          <a:p>
            <a:pPr algn="ctr"/>
            <a:r>
              <a:rPr lang="en-US" sz="1000" dirty="0" smtClean="0">
                <a:solidFill>
                  <a:prstClr val="black"/>
                </a:solidFill>
              </a:rPr>
              <a:t>This material has been designated as “Official Use Only –Sensitive But Not Classified.”</a:t>
            </a:r>
          </a:p>
          <a:p>
            <a:pPr algn="ctr"/>
            <a:r>
              <a:rPr lang="en-US" sz="1000" dirty="0" smtClean="0">
                <a:solidFill>
                  <a:prstClr val="black"/>
                </a:solidFill>
              </a:rPr>
              <a:t>Do not distribute outside Plant Protection and Quarantine.</a:t>
            </a:r>
          </a:p>
          <a:p>
            <a:pPr algn="ctr"/>
            <a:r>
              <a:rPr lang="en-US" sz="1000" dirty="0" smtClean="0">
                <a:solidFill>
                  <a:prstClr val="black"/>
                </a:solidFill>
              </a:rPr>
              <a:t>This material was designed specifically for training purposes only.  Under no circumstances</a:t>
            </a:r>
          </a:p>
          <a:p>
            <a:pPr algn="ctr"/>
            <a:r>
              <a:rPr lang="en-US" sz="1000" dirty="0" smtClean="0">
                <a:solidFill>
                  <a:prstClr val="black"/>
                </a:solidFill>
              </a:rPr>
              <a:t>should the contents be used or cited as authority for setting or sustaining a technical position.</a:t>
            </a:r>
          </a:p>
        </p:txBody>
      </p:sp>
    </p:spTree>
    <p:extLst>
      <p:ext uri="{BB962C8B-B14F-4D97-AF65-F5344CB8AC3E}">
        <p14:creationId xmlns:p14="http://schemas.microsoft.com/office/powerpoint/2010/main" val="516712960"/>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01168" y="1476375"/>
            <a:ext cx="8732520" cy="4695825"/>
          </a:xfrm>
        </p:spPr>
        <p:txBody>
          <a:bodyPr lIns="0" tIns="0" rIns="0" bIns="0">
            <a:noAutofit/>
          </a:bodyPr>
          <a:lstStyle>
            <a:lvl1pPr marL="0" indent="0">
              <a:spcBef>
                <a:spcPts val="0"/>
              </a:spcBef>
              <a:buNone/>
              <a:defRPr sz="2400" baseline="0"/>
            </a:lvl1pPr>
            <a:lvl2pPr marL="457200" indent="-228600">
              <a:spcBef>
                <a:spcPts val="0"/>
              </a:spcBef>
              <a:buFont typeface="Arial" pitchFamily="34" charset="0"/>
              <a:buChar char="•"/>
              <a:defRPr sz="2400" baseline="0"/>
            </a:lvl2pPr>
            <a:lvl3pPr marL="685800" indent="-228600">
              <a:spcBef>
                <a:spcPts val="0"/>
              </a:spcBef>
              <a:buFont typeface="Arial" pitchFamily="34" charset="0"/>
              <a:buChar char="–"/>
              <a:defRPr sz="2000"/>
            </a:lvl3pPr>
            <a:lvl4pPr marL="914400" indent="-228600">
              <a:spcBef>
                <a:spcPts val="0"/>
              </a:spcBef>
              <a:buFont typeface="Wingdings" pitchFamily="2" charset="2"/>
              <a:buChar char="§"/>
              <a:defRPr sz="1800"/>
            </a:lvl4pPr>
          </a:lstStyle>
          <a:p>
            <a:pPr lvl="0"/>
            <a:r>
              <a:rPr lang="en-US" dirty="0" smtClean="0"/>
              <a:t>Body Text</a:t>
            </a:r>
          </a:p>
          <a:p>
            <a:pPr lvl="1"/>
            <a:r>
              <a:rPr lang="en-US" dirty="0" smtClean="0"/>
              <a:t>First level bullet</a:t>
            </a:r>
          </a:p>
          <a:p>
            <a:pPr lvl="2"/>
            <a:r>
              <a:rPr lang="en-US" dirty="0" smtClean="0"/>
              <a:t>Second level bullet</a:t>
            </a:r>
          </a:p>
          <a:p>
            <a:pPr lvl="3"/>
            <a:r>
              <a:rPr lang="en-US" dirty="0" smtClean="0"/>
              <a:t>Third level bullet</a:t>
            </a:r>
          </a:p>
        </p:txBody>
      </p:sp>
      <p:sp>
        <p:nvSpPr>
          <p:cNvPr id="11" name="Date Placeholder 10"/>
          <p:cNvSpPr>
            <a:spLocks noGrp="1"/>
          </p:cNvSpPr>
          <p:nvPr>
            <p:ph type="dt" sz="half" idx="14"/>
          </p:nvPr>
        </p:nvSpPr>
        <p:spPr/>
        <p:txBody>
          <a:bodyPr/>
          <a:lstStyle/>
          <a:p>
            <a:fld id="{BAAE99E2-D640-CE46-903C-AF6E7F57988D}" type="datetimeFigureOut">
              <a:rPr lang="en-US" smtClean="0">
                <a:solidFill>
                  <a:prstClr val="black">
                    <a:tint val="75000"/>
                  </a:prstClr>
                </a:solidFill>
              </a:rPr>
              <a:pPr/>
              <a:t>2/11/2014</a:t>
            </a:fld>
            <a:endParaRPr lang="en-US" dirty="0">
              <a:solidFill>
                <a:prstClr val="black">
                  <a:tint val="75000"/>
                </a:prstClr>
              </a:solidFill>
            </a:endParaRPr>
          </a:p>
        </p:txBody>
      </p:sp>
      <p:sp>
        <p:nvSpPr>
          <p:cNvPr id="12" name="Footer Placeholder 11"/>
          <p:cNvSpPr>
            <a:spLocks noGrp="1"/>
          </p:cNvSpPr>
          <p:nvPr>
            <p:ph type="ftr" sz="quarter" idx="15"/>
          </p:nvPr>
        </p:nvSpPr>
        <p:spPr/>
        <p:txBody>
          <a:bodyPr/>
          <a:lstStyle/>
          <a:p>
            <a:endParaRPr lang="en-US" dirty="0">
              <a:solidFill>
                <a:prstClr val="black">
                  <a:tint val="75000"/>
                </a:prstClr>
              </a:solidFill>
            </a:endParaRPr>
          </a:p>
        </p:txBody>
      </p:sp>
      <p:sp>
        <p:nvSpPr>
          <p:cNvPr id="13" name="Slide Number Placeholder 12"/>
          <p:cNvSpPr>
            <a:spLocks noGrp="1"/>
          </p:cNvSpPr>
          <p:nvPr>
            <p:ph type="sldNum" sz="quarter" idx="16"/>
          </p:nvPr>
        </p:nvSpPr>
        <p:spPr/>
        <p:txBody>
          <a:bodyPr/>
          <a:lstStyle/>
          <a:p>
            <a:fld id="{C637C728-5218-8E41-BD52-95328715D22E}" type="slidenum">
              <a:rPr lang="en-US" smtClean="0">
                <a:solidFill>
                  <a:prstClr val="black">
                    <a:tint val="75000"/>
                  </a:prstClr>
                </a:solidFill>
              </a:rPr>
              <a:pPr/>
              <a:t>‹#›</a:t>
            </a:fld>
            <a:endParaRPr lang="en-US" dirty="0">
              <a:solidFill>
                <a:prstClr val="black">
                  <a:tint val="75000"/>
                </a:prstClr>
              </a:solidFill>
            </a:endParaRPr>
          </a:p>
        </p:txBody>
      </p:sp>
      <p:sp>
        <p:nvSpPr>
          <p:cNvPr id="15" name="Title 14"/>
          <p:cNvSpPr>
            <a:spLocks noGrp="1"/>
          </p:cNvSpPr>
          <p:nvPr>
            <p:ph type="title" hasCustomPrompt="1"/>
          </p:nvPr>
        </p:nvSpPr>
        <p:spPr>
          <a:xfrm>
            <a:off x="201168" y="923925"/>
            <a:ext cx="8732520" cy="457200"/>
          </a:xfrm>
        </p:spPr>
        <p:txBody>
          <a:bodyPr lIns="0" tIns="0" rIns="0" bIns="0" anchor="t" anchorCtr="0">
            <a:noAutofit/>
          </a:bodyPr>
          <a:lstStyle>
            <a:lvl1pPr algn="l">
              <a:defRPr sz="2800" b="1" baseline="0">
                <a:solidFill>
                  <a:srgbClr val="004B8E"/>
                </a:solidFill>
              </a:defRPr>
            </a:lvl1pPr>
          </a:lstStyle>
          <a:p>
            <a:r>
              <a:rPr lang="en-US" dirty="0" smtClean="0"/>
              <a:t>Slide Title</a:t>
            </a:r>
            <a:endParaRPr lang="en-US" dirty="0"/>
          </a:p>
        </p:txBody>
      </p:sp>
    </p:spTree>
    <p:extLst>
      <p:ext uri="{BB962C8B-B14F-4D97-AF65-F5344CB8AC3E}">
        <p14:creationId xmlns:p14="http://schemas.microsoft.com/office/powerpoint/2010/main" val="407583702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40055487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748164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8488680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61158755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7180319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AE99E2-D640-CE46-903C-AF6E7F57988D}" type="datetimeFigureOut">
              <a:rPr lang="en-US" smtClean="0"/>
              <a:t>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29389403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AE99E2-D640-CE46-903C-AF6E7F57988D}" type="datetimeFigureOut">
              <a:rPr lang="en-US" smtClean="0"/>
              <a:t>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7403792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E99E2-D640-CE46-903C-AF6E7F57988D}" type="datetimeFigureOut">
              <a:rPr lang="en-US" smtClean="0"/>
              <a:t>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6608088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9829851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463841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92525001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AE99E2-D640-CE46-903C-AF6E7F57988D}" type="datetimeFigureOut">
              <a:rPr lang="en-US" smtClean="0"/>
              <a:t>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31175790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10"/>
          <p:cNvSpPr>
            <a:spLocks noGrp="1"/>
          </p:cNvSpPr>
          <p:nvPr>
            <p:ph type="pic" sz="quarter" idx="14"/>
          </p:nvPr>
        </p:nvSpPr>
        <p:spPr>
          <a:xfrm>
            <a:off x="3319463" y="3333750"/>
            <a:ext cx="2505075" cy="2343150"/>
          </a:xfrm>
        </p:spPr>
        <p:txBody>
          <a:bodyPr/>
          <a:lstStyle>
            <a:lvl1pPr marL="0" indent="0">
              <a:buNone/>
              <a:defRPr/>
            </a:lvl1pPr>
          </a:lstStyle>
          <a:p>
            <a:r>
              <a:rPr lang="en-US" smtClean="0"/>
              <a:t>Click icon to add picture</a:t>
            </a:r>
            <a:endParaRPr lang="en-US" dirty="0"/>
          </a:p>
        </p:txBody>
      </p:sp>
      <p:sp>
        <p:nvSpPr>
          <p:cNvPr id="9" name="Title 1"/>
          <p:cNvSpPr>
            <a:spLocks noGrp="1"/>
          </p:cNvSpPr>
          <p:nvPr>
            <p:ph type="title" hasCustomPrompt="1"/>
          </p:nvPr>
        </p:nvSpPr>
        <p:spPr>
          <a:xfrm>
            <a:off x="685800" y="1063626"/>
            <a:ext cx="7772400" cy="688974"/>
          </a:xfrm>
        </p:spPr>
        <p:txBody>
          <a:bodyPr anchor="t">
            <a:normAutofit/>
          </a:bodyPr>
          <a:lstStyle>
            <a:lvl1pPr algn="ctr">
              <a:defRPr sz="3600" b="1" cap="none" baseline="0">
                <a:solidFill>
                  <a:srgbClr val="004B8E"/>
                </a:solidFill>
              </a:defRPr>
            </a:lvl1pPr>
          </a:lstStyle>
          <a:p>
            <a:r>
              <a:rPr lang="en-US" dirty="0" smtClean="0"/>
              <a:t>Course Title</a:t>
            </a:r>
            <a:endParaRPr lang="en-US" dirty="0"/>
          </a:p>
        </p:txBody>
      </p:sp>
      <p:sp>
        <p:nvSpPr>
          <p:cNvPr id="10" name="Text Placeholder 2"/>
          <p:cNvSpPr>
            <a:spLocks noGrp="1"/>
          </p:cNvSpPr>
          <p:nvPr>
            <p:ph type="body" idx="1" hasCustomPrompt="1"/>
          </p:nvPr>
        </p:nvSpPr>
        <p:spPr>
          <a:xfrm>
            <a:off x="685800" y="2087563"/>
            <a:ext cx="7772400" cy="1150937"/>
          </a:xfrm>
        </p:spPr>
        <p:txBody>
          <a:bodyPr wrap="none" lIns="0" tIns="0" rIns="0" bIns="0" anchor="t" anchorCtr="1">
            <a:noAutofit/>
          </a:bodyPr>
          <a:lstStyle>
            <a:lvl1pPr marL="0" indent="0">
              <a:buNone/>
              <a:defRPr sz="2800" b="1" baseline="0">
                <a:solidFill>
                  <a:srgbClr val="126734"/>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Module or Lesson #:  Module or Lesson Title</a:t>
            </a:r>
          </a:p>
        </p:txBody>
      </p:sp>
      <p:sp>
        <p:nvSpPr>
          <p:cNvPr id="12" name="TextBox 11"/>
          <p:cNvSpPr txBox="1"/>
          <p:nvPr userDrawn="1"/>
        </p:nvSpPr>
        <p:spPr>
          <a:xfrm>
            <a:off x="742950" y="5772150"/>
            <a:ext cx="7658100" cy="1015663"/>
          </a:xfrm>
          <a:prstGeom prst="rect">
            <a:avLst/>
          </a:prstGeom>
          <a:noFill/>
        </p:spPr>
        <p:txBody>
          <a:bodyPr wrap="square" rtlCol="0">
            <a:spAutoFit/>
          </a:bodyPr>
          <a:lstStyle/>
          <a:p>
            <a:pPr algn="ctr"/>
            <a:r>
              <a:rPr lang="en-US" sz="1000" dirty="0" smtClean="0">
                <a:solidFill>
                  <a:prstClr val="black"/>
                </a:solidFill>
              </a:rPr>
              <a:t>For Official Use Only</a:t>
            </a:r>
          </a:p>
          <a:p>
            <a:pPr algn="ctr"/>
            <a:endParaRPr lang="en-US" sz="1000" dirty="0" smtClean="0">
              <a:solidFill>
                <a:prstClr val="black"/>
              </a:solidFill>
            </a:endParaRPr>
          </a:p>
          <a:p>
            <a:pPr algn="ctr"/>
            <a:r>
              <a:rPr lang="en-US" sz="1000" dirty="0" smtClean="0">
                <a:solidFill>
                  <a:prstClr val="black"/>
                </a:solidFill>
              </a:rPr>
              <a:t>This material has been designated as “Official Use Only –Sensitive But Not Classified.”</a:t>
            </a:r>
          </a:p>
          <a:p>
            <a:pPr algn="ctr"/>
            <a:r>
              <a:rPr lang="en-US" sz="1000" dirty="0" smtClean="0">
                <a:solidFill>
                  <a:prstClr val="black"/>
                </a:solidFill>
              </a:rPr>
              <a:t>Do not distribute outside Plant Protection and Quarantine.</a:t>
            </a:r>
          </a:p>
          <a:p>
            <a:pPr algn="ctr"/>
            <a:r>
              <a:rPr lang="en-US" sz="1000" dirty="0" smtClean="0">
                <a:solidFill>
                  <a:prstClr val="black"/>
                </a:solidFill>
              </a:rPr>
              <a:t>This material was designed specifically for training purposes only.  Under no circumstances</a:t>
            </a:r>
          </a:p>
          <a:p>
            <a:pPr algn="ctr"/>
            <a:r>
              <a:rPr lang="en-US" sz="1000" dirty="0" smtClean="0">
                <a:solidFill>
                  <a:prstClr val="black"/>
                </a:solidFill>
              </a:rPr>
              <a:t>should the contents be used or cited as authority for setting or sustaining a technical position.</a:t>
            </a:r>
          </a:p>
        </p:txBody>
      </p:sp>
    </p:spTree>
    <p:extLst>
      <p:ext uri="{BB962C8B-B14F-4D97-AF65-F5344CB8AC3E}">
        <p14:creationId xmlns:p14="http://schemas.microsoft.com/office/powerpoint/2010/main" val="401938181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AE99E2-D640-CE46-903C-AF6E7F57988D}" type="datetimeFigureOut">
              <a:rPr lang="en-US" smtClean="0"/>
              <a:t>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534811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01168" y="1476375"/>
            <a:ext cx="8732520" cy="4695825"/>
          </a:xfrm>
        </p:spPr>
        <p:txBody>
          <a:bodyPr lIns="0" tIns="0" rIns="0" bIns="0">
            <a:noAutofit/>
          </a:bodyPr>
          <a:lstStyle>
            <a:lvl1pPr marL="0" indent="0">
              <a:spcBef>
                <a:spcPts val="0"/>
              </a:spcBef>
              <a:buNone/>
              <a:defRPr sz="2400" baseline="0"/>
            </a:lvl1pPr>
            <a:lvl2pPr marL="457200" indent="-228600">
              <a:spcBef>
                <a:spcPts val="0"/>
              </a:spcBef>
              <a:buFont typeface="Arial" pitchFamily="34" charset="0"/>
              <a:buChar char="•"/>
              <a:defRPr sz="2400" baseline="0"/>
            </a:lvl2pPr>
            <a:lvl3pPr marL="685800" indent="-228600">
              <a:spcBef>
                <a:spcPts val="0"/>
              </a:spcBef>
              <a:buFont typeface="Arial" pitchFamily="34" charset="0"/>
              <a:buChar char="–"/>
              <a:defRPr sz="2000"/>
            </a:lvl3pPr>
            <a:lvl4pPr marL="914400" indent="-228600">
              <a:spcBef>
                <a:spcPts val="0"/>
              </a:spcBef>
              <a:buFont typeface="Wingdings" pitchFamily="2" charset="2"/>
              <a:buChar char="§"/>
              <a:defRPr sz="1800"/>
            </a:lvl4pPr>
          </a:lstStyle>
          <a:p>
            <a:pPr lvl="0"/>
            <a:r>
              <a:rPr lang="en-US" dirty="0" smtClean="0"/>
              <a:t>Body Text</a:t>
            </a:r>
          </a:p>
          <a:p>
            <a:pPr lvl="1"/>
            <a:r>
              <a:rPr lang="en-US" dirty="0" smtClean="0"/>
              <a:t>First level bullet</a:t>
            </a:r>
          </a:p>
          <a:p>
            <a:pPr lvl="2"/>
            <a:r>
              <a:rPr lang="en-US" dirty="0" smtClean="0"/>
              <a:t>Second level bullet</a:t>
            </a:r>
          </a:p>
          <a:p>
            <a:pPr lvl="3"/>
            <a:r>
              <a:rPr lang="en-US" dirty="0" smtClean="0"/>
              <a:t>Third level bullet</a:t>
            </a:r>
          </a:p>
        </p:txBody>
      </p:sp>
      <p:sp>
        <p:nvSpPr>
          <p:cNvPr id="11" name="Date Placeholder 10"/>
          <p:cNvSpPr>
            <a:spLocks noGrp="1"/>
          </p:cNvSpPr>
          <p:nvPr>
            <p:ph type="dt" sz="half" idx="14"/>
          </p:nvPr>
        </p:nvSpPr>
        <p:spPr/>
        <p:txBody>
          <a:bodyPr/>
          <a:lstStyle/>
          <a:p>
            <a:fld id="{BAAE99E2-D640-CE46-903C-AF6E7F57988D}" type="datetimeFigureOut">
              <a:rPr lang="en-US" smtClean="0">
                <a:solidFill>
                  <a:prstClr val="black">
                    <a:tint val="75000"/>
                  </a:prstClr>
                </a:solidFill>
              </a:rPr>
              <a:pPr/>
              <a:t>2/11/2014</a:t>
            </a:fld>
            <a:endParaRPr lang="en-US" dirty="0">
              <a:solidFill>
                <a:prstClr val="black">
                  <a:tint val="75000"/>
                </a:prstClr>
              </a:solidFill>
            </a:endParaRPr>
          </a:p>
        </p:txBody>
      </p:sp>
      <p:sp>
        <p:nvSpPr>
          <p:cNvPr id="12" name="Footer Placeholder 11"/>
          <p:cNvSpPr>
            <a:spLocks noGrp="1"/>
          </p:cNvSpPr>
          <p:nvPr>
            <p:ph type="ftr" sz="quarter" idx="15"/>
          </p:nvPr>
        </p:nvSpPr>
        <p:spPr/>
        <p:txBody>
          <a:bodyPr/>
          <a:lstStyle/>
          <a:p>
            <a:endParaRPr lang="en-US" dirty="0">
              <a:solidFill>
                <a:prstClr val="black">
                  <a:tint val="75000"/>
                </a:prstClr>
              </a:solidFill>
            </a:endParaRPr>
          </a:p>
        </p:txBody>
      </p:sp>
      <p:sp>
        <p:nvSpPr>
          <p:cNvPr id="13" name="Slide Number Placeholder 12"/>
          <p:cNvSpPr>
            <a:spLocks noGrp="1"/>
          </p:cNvSpPr>
          <p:nvPr>
            <p:ph type="sldNum" sz="quarter" idx="16"/>
          </p:nvPr>
        </p:nvSpPr>
        <p:spPr/>
        <p:txBody>
          <a:bodyPr/>
          <a:lstStyle/>
          <a:p>
            <a:fld id="{C637C728-5218-8E41-BD52-95328715D22E}" type="slidenum">
              <a:rPr lang="en-US" smtClean="0">
                <a:solidFill>
                  <a:prstClr val="black">
                    <a:tint val="75000"/>
                  </a:prstClr>
                </a:solidFill>
              </a:rPr>
              <a:pPr/>
              <a:t>‹#›</a:t>
            </a:fld>
            <a:endParaRPr lang="en-US" dirty="0">
              <a:solidFill>
                <a:prstClr val="black">
                  <a:tint val="75000"/>
                </a:prstClr>
              </a:solidFill>
            </a:endParaRPr>
          </a:p>
        </p:txBody>
      </p:sp>
      <p:sp>
        <p:nvSpPr>
          <p:cNvPr id="15" name="Title 14"/>
          <p:cNvSpPr>
            <a:spLocks noGrp="1"/>
          </p:cNvSpPr>
          <p:nvPr>
            <p:ph type="title" hasCustomPrompt="1"/>
          </p:nvPr>
        </p:nvSpPr>
        <p:spPr>
          <a:xfrm>
            <a:off x="201168" y="923925"/>
            <a:ext cx="8732520" cy="457200"/>
          </a:xfrm>
        </p:spPr>
        <p:txBody>
          <a:bodyPr lIns="0" tIns="0" rIns="0" bIns="0" anchor="t" anchorCtr="0">
            <a:noAutofit/>
          </a:bodyPr>
          <a:lstStyle>
            <a:lvl1pPr algn="l">
              <a:defRPr sz="2800" b="1" baseline="0">
                <a:solidFill>
                  <a:srgbClr val="004B8E"/>
                </a:solidFill>
              </a:defRPr>
            </a:lvl1pPr>
          </a:lstStyle>
          <a:p>
            <a:r>
              <a:rPr lang="en-US" dirty="0" smtClean="0"/>
              <a:t>Slide Title</a:t>
            </a:r>
            <a:endParaRPr lang="en-US" dirty="0"/>
          </a:p>
        </p:txBody>
      </p:sp>
    </p:spTree>
    <p:extLst>
      <p:ext uri="{BB962C8B-B14F-4D97-AF65-F5344CB8AC3E}">
        <p14:creationId xmlns:p14="http://schemas.microsoft.com/office/powerpoint/2010/main" val="99783567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AE99E2-D640-CE46-903C-AF6E7F57988D}" type="datetimeFigureOut">
              <a:rPr lang="en-US" smtClean="0"/>
              <a:t>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2716587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E99E2-D640-CE46-903C-AF6E7F57988D}" type="datetimeFigureOut">
              <a:rPr lang="en-US" smtClean="0"/>
              <a:t>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4230883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1683533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AE99E2-D640-CE46-903C-AF6E7F57988D}" type="datetimeFigureOut">
              <a:rPr lang="en-US" smtClean="0"/>
              <a:t>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7C728-5218-8E41-BD52-95328715D22E}" type="slidenum">
              <a:rPr lang="en-US" smtClean="0"/>
              <a:t>‹#›</a:t>
            </a:fld>
            <a:endParaRPr lang="en-US"/>
          </a:p>
        </p:txBody>
      </p:sp>
    </p:spTree>
    <p:extLst>
      <p:ext uri="{BB962C8B-B14F-4D97-AF65-F5344CB8AC3E}">
        <p14:creationId xmlns:p14="http://schemas.microsoft.com/office/powerpoint/2010/main" val="493163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1.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slideLayout" Target="../slideLayouts/slideLayout50.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slideLayout" Target="../slideLayouts/slideLayout49.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5" Type="http://schemas.openxmlformats.org/officeDocument/2006/relationships/image" Target="../media/image1.png"/><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E99E2-D640-CE46-903C-AF6E7F57988D}" type="datetimeFigureOut">
              <a:rPr lang="en-US" smtClean="0"/>
              <a:t>2/11/2014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7C728-5218-8E41-BD52-95328715D22E}" type="slidenum">
              <a:rPr lang="en-US" smtClean="0"/>
              <a:t>‹#›</a:t>
            </a:fld>
            <a:endParaRPr lang="en-US"/>
          </a:p>
        </p:txBody>
      </p:sp>
      <p:sp>
        <p:nvSpPr>
          <p:cNvPr id="7" name="Rectangle 6"/>
          <p:cNvSpPr/>
          <p:nvPr userDrawn="1"/>
        </p:nvSpPr>
        <p:spPr>
          <a:xfrm>
            <a:off x="0" y="-1"/>
            <a:ext cx="9144000" cy="822960"/>
          </a:xfrm>
          <a:prstGeom prst="rect">
            <a:avLst/>
          </a:prstGeom>
          <a:solidFill>
            <a:srgbClr val="004B8E"/>
          </a:solidFill>
          <a:ln>
            <a:noFill/>
          </a:ln>
          <a:effectLst>
            <a:outerShdw blurRad="50800" dist="25400" dir="5400000" algn="t" rotWithShape="0">
              <a:prstClr val="black">
                <a:alpha val="36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 SigLockup Master PwPt.Neg-transbg.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218882" y="255110"/>
            <a:ext cx="2876453" cy="432864"/>
          </a:xfrm>
          <a:prstGeom prst="rect">
            <a:avLst/>
          </a:prstGeom>
        </p:spPr>
      </p:pic>
    </p:spTree>
    <p:extLst>
      <p:ext uri="{BB962C8B-B14F-4D97-AF65-F5344CB8AC3E}">
        <p14:creationId xmlns:p14="http://schemas.microsoft.com/office/powerpoint/2010/main" val="5289533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A212A-9AFD-48A2-8841-D265BE2AF1C5}" type="datetimeFigureOut">
              <a:rPr lang="en-US" smtClean="0"/>
              <a:t>2/11/2014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9C2A65-CDA0-4E2B-960A-28557E06448D}" type="slidenum">
              <a:rPr lang="en-US" smtClean="0"/>
              <a:t>‹#›</a:t>
            </a:fld>
            <a:endParaRPr lang="en-US"/>
          </a:p>
        </p:txBody>
      </p:sp>
    </p:spTree>
    <p:extLst>
      <p:ext uri="{BB962C8B-B14F-4D97-AF65-F5344CB8AC3E}">
        <p14:creationId xmlns:p14="http://schemas.microsoft.com/office/powerpoint/2010/main" val="358075757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E99E2-D640-CE46-903C-AF6E7F57988D}" type="datetimeFigureOut">
              <a:rPr lang="en-US" smtClean="0"/>
              <a:t>2/11/2014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7C728-5218-8E41-BD52-95328715D22E}" type="slidenum">
              <a:rPr lang="en-US" smtClean="0"/>
              <a:t>‹#›</a:t>
            </a:fld>
            <a:endParaRPr lang="en-US"/>
          </a:p>
        </p:txBody>
      </p:sp>
      <p:sp>
        <p:nvSpPr>
          <p:cNvPr id="7" name="Rectangle 6"/>
          <p:cNvSpPr/>
          <p:nvPr userDrawn="1"/>
        </p:nvSpPr>
        <p:spPr>
          <a:xfrm>
            <a:off x="0" y="-1"/>
            <a:ext cx="9144000" cy="822960"/>
          </a:xfrm>
          <a:prstGeom prst="rect">
            <a:avLst/>
          </a:prstGeom>
          <a:solidFill>
            <a:srgbClr val="004B8E"/>
          </a:solidFill>
          <a:ln>
            <a:noFill/>
          </a:ln>
          <a:effectLst>
            <a:outerShdw blurRad="50800" dist="25400" dir="5400000" algn="t" rotWithShape="0">
              <a:prstClr val="black">
                <a:alpha val="36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 SigLockup Master PwPt.Neg-transbg.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218882" y="255110"/>
            <a:ext cx="2876453" cy="432864"/>
          </a:xfrm>
          <a:prstGeom prst="rect">
            <a:avLst/>
          </a:prstGeom>
        </p:spPr>
      </p:pic>
    </p:spTree>
    <p:extLst>
      <p:ext uri="{BB962C8B-B14F-4D97-AF65-F5344CB8AC3E}">
        <p14:creationId xmlns:p14="http://schemas.microsoft.com/office/powerpoint/2010/main" val="5289533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E99E2-D640-CE46-903C-AF6E7F57988D}" type="datetimeFigureOut">
              <a:rPr lang="en-US" smtClean="0"/>
              <a:t>2/11/2014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37C728-5218-8E41-BD52-95328715D22E}" type="slidenum">
              <a:rPr lang="en-US" smtClean="0"/>
              <a:t>‹#›</a:t>
            </a:fld>
            <a:endParaRPr lang="en-US"/>
          </a:p>
        </p:txBody>
      </p:sp>
      <p:sp>
        <p:nvSpPr>
          <p:cNvPr id="7" name="Rectangle 6"/>
          <p:cNvSpPr/>
          <p:nvPr userDrawn="1"/>
        </p:nvSpPr>
        <p:spPr>
          <a:xfrm>
            <a:off x="0" y="-1"/>
            <a:ext cx="9144000" cy="822960"/>
          </a:xfrm>
          <a:prstGeom prst="rect">
            <a:avLst/>
          </a:prstGeom>
          <a:solidFill>
            <a:srgbClr val="004B8E"/>
          </a:solidFill>
          <a:ln>
            <a:noFill/>
          </a:ln>
          <a:effectLst>
            <a:outerShdw blurRad="50800" dist="25400" dir="5400000" algn="t" rotWithShape="0">
              <a:prstClr val="black">
                <a:alpha val="36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 SigLockup Master PwPt.Neg-transbg.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218882" y="255110"/>
            <a:ext cx="2876453" cy="432864"/>
          </a:xfrm>
          <a:prstGeom prst="rect">
            <a:avLst/>
          </a:prstGeom>
        </p:spPr>
      </p:pic>
    </p:spTree>
    <p:extLst>
      <p:ext uri="{BB962C8B-B14F-4D97-AF65-F5344CB8AC3E}">
        <p14:creationId xmlns:p14="http://schemas.microsoft.com/office/powerpoint/2010/main" val="6733302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Revised%20arthropod%20template_12_27_2013.xlsx"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6.jpg"/><Relationship Id="rId4" Type="http://schemas.openxmlformats.org/officeDocument/2006/relationships/hyperlink" Target="CAPS%20arthropod%20guidance_12_27_2013.docx"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To_do_list.xlsx"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Ostrinia%20nubilalis_2013%2012%2026.xlsx"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1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hyperlink" Target="Final_WRA%20Falcaria%20vulgaris.xls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ctr"/>
            <a:r>
              <a:rPr lang="en-US" dirty="0" smtClean="0"/>
              <a:t>Developing a new pest prioritization model</a:t>
            </a:r>
            <a:endParaRPr lang="en-US" dirty="0"/>
          </a:p>
        </p:txBody>
      </p:sp>
      <p:sp>
        <p:nvSpPr>
          <p:cNvPr id="4" name="Subtitle 3"/>
          <p:cNvSpPr>
            <a:spLocks noGrp="1"/>
          </p:cNvSpPr>
          <p:nvPr>
            <p:ph type="subTitle" idx="1"/>
          </p:nvPr>
        </p:nvSpPr>
        <p:spPr/>
        <p:txBody>
          <a:bodyPr/>
          <a:lstStyle/>
          <a:p>
            <a:r>
              <a:rPr lang="en-US" sz="2400" dirty="0" smtClean="0"/>
              <a:t>Alison Neeley </a:t>
            </a:r>
          </a:p>
          <a:p>
            <a:r>
              <a:rPr lang="en-US" sz="2000" dirty="0" smtClean="0"/>
              <a:t>Plant Epidemiology &amp; Risk Analysis Laboratory</a:t>
            </a:r>
            <a:endParaRPr lang="en-US" sz="2000" dirty="0"/>
          </a:p>
        </p:txBody>
      </p:sp>
    </p:spTree>
    <p:extLst>
      <p:ext uri="{BB962C8B-B14F-4D97-AF65-F5344CB8AC3E}">
        <p14:creationId xmlns:p14="http://schemas.microsoft.com/office/powerpoint/2010/main" val="30832049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en-US" b="1" dirty="0" smtClean="0"/>
              <a:t>Predictive Model for Impact Potential</a:t>
            </a:r>
            <a:endParaRPr lang="en-US" b="1" dirty="0"/>
          </a:p>
        </p:txBody>
      </p:sp>
      <p:sp>
        <p:nvSpPr>
          <p:cNvPr id="3" name="Content Placeholder 2"/>
          <p:cNvSpPr>
            <a:spLocks noGrp="1"/>
          </p:cNvSpPr>
          <p:nvPr>
            <p:ph idx="1"/>
          </p:nvPr>
        </p:nvSpPr>
        <p:spPr>
          <a:xfrm>
            <a:off x="304800" y="2362200"/>
            <a:ext cx="8458200" cy="4525963"/>
          </a:xfrm>
        </p:spPr>
        <p:txBody>
          <a:bodyPr>
            <a:normAutofit/>
          </a:bodyPr>
          <a:lstStyle/>
          <a:p>
            <a:r>
              <a:rPr lang="en-US" sz="2800" dirty="0"/>
              <a:t>Currently 2 models: arthropods and pathogens</a:t>
            </a:r>
          </a:p>
          <a:p>
            <a:r>
              <a:rPr lang="en-US" sz="2800" dirty="0" smtClean="0"/>
              <a:t>Developed a set of questions we think will be predictive of impact</a:t>
            </a:r>
          </a:p>
          <a:p>
            <a:pPr lvl="1"/>
            <a:r>
              <a:rPr lang="en-US" sz="2400" dirty="0" smtClean="0"/>
              <a:t>Establishment &amp; spread potential</a:t>
            </a:r>
          </a:p>
          <a:p>
            <a:pPr lvl="1"/>
            <a:r>
              <a:rPr lang="en-US" sz="2400" dirty="0" smtClean="0"/>
              <a:t>Damage Potential</a:t>
            </a:r>
          </a:p>
          <a:p>
            <a:pPr lvl="1"/>
            <a:r>
              <a:rPr lang="en-US" sz="2400" dirty="0" smtClean="0"/>
              <a:t>Mitigating Factors</a:t>
            </a:r>
          </a:p>
          <a:p>
            <a:r>
              <a:rPr lang="en-US" sz="2800" dirty="0" smtClean="0"/>
              <a:t>Developed Guidance for answering questions consistently</a:t>
            </a:r>
          </a:p>
        </p:txBody>
      </p:sp>
    </p:spTree>
    <p:extLst>
      <p:ext uri="{BB962C8B-B14F-4D97-AF65-F5344CB8AC3E}">
        <p14:creationId xmlns:p14="http://schemas.microsoft.com/office/powerpoint/2010/main" val="459485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457200" y="914400"/>
            <a:ext cx="8229600" cy="1143000"/>
          </a:xfrm>
        </p:spPr>
        <p:txBody>
          <a:bodyPr/>
          <a:lstStyle/>
          <a:p>
            <a:pPr algn="ctr"/>
            <a:r>
              <a:rPr lang="en-US" sz="4000" b="1" dirty="0" smtClean="0"/>
              <a:t>Arthropod Model</a:t>
            </a:r>
            <a:endParaRPr lang="en-US" sz="2400" b="1" i="1" dirty="0"/>
          </a:p>
        </p:txBody>
      </p:sp>
      <p:sp>
        <p:nvSpPr>
          <p:cNvPr id="246787" name="Rectangle 3"/>
          <p:cNvSpPr>
            <a:spLocks noGrp="1" noChangeArrowheads="1"/>
          </p:cNvSpPr>
          <p:nvPr>
            <p:ph sz="half" idx="1"/>
          </p:nvPr>
        </p:nvSpPr>
        <p:spPr/>
        <p:txBody>
          <a:bodyPr/>
          <a:lstStyle/>
          <a:p>
            <a:pPr lvl="1">
              <a:lnSpc>
                <a:spcPct val="80000"/>
              </a:lnSpc>
            </a:pPr>
            <a:endParaRPr lang="en-US" sz="800" dirty="0"/>
          </a:p>
          <a:p>
            <a:pPr lvl="1">
              <a:lnSpc>
                <a:spcPct val="80000"/>
              </a:lnSpc>
            </a:pPr>
            <a:endParaRPr lang="en-US" sz="800" dirty="0"/>
          </a:p>
        </p:txBody>
      </p:sp>
      <p:sp>
        <p:nvSpPr>
          <p:cNvPr id="246788" name="Rectangle 4"/>
          <p:cNvSpPr>
            <a:spLocks noGrp="1" noChangeArrowheads="1"/>
          </p:cNvSpPr>
          <p:nvPr>
            <p:ph sz="half" idx="2"/>
          </p:nvPr>
        </p:nvSpPr>
        <p:spPr>
          <a:xfrm>
            <a:off x="3962400" y="2743200"/>
            <a:ext cx="4876800" cy="2286000"/>
          </a:xfrm>
        </p:spPr>
        <p:txBody>
          <a:bodyPr/>
          <a:lstStyle/>
          <a:p>
            <a:pPr marL="406400" indent="-406400">
              <a:spcBef>
                <a:spcPts val="0"/>
              </a:spcBef>
            </a:pPr>
            <a:endParaRPr lang="en-US" sz="2400" dirty="0" smtClean="0"/>
          </a:p>
          <a:p>
            <a:pPr>
              <a:spcBef>
                <a:spcPts val="0"/>
              </a:spcBef>
            </a:pPr>
            <a:r>
              <a:rPr lang="en-US" sz="3600" dirty="0">
                <a:hlinkClick r:id="rId3" action="ppaction://hlinkfile"/>
              </a:rPr>
              <a:t>Model Template</a:t>
            </a:r>
            <a:endParaRPr lang="en-US" sz="3600" dirty="0"/>
          </a:p>
          <a:p>
            <a:pPr>
              <a:spcBef>
                <a:spcPts val="0"/>
              </a:spcBef>
            </a:pPr>
            <a:r>
              <a:rPr lang="en-US" sz="3600" dirty="0">
                <a:hlinkClick r:id="rId4" action="ppaction://hlinkfile"/>
              </a:rPr>
              <a:t>Guidance Document</a:t>
            </a:r>
            <a:endParaRPr lang="en-US" sz="3600" dirty="0"/>
          </a:p>
          <a:p>
            <a:pPr>
              <a:spcBef>
                <a:spcPts val="0"/>
              </a:spcBef>
            </a:pPr>
            <a:endParaRPr lang="en-US" sz="3600" dirty="0" smtClean="0"/>
          </a:p>
          <a:p>
            <a:pPr>
              <a:spcBef>
                <a:spcPts val="0"/>
              </a:spcBef>
            </a:pPr>
            <a:endParaRPr lang="en-US" sz="2400" dirty="0"/>
          </a:p>
        </p:txBody>
      </p:sp>
      <p:sp>
        <p:nvSpPr>
          <p:cNvPr id="2467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0600" y="2362198"/>
            <a:ext cx="2667000" cy="4006761"/>
          </a:xfrm>
          <a:prstGeom prst="rect">
            <a:avLst/>
          </a:prstGeom>
        </p:spPr>
      </p:pic>
    </p:spTree>
    <p:extLst>
      <p:ext uri="{BB962C8B-B14F-4D97-AF65-F5344CB8AC3E}">
        <p14:creationId xmlns:p14="http://schemas.microsoft.com/office/powerpoint/2010/main" val="426117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9" name="Rectangle 3"/>
          <p:cNvSpPr>
            <a:spLocks noGrp="1" noChangeArrowheads="1"/>
          </p:cNvSpPr>
          <p:nvPr>
            <p:ph type="body" sz="half" idx="1"/>
          </p:nvPr>
        </p:nvSpPr>
        <p:spPr/>
        <p:txBody>
          <a:bodyPr/>
          <a:lstStyle/>
          <a:p>
            <a:pPr lvl="1"/>
            <a:endParaRPr lang="en-US" sz="1800"/>
          </a:p>
          <a:p>
            <a:pPr lvl="1"/>
            <a:endParaRPr lang="en-US" sz="1800"/>
          </a:p>
        </p:txBody>
      </p:sp>
      <p:sp>
        <p:nvSpPr>
          <p:cNvPr id="234500" name="Rectangle 4"/>
          <p:cNvSpPr>
            <a:spLocks noGrp="1" noChangeArrowheads="1"/>
          </p:cNvSpPr>
          <p:nvPr>
            <p:ph type="body" sz="half" idx="2"/>
          </p:nvPr>
        </p:nvSpPr>
        <p:spPr>
          <a:xfrm>
            <a:off x="381000" y="2438400"/>
            <a:ext cx="8382000" cy="3962400"/>
          </a:xfrm>
        </p:spPr>
        <p:txBody>
          <a:bodyPr>
            <a:normAutofit/>
          </a:bodyPr>
          <a:lstStyle/>
          <a:p>
            <a:pPr>
              <a:spcBef>
                <a:spcPts val="0"/>
              </a:spcBef>
            </a:pPr>
            <a:r>
              <a:rPr lang="en-US" dirty="0" smtClean="0"/>
              <a:t>Identified about 100 non-native pests that have become established in the United States </a:t>
            </a:r>
          </a:p>
          <a:p>
            <a:pPr>
              <a:spcBef>
                <a:spcPts val="0"/>
              </a:spcBef>
              <a:buNone/>
            </a:pPr>
            <a:endParaRPr lang="en-US" sz="1400" dirty="0" smtClean="0"/>
          </a:p>
          <a:p>
            <a:pPr>
              <a:spcBef>
                <a:spcPts val="0"/>
              </a:spcBef>
            </a:pPr>
            <a:r>
              <a:rPr lang="en-US" dirty="0" smtClean="0"/>
              <a:t>PERAL economics team is evaluating each</a:t>
            </a:r>
            <a:br>
              <a:rPr lang="en-US" dirty="0" smtClean="0"/>
            </a:br>
            <a:r>
              <a:rPr lang="en-US" dirty="0" smtClean="0"/>
              <a:t>pest in terms of </a:t>
            </a:r>
            <a:r>
              <a:rPr lang="en-US" i="1" u="sng" dirty="0" smtClean="0"/>
              <a:t>observed</a:t>
            </a:r>
            <a:r>
              <a:rPr lang="en-US" i="1" dirty="0" smtClean="0"/>
              <a:t> </a:t>
            </a:r>
            <a:r>
              <a:rPr lang="en-US" dirty="0"/>
              <a:t> </a:t>
            </a:r>
            <a:r>
              <a:rPr lang="en-US" dirty="0" smtClean="0"/>
              <a:t>impacts</a:t>
            </a:r>
          </a:p>
          <a:p>
            <a:pPr lvl="1">
              <a:spcBef>
                <a:spcPts val="0"/>
              </a:spcBef>
            </a:pPr>
            <a:endParaRPr lang="en-US" sz="1600" dirty="0" smtClean="0"/>
          </a:p>
          <a:p>
            <a:pPr>
              <a:spcBef>
                <a:spcPts val="0"/>
              </a:spcBef>
            </a:pPr>
            <a:r>
              <a:rPr lang="en-US" dirty="0"/>
              <a:t>Pests </a:t>
            </a:r>
            <a:r>
              <a:rPr lang="en-US" dirty="0" smtClean="0"/>
              <a:t>grouped </a:t>
            </a:r>
            <a:r>
              <a:rPr lang="en-US" dirty="0"/>
              <a:t>into three </a:t>
            </a:r>
            <a:r>
              <a:rPr lang="en-US" dirty="0" smtClean="0"/>
              <a:t>categories:</a:t>
            </a:r>
          </a:p>
          <a:p>
            <a:pPr lvl="1">
              <a:spcBef>
                <a:spcPts val="0"/>
              </a:spcBef>
            </a:pPr>
            <a:r>
              <a:rPr lang="en-US" sz="2800" dirty="0" smtClean="0"/>
              <a:t>major/high impact pest </a:t>
            </a:r>
            <a:endParaRPr lang="en-US" sz="2800" dirty="0"/>
          </a:p>
          <a:p>
            <a:pPr lvl="1">
              <a:spcBef>
                <a:spcPts val="0"/>
              </a:spcBef>
            </a:pPr>
            <a:r>
              <a:rPr lang="en-US" sz="2800" dirty="0" smtClean="0"/>
              <a:t>minor pest</a:t>
            </a:r>
          </a:p>
          <a:p>
            <a:pPr lvl="1">
              <a:spcBef>
                <a:spcPts val="0"/>
              </a:spcBef>
            </a:pPr>
            <a:r>
              <a:rPr lang="en-US" sz="2800" dirty="0" smtClean="0"/>
              <a:t>non-pest</a:t>
            </a:r>
            <a:endParaRPr lang="en-US" sz="2800" dirty="0"/>
          </a:p>
        </p:txBody>
      </p:sp>
      <p:pic>
        <p:nvPicPr>
          <p:cNvPr id="234501" name="Picture 5" descr="MCj04349290000[1]"/>
          <p:cNvPicPr>
            <a:picLocks noChangeAspect="1" noChangeArrowheads="1"/>
          </p:cNvPicPr>
          <p:nvPr/>
        </p:nvPicPr>
        <p:blipFill>
          <a:blip r:embed="rId3" cstate="print"/>
          <a:srcRect/>
          <a:stretch>
            <a:fillRect/>
          </a:stretch>
        </p:blipFill>
        <p:spPr bwMode="auto">
          <a:xfrm>
            <a:off x="6705600" y="4572000"/>
            <a:ext cx="2057400" cy="2057400"/>
          </a:xfrm>
          <a:prstGeom prst="rect">
            <a:avLst/>
          </a:prstGeom>
          <a:noFill/>
        </p:spPr>
      </p:pic>
      <p:sp>
        <p:nvSpPr>
          <p:cNvPr id="7" name="Title 1"/>
          <p:cNvSpPr>
            <a:spLocks noGrp="1"/>
          </p:cNvSpPr>
          <p:nvPr>
            <p:ph type="title"/>
          </p:nvPr>
        </p:nvSpPr>
        <p:spPr>
          <a:xfrm>
            <a:off x="457200" y="990600"/>
            <a:ext cx="8229600" cy="1143000"/>
          </a:xfrm>
        </p:spPr>
        <p:txBody>
          <a:bodyPr>
            <a:normAutofit fontScale="90000"/>
          </a:bodyPr>
          <a:lstStyle/>
          <a:p>
            <a:r>
              <a:rPr lang="en-US" b="1" dirty="0" smtClean="0"/>
              <a:t>Developing Predictive Model for Impact Potential</a:t>
            </a:r>
            <a:endParaRPr lang="en-US" b="1" dirty="0"/>
          </a:p>
        </p:txBody>
      </p:sp>
    </p:spTree>
    <p:extLst>
      <p:ext uri="{BB962C8B-B14F-4D97-AF65-F5344CB8AC3E}">
        <p14:creationId xmlns:p14="http://schemas.microsoft.com/office/powerpoint/2010/main" val="3924880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457200" y="914400"/>
            <a:ext cx="8229600" cy="1143000"/>
          </a:xfrm>
        </p:spPr>
        <p:txBody>
          <a:bodyPr/>
          <a:lstStyle/>
          <a:p>
            <a:pPr algn="ctr"/>
            <a:r>
              <a:rPr lang="en-US" sz="4000" b="1" dirty="0" smtClean="0"/>
              <a:t>Arthropod Model</a:t>
            </a:r>
            <a:endParaRPr lang="en-US" sz="2400" b="1" i="1" dirty="0"/>
          </a:p>
        </p:txBody>
      </p:sp>
      <p:sp>
        <p:nvSpPr>
          <p:cNvPr id="246787" name="Rectangle 3"/>
          <p:cNvSpPr>
            <a:spLocks noGrp="1" noChangeArrowheads="1"/>
          </p:cNvSpPr>
          <p:nvPr>
            <p:ph sz="half" idx="1"/>
          </p:nvPr>
        </p:nvSpPr>
        <p:spPr/>
        <p:txBody>
          <a:bodyPr/>
          <a:lstStyle/>
          <a:p>
            <a:pPr lvl="1">
              <a:lnSpc>
                <a:spcPct val="80000"/>
              </a:lnSpc>
            </a:pPr>
            <a:endParaRPr lang="en-US" sz="800" dirty="0"/>
          </a:p>
          <a:p>
            <a:pPr lvl="1">
              <a:lnSpc>
                <a:spcPct val="80000"/>
              </a:lnSpc>
            </a:pPr>
            <a:endParaRPr lang="en-US" sz="800" dirty="0"/>
          </a:p>
        </p:txBody>
      </p:sp>
      <p:sp>
        <p:nvSpPr>
          <p:cNvPr id="246788" name="Rectangle 4"/>
          <p:cNvSpPr>
            <a:spLocks noGrp="1" noChangeArrowheads="1"/>
          </p:cNvSpPr>
          <p:nvPr>
            <p:ph sz="half" idx="2"/>
          </p:nvPr>
        </p:nvSpPr>
        <p:spPr>
          <a:xfrm>
            <a:off x="3962400" y="2362200"/>
            <a:ext cx="4876800" cy="3763963"/>
          </a:xfrm>
        </p:spPr>
        <p:txBody>
          <a:bodyPr/>
          <a:lstStyle/>
          <a:p>
            <a:pPr marL="406400" indent="-406400">
              <a:spcBef>
                <a:spcPts val="0"/>
              </a:spcBef>
            </a:pPr>
            <a:endParaRPr lang="en-US" sz="2400" dirty="0" smtClean="0"/>
          </a:p>
          <a:p>
            <a:pPr>
              <a:spcBef>
                <a:spcPts val="0"/>
              </a:spcBef>
            </a:pPr>
            <a:r>
              <a:rPr lang="en-US" sz="3600" dirty="0" smtClean="0">
                <a:hlinkClick r:id="rId3" action="ppaction://hlinkfile"/>
              </a:rPr>
              <a:t>List of Pests</a:t>
            </a:r>
            <a:endParaRPr lang="en-US" sz="3600" dirty="0" smtClean="0"/>
          </a:p>
          <a:p>
            <a:pPr>
              <a:spcBef>
                <a:spcPts val="0"/>
              </a:spcBef>
            </a:pPr>
            <a:endParaRPr lang="en-US" sz="3600" dirty="0" smtClean="0"/>
          </a:p>
          <a:p>
            <a:pPr>
              <a:spcBef>
                <a:spcPts val="0"/>
              </a:spcBef>
            </a:pPr>
            <a:endParaRPr lang="en-US" sz="2400" dirty="0"/>
          </a:p>
        </p:txBody>
      </p:sp>
      <p:sp>
        <p:nvSpPr>
          <p:cNvPr id="2467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600" y="2362198"/>
            <a:ext cx="2667000" cy="4006761"/>
          </a:xfrm>
          <a:prstGeom prst="rect">
            <a:avLst/>
          </a:prstGeom>
        </p:spPr>
      </p:pic>
    </p:spTree>
    <p:extLst>
      <p:ext uri="{BB962C8B-B14F-4D97-AF65-F5344CB8AC3E}">
        <p14:creationId xmlns:p14="http://schemas.microsoft.com/office/powerpoint/2010/main" val="26933606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875"/>
            <a:ext cx="8229600" cy="1143000"/>
          </a:xfrm>
        </p:spPr>
        <p:txBody>
          <a:bodyPr>
            <a:normAutofit fontScale="90000"/>
          </a:bodyPr>
          <a:lstStyle/>
          <a:p>
            <a:r>
              <a:rPr lang="en-US" b="1" dirty="0" smtClean="0"/>
              <a:t>Developing Predictive Model for Impact Potential</a:t>
            </a:r>
            <a:endParaRPr lang="en-US" b="1" dirty="0"/>
          </a:p>
        </p:txBody>
      </p:sp>
      <p:sp>
        <p:nvSpPr>
          <p:cNvPr id="3" name="Content Placeholder 2"/>
          <p:cNvSpPr>
            <a:spLocks noGrp="1"/>
          </p:cNvSpPr>
          <p:nvPr>
            <p:ph idx="1"/>
          </p:nvPr>
        </p:nvSpPr>
        <p:spPr>
          <a:xfrm>
            <a:off x="457200" y="2667000"/>
            <a:ext cx="8229600" cy="3124200"/>
          </a:xfrm>
        </p:spPr>
        <p:txBody>
          <a:bodyPr>
            <a:normAutofit fontScale="92500" lnSpcReduction="10000"/>
          </a:bodyPr>
          <a:lstStyle/>
          <a:p>
            <a:pPr>
              <a:spcBef>
                <a:spcPts val="1200"/>
              </a:spcBef>
            </a:pPr>
            <a:r>
              <a:rPr lang="en-US" dirty="0" smtClean="0"/>
              <a:t>Currently analyzing these trial pests </a:t>
            </a:r>
            <a:r>
              <a:rPr lang="en-US" i="1" dirty="0" smtClean="0"/>
              <a:t>as if they are not present in the United States </a:t>
            </a:r>
            <a:r>
              <a:rPr lang="en-US" dirty="0" smtClean="0"/>
              <a:t>to determine which questions are best at predicting impact</a:t>
            </a:r>
          </a:p>
          <a:p>
            <a:pPr>
              <a:spcBef>
                <a:spcPts val="1200"/>
              </a:spcBef>
            </a:pPr>
            <a:r>
              <a:rPr lang="en-US" dirty="0" smtClean="0"/>
              <a:t>Team meets </a:t>
            </a:r>
            <a:r>
              <a:rPr lang="en-US" dirty="0"/>
              <a:t>weekly to review each assessment and to check for inter-assessor consistency</a:t>
            </a:r>
          </a:p>
          <a:p>
            <a:endParaRPr lang="en-US" dirty="0"/>
          </a:p>
        </p:txBody>
      </p:sp>
    </p:spTree>
    <p:extLst>
      <p:ext uri="{BB962C8B-B14F-4D97-AF65-F5344CB8AC3E}">
        <p14:creationId xmlns:p14="http://schemas.microsoft.com/office/powerpoint/2010/main" val="10220417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457200" y="914400"/>
            <a:ext cx="8229600" cy="1143000"/>
          </a:xfrm>
        </p:spPr>
        <p:txBody>
          <a:bodyPr/>
          <a:lstStyle/>
          <a:p>
            <a:pPr algn="ctr"/>
            <a:r>
              <a:rPr lang="en-US" sz="4000" b="1" dirty="0" smtClean="0"/>
              <a:t>Arthropod Model</a:t>
            </a:r>
            <a:endParaRPr lang="en-US" sz="2400" b="1" i="1" dirty="0"/>
          </a:p>
        </p:txBody>
      </p:sp>
      <p:sp>
        <p:nvSpPr>
          <p:cNvPr id="246787" name="Rectangle 3"/>
          <p:cNvSpPr>
            <a:spLocks noGrp="1" noChangeArrowheads="1"/>
          </p:cNvSpPr>
          <p:nvPr>
            <p:ph sz="half" idx="1"/>
          </p:nvPr>
        </p:nvSpPr>
        <p:spPr/>
        <p:txBody>
          <a:bodyPr/>
          <a:lstStyle/>
          <a:p>
            <a:pPr lvl="1">
              <a:lnSpc>
                <a:spcPct val="80000"/>
              </a:lnSpc>
            </a:pPr>
            <a:endParaRPr lang="en-US" sz="800" dirty="0"/>
          </a:p>
          <a:p>
            <a:pPr lvl="1">
              <a:lnSpc>
                <a:spcPct val="80000"/>
              </a:lnSpc>
            </a:pPr>
            <a:endParaRPr lang="en-US" sz="800" dirty="0"/>
          </a:p>
        </p:txBody>
      </p:sp>
      <p:sp>
        <p:nvSpPr>
          <p:cNvPr id="246788" name="Rectangle 4"/>
          <p:cNvSpPr>
            <a:spLocks noGrp="1" noChangeArrowheads="1"/>
          </p:cNvSpPr>
          <p:nvPr>
            <p:ph sz="half" idx="2"/>
          </p:nvPr>
        </p:nvSpPr>
        <p:spPr>
          <a:xfrm>
            <a:off x="3962400" y="2362200"/>
            <a:ext cx="4876800" cy="3763963"/>
          </a:xfrm>
        </p:spPr>
        <p:txBody>
          <a:bodyPr/>
          <a:lstStyle/>
          <a:p>
            <a:pPr marL="406400" indent="-406400">
              <a:spcBef>
                <a:spcPts val="0"/>
              </a:spcBef>
            </a:pPr>
            <a:endParaRPr lang="en-US" sz="2400" dirty="0" smtClean="0"/>
          </a:p>
          <a:p>
            <a:pPr>
              <a:spcBef>
                <a:spcPts val="0"/>
              </a:spcBef>
            </a:pPr>
            <a:r>
              <a:rPr lang="en-US" sz="3600" dirty="0" smtClean="0">
                <a:hlinkClick r:id="rId3" action="ppaction://hlinkfile"/>
              </a:rPr>
              <a:t>Completed Assessment</a:t>
            </a:r>
            <a:endParaRPr lang="en-US" sz="3600" dirty="0" smtClean="0"/>
          </a:p>
          <a:p>
            <a:pPr>
              <a:spcBef>
                <a:spcPts val="0"/>
              </a:spcBef>
            </a:pPr>
            <a:endParaRPr lang="en-US" sz="3600" dirty="0" smtClean="0"/>
          </a:p>
          <a:p>
            <a:pPr>
              <a:spcBef>
                <a:spcPts val="0"/>
              </a:spcBef>
            </a:pPr>
            <a:endParaRPr lang="en-US" sz="2400" dirty="0"/>
          </a:p>
        </p:txBody>
      </p:sp>
      <p:sp>
        <p:nvSpPr>
          <p:cNvPr id="24678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600" y="2362198"/>
            <a:ext cx="2667000" cy="4006761"/>
          </a:xfrm>
          <a:prstGeom prst="rect">
            <a:avLst/>
          </a:prstGeom>
        </p:spPr>
      </p:pic>
    </p:spTree>
    <p:extLst>
      <p:ext uri="{BB962C8B-B14F-4D97-AF65-F5344CB8AC3E}">
        <p14:creationId xmlns:p14="http://schemas.microsoft.com/office/powerpoint/2010/main" val="33039230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2438400"/>
            <a:ext cx="8610600" cy="4343400"/>
          </a:xfrm>
        </p:spPr>
        <p:txBody>
          <a:bodyPr>
            <a:normAutofit fontScale="92500" lnSpcReduction="10000"/>
          </a:bodyPr>
          <a:lstStyle/>
          <a:p>
            <a:pPr>
              <a:lnSpc>
                <a:spcPct val="110000"/>
              </a:lnSpc>
              <a:spcBef>
                <a:spcPts val="600"/>
              </a:spcBef>
              <a:buNone/>
            </a:pPr>
            <a:r>
              <a:rPr lang="en-US" sz="3200" dirty="0" smtClean="0"/>
              <a:t>Using dataset we will…</a:t>
            </a:r>
          </a:p>
          <a:p>
            <a:pPr>
              <a:lnSpc>
                <a:spcPct val="110000"/>
              </a:lnSpc>
              <a:spcBef>
                <a:spcPts val="600"/>
              </a:spcBef>
            </a:pPr>
            <a:r>
              <a:rPr lang="en-US" sz="3000" dirty="0" smtClean="0"/>
              <a:t>Assess the explanatory power of every question by comparing results of each assessment to actual observed impact</a:t>
            </a:r>
          </a:p>
          <a:p>
            <a:pPr lvl="1">
              <a:lnSpc>
                <a:spcPct val="110000"/>
              </a:lnSpc>
              <a:spcBef>
                <a:spcPts val="600"/>
              </a:spcBef>
            </a:pPr>
            <a:r>
              <a:rPr lang="en-US" sz="2600" dirty="0" smtClean="0"/>
              <a:t>Eliminate </a:t>
            </a:r>
            <a:r>
              <a:rPr lang="en-US" sz="2600" dirty="0"/>
              <a:t>questions with no predictive power</a:t>
            </a:r>
          </a:p>
          <a:p>
            <a:pPr>
              <a:lnSpc>
                <a:spcPct val="110000"/>
              </a:lnSpc>
              <a:spcBef>
                <a:spcPts val="600"/>
              </a:spcBef>
            </a:pPr>
            <a:r>
              <a:rPr lang="en-US" sz="3000" dirty="0" smtClean="0"/>
              <a:t>Develop Scoring System</a:t>
            </a:r>
          </a:p>
          <a:p>
            <a:pPr lvl="1">
              <a:lnSpc>
                <a:spcPct val="110000"/>
              </a:lnSpc>
              <a:spcBef>
                <a:spcPts val="600"/>
              </a:spcBef>
            </a:pPr>
            <a:r>
              <a:rPr lang="en-US" sz="2600" dirty="0" smtClean="0"/>
              <a:t>Weight </a:t>
            </a:r>
            <a:r>
              <a:rPr lang="en-US" sz="2600" dirty="0"/>
              <a:t>predictive </a:t>
            </a:r>
            <a:r>
              <a:rPr lang="en-US" sz="2600" dirty="0" smtClean="0"/>
              <a:t>questions more</a:t>
            </a:r>
            <a:endParaRPr lang="en-US" sz="2600" dirty="0"/>
          </a:p>
          <a:p>
            <a:pPr lvl="1">
              <a:lnSpc>
                <a:spcPct val="110000"/>
              </a:lnSpc>
              <a:spcBef>
                <a:spcPts val="600"/>
              </a:spcBef>
            </a:pPr>
            <a:r>
              <a:rPr lang="en-US" sz="2600" dirty="0" smtClean="0"/>
              <a:t>Idea is to maximize risk score separation</a:t>
            </a:r>
          </a:p>
          <a:p>
            <a:pPr lvl="2">
              <a:lnSpc>
                <a:spcPct val="110000"/>
              </a:lnSpc>
              <a:spcBef>
                <a:spcPts val="600"/>
              </a:spcBef>
            </a:pPr>
            <a:r>
              <a:rPr lang="en-US" sz="2600" dirty="0" smtClean="0"/>
              <a:t>ANOVA</a:t>
            </a:r>
          </a:p>
          <a:p>
            <a:pPr>
              <a:spcBef>
                <a:spcPts val="0"/>
              </a:spcBef>
            </a:pPr>
            <a:endParaRPr lang="en-US" sz="2400" dirty="0" smtClean="0"/>
          </a:p>
        </p:txBody>
      </p:sp>
      <p:sp>
        <p:nvSpPr>
          <p:cNvPr id="6" name="Title 1"/>
          <p:cNvSpPr txBox="1">
            <a:spLocks/>
          </p:cNvSpPr>
          <p:nvPr/>
        </p:nvSpPr>
        <p:spPr>
          <a:xfrm>
            <a:off x="304800" y="1066800"/>
            <a:ext cx="86868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smtClean="0"/>
              <a:t>Developing Predictive Model for Impact Potential: Scoring System</a:t>
            </a:r>
            <a:endParaRPr lang="en-US" sz="4000" b="1" dirty="0"/>
          </a:p>
        </p:txBody>
      </p:sp>
    </p:spTree>
    <p:extLst>
      <p:ext uri="{BB962C8B-B14F-4D97-AF65-F5344CB8AC3E}">
        <p14:creationId xmlns:p14="http://schemas.microsoft.com/office/powerpoint/2010/main" val="3632229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chemeClr val="bg1"/>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p:cNvPicPr/>
          <p:nvPr/>
        </p:nvPicPr>
        <p:blipFill>
          <a:blip r:embed="rId3" cstate="print"/>
          <a:srcRect l="9439" t="7296" r="15044" b="13734"/>
          <a:stretch>
            <a:fillRect/>
          </a:stretch>
        </p:blipFill>
        <p:spPr bwMode="auto">
          <a:xfrm>
            <a:off x="4572000" y="4102894"/>
            <a:ext cx="3833192" cy="2755106"/>
          </a:xfrm>
          <a:prstGeom prst="rect">
            <a:avLst/>
          </a:prstGeom>
          <a:noFill/>
          <a:ln w="9525">
            <a:noFill/>
            <a:miter lim="800000"/>
            <a:headEnd/>
            <a:tailEnd/>
          </a:ln>
        </p:spPr>
      </p:pic>
      <p:pic>
        <p:nvPicPr>
          <p:cNvPr id="10" name="Picture 9"/>
          <p:cNvPicPr/>
          <p:nvPr/>
        </p:nvPicPr>
        <p:blipFill>
          <a:blip r:embed="rId4" cstate="print"/>
          <a:srcRect l="9440" t="7296" r="15044" b="13734"/>
          <a:stretch>
            <a:fillRect/>
          </a:stretch>
        </p:blipFill>
        <p:spPr bwMode="auto">
          <a:xfrm>
            <a:off x="251792" y="4079082"/>
            <a:ext cx="3810000" cy="2738438"/>
          </a:xfrm>
          <a:prstGeom prst="rect">
            <a:avLst/>
          </a:prstGeom>
          <a:noFill/>
          <a:ln w="9525">
            <a:noFill/>
            <a:miter lim="800000"/>
            <a:headEnd/>
            <a:tailEnd/>
          </a:ln>
        </p:spPr>
      </p:pic>
      <p:sp>
        <p:nvSpPr>
          <p:cNvPr id="6" name="TextBox 5"/>
          <p:cNvSpPr txBox="1"/>
          <p:nvPr/>
        </p:nvSpPr>
        <p:spPr>
          <a:xfrm>
            <a:off x="5105400" y="3657600"/>
            <a:ext cx="3429000" cy="400110"/>
          </a:xfrm>
          <a:prstGeom prst="rect">
            <a:avLst/>
          </a:prstGeom>
          <a:noFill/>
        </p:spPr>
        <p:txBody>
          <a:bodyPr wrap="square" rtlCol="0">
            <a:spAutoFit/>
          </a:bodyPr>
          <a:lstStyle/>
          <a:p>
            <a:r>
              <a:rPr lang="en-US" dirty="0" smtClean="0"/>
              <a:t>Forms seed banks</a:t>
            </a:r>
            <a:r>
              <a:rPr lang="en-US" sz="1400" dirty="0" smtClean="0"/>
              <a:t> (X</a:t>
            </a:r>
            <a:r>
              <a:rPr lang="en-US" sz="1400" baseline="30000" dirty="0" smtClean="0"/>
              <a:t>2</a:t>
            </a:r>
            <a:r>
              <a:rPr lang="en-US" sz="1400" dirty="0" smtClean="0"/>
              <a:t>=8.3**)</a:t>
            </a:r>
            <a:endParaRPr lang="en-US" dirty="0" smtClean="0"/>
          </a:p>
        </p:txBody>
      </p:sp>
      <p:sp>
        <p:nvSpPr>
          <p:cNvPr id="7" name="TextBox 6"/>
          <p:cNvSpPr txBox="1"/>
          <p:nvPr/>
        </p:nvSpPr>
        <p:spPr>
          <a:xfrm>
            <a:off x="228600" y="209490"/>
            <a:ext cx="4038600" cy="400110"/>
          </a:xfrm>
          <a:prstGeom prst="rect">
            <a:avLst/>
          </a:prstGeom>
          <a:noFill/>
        </p:spPr>
        <p:txBody>
          <a:bodyPr wrap="square" rtlCol="0">
            <a:spAutoFit/>
          </a:bodyPr>
          <a:lstStyle/>
          <a:p>
            <a:r>
              <a:rPr lang="en-US" dirty="0" smtClean="0"/>
              <a:t>Invasiveness elsewhere</a:t>
            </a:r>
            <a:r>
              <a:rPr lang="en-US" sz="1400" dirty="0" smtClean="0"/>
              <a:t> (X</a:t>
            </a:r>
            <a:r>
              <a:rPr lang="en-US" sz="1400" baseline="30000" dirty="0" smtClean="0"/>
              <a:t>2</a:t>
            </a:r>
            <a:r>
              <a:rPr lang="en-US" sz="1400" dirty="0" smtClean="0"/>
              <a:t>=83.0***)</a:t>
            </a:r>
            <a:endParaRPr lang="en-US" dirty="0"/>
          </a:p>
        </p:txBody>
      </p:sp>
      <p:sp>
        <p:nvSpPr>
          <p:cNvPr id="8" name="TextBox 7"/>
          <p:cNvSpPr txBox="1"/>
          <p:nvPr/>
        </p:nvSpPr>
        <p:spPr>
          <a:xfrm>
            <a:off x="1143000" y="3657600"/>
            <a:ext cx="2971800" cy="400110"/>
          </a:xfrm>
          <a:prstGeom prst="rect">
            <a:avLst/>
          </a:prstGeom>
          <a:noFill/>
        </p:spPr>
        <p:txBody>
          <a:bodyPr wrap="square" rtlCol="0">
            <a:spAutoFit/>
          </a:bodyPr>
          <a:lstStyle/>
          <a:p>
            <a:r>
              <a:rPr lang="en-US" dirty="0" smtClean="0"/>
              <a:t>Geophyte </a:t>
            </a:r>
            <a:r>
              <a:rPr lang="en-US" sz="1400" dirty="0" smtClean="0"/>
              <a:t>(X</a:t>
            </a:r>
            <a:r>
              <a:rPr lang="en-US" sz="1400" baseline="30000" dirty="0" smtClean="0"/>
              <a:t>2</a:t>
            </a:r>
            <a:r>
              <a:rPr lang="en-US" sz="1400" dirty="0" smtClean="0"/>
              <a:t>=0.1)</a:t>
            </a:r>
            <a:endParaRPr lang="en-US" dirty="0"/>
          </a:p>
        </p:txBody>
      </p:sp>
      <p:pic>
        <p:nvPicPr>
          <p:cNvPr id="11" name="Picture 10"/>
          <p:cNvPicPr/>
          <p:nvPr/>
        </p:nvPicPr>
        <p:blipFill>
          <a:blip r:embed="rId5" cstate="print"/>
          <a:srcRect l="9440" t="6867" r="15044" b="14163"/>
          <a:stretch>
            <a:fillRect/>
          </a:stretch>
        </p:blipFill>
        <p:spPr bwMode="auto">
          <a:xfrm>
            <a:off x="208722" y="685800"/>
            <a:ext cx="3816627" cy="2743200"/>
          </a:xfrm>
          <a:prstGeom prst="rect">
            <a:avLst/>
          </a:prstGeom>
          <a:noFill/>
          <a:ln w="9525">
            <a:noFill/>
            <a:miter lim="800000"/>
            <a:headEnd/>
            <a:tailEnd/>
          </a:ln>
        </p:spPr>
      </p:pic>
      <p:sp>
        <p:nvSpPr>
          <p:cNvPr id="13" name="TextBox 12"/>
          <p:cNvSpPr txBox="1"/>
          <p:nvPr/>
        </p:nvSpPr>
        <p:spPr>
          <a:xfrm>
            <a:off x="990600" y="609600"/>
            <a:ext cx="2971800" cy="307777"/>
          </a:xfrm>
          <a:prstGeom prst="rect">
            <a:avLst/>
          </a:prstGeom>
          <a:noFill/>
        </p:spPr>
        <p:txBody>
          <a:bodyPr wrap="square" rtlCol="0">
            <a:spAutoFit/>
          </a:bodyPr>
          <a:lstStyle/>
          <a:p>
            <a:r>
              <a:rPr lang="en-US" sz="1400" dirty="0" smtClean="0"/>
              <a:t>34                  34                   34</a:t>
            </a:r>
            <a:endParaRPr lang="en-US" sz="1400" dirty="0"/>
          </a:p>
        </p:txBody>
      </p:sp>
      <p:sp>
        <p:nvSpPr>
          <p:cNvPr id="16" name="TextBox 15"/>
          <p:cNvSpPr txBox="1"/>
          <p:nvPr/>
        </p:nvSpPr>
        <p:spPr>
          <a:xfrm>
            <a:off x="914400" y="3962400"/>
            <a:ext cx="2971800" cy="307777"/>
          </a:xfrm>
          <a:prstGeom prst="rect">
            <a:avLst/>
          </a:prstGeom>
          <a:noFill/>
        </p:spPr>
        <p:txBody>
          <a:bodyPr wrap="square" rtlCol="0">
            <a:spAutoFit/>
          </a:bodyPr>
          <a:lstStyle/>
          <a:p>
            <a:r>
              <a:rPr lang="en-US" sz="1400" dirty="0" smtClean="0"/>
              <a:t>34                  34                   34</a:t>
            </a:r>
            <a:endParaRPr lang="en-US" sz="1400" dirty="0"/>
          </a:p>
        </p:txBody>
      </p:sp>
      <p:sp>
        <p:nvSpPr>
          <p:cNvPr id="17" name="TextBox 16"/>
          <p:cNvSpPr txBox="1"/>
          <p:nvPr/>
        </p:nvSpPr>
        <p:spPr>
          <a:xfrm>
            <a:off x="5257800" y="3962400"/>
            <a:ext cx="2971800" cy="307777"/>
          </a:xfrm>
          <a:prstGeom prst="rect">
            <a:avLst/>
          </a:prstGeom>
          <a:noFill/>
        </p:spPr>
        <p:txBody>
          <a:bodyPr wrap="square" rtlCol="0">
            <a:spAutoFit/>
          </a:bodyPr>
          <a:lstStyle/>
          <a:p>
            <a:r>
              <a:rPr lang="en-US" sz="1400" dirty="0" smtClean="0"/>
              <a:t>30                  21                    6</a:t>
            </a:r>
            <a:endParaRPr lang="en-US" sz="1400" dirty="0"/>
          </a:p>
        </p:txBody>
      </p:sp>
      <p:sp>
        <p:nvSpPr>
          <p:cNvPr id="14" name="TextBox 13"/>
          <p:cNvSpPr txBox="1"/>
          <p:nvPr/>
        </p:nvSpPr>
        <p:spPr>
          <a:xfrm>
            <a:off x="5334000" y="228600"/>
            <a:ext cx="2971800" cy="400110"/>
          </a:xfrm>
          <a:prstGeom prst="rect">
            <a:avLst/>
          </a:prstGeom>
          <a:noFill/>
        </p:spPr>
        <p:txBody>
          <a:bodyPr wrap="square" rtlCol="0">
            <a:spAutoFit/>
          </a:bodyPr>
          <a:lstStyle/>
          <a:p>
            <a:r>
              <a:rPr lang="en-US" dirty="0" smtClean="0"/>
              <a:t>Self-compatible </a:t>
            </a:r>
            <a:r>
              <a:rPr lang="en-US" sz="1400" dirty="0" smtClean="0"/>
              <a:t>(X</a:t>
            </a:r>
            <a:r>
              <a:rPr lang="en-US" sz="1400" baseline="30000" dirty="0" smtClean="0"/>
              <a:t>2</a:t>
            </a:r>
            <a:r>
              <a:rPr lang="en-US" sz="1400" dirty="0" smtClean="0"/>
              <a:t>=5.3)</a:t>
            </a:r>
            <a:endParaRPr lang="en-US" dirty="0"/>
          </a:p>
        </p:txBody>
      </p:sp>
      <p:pic>
        <p:nvPicPr>
          <p:cNvPr id="18" name="Picture 17"/>
          <p:cNvPicPr/>
          <p:nvPr/>
        </p:nvPicPr>
        <p:blipFill>
          <a:blip r:embed="rId6" cstate="print"/>
          <a:srcRect l="9440" t="6867" r="15044" b="14163"/>
          <a:stretch>
            <a:fillRect/>
          </a:stretch>
        </p:blipFill>
        <p:spPr bwMode="auto">
          <a:xfrm>
            <a:off x="4800600" y="762000"/>
            <a:ext cx="3581400" cy="2574131"/>
          </a:xfrm>
          <a:prstGeom prst="rect">
            <a:avLst/>
          </a:prstGeom>
          <a:noFill/>
          <a:ln w="9525">
            <a:noFill/>
            <a:miter lim="800000"/>
            <a:headEnd/>
            <a:tailEnd/>
          </a:ln>
        </p:spPr>
      </p:pic>
      <p:sp>
        <p:nvSpPr>
          <p:cNvPr id="19" name="TextBox 18"/>
          <p:cNvSpPr txBox="1"/>
          <p:nvPr/>
        </p:nvSpPr>
        <p:spPr>
          <a:xfrm>
            <a:off x="5334000" y="609600"/>
            <a:ext cx="2971800" cy="307777"/>
          </a:xfrm>
          <a:prstGeom prst="rect">
            <a:avLst/>
          </a:prstGeom>
          <a:noFill/>
        </p:spPr>
        <p:txBody>
          <a:bodyPr wrap="square" rtlCol="0">
            <a:spAutoFit/>
          </a:bodyPr>
          <a:lstStyle/>
          <a:p>
            <a:r>
              <a:rPr lang="en-US" sz="1400" dirty="0" smtClean="0"/>
              <a:t>29                  23                   27</a:t>
            </a:r>
            <a:endParaRPr lang="en-US" sz="1400" dirty="0"/>
          </a:p>
        </p:txBody>
      </p:sp>
      <p:sp>
        <p:nvSpPr>
          <p:cNvPr id="15" name="TextBox 14"/>
          <p:cNvSpPr txBox="1"/>
          <p:nvPr/>
        </p:nvSpPr>
        <p:spPr>
          <a:xfrm>
            <a:off x="990600" y="1295400"/>
            <a:ext cx="381000" cy="400110"/>
          </a:xfrm>
          <a:prstGeom prst="rect">
            <a:avLst/>
          </a:prstGeom>
          <a:noFill/>
        </p:spPr>
        <p:txBody>
          <a:bodyPr wrap="square" rtlCol="0">
            <a:spAutoFit/>
          </a:bodyPr>
          <a:lstStyle/>
          <a:p>
            <a:r>
              <a:rPr lang="en-US" dirty="0" smtClean="0"/>
              <a:t>F</a:t>
            </a:r>
            <a:endParaRPr lang="en-US" dirty="0"/>
          </a:p>
        </p:txBody>
      </p:sp>
      <p:sp>
        <p:nvSpPr>
          <p:cNvPr id="20" name="TextBox 19"/>
          <p:cNvSpPr txBox="1"/>
          <p:nvPr/>
        </p:nvSpPr>
        <p:spPr>
          <a:xfrm>
            <a:off x="2057400" y="1905000"/>
            <a:ext cx="381000" cy="400110"/>
          </a:xfrm>
          <a:prstGeom prst="rect">
            <a:avLst/>
          </a:prstGeom>
          <a:noFill/>
        </p:spPr>
        <p:txBody>
          <a:bodyPr wrap="square" rtlCol="0">
            <a:spAutoFit/>
          </a:bodyPr>
          <a:lstStyle/>
          <a:p>
            <a:r>
              <a:rPr lang="en-US" dirty="0" smtClean="0"/>
              <a:t>E</a:t>
            </a:r>
            <a:endParaRPr lang="en-US" dirty="0"/>
          </a:p>
        </p:txBody>
      </p:sp>
      <p:sp>
        <p:nvSpPr>
          <p:cNvPr id="21" name="TextBox 20"/>
          <p:cNvSpPr txBox="1"/>
          <p:nvPr/>
        </p:nvSpPr>
        <p:spPr>
          <a:xfrm>
            <a:off x="3276600" y="1524000"/>
            <a:ext cx="381000" cy="400110"/>
          </a:xfrm>
          <a:prstGeom prst="rect">
            <a:avLst/>
          </a:prstGeom>
          <a:noFill/>
        </p:spPr>
        <p:txBody>
          <a:bodyPr wrap="square" rtlCol="0">
            <a:spAutoFit/>
          </a:bodyPr>
          <a:lstStyle/>
          <a:p>
            <a:r>
              <a:rPr lang="en-US" dirty="0" smtClean="0"/>
              <a:t>D</a:t>
            </a:r>
            <a:endParaRPr lang="en-US" dirty="0"/>
          </a:p>
        </p:txBody>
      </p:sp>
      <p:sp>
        <p:nvSpPr>
          <p:cNvPr id="22" name="TextBox 21"/>
          <p:cNvSpPr txBox="1"/>
          <p:nvPr/>
        </p:nvSpPr>
        <p:spPr>
          <a:xfrm>
            <a:off x="3276600" y="1981200"/>
            <a:ext cx="381000" cy="400110"/>
          </a:xfrm>
          <a:prstGeom prst="rect">
            <a:avLst/>
          </a:prstGeom>
          <a:noFill/>
        </p:spPr>
        <p:txBody>
          <a:bodyPr wrap="square" rtlCol="0">
            <a:spAutoFit/>
          </a:bodyPr>
          <a:lstStyle/>
          <a:p>
            <a:r>
              <a:rPr lang="en-US" dirty="0" smtClean="0"/>
              <a:t>B</a:t>
            </a:r>
            <a:endParaRPr lang="en-US" dirty="0"/>
          </a:p>
        </p:txBody>
      </p:sp>
      <p:sp>
        <p:nvSpPr>
          <p:cNvPr id="23" name="TextBox 22"/>
          <p:cNvSpPr txBox="1"/>
          <p:nvPr/>
        </p:nvSpPr>
        <p:spPr>
          <a:xfrm>
            <a:off x="3276600" y="2590800"/>
            <a:ext cx="381000" cy="400110"/>
          </a:xfrm>
          <a:prstGeom prst="rect">
            <a:avLst/>
          </a:prstGeom>
          <a:noFill/>
        </p:spPr>
        <p:txBody>
          <a:bodyPr wrap="square" rtlCol="0">
            <a:spAutoFit/>
          </a:bodyPr>
          <a:lstStyle/>
          <a:p>
            <a:r>
              <a:rPr lang="en-US" dirty="0" smtClean="0"/>
              <a:t>A</a:t>
            </a:r>
            <a:endParaRPr lang="en-US" dirty="0"/>
          </a:p>
        </p:txBody>
      </p:sp>
      <p:sp>
        <p:nvSpPr>
          <p:cNvPr id="24" name="TextBox 23"/>
          <p:cNvSpPr txBox="1"/>
          <p:nvPr/>
        </p:nvSpPr>
        <p:spPr>
          <a:xfrm>
            <a:off x="2133600" y="2514600"/>
            <a:ext cx="381000" cy="400110"/>
          </a:xfrm>
          <a:prstGeom prst="rect">
            <a:avLst/>
          </a:prstGeom>
          <a:noFill/>
        </p:spPr>
        <p:txBody>
          <a:bodyPr wrap="square" rtlCol="0">
            <a:spAutoFit/>
          </a:bodyPr>
          <a:lstStyle/>
          <a:p>
            <a:r>
              <a:rPr lang="en-US" dirty="0" smtClean="0"/>
              <a:t>C</a:t>
            </a:r>
            <a:endParaRPr lang="en-US" dirty="0"/>
          </a:p>
        </p:txBody>
      </p:sp>
      <p:sp>
        <p:nvSpPr>
          <p:cNvPr id="25" name="TextBox 24"/>
          <p:cNvSpPr txBox="1"/>
          <p:nvPr/>
        </p:nvSpPr>
        <p:spPr>
          <a:xfrm>
            <a:off x="762000" y="2895600"/>
            <a:ext cx="381000" cy="400110"/>
          </a:xfrm>
          <a:prstGeom prst="rect">
            <a:avLst/>
          </a:prstGeom>
          <a:noFill/>
        </p:spPr>
        <p:txBody>
          <a:bodyPr wrap="square" rtlCol="0">
            <a:spAutoFit/>
          </a:bodyPr>
          <a:lstStyle/>
          <a:p>
            <a:r>
              <a:rPr lang="en-US" dirty="0" smtClean="0"/>
              <a:t>E</a:t>
            </a:r>
            <a:endParaRPr lang="en-US" dirty="0"/>
          </a:p>
        </p:txBody>
      </p:sp>
      <p:sp>
        <p:nvSpPr>
          <p:cNvPr id="26" name="TextBox 25"/>
          <p:cNvSpPr txBox="1"/>
          <p:nvPr/>
        </p:nvSpPr>
        <p:spPr>
          <a:xfrm>
            <a:off x="3276600" y="990600"/>
            <a:ext cx="381000" cy="400110"/>
          </a:xfrm>
          <a:prstGeom prst="rect">
            <a:avLst/>
          </a:prstGeom>
          <a:noFill/>
        </p:spPr>
        <p:txBody>
          <a:bodyPr wrap="square" rtlCol="0">
            <a:spAutoFit/>
          </a:bodyPr>
          <a:lstStyle/>
          <a:p>
            <a:r>
              <a:rPr lang="en-US" dirty="0" smtClean="0"/>
              <a:t>E</a:t>
            </a:r>
            <a:endParaRPr lang="en-US" dirty="0"/>
          </a:p>
        </p:txBody>
      </p:sp>
      <p:sp>
        <p:nvSpPr>
          <p:cNvPr id="27" name="TextBox 26"/>
          <p:cNvSpPr txBox="1"/>
          <p:nvPr/>
        </p:nvSpPr>
        <p:spPr>
          <a:xfrm>
            <a:off x="2133600" y="1066800"/>
            <a:ext cx="381000" cy="400110"/>
          </a:xfrm>
          <a:prstGeom prst="rect">
            <a:avLst/>
          </a:prstGeom>
          <a:noFill/>
        </p:spPr>
        <p:txBody>
          <a:bodyPr wrap="square" rtlCol="0">
            <a:spAutoFit/>
          </a:bodyPr>
          <a:lstStyle/>
          <a:p>
            <a:r>
              <a:rPr lang="en-US" dirty="0" smtClean="0"/>
              <a:t>F</a:t>
            </a:r>
            <a:endParaRPr lang="en-US" dirty="0"/>
          </a:p>
        </p:txBody>
      </p:sp>
      <p:sp>
        <p:nvSpPr>
          <p:cNvPr id="28" name="TextBox 27"/>
          <p:cNvSpPr txBox="1"/>
          <p:nvPr/>
        </p:nvSpPr>
        <p:spPr>
          <a:xfrm>
            <a:off x="1905000" y="2743200"/>
            <a:ext cx="381000" cy="400110"/>
          </a:xfrm>
          <a:prstGeom prst="rect">
            <a:avLst/>
          </a:prstGeom>
          <a:noFill/>
        </p:spPr>
        <p:txBody>
          <a:bodyPr wrap="square" rtlCol="0">
            <a:spAutoFit/>
          </a:bodyPr>
          <a:lstStyle/>
          <a:p>
            <a:r>
              <a:rPr lang="en-US" dirty="0" smtClean="0"/>
              <a:t>B</a:t>
            </a:r>
            <a:endParaRPr lang="en-US" dirty="0"/>
          </a:p>
        </p:txBody>
      </p:sp>
      <p:sp>
        <p:nvSpPr>
          <p:cNvPr id="29" name="TextBox 28"/>
          <p:cNvSpPr txBox="1"/>
          <p:nvPr/>
        </p:nvSpPr>
        <p:spPr>
          <a:xfrm>
            <a:off x="5410200" y="1295400"/>
            <a:ext cx="609600" cy="400110"/>
          </a:xfrm>
          <a:prstGeom prst="rect">
            <a:avLst/>
          </a:prstGeom>
          <a:noFill/>
        </p:spPr>
        <p:txBody>
          <a:bodyPr wrap="square" rtlCol="0">
            <a:spAutoFit/>
          </a:bodyPr>
          <a:lstStyle/>
          <a:p>
            <a:r>
              <a:rPr lang="en-US" dirty="0" smtClean="0"/>
              <a:t>Yes</a:t>
            </a:r>
            <a:endParaRPr lang="en-US" dirty="0"/>
          </a:p>
        </p:txBody>
      </p:sp>
      <p:sp>
        <p:nvSpPr>
          <p:cNvPr id="30" name="TextBox 29"/>
          <p:cNvSpPr txBox="1"/>
          <p:nvPr/>
        </p:nvSpPr>
        <p:spPr>
          <a:xfrm>
            <a:off x="5486400" y="2590800"/>
            <a:ext cx="609600" cy="400110"/>
          </a:xfrm>
          <a:prstGeom prst="rect">
            <a:avLst/>
          </a:prstGeom>
          <a:noFill/>
        </p:spPr>
        <p:txBody>
          <a:bodyPr wrap="square" rtlCol="0">
            <a:spAutoFit/>
          </a:bodyPr>
          <a:lstStyle/>
          <a:p>
            <a:r>
              <a:rPr lang="en-US" dirty="0" smtClean="0"/>
              <a:t>No</a:t>
            </a:r>
            <a:endParaRPr lang="en-US" dirty="0"/>
          </a:p>
        </p:txBody>
      </p:sp>
      <p:sp>
        <p:nvSpPr>
          <p:cNvPr id="31" name="TextBox 30"/>
          <p:cNvSpPr txBox="1"/>
          <p:nvPr/>
        </p:nvSpPr>
        <p:spPr>
          <a:xfrm>
            <a:off x="990600" y="4267200"/>
            <a:ext cx="609600" cy="400110"/>
          </a:xfrm>
          <a:prstGeom prst="rect">
            <a:avLst/>
          </a:prstGeom>
          <a:noFill/>
        </p:spPr>
        <p:txBody>
          <a:bodyPr wrap="square" rtlCol="0">
            <a:spAutoFit/>
          </a:bodyPr>
          <a:lstStyle/>
          <a:p>
            <a:r>
              <a:rPr lang="en-US" dirty="0" smtClean="0"/>
              <a:t>Yes</a:t>
            </a:r>
            <a:endParaRPr lang="en-US" dirty="0"/>
          </a:p>
        </p:txBody>
      </p:sp>
      <p:sp>
        <p:nvSpPr>
          <p:cNvPr id="32" name="TextBox 31"/>
          <p:cNvSpPr txBox="1"/>
          <p:nvPr/>
        </p:nvSpPr>
        <p:spPr>
          <a:xfrm>
            <a:off x="1066800" y="5562600"/>
            <a:ext cx="609600" cy="400110"/>
          </a:xfrm>
          <a:prstGeom prst="rect">
            <a:avLst/>
          </a:prstGeom>
          <a:noFill/>
        </p:spPr>
        <p:txBody>
          <a:bodyPr wrap="square" rtlCol="0">
            <a:spAutoFit/>
          </a:bodyPr>
          <a:lstStyle/>
          <a:p>
            <a:r>
              <a:rPr lang="en-US" dirty="0" smtClean="0"/>
              <a:t>No</a:t>
            </a:r>
            <a:endParaRPr lang="en-US" dirty="0"/>
          </a:p>
        </p:txBody>
      </p:sp>
      <p:sp>
        <p:nvSpPr>
          <p:cNvPr id="33" name="TextBox 32"/>
          <p:cNvSpPr txBox="1"/>
          <p:nvPr/>
        </p:nvSpPr>
        <p:spPr>
          <a:xfrm>
            <a:off x="5334000" y="4495800"/>
            <a:ext cx="609600" cy="400110"/>
          </a:xfrm>
          <a:prstGeom prst="rect">
            <a:avLst/>
          </a:prstGeom>
          <a:noFill/>
        </p:spPr>
        <p:txBody>
          <a:bodyPr wrap="square" rtlCol="0">
            <a:spAutoFit/>
          </a:bodyPr>
          <a:lstStyle/>
          <a:p>
            <a:r>
              <a:rPr lang="en-US" dirty="0" smtClean="0"/>
              <a:t>Yes</a:t>
            </a:r>
            <a:endParaRPr lang="en-US" dirty="0"/>
          </a:p>
        </p:txBody>
      </p:sp>
      <p:sp>
        <p:nvSpPr>
          <p:cNvPr id="34" name="TextBox 33"/>
          <p:cNvSpPr txBox="1"/>
          <p:nvPr/>
        </p:nvSpPr>
        <p:spPr>
          <a:xfrm>
            <a:off x="5410200" y="5791200"/>
            <a:ext cx="609600" cy="400110"/>
          </a:xfrm>
          <a:prstGeom prst="rect">
            <a:avLst/>
          </a:prstGeom>
          <a:noFill/>
        </p:spPr>
        <p:txBody>
          <a:bodyPr wrap="square" rtlCol="0">
            <a:spAutoFit/>
          </a:bodyPr>
          <a:lstStyle/>
          <a:p>
            <a:r>
              <a:rPr lang="en-US" dirty="0" smtClean="0"/>
              <a:t>No</a:t>
            </a:r>
            <a:endParaRPr lang="en-US" dirty="0"/>
          </a:p>
        </p:txBody>
      </p:sp>
      <p:sp>
        <p:nvSpPr>
          <p:cNvPr id="35" name="TextBox 34"/>
          <p:cNvSpPr txBox="1"/>
          <p:nvPr/>
        </p:nvSpPr>
        <p:spPr>
          <a:xfrm>
            <a:off x="5410200" y="6248400"/>
            <a:ext cx="609600" cy="400110"/>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3238414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6" grpId="0"/>
      <p:bldP spid="17" grpId="0"/>
      <p:bldP spid="14" grpId="0"/>
      <p:bldP spid="19" grpId="0"/>
      <p:bldP spid="29" grpId="0"/>
      <p:bldP spid="30" grpId="0"/>
      <p:bldP spid="31" grpId="0"/>
      <p:bldP spid="32" grpId="0"/>
      <p:bldP spid="33" grpId="0"/>
      <p:bldP spid="34" grpId="0"/>
      <p:bldP spid="3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701675"/>
            <a:ext cx="8229600" cy="1143000"/>
          </a:xfrm>
        </p:spPr>
        <p:txBody>
          <a:bodyPr>
            <a:normAutofit/>
          </a:bodyPr>
          <a:lstStyle/>
          <a:p>
            <a:r>
              <a:rPr lang="en-US" sz="4000" b="1" dirty="0" smtClean="0"/>
              <a:t>EXAMPLE</a:t>
            </a:r>
            <a:endParaRPr lang="en-US" sz="4000" b="1" dirty="0"/>
          </a:p>
        </p:txBody>
      </p:sp>
      <p:sp>
        <p:nvSpPr>
          <p:cNvPr id="7" name="Content Placeholder 6"/>
          <p:cNvSpPr>
            <a:spLocks noGrp="1"/>
          </p:cNvSpPr>
          <p:nvPr>
            <p:ph idx="1"/>
          </p:nvPr>
        </p:nvSpPr>
        <p:spPr>
          <a:xfrm>
            <a:off x="457200" y="2027237"/>
            <a:ext cx="8229600" cy="4525963"/>
          </a:xfrm>
        </p:spPr>
        <p:txBody>
          <a:bodyPr/>
          <a:lstStyle/>
          <a:p>
            <a:r>
              <a:rPr lang="en-US" dirty="0" smtClean="0">
                <a:hlinkClick r:id="rId2" action="ppaction://hlinkfile"/>
              </a:rPr>
              <a:t>Weed Risk Assessment </a:t>
            </a:r>
            <a:r>
              <a:rPr lang="en-US" dirty="0" smtClean="0"/>
              <a:t>: </a:t>
            </a:r>
            <a:r>
              <a:rPr lang="en-US" i="1" dirty="0" err="1" smtClean="0"/>
              <a:t>Falcaria</a:t>
            </a:r>
            <a:r>
              <a:rPr lang="en-US" i="1" dirty="0" smtClean="0"/>
              <a:t> vulgaris</a:t>
            </a:r>
            <a:endParaRPr lang="en-US"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0" y="3200399"/>
            <a:ext cx="3657600" cy="2642461"/>
          </a:xfrm>
          <a:prstGeom prst="rect">
            <a:avLst/>
          </a:prstGeom>
        </p:spPr>
      </p:pic>
    </p:spTree>
    <p:extLst>
      <p:ext uri="{BB962C8B-B14F-4D97-AF65-F5344CB8AC3E}">
        <p14:creationId xmlns:p14="http://schemas.microsoft.com/office/powerpoint/2010/main" val="2749782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2438400"/>
            <a:ext cx="8077200" cy="3962400"/>
          </a:xfrm>
        </p:spPr>
        <p:txBody>
          <a:bodyPr>
            <a:normAutofit fontScale="92500"/>
          </a:bodyPr>
          <a:lstStyle/>
          <a:p>
            <a:pPr>
              <a:spcBef>
                <a:spcPts val="0"/>
              </a:spcBef>
            </a:pPr>
            <a:r>
              <a:rPr lang="en-US" dirty="0" smtClean="0"/>
              <a:t>Logistic regression</a:t>
            </a:r>
          </a:p>
          <a:p>
            <a:pPr lvl="1">
              <a:spcBef>
                <a:spcPts val="0"/>
              </a:spcBef>
            </a:pPr>
            <a:r>
              <a:rPr lang="en-US" sz="2000" dirty="0" smtClean="0"/>
              <a:t>Type of statistical analysis that uses continuous and discrete variables to predict the probability of occurrence of a discrete event</a:t>
            </a:r>
          </a:p>
          <a:p>
            <a:pPr lvl="2">
              <a:spcBef>
                <a:spcPts val="0"/>
              </a:spcBef>
              <a:buFont typeface="Wingdings"/>
              <a:buChar char="à"/>
            </a:pPr>
            <a:r>
              <a:rPr lang="en-US" sz="2400" dirty="0" smtClean="0">
                <a:solidFill>
                  <a:schemeClr val="accent2"/>
                </a:solidFill>
                <a:sym typeface="Wingdings" pitchFamily="2" charset="2"/>
              </a:rPr>
              <a:t>Probability of being a Major Pest</a:t>
            </a:r>
          </a:p>
          <a:p>
            <a:pPr lvl="2">
              <a:spcBef>
                <a:spcPts val="0"/>
              </a:spcBef>
              <a:buFont typeface="Wingdings"/>
              <a:buChar char="à"/>
            </a:pPr>
            <a:r>
              <a:rPr lang="en-US" sz="2400" dirty="0" smtClean="0">
                <a:sym typeface="Wingdings" pitchFamily="2" charset="2"/>
              </a:rPr>
              <a:t>Probability of being a Minor Pest</a:t>
            </a:r>
          </a:p>
          <a:p>
            <a:pPr lvl="2">
              <a:spcBef>
                <a:spcPts val="0"/>
              </a:spcBef>
              <a:buFont typeface="Wingdings"/>
              <a:buChar char="à"/>
            </a:pPr>
            <a:r>
              <a:rPr lang="en-US" sz="2400" dirty="0" smtClean="0"/>
              <a:t>Probability of being a Non-pest	</a:t>
            </a:r>
          </a:p>
          <a:p>
            <a:pPr lvl="2">
              <a:spcBef>
                <a:spcPts val="0"/>
              </a:spcBef>
            </a:pPr>
            <a:endParaRPr lang="en-US" sz="1600" dirty="0" smtClean="0"/>
          </a:p>
          <a:p>
            <a:pPr>
              <a:spcBef>
                <a:spcPts val="0"/>
              </a:spcBef>
            </a:pPr>
            <a:r>
              <a:rPr lang="en-US" dirty="0" smtClean="0"/>
              <a:t>Different pest groups can be ranked together (even though they have different criteria) based on their likelihood of being a Major/High impact pest</a:t>
            </a:r>
          </a:p>
          <a:p>
            <a:pPr>
              <a:spcBef>
                <a:spcPts val="0"/>
              </a:spcBef>
            </a:pPr>
            <a:endParaRPr lang="en-US" sz="2400" dirty="0" smtClean="0"/>
          </a:p>
          <a:p>
            <a:pPr>
              <a:spcBef>
                <a:spcPts val="0"/>
              </a:spcBef>
              <a:buNone/>
            </a:pPr>
            <a:endParaRPr lang="en-US" sz="2400" dirty="0" smtClean="0"/>
          </a:p>
          <a:p>
            <a:pPr>
              <a:spcBef>
                <a:spcPts val="0"/>
              </a:spcBef>
            </a:pPr>
            <a:endParaRPr lang="en-US" sz="2400" dirty="0" smtClean="0"/>
          </a:p>
        </p:txBody>
      </p:sp>
      <p:sp>
        <p:nvSpPr>
          <p:cNvPr id="7" name="Title 1"/>
          <p:cNvSpPr txBox="1">
            <a:spLocks/>
          </p:cNvSpPr>
          <p:nvPr/>
        </p:nvSpPr>
        <p:spPr>
          <a:xfrm>
            <a:off x="228600" y="1066800"/>
            <a:ext cx="86868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smtClean="0"/>
              <a:t>Developing Predictive Model for Impact Potential: Scoring System</a:t>
            </a:r>
            <a:endParaRPr lang="en-US" sz="4000" b="1" dirty="0"/>
          </a:p>
        </p:txBody>
      </p:sp>
    </p:spTree>
    <p:extLst>
      <p:ext uri="{BB962C8B-B14F-4D97-AF65-F5344CB8AC3E}">
        <p14:creationId xmlns:p14="http://schemas.microsoft.com/office/powerpoint/2010/main" val="3832171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06" y="1143000"/>
            <a:ext cx="8229600" cy="1143000"/>
          </a:xfrm>
        </p:spPr>
        <p:txBody>
          <a:bodyPr>
            <a:normAutofit fontScale="90000"/>
          </a:bodyPr>
          <a:lstStyle/>
          <a:p>
            <a:r>
              <a:rPr lang="en-US" b="1" dirty="0" smtClean="0"/>
              <a:t>Analytical Hierarchy Process (AHP)</a:t>
            </a:r>
            <a:endParaRPr lang="en-US" b="1" dirty="0"/>
          </a:p>
        </p:txBody>
      </p:sp>
      <p:sp>
        <p:nvSpPr>
          <p:cNvPr id="3" name="Content Placeholder 2"/>
          <p:cNvSpPr>
            <a:spLocks noGrp="1"/>
          </p:cNvSpPr>
          <p:nvPr>
            <p:ph idx="1"/>
          </p:nvPr>
        </p:nvSpPr>
        <p:spPr>
          <a:xfrm>
            <a:off x="457200" y="2743200"/>
            <a:ext cx="8305800" cy="3962400"/>
          </a:xfrm>
        </p:spPr>
        <p:txBody>
          <a:bodyPr/>
          <a:lstStyle/>
          <a:p>
            <a:pPr marL="0" indent="0">
              <a:buNone/>
            </a:pPr>
            <a:r>
              <a:rPr lang="en-US" sz="2800" dirty="0" smtClean="0"/>
              <a:t>At the time of its adoption the AHP was one of the few available published techniques for prioritization </a:t>
            </a:r>
          </a:p>
          <a:p>
            <a:endParaRPr lang="en-US" dirty="0"/>
          </a:p>
        </p:txBody>
      </p:sp>
      <p:pic>
        <p:nvPicPr>
          <p:cNvPr id="2050" name="Picture 2" descr="C:\Users\adneeley\AppData\Local\Microsoft\Windows\Temporary Internet Files\Content.IE5\UK9TS010\MC90023435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98941" y="3886200"/>
            <a:ext cx="4190246" cy="2685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05505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8153400" cy="762000"/>
          </a:xfrm>
        </p:spPr>
        <p:txBody>
          <a:bodyPr>
            <a:noAutofit/>
          </a:bodyPr>
          <a:lstStyle/>
          <a:p>
            <a:pPr algn="ctr"/>
            <a:r>
              <a:rPr lang="en-US" sz="4000" b="1" dirty="0" smtClean="0"/>
              <a:t>The Logistic Regression Model (PPQ Weed Risk Assessment)</a:t>
            </a:r>
            <a:endParaRPr lang="en-US" sz="4000" b="1" dirty="0"/>
          </a:p>
        </p:txBody>
      </p:sp>
      <p:graphicFrame>
        <p:nvGraphicFramePr>
          <p:cNvPr id="5" name="Chart 4"/>
          <p:cNvGraphicFramePr/>
          <p:nvPr>
            <p:extLst>
              <p:ext uri="{D42A27DB-BD31-4B8C-83A1-F6EECF244321}">
                <p14:modId xmlns:p14="http://schemas.microsoft.com/office/powerpoint/2010/main" val="4046068777"/>
              </p:ext>
            </p:extLst>
          </p:nvPr>
        </p:nvGraphicFramePr>
        <p:xfrm>
          <a:off x="838200" y="1600200"/>
          <a:ext cx="7331516" cy="512445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3124200" y="6305490"/>
            <a:ext cx="3429000" cy="400110"/>
          </a:xfrm>
          <a:prstGeom prst="rect">
            <a:avLst/>
          </a:prstGeom>
          <a:noFill/>
        </p:spPr>
        <p:txBody>
          <a:bodyPr wrap="square" rtlCol="0">
            <a:spAutoFit/>
          </a:bodyPr>
          <a:lstStyle/>
          <a:p>
            <a:r>
              <a:rPr lang="en-US" dirty="0" smtClean="0"/>
              <a:t>(0.2356*ES – 0.6019*Imp)</a:t>
            </a:r>
            <a:endParaRPr lang="en-US" dirty="0"/>
          </a:p>
        </p:txBody>
      </p:sp>
    </p:spTree>
    <p:extLst>
      <p:ext uri="{BB962C8B-B14F-4D97-AF65-F5344CB8AC3E}">
        <p14:creationId xmlns:p14="http://schemas.microsoft.com/office/powerpoint/2010/main" val="863619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066" y="685800"/>
            <a:ext cx="8229600" cy="1143000"/>
          </a:xfrm>
        </p:spPr>
        <p:txBody>
          <a:bodyPr>
            <a:normAutofit/>
          </a:bodyPr>
          <a:lstStyle/>
          <a:p>
            <a:pPr algn="ctr"/>
            <a:r>
              <a:rPr lang="en-US" sz="4000" b="1" dirty="0" smtClean="0"/>
              <a:t>Description of Uncertainty</a:t>
            </a:r>
            <a:endParaRPr lang="en-US" sz="4000" b="1" dirty="0"/>
          </a:p>
        </p:txBody>
      </p:sp>
      <p:sp>
        <p:nvSpPr>
          <p:cNvPr id="3" name="Content Placeholder 2"/>
          <p:cNvSpPr>
            <a:spLocks noGrp="1"/>
          </p:cNvSpPr>
          <p:nvPr>
            <p:ph idx="1"/>
          </p:nvPr>
        </p:nvSpPr>
        <p:spPr>
          <a:xfrm>
            <a:off x="533400" y="1905000"/>
            <a:ext cx="6248400" cy="4267200"/>
          </a:xfrm>
        </p:spPr>
        <p:txBody>
          <a:bodyPr/>
          <a:lstStyle/>
          <a:p>
            <a:pPr fontAlgn="auto">
              <a:spcBef>
                <a:spcPts val="0"/>
              </a:spcBef>
              <a:spcAft>
                <a:spcPts val="0"/>
              </a:spcAft>
              <a:defRPr/>
            </a:pPr>
            <a:r>
              <a:rPr lang="en-US" dirty="0"/>
              <a:t>Summarize &amp; describe </a:t>
            </a:r>
            <a:r>
              <a:rPr lang="en-US" dirty="0" smtClean="0"/>
              <a:t>uncertainty for each risk element</a:t>
            </a:r>
          </a:p>
          <a:p>
            <a:pPr lvl="1" fontAlgn="auto">
              <a:spcBef>
                <a:spcPts val="0"/>
              </a:spcBef>
              <a:spcAft>
                <a:spcPts val="0"/>
              </a:spcAft>
              <a:defRPr/>
            </a:pPr>
            <a:r>
              <a:rPr lang="en-US" dirty="0" smtClean="0"/>
              <a:t>How confident are we in our results? </a:t>
            </a:r>
          </a:p>
          <a:p>
            <a:pPr lvl="1" fontAlgn="auto">
              <a:spcBef>
                <a:spcPts val="0"/>
              </a:spcBef>
              <a:spcAft>
                <a:spcPts val="0"/>
              </a:spcAft>
              <a:defRPr/>
            </a:pPr>
            <a:r>
              <a:rPr lang="en-US" dirty="0" smtClean="0"/>
              <a:t>Would additional/ better information be likely to change our results?</a:t>
            </a:r>
            <a:endParaRPr lang="en-US" dirty="0"/>
          </a:p>
          <a:p>
            <a:pPr marL="0" indent="0" fontAlgn="auto">
              <a:spcBef>
                <a:spcPts val="0"/>
              </a:spcBef>
              <a:spcAft>
                <a:spcPts val="0"/>
              </a:spcAft>
              <a:buNone/>
              <a:defRPr/>
            </a:pPr>
            <a:endParaRPr lang="en-US" sz="2000" dirty="0"/>
          </a:p>
        </p:txBody>
      </p:sp>
      <p:pic>
        <p:nvPicPr>
          <p:cNvPr id="2050" name="Picture 2" descr="C:\Users\adneeley\AppData\Local\Microsoft\Windows\Temporary Internet Files\Content.IE5\LW1TARXN\MC90007871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133600"/>
            <a:ext cx="1622066" cy="3934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9362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534400" cy="1143000"/>
          </a:xfrm>
        </p:spPr>
        <p:txBody>
          <a:bodyPr>
            <a:normAutofit/>
          </a:bodyPr>
          <a:lstStyle/>
          <a:p>
            <a:r>
              <a:rPr lang="en-US" sz="4000" b="1" dirty="0" smtClean="0"/>
              <a:t>Validating the Model </a:t>
            </a:r>
            <a:endParaRPr lang="en-US" sz="4000" b="1" dirty="0"/>
          </a:p>
        </p:txBody>
      </p:sp>
      <p:sp>
        <p:nvSpPr>
          <p:cNvPr id="3" name="Content Placeholder 2"/>
          <p:cNvSpPr>
            <a:spLocks noGrp="1"/>
          </p:cNvSpPr>
          <p:nvPr>
            <p:ph sz="half" idx="1"/>
          </p:nvPr>
        </p:nvSpPr>
        <p:spPr>
          <a:xfrm>
            <a:off x="457200" y="1981200"/>
            <a:ext cx="8229600" cy="4114800"/>
          </a:xfrm>
        </p:spPr>
        <p:txBody>
          <a:bodyPr>
            <a:normAutofit/>
          </a:bodyPr>
          <a:lstStyle/>
          <a:p>
            <a:pPr>
              <a:spcBef>
                <a:spcPts val="600"/>
              </a:spcBef>
              <a:buNone/>
            </a:pPr>
            <a:r>
              <a:rPr lang="en-US" dirty="0"/>
              <a:t>Using </a:t>
            </a:r>
            <a:r>
              <a:rPr lang="en-US" dirty="0" smtClean="0"/>
              <a:t>a separate dataset </a:t>
            </a:r>
            <a:r>
              <a:rPr lang="en-US" dirty="0"/>
              <a:t>we will…</a:t>
            </a:r>
          </a:p>
          <a:p>
            <a:pPr>
              <a:spcBef>
                <a:spcPts val="600"/>
              </a:spcBef>
            </a:pPr>
            <a:r>
              <a:rPr lang="en-US" dirty="0" smtClean="0"/>
              <a:t>Assess </a:t>
            </a:r>
            <a:r>
              <a:rPr lang="en-US" dirty="0"/>
              <a:t>the </a:t>
            </a:r>
            <a:r>
              <a:rPr lang="en-US" dirty="0" smtClean="0"/>
              <a:t>ability of the weighted model to identify major, minor, and non-pests </a:t>
            </a:r>
          </a:p>
          <a:p>
            <a:pPr lvl="1">
              <a:spcBef>
                <a:spcPts val="600"/>
              </a:spcBef>
            </a:pPr>
            <a:r>
              <a:rPr lang="en-US" dirty="0" smtClean="0"/>
              <a:t>Identify</a:t>
            </a:r>
            <a:r>
              <a:rPr lang="en-US" dirty="0"/>
              <a:t> an additional </a:t>
            </a:r>
            <a:r>
              <a:rPr lang="en-US" dirty="0" smtClean="0"/>
              <a:t>100 or so non-native arthropods, currently established in the United States</a:t>
            </a:r>
          </a:p>
          <a:p>
            <a:pPr lvl="1">
              <a:spcBef>
                <a:spcPts val="600"/>
              </a:spcBef>
            </a:pPr>
            <a:r>
              <a:rPr lang="en-US" dirty="0" smtClean="0"/>
              <a:t>Assess as if they are </a:t>
            </a:r>
            <a:r>
              <a:rPr lang="en-US" i="1" dirty="0" smtClean="0"/>
              <a:t>not </a:t>
            </a:r>
            <a:r>
              <a:rPr lang="en-US" dirty="0" smtClean="0"/>
              <a:t>in the United States using weighted model</a:t>
            </a:r>
          </a:p>
          <a:p>
            <a:pPr lvl="1">
              <a:spcBef>
                <a:spcPts val="600"/>
              </a:spcBef>
            </a:pPr>
            <a:r>
              <a:rPr lang="en-US" dirty="0" smtClean="0"/>
              <a:t>Determine how well weighted model predicts actual, </a:t>
            </a:r>
            <a:r>
              <a:rPr lang="en-US" dirty="0"/>
              <a:t>observed impact</a:t>
            </a:r>
            <a:endParaRPr lang="en-US" dirty="0" smtClean="0"/>
          </a:p>
          <a:p>
            <a:pPr>
              <a:spcBef>
                <a:spcPts val="0"/>
              </a:spcBef>
            </a:pPr>
            <a:endParaRPr lang="en-US" sz="2400" dirty="0"/>
          </a:p>
          <a:p>
            <a:pPr>
              <a:spcBef>
                <a:spcPts val="0"/>
              </a:spcBef>
            </a:pPr>
            <a:endParaRPr lang="en-US" sz="2400" dirty="0" smtClean="0"/>
          </a:p>
          <a:p>
            <a:pPr>
              <a:spcBef>
                <a:spcPts val="0"/>
              </a:spcBef>
            </a:pPr>
            <a:endParaRPr lang="en-US" sz="2400" dirty="0"/>
          </a:p>
          <a:p>
            <a:pPr>
              <a:spcBef>
                <a:spcPts val="0"/>
              </a:spcBef>
            </a:pPr>
            <a:endParaRPr lang="en-US" sz="1200" dirty="0"/>
          </a:p>
          <a:p>
            <a:pPr lvl="2">
              <a:spcBef>
                <a:spcPts val="0"/>
              </a:spcBef>
            </a:pPr>
            <a:endParaRPr lang="en-US" sz="1600" dirty="0" smtClean="0"/>
          </a:p>
          <a:p>
            <a:pPr>
              <a:spcBef>
                <a:spcPts val="0"/>
              </a:spcBef>
            </a:pPr>
            <a:endParaRPr lang="en-US" sz="2400" dirty="0" smtClean="0"/>
          </a:p>
          <a:p>
            <a:pPr>
              <a:spcBef>
                <a:spcPts val="0"/>
              </a:spcBef>
              <a:buNone/>
            </a:pPr>
            <a:endParaRPr lang="en-US" sz="2400" dirty="0" smtClean="0"/>
          </a:p>
          <a:p>
            <a:pPr>
              <a:spcBef>
                <a:spcPts val="0"/>
              </a:spcBef>
            </a:pPr>
            <a:endParaRPr lang="en-US" sz="2400" dirty="0" smtClean="0"/>
          </a:p>
        </p:txBody>
      </p:sp>
    </p:spTree>
    <p:extLst>
      <p:ext uri="{BB962C8B-B14F-4D97-AF65-F5344CB8AC3E}">
        <p14:creationId xmlns:p14="http://schemas.microsoft.com/office/powerpoint/2010/main" val="12045546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r>
              <a:rPr lang="en-US" sz="4000" b="1" dirty="0" smtClean="0"/>
              <a:t>2013</a:t>
            </a:r>
            <a:r>
              <a:rPr lang="en-US" sz="4000" dirty="0" smtClean="0"/>
              <a:t> </a:t>
            </a:r>
            <a:r>
              <a:rPr lang="en-US" sz="4000" b="1" dirty="0" smtClean="0"/>
              <a:t>Accomplishments</a:t>
            </a:r>
            <a:endParaRPr lang="en-US" sz="4000" b="1" dirty="0"/>
          </a:p>
        </p:txBody>
      </p:sp>
      <p:sp>
        <p:nvSpPr>
          <p:cNvPr id="3" name="Content Placeholder 2"/>
          <p:cNvSpPr>
            <a:spLocks noGrp="1"/>
          </p:cNvSpPr>
          <p:nvPr>
            <p:ph idx="1"/>
          </p:nvPr>
        </p:nvSpPr>
        <p:spPr>
          <a:xfrm>
            <a:off x="457200" y="2027237"/>
            <a:ext cx="8229600" cy="4525963"/>
          </a:xfrm>
        </p:spPr>
        <p:txBody>
          <a:bodyPr>
            <a:normAutofit/>
          </a:bodyPr>
          <a:lstStyle/>
          <a:p>
            <a:r>
              <a:rPr lang="en-US" dirty="0"/>
              <a:t>Identified 100 arthropods to analyze for developing the model</a:t>
            </a:r>
          </a:p>
          <a:p>
            <a:pPr lvl="0"/>
            <a:r>
              <a:rPr lang="en-US" dirty="0" smtClean="0"/>
              <a:t>Finalized </a:t>
            </a:r>
            <a:r>
              <a:rPr lang="en-US" dirty="0"/>
              <a:t>the set of initial questions </a:t>
            </a:r>
            <a:r>
              <a:rPr lang="en-US" dirty="0" smtClean="0"/>
              <a:t>for arthropod model</a:t>
            </a:r>
            <a:endParaRPr lang="en-US" dirty="0"/>
          </a:p>
          <a:p>
            <a:pPr lvl="0"/>
            <a:r>
              <a:rPr lang="en-US" dirty="0" smtClean="0"/>
              <a:t>Developed </a:t>
            </a:r>
            <a:r>
              <a:rPr lang="en-US" dirty="0"/>
              <a:t>detail guidance for answering </a:t>
            </a:r>
            <a:r>
              <a:rPr lang="en-US" dirty="0" smtClean="0"/>
              <a:t>model questions </a:t>
            </a:r>
            <a:r>
              <a:rPr lang="en-US" dirty="0"/>
              <a:t>in order to ensure consistency in answering questions</a:t>
            </a:r>
          </a:p>
          <a:p>
            <a:pPr lvl="1"/>
            <a:endParaRPr lang="en-US" dirty="0" smtClean="0"/>
          </a:p>
          <a:p>
            <a:endParaRPr lang="en-US" dirty="0" smtClean="0"/>
          </a:p>
          <a:p>
            <a:endParaRPr lang="en-US" dirty="0" smtClean="0"/>
          </a:p>
        </p:txBody>
      </p:sp>
    </p:spTree>
    <p:extLst>
      <p:ext uri="{BB962C8B-B14F-4D97-AF65-F5344CB8AC3E}">
        <p14:creationId xmlns:p14="http://schemas.microsoft.com/office/powerpoint/2010/main" val="13976619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r>
              <a:rPr lang="en-US" sz="4000" b="1" dirty="0" smtClean="0"/>
              <a:t>2013 Accomplishments</a:t>
            </a:r>
            <a:endParaRPr lang="en-US" sz="4000" b="1" dirty="0"/>
          </a:p>
        </p:txBody>
      </p:sp>
      <p:sp>
        <p:nvSpPr>
          <p:cNvPr id="3" name="Content Placeholder 2"/>
          <p:cNvSpPr>
            <a:spLocks noGrp="1"/>
          </p:cNvSpPr>
          <p:nvPr>
            <p:ph idx="1"/>
          </p:nvPr>
        </p:nvSpPr>
        <p:spPr>
          <a:xfrm>
            <a:off x="457200" y="1905000"/>
            <a:ext cx="8229600" cy="4525963"/>
          </a:xfrm>
        </p:spPr>
        <p:txBody>
          <a:bodyPr>
            <a:normAutofit fontScale="92500" lnSpcReduction="10000"/>
          </a:bodyPr>
          <a:lstStyle/>
          <a:p>
            <a:pPr lvl="0"/>
            <a:r>
              <a:rPr lang="en-US" dirty="0" smtClean="0"/>
              <a:t>Analyzed &amp; reviewed just over 50 arthropods</a:t>
            </a:r>
          </a:p>
          <a:p>
            <a:pPr lvl="0"/>
            <a:r>
              <a:rPr lang="en-US" dirty="0"/>
              <a:t>Developed work plan and position descriptions for research assistant (biological science technician equivalent) and statistician (research associate)</a:t>
            </a:r>
          </a:p>
          <a:p>
            <a:pPr lvl="0"/>
            <a:r>
              <a:rPr lang="en-US" dirty="0"/>
              <a:t>Hired research </a:t>
            </a:r>
            <a:r>
              <a:rPr lang="en-US" dirty="0" smtClean="0"/>
              <a:t>assistant to </a:t>
            </a:r>
            <a:r>
              <a:rPr lang="en-US" dirty="0"/>
              <a:t>begin organizing pest reports and </a:t>
            </a:r>
            <a:r>
              <a:rPr lang="en-US" dirty="0" smtClean="0"/>
              <a:t>data </a:t>
            </a:r>
            <a:endParaRPr lang="en-US" dirty="0"/>
          </a:p>
          <a:p>
            <a:pPr lvl="0"/>
            <a:r>
              <a:rPr lang="en-US" dirty="0" smtClean="0"/>
              <a:t>Advertised for </a:t>
            </a:r>
            <a:r>
              <a:rPr lang="en-US" dirty="0"/>
              <a:t>statistician </a:t>
            </a:r>
            <a:r>
              <a:rPr lang="en-US" dirty="0" smtClean="0"/>
              <a:t>and selected candidates (interviews </a:t>
            </a:r>
            <a:r>
              <a:rPr lang="en-US" dirty="0"/>
              <a:t>will begin </a:t>
            </a:r>
            <a:r>
              <a:rPr lang="en-US" dirty="0" smtClean="0"/>
              <a:t>as soon as NC State approves choices)</a:t>
            </a:r>
          </a:p>
          <a:p>
            <a:endParaRPr lang="en-US" dirty="0" smtClean="0"/>
          </a:p>
          <a:p>
            <a:endParaRPr lang="en-US" dirty="0" smtClean="0"/>
          </a:p>
        </p:txBody>
      </p:sp>
    </p:spTree>
    <p:extLst>
      <p:ext uri="{BB962C8B-B14F-4D97-AF65-F5344CB8AC3E}">
        <p14:creationId xmlns:p14="http://schemas.microsoft.com/office/powerpoint/2010/main" val="4071744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r>
              <a:rPr lang="en-US" sz="4000" b="1" dirty="0" smtClean="0"/>
              <a:t>Immediate Next Steps</a:t>
            </a:r>
            <a:endParaRPr lang="en-US" sz="4000" b="1" dirty="0"/>
          </a:p>
        </p:txBody>
      </p:sp>
      <p:sp>
        <p:nvSpPr>
          <p:cNvPr id="3" name="Content Placeholder 2"/>
          <p:cNvSpPr>
            <a:spLocks noGrp="1"/>
          </p:cNvSpPr>
          <p:nvPr>
            <p:ph idx="1"/>
          </p:nvPr>
        </p:nvSpPr>
        <p:spPr>
          <a:xfrm>
            <a:off x="457200" y="1905000"/>
            <a:ext cx="8229600" cy="4525963"/>
          </a:xfrm>
        </p:spPr>
        <p:txBody>
          <a:bodyPr>
            <a:normAutofit fontScale="92500" lnSpcReduction="10000"/>
          </a:bodyPr>
          <a:lstStyle/>
          <a:p>
            <a:pPr lvl="0"/>
            <a:r>
              <a:rPr lang="en-US" dirty="0" smtClean="0"/>
              <a:t>Finish analyzing arthropods</a:t>
            </a:r>
          </a:p>
          <a:p>
            <a:pPr lvl="0"/>
            <a:r>
              <a:rPr lang="en-US" dirty="0" smtClean="0"/>
              <a:t>Statistical analysis of arthropod dataset and development of weighting/scoring system</a:t>
            </a:r>
          </a:p>
          <a:p>
            <a:pPr lvl="0"/>
            <a:r>
              <a:rPr lang="en-US" dirty="0" smtClean="0"/>
              <a:t>Finalize the </a:t>
            </a:r>
            <a:r>
              <a:rPr lang="en-US" dirty="0"/>
              <a:t>set of initial questions </a:t>
            </a:r>
            <a:r>
              <a:rPr lang="en-US" dirty="0" smtClean="0"/>
              <a:t>for Plant Pathology model</a:t>
            </a:r>
            <a:endParaRPr lang="en-US" dirty="0"/>
          </a:p>
          <a:p>
            <a:pPr lvl="0"/>
            <a:r>
              <a:rPr lang="en-US" dirty="0" smtClean="0"/>
              <a:t>Finish guidance </a:t>
            </a:r>
            <a:r>
              <a:rPr lang="en-US" dirty="0"/>
              <a:t>for answering each of the </a:t>
            </a:r>
            <a:r>
              <a:rPr lang="en-US" dirty="0" smtClean="0"/>
              <a:t>questions</a:t>
            </a:r>
          </a:p>
          <a:p>
            <a:r>
              <a:rPr lang="en-US" dirty="0"/>
              <a:t>Finalize list of </a:t>
            </a:r>
            <a:r>
              <a:rPr lang="en-US" dirty="0" smtClean="0"/>
              <a:t>plant pathogens pests </a:t>
            </a:r>
            <a:r>
              <a:rPr lang="en-US" dirty="0"/>
              <a:t>to </a:t>
            </a:r>
            <a:r>
              <a:rPr lang="en-US" dirty="0" smtClean="0"/>
              <a:t>analyze </a:t>
            </a:r>
          </a:p>
          <a:p>
            <a:pPr marL="0" indent="0">
              <a:buNone/>
            </a:pPr>
            <a:endParaRPr lang="en-US" dirty="0"/>
          </a:p>
          <a:p>
            <a:pPr lvl="0"/>
            <a:endParaRPr lang="en-US" dirty="0" smtClean="0"/>
          </a:p>
          <a:p>
            <a:endParaRPr lang="en-US" dirty="0" smtClean="0"/>
          </a:p>
          <a:p>
            <a:endParaRPr lang="en-US" dirty="0" smtClean="0"/>
          </a:p>
        </p:txBody>
      </p:sp>
    </p:spTree>
    <p:extLst>
      <p:ext uri="{BB962C8B-B14F-4D97-AF65-F5344CB8AC3E}">
        <p14:creationId xmlns:p14="http://schemas.microsoft.com/office/powerpoint/2010/main" val="7694812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sz="4000" b="1" dirty="0" smtClean="0"/>
              <a:t>2014 Target Dates</a:t>
            </a:r>
            <a:endParaRPr lang="en-US" sz="40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49147326"/>
              </p:ext>
            </p:extLst>
          </p:nvPr>
        </p:nvGraphicFramePr>
        <p:xfrm>
          <a:off x="533400" y="1833880"/>
          <a:ext cx="8229600" cy="4719320"/>
        </p:xfrm>
        <a:graphic>
          <a:graphicData uri="http://schemas.openxmlformats.org/drawingml/2006/table">
            <a:tbl>
              <a:tblPr firstRow="1" bandRow="1">
                <a:tableStyleId>{5C22544A-7EE6-4342-B048-85BDC9FD1C3A}</a:tableStyleId>
              </a:tblPr>
              <a:tblGrid>
                <a:gridCol w="5943600"/>
                <a:gridCol w="2286000"/>
              </a:tblGrid>
              <a:tr h="370840">
                <a:tc>
                  <a:txBody>
                    <a:bodyPr/>
                    <a:lstStyle/>
                    <a:p>
                      <a:r>
                        <a:rPr lang="en-US" dirty="0" smtClean="0"/>
                        <a:t>Task</a:t>
                      </a:r>
                      <a:endParaRPr lang="en-US" dirty="0"/>
                    </a:p>
                  </a:txBody>
                  <a:tcPr/>
                </a:tc>
                <a:tc>
                  <a:txBody>
                    <a:bodyPr/>
                    <a:lstStyle/>
                    <a:p>
                      <a:r>
                        <a:rPr lang="en-US" dirty="0" smtClean="0"/>
                        <a:t>Target  Completion</a:t>
                      </a:r>
                      <a:r>
                        <a:rPr lang="en-US" baseline="0" dirty="0" smtClean="0"/>
                        <a:t> </a:t>
                      </a:r>
                      <a:r>
                        <a:rPr lang="en-US" dirty="0" smtClean="0"/>
                        <a:t>Date</a:t>
                      </a:r>
                      <a:endParaRPr lang="en-US" dirty="0"/>
                    </a:p>
                  </a:txBody>
                  <a:tcPr/>
                </a:tc>
              </a:tr>
              <a:tr h="370840">
                <a:tc>
                  <a:txBody>
                    <a:bodyPr/>
                    <a:lstStyle/>
                    <a:p>
                      <a:r>
                        <a:rPr lang="en-US" dirty="0" smtClean="0"/>
                        <a:t>Finish Plant</a:t>
                      </a:r>
                      <a:r>
                        <a:rPr lang="en-US" baseline="0" dirty="0" smtClean="0"/>
                        <a:t> Pathogen model  questions and guidance</a:t>
                      </a:r>
                      <a:endParaRPr lang="en-US" dirty="0"/>
                    </a:p>
                  </a:txBody>
                  <a:tcPr/>
                </a:tc>
                <a:tc>
                  <a:txBody>
                    <a:bodyPr/>
                    <a:lstStyle/>
                    <a:p>
                      <a:r>
                        <a:rPr lang="en-US" dirty="0" smtClean="0"/>
                        <a:t>March 2014</a:t>
                      </a:r>
                      <a:endParaRPr lang="en-US" dirty="0"/>
                    </a:p>
                  </a:txBody>
                  <a:tcPr/>
                </a:tc>
              </a:tr>
              <a:tr h="370840">
                <a:tc>
                  <a:txBody>
                    <a:bodyPr/>
                    <a:lstStyle/>
                    <a:p>
                      <a:r>
                        <a:rPr lang="en-US" dirty="0" smtClean="0"/>
                        <a:t>Complete analysis of arthropods</a:t>
                      </a:r>
                      <a:endParaRPr lang="en-US" dirty="0"/>
                    </a:p>
                  </a:txBody>
                  <a:tcPr/>
                </a:tc>
                <a:tc>
                  <a:txBody>
                    <a:bodyPr/>
                    <a:lstStyle/>
                    <a:p>
                      <a:r>
                        <a:rPr lang="en-US" dirty="0" smtClean="0"/>
                        <a:t>March 2014</a:t>
                      </a:r>
                      <a:endParaRPr lang="en-US" dirty="0"/>
                    </a:p>
                  </a:txBody>
                  <a:tcPr/>
                </a:tc>
              </a:tr>
              <a:tr h="370840">
                <a:tc>
                  <a:txBody>
                    <a:bodyPr/>
                    <a:lstStyle/>
                    <a:p>
                      <a:r>
                        <a:rPr lang="en-US" dirty="0" smtClean="0"/>
                        <a:t>Statistical analysis of arthropods</a:t>
                      </a:r>
                      <a:endParaRPr lang="en-US" dirty="0"/>
                    </a:p>
                  </a:txBody>
                  <a:tcPr/>
                </a:tc>
                <a:tc>
                  <a:txBody>
                    <a:bodyPr/>
                    <a:lstStyle/>
                    <a:p>
                      <a:r>
                        <a:rPr lang="en-US" dirty="0" smtClean="0"/>
                        <a:t>May 2014</a:t>
                      </a:r>
                      <a:endParaRPr lang="en-US" dirty="0"/>
                    </a:p>
                  </a:txBody>
                  <a:tcPr/>
                </a:tc>
              </a:tr>
              <a:tr h="370840">
                <a:tc>
                  <a:txBody>
                    <a:bodyPr/>
                    <a:lstStyle/>
                    <a:p>
                      <a:r>
                        <a:rPr lang="en-US" dirty="0" smtClean="0"/>
                        <a:t>Complete</a:t>
                      </a:r>
                      <a:r>
                        <a:rPr lang="en-US" baseline="0" dirty="0" smtClean="0"/>
                        <a:t> preliminary arthropod model</a:t>
                      </a:r>
                      <a:endParaRPr lang="en-US" dirty="0"/>
                    </a:p>
                  </a:txBody>
                  <a:tcPr/>
                </a:tc>
                <a:tc>
                  <a:txBody>
                    <a:bodyPr/>
                    <a:lstStyle/>
                    <a:p>
                      <a:r>
                        <a:rPr lang="en-US" dirty="0" smtClean="0"/>
                        <a:t>June 2014</a:t>
                      </a:r>
                      <a:endParaRPr lang="en-US" dirty="0"/>
                    </a:p>
                  </a:txBody>
                  <a:tcPr/>
                </a:tc>
              </a:tr>
              <a:tr h="370840">
                <a:tc>
                  <a:txBody>
                    <a:bodyPr/>
                    <a:lstStyle/>
                    <a:p>
                      <a:r>
                        <a:rPr lang="en-US" dirty="0" smtClean="0"/>
                        <a:t>Complete</a:t>
                      </a:r>
                      <a:r>
                        <a:rPr lang="en-US" baseline="0" dirty="0" smtClean="0"/>
                        <a:t> analysis of plant pathogens</a:t>
                      </a:r>
                      <a:endParaRPr lang="en-US" dirty="0"/>
                    </a:p>
                  </a:txBody>
                  <a:tcPr/>
                </a:tc>
                <a:tc>
                  <a:txBody>
                    <a:bodyPr/>
                    <a:lstStyle/>
                    <a:p>
                      <a:r>
                        <a:rPr lang="en-US" dirty="0" smtClean="0"/>
                        <a:t>August</a:t>
                      </a:r>
                      <a:r>
                        <a:rPr lang="en-US" baseline="0" dirty="0" smtClean="0"/>
                        <a:t> 2014</a:t>
                      </a:r>
                      <a:endParaRPr lang="en-US" dirty="0"/>
                    </a:p>
                  </a:txBody>
                  <a:tcPr/>
                </a:tc>
              </a:tr>
              <a:tr h="370840">
                <a:tc>
                  <a:txBody>
                    <a:bodyPr/>
                    <a:lstStyle/>
                    <a:p>
                      <a:r>
                        <a:rPr lang="en-US" dirty="0" smtClean="0"/>
                        <a:t>Pilot</a:t>
                      </a:r>
                      <a:r>
                        <a:rPr lang="en-US" baseline="0" dirty="0" smtClean="0"/>
                        <a:t> test model with arthropods on current AHP list</a:t>
                      </a:r>
                      <a:endParaRPr lang="en-US" dirty="0"/>
                    </a:p>
                  </a:txBody>
                  <a:tcPr/>
                </a:tc>
                <a:tc>
                  <a:txBody>
                    <a:bodyPr/>
                    <a:lstStyle/>
                    <a:p>
                      <a:r>
                        <a:rPr lang="en-US" dirty="0" smtClean="0"/>
                        <a:t>August 2014</a:t>
                      </a:r>
                      <a:endParaRPr lang="en-US" dirty="0"/>
                    </a:p>
                  </a:txBody>
                  <a:tcPr/>
                </a:tc>
              </a:tr>
              <a:tr h="370840">
                <a:tc>
                  <a:txBody>
                    <a:bodyPr/>
                    <a:lstStyle/>
                    <a:p>
                      <a:r>
                        <a:rPr lang="en-US" dirty="0" smtClean="0"/>
                        <a:t>Run</a:t>
                      </a:r>
                      <a:r>
                        <a:rPr lang="en-US" baseline="0" dirty="0" smtClean="0"/>
                        <a:t> new arthropods through model</a:t>
                      </a:r>
                      <a:endParaRPr lang="en-US" dirty="0"/>
                    </a:p>
                  </a:txBody>
                  <a:tcPr/>
                </a:tc>
                <a:tc>
                  <a:txBody>
                    <a:bodyPr/>
                    <a:lstStyle/>
                    <a:p>
                      <a:r>
                        <a:rPr lang="en-US" dirty="0" smtClean="0"/>
                        <a:t>September 2014</a:t>
                      </a:r>
                      <a:endParaRPr lang="en-US" dirty="0"/>
                    </a:p>
                  </a:txBody>
                  <a:tcPr/>
                </a:tc>
              </a:tr>
              <a:tr h="370840">
                <a:tc>
                  <a:txBody>
                    <a:bodyPr/>
                    <a:lstStyle/>
                    <a:p>
                      <a:r>
                        <a:rPr lang="en-US" dirty="0" smtClean="0"/>
                        <a:t>Statistical analysis</a:t>
                      </a:r>
                      <a:r>
                        <a:rPr lang="en-US" baseline="0" dirty="0" smtClean="0"/>
                        <a:t> of plant pathogens</a:t>
                      </a:r>
                      <a:endParaRPr lang="en-US" dirty="0"/>
                    </a:p>
                  </a:txBody>
                  <a:tcPr/>
                </a:tc>
                <a:tc>
                  <a:txBody>
                    <a:bodyPr/>
                    <a:lstStyle/>
                    <a:p>
                      <a:r>
                        <a:rPr lang="en-US" dirty="0" smtClean="0"/>
                        <a:t>September 2014</a:t>
                      </a:r>
                      <a:endParaRPr lang="en-US" dirty="0"/>
                    </a:p>
                  </a:txBody>
                  <a:tcPr/>
                </a:tc>
              </a:tr>
              <a:tr h="370840">
                <a:tc>
                  <a:txBody>
                    <a:bodyPr/>
                    <a:lstStyle/>
                    <a:p>
                      <a:r>
                        <a:rPr lang="en-US" dirty="0" smtClean="0"/>
                        <a:t>Complete</a:t>
                      </a:r>
                      <a:r>
                        <a:rPr lang="en-US" baseline="0" dirty="0" smtClean="0"/>
                        <a:t> preliminary arthropod model</a:t>
                      </a:r>
                      <a:endParaRPr lang="en-US" dirty="0"/>
                    </a:p>
                  </a:txBody>
                  <a:tcPr/>
                </a:tc>
                <a:tc>
                  <a:txBody>
                    <a:bodyPr/>
                    <a:lstStyle/>
                    <a:p>
                      <a:r>
                        <a:rPr lang="en-US" dirty="0" smtClean="0"/>
                        <a:t>October 2014</a:t>
                      </a:r>
                      <a:endParaRPr lang="en-US" dirty="0"/>
                    </a:p>
                  </a:txBody>
                  <a:tcPr/>
                </a:tc>
              </a:tr>
              <a:tr h="370840">
                <a:tc>
                  <a:txBody>
                    <a:bodyPr/>
                    <a:lstStyle/>
                    <a:p>
                      <a:r>
                        <a:rPr lang="en-US" dirty="0" smtClean="0"/>
                        <a:t>Pilot</a:t>
                      </a:r>
                      <a:r>
                        <a:rPr lang="en-US" baseline="0" dirty="0" smtClean="0"/>
                        <a:t> test plant pathogen model</a:t>
                      </a:r>
                      <a:endParaRPr lang="en-US" dirty="0"/>
                    </a:p>
                  </a:txBody>
                  <a:tcPr/>
                </a:tc>
                <a:tc>
                  <a:txBody>
                    <a:bodyPr/>
                    <a:lstStyle/>
                    <a:p>
                      <a:r>
                        <a:rPr lang="en-US" dirty="0" smtClean="0"/>
                        <a:t>November 2014</a:t>
                      </a:r>
                      <a:endParaRPr lang="en-US" dirty="0"/>
                    </a:p>
                  </a:txBody>
                  <a:tcPr/>
                </a:tc>
              </a:tr>
              <a:tr h="370840">
                <a:tc>
                  <a:txBody>
                    <a:bodyPr/>
                    <a:lstStyle/>
                    <a:p>
                      <a:r>
                        <a:rPr lang="en-US" dirty="0" smtClean="0"/>
                        <a:t>Run new path pathogens through model</a:t>
                      </a:r>
                      <a:endParaRPr lang="en-US" dirty="0"/>
                    </a:p>
                  </a:txBody>
                  <a:tcPr/>
                </a:tc>
                <a:tc>
                  <a:txBody>
                    <a:bodyPr/>
                    <a:lstStyle/>
                    <a:p>
                      <a:r>
                        <a:rPr lang="en-US" dirty="0" smtClean="0"/>
                        <a:t>December 2014</a:t>
                      </a:r>
                      <a:endParaRPr lang="en-US" dirty="0"/>
                    </a:p>
                  </a:txBody>
                  <a:tcPr/>
                </a:tc>
              </a:tr>
            </a:tbl>
          </a:graphicData>
        </a:graphic>
      </p:graphicFrame>
    </p:spTree>
    <p:extLst>
      <p:ext uri="{BB962C8B-B14F-4D97-AF65-F5344CB8AC3E}">
        <p14:creationId xmlns:p14="http://schemas.microsoft.com/office/powerpoint/2010/main" val="220276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31838"/>
            <a:ext cx="8229600" cy="1143000"/>
          </a:xfrm>
        </p:spPr>
        <p:txBody>
          <a:bodyPr>
            <a:normAutofit/>
          </a:bodyPr>
          <a:lstStyle/>
          <a:p>
            <a:r>
              <a:rPr lang="en-US" sz="4000" b="1" dirty="0" smtClean="0"/>
              <a:t>Long-term Plan</a:t>
            </a:r>
            <a:endParaRPr lang="en-US" sz="4000" b="1" dirty="0"/>
          </a:p>
        </p:txBody>
      </p:sp>
      <p:sp>
        <p:nvSpPr>
          <p:cNvPr id="3" name="Content Placeholder 2"/>
          <p:cNvSpPr>
            <a:spLocks noGrp="1"/>
          </p:cNvSpPr>
          <p:nvPr>
            <p:ph idx="1"/>
          </p:nvPr>
        </p:nvSpPr>
        <p:spPr>
          <a:xfrm>
            <a:off x="533400" y="2057400"/>
            <a:ext cx="8229600" cy="4525963"/>
          </a:xfrm>
        </p:spPr>
        <p:txBody>
          <a:bodyPr/>
          <a:lstStyle/>
          <a:p>
            <a:pPr marL="0" indent="0">
              <a:buNone/>
            </a:pPr>
            <a:r>
              <a:rPr lang="en-US" dirty="0" smtClean="0"/>
              <a:t>Next year (2015):</a:t>
            </a:r>
          </a:p>
          <a:p>
            <a:r>
              <a:rPr lang="en-US" dirty="0"/>
              <a:t>Validate arthropod and plant pathogen models</a:t>
            </a:r>
          </a:p>
          <a:p>
            <a:r>
              <a:rPr lang="en-US" dirty="0" smtClean="0"/>
              <a:t>Develop model for nematodes</a:t>
            </a:r>
          </a:p>
          <a:p>
            <a:r>
              <a:rPr lang="en-US" dirty="0" smtClean="0"/>
              <a:t>Develop model for mollusks</a:t>
            </a:r>
          </a:p>
          <a:p>
            <a:pPr marL="0" indent="0">
              <a:buNone/>
            </a:pPr>
            <a:endParaRPr lang="en-US" dirty="0" smtClean="0"/>
          </a:p>
          <a:p>
            <a:pPr marL="0" indent="0">
              <a:buNone/>
            </a:pPr>
            <a:r>
              <a:rPr lang="en-US" dirty="0" smtClean="0"/>
              <a:t>Develop web-based system for using model</a:t>
            </a:r>
          </a:p>
        </p:txBody>
      </p:sp>
    </p:spTree>
    <p:extLst>
      <p:ext uri="{BB962C8B-B14F-4D97-AF65-F5344CB8AC3E}">
        <p14:creationId xmlns:p14="http://schemas.microsoft.com/office/powerpoint/2010/main" val="10458343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30275"/>
            <a:ext cx="8610600" cy="1143000"/>
          </a:xfrm>
        </p:spPr>
        <p:txBody>
          <a:bodyPr>
            <a:normAutofit fontScale="90000"/>
          </a:bodyPr>
          <a:lstStyle/>
          <a:p>
            <a:r>
              <a:rPr lang="en-US" b="1" dirty="0" smtClean="0"/>
              <a:t>Pest Prioritization Modeling Team</a:t>
            </a:r>
            <a:endParaRPr lang="en-US" b="1" dirty="0"/>
          </a:p>
        </p:txBody>
      </p:sp>
      <p:sp>
        <p:nvSpPr>
          <p:cNvPr id="3" name="Content Placeholder 2"/>
          <p:cNvSpPr>
            <a:spLocks noGrp="1"/>
          </p:cNvSpPr>
          <p:nvPr>
            <p:ph idx="1"/>
          </p:nvPr>
        </p:nvSpPr>
        <p:spPr>
          <a:xfrm>
            <a:off x="457200" y="2103437"/>
            <a:ext cx="8229600" cy="4525963"/>
          </a:xfrm>
        </p:spPr>
        <p:txBody>
          <a:bodyPr>
            <a:normAutofit fontScale="92500" lnSpcReduction="20000"/>
          </a:bodyPr>
          <a:lstStyle/>
          <a:p>
            <a:r>
              <a:rPr lang="en-US" dirty="0" smtClean="0"/>
              <a:t>PERAL</a:t>
            </a:r>
          </a:p>
          <a:p>
            <a:pPr lvl="1"/>
            <a:r>
              <a:rPr lang="en-US" dirty="0" smtClean="0"/>
              <a:t>Economists: Alison Neeley, Trang Vo</a:t>
            </a:r>
          </a:p>
          <a:p>
            <a:pPr lvl="1"/>
            <a:r>
              <a:rPr lang="en-US" dirty="0" smtClean="0"/>
              <a:t>Entomologists: Jim Smith, Leslie Newton, Glenn Fowler, Heather Moylett, Cynthia Landry</a:t>
            </a:r>
          </a:p>
          <a:p>
            <a:pPr lvl="1"/>
            <a:r>
              <a:rPr lang="en-US" dirty="0" smtClean="0"/>
              <a:t>Plant Pathologists: Heather Hartzog, Larry Brown, John Rogers</a:t>
            </a:r>
          </a:p>
          <a:p>
            <a:r>
              <a:rPr lang="en-US" dirty="0" smtClean="0"/>
              <a:t>CPHST CAPS Core Team</a:t>
            </a:r>
          </a:p>
          <a:p>
            <a:pPr lvl="1"/>
            <a:r>
              <a:rPr lang="en-US" dirty="0" smtClean="0"/>
              <a:t>Lisa Jackson, Melinda Sullivan, Daniel Mackesy, Talitha Molet</a:t>
            </a:r>
          </a:p>
          <a:p>
            <a:r>
              <a:rPr lang="en-US" dirty="0" smtClean="0"/>
              <a:t>Others</a:t>
            </a:r>
          </a:p>
          <a:p>
            <a:pPr lvl="1"/>
            <a:r>
              <a:rPr lang="en-US" dirty="0" smtClean="0"/>
              <a:t>Andrea Lemay, PPD interns, CIPM</a:t>
            </a:r>
          </a:p>
        </p:txBody>
      </p:sp>
    </p:spTree>
    <p:extLst>
      <p:ext uri="{BB962C8B-B14F-4D97-AF65-F5344CB8AC3E}">
        <p14:creationId xmlns:p14="http://schemas.microsoft.com/office/powerpoint/2010/main" val="34794977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Questions??</a:t>
            </a:r>
            <a:endParaRPr lang="en-US" dirty="0"/>
          </a:p>
        </p:txBody>
      </p:sp>
      <p:sp>
        <p:nvSpPr>
          <p:cNvPr id="6" name="Subtitle 5"/>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32965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90600"/>
            <a:ext cx="8229600" cy="1143000"/>
          </a:xfrm>
        </p:spPr>
        <p:txBody>
          <a:bodyPr>
            <a:normAutofit/>
          </a:bodyPr>
          <a:lstStyle/>
          <a:p>
            <a:pPr algn="ctr"/>
            <a:r>
              <a:rPr lang="en-US" sz="4000" b="1" dirty="0" smtClean="0"/>
              <a:t>Advantages of the AHP</a:t>
            </a:r>
            <a:endParaRPr lang="en-US" sz="4000" b="1" dirty="0"/>
          </a:p>
        </p:txBody>
      </p:sp>
      <p:sp>
        <p:nvSpPr>
          <p:cNvPr id="3" name="Content Placeholder 2"/>
          <p:cNvSpPr>
            <a:spLocks noGrp="1"/>
          </p:cNvSpPr>
          <p:nvPr>
            <p:ph idx="1"/>
          </p:nvPr>
        </p:nvSpPr>
        <p:spPr>
          <a:xfrm>
            <a:off x="304800" y="2133600"/>
            <a:ext cx="5638800" cy="4267200"/>
          </a:xfrm>
        </p:spPr>
        <p:txBody>
          <a:bodyPr/>
          <a:lstStyle/>
          <a:p>
            <a:r>
              <a:rPr lang="en-US" sz="2800" dirty="0" smtClean="0"/>
              <a:t>Useful decision tool for complex problems</a:t>
            </a:r>
          </a:p>
          <a:p>
            <a:r>
              <a:rPr lang="en-US" sz="2800" dirty="0"/>
              <a:t>Methodology is relatively simple</a:t>
            </a:r>
          </a:p>
          <a:p>
            <a:r>
              <a:rPr lang="en-US" sz="2800" dirty="0" smtClean="0"/>
              <a:t>Both </a:t>
            </a:r>
            <a:r>
              <a:rPr lang="en-US" sz="2800" dirty="0">
                <a:solidFill>
                  <a:srgbClr val="006600"/>
                </a:solidFill>
              </a:rPr>
              <a:t>qualitative and quantitative</a:t>
            </a:r>
            <a:r>
              <a:rPr lang="en-US" sz="2800" dirty="0"/>
              <a:t> information can be </a:t>
            </a:r>
            <a:r>
              <a:rPr lang="en-US" sz="2800" dirty="0" smtClean="0"/>
              <a:t>compared</a:t>
            </a:r>
          </a:p>
          <a:p>
            <a:r>
              <a:rPr lang="en-US" sz="2800" dirty="0" smtClean="0"/>
              <a:t>Process is intuitive and easy for most decision-makers to understand </a:t>
            </a:r>
          </a:p>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2438400"/>
            <a:ext cx="3352800" cy="2682240"/>
          </a:xfrm>
          <a:prstGeom prst="rect">
            <a:avLst/>
          </a:prstGeom>
        </p:spPr>
      </p:pic>
    </p:spTree>
    <p:extLst>
      <p:ext uri="{BB962C8B-B14F-4D97-AF65-F5344CB8AC3E}">
        <p14:creationId xmlns:p14="http://schemas.microsoft.com/office/powerpoint/2010/main" val="3881283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6392" y="2133600"/>
            <a:ext cx="3557608" cy="2952750"/>
          </a:xfrm>
          <a:prstGeom prst="rect">
            <a:avLst/>
          </a:prstGeom>
        </p:spPr>
      </p:pic>
      <p:sp>
        <p:nvSpPr>
          <p:cNvPr id="2" name="Title 1"/>
          <p:cNvSpPr>
            <a:spLocks noGrp="1"/>
          </p:cNvSpPr>
          <p:nvPr>
            <p:ph type="title"/>
          </p:nvPr>
        </p:nvSpPr>
        <p:spPr>
          <a:xfrm>
            <a:off x="533400" y="838200"/>
            <a:ext cx="8229600" cy="1143000"/>
          </a:xfrm>
        </p:spPr>
        <p:txBody>
          <a:bodyPr>
            <a:normAutofit/>
          </a:bodyPr>
          <a:lstStyle/>
          <a:p>
            <a:pPr algn="ctr"/>
            <a:r>
              <a:rPr lang="en-US" sz="4000" b="1" dirty="0" smtClean="0"/>
              <a:t>Disadvantages of the AHP</a:t>
            </a:r>
            <a:endParaRPr lang="en-US" sz="4000" b="1" dirty="0"/>
          </a:p>
        </p:txBody>
      </p:sp>
      <p:sp>
        <p:nvSpPr>
          <p:cNvPr id="3" name="Content Placeholder 2"/>
          <p:cNvSpPr>
            <a:spLocks noGrp="1"/>
          </p:cNvSpPr>
          <p:nvPr>
            <p:ph idx="1"/>
          </p:nvPr>
        </p:nvSpPr>
        <p:spPr>
          <a:xfrm>
            <a:off x="457200" y="1905000"/>
            <a:ext cx="5334000" cy="4267200"/>
          </a:xfrm>
        </p:spPr>
        <p:txBody>
          <a:bodyPr/>
          <a:lstStyle/>
          <a:p>
            <a:r>
              <a:rPr lang="en-US" sz="2800" dirty="0" smtClean="0"/>
              <a:t>Highly subjective</a:t>
            </a:r>
            <a:endParaRPr lang="en-US" sz="2800" dirty="0"/>
          </a:p>
          <a:p>
            <a:pPr lvl="1"/>
            <a:r>
              <a:rPr lang="en-US" sz="2400" dirty="0" smtClean="0"/>
              <a:t>Results can be inconsistent </a:t>
            </a:r>
          </a:p>
          <a:p>
            <a:pPr lvl="1"/>
            <a:r>
              <a:rPr lang="en-US" sz="2400" dirty="0" smtClean="0"/>
              <a:t>Subject to a high degree of expert bias</a:t>
            </a:r>
          </a:p>
          <a:p>
            <a:r>
              <a:rPr lang="en-US" sz="2800" dirty="0" smtClean="0"/>
              <a:t>Criteria must be independent</a:t>
            </a:r>
          </a:p>
          <a:p>
            <a:r>
              <a:rPr lang="en-US" sz="2800" dirty="0" smtClean="0"/>
              <a:t>Not integrated with other PPQ risk assessment methods</a:t>
            </a:r>
          </a:p>
          <a:p>
            <a:r>
              <a:rPr lang="en-US" sz="2800" dirty="0" smtClean="0"/>
              <a:t>Difficult to validate</a:t>
            </a:r>
          </a:p>
          <a:p>
            <a:r>
              <a:rPr lang="en-US" sz="2800" dirty="0" smtClean="0"/>
              <a:t>Labor </a:t>
            </a:r>
            <a:r>
              <a:rPr lang="en-US" sz="2800" dirty="0"/>
              <a:t>intensive</a:t>
            </a:r>
          </a:p>
          <a:p>
            <a:endParaRPr lang="en-US" sz="2800" dirty="0"/>
          </a:p>
        </p:txBody>
      </p:sp>
    </p:spTree>
    <p:extLst>
      <p:ext uri="{BB962C8B-B14F-4D97-AF65-F5344CB8AC3E}">
        <p14:creationId xmlns:p14="http://schemas.microsoft.com/office/powerpoint/2010/main" val="20824696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90600"/>
            <a:ext cx="8763000" cy="1143000"/>
          </a:xfrm>
        </p:spPr>
        <p:txBody>
          <a:bodyPr>
            <a:noAutofit/>
          </a:bodyPr>
          <a:lstStyle/>
          <a:p>
            <a:pPr algn="ctr"/>
            <a:r>
              <a:rPr lang="en-US" sz="4000" b="1" dirty="0" smtClean="0"/>
              <a:t>Disadvantages of the AHP for CAPS</a:t>
            </a:r>
            <a:endParaRPr lang="en-US" sz="4000" b="1" dirty="0"/>
          </a:p>
        </p:txBody>
      </p:sp>
      <p:sp>
        <p:nvSpPr>
          <p:cNvPr id="3" name="Content Placeholder 2"/>
          <p:cNvSpPr>
            <a:spLocks noGrp="1"/>
          </p:cNvSpPr>
          <p:nvPr>
            <p:ph idx="1"/>
          </p:nvPr>
        </p:nvSpPr>
        <p:spPr>
          <a:xfrm>
            <a:off x="533400" y="2209800"/>
            <a:ext cx="8001000" cy="4419600"/>
          </a:xfrm>
        </p:spPr>
        <p:txBody>
          <a:bodyPr>
            <a:normAutofit fontScale="92500"/>
          </a:bodyPr>
          <a:lstStyle/>
          <a:p>
            <a:r>
              <a:rPr lang="en-US" sz="2800" dirty="0" smtClean="0"/>
              <a:t>Results often seemed to depend on analyst/expert</a:t>
            </a:r>
            <a:endParaRPr lang="en-US" sz="2400" dirty="0" smtClean="0"/>
          </a:p>
          <a:p>
            <a:r>
              <a:rPr lang="en-US" sz="2800" dirty="0" smtClean="0"/>
              <a:t>Comparison between pest groups suspect </a:t>
            </a:r>
          </a:p>
          <a:p>
            <a:r>
              <a:rPr lang="en-US" sz="2800" dirty="0" smtClean="0"/>
              <a:t>Consequences of introduction (economic/ environmental impacts) are a </a:t>
            </a:r>
            <a:r>
              <a:rPr lang="en-US" sz="2800" i="1" dirty="0" smtClean="0"/>
              <a:t>function</a:t>
            </a:r>
            <a:r>
              <a:rPr lang="en-US" sz="2800" dirty="0" smtClean="0"/>
              <a:t> of the biology of a pest, not an independent criteria </a:t>
            </a:r>
          </a:p>
          <a:p>
            <a:r>
              <a:rPr lang="en-US" sz="2800" dirty="0" smtClean="0"/>
              <a:t>No way to look at regional differences for pest risk</a:t>
            </a:r>
          </a:p>
          <a:p>
            <a:r>
              <a:rPr lang="en-US" sz="2800" dirty="0" smtClean="0"/>
              <a:t>Analysis based on scientific criteria was not separated from criteria based on policy</a:t>
            </a:r>
          </a:p>
          <a:p>
            <a:r>
              <a:rPr lang="en-US" sz="2800" dirty="0" smtClean="0"/>
              <a:t>Difficult to validate</a:t>
            </a:r>
          </a:p>
          <a:p>
            <a:endParaRPr lang="en-US" sz="2800" dirty="0"/>
          </a:p>
        </p:txBody>
      </p:sp>
    </p:spTree>
    <p:extLst>
      <p:ext uri="{BB962C8B-B14F-4D97-AF65-F5344CB8AC3E}">
        <p14:creationId xmlns:p14="http://schemas.microsoft.com/office/powerpoint/2010/main" val="2130226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143000"/>
            <a:ext cx="8458200" cy="762000"/>
          </a:xfrm>
        </p:spPr>
        <p:txBody>
          <a:bodyPr>
            <a:noAutofit/>
          </a:bodyPr>
          <a:lstStyle/>
          <a:p>
            <a:r>
              <a:rPr lang="en-US" sz="4000" b="1" dirty="0" smtClean="0"/>
              <a:t>Is there a better model to prioritize pests?</a:t>
            </a:r>
            <a:endParaRPr lang="en-US" sz="4000" b="1" dirty="0"/>
          </a:p>
        </p:txBody>
      </p:sp>
      <p:sp>
        <p:nvSpPr>
          <p:cNvPr id="3" name="Content Placeholder 2"/>
          <p:cNvSpPr>
            <a:spLocks noGrp="1"/>
          </p:cNvSpPr>
          <p:nvPr>
            <p:ph idx="1"/>
          </p:nvPr>
        </p:nvSpPr>
        <p:spPr>
          <a:xfrm>
            <a:off x="457200" y="2332037"/>
            <a:ext cx="8229600" cy="4525963"/>
          </a:xfrm>
        </p:spPr>
        <p:txBody>
          <a:bodyPr>
            <a:normAutofit lnSpcReduction="10000"/>
          </a:bodyPr>
          <a:lstStyle/>
          <a:p>
            <a:pPr marL="0" indent="0">
              <a:buNone/>
            </a:pPr>
            <a:r>
              <a:rPr lang="en-US" sz="2800" dirty="0"/>
              <a:t>A pest prioritization process that would improve on the existing AHP process should be:</a:t>
            </a:r>
          </a:p>
          <a:p>
            <a:pPr lvl="1"/>
            <a:r>
              <a:rPr lang="en-US" dirty="0" smtClean="0"/>
              <a:t>Data driven</a:t>
            </a:r>
          </a:p>
          <a:p>
            <a:pPr lvl="1"/>
            <a:r>
              <a:rPr lang="en-US" dirty="0" smtClean="0"/>
              <a:t>Objective</a:t>
            </a:r>
          </a:p>
          <a:p>
            <a:pPr lvl="1"/>
            <a:r>
              <a:rPr lang="en-US" dirty="0" smtClean="0"/>
              <a:t>Rapid</a:t>
            </a:r>
          </a:p>
          <a:p>
            <a:pPr lvl="1"/>
            <a:r>
              <a:rPr lang="en-US" dirty="0" smtClean="0"/>
              <a:t>Use proven pest prioritization techniques</a:t>
            </a:r>
          </a:p>
          <a:p>
            <a:pPr lvl="1"/>
            <a:r>
              <a:rPr lang="en-US" dirty="0" smtClean="0"/>
              <a:t>Use relevant PPQ data and methods</a:t>
            </a:r>
          </a:p>
          <a:p>
            <a:pPr lvl="1"/>
            <a:endParaRPr lang="en-US" dirty="0"/>
          </a:p>
          <a:p>
            <a:pPr marL="0" indent="0">
              <a:buNone/>
            </a:pPr>
            <a:r>
              <a:rPr lang="en-US" dirty="0" smtClean="0">
                <a:solidFill>
                  <a:schemeClr val="accent2"/>
                </a:solidFill>
              </a:rPr>
              <a:t>* PPQ’s Weed Risk Assessment Model </a:t>
            </a:r>
          </a:p>
          <a:p>
            <a:endParaRPr lang="en-US" dirty="0"/>
          </a:p>
        </p:txBody>
      </p:sp>
    </p:spTree>
    <p:extLst>
      <p:ext uri="{BB962C8B-B14F-4D97-AF65-F5344CB8AC3E}">
        <p14:creationId xmlns:p14="http://schemas.microsoft.com/office/powerpoint/2010/main" val="21456355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19200"/>
            <a:ext cx="8534400" cy="762000"/>
          </a:xfrm>
        </p:spPr>
        <p:txBody>
          <a:bodyPr>
            <a:normAutofit fontScale="90000"/>
          </a:bodyPr>
          <a:lstStyle/>
          <a:p>
            <a:pPr algn="ctr"/>
            <a:r>
              <a:rPr lang="en-US" sz="4400" b="1" dirty="0" smtClean="0"/>
              <a:t>PPQ’s Weed Risk Assessment Process</a:t>
            </a:r>
            <a:endParaRPr lang="en-US" sz="4400" b="1" dirty="0"/>
          </a:p>
        </p:txBody>
      </p:sp>
      <p:sp>
        <p:nvSpPr>
          <p:cNvPr id="3" name="Content Placeholder 2"/>
          <p:cNvSpPr>
            <a:spLocks noGrp="1"/>
          </p:cNvSpPr>
          <p:nvPr>
            <p:ph idx="1"/>
          </p:nvPr>
        </p:nvSpPr>
        <p:spPr>
          <a:xfrm>
            <a:off x="3352800" y="2286000"/>
            <a:ext cx="5410200" cy="4267200"/>
          </a:xfrm>
        </p:spPr>
        <p:txBody>
          <a:bodyPr>
            <a:normAutofit/>
          </a:bodyPr>
          <a:lstStyle/>
          <a:p>
            <a:r>
              <a:rPr lang="en-US" dirty="0" smtClean="0"/>
              <a:t>Very successful tool for evaluating the “invasive” potential of plants</a:t>
            </a:r>
          </a:p>
          <a:p>
            <a:r>
              <a:rPr lang="en-US" dirty="0" smtClean="0"/>
              <a:t>Widely evaluated, tested, and validated</a:t>
            </a:r>
          </a:p>
          <a:p>
            <a:r>
              <a:rPr lang="en-US" dirty="0" smtClean="0"/>
              <a:t>Adopted by other stakeholders </a:t>
            </a:r>
          </a:p>
          <a:p>
            <a:pPr marL="457200" lvl="1" indent="0">
              <a:buNone/>
            </a:pPr>
            <a:r>
              <a:rPr lang="en-US" dirty="0" smtClean="0"/>
              <a:t> </a:t>
            </a:r>
            <a:endParaRPr lang="en-US" dirty="0"/>
          </a:p>
        </p:txBody>
      </p:sp>
      <p:grpSp>
        <p:nvGrpSpPr>
          <p:cNvPr id="6" name="Group 12"/>
          <p:cNvGrpSpPr/>
          <p:nvPr/>
        </p:nvGrpSpPr>
        <p:grpSpPr>
          <a:xfrm>
            <a:off x="381000" y="2362200"/>
            <a:ext cx="2743200" cy="4114800"/>
            <a:chOff x="228600" y="2057400"/>
            <a:chExt cx="2590800" cy="4114800"/>
          </a:xfrm>
        </p:grpSpPr>
        <p:pic>
          <p:nvPicPr>
            <p:cNvPr id="7" name="Picture 5" descr="C:\Documents and Settings\akoop.WE\Local Settings\Temporary Internet Files\Content.IE5\BT0BC857\MCj03962720000[1].wmf"/>
            <p:cNvPicPr>
              <a:picLocks noChangeAspect="1" noChangeArrowheads="1"/>
            </p:cNvPicPr>
            <p:nvPr/>
          </p:nvPicPr>
          <p:blipFill>
            <a:blip r:embed="rId2" cstate="print"/>
            <a:srcRect l="15555" t="11111" r="22222" b="3175"/>
            <a:stretch>
              <a:fillRect/>
            </a:stretch>
          </p:blipFill>
          <p:spPr bwMode="auto">
            <a:xfrm>
              <a:off x="228600" y="2057400"/>
              <a:ext cx="2590800" cy="4114800"/>
            </a:xfrm>
            <a:prstGeom prst="rect">
              <a:avLst/>
            </a:prstGeom>
            <a:noFill/>
          </p:spPr>
        </p:pic>
        <p:sp>
          <p:nvSpPr>
            <p:cNvPr id="8" name="TextBox 7"/>
            <p:cNvSpPr txBox="1"/>
            <p:nvPr/>
          </p:nvSpPr>
          <p:spPr>
            <a:xfrm>
              <a:off x="1143000" y="3460899"/>
              <a:ext cx="1066800" cy="646331"/>
            </a:xfrm>
            <a:prstGeom prst="rect">
              <a:avLst/>
            </a:prstGeom>
            <a:noFill/>
          </p:spPr>
          <p:txBody>
            <a:bodyPr wrap="square" rtlCol="0">
              <a:spAutoFit/>
            </a:bodyPr>
            <a:lstStyle/>
            <a:p>
              <a:endParaRPr lang="en-US" sz="1200" b="1" dirty="0" smtClean="0"/>
            </a:p>
            <a:p>
              <a:r>
                <a:rPr lang="en-US" sz="1200" b="1" dirty="0" smtClean="0"/>
                <a:t>     WRA</a:t>
              </a:r>
            </a:p>
            <a:p>
              <a:r>
                <a:rPr lang="en-US" sz="1200" b="1" dirty="0" smtClean="0"/>
                <a:t>Guidelines</a:t>
              </a:r>
              <a:endParaRPr lang="en-US" sz="1200" b="1" dirty="0"/>
            </a:p>
          </p:txBody>
        </p:sp>
      </p:grpSp>
    </p:spTree>
    <p:extLst>
      <p:ext uri="{BB962C8B-B14F-4D97-AF65-F5344CB8AC3E}">
        <p14:creationId xmlns:p14="http://schemas.microsoft.com/office/powerpoint/2010/main" val="440589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1675"/>
            <a:ext cx="8229600" cy="1143000"/>
          </a:xfrm>
        </p:spPr>
        <p:txBody>
          <a:bodyPr>
            <a:normAutofit/>
          </a:bodyPr>
          <a:lstStyle/>
          <a:p>
            <a:r>
              <a:rPr lang="en-US" sz="4000" b="1" dirty="0" smtClean="0"/>
              <a:t>New Pest Prioritization Model</a:t>
            </a:r>
            <a:endParaRPr lang="en-US" sz="4000" b="1" dirty="0"/>
          </a:p>
        </p:txBody>
      </p:sp>
      <p:sp>
        <p:nvSpPr>
          <p:cNvPr id="3" name="Content Placeholder 2"/>
          <p:cNvSpPr>
            <a:spLocks noGrp="1"/>
          </p:cNvSpPr>
          <p:nvPr>
            <p:ph idx="1"/>
          </p:nvPr>
        </p:nvSpPr>
        <p:spPr>
          <a:xfrm>
            <a:off x="457200" y="1828800"/>
            <a:ext cx="8229600" cy="4876799"/>
          </a:xfrm>
        </p:spPr>
        <p:txBody>
          <a:bodyPr/>
          <a:lstStyle/>
          <a:p>
            <a:pPr marL="0" indent="0">
              <a:buNone/>
            </a:pPr>
            <a:r>
              <a:rPr lang="en-US" b="1" dirty="0" smtClean="0">
                <a:solidFill>
                  <a:schemeClr val="accent1"/>
                </a:solidFill>
              </a:rPr>
              <a:t>Goal: Develop an accurate &amp; quick pest prioritization process that:</a:t>
            </a:r>
          </a:p>
          <a:p>
            <a:pPr lvl="1"/>
            <a:r>
              <a:rPr lang="en-US" dirty="0" smtClean="0"/>
              <a:t>Relates analysis of pest biology to potential economic and environmental consequences</a:t>
            </a:r>
          </a:p>
          <a:p>
            <a:pPr lvl="1"/>
            <a:r>
              <a:rPr lang="en-US" dirty="0" smtClean="0"/>
              <a:t>Minimizes expert bias</a:t>
            </a:r>
          </a:p>
          <a:p>
            <a:pPr lvl="1"/>
            <a:r>
              <a:rPr lang="en-US" dirty="0" smtClean="0"/>
              <a:t>Appropriate for different pest types</a:t>
            </a:r>
          </a:p>
          <a:p>
            <a:pPr lvl="1"/>
            <a:r>
              <a:rPr lang="en-US" dirty="0" smtClean="0"/>
              <a:t>Can be tested and validated</a:t>
            </a:r>
          </a:p>
          <a:p>
            <a:pPr lvl="1"/>
            <a:r>
              <a:rPr lang="en-US" dirty="0" smtClean="0"/>
              <a:t>Separates analysis based on scientific </a:t>
            </a:r>
            <a:r>
              <a:rPr lang="en-US" dirty="0"/>
              <a:t>information </a:t>
            </a:r>
            <a:r>
              <a:rPr lang="en-US" dirty="0" smtClean="0"/>
              <a:t>from that based </a:t>
            </a:r>
            <a:r>
              <a:rPr lang="en-US" dirty="0"/>
              <a:t>on policy</a:t>
            </a:r>
            <a:endParaRPr lang="en-US" dirty="0" smtClean="0"/>
          </a:p>
        </p:txBody>
      </p:sp>
    </p:spTree>
    <p:extLst>
      <p:ext uri="{BB962C8B-B14F-4D97-AF65-F5344CB8AC3E}">
        <p14:creationId xmlns:p14="http://schemas.microsoft.com/office/powerpoint/2010/main" val="68141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a:bodyPr>
          <a:lstStyle/>
          <a:p>
            <a:r>
              <a:rPr lang="en-US" sz="4000" b="1" dirty="0" smtClean="0"/>
              <a:t>Pest Ranking Model (CAPS) </a:t>
            </a:r>
            <a:endParaRPr lang="en-US" sz="4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31576540"/>
              </p:ext>
            </p:extLst>
          </p:nvPr>
        </p:nvGraphicFramePr>
        <p:xfrm>
          <a:off x="381000" y="1793228"/>
          <a:ext cx="82296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381000" y="4724400"/>
            <a:ext cx="2667000" cy="1477328"/>
          </a:xfrm>
          <a:prstGeom prst="rect">
            <a:avLst/>
          </a:prstGeom>
          <a:noFill/>
        </p:spPr>
        <p:txBody>
          <a:bodyPr wrap="square" rtlCol="0">
            <a:spAutoFit/>
          </a:bodyPr>
          <a:lstStyle/>
          <a:p>
            <a:r>
              <a:rPr lang="en-US" dirty="0" smtClean="0"/>
              <a:t>Predictive model</a:t>
            </a:r>
          </a:p>
          <a:p>
            <a:r>
              <a:rPr lang="en-US" dirty="0"/>
              <a:t>(</a:t>
            </a:r>
            <a:r>
              <a:rPr lang="en-US" dirty="0" smtClean="0"/>
              <a:t>Physical loss)</a:t>
            </a:r>
          </a:p>
          <a:p>
            <a:pPr marL="285750" indent="-285750">
              <a:buFontTx/>
              <a:buChar char="-"/>
            </a:pPr>
            <a:r>
              <a:rPr lang="en-US" dirty="0" smtClean="0"/>
              <a:t>Spread</a:t>
            </a:r>
          </a:p>
          <a:p>
            <a:pPr marL="285750" indent="-285750">
              <a:buFontTx/>
              <a:buChar char="-"/>
            </a:pPr>
            <a:r>
              <a:rPr lang="en-US" dirty="0" smtClean="0"/>
              <a:t>Damage potential</a:t>
            </a:r>
          </a:p>
          <a:p>
            <a:pPr marL="285750" indent="-285750">
              <a:buFontTx/>
              <a:buChar char="-"/>
            </a:pPr>
            <a:r>
              <a:rPr lang="en-US" dirty="0" smtClean="0"/>
              <a:t>Mitigating factors</a:t>
            </a:r>
            <a:endParaRPr lang="en-US" dirty="0"/>
          </a:p>
        </p:txBody>
      </p:sp>
      <p:sp>
        <p:nvSpPr>
          <p:cNvPr id="7" name="TextBox 6"/>
          <p:cNvSpPr txBox="1"/>
          <p:nvPr/>
        </p:nvSpPr>
        <p:spPr>
          <a:xfrm>
            <a:off x="5638800" y="1819870"/>
            <a:ext cx="2895600" cy="923330"/>
          </a:xfrm>
          <a:prstGeom prst="rect">
            <a:avLst/>
          </a:prstGeom>
          <a:noFill/>
        </p:spPr>
        <p:txBody>
          <a:bodyPr wrap="square" rtlCol="0">
            <a:spAutoFit/>
          </a:bodyPr>
          <a:lstStyle/>
          <a:p>
            <a:r>
              <a:rPr lang="en-US" dirty="0" smtClean="0"/>
              <a:t>Geographic Potential</a:t>
            </a:r>
          </a:p>
          <a:p>
            <a:r>
              <a:rPr lang="en-US" dirty="0" smtClean="0"/>
              <a:t>Host Range (Value of hosts)</a:t>
            </a:r>
            <a:endParaRPr lang="en-US" dirty="0"/>
          </a:p>
        </p:txBody>
      </p:sp>
      <p:sp>
        <p:nvSpPr>
          <p:cNvPr id="8" name="TextBox 7"/>
          <p:cNvSpPr txBox="1"/>
          <p:nvPr/>
        </p:nvSpPr>
        <p:spPr>
          <a:xfrm>
            <a:off x="6258662" y="4751439"/>
            <a:ext cx="2895600" cy="646331"/>
          </a:xfrm>
          <a:prstGeom prst="rect">
            <a:avLst/>
          </a:prstGeom>
          <a:noFill/>
        </p:spPr>
        <p:txBody>
          <a:bodyPr wrap="square" rtlCol="0">
            <a:spAutoFit/>
          </a:bodyPr>
          <a:lstStyle/>
          <a:p>
            <a:r>
              <a:rPr lang="en-US" dirty="0" smtClean="0"/>
              <a:t>Likelihood of entry</a:t>
            </a:r>
          </a:p>
          <a:p>
            <a:endParaRPr lang="en-US" dirty="0"/>
          </a:p>
        </p:txBody>
      </p:sp>
    </p:spTree>
    <p:extLst>
      <p:ext uri="{BB962C8B-B14F-4D97-AF65-F5344CB8AC3E}">
        <p14:creationId xmlns:p14="http://schemas.microsoft.com/office/powerpoint/2010/main" val="211183672"/>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1970</Words>
  <Application>Microsoft Office PowerPoint</Application>
  <PresentationFormat>On-screen Show (4:3)</PresentationFormat>
  <Paragraphs>264</Paragraphs>
  <Slides>29</Slides>
  <Notes>16</Notes>
  <HiddenSlides>0</HiddenSlides>
  <MMClips>0</MMClips>
  <ScaleCrop>false</ScaleCrop>
  <HeadingPairs>
    <vt:vector size="4" baseType="variant">
      <vt:variant>
        <vt:lpstr>Theme</vt:lpstr>
      </vt:variant>
      <vt:variant>
        <vt:i4>4</vt:i4>
      </vt:variant>
      <vt:variant>
        <vt:lpstr>Slide Titles</vt:lpstr>
      </vt:variant>
      <vt:variant>
        <vt:i4>29</vt:i4>
      </vt:variant>
    </vt:vector>
  </HeadingPairs>
  <TitlesOfParts>
    <vt:vector size="33" baseType="lpstr">
      <vt:lpstr>3_Office Theme</vt:lpstr>
      <vt:lpstr>Custom Design</vt:lpstr>
      <vt:lpstr>2_Office Theme</vt:lpstr>
      <vt:lpstr>1_Office Theme</vt:lpstr>
      <vt:lpstr>Developing a new pest prioritization model</vt:lpstr>
      <vt:lpstr>Analytical Hierarchy Process (AHP)</vt:lpstr>
      <vt:lpstr>Advantages of the AHP</vt:lpstr>
      <vt:lpstr>Disadvantages of the AHP</vt:lpstr>
      <vt:lpstr>Disadvantages of the AHP for CAPS</vt:lpstr>
      <vt:lpstr>Is there a better model to prioritize pests?</vt:lpstr>
      <vt:lpstr>PPQ’s Weed Risk Assessment Process</vt:lpstr>
      <vt:lpstr>New Pest Prioritization Model</vt:lpstr>
      <vt:lpstr>Pest Ranking Model (CAPS) </vt:lpstr>
      <vt:lpstr>Predictive Model for Impact Potential</vt:lpstr>
      <vt:lpstr>Arthropod Model</vt:lpstr>
      <vt:lpstr>Developing Predictive Model for Impact Potential</vt:lpstr>
      <vt:lpstr>Arthropod Model</vt:lpstr>
      <vt:lpstr>Developing Predictive Model for Impact Potential</vt:lpstr>
      <vt:lpstr>Arthropod Model</vt:lpstr>
      <vt:lpstr>PowerPoint Presentation</vt:lpstr>
      <vt:lpstr>PowerPoint Presentation</vt:lpstr>
      <vt:lpstr>EXAMPLE</vt:lpstr>
      <vt:lpstr>PowerPoint Presentation</vt:lpstr>
      <vt:lpstr>The Logistic Regression Model (PPQ Weed Risk Assessment)</vt:lpstr>
      <vt:lpstr>Description of Uncertainty</vt:lpstr>
      <vt:lpstr>Validating the Model </vt:lpstr>
      <vt:lpstr>2013 Accomplishments</vt:lpstr>
      <vt:lpstr>2013 Accomplishments</vt:lpstr>
      <vt:lpstr>Immediate Next Steps</vt:lpstr>
      <vt:lpstr>2014 Target Dates</vt:lpstr>
      <vt:lpstr>Long-term Plan</vt:lpstr>
      <vt:lpstr>Pest Prioritization Modeling Team</vt:lpstr>
      <vt:lpstr>Questions??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Fields, Loretta H.</dc:creator>
  <cp:lastModifiedBy>Neeley, Alison D - APHIS</cp:lastModifiedBy>
  <cp:revision>28</cp:revision>
  <cp:lastPrinted>2014-01-29T12:29:12Z</cp:lastPrinted>
  <dcterms:created xsi:type="dcterms:W3CDTF">2014-01-16T16:09:15Z</dcterms:created>
  <dcterms:modified xsi:type="dcterms:W3CDTF">2014-02-11T21:27:16Z</dcterms:modified>
</cp:coreProperties>
</file>