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676" r:id="rId2"/>
    <p:sldMasterId id="2147483688" r:id="rId3"/>
    <p:sldMasterId id="2147483661" r:id="rId4"/>
  </p:sldMasterIdLst>
  <p:notesMasterIdLst>
    <p:notesMasterId r:id="rId34"/>
  </p:notesMasterIdLst>
  <p:sldIdLst>
    <p:sldId id="264" r:id="rId5"/>
    <p:sldId id="265" r:id="rId6"/>
    <p:sldId id="266" r:id="rId7"/>
    <p:sldId id="267" r:id="rId8"/>
    <p:sldId id="306" r:id="rId9"/>
    <p:sldId id="268" r:id="rId10"/>
    <p:sldId id="316" r:id="rId11"/>
    <p:sldId id="296" r:id="rId12"/>
    <p:sldId id="295" r:id="rId13"/>
    <p:sldId id="297" r:id="rId14"/>
    <p:sldId id="307" r:id="rId15"/>
    <p:sldId id="276" r:id="rId16"/>
    <p:sldId id="273" r:id="rId17"/>
    <p:sldId id="298" r:id="rId18"/>
    <p:sldId id="308" r:id="rId19"/>
    <p:sldId id="278" r:id="rId20"/>
    <p:sldId id="279" r:id="rId21"/>
    <p:sldId id="301" r:id="rId22"/>
    <p:sldId id="280" r:id="rId23"/>
    <p:sldId id="282" r:id="rId24"/>
    <p:sldId id="290" r:id="rId25"/>
    <p:sldId id="283" r:id="rId26"/>
    <p:sldId id="309" r:id="rId27"/>
    <p:sldId id="313" r:id="rId28"/>
    <p:sldId id="314" r:id="rId29"/>
    <p:sldId id="315" r:id="rId30"/>
    <p:sldId id="312" r:id="rId31"/>
    <p:sldId id="299" r:id="rId32"/>
    <p:sldId id="294" r:id="rId3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ork%20Folder%20TKOOP\Ongoing\Weeds\Weed%20Team%20Items\WRA%20guidelines%20revision\Analyses\Analyses%20Redone%20&amp;%20Cleaned%20Up\WRA%20Master%20Analysis%20201007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63635103533694"/>
          <c:y val="0.10914265774581677"/>
          <c:w val="0.81265941416607756"/>
          <c:h val="0.68027278382109757"/>
        </c:manualLayout>
      </c:layout>
      <c:scatterChart>
        <c:scatterStyle val="smoothMarker"/>
        <c:varyColors val="0"/>
        <c:ser>
          <c:idx val="0"/>
          <c:order val="0"/>
          <c:tx>
            <c:v>P(Maj-I)</c:v>
          </c:tx>
          <c:spPr>
            <a:ln>
              <a:solidFill>
                <a:schemeClr val="tx1"/>
              </a:solidFill>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LogRegPlot!$L$2:$L$226</c:f>
              <c:numCache>
                <c:formatCode>General</c:formatCode>
                <c:ptCount val="225"/>
                <c:pt idx="0">
                  <c:v>2.9307174521717074E-4</c:v>
                </c:pt>
                <c:pt idx="1">
                  <c:v>3.2388438675685612E-4</c:v>
                </c:pt>
                <c:pt idx="2">
                  <c:v>3.5793541263034291E-4</c:v>
                </c:pt>
                <c:pt idx="3">
                  <c:v>3.9556491778606914E-4</c:v>
                </c:pt>
                <c:pt idx="4">
                  <c:v>4.3714865712225521E-4</c:v>
                </c:pt>
                <c:pt idx="5">
                  <c:v>4.8310177196607374E-4</c:v>
                </c:pt>
                <c:pt idx="6">
                  <c:v>5.338829031880279E-4</c:v>
                </c:pt>
                <c:pt idx="7">
                  <c:v>5.8999873044899491E-4</c:v>
                </c:pt>
                <c:pt idx="8">
                  <c:v>6.5200898097479492E-4</c:v>
                </c:pt>
                <c:pt idx="9">
                  <c:v>6.733982667622712E-4</c:v>
                </c:pt>
                <c:pt idx="10">
                  <c:v>1.0782899506711647E-3</c:v>
                </c:pt>
                <c:pt idx="11">
                  <c:v>1.3643661764634392E-3</c:v>
                </c:pt>
                <c:pt idx="12">
                  <c:v>1.3643661764634392E-3</c:v>
                </c:pt>
                <c:pt idx="13">
                  <c:v>1.3643661764634392E-3</c:v>
                </c:pt>
                <c:pt idx="14">
                  <c:v>1.3643661764634392E-3</c:v>
                </c:pt>
                <c:pt idx="15">
                  <c:v>1.7262088342467449E-3</c:v>
                </c:pt>
                <c:pt idx="16">
                  <c:v>1.7262088342467449E-3</c:v>
                </c:pt>
                <c:pt idx="17">
                  <c:v>1.833103612010616E-3</c:v>
                </c:pt>
                <c:pt idx="18">
                  <c:v>2.1838056925426643E-3</c:v>
                </c:pt>
                <c:pt idx="19">
                  <c:v>2.1838056925426643E-3</c:v>
                </c:pt>
                <c:pt idx="20">
                  <c:v>2.7623702195093197E-3</c:v>
                </c:pt>
                <c:pt idx="21">
                  <c:v>2.9332403347968068E-3</c:v>
                </c:pt>
                <c:pt idx="22">
                  <c:v>3.1146468391275613E-3</c:v>
                </c:pt>
                <c:pt idx="23">
                  <c:v>3.4936795122039086E-3</c:v>
                </c:pt>
                <c:pt idx="24">
                  <c:v>3.4936795122039086E-3</c:v>
                </c:pt>
                <c:pt idx="25">
                  <c:v>3.4936795122039086E-3</c:v>
                </c:pt>
                <c:pt idx="26">
                  <c:v>4.417737795725166E-3</c:v>
                </c:pt>
                <c:pt idx="27">
                  <c:v>4.417737795725166E-3</c:v>
                </c:pt>
                <c:pt idx="28">
                  <c:v>4.417737795725166E-3</c:v>
                </c:pt>
                <c:pt idx="29">
                  <c:v>4.6905212766558775E-3</c:v>
                </c:pt>
                <c:pt idx="30">
                  <c:v>5.5848344547298374E-3</c:v>
                </c:pt>
                <c:pt idx="31">
                  <c:v>5.5848344547298374E-3</c:v>
                </c:pt>
                <c:pt idx="32">
                  <c:v>5.5848344547298374E-3</c:v>
                </c:pt>
                <c:pt idx="33">
                  <c:v>5.5848344547298374E-3</c:v>
                </c:pt>
                <c:pt idx="34">
                  <c:v>5.9292538413185493E-3</c:v>
                </c:pt>
                <c:pt idx="35">
                  <c:v>6.294779279431977E-3</c:v>
                </c:pt>
                <c:pt idx="36">
                  <c:v>7.0580737841219971E-3</c:v>
                </c:pt>
                <c:pt idx="37">
                  <c:v>7.0580737841219971E-3</c:v>
                </c:pt>
                <c:pt idx="38">
                  <c:v>7.0580737841219971E-3</c:v>
                </c:pt>
                <c:pt idx="39">
                  <c:v>7.4926639661299513E-3</c:v>
                </c:pt>
                <c:pt idx="40">
                  <c:v>8.9164584325894768E-3</c:v>
                </c:pt>
                <c:pt idx="41">
                  <c:v>8.9164584325894768E-3</c:v>
                </c:pt>
                <c:pt idx="42">
                  <c:v>8.9164584325894768E-3</c:v>
                </c:pt>
                <c:pt idx="43">
                  <c:v>8.9164584325894768E-3</c:v>
                </c:pt>
                <c:pt idx="44">
                  <c:v>8.9164584325894768E-3</c:v>
                </c:pt>
                <c:pt idx="45">
                  <c:v>9.4643851477257748E-3</c:v>
                </c:pt>
                <c:pt idx="46">
                  <c:v>9.4643851477257748E-3</c:v>
                </c:pt>
                <c:pt idx="47">
                  <c:v>1.1258606012724298E-2</c:v>
                </c:pt>
                <c:pt idx="48">
                  <c:v>1.1258606012724298E-2</c:v>
                </c:pt>
                <c:pt idx="49">
                  <c:v>1.1258606012724298E-2</c:v>
                </c:pt>
                <c:pt idx="50">
                  <c:v>1.1316191454988123E-2</c:v>
                </c:pt>
                <c:pt idx="51">
                  <c:v>1.1948725189484668E-2</c:v>
                </c:pt>
                <c:pt idx="52">
                  <c:v>1.2009797573568706E-2</c:v>
                </c:pt>
                <c:pt idx="53">
                  <c:v>1.2680604099886071E-2</c:v>
                </c:pt>
                <c:pt idx="54">
                  <c:v>1.2680604099886071E-2</c:v>
                </c:pt>
                <c:pt idx="55">
                  <c:v>1.4207162356085493E-2</c:v>
                </c:pt>
                <c:pt idx="56">
                  <c:v>1.4207162356085493E-2</c:v>
                </c:pt>
                <c:pt idx="57">
                  <c:v>1.4207162356085493E-2</c:v>
                </c:pt>
                <c:pt idx="58">
                  <c:v>1.5995547809725948E-2</c:v>
                </c:pt>
                <c:pt idx="59">
                  <c:v>1.791393580014624E-2</c:v>
                </c:pt>
                <c:pt idx="60">
                  <c:v>1.791393580014624E-2</c:v>
                </c:pt>
                <c:pt idx="61">
                  <c:v>1.791393580014624E-2</c:v>
                </c:pt>
                <c:pt idx="62">
                  <c:v>1.9004165898947659E-2</c:v>
                </c:pt>
                <c:pt idx="63">
                  <c:v>1.9004165898947659E-2</c:v>
                </c:pt>
                <c:pt idx="64">
                  <c:v>1.9004165898947659E-2</c:v>
                </c:pt>
                <c:pt idx="65">
                  <c:v>1.9100602954915141E-2</c:v>
                </c:pt>
                <c:pt idx="66">
                  <c:v>1.9294918742198183E-2</c:v>
                </c:pt>
                <c:pt idx="67">
                  <c:v>2.2565700508031271E-2</c:v>
                </c:pt>
                <c:pt idx="68">
                  <c:v>2.2565700508031271E-2</c:v>
                </c:pt>
                <c:pt idx="69">
                  <c:v>2.2565700508031271E-2</c:v>
                </c:pt>
                <c:pt idx="70">
                  <c:v>2.2565700508031271E-2</c:v>
                </c:pt>
                <c:pt idx="71">
                  <c:v>2.3932135030660245E-2</c:v>
                </c:pt>
                <c:pt idx="72">
                  <c:v>2.3932135030660245E-2</c:v>
                </c:pt>
                <c:pt idx="73">
                  <c:v>2.4052966026921994E-2</c:v>
                </c:pt>
                <c:pt idx="74">
                  <c:v>2.5379163673169298E-2</c:v>
                </c:pt>
                <c:pt idx="75">
                  <c:v>2.5379163673169298E-2</c:v>
                </c:pt>
                <c:pt idx="76">
                  <c:v>2.5379163673169298E-2</c:v>
                </c:pt>
                <c:pt idx="77">
                  <c:v>2.7046728515085924E-2</c:v>
                </c:pt>
                <c:pt idx="78">
                  <c:v>2.839048324523492E-2</c:v>
                </c:pt>
                <c:pt idx="79">
                  <c:v>3.0098768086064258E-2</c:v>
                </c:pt>
                <c:pt idx="80">
                  <c:v>3.0098768086064258E-2</c:v>
                </c:pt>
                <c:pt idx="81">
                  <c:v>3.0098768086064258E-2</c:v>
                </c:pt>
                <c:pt idx="82">
                  <c:v>3.1906466724831925E-2</c:v>
                </c:pt>
                <c:pt idx="83">
                  <c:v>3.3818948129043756E-2</c:v>
                </c:pt>
                <c:pt idx="84">
                  <c:v>3.3818948129043756E-2</c:v>
                </c:pt>
                <c:pt idx="85">
                  <c:v>3.5663931386360412E-2</c:v>
                </c:pt>
                <c:pt idx="86">
                  <c:v>3.5663931386360412E-2</c:v>
                </c:pt>
                <c:pt idx="87">
                  <c:v>3.5663931386360412E-2</c:v>
                </c:pt>
                <c:pt idx="88">
                  <c:v>3.5841820007576644E-2</c:v>
                </c:pt>
                <c:pt idx="89">
                  <c:v>3.7980932999721516E-2</c:v>
                </c:pt>
                <c:pt idx="90">
                  <c:v>3.7980932999721516E-2</c:v>
                </c:pt>
                <c:pt idx="91">
                  <c:v>4.2422409649320085E-2</c:v>
                </c:pt>
                <c:pt idx="92">
                  <c:v>4.2422409649320085E-2</c:v>
                </c:pt>
                <c:pt idx="93">
                  <c:v>4.2422409649320085E-2</c:v>
                </c:pt>
                <c:pt idx="94">
                  <c:v>4.2632518655435422E-2</c:v>
                </c:pt>
                <c:pt idx="95">
                  <c:v>4.4715030305885188E-2</c:v>
                </c:pt>
                <c:pt idx="96">
                  <c:v>5.3094296619544824E-2</c:v>
                </c:pt>
                <c:pt idx="97">
                  <c:v>5.592996869407537E-2</c:v>
                </c:pt>
                <c:pt idx="98">
                  <c:v>5.592996869407537E-2</c:v>
                </c:pt>
                <c:pt idx="99">
                  <c:v>7.0087893284702774E-2</c:v>
                </c:pt>
                <c:pt idx="100">
                  <c:v>7.3760464647637455E-2</c:v>
                </c:pt>
                <c:pt idx="101">
                  <c:v>7.8351413413119964E-2</c:v>
                </c:pt>
                <c:pt idx="102">
                  <c:v>8.2418611778068071E-2</c:v>
                </c:pt>
                <c:pt idx="103">
                  <c:v>8.280968260500543E-2</c:v>
                </c:pt>
                <c:pt idx="104">
                  <c:v>8.7910409373438025E-2</c:v>
                </c:pt>
                <c:pt idx="105">
                  <c:v>9.156202517835596E-2</c:v>
                </c:pt>
                <c:pt idx="106">
                  <c:v>9.714475941500271E-2</c:v>
                </c:pt>
                <c:pt idx="107">
                  <c:v>9.714475941500271E-2</c:v>
                </c:pt>
                <c:pt idx="108">
                  <c:v>0.10207946451420898</c:v>
                </c:pt>
                <c:pt idx="109">
                  <c:v>0.10207946451420898</c:v>
                </c:pt>
                <c:pt idx="110">
                  <c:v>0.10350711521252158</c:v>
                </c:pt>
                <c:pt idx="111">
                  <c:v>0.11469761845956757</c:v>
                </c:pt>
                <c:pt idx="112">
                  <c:v>0.12040505443767945</c:v>
                </c:pt>
                <c:pt idx="113">
                  <c:v>0.12578744566135278</c:v>
                </c:pt>
                <c:pt idx="114">
                  <c:v>0.1263559613829924</c:v>
                </c:pt>
                <c:pt idx="115">
                  <c:v>0.12692667353478887</c:v>
                </c:pt>
                <c:pt idx="116">
                  <c:v>0.13196446167388473</c:v>
                </c:pt>
                <c:pt idx="117">
                  <c:v>0.14637502066204855</c:v>
                </c:pt>
                <c:pt idx="118">
                  <c:v>0.15540665513320079</c:v>
                </c:pt>
                <c:pt idx="119">
                  <c:v>0.17187025189753879</c:v>
                </c:pt>
                <c:pt idx="120">
                  <c:v>0.20718299426500128</c:v>
                </c:pt>
                <c:pt idx="121">
                  <c:v>0.21549419498940137</c:v>
                </c:pt>
                <c:pt idx="122">
                  <c:v>0.21812271268430539</c:v>
                </c:pt>
                <c:pt idx="123">
                  <c:v>0.22674725121839348</c:v>
                </c:pt>
                <c:pt idx="124">
                  <c:v>0.22674725121839348</c:v>
                </c:pt>
                <c:pt idx="125">
                  <c:v>0.23747372158277474</c:v>
                </c:pt>
                <c:pt idx="126">
                  <c:v>0.23934752671508439</c:v>
                </c:pt>
                <c:pt idx="127">
                  <c:v>0.27272315764156424</c:v>
                </c:pt>
                <c:pt idx="128">
                  <c:v>0.28063782345163879</c:v>
                </c:pt>
                <c:pt idx="129">
                  <c:v>0.28377351483046931</c:v>
                </c:pt>
                <c:pt idx="130">
                  <c:v>0.29508994602755889</c:v>
                </c:pt>
                <c:pt idx="131">
                  <c:v>0.31960883891179137</c:v>
                </c:pt>
                <c:pt idx="132">
                  <c:v>0.32185718173432637</c:v>
                </c:pt>
                <c:pt idx="133">
                  <c:v>0.36246529106832881</c:v>
                </c:pt>
                <c:pt idx="134">
                  <c:v>0.38826288279539933</c:v>
                </c:pt>
                <c:pt idx="135">
                  <c:v>0.40141085077786476</c:v>
                </c:pt>
                <c:pt idx="136">
                  <c:v>0.40141085077786476</c:v>
                </c:pt>
                <c:pt idx="137">
                  <c:v>0.43191309739296513</c:v>
                </c:pt>
                <c:pt idx="138">
                  <c:v>0.44801355528747788</c:v>
                </c:pt>
                <c:pt idx="139">
                  <c:v>0.45909413144370176</c:v>
                </c:pt>
                <c:pt idx="140">
                  <c:v>0.46165792263670175</c:v>
                </c:pt>
                <c:pt idx="141">
                  <c:v>0.4740732746496904</c:v>
                </c:pt>
                <c:pt idx="142">
                  <c:v>0.47535997540538438</c:v>
                </c:pt>
                <c:pt idx="143">
                  <c:v>0.4766470033907278</c:v>
                </c:pt>
                <c:pt idx="144">
                  <c:v>0.48909922756515267</c:v>
                </c:pt>
                <c:pt idx="145">
                  <c:v>0.49038868408694841</c:v>
                </c:pt>
                <c:pt idx="146">
                  <c:v>0.49425775247526366</c:v>
                </c:pt>
                <c:pt idx="147">
                  <c:v>0.50414490504881182</c:v>
                </c:pt>
                <c:pt idx="148">
                  <c:v>0.53418657726298946</c:v>
                </c:pt>
                <c:pt idx="149">
                  <c:v>0.53675358761327763</c:v>
                </c:pt>
                <c:pt idx="150">
                  <c:v>0.54785060845962064</c:v>
                </c:pt>
                <c:pt idx="151">
                  <c:v>0.54912847535470899</c:v>
                </c:pt>
                <c:pt idx="152">
                  <c:v>0.56144288593357961</c:v>
                </c:pt>
                <c:pt idx="153">
                  <c:v>0.5639822928265259</c:v>
                </c:pt>
                <c:pt idx="154">
                  <c:v>0.58249157546500807</c:v>
                </c:pt>
                <c:pt idx="155">
                  <c:v>0.60282980064270186</c:v>
                </c:pt>
                <c:pt idx="156">
                  <c:v>0.6065301514887137</c:v>
                </c:pt>
                <c:pt idx="157">
                  <c:v>0.60776091306011504</c:v>
                </c:pt>
                <c:pt idx="158">
                  <c:v>0.60899030667433462</c:v>
                </c:pt>
                <c:pt idx="159">
                  <c:v>0.62079877623686375</c:v>
                </c:pt>
                <c:pt idx="160">
                  <c:v>0.62201272036886535</c:v>
                </c:pt>
                <c:pt idx="161">
                  <c:v>0.62201272036886535</c:v>
                </c:pt>
                <c:pt idx="162">
                  <c:v>0.63366448737755565</c:v>
                </c:pt>
                <c:pt idx="163">
                  <c:v>0.63486146958542566</c:v>
                </c:pt>
                <c:pt idx="164">
                  <c:v>0.63486146958542566</c:v>
                </c:pt>
                <c:pt idx="165">
                  <c:v>0.65997661322319168</c:v>
                </c:pt>
                <c:pt idx="166">
                  <c:v>0.68866597811551122</c:v>
                </c:pt>
                <c:pt idx="167">
                  <c:v>0.70250184411111305</c:v>
                </c:pt>
                <c:pt idx="168">
                  <c:v>0.71281800670466311</c:v>
                </c:pt>
                <c:pt idx="169">
                  <c:v>0.72394993594975021</c:v>
                </c:pt>
                <c:pt idx="170">
                  <c:v>0.73581517239953143</c:v>
                </c:pt>
                <c:pt idx="171">
                  <c:v>0.73681700974971043</c:v>
                </c:pt>
                <c:pt idx="172">
                  <c:v>0.75854335081407864</c:v>
                </c:pt>
                <c:pt idx="173">
                  <c:v>0.76755919266943984</c:v>
                </c:pt>
                <c:pt idx="174">
                  <c:v>0.76755919266943984</c:v>
                </c:pt>
                <c:pt idx="175">
                  <c:v>0.7799010783746736</c:v>
                </c:pt>
                <c:pt idx="176">
                  <c:v>0.81690684492329524</c:v>
                </c:pt>
                <c:pt idx="177">
                  <c:v>0.81767736469590402</c:v>
                </c:pt>
                <c:pt idx="178">
                  <c:v>0.81921084056114923</c:v>
                </c:pt>
                <c:pt idx="179">
                  <c:v>0.82647959098875334</c:v>
                </c:pt>
                <c:pt idx="180">
                  <c:v>0.82795461047092178</c:v>
                </c:pt>
                <c:pt idx="181">
                  <c:v>0.8495569025774008</c:v>
                </c:pt>
                <c:pt idx="182">
                  <c:v>0.85087114877529668</c:v>
                </c:pt>
                <c:pt idx="183">
                  <c:v>0.85645583573211181</c:v>
                </c:pt>
                <c:pt idx="184">
                  <c:v>0.85834845398260462</c:v>
                </c:pt>
                <c:pt idx="185">
                  <c:v>0.88964401187664233</c:v>
                </c:pt>
                <c:pt idx="186">
                  <c:v>0.90703854486665425</c:v>
                </c:pt>
                <c:pt idx="187">
                  <c:v>0.91115906796765656</c:v>
                </c:pt>
                <c:pt idx="188">
                  <c:v>0.91511404133828655</c:v>
                </c:pt>
                <c:pt idx="189">
                  <c:v>0.91551401423015932</c:v>
                </c:pt>
                <c:pt idx="190">
                  <c:v>0.91551401423015932</c:v>
                </c:pt>
                <c:pt idx="191">
                  <c:v>0.91670368696131177</c:v>
                </c:pt>
                <c:pt idx="192">
                  <c:v>0.92081046017214752</c:v>
                </c:pt>
                <c:pt idx="193">
                  <c:v>0.92915558065202097</c:v>
                </c:pt>
                <c:pt idx="194">
                  <c:v>0.93544652306436538</c:v>
                </c:pt>
                <c:pt idx="195">
                  <c:v>0.93957586756771461</c:v>
                </c:pt>
                <c:pt idx="196">
                  <c:v>0.94015911448125422</c:v>
                </c:pt>
                <c:pt idx="197">
                  <c:v>0.94290397776434753</c:v>
                </c:pt>
                <c:pt idx="198">
                  <c:v>0.94929860613726669</c:v>
                </c:pt>
                <c:pt idx="199">
                  <c:v>0.95140781117818418</c:v>
                </c:pt>
                <c:pt idx="200">
                  <c:v>0.95211848662809884</c:v>
                </c:pt>
                <c:pt idx="201">
                  <c:v>0.95388962549358236</c:v>
                </c:pt>
                <c:pt idx="202">
                  <c:v>0.9545657370274756</c:v>
                </c:pt>
                <c:pt idx="203">
                  <c:v>0.95951008906698076</c:v>
                </c:pt>
                <c:pt idx="204">
                  <c:v>0.96121184834029461</c:v>
                </c:pt>
                <c:pt idx="205">
                  <c:v>0.96357622933210896</c:v>
                </c:pt>
                <c:pt idx="206">
                  <c:v>0.96773483644598135</c:v>
                </c:pt>
                <c:pt idx="207">
                  <c:v>0.96773483644598135</c:v>
                </c:pt>
                <c:pt idx="208">
                  <c:v>0.9709999820259686</c:v>
                </c:pt>
                <c:pt idx="209">
                  <c:v>0.9709999820259686</c:v>
                </c:pt>
                <c:pt idx="210">
                  <c:v>0.97446229900557113</c:v>
                </c:pt>
                <c:pt idx="211">
                  <c:v>0.97542826926388448</c:v>
                </c:pt>
                <c:pt idx="212">
                  <c:v>0.97591814352617645</c:v>
                </c:pt>
                <c:pt idx="213">
                  <c:v>0.97736139828394741</c:v>
                </c:pt>
                <c:pt idx="214">
                  <c:v>0.97947152059102793</c:v>
                </c:pt>
                <c:pt idx="215">
                  <c:v>0.98138870572979542</c:v>
                </c:pt>
                <c:pt idx="216">
                  <c:v>0.98312992597810833</c:v>
                </c:pt>
                <c:pt idx="217">
                  <c:v>0.98471078046995086</c:v>
                </c:pt>
                <c:pt idx="218">
                  <c:v>0.98614558443391453</c:v>
                </c:pt>
                <c:pt idx="219">
                  <c:v>0.98744745684227242</c:v>
                </c:pt>
                <c:pt idx="220">
                  <c:v>0.98862840552113762</c:v>
                </c:pt>
                <c:pt idx="221">
                  <c:v>0.98969940902526654</c:v>
                </c:pt>
                <c:pt idx="222">
                  <c:v>0.99067049478951474</c:v>
                </c:pt>
                <c:pt idx="223">
                  <c:v>0.99155081323845462</c:v>
                </c:pt>
                <c:pt idx="224">
                  <c:v>0.99234870767191552</c:v>
                </c:pt>
              </c:numCache>
            </c:numRef>
          </c:yVal>
          <c:smooth val="1"/>
        </c:ser>
        <c:ser>
          <c:idx val="1"/>
          <c:order val="1"/>
          <c:tx>
            <c:v>P(Min-I)</c:v>
          </c:tx>
          <c:spPr>
            <a:ln>
              <a:solidFill>
                <a:prstClr val="black"/>
              </a:solidFill>
              <a:prstDash val="dash"/>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LogRegPlot!$M$2:$M$226</c:f>
              <c:numCache>
                <c:formatCode>General</c:formatCode>
                <c:ptCount val="225"/>
                <c:pt idx="0">
                  <c:v>9.3045116959754367E-3</c:v>
                </c:pt>
                <c:pt idx="1">
                  <c:v>1.0272389978244591E-2</c:v>
                </c:pt>
                <c:pt idx="2">
                  <c:v>1.133972275244039E-2</c:v>
                </c:pt>
                <c:pt idx="3">
                  <c:v>1.2516461630651189E-2</c:v>
                </c:pt>
                <c:pt idx="4">
                  <c:v>1.3813495634672586E-2</c:v>
                </c:pt>
                <c:pt idx="5">
                  <c:v>1.5242726725129522E-2</c:v>
                </c:pt>
                <c:pt idx="6">
                  <c:v>1.6817148546646229E-2</c:v>
                </c:pt>
                <c:pt idx="7">
                  <c:v>1.8550927806174955E-2</c:v>
                </c:pt>
                <c:pt idx="8">
                  <c:v>2.0459487477131281E-2</c:v>
                </c:pt>
                <c:pt idx="9">
                  <c:v>2.1116030961267247E-2</c:v>
                </c:pt>
                <c:pt idx="10">
                  <c:v>3.33746669275721E-2</c:v>
                </c:pt>
                <c:pt idx="11">
                  <c:v>4.1846129184129617E-2</c:v>
                </c:pt>
                <c:pt idx="12">
                  <c:v>4.1846129184129617E-2</c:v>
                </c:pt>
                <c:pt idx="13">
                  <c:v>4.1846129184129617E-2</c:v>
                </c:pt>
                <c:pt idx="14">
                  <c:v>4.1846129184129617E-2</c:v>
                </c:pt>
                <c:pt idx="15">
                  <c:v>5.234323199209847E-2</c:v>
                </c:pt>
                <c:pt idx="16">
                  <c:v>5.234323199209847E-2</c:v>
                </c:pt>
                <c:pt idx="17">
                  <c:v>5.5398737028667565E-2</c:v>
                </c:pt>
                <c:pt idx="18">
                  <c:v>6.5281052088097785E-2</c:v>
                </c:pt>
                <c:pt idx="19">
                  <c:v>6.5281052088097785E-2</c:v>
                </c:pt>
                <c:pt idx="20">
                  <c:v>8.1122252411739731E-2</c:v>
                </c:pt>
                <c:pt idx="21">
                  <c:v>8.5694220233267671E-2</c:v>
                </c:pt>
                <c:pt idx="22">
                  <c:v>9.0496410498765251E-2</c:v>
                </c:pt>
                <c:pt idx="23">
                  <c:v>0.10036192866928573</c:v>
                </c:pt>
                <c:pt idx="24">
                  <c:v>0.10036192866928573</c:v>
                </c:pt>
                <c:pt idx="25">
                  <c:v>0.10036192866928573</c:v>
                </c:pt>
                <c:pt idx="26">
                  <c:v>0.12349959539178063</c:v>
                </c:pt>
                <c:pt idx="27">
                  <c:v>0.12349959539178063</c:v>
                </c:pt>
                <c:pt idx="28">
                  <c:v>0.12349959539178063</c:v>
                </c:pt>
                <c:pt idx="29">
                  <c:v>0.13009297606526021</c:v>
                </c:pt>
                <c:pt idx="30">
                  <c:v>0.15099490050775177</c:v>
                </c:pt>
                <c:pt idx="31">
                  <c:v>0.15099490050775177</c:v>
                </c:pt>
                <c:pt idx="32">
                  <c:v>0.15099490050775177</c:v>
                </c:pt>
                <c:pt idx="33">
                  <c:v>0.15099490050775177</c:v>
                </c:pt>
                <c:pt idx="34">
                  <c:v>0.15876459732690448</c:v>
                </c:pt>
                <c:pt idx="35">
                  <c:v>0.16684735075008592</c:v>
                </c:pt>
                <c:pt idx="36">
                  <c:v>0.18320526177057475</c:v>
                </c:pt>
                <c:pt idx="37">
                  <c:v>0.18320526177057475</c:v>
                </c:pt>
                <c:pt idx="38">
                  <c:v>0.18320526177057475</c:v>
                </c:pt>
                <c:pt idx="39">
                  <c:v>0.19221699204076659</c:v>
                </c:pt>
                <c:pt idx="40">
                  <c:v>0.22030720731897008</c:v>
                </c:pt>
                <c:pt idx="41">
                  <c:v>0.22030720731897008</c:v>
                </c:pt>
                <c:pt idx="42">
                  <c:v>0.22030720731897008</c:v>
                </c:pt>
                <c:pt idx="43">
                  <c:v>0.22030720731897008</c:v>
                </c:pt>
                <c:pt idx="44">
                  <c:v>0.22030720731897008</c:v>
                </c:pt>
                <c:pt idx="45">
                  <c:v>0.23056653482768494</c:v>
                </c:pt>
                <c:pt idx="46">
                  <c:v>0.23056653482768494</c:v>
                </c:pt>
                <c:pt idx="47">
                  <c:v>0.2622089798623109</c:v>
                </c:pt>
                <c:pt idx="48">
                  <c:v>0.2622089798623109</c:v>
                </c:pt>
                <c:pt idx="49">
                  <c:v>0.2622089798623109</c:v>
                </c:pt>
                <c:pt idx="50">
                  <c:v>0.26317779652874951</c:v>
                </c:pt>
                <c:pt idx="51">
                  <c:v>0.27363919604727266</c:v>
                </c:pt>
                <c:pt idx="52">
                  <c:v>0.27463206907048332</c:v>
                </c:pt>
                <c:pt idx="53">
                  <c:v>0.28534448277337082</c:v>
                </c:pt>
                <c:pt idx="54">
                  <c:v>0.28534448277337082</c:v>
                </c:pt>
                <c:pt idx="55">
                  <c:v>0.30846905982770639</c:v>
                </c:pt>
                <c:pt idx="56">
                  <c:v>0.30846905982770639</c:v>
                </c:pt>
                <c:pt idx="57">
                  <c:v>0.30846905982770639</c:v>
                </c:pt>
                <c:pt idx="58">
                  <c:v>0.33353121997807755</c:v>
                </c:pt>
                <c:pt idx="59">
                  <c:v>0.35824121616500276</c:v>
                </c:pt>
                <c:pt idx="60">
                  <c:v>0.35824121616500276</c:v>
                </c:pt>
                <c:pt idx="61">
                  <c:v>0.35824121616500276</c:v>
                </c:pt>
                <c:pt idx="62">
                  <c:v>0.37137706888242256</c:v>
                </c:pt>
                <c:pt idx="63">
                  <c:v>0.37137706888242256</c:v>
                </c:pt>
                <c:pt idx="64">
                  <c:v>0.37137706888242256</c:v>
                </c:pt>
                <c:pt idx="65">
                  <c:v>0.37250932011444388</c:v>
                </c:pt>
                <c:pt idx="66">
                  <c:v>0.37477649228739435</c:v>
                </c:pt>
                <c:pt idx="67">
                  <c:v>0.41026774644681474</c:v>
                </c:pt>
                <c:pt idx="68">
                  <c:v>0.41026774644681474</c:v>
                </c:pt>
                <c:pt idx="69">
                  <c:v>0.41026774644681474</c:v>
                </c:pt>
                <c:pt idx="70">
                  <c:v>0.41026774644681474</c:v>
                </c:pt>
                <c:pt idx="71">
                  <c:v>0.4237327565244553</c:v>
                </c:pt>
                <c:pt idx="72">
                  <c:v>0.4237327565244553</c:v>
                </c:pt>
                <c:pt idx="73">
                  <c:v>0.42488813428359323</c:v>
                </c:pt>
                <c:pt idx="74">
                  <c:v>0.43721087896315775</c:v>
                </c:pt>
                <c:pt idx="75">
                  <c:v>0.43721087896315775</c:v>
                </c:pt>
                <c:pt idx="76">
                  <c:v>0.43721087896315775</c:v>
                </c:pt>
                <c:pt idx="77">
                  <c:v>0.45182336355861652</c:v>
                </c:pt>
                <c:pt idx="78">
                  <c:v>0.46293538710669618</c:v>
                </c:pt>
                <c:pt idx="79">
                  <c:v>0.47627338689728732</c:v>
                </c:pt>
                <c:pt idx="80">
                  <c:v>0.47627338689728732</c:v>
                </c:pt>
                <c:pt idx="81">
                  <c:v>0.47627338689728732</c:v>
                </c:pt>
                <c:pt idx="82">
                  <c:v>0.48950043909122232</c:v>
                </c:pt>
                <c:pt idx="83">
                  <c:v>0.50258402603758123</c:v>
                </c:pt>
                <c:pt idx="84">
                  <c:v>0.50258402603758123</c:v>
                </c:pt>
                <c:pt idx="85">
                  <c:v>0.51439282083583138</c:v>
                </c:pt>
                <c:pt idx="86">
                  <c:v>0.51439282083583138</c:v>
                </c:pt>
                <c:pt idx="87">
                  <c:v>0.51439282083583138</c:v>
                </c:pt>
                <c:pt idx="88">
                  <c:v>0.51549167030871501</c:v>
                </c:pt>
                <c:pt idx="89">
                  <c:v>0.52819112182755057</c:v>
                </c:pt>
                <c:pt idx="90">
                  <c:v>0.52819112182755057</c:v>
                </c:pt>
                <c:pt idx="91">
                  <c:v>0.55180519042830178</c:v>
                </c:pt>
                <c:pt idx="92">
                  <c:v>0.55180519042830178</c:v>
                </c:pt>
                <c:pt idx="93">
                  <c:v>0.55180519042830178</c:v>
                </c:pt>
                <c:pt idx="94">
                  <c:v>0.55283865919991204</c:v>
                </c:pt>
                <c:pt idx="95">
                  <c:v>0.56270970523442365</c:v>
                </c:pt>
                <c:pt idx="96">
                  <c:v>0.59645757624449269</c:v>
                </c:pt>
                <c:pt idx="97">
                  <c:v>0.60604325604237697</c:v>
                </c:pt>
                <c:pt idx="98">
                  <c:v>0.60604325604237697</c:v>
                </c:pt>
                <c:pt idx="99">
                  <c:v>0.64349715722841183</c:v>
                </c:pt>
                <c:pt idx="100">
                  <c:v>0.65093826567612978</c:v>
                </c:pt>
                <c:pt idx="101">
                  <c:v>0.65919214165618345</c:v>
                </c:pt>
                <c:pt idx="102">
                  <c:v>0.66563719958628365</c:v>
                </c:pt>
                <c:pt idx="103">
                  <c:v>0.6662173799364749</c:v>
                </c:pt>
                <c:pt idx="104">
                  <c:v>0.67320055443817817</c:v>
                </c:pt>
                <c:pt idx="105">
                  <c:v>0.67758302800228143</c:v>
                </c:pt>
                <c:pt idx="106">
                  <c:v>0.68339935095976978</c:v>
                </c:pt>
                <c:pt idx="107">
                  <c:v>0.68339935095976978</c:v>
                </c:pt>
                <c:pt idx="108">
                  <c:v>0.68774538858882839</c:v>
                </c:pt>
                <c:pt idx="109">
                  <c:v>0.68774538858882839</c:v>
                </c:pt>
                <c:pt idx="110">
                  <c:v>0.68887591364335132</c:v>
                </c:pt>
                <c:pt idx="111">
                  <c:v>0.69600314675228958</c:v>
                </c:pt>
                <c:pt idx="112">
                  <c:v>0.69859686486591233</c:v>
                </c:pt>
                <c:pt idx="113">
                  <c:v>0.70048984261555058</c:v>
                </c:pt>
                <c:pt idx="114">
                  <c:v>0.70066076290234058</c:v>
                </c:pt>
                <c:pt idx="115">
                  <c:v>0.7008269955102987</c:v>
                </c:pt>
                <c:pt idx="116">
                  <c:v>0.70207075354894655</c:v>
                </c:pt>
                <c:pt idx="117">
                  <c:v>0.70366054130380074</c:v>
                </c:pt>
                <c:pt idx="118">
                  <c:v>0.70339713537725856</c:v>
                </c:pt>
                <c:pt idx="119">
                  <c:v>0.70091023129871188</c:v>
                </c:pt>
                <c:pt idx="120">
                  <c:v>0.68906465941569461</c:v>
                </c:pt>
                <c:pt idx="121">
                  <c:v>0.68529997477696558</c:v>
                </c:pt>
                <c:pt idx="122">
                  <c:v>0.68404625521537965</c:v>
                </c:pt>
                <c:pt idx="123">
                  <c:v>0.67973583027908469</c:v>
                </c:pt>
                <c:pt idx="124">
                  <c:v>0.67973583027908469</c:v>
                </c:pt>
                <c:pt idx="125">
                  <c:v>0.67398843454239155</c:v>
                </c:pt>
                <c:pt idx="126">
                  <c:v>0.67294391325765279</c:v>
                </c:pt>
                <c:pt idx="127">
                  <c:v>0.65262604655976231</c:v>
                </c:pt>
                <c:pt idx="128">
                  <c:v>0.64739787393323689</c:v>
                </c:pt>
                <c:pt idx="129">
                  <c:v>0.64528919570284959</c:v>
                </c:pt>
                <c:pt idx="130">
                  <c:v>0.63751499649185983</c:v>
                </c:pt>
                <c:pt idx="131">
                  <c:v>0.6198869290133977</c:v>
                </c:pt>
                <c:pt idx="132">
                  <c:v>0.61822255696248063</c:v>
                </c:pt>
                <c:pt idx="133">
                  <c:v>0.58701350162635746</c:v>
                </c:pt>
                <c:pt idx="134">
                  <c:v>0.56624166333574755</c:v>
                </c:pt>
                <c:pt idx="135">
                  <c:v>0.55542452171694257</c:v>
                </c:pt>
                <c:pt idx="136">
                  <c:v>0.55542452171694257</c:v>
                </c:pt>
                <c:pt idx="137">
                  <c:v>0.52981994090442597</c:v>
                </c:pt>
                <c:pt idx="138">
                  <c:v>0.51605328186290556</c:v>
                </c:pt>
                <c:pt idx="139">
                  <c:v>0.50648981780796642</c:v>
                </c:pt>
                <c:pt idx="140">
                  <c:v>0.50426733363441811</c:v>
                </c:pt>
                <c:pt idx="141">
                  <c:v>0.49345578770237453</c:v>
                </c:pt>
                <c:pt idx="142">
                  <c:v>0.49233080598020001</c:v>
                </c:pt>
                <c:pt idx="143">
                  <c:v>0.49120471836119645</c:v>
                </c:pt>
                <c:pt idx="144">
                  <c:v>0.48026850226330331</c:v>
                </c:pt>
                <c:pt idx="145">
                  <c:v>0.47913189590926442</c:v>
                </c:pt>
                <c:pt idx="146">
                  <c:v>0.47571695832693978</c:v>
                </c:pt>
                <c:pt idx="147">
                  <c:v>0.46696048698670084</c:v>
                </c:pt>
                <c:pt idx="148">
                  <c:v>0.44011171317095188</c:v>
                </c:pt>
                <c:pt idx="149">
                  <c:v>0.43780186626443246</c:v>
                </c:pt>
                <c:pt idx="150">
                  <c:v>0.42779031311880517</c:v>
                </c:pt>
                <c:pt idx="151">
                  <c:v>0.42663477679828082</c:v>
                </c:pt>
                <c:pt idx="152">
                  <c:v>0.41547219094013332</c:v>
                </c:pt>
                <c:pt idx="153">
                  <c:v>0.41316437887428192</c:v>
                </c:pt>
                <c:pt idx="154">
                  <c:v>0.39628525141811999</c:v>
                </c:pt>
                <c:pt idx="155">
                  <c:v>0.37762850948218285</c:v>
                </c:pt>
                <c:pt idx="156">
                  <c:v>0.37422255706391344</c:v>
                </c:pt>
                <c:pt idx="157">
                  <c:v>0.37308895870511438</c:v>
                </c:pt>
                <c:pt idx="158">
                  <c:v>0.37195624733805194</c:v>
                </c:pt>
                <c:pt idx="159">
                  <c:v>0.3610578520705745</c:v>
                </c:pt>
                <c:pt idx="160">
                  <c:v>0.35993560097052535</c:v>
                </c:pt>
                <c:pt idx="161">
                  <c:v>0.35993560097052535</c:v>
                </c:pt>
                <c:pt idx="162">
                  <c:v>0.3491468979809339</c:v>
                </c:pt>
                <c:pt idx="163">
                  <c:v>0.34803686769365705</c:v>
                </c:pt>
                <c:pt idx="164">
                  <c:v>0.34803686769365705</c:v>
                </c:pt>
                <c:pt idx="165">
                  <c:v>0.32467669988862996</c:v>
                </c:pt>
                <c:pt idx="166">
                  <c:v>0.29784222795171283</c:v>
                </c:pt>
                <c:pt idx="167">
                  <c:v>0.2848490629872365</c:v>
                </c:pt>
                <c:pt idx="168">
                  <c:v>0.27514083024746266</c:v>
                </c:pt>
                <c:pt idx="169">
                  <c:v>0.26464627167293631</c:v>
                </c:pt>
                <c:pt idx="170">
                  <c:v>0.2534400231345863</c:v>
                </c:pt>
                <c:pt idx="171">
                  <c:v>0.25249289501126282</c:v>
                </c:pt>
                <c:pt idx="172">
                  <c:v>0.23191886003119291</c:v>
                </c:pt>
                <c:pt idx="173">
                  <c:v>0.22336279006960358</c:v>
                </c:pt>
                <c:pt idx="174">
                  <c:v>0.22336279006960358</c:v>
                </c:pt>
                <c:pt idx="175">
                  <c:v>0.21163371823706056</c:v>
                </c:pt>
                <c:pt idx="176">
                  <c:v>0.17635849164649647</c:v>
                </c:pt>
                <c:pt idx="177">
                  <c:v>0.17562240099473747</c:v>
                </c:pt>
                <c:pt idx="178">
                  <c:v>0.17415725976227009</c:v>
                </c:pt>
                <c:pt idx="179">
                  <c:v>0.16720909458051575</c:v>
                </c:pt>
                <c:pt idx="180">
                  <c:v>0.16579846814439408</c:v>
                </c:pt>
                <c:pt idx="181">
                  <c:v>0.14511452979697081</c:v>
                </c:pt>
                <c:pt idx="182">
                  <c:v>0.14385470309964632</c:v>
                </c:pt>
                <c:pt idx="183">
                  <c:v>0.13849946615359324</c:v>
                </c:pt>
                <c:pt idx="184">
                  <c:v>0.13668395356349949</c:v>
                </c:pt>
                <c:pt idx="185">
                  <c:v>0.10661743109351307</c:v>
                </c:pt>
                <c:pt idx="186">
                  <c:v>8.9870563509518026E-2</c:v>
                </c:pt>
                <c:pt idx="187">
                  <c:v>8.589996051655524E-2</c:v>
                </c:pt>
                <c:pt idx="188">
                  <c:v>8.2087655964770301E-2</c:v>
                </c:pt>
                <c:pt idx="189">
                  <c:v>8.1702045031101553E-2</c:v>
                </c:pt>
                <c:pt idx="190">
                  <c:v>8.1702045031101553E-2</c:v>
                </c:pt>
                <c:pt idx="191">
                  <c:v>8.0555018631185027E-2</c:v>
                </c:pt>
                <c:pt idx="192">
                  <c:v>7.6594642348301725E-2</c:v>
                </c:pt>
                <c:pt idx="193">
                  <c:v>6.8543148860004774E-2</c:v>
                </c:pt>
                <c:pt idx="194">
                  <c:v>6.2470204729184964E-2</c:v>
                </c:pt>
                <c:pt idx="195">
                  <c:v>5.8482417290365983E-2</c:v>
                </c:pt>
                <c:pt idx="196">
                  <c:v>5.7919067520886124E-2</c:v>
                </c:pt>
                <c:pt idx="197">
                  <c:v>5.5267523793189222E-2</c:v>
                </c:pt>
                <c:pt idx="198">
                  <c:v>4.9088272792397254E-2</c:v>
                </c:pt>
                <c:pt idx="199">
                  <c:v>4.704949304265893E-2</c:v>
                </c:pt>
                <c:pt idx="200">
                  <c:v>4.6362478638458333E-2</c:v>
                </c:pt>
                <c:pt idx="201">
                  <c:v>4.4650159051969215E-2</c:v>
                </c:pt>
                <c:pt idx="202">
                  <c:v>4.3996445346230123E-2</c:v>
                </c:pt>
                <c:pt idx="203">
                  <c:v>3.9214957681724096E-2</c:v>
                </c:pt>
                <c:pt idx="204">
                  <c:v>3.7568878072028196E-2</c:v>
                </c:pt>
                <c:pt idx="205">
                  <c:v>3.5281540777266938E-2</c:v>
                </c:pt>
                <c:pt idx="206">
                  <c:v>3.125755760960125E-2</c:v>
                </c:pt>
                <c:pt idx="207">
                  <c:v>3.125755760960125E-2</c:v>
                </c:pt>
                <c:pt idx="208">
                  <c:v>2.8097329537945859E-2</c:v>
                </c:pt>
                <c:pt idx="209">
                  <c:v>2.8097329537945859E-2</c:v>
                </c:pt>
                <c:pt idx="210">
                  <c:v>2.474552144933018E-2</c:v>
                </c:pt>
                <c:pt idx="211">
                  <c:v>2.3810247023026559E-2</c:v>
                </c:pt>
                <c:pt idx="212">
                  <c:v>2.3335917091301811E-2</c:v>
                </c:pt>
                <c:pt idx="213">
                  <c:v>2.1938370855243149E-2</c:v>
                </c:pt>
                <c:pt idx="214">
                  <c:v>1.989484210193404E-2</c:v>
                </c:pt>
                <c:pt idx="215">
                  <c:v>1.8037920951745168E-2</c:v>
                </c:pt>
                <c:pt idx="216">
                  <c:v>1.6351236079137021E-2</c:v>
                </c:pt>
                <c:pt idx="217">
                  <c:v>1.4819732365107141E-2</c:v>
                </c:pt>
                <c:pt idx="218">
                  <c:v>1.3429587031635248E-2</c:v>
                </c:pt>
                <c:pt idx="219">
                  <c:v>1.2168126862410323E-2</c:v>
                </c:pt>
                <c:pt idx="220">
                  <c:v>1.1023747505802041E-2</c:v>
                </c:pt>
                <c:pt idx="221">
                  <c:v>9.9858355987205039E-3</c:v>
                </c:pt>
                <c:pt idx="222">
                  <c:v>9.0446942378164218E-3</c:v>
                </c:pt>
                <c:pt idx="223">
                  <c:v>8.1914721514789735E-3</c:v>
                </c:pt>
                <c:pt idx="224">
                  <c:v>7.4180967866502995E-3</c:v>
                </c:pt>
              </c:numCache>
            </c:numRef>
          </c:yVal>
          <c:smooth val="1"/>
        </c:ser>
        <c:ser>
          <c:idx val="2"/>
          <c:order val="2"/>
          <c:tx>
            <c:v>P(Non-I)</c:v>
          </c:tx>
          <c:spPr>
            <a:ln>
              <a:solidFill>
                <a:prstClr val="black"/>
              </a:solidFill>
              <a:prstDash val="sysDot"/>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LogRegPlot!$N$2:$N$226</c:f>
              <c:numCache>
                <c:formatCode>General</c:formatCode>
                <c:ptCount val="225"/>
                <c:pt idx="0">
                  <c:v>0.99040241655880845</c:v>
                </c:pt>
                <c:pt idx="1">
                  <c:v>0.98940372563499857</c:v>
                </c:pt>
                <c:pt idx="2">
                  <c:v>0.98830234183492671</c:v>
                </c:pt>
                <c:pt idx="3">
                  <c:v>0.98708797345156252</c:v>
                </c:pt>
                <c:pt idx="4">
                  <c:v>0.98574935570820521</c:v>
                </c:pt>
                <c:pt idx="5">
                  <c:v>0.98427417150290331</c:v>
                </c:pt>
                <c:pt idx="6">
                  <c:v>0.9826489685501657</c:v>
                </c:pt>
                <c:pt idx="7">
                  <c:v>0.98085907346337786</c:v>
                </c:pt>
                <c:pt idx="8">
                  <c:v>0.97888850354189516</c:v>
                </c:pt>
                <c:pt idx="9">
                  <c:v>0.97821057077197049</c:v>
                </c:pt>
                <c:pt idx="10">
                  <c:v>0.96554704312175677</c:v>
                </c:pt>
                <c:pt idx="11">
                  <c:v>0.95678950463940815</c:v>
                </c:pt>
                <c:pt idx="12">
                  <c:v>0.95678950463940815</c:v>
                </c:pt>
                <c:pt idx="13">
                  <c:v>0.95678950463940815</c:v>
                </c:pt>
                <c:pt idx="14">
                  <c:v>0.95678950463940815</c:v>
                </c:pt>
                <c:pt idx="15">
                  <c:v>0.94593055917365498</c:v>
                </c:pt>
                <c:pt idx="16">
                  <c:v>0.94593055917365498</c:v>
                </c:pt>
                <c:pt idx="17">
                  <c:v>0.9427681593593219</c:v>
                </c:pt>
                <c:pt idx="18">
                  <c:v>0.93253514221935951</c:v>
                </c:pt>
                <c:pt idx="19">
                  <c:v>0.93253514221935951</c:v>
                </c:pt>
                <c:pt idx="20">
                  <c:v>0.91611537736875093</c:v>
                </c:pt>
                <c:pt idx="21">
                  <c:v>0.91137253943193453</c:v>
                </c:pt>
                <c:pt idx="22">
                  <c:v>0.90638894266210712</c:v>
                </c:pt>
                <c:pt idx="23">
                  <c:v>0.89614439181851069</c:v>
                </c:pt>
                <c:pt idx="24">
                  <c:v>0.89614439181851069</c:v>
                </c:pt>
                <c:pt idx="25">
                  <c:v>0.89614439181851069</c:v>
                </c:pt>
                <c:pt idx="26">
                  <c:v>0.87208266681249424</c:v>
                </c:pt>
                <c:pt idx="27">
                  <c:v>0.87208266681249424</c:v>
                </c:pt>
                <c:pt idx="28">
                  <c:v>0.87208266681249424</c:v>
                </c:pt>
                <c:pt idx="29">
                  <c:v>0.86521650265808525</c:v>
                </c:pt>
                <c:pt idx="30">
                  <c:v>0.84342026503751877</c:v>
                </c:pt>
                <c:pt idx="31">
                  <c:v>0.84342026503751877</c:v>
                </c:pt>
                <c:pt idx="32">
                  <c:v>0.84342026503751877</c:v>
                </c:pt>
                <c:pt idx="33">
                  <c:v>0.84342026503751877</c:v>
                </c:pt>
                <c:pt idx="34">
                  <c:v>0.83530614883177656</c:v>
                </c:pt>
                <c:pt idx="35">
                  <c:v>0.82685786997048261</c:v>
                </c:pt>
                <c:pt idx="36">
                  <c:v>0.80973666444530368</c:v>
                </c:pt>
                <c:pt idx="37">
                  <c:v>0.80973666444530368</c:v>
                </c:pt>
                <c:pt idx="38">
                  <c:v>0.80973666444530368</c:v>
                </c:pt>
                <c:pt idx="39">
                  <c:v>0.80029034399310373</c:v>
                </c:pt>
                <c:pt idx="40">
                  <c:v>0.77077633424844183</c:v>
                </c:pt>
                <c:pt idx="41">
                  <c:v>0.77077633424844183</c:v>
                </c:pt>
                <c:pt idx="42">
                  <c:v>0.77077633424844183</c:v>
                </c:pt>
                <c:pt idx="43">
                  <c:v>0.77077633424844183</c:v>
                </c:pt>
                <c:pt idx="44">
                  <c:v>0.77077633424844183</c:v>
                </c:pt>
                <c:pt idx="45">
                  <c:v>0.75996908002459085</c:v>
                </c:pt>
                <c:pt idx="46">
                  <c:v>0.75996908002459085</c:v>
                </c:pt>
                <c:pt idx="47">
                  <c:v>0.72653241412496539</c:v>
                </c:pt>
                <c:pt idx="48">
                  <c:v>0.72653241412496539</c:v>
                </c:pt>
                <c:pt idx="49">
                  <c:v>0.72653241412496539</c:v>
                </c:pt>
                <c:pt idx="50">
                  <c:v>0.72550601201626241</c:v>
                </c:pt>
                <c:pt idx="51">
                  <c:v>0.71441207876324142</c:v>
                </c:pt>
                <c:pt idx="52">
                  <c:v>0.71335813335594822</c:v>
                </c:pt>
                <c:pt idx="53">
                  <c:v>0.70197491312674365</c:v>
                </c:pt>
                <c:pt idx="54">
                  <c:v>0.70197491312674365</c:v>
                </c:pt>
                <c:pt idx="55">
                  <c:v>0.67732377781620867</c:v>
                </c:pt>
                <c:pt idx="56">
                  <c:v>0.67732377781620867</c:v>
                </c:pt>
                <c:pt idx="57">
                  <c:v>0.67732377781620867</c:v>
                </c:pt>
                <c:pt idx="58">
                  <c:v>0.65047323221219899</c:v>
                </c:pt>
                <c:pt idx="59">
                  <c:v>0.62384484803485263</c:v>
                </c:pt>
                <c:pt idx="60">
                  <c:v>0.62384484803485263</c:v>
                </c:pt>
                <c:pt idx="61">
                  <c:v>0.62384484803485263</c:v>
                </c:pt>
                <c:pt idx="62">
                  <c:v>0.6096187652186309</c:v>
                </c:pt>
                <c:pt idx="63">
                  <c:v>0.6096187652186309</c:v>
                </c:pt>
                <c:pt idx="64">
                  <c:v>0.6096187652186309</c:v>
                </c:pt>
                <c:pt idx="65">
                  <c:v>0.60839007693064184</c:v>
                </c:pt>
                <c:pt idx="66">
                  <c:v>0.60592858897040813</c:v>
                </c:pt>
                <c:pt idx="67">
                  <c:v>0.56716655304515351</c:v>
                </c:pt>
                <c:pt idx="68">
                  <c:v>0.56716655304515351</c:v>
                </c:pt>
                <c:pt idx="69">
                  <c:v>0.56716655304515351</c:v>
                </c:pt>
                <c:pt idx="70">
                  <c:v>0.56716655304515351</c:v>
                </c:pt>
                <c:pt idx="71">
                  <c:v>0.55233510844488465</c:v>
                </c:pt>
                <c:pt idx="72">
                  <c:v>0.55233510844488465</c:v>
                </c:pt>
                <c:pt idx="73">
                  <c:v>0.55105889968948685</c:v>
                </c:pt>
                <c:pt idx="74">
                  <c:v>0.53740995736367492</c:v>
                </c:pt>
                <c:pt idx="75">
                  <c:v>0.53740995736367492</c:v>
                </c:pt>
                <c:pt idx="76">
                  <c:v>0.53740995736367492</c:v>
                </c:pt>
                <c:pt idx="77">
                  <c:v>0.52112990792629821</c:v>
                </c:pt>
                <c:pt idx="78">
                  <c:v>0.5086741296480688</c:v>
                </c:pt>
                <c:pt idx="79">
                  <c:v>0.49362784501664925</c:v>
                </c:pt>
                <c:pt idx="80">
                  <c:v>0.49362784501664925</c:v>
                </c:pt>
                <c:pt idx="81">
                  <c:v>0.49362784501664925</c:v>
                </c:pt>
                <c:pt idx="82">
                  <c:v>0.47859309418394591</c:v>
                </c:pt>
                <c:pt idx="83">
                  <c:v>0.46359702583337503</c:v>
                </c:pt>
                <c:pt idx="84">
                  <c:v>0.46359702583337503</c:v>
                </c:pt>
                <c:pt idx="85">
                  <c:v>0.44994324777780831</c:v>
                </c:pt>
                <c:pt idx="86">
                  <c:v>0.44994324777780831</c:v>
                </c:pt>
                <c:pt idx="87">
                  <c:v>0.44994324777780831</c:v>
                </c:pt>
                <c:pt idx="88">
                  <c:v>0.44866650968370958</c:v>
                </c:pt>
                <c:pt idx="89">
                  <c:v>0.43382794517272844</c:v>
                </c:pt>
                <c:pt idx="90">
                  <c:v>0.43382794517272844</c:v>
                </c:pt>
                <c:pt idx="91">
                  <c:v>0.4057723999223799</c:v>
                </c:pt>
                <c:pt idx="92">
                  <c:v>0.4057723999223799</c:v>
                </c:pt>
                <c:pt idx="93">
                  <c:v>0.4057723999223799</c:v>
                </c:pt>
                <c:pt idx="94">
                  <c:v>0.40452882214465369</c:v>
                </c:pt>
                <c:pt idx="95">
                  <c:v>0.39257526445969304</c:v>
                </c:pt>
                <c:pt idx="96">
                  <c:v>0.35044812713596335</c:v>
                </c:pt>
                <c:pt idx="97">
                  <c:v>0.33802677526355068</c:v>
                </c:pt>
                <c:pt idx="98">
                  <c:v>0.33802677526355068</c:v>
                </c:pt>
                <c:pt idx="99">
                  <c:v>0.28641494948688734</c:v>
                </c:pt>
                <c:pt idx="100">
                  <c:v>0.27530126967623408</c:v>
                </c:pt>
                <c:pt idx="101">
                  <c:v>0.26245644493069781</c:v>
                </c:pt>
                <c:pt idx="102">
                  <c:v>0.25194418863564838</c:v>
                </c:pt>
                <c:pt idx="103">
                  <c:v>0.25097293745851967</c:v>
                </c:pt>
                <c:pt idx="104">
                  <c:v>0.23888903618838644</c:v>
                </c:pt>
                <c:pt idx="105">
                  <c:v>0.23085494681936294</c:v>
                </c:pt>
                <c:pt idx="106">
                  <c:v>0.21945588962522802</c:v>
                </c:pt>
                <c:pt idx="107">
                  <c:v>0.21945588962522802</c:v>
                </c:pt>
                <c:pt idx="108">
                  <c:v>0.21017514689696443</c:v>
                </c:pt>
                <c:pt idx="109">
                  <c:v>0.21017514689696443</c:v>
                </c:pt>
                <c:pt idx="110">
                  <c:v>0.20761697114412939</c:v>
                </c:pt>
                <c:pt idx="111">
                  <c:v>0.1892992347881427</c:v>
                </c:pt>
                <c:pt idx="112">
                  <c:v>0.18099808069640821</c:v>
                </c:pt>
                <c:pt idx="113">
                  <c:v>0.17372271172309828</c:v>
                </c:pt>
                <c:pt idx="114">
                  <c:v>0.17298327571466671</c:v>
                </c:pt>
                <c:pt idx="115">
                  <c:v>0.17224633095491301</c:v>
                </c:pt>
                <c:pt idx="116">
                  <c:v>0.16596478477717019</c:v>
                </c:pt>
                <c:pt idx="117">
                  <c:v>0.14996443803415119</c:v>
                </c:pt>
                <c:pt idx="118">
                  <c:v>0.14119620948954004</c:v>
                </c:pt>
                <c:pt idx="119">
                  <c:v>0.12721951680375032</c:v>
                </c:pt>
                <c:pt idx="120">
                  <c:v>0.1037523463193043</c:v>
                </c:pt>
                <c:pt idx="121">
                  <c:v>9.9205830233633274E-2</c:v>
                </c:pt>
                <c:pt idx="122">
                  <c:v>9.7831032100315185E-2</c:v>
                </c:pt>
                <c:pt idx="123">
                  <c:v>9.3516918502525206E-2</c:v>
                </c:pt>
                <c:pt idx="124">
                  <c:v>9.3516918502525206E-2</c:v>
                </c:pt>
                <c:pt idx="125">
                  <c:v>8.8537843874836236E-2</c:v>
                </c:pt>
                <c:pt idx="126">
                  <c:v>8.7708560027264182E-2</c:v>
                </c:pt>
                <c:pt idx="127">
                  <c:v>7.4650795798675063E-2</c:v>
                </c:pt>
                <c:pt idx="128">
                  <c:v>7.196430261512532E-2</c:v>
                </c:pt>
                <c:pt idx="129">
                  <c:v>7.0937289466680889E-2</c:v>
                </c:pt>
                <c:pt idx="130">
                  <c:v>6.7395057480581833E-2</c:v>
                </c:pt>
                <c:pt idx="131">
                  <c:v>6.0504232074811183E-2</c:v>
                </c:pt>
                <c:pt idx="132">
                  <c:v>5.9920261303194174E-2</c:v>
                </c:pt>
                <c:pt idx="133">
                  <c:v>5.0521207305311962E-2</c:v>
                </c:pt>
                <c:pt idx="134">
                  <c:v>4.5495453868854556E-2</c:v>
                </c:pt>
                <c:pt idx="135">
                  <c:v>4.3164627505191795E-2</c:v>
                </c:pt>
                <c:pt idx="136">
                  <c:v>4.3164627505191795E-2</c:v>
                </c:pt>
                <c:pt idx="137">
                  <c:v>3.8266961702610014E-2</c:v>
                </c:pt>
                <c:pt idx="138">
                  <c:v>3.593316284961464E-2</c:v>
                </c:pt>
                <c:pt idx="139">
                  <c:v>3.4416050748330644E-2</c:v>
                </c:pt>
                <c:pt idx="140">
                  <c:v>3.4074743728880016E-2</c:v>
                </c:pt>
                <c:pt idx="141">
                  <c:v>3.2470937647936383E-2</c:v>
                </c:pt>
                <c:pt idx="142">
                  <c:v>3.2309218614416692E-2</c:v>
                </c:pt>
                <c:pt idx="143">
                  <c:v>3.2148278248075812E-2</c:v>
                </c:pt>
                <c:pt idx="144">
                  <c:v>3.0632270171544091E-2</c:v>
                </c:pt>
                <c:pt idx="145">
                  <c:v>3.0479420003789157E-2</c:v>
                </c:pt>
                <c:pt idx="146">
                  <c:v>3.0025289197796571E-2</c:v>
                </c:pt>
                <c:pt idx="147">
                  <c:v>2.8894607964487951E-2</c:v>
                </c:pt>
                <c:pt idx="148">
                  <c:v>2.5701709566058672E-2</c:v>
                </c:pt>
                <c:pt idx="149">
                  <c:v>2.5444546122291412E-2</c:v>
                </c:pt>
                <c:pt idx="150">
                  <c:v>2.4359078421575326E-2</c:v>
                </c:pt>
                <c:pt idx="151">
                  <c:v>2.4236747847011412E-2</c:v>
                </c:pt>
                <c:pt idx="152">
                  <c:v>2.3084923126287397E-2</c:v>
                </c:pt>
                <c:pt idx="153">
                  <c:v>2.2853328299192982E-2</c:v>
                </c:pt>
                <c:pt idx="154">
                  <c:v>2.1223173116872007E-2</c:v>
                </c:pt>
                <c:pt idx="155">
                  <c:v>1.9541689875117667E-2</c:v>
                </c:pt>
                <c:pt idx="156">
                  <c:v>1.9247291447373381E-2</c:v>
                </c:pt>
                <c:pt idx="157">
                  <c:v>1.9150128234771947E-2</c:v>
                </c:pt>
                <c:pt idx="158">
                  <c:v>1.9053445987616061E-2</c:v>
                </c:pt>
                <c:pt idx="159">
                  <c:v>1.8143371692563585E-2</c:v>
                </c:pt>
                <c:pt idx="160">
                  <c:v>1.8051678660609336E-2</c:v>
                </c:pt>
                <c:pt idx="161">
                  <c:v>1.8051678660609336E-2</c:v>
                </c:pt>
                <c:pt idx="162">
                  <c:v>1.7188614641511675E-2</c:v>
                </c:pt>
                <c:pt idx="163">
                  <c:v>1.7101662720919175E-2</c:v>
                </c:pt>
                <c:pt idx="164">
                  <c:v>1.7101662720919175E-2</c:v>
                </c:pt>
                <c:pt idx="165">
                  <c:v>1.5346686888182751E-2</c:v>
                </c:pt>
                <c:pt idx="166">
                  <c:v>1.3491793932777553E-2</c:v>
                </c:pt>
                <c:pt idx="167">
                  <c:v>1.2649092901650928E-2</c:v>
                </c:pt>
                <c:pt idx="168">
                  <c:v>1.2041163047874727E-2</c:v>
                </c:pt>
                <c:pt idx="169">
                  <c:v>1.1403792377314479E-2</c:v>
                </c:pt>
                <c:pt idx="170">
                  <c:v>1.0744804465884243E-2</c:v>
                </c:pt>
                <c:pt idx="171">
                  <c:v>1.0690095239026981E-2</c:v>
                </c:pt>
                <c:pt idx="172">
                  <c:v>9.5377891547291614E-3</c:v>
                </c:pt>
                <c:pt idx="173">
                  <c:v>9.0780172609581378E-3</c:v>
                </c:pt>
                <c:pt idx="174">
                  <c:v>9.0780172609581378E-3</c:v>
                </c:pt>
                <c:pt idx="175">
                  <c:v>8.4652033882681877E-3</c:v>
                </c:pt>
                <c:pt idx="176">
                  <c:v>6.7346634302088036E-3</c:v>
                </c:pt>
                <c:pt idx="177">
                  <c:v>6.7002343093585104E-3</c:v>
                </c:pt>
                <c:pt idx="178">
                  <c:v>6.6318996765809563E-3</c:v>
                </c:pt>
                <c:pt idx="179">
                  <c:v>6.3113144307311913E-3</c:v>
                </c:pt>
                <c:pt idx="180">
                  <c:v>6.2469213846858742E-3</c:v>
                </c:pt>
                <c:pt idx="181">
                  <c:v>5.3285676256283904E-3</c:v>
                </c:pt>
                <c:pt idx="182">
                  <c:v>5.2741481250570101E-3</c:v>
                </c:pt>
                <c:pt idx="183">
                  <c:v>5.04469811429532E-3</c:v>
                </c:pt>
                <c:pt idx="184">
                  <c:v>4.9675924538961124E-3</c:v>
                </c:pt>
                <c:pt idx="185">
                  <c:v>3.7385570298446072E-3</c:v>
                </c:pt>
                <c:pt idx="186">
                  <c:v>3.0908916238263679E-3</c:v>
                </c:pt>
                <c:pt idx="187">
                  <c:v>2.9409715157879914E-3</c:v>
                </c:pt>
                <c:pt idx="188">
                  <c:v>2.7983026969431446E-3</c:v>
                </c:pt>
                <c:pt idx="189">
                  <c:v>2.7839407387391193E-3</c:v>
                </c:pt>
                <c:pt idx="190">
                  <c:v>2.7839407387391193E-3</c:v>
                </c:pt>
                <c:pt idx="191">
                  <c:v>2.7412944075032612E-3</c:v>
                </c:pt>
                <c:pt idx="192">
                  <c:v>2.5948974795505547E-3</c:v>
                </c:pt>
                <c:pt idx="193">
                  <c:v>2.3012704879741275E-3</c:v>
                </c:pt>
                <c:pt idx="194">
                  <c:v>2.0832722064496639E-3</c:v>
                </c:pt>
                <c:pt idx="195">
                  <c:v>1.9417151419196582E-3</c:v>
                </c:pt>
                <c:pt idx="196">
                  <c:v>1.9218179978597357E-3</c:v>
                </c:pt>
                <c:pt idx="197">
                  <c:v>1.8284984424632475E-3</c:v>
                </c:pt>
                <c:pt idx="198">
                  <c:v>1.6131210703360661E-3</c:v>
                </c:pt>
                <c:pt idx="199">
                  <c:v>1.5426957791583339E-3</c:v>
                </c:pt>
                <c:pt idx="200">
                  <c:v>1.51903473344428E-3</c:v>
                </c:pt>
                <c:pt idx="201">
                  <c:v>1.4602154544506331E-3</c:v>
                </c:pt>
                <c:pt idx="202">
                  <c:v>1.4378176262945801E-3</c:v>
                </c:pt>
                <c:pt idx="203">
                  <c:v>1.2749532512941197E-3</c:v>
                </c:pt>
                <c:pt idx="204">
                  <c:v>1.2192735876772609E-3</c:v>
                </c:pt>
                <c:pt idx="205">
                  <c:v>1.1422298906241799E-3</c:v>
                </c:pt>
                <c:pt idx="206">
                  <c:v>1.0076059444196221E-3</c:v>
                </c:pt>
                <c:pt idx="207">
                  <c:v>1.0076059444196221E-3</c:v>
                </c:pt>
                <c:pt idx="208">
                  <c:v>9.0268843608587608E-4</c:v>
                </c:pt>
                <c:pt idx="209">
                  <c:v>9.0268843608587608E-4</c:v>
                </c:pt>
                <c:pt idx="210">
                  <c:v>7.92179545098694E-4</c:v>
                </c:pt>
                <c:pt idx="211">
                  <c:v>7.6148371309037199E-4</c:v>
                </c:pt>
                <c:pt idx="212">
                  <c:v>7.45939382522878E-4</c:v>
                </c:pt>
                <c:pt idx="213">
                  <c:v>7.0023086080950423E-4</c:v>
                </c:pt>
                <c:pt idx="214">
                  <c:v>6.3363730703802808E-4</c:v>
                </c:pt>
                <c:pt idx="215">
                  <c:v>5.7337331845819532E-4</c:v>
                </c:pt>
                <c:pt idx="216">
                  <c:v>5.1883794275464634E-4</c:v>
                </c:pt>
                <c:pt idx="217">
                  <c:v>4.6948716494088488E-4</c:v>
                </c:pt>
                <c:pt idx="218">
                  <c:v>4.2482853445013999E-4</c:v>
                </c:pt>
                <c:pt idx="219">
                  <c:v>3.8441629531726999E-4</c:v>
                </c:pt>
                <c:pt idx="220">
                  <c:v>3.4784697306045059E-4</c:v>
                </c:pt>
                <c:pt idx="221">
                  <c:v>3.1475537601299966E-4</c:v>
                </c:pt>
                <c:pt idx="222">
                  <c:v>2.8481097266885912E-4</c:v>
                </c:pt>
                <c:pt idx="223">
                  <c:v>2.5771461006662832E-4</c:v>
                </c:pt>
                <c:pt idx="224">
                  <c:v>2.3319554143408323E-4</c:v>
                </c:pt>
              </c:numCache>
            </c:numRef>
          </c:yVal>
          <c:smooth val="1"/>
        </c:ser>
        <c:dLbls>
          <c:showLegendKey val="0"/>
          <c:showVal val="0"/>
          <c:showCatName val="0"/>
          <c:showSerName val="0"/>
          <c:showPercent val="0"/>
          <c:showBubbleSize val="0"/>
        </c:dLbls>
        <c:axId val="125631488"/>
        <c:axId val="127952000"/>
      </c:scatterChart>
      <c:valAx>
        <c:axId val="125631488"/>
        <c:scaling>
          <c:orientation val="minMax"/>
          <c:max val="9"/>
          <c:min val="-4"/>
        </c:scaling>
        <c:delete val="0"/>
        <c:axPos val="b"/>
        <c:title>
          <c:tx>
            <c:rich>
              <a:bodyPr/>
              <a:lstStyle/>
              <a:p>
                <a:pPr>
                  <a:defRPr/>
                </a:pPr>
                <a:r>
                  <a:rPr lang="en-US"/>
                  <a:t>Composite Risk Score</a:t>
                </a:r>
              </a:p>
            </c:rich>
          </c:tx>
          <c:overlay val="0"/>
        </c:title>
        <c:numFmt formatCode="General" sourceLinked="1"/>
        <c:majorTickMark val="out"/>
        <c:minorTickMark val="none"/>
        <c:tickLblPos val="nextTo"/>
        <c:crossAx val="127952000"/>
        <c:crosses val="autoZero"/>
        <c:crossBetween val="midCat"/>
        <c:majorUnit val="1"/>
      </c:valAx>
      <c:valAx>
        <c:axId val="127952000"/>
        <c:scaling>
          <c:orientation val="minMax"/>
          <c:max val="1"/>
        </c:scaling>
        <c:delete val="0"/>
        <c:axPos val="l"/>
        <c:title>
          <c:tx>
            <c:rich>
              <a:bodyPr rot="-5400000" vert="horz"/>
              <a:lstStyle/>
              <a:p>
                <a:pPr>
                  <a:defRPr/>
                </a:pPr>
                <a:r>
                  <a:rPr lang="en-US"/>
                  <a:t>Probability</a:t>
                </a:r>
              </a:p>
            </c:rich>
          </c:tx>
          <c:overlay val="0"/>
        </c:title>
        <c:numFmt formatCode="General" sourceLinked="1"/>
        <c:majorTickMark val="out"/>
        <c:minorTickMark val="none"/>
        <c:tickLblPos val="nextTo"/>
        <c:crossAx val="125631488"/>
        <c:crossesAt val="-4"/>
        <c:crossBetween val="midCat"/>
      </c:valAx>
    </c:plotArea>
    <c:legend>
      <c:legendPos val="r"/>
      <c:layout>
        <c:manualLayout>
          <c:xMode val="edge"/>
          <c:yMode val="edge"/>
          <c:x val="0.76694988294329014"/>
          <c:y val="0.35130194121774527"/>
          <c:w val="0.16978082267919559"/>
          <c:h val="0.1679621111717475"/>
        </c:manualLayout>
      </c:layout>
      <c:overlay val="0"/>
    </c:legend>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AF9835-A79A-4CBF-ACF7-F0BBA6E8E0A1}"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E9ED5A7E-41F5-4AC6-A907-671247367BC7}">
      <dgm:prSet phldrT="[Text]"/>
      <dgm:spPr/>
      <dgm:t>
        <a:bodyPr/>
        <a:lstStyle/>
        <a:p>
          <a:r>
            <a:rPr lang="en-US" dirty="0" smtClean="0"/>
            <a:t>Total Score</a:t>
          </a:r>
          <a:endParaRPr lang="en-US" dirty="0"/>
        </a:p>
      </dgm:t>
    </dgm:pt>
    <dgm:pt modelId="{C3F69342-2AD2-48D7-AA61-B03C6D014167}" type="parTrans" cxnId="{D10F7B47-37C6-4AF9-A87F-790A304F9020}">
      <dgm:prSet/>
      <dgm:spPr/>
      <dgm:t>
        <a:bodyPr/>
        <a:lstStyle/>
        <a:p>
          <a:endParaRPr lang="en-US"/>
        </a:p>
      </dgm:t>
    </dgm:pt>
    <dgm:pt modelId="{28F8E155-6F9B-4D19-87E5-EFDC83D334A1}" type="sibTrans" cxnId="{D10F7B47-37C6-4AF9-A87F-790A304F9020}">
      <dgm:prSet/>
      <dgm:spPr/>
      <dgm:t>
        <a:bodyPr/>
        <a:lstStyle/>
        <a:p>
          <a:endParaRPr lang="en-US"/>
        </a:p>
      </dgm:t>
    </dgm:pt>
    <dgm:pt modelId="{2CD1338E-CA21-48B3-8150-6C429D0F88C6}">
      <dgm:prSet phldrT="[Text]" custT="1"/>
      <dgm:spPr/>
      <dgm:t>
        <a:bodyPr/>
        <a:lstStyle/>
        <a:p>
          <a:r>
            <a:rPr lang="en-US" sz="3600" smtClean="0"/>
            <a:t>Impact Potential of Pest</a:t>
          </a:r>
          <a:endParaRPr lang="en-US" sz="3600" dirty="0"/>
        </a:p>
      </dgm:t>
    </dgm:pt>
    <dgm:pt modelId="{40F4660E-BB8F-4B78-B27E-868AF9733CD1}" type="parTrans" cxnId="{1F88D12F-2AC1-4B65-AEA2-3A4C249E2E98}">
      <dgm:prSet/>
      <dgm:spPr/>
      <dgm:t>
        <a:bodyPr/>
        <a:lstStyle/>
        <a:p>
          <a:endParaRPr lang="en-US"/>
        </a:p>
      </dgm:t>
    </dgm:pt>
    <dgm:pt modelId="{FDBCB073-CD15-4A25-8DE5-4554114D9F94}" type="sibTrans" cxnId="{1F88D12F-2AC1-4B65-AEA2-3A4C249E2E98}">
      <dgm:prSet/>
      <dgm:spPr/>
      <dgm:t>
        <a:bodyPr/>
        <a:lstStyle/>
        <a:p>
          <a:endParaRPr lang="en-US"/>
        </a:p>
      </dgm:t>
    </dgm:pt>
    <dgm:pt modelId="{2DC91599-63EC-4F40-942F-F64735F67F85}">
      <dgm:prSet phldrT="[Text]"/>
      <dgm:spPr/>
      <dgm:t>
        <a:bodyPr/>
        <a:lstStyle/>
        <a:p>
          <a:r>
            <a:rPr lang="en-US" dirty="0" smtClean="0"/>
            <a:t>Value at Risk</a:t>
          </a:r>
          <a:endParaRPr lang="en-US" dirty="0"/>
        </a:p>
      </dgm:t>
    </dgm:pt>
    <dgm:pt modelId="{FA6D55BF-A118-4C6F-8A36-3BA116345715}" type="parTrans" cxnId="{EBF14D62-7B04-41E0-8927-F92DFC8B148A}">
      <dgm:prSet/>
      <dgm:spPr/>
      <dgm:t>
        <a:bodyPr/>
        <a:lstStyle/>
        <a:p>
          <a:endParaRPr lang="en-US"/>
        </a:p>
      </dgm:t>
    </dgm:pt>
    <dgm:pt modelId="{38C6B0CB-C2AC-4CC1-8CC3-93106FD7A813}" type="sibTrans" cxnId="{EBF14D62-7B04-41E0-8927-F92DFC8B148A}">
      <dgm:prSet/>
      <dgm:spPr/>
      <dgm:t>
        <a:bodyPr/>
        <a:lstStyle/>
        <a:p>
          <a:endParaRPr lang="en-US"/>
        </a:p>
      </dgm:t>
    </dgm:pt>
    <dgm:pt modelId="{04768A5C-B7E7-4489-B433-A5A0B27F4824}">
      <dgm:prSet phldrT="[Text]"/>
      <dgm:spPr/>
      <dgm:t>
        <a:bodyPr/>
        <a:lstStyle/>
        <a:p>
          <a:r>
            <a:rPr lang="en-US" dirty="0" smtClean="0"/>
            <a:t>Entry Potential of Pest</a:t>
          </a:r>
          <a:endParaRPr lang="en-US" dirty="0"/>
        </a:p>
      </dgm:t>
    </dgm:pt>
    <dgm:pt modelId="{F91EA0B6-27B1-49CB-A315-A7C86D3C3182}" type="parTrans" cxnId="{77B04DF3-A83E-407C-9A84-339C36985886}">
      <dgm:prSet/>
      <dgm:spPr/>
      <dgm:t>
        <a:bodyPr/>
        <a:lstStyle/>
        <a:p>
          <a:endParaRPr lang="en-US"/>
        </a:p>
      </dgm:t>
    </dgm:pt>
    <dgm:pt modelId="{148C62AC-8C15-4B70-B285-43FF80B3B545}" type="sibTrans" cxnId="{77B04DF3-A83E-407C-9A84-339C36985886}">
      <dgm:prSet/>
      <dgm:spPr/>
      <dgm:t>
        <a:bodyPr/>
        <a:lstStyle/>
        <a:p>
          <a:endParaRPr lang="en-US"/>
        </a:p>
      </dgm:t>
    </dgm:pt>
    <dgm:pt modelId="{5093E62F-CDE5-4B07-A927-A47F9BEA2BBA}" type="pres">
      <dgm:prSet presAssocID="{1CAF9835-A79A-4CBF-ACF7-F0BBA6E8E0A1}" presName="cycle" presStyleCnt="0">
        <dgm:presLayoutVars>
          <dgm:chMax val="1"/>
          <dgm:dir/>
          <dgm:animLvl val="ctr"/>
          <dgm:resizeHandles val="exact"/>
        </dgm:presLayoutVars>
      </dgm:prSet>
      <dgm:spPr/>
      <dgm:t>
        <a:bodyPr/>
        <a:lstStyle/>
        <a:p>
          <a:endParaRPr lang="en-US"/>
        </a:p>
      </dgm:t>
    </dgm:pt>
    <dgm:pt modelId="{81A61055-5F79-44CC-B765-99C61A683A3C}" type="pres">
      <dgm:prSet presAssocID="{E9ED5A7E-41F5-4AC6-A907-671247367BC7}" presName="centerShape" presStyleLbl="node0" presStyleIdx="0" presStyleCnt="1"/>
      <dgm:spPr/>
      <dgm:t>
        <a:bodyPr/>
        <a:lstStyle/>
        <a:p>
          <a:endParaRPr lang="en-US"/>
        </a:p>
      </dgm:t>
    </dgm:pt>
    <dgm:pt modelId="{82AFA204-6FB2-4A78-AB54-CCD0115C8AF2}" type="pres">
      <dgm:prSet presAssocID="{40F4660E-BB8F-4B78-B27E-868AF9733CD1}" presName="parTrans" presStyleLbl="bgSibTrans2D1" presStyleIdx="0" presStyleCnt="3"/>
      <dgm:spPr/>
      <dgm:t>
        <a:bodyPr/>
        <a:lstStyle/>
        <a:p>
          <a:endParaRPr lang="en-US"/>
        </a:p>
      </dgm:t>
    </dgm:pt>
    <dgm:pt modelId="{BABC7895-6814-4447-8109-0B44EC32D445}" type="pres">
      <dgm:prSet presAssocID="{2CD1338E-CA21-48B3-8150-6C429D0F88C6}" presName="node" presStyleLbl="node1" presStyleIdx="0" presStyleCnt="3">
        <dgm:presLayoutVars>
          <dgm:bulletEnabled val="1"/>
        </dgm:presLayoutVars>
      </dgm:prSet>
      <dgm:spPr/>
      <dgm:t>
        <a:bodyPr/>
        <a:lstStyle/>
        <a:p>
          <a:endParaRPr lang="en-US"/>
        </a:p>
      </dgm:t>
    </dgm:pt>
    <dgm:pt modelId="{1C467A51-739C-48AC-93D6-F9BC3BE052BD}" type="pres">
      <dgm:prSet presAssocID="{FA6D55BF-A118-4C6F-8A36-3BA116345715}" presName="parTrans" presStyleLbl="bgSibTrans2D1" presStyleIdx="1" presStyleCnt="3"/>
      <dgm:spPr/>
      <dgm:t>
        <a:bodyPr/>
        <a:lstStyle/>
        <a:p>
          <a:endParaRPr lang="en-US"/>
        </a:p>
      </dgm:t>
    </dgm:pt>
    <dgm:pt modelId="{77656DA4-155C-464B-8B8D-5051A7E3333C}" type="pres">
      <dgm:prSet presAssocID="{2DC91599-63EC-4F40-942F-F64735F67F85}" presName="node" presStyleLbl="node1" presStyleIdx="1" presStyleCnt="3">
        <dgm:presLayoutVars>
          <dgm:bulletEnabled val="1"/>
        </dgm:presLayoutVars>
      </dgm:prSet>
      <dgm:spPr/>
      <dgm:t>
        <a:bodyPr/>
        <a:lstStyle/>
        <a:p>
          <a:endParaRPr lang="en-US"/>
        </a:p>
      </dgm:t>
    </dgm:pt>
    <dgm:pt modelId="{3F5AD653-7B85-4E19-AFED-F961708E06C6}" type="pres">
      <dgm:prSet presAssocID="{F91EA0B6-27B1-49CB-A315-A7C86D3C3182}" presName="parTrans" presStyleLbl="bgSibTrans2D1" presStyleIdx="2" presStyleCnt="3"/>
      <dgm:spPr/>
      <dgm:t>
        <a:bodyPr/>
        <a:lstStyle/>
        <a:p>
          <a:endParaRPr lang="en-US"/>
        </a:p>
      </dgm:t>
    </dgm:pt>
    <dgm:pt modelId="{FE876B34-1FC6-499E-92D0-D92F923B7BD2}" type="pres">
      <dgm:prSet presAssocID="{04768A5C-B7E7-4489-B433-A5A0B27F4824}" presName="node" presStyleLbl="node1" presStyleIdx="2" presStyleCnt="3" custRadScaleRad="99694" custRadScaleInc="-757">
        <dgm:presLayoutVars>
          <dgm:bulletEnabled val="1"/>
        </dgm:presLayoutVars>
      </dgm:prSet>
      <dgm:spPr/>
      <dgm:t>
        <a:bodyPr/>
        <a:lstStyle/>
        <a:p>
          <a:endParaRPr lang="en-US"/>
        </a:p>
      </dgm:t>
    </dgm:pt>
  </dgm:ptLst>
  <dgm:cxnLst>
    <dgm:cxn modelId="{4EB383DB-B4DA-4312-BE55-54278651BCC8}" type="presOf" srcId="{2DC91599-63EC-4F40-942F-F64735F67F85}" destId="{77656DA4-155C-464B-8B8D-5051A7E3333C}" srcOrd="0" destOrd="0" presId="urn:microsoft.com/office/officeart/2005/8/layout/radial4"/>
    <dgm:cxn modelId="{1F88D12F-2AC1-4B65-AEA2-3A4C249E2E98}" srcId="{E9ED5A7E-41F5-4AC6-A907-671247367BC7}" destId="{2CD1338E-CA21-48B3-8150-6C429D0F88C6}" srcOrd="0" destOrd="0" parTransId="{40F4660E-BB8F-4B78-B27E-868AF9733CD1}" sibTransId="{FDBCB073-CD15-4A25-8DE5-4554114D9F94}"/>
    <dgm:cxn modelId="{AC9CB81B-52BA-4311-B36E-5C3A11DF09CC}" type="presOf" srcId="{E9ED5A7E-41F5-4AC6-A907-671247367BC7}" destId="{81A61055-5F79-44CC-B765-99C61A683A3C}" srcOrd="0" destOrd="0" presId="urn:microsoft.com/office/officeart/2005/8/layout/radial4"/>
    <dgm:cxn modelId="{D10F7B47-37C6-4AF9-A87F-790A304F9020}" srcId="{1CAF9835-A79A-4CBF-ACF7-F0BBA6E8E0A1}" destId="{E9ED5A7E-41F5-4AC6-A907-671247367BC7}" srcOrd="0" destOrd="0" parTransId="{C3F69342-2AD2-48D7-AA61-B03C6D014167}" sibTransId="{28F8E155-6F9B-4D19-87E5-EFDC83D334A1}"/>
    <dgm:cxn modelId="{DCECE3A0-51E2-4EBD-BA4A-BF3453F9A380}" type="presOf" srcId="{2CD1338E-CA21-48B3-8150-6C429D0F88C6}" destId="{BABC7895-6814-4447-8109-0B44EC32D445}" srcOrd="0" destOrd="0" presId="urn:microsoft.com/office/officeart/2005/8/layout/radial4"/>
    <dgm:cxn modelId="{14241E1B-368D-43B8-B23A-087C35E57329}" type="presOf" srcId="{40F4660E-BB8F-4B78-B27E-868AF9733CD1}" destId="{82AFA204-6FB2-4A78-AB54-CCD0115C8AF2}" srcOrd="0" destOrd="0" presId="urn:microsoft.com/office/officeart/2005/8/layout/radial4"/>
    <dgm:cxn modelId="{B82A5990-ED7D-4C8C-AC75-92D6937BEC69}" type="presOf" srcId="{F91EA0B6-27B1-49CB-A315-A7C86D3C3182}" destId="{3F5AD653-7B85-4E19-AFED-F961708E06C6}" srcOrd="0" destOrd="0" presId="urn:microsoft.com/office/officeart/2005/8/layout/radial4"/>
    <dgm:cxn modelId="{02DFD30F-088A-4C83-898C-E791212D5B29}" type="presOf" srcId="{FA6D55BF-A118-4C6F-8A36-3BA116345715}" destId="{1C467A51-739C-48AC-93D6-F9BC3BE052BD}" srcOrd="0" destOrd="0" presId="urn:microsoft.com/office/officeart/2005/8/layout/radial4"/>
    <dgm:cxn modelId="{8D765395-B1BE-4184-98EF-0AB65546CA2C}" type="presOf" srcId="{04768A5C-B7E7-4489-B433-A5A0B27F4824}" destId="{FE876B34-1FC6-499E-92D0-D92F923B7BD2}" srcOrd="0" destOrd="0" presId="urn:microsoft.com/office/officeart/2005/8/layout/radial4"/>
    <dgm:cxn modelId="{52F4F1DA-1D8F-4A80-918E-395CA0542F9D}" type="presOf" srcId="{1CAF9835-A79A-4CBF-ACF7-F0BBA6E8E0A1}" destId="{5093E62F-CDE5-4B07-A927-A47F9BEA2BBA}" srcOrd="0" destOrd="0" presId="urn:microsoft.com/office/officeart/2005/8/layout/radial4"/>
    <dgm:cxn modelId="{77B04DF3-A83E-407C-9A84-339C36985886}" srcId="{E9ED5A7E-41F5-4AC6-A907-671247367BC7}" destId="{04768A5C-B7E7-4489-B433-A5A0B27F4824}" srcOrd="2" destOrd="0" parTransId="{F91EA0B6-27B1-49CB-A315-A7C86D3C3182}" sibTransId="{148C62AC-8C15-4B70-B285-43FF80B3B545}"/>
    <dgm:cxn modelId="{EBF14D62-7B04-41E0-8927-F92DFC8B148A}" srcId="{E9ED5A7E-41F5-4AC6-A907-671247367BC7}" destId="{2DC91599-63EC-4F40-942F-F64735F67F85}" srcOrd="1" destOrd="0" parTransId="{FA6D55BF-A118-4C6F-8A36-3BA116345715}" sibTransId="{38C6B0CB-C2AC-4CC1-8CC3-93106FD7A813}"/>
    <dgm:cxn modelId="{F26B76AC-8F34-4469-874E-8C99E1AD1B4B}" type="presParOf" srcId="{5093E62F-CDE5-4B07-A927-A47F9BEA2BBA}" destId="{81A61055-5F79-44CC-B765-99C61A683A3C}" srcOrd="0" destOrd="0" presId="urn:microsoft.com/office/officeart/2005/8/layout/radial4"/>
    <dgm:cxn modelId="{0C0D13E3-9176-48E8-82A1-91BEA5648500}" type="presParOf" srcId="{5093E62F-CDE5-4B07-A927-A47F9BEA2BBA}" destId="{82AFA204-6FB2-4A78-AB54-CCD0115C8AF2}" srcOrd="1" destOrd="0" presId="urn:microsoft.com/office/officeart/2005/8/layout/radial4"/>
    <dgm:cxn modelId="{9E879C1C-DF57-4D53-970E-16F7D2216527}" type="presParOf" srcId="{5093E62F-CDE5-4B07-A927-A47F9BEA2BBA}" destId="{BABC7895-6814-4447-8109-0B44EC32D445}" srcOrd="2" destOrd="0" presId="urn:microsoft.com/office/officeart/2005/8/layout/radial4"/>
    <dgm:cxn modelId="{9899629B-CB04-4EB8-8D06-E7E12BB095EB}" type="presParOf" srcId="{5093E62F-CDE5-4B07-A927-A47F9BEA2BBA}" destId="{1C467A51-739C-48AC-93D6-F9BC3BE052BD}" srcOrd="3" destOrd="0" presId="urn:microsoft.com/office/officeart/2005/8/layout/radial4"/>
    <dgm:cxn modelId="{04993C98-7367-4824-B606-B58BD60A1921}" type="presParOf" srcId="{5093E62F-CDE5-4B07-A927-A47F9BEA2BBA}" destId="{77656DA4-155C-464B-8B8D-5051A7E3333C}" srcOrd="4" destOrd="0" presId="urn:microsoft.com/office/officeart/2005/8/layout/radial4"/>
    <dgm:cxn modelId="{12B8666F-CF94-4D45-B1B2-B9EF28D642E3}" type="presParOf" srcId="{5093E62F-CDE5-4B07-A927-A47F9BEA2BBA}" destId="{3F5AD653-7B85-4E19-AFED-F961708E06C6}" srcOrd="5" destOrd="0" presId="urn:microsoft.com/office/officeart/2005/8/layout/radial4"/>
    <dgm:cxn modelId="{8E804848-31FE-4979-BAB8-283792A124BE}" type="presParOf" srcId="{5093E62F-CDE5-4B07-A927-A47F9BEA2BBA}" destId="{FE876B34-1FC6-499E-92D0-D92F923B7BD2}"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0.17669</cdr:x>
      <cdr:y>0.01487</cdr:y>
    </cdr:from>
    <cdr:to>
      <cdr:x>0.40668</cdr:x>
      <cdr:y>0.15101</cdr:y>
    </cdr:to>
    <cdr:sp macro="" textlink="">
      <cdr:nvSpPr>
        <cdr:cNvPr id="2" name="TextBox 1"/>
        <cdr:cNvSpPr txBox="1"/>
      </cdr:nvSpPr>
      <cdr:spPr>
        <a:xfrm xmlns:a="http://schemas.openxmlformats.org/drawingml/2006/main">
          <a:off x="1295400" y="76200"/>
          <a:ext cx="1686176" cy="6976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0.39495</cdr:x>
      <cdr:y>0.01487</cdr:y>
    </cdr:from>
    <cdr:to>
      <cdr:x>0.62493</cdr:x>
      <cdr:y>0.15101</cdr:y>
    </cdr:to>
    <cdr:sp macro="" textlink="">
      <cdr:nvSpPr>
        <cdr:cNvPr id="3" name="TextBox 1"/>
        <cdr:cNvSpPr txBox="1"/>
      </cdr:nvSpPr>
      <cdr:spPr>
        <a:xfrm xmlns:a="http://schemas.openxmlformats.org/drawingml/2006/main">
          <a:off x="2895600" y="76200"/>
          <a:ext cx="1686102" cy="697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0.62361</cdr:x>
      <cdr:y>0.01487</cdr:y>
    </cdr:from>
    <cdr:to>
      <cdr:x>0.85359</cdr:x>
      <cdr:y>0.15101</cdr:y>
    </cdr:to>
    <cdr:sp macro="" textlink="">
      <cdr:nvSpPr>
        <cdr:cNvPr id="4" name="TextBox 1"/>
        <cdr:cNvSpPr txBox="1"/>
      </cdr:nvSpPr>
      <cdr:spPr>
        <a:xfrm xmlns:a="http://schemas.openxmlformats.org/drawingml/2006/main">
          <a:off x="4572000" y="76200"/>
          <a:ext cx="1686102" cy="697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6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713FB26B-2A1F-4EF1-959B-F14026FCE6E6}" type="datetimeFigureOut">
              <a:rPr lang="en-US" smtClean="0"/>
              <a:t>2/11/2014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812B95E5-30F2-4EAA-887A-10EF48156372}" type="slidenum">
              <a:rPr lang="en-US" smtClean="0"/>
              <a:t>‹#›</a:t>
            </a:fld>
            <a:endParaRPr lang="en-US"/>
          </a:p>
        </p:txBody>
      </p:sp>
    </p:spTree>
    <p:extLst>
      <p:ext uri="{BB962C8B-B14F-4D97-AF65-F5344CB8AC3E}">
        <p14:creationId xmlns:p14="http://schemas.microsoft.com/office/powerpoint/2010/main" val="37675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CDA6A78-A7D7-4B84-855D-0428F6A1A3B1}" type="slidenum">
              <a:rPr lang="en-US" smtClean="0"/>
              <a:pPr/>
              <a:t>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6EB4-266D-4129-8D53-3BD858783CDF}" type="slidenum">
              <a:rPr lang="en-US"/>
              <a:pPr/>
              <a:t>13</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dirty="0"/>
              <a:t>Here are some sample questions from </a:t>
            </a:r>
            <a:r>
              <a:rPr lang="en-US" dirty="0" smtClean="0"/>
              <a:t>our 2 predictive risk elements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6EB4-266D-4129-8D53-3BD858783CDF}" type="slidenum">
              <a:rPr lang="en-US"/>
              <a:pPr/>
              <a:t>15</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dirty="0"/>
              <a:t>Here are some sample questions from </a:t>
            </a:r>
            <a:r>
              <a:rPr lang="en-US" dirty="0" smtClean="0"/>
              <a:t>our 2 predictive risk elements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Explain colors</a:t>
            </a:r>
          </a:p>
          <a:p>
            <a:endParaRPr lang="en-US" dirty="0" smtClean="0"/>
          </a:p>
          <a:p>
            <a:r>
              <a:rPr lang="en-US" dirty="0" smtClean="0"/>
              <a:t>I don’t have time to show you the results from all of the questions, but I</a:t>
            </a:r>
            <a:r>
              <a:rPr lang="en-US" baseline="0" dirty="0" smtClean="0"/>
              <a:t> will share with you results from a few.  By far, the most predictive question we had, that is to say, the question with the largest chi-square value was the questions about a species invasive status elsewhere in the world.  In this graph, you can see our 3 </a:t>
            </a:r>
            <a:r>
              <a:rPr lang="en-US" baseline="0" dirty="0" err="1" smtClean="0"/>
              <a:t>apriori</a:t>
            </a:r>
            <a:r>
              <a:rPr lang="en-US" baseline="0" dirty="0" smtClean="0"/>
              <a:t> categories.  You can also see that virtually all of the major-invaders were invasive elsewhere in the world.  In contrast, only 1 non-invader was invasive elsewhere.  Shown in dark green are all of the species that have been introduced elsewhere in the world, 75 years or more, and have not shown any evidence of naturalizing or escaping cultivation.  Almost all of these species are non-invaders.  Because this question was the most predictive, we weighted it more than the others.</a:t>
            </a:r>
          </a:p>
          <a:p>
            <a:endParaRPr lang="en-US" baseline="0" dirty="0" smtClean="0"/>
          </a:p>
          <a:p>
            <a:r>
              <a:rPr lang="en-US" baseline="0" dirty="0" smtClean="0"/>
              <a:t>Next is the question about whether the species has been intentionally introduced elsewhere outside of its range.  Here we see that non-invaders had a greater proportion of yes’s than the other the other categories.  BTW, so you know, answers shown in red are answers that contribute to invasiveness whereas green ones do not.  Results from this question were opposite of what we expected, so this question, which is significant, actually hurt our attempt to predict invasive species.  We removed this question from our model.  </a:t>
            </a:r>
          </a:p>
          <a:p>
            <a:endParaRPr lang="en-US" baseline="0" dirty="0" smtClean="0"/>
          </a:p>
          <a:p>
            <a:r>
              <a:rPr lang="en-US" baseline="0" dirty="0" smtClean="0"/>
              <a:t>We also removed the question about being a </a:t>
            </a:r>
            <a:r>
              <a:rPr lang="en-US" baseline="0" dirty="0" err="1" smtClean="0"/>
              <a:t>geophyte</a:t>
            </a:r>
            <a:r>
              <a:rPr lang="en-US" baseline="0" dirty="0" smtClean="0"/>
              <a:t>, because it did not contribute anything to our predictive model.  Not only was this question not significant, there wasn’t even a clear trend in one direction or another.  </a:t>
            </a:r>
          </a:p>
          <a:p>
            <a:endParaRPr lang="en-US" baseline="0" dirty="0" smtClean="0"/>
          </a:p>
          <a:p>
            <a:r>
              <a:rPr lang="en-US" baseline="0" dirty="0" smtClean="0"/>
              <a:t>Finally, this next case is a good example of the types of patterns we saw in some of the questions.  We had a very significant chi-square value for this question, but when you examine the results, you much of that </a:t>
            </a:r>
            <a:r>
              <a:rPr lang="en-US" baseline="0" dirty="0" err="1" smtClean="0"/>
              <a:t>signficance</a:t>
            </a:r>
            <a:r>
              <a:rPr lang="en-US" baseline="0" dirty="0" smtClean="0"/>
              <a:t> is due to a non-random distribution of species that answered unknown for this question.  As you see, a much greater proportion of non-invaders answered unknown, than minors, than majors.  This should not be surprising as a there will be much more literature available about major invaders than other categories.  So, we species answering unknown, from this chi-square analysis.  That Chi-square value that you see here, and that for all of the examples I show, you are based on datasets where we have removed the unknowns.  In this case, this question is still predictive.  That is, a greater proportion of species that form seeds banks are major invaders.  </a:t>
            </a:r>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931" eaLnBrk="0" fontAlgn="base" hangingPunct="0">
              <a:spcBef>
                <a:spcPct val="30000"/>
              </a:spcBef>
              <a:spcAft>
                <a:spcPct val="0"/>
              </a:spcAft>
              <a:defRPr/>
            </a:pPr>
            <a:r>
              <a:rPr lang="en-US" dirty="0" smtClean="0"/>
              <a:t>Has been used for many years for prioritizing CAPS target pests</a:t>
            </a:r>
          </a:p>
          <a:p>
            <a:pPr defTabSz="864931" eaLnBrk="0" fontAlgn="base" hangingPunct="0">
              <a:spcBef>
                <a:spcPct val="30000"/>
              </a:spcBef>
              <a:spcAft>
                <a:spcPct val="0"/>
              </a:spcAft>
              <a:defRPr/>
            </a:pPr>
            <a:r>
              <a:rPr lang="en-US" dirty="0" smtClean="0"/>
              <a:t>MCDM</a:t>
            </a:r>
            <a:r>
              <a:rPr lang="en-US" baseline="0" dirty="0" smtClean="0"/>
              <a:t> = </a:t>
            </a:r>
            <a:r>
              <a:rPr lang="en-US" baseline="0" dirty="0" err="1" smtClean="0"/>
              <a:t>Multicriteria</a:t>
            </a:r>
            <a:r>
              <a:rPr lang="en-US" baseline="0" dirty="0" smtClean="0"/>
              <a:t> decision methods</a:t>
            </a:r>
          </a:p>
          <a:p>
            <a:endParaRPr lang="en-US" sz="1100" dirty="0">
              <a:latin typeface="Arial" charset="0"/>
            </a:endParaRPr>
          </a:p>
          <a:p>
            <a:r>
              <a:rPr lang="en-US" sz="1100" dirty="0">
                <a:latin typeface="Arial" charset="0"/>
              </a:rPr>
              <a:t>The methodology of the AHP is similar to that used in common sense decision making. Consequently, this methodology is quite easy for most decision makers to understand. </a:t>
            </a:r>
          </a:p>
          <a:p>
            <a:pPr defTabSz="864931" eaLnBrk="0" fontAlgn="base" hangingPunct="0">
              <a:spcBef>
                <a:spcPct val="30000"/>
              </a:spcBef>
              <a:spcAft>
                <a:spcPct val="0"/>
              </a:spcAf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2</a:t>
            </a:fld>
            <a:endParaRPr lang="en-US"/>
          </a:p>
        </p:txBody>
      </p:sp>
    </p:spTree>
    <p:extLst>
      <p:ext uri="{BB962C8B-B14F-4D97-AF65-F5344CB8AC3E}">
        <p14:creationId xmlns:p14="http://schemas.microsoft.com/office/powerpoint/2010/main" val="204350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931" eaLnBrk="0" fontAlgn="base" hangingPunct="0">
              <a:spcBef>
                <a:spcPct val="30000"/>
              </a:spcBef>
              <a:spcAft>
                <a:spcPct val="0"/>
              </a:spcAft>
              <a:defRPr/>
            </a:pPr>
            <a:r>
              <a:rPr lang="en-US" dirty="0" smtClean="0"/>
              <a:t>Has been used for many years for prioritizing CAPS target pests</a:t>
            </a:r>
          </a:p>
          <a:p>
            <a:pPr defTabSz="864931" eaLnBrk="0" fontAlgn="base" hangingPunct="0">
              <a:spcBef>
                <a:spcPct val="30000"/>
              </a:spcBef>
              <a:spcAft>
                <a:spcPct val="0"/>
              </a:spcAft>
              <a:defRPr/>
            </a:pPr>
            <a:r>
              <a:rPr lang="en-US" dirty="0" smtClean="0"/>
              <a:t>MCDM</a:t>
            </a:r>
            <a:r>
              <a:rPr lang="en-US" baseline="0" dirty="0" smtClean="0"/>
              <a:t> = </a:t>
            </a:r>
            <a:r>
              <a:rPr lang="en-US" baseline="0" dirty="0" err="1" smtClean="0"/>
              <a:t>Multicriteria</a:t>
            </a:r>
            <a:r>
              <a:rPr lang="en-US" baseline="0" dirty="0" smtClean="0"/>
              <a:t> decision methods</a:t>
            </a:r>
          </a:p>
          <a:p>
            <a:endParaRPr lang="en-US" sz="1100" dirty="0">
              <a:latin typeface="Arial" charset="0"/>
            </a:endParaRPr>
          </a:p>
          <a:p>
            <a:r>
              <a:rPr lang="en-US" sz="1100" dirty="0">
                <a:latin typeface="Arial" charset="0"/>
              </a:rPr>
              <a:t>The methodology of the AHP is similar to that used in common sense decision making. Consequently, this methodology is quite easy for most decision makers to understand. </a:t>
            </a:r>
          </a:p>
          <a:p>
            <a:pPr defTabSz="864931" eaLnBrk="0" fontAlgn="base" hangingPunct="0">
              <a:spcBef>
                <a:spcPct val="30000"/>
              </a:spcBef>
              <a:spcAft>
                <a:spcPct val="0"/>
              </a:spcAf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3</a:t>
            </a:fld>
            <a:endParaRPr lang="en-US"/>
          </a:p>
        </p:txBody>
      </p:sp>
    </p:spTree>
    <p:extLst>
      <p:ext uri="{BB962C8B-B14F-4D97-AF65-F5344CB8AC3E}">
        <p14:creationId xmlns:p14="http://schemas.microsoft.com/office/powerpoint/2010/main" val="204350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a:t>
            </a:r>
            <a:r>
              <a:rPr lang="en-US" baseline="0" dirty="0" smtClean="0"/>
              <a:t> to rank reversal</a:t>
            </a:r>
          </a:p>
          <a:p>
            <a:r>
              <a:rPr lang="en-US" sz="1100" dirty="0">
                <a:latin typeface="Arial" charset="0"/>
              </a:rPr>
              <a:t>If the performance of the alternatives with respect to the criteria can be quantitatively measured and the values of these performances can be represented by a linear value function, then the </a:t>
            </a:r>
            <a:r>
              <a:rPr lang="en-US" sz="1100" dirty="0" err="1">
                <a:latin typeface="Arial" charset="0"/>
              </a:rPr>
              <a:t>mAHP</a:t>
            </a:r>
            <a:r>
              <a:rPr lang="en-US" sz="1100" dirty="0">
                <a:latin typeface="Arial" charset="0"/>
              </a:rPr>
              <a:t> (S1.14) is clearly superior to the AHP in that: (</a:t>
            </a:r>
            <a:r>
              <a:rPr lang="en-US" sz="1100" dirty="0" err="1">
                <a:latin typeface="Arial" charset="0"/>
              </a:rPr>
              <a:t>i</a:t>
            </a:r>
            <a:r>
              <a:rPr lang="en-US" sz="1100" dirty="0">
                <a:latin typeface="Arial" charset="0"/>
              </a:rPr>
              <a:t>) pairwise comparisons need not be used in the determination of the ; and (ii) the results produced by the </a:t>
            </a:r>
            <a:r>
              <a:rPr lang="en-US" sz="1100" dirty="0" err="1">
                <a:latin typeface="Arial" charset="0"/>
              </a:rPr>
              <a:t>mAHP</a:t>
            </a:r>
            <a:r>
              <a:rPr lang="en-US" sz="1100" dirty="0">
                <a:latin typeface="Arial" charset="0"/>
              </a:rPr>
              <a:t> are not subject to rank reversal. </a:t>
            </a:r>
          </a:p>
          <a:p>
            <a:endParaRPr lang="en-US" sz="1100" dirty="0">
              <a:latin typeface="Arial" charset="0"/>
            </a:endParaRPr>
          </a:p>
          <a:p>
            <a:r>
              <a:rPr lang="en-US" dirty="0" smtClean="0">
                <a:effectLst/>
              </a:rPr>
              <a:t>In my opinion the biggest disadvantage of using the analytic hierarchy process is that the number of comparison tables can become very large if you use a lot of comparison attributes. This can lead to a tendency to exclude valid comparison attributes in order to keep the number of calculations manageable.</a:t>
            </a:r>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4</a:t>
            </a:fld>
            <a:endParaRPr lang="en-US"/>
          </a:p>
        </p:txBody>
      </p:sp>
    </p:spTree>
    <p:extLst>
      <p:ext uri="{BB962C8B-B14F-4D97-AF65-F5344CB8AC3E}">
        <p14:creationId xmlns:p14="http://schemas.microsoft.com/office/powerpoint/2010/main" val="2896582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a:t>
            </a:r>
            <a:r>
              <a:rPr lang="en-US" baseline="0" dirty="0" smtClean="0"/>
              <a:t> to rank reversal</a:t>
            </a:r>
          </a:p>
          <a:p>
            <a:r>
              <a:rPr lang="en-US" sz="1100" dirty="0">
                <a:latin typeface="Arial" charset="0"/>
              </a:rPr>
              <a:t>If the performance of the alternatives with respect to the criteria can be quantitatively measured and the values of these performances can be represented by a linear value function, then the </a:t>
            </a:r>
            <a:r>
              <a:rPr lang="en-US" sz="1100" dirty="0" err="1">
                <a:latin typeface="Arial" charset="0"/>
              </a:rPr>
              <a:t>mAHP</a:t>
            </a:r>
            <a:r>
              <a:rPr lang="en-US" sz="1100" dirty="0">
                <a:latin typeface="Arial" charset="0"/>
              </a:rPr>
              <a:t> (S1.14) is clearly superior to the AHP in that: (</a:t>
            </a:r>
            <a:r>
              <a:rPr lang="en-US" sz="1100" dirty="0" err="1">
                <a:latin typeface="Arial" charset="0"/>
              </a:rPr>
              <a:t>i</a:t>
            </a:r>
            <a:r>
              <a:rPr lang="en-US" sz="1100" dirty="0">
                <a:latin typeface="Arial" charset="0"/>
              </a:rPr>
              <a:t>) pairwise comparisons need not be used in the determination of the ; and (ii) the results produced by the </a:t>
            </a:r>
            <a:r>
              <a:rPr lang="en-US" sz="1100" dirty="0" err="1">
                <a:latin typeface="Arial" charset="0"/>
              </a:rPr>
              <a:t>mAHP</a:t>
            </a:r>
            <a:r>
              <a:rPr lang="en-US" sz="1100" dirty="0">
                <a:latin typeface="Arial" charset="0"/>
              </a:rPr>
              <a:t> are not subject to rank reversal. </a:t>
            </a:r>
          </a:p>
          <a:p>
            <a:endParaRPr lang="en-US" sz="1100" dirty="0">
              <a:latin typeface="Arial" charset="0"/>
            </a:endParaRPr>
          </a:p>
          <a:p>
            <a:r>
              <a:rPr lang="en-US" dirty="0" smtClean="0">
                <a:effectLst/>
              </a:rPr>
              <a:t>In my opinion the biggest disadvantage of using the analytic hierarchy process is that the number of comparison tables can become very large if you use a lot of comparison attributes. This can lead to a tendency to exclude valid comparison attributes in order to keep the number of calculations manageable.</a:t>
            </a:r>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5</a:t>
            </a:fld>
            <a:endParaRPr lang="en-US"/>
          </a:p>
        </p:txBody>
      </p:sp>
    </p:spTree>
    <p:extLst>
      <p:ext uri="{BB962C8B-B14F-4D97-AF65-F5344CB8AC3E}">
        <p14:creationId xmlns:p14="http://schemas.microsoft.com/office/powerpoint/2010/main" val="2896582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 a process would allow for:</a:t>
            </a:r>
          </a:p>
          <a:p>
            <a:pPr lvl="1"/>
            <a:r>
              <a:rPr lang="en-US" dirty="0" smtClean="0"/>
              <a:t> would allow a larger pest universe to be ranked</a:t>
            </a:r>
          </a:p>
          <a:p>
            <a:pPr lvl="1"/>
            <a:r>
              <a:rPr lang="en-US" dirty="0" smtClean="0"/>
              <a:t>could be used to develop lists for specific types of pest surveys</a:t>
            </a:r>
          </a:p>
          <a:p>
            <a:pPr marL="432465" lvl="1" defTabSz="864931" eaLnBrk="0" fontAlgn="base" hangingPunct="0">
              <a:spcBef>
                <a:spcPct val="30000"/>
              </a:spcBef>
              <a:spcAft>
                <a:spcPct val="0"/>
              </a:spcAft>
              <a:defRPr/>
            </a:pPr>
            <a:r>
              <a:rPr lang="en-US" dirty="0" smtClean="0"/>
              <a:t>The new technique, once refined and tested, would ultimately provide better allocation of scarce resources for managing high priority plant pests.</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6</a:t>
            </a:fld>
            <a:endParaRPr lang="en-US"/>
          </a:p>
        </p:txBody>
      </p:sp>
    </p:spTree>
    <p:extLst>
      <p:ext uri="{BB962C8B-B14F-4D97-AF65-F5344CB8AC3E}">
        <p14:creationId xmlns:p14="http://schemas.microsoft.com/office/powerpoint/2010/main" val="131548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BDCA89-E8CC-49DE-B788-F858799FFC1E}" type="slidenum">
              <a:rPr lang="en-US"/>
              <a:t>9</a:t>
            </a:fld>
            <a:endParaRPr lang="en-US"/>
          </a:p>
        </p:txBody>
      </p:sp>
    </p:spTree>
    <p:extLst>
      <p:ext uri="{BB962C8B-B14F-4D97-AF65-F5344CB8AC3E}">
        <p14:creationId xmlns:p14="http://schemas.microsoft.com/office/powerpoint/2010/main" val="438823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6EB4-266D-4129-8D53-3BD858783CDF}" type="slidenum">
              <a:rPr lang="en-US"/>
              <a:pPr/>
              <a:t>11</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dirty="0"/>
              <a:t>Here are some sample questions from </a:t>
            </a:r>
            <a:r>
              <a:rPr lang="en-US" dirty="0" smtClean="0"/>
              <a:t>our 2 predictive risk elements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B8B22-17C1-46C9-A48D-2D83EC6810DD}" type="slidenum">
              <a:rPr lang="en-US"/>
              <a:pPr/>
              <a:t>12</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pPr marL="216205" indent="-216205">
              <a:lnSpc>
                <a:spcPct val="80000"/>
              </a:lnSpc>
              <a:buFontTx/>
              <a:buAutoNum type="arabicPeriod"/>
            </a:pPr>
            <a:endParaRPr lang="en-US" sz="800" dirty="0"/>
          </a:p>
          <a:p>
            <a:pPr marL="216205" indent="-216205">
              <a:lnSpc>
                <a:spcPct val="80000"/>
              </a:lnSpc>
            </a:pPr>
            <a:endParaRPr lang="en-US" sz="800" dirty="0"/>
          </a:p>
          <a:p>
            <a:pPr marL="216205" indent="-216205">
              <a:lnSpc>
                <a:spcPct val="80000"/>
              </a:lnSpc>
            </a:pPr>
            <a:endParaRPr lang="en-US"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40436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87806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86138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10"/>
          <p:cNvSpPr>
            <a:spLocks noGrp="1"/>
          </p:cNvSpPr>
          <p:nvPr>
            <p:ph type="pic" sz="quarter" idx="14"/>
          </p:nvPr>
        </p:nvSpPr>
        <p:spPr>
          <a:xfrm>
            <a:off x="3319463" y="3333750"/>
            <a:ext cx="2505075" cy="2343150"/>
          </a:xfrm>
        </p:spPr>
        <p:txBody>
          <a:bodyPr/>
          <a:lstStyle>
            <a:lvl1pPr marL="0" indent="0">
              <a:buNone/>
              <a:defRPr/>
            </a:lvl1pPr>
          </a:lstStyle>
          <a:p>
            <a:r>
              <a:rPr lang="en-US" smtClean="0"/>
              <a:t>Click icon to add picture</a:t>
            </a:r>
            <a:endParaRPr lang="en-US" dirty="0"/>
          </a:p>
        </p:txBody>
      </p:sp>
      <p:sp>
        <p:nvSpPr>
          <p:cNvPr id="9" name="Title 1"/>
          <p:cNvSpPr>
            <a:spLocks noGrp="1"/>
          </p:cNvSpPr>
          <p:nvPr>
            <p:ph type="title" hasCustomPrompt="1"/>
          </p:nvPr>
        </p:nvSpPr>
        <p:spPr>
          <a:xfrm>
            <a:off x="685800" y="1063626"/>
            <a:ext cx="7772400" cy="688974"/>
          </a:xfrm>
        </p:spPr>
        <p:txBody>
          <a:bodyPr anchor="t">
            <a:normAutofit/>
          </a:bodyPr>
          <a:lstStyle>
            <a:lvl1pPr algn="ctr">
              <a:defRPr sz="3600" b="1" cap="none" baseline="0">
                <a:solidFill>
                  <a:srgbClr val="004B8E"/>
                </a:solidFill>
              </a:defRPr>
            </a:lvl1pPr>
          </a:lstStyle>
          <a:p>
            <a:r>
              <a:rPr lang="en-US" dirty="0" smtClean="0"/>
              <a:t>Course Title</a:t>
            </a:r>
            <a:endParaRPr lang="en-US" dirty="0"/>
          </a:p>
        </p:txBody>
      </p:sp>
      <p:sp>
        <p:nvSpPr>
          <p:cNvPr id="10" name="Text Placeholder 2"/>
          <p:cNvSpPr>
            <a:spLocks noGrp="1"/>
          </p:cNvSpPr>
          <p:nvPr>
            <p:ph type="body" idx="1" hasCustomPrompt="1"/>
          </p:nvPr>
        </p:nvSpPr>
        <p:spPr>
          <a:xfrm>
            <a:off x="685800" y="2087563"/>
            <a:ext cx="7772400" cy="1150937"/>
          </a:xfrm>
        </p:spPr>
        <p:txBody>
          <a:bodyPr wrap="none" lIns="0" tIns="0" rIns="0" bIns="0" anchor="t" anchorCtr="1">
            <a:noAutofit/>
          </a:bodyPr>
          <a:lstStyle>
            <a:lvl1pPr marL="0" indent="0">
              <a:buNone/>
              <a:defRPr sz="2800" b="1" baseline="0">
                <a:solidFill>
                  <a:srgbClr val="12673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Module or Lesson #:  Module or Lesson Title</a:t>
            </a:r>
          </a:p>
        </p:txBody>
      </p:sp>
      <p:sp>
        <p:nvSpPr>
          <p:cNvPr id="12" name="TextBox 11"/>
          <p:cNvSpPr txBox="1"/>
          <p:nvPr userDrawn="1"/>
        </p:nvSpPr>
        <p:spPr>
          <a:xfrm>
            <a:off x="742950" y="5772150"/>
            <a:ext cx="7658100" cy="1015663"/>
          </a:xfrm>
          <a:prstGeom prst="rect">
            <a:avLst/>
          </a:prstGeom>
          <a:noFill/>
        </p:spPr>
        <p:txBody>
          <a:bodyPr wrap="square" rtlCol="0">
            <a:spAutoFit/>
          </a:bodyPr>
          <a:lstStyle/>
          <a:p>
            <a:pPr algn="ctr"/>
            <a:r>
              <a:rPr lang="en-US" sz="1000" dirty="0" smtClean="0">
                <a:solidFill>
                  <a:prstClr val="black"/>
                </a:solidFill>
              </a:rPr>
              <a:t>For Official Use Only</a:t>
            </a:r>
          </a:p>
          <a:p>
            <a:pPr algn="ctr"/>
            <a:endParaRPr lang="en-US" sz="1000" dirty="0" smtClean="0">
              <a:solidFill>
                <a:prstClr val="black"/>
              </a:solidFill>
            </a:endParaRPr>
          </a:p>
          <a:p>
            <a:pPr algn="ctr"/>
            <a:r>
              <a:rPr lang="en-US" sz="1000" dirty="0" smtClean="0">
                <a:solidFill>
                  <a:prstClr val="black"/>
                </a:solidFill>
              </a:rPr>
              <a:t>This material has been designated as “Official Use Only –Sensitive But Not Classified.”</a:t>
            </a:r>
          </a:p>
          <a:p>
            <a:pPr algn="ctr"/>
            <a:r>
              <a:rPr lang="en-US" sz="1000" dirty="0" smtClean="0">
                <a:solidFill>
                  <a:prstClr val="black"/>
                </a:solidFill>
              </a:rPr>
              <a:t>Do not distribute outside Plant Protection and Quarantine.</a:t>
            </a:r>
          </a:p>
          <a:p>
            <a:pPr algn="ctr"/>
            <a:r>
              <a:rPr lang="en-US" sz="1000" dirty="0" smtClean="0">
                <a:solidFill>
                  <a:prstClr val="black"/>
                </a:solidFill>
              </a:rPr>
              <a:t>This material was designed specifically for training purposes only.  Under no circumstances</a:t>
            </a:r>
          </a:p>
          <a:p>
            <a:pPr algn="ctr"/>
            <a:r>
              <a:rPr lang="en-US" sz="1000" dirty="0" smtClean="0">
                <a:solidFill>
                  <a:prstClr val="black"/>
                </a:solidFill>
              </a:rPr>
              <a:t>should the contents be used or cited as authority for setting or sustaining a technical position.</a:t>
            </a:r>
          </a:p>
        </p:txBody>
      </p:sp>
    </p:spTree>
    <p:extLst>
      <p:ext uri="{BB962C8B-B14F-4D97-AF65-F5344CB8AC3E}">
        <p14:creationId xmlns:p14="http://schemas.microsoft.com/office/powerpoint/2010/main" val="5167129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01168" y="1476375"/>
            <a:ext cx="8732520" cy="4695825"/>
          </a:xfrm>
        </p:spPr>
        <p:txBody>
          <a:bodyPr lIns="0" tIns="0" rIns="0" bIns="0">
            <a:noAutofit/>
          </a:bodyPr>
          <a:lstStyle>
            <a:lvl1pPr marL="0" indent="0">
              <a:spcBef>
                <a:spcPts val="0"/>
              </a:spcBef>
              <a:buNone/>
              <a:defRPr sz="2400" baseline="0"/>
            </a:lvl1pPr>
            <a:lvl2pPr marL="457200" indent="-228600">
              <a:spcBef>
                <a:spcPts val="0"/>
              </a:spcBef>
              <a:buFont typeface="Arial" pitchFamily="34" charset="0"/>
              <a:buChar char="•"/>
              <a:defRPr sz="2400" baseline="0"/>
            </a:lvl2pPr>
            <a:lvl3pPr marL="685800" indent="-228600">
              <a:spcBef>
                <a:spcPts val="0"/>
              </a:spcBef>
              <a:buFont typeface="Arial" pitchFamily="34" charset="0"/>
              <a:buChar char="–"/>
              <a:defRPr sz="2000"/>
            </a:lvl3pPr>
            <a:lvl4pPr marL="914400" indent="-228600">
              <a:spcBef>
                <a:spcPts val="0"/>
              </a:spcBef>
              <a:buFont typeface="Wingdings" pitchFamily="2" charset="2"/>
              <a:buChar char="§"/>
              <a:defRPr sz="1800"/>
            </a:lvl4pPr>
          </a:lstStyle>
          <a:p>
            <a:pPr lvl="0"/>
            <a:r>
              <a:rPr lang="en-US" dirty="0" smtClean="0"/>
              <a:t>Body Text</a:t>
            </a:r>
          </a:p>
          <a:p>
            <a:pPr lvl="1"/>
            <a:r>
              <a:rPr lang="en-US" dirty="0" smtClean="0"/>
              <a:t>First level bullet</a:t>
            </a:r>
          </a:p>
          <a:p>
            <a:pPr lvl="2"/>
            <a:r>
              <a:rPr lang="en-US" dirty="0" smtClean="0"/>
              <a:t>Second level bullet</a:t>
            </a:r>
          </a:p>
          <a:p>
            <a:pPr lvl="3"/>
            <a:r>
              <a:rPr lang="en-US" dirty="0" smtClean="0"/>
              <a:t>Third level bullet</a:t>
            </a:r>
          </a:p>
        </p:txBody>
      </p:sp>
    </p:spTree>
    <p:extLst>
      <p:ext uri="{BB962C8B-B14F-4D97-AF65-F5344CB8AC3E}">
        <p14:creationId xmlns:p14="http://schemas.microsoft.com/office/powerpoint/2010/main" val="40758370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A212A-9AFD-48A2-8841-D265BE2AF1C5}"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222278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212A-9AFD-48A2-8841-D265BE2AF1C5}"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2895777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A212A-9AFD-48A2-8841-D265BE2AF1C5}"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335353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2A212A-9AFD-48A2-8841-D265BE2AF1C5}"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20933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A212A-9AFD-48A2-8841-D265BE2AF1C5}" type="datetimeFigureOut">
              <a:rPr lang="en-US" smtClean="0"/>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134358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A212A-9AFD-48A2-8841-D265BE2AF1C5}" type="datetimeFigureOut">
              <a:rPr lang="en-US" smtClean="0"/>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245758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714254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A212A-9AFD-48A2-8841-D265BE2AF1C5}" type="datetimeFigureOut">
              <a:rPr lang="en-US" smtClean="0"/>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3109517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A212A-9AFD-48A2-8841-D265BE2AF1C5}"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761836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A212A-9AFD-48A2-8841-D265BE2AF1C5}"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1992970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212A-9AFD-48A2-8841-D265BE2AF1C5}"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2569282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A212A-9AFD-48A2-8841-D265BE2AF1C5}"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C2A65-CDA0-4E2B-960A-28557E06448D}" type="slidenum">
              <a:rPr lang="en-US" smtClean="0"/>
              <a:t>‹#›</a:t>
            </a:fld>
            <a:endParaRPr lang="en-US"/>
          </a:p>
        </p:txBody>
      </p:sp>
    </p:spTree>
    <p:extLst>
      <p:ext uri="{BB962C8B-B14F-4D97-AF65-F5344CB8AC3E}">
        <p14:creationId xmlns:p14="http://schemas.microsoft.com/office/powerpoint/2010/main" val="3324565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404360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714254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946674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848868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E99E2-D640-CE46-903C-AF6E7F57988D}" type="datetimeFigureOut">
              <a:rPr lang="en-US" smtClean="0"/>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5348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9466744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E99E2-D640-CE46-903C-AF6E7F57988D}" type="datetimeFigureOut">
              <a:rPr lang="en-US" smtClean="0"/>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7165873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99E2-D640-CE46-903C-AF6E7F57988D}" type="datetimeFigureOut">
              <a:rPr lang="en-US" smtClean="0"/>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4230883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683533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493163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8780651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8613881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10"/>
          <p:cNvSpPr>
            <a:spLocks noGrp="1"/>
          </p:cNvSpPr>
          <p:nvPr>
            <p:ph type="pic" sz="quarter" idx="14"/>
          </p:nvPr>
        </p:nvSpPr>
        <p:spPr>
          <a:xfrm>
            <a:off x="3319463" y="3333750"/>
            <a:ext cx="2505075" cy="2343150"/>
          </a:xfrm>
        </p:spPr>
        <p:txBody>
          <a:bodyPr/>
          <a:lstStyle>
            <a:lvl1pPr marL="0" indent="0">
              <a:buNone/>
              <a:defRPr/>
            </a:lvl1pPr>
          </a:lstStyle>
          <a:p>
            <a:r>
              <a:rPr lang="en-US" smtClean="0"/>
              <a:t>Click icon to add picture</a:t>
            </a:r>
            <a:endParaRPr lang="en-US" dirty="0"/>
          </a:p>
        </p:txBody>
      </p:sp>
      <p:sp>
        <p:nvSpPr>
          <p:cNvPr id="9" name="Title 1"/>
          <p:cNvSpPr>
            <a:spLocks noGrp="1"/>
          </p:cNvSpPr>
          <p:nvPr>
            <p:ph type="title" hasCustomPrompt="1"/>
          </p:nvPr>
        </p:nvSpPr>
        <p:spPr>
          <a:xfrm>
            <a:off x="685800" y="1063626"/>
            <a:ext cx="7772400" cy="688974"/>
          </a:xfrm>
        </p:spPr>
        <p:txBody>
          <a:bodyPr anchor="t">
            <a:normAutofit/>
          </a:bodyPr>
          <a:lstStyle>
            <a:lvl1pPr algn="ctr">
              <a:defRPr sz="3600" b="1" cap="none" baseline="0">
                <a:solidFill>
                  <a:srgbClr val="004B8E"/>
                </a:solidFill>
              </a:defRPr>
            </a:lvl1pPr>
          </a:lstStyle>
          <a:p>
            <a:r>
              <a:rPr lang="en-US" dirty="0" smtClean="0"/>
              <a:t>Course Title</a:t>
            </a:r>
            <a:endParaRPr lang="en-US" dirty="0"/>
          </a:p>
        </p:txBody>
      </p:sp>
      <p:sp>
        <p:nvSpPr>
          <p:cNvPr id="10" name="Text Placeholder 2"/>
          <p:cNvSpPr>
            <a:spLocks noGrp="1"/>
          </p:cNvSpPr>
          <p:nvPr>
            <p:ph type="body" idx="1" hasCustomPrompt="1"/>
          </p:nvPr>
        </p:nvSpPr>
        <p:spPr>
          <a:xfrm>
            <a:off x="685800" y="2087563"/>
            <a:ext cx="7772400" cy="1150937"/>
          </a:xfrm>
        </p:spPr>
        <p:txBody>
          <a:bodyPr wrap="none" lIns="0" tIns="0" rIns="0" bIns="0" anchor="t" anchorCtr="1">
            <a:noAutofit/>
          </a:bodyPr>
          <a:lstStyle>
            <a:lvl1pPr marL="0" indent="0">
              <a:buNone/>
              <a:defRPr sz="2800" b="1" baseline="0">
                <a:solidFill>
                  <a:srgbClr val="12673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Module or Lesson #:  Module or Lesson Title</a:t>
            </a:r>
          </a:p>
        </p:txBody>
      </p:sp>
      <p:sp>
        <p:nvSpPr>
          <p:cNvPr id="12" name="TextBox 11"/>
          <p:cNvSpPr txBox="1"/>
          <p:nvPr userDrawn="1"/>
        </p:nvSpPr>
        <p:spPr>
          <a:xfrm>
            <a:off x="742950" y="5772150"/>
            <a:ext cx="7658100" cy="1015663"/>
          </a:xfrm>
          <a:prstGeom prst="rect">
            <a:avLst/>
          </a:prstGeom>
          <a:noFill/>
        </p:spPr>
        <p:txBody>
          <a:bodyPr wrap="square" rtlCol="0">
            <a:spAutoFit/>
          </a:bodyPr>
          <a:lstStyle/>
          <a:p>
            <a:pPr algn="ctr"/>
            <a:r>
              <a:rPr lang="en-US" sz="1000" dirty="0" smtClean="0">
                <a:solidFill>
                  <a:prstClr val="black"/>
                </a:solidFill>
              </a:rPr>
              <a:t>For Official Use Only</a:t>
            </a:r>
          </a:p>
          <a:p>
            <a:pPr algn="ctr"/>
            <a:endParaRPr lang="en-US" sz="1000" dirty="0" smtClean="0">
              <a:solidFill>
                <a:prstClr val="black"/>
              </a:solidFill>
            </a:endParaRPr>
          </a:p>
          <a:p>
            <a:pPr algn="ctr"/>
            <a:r>
              <a:rPr lang="en-US" sz="1000" dirty="0" smtClean="0">
                <a:solidFill>
                  <a:prstClr val="black"/>
                </a:solidFill>
              </a:rPr>
              <a:t>This material has been designated as “Official Use Only –Sensitive But Not Classified.”</a:t>
            </a:r>
          </a:p>
          <a:p>
            <a:pPr algn="ctr"/>
            <a:r>
              <a:rPr lang="en-US" sz="1000" dirty="0" smtClean="0">
                <a:solidFill>
                  <a:prstClr val="black"/>
                </a:solidFill>
              </a:rPr>
              <a:t>Do not distribute outside Plant Protection and Quarantine.</a:t>
            </a:r>
          </a:p>
          <a:p>
            <a:pPr algn="ctr"/>
            <a:r>
              <a:rPr lang="en-US" sz="1000" dirty="0" smtClean="0">
                <a:solidFill>
                  <a:prstClr val="black"/>
                </a:solidFill>
              </a:rPr>
              <a:t>This material was designed specifically for training purposes only.  Under no circumstances</a:t>
            </a:r>
          </a:p>
          <a:p>
            <a:pPr algn="ctr"/>
            <a:r>
              <a:rPr lang="en-US" sz="1000" dirty="0" smtClean="0">
                <a:solidFill>
                  <a:prstClr val="black"/>
                </a:solidFill>
              </a:rPr>
              <a:t>should the contents be used or cited as authority for setting or sustaining a technical position.</a:t>
            </a:r>
          </a:p>
        </p:txBody>
      </p:sp>
    </p:spTree>
    <p:extLst>
      <p:ext uri="{BB962C8B-B14F-4D97-AF65-F5344CB8AC3E}">
        <p14:creationId xmlns:p14="http://schemas.microsoft.com/office/powerpoint/2010/main" val="5167129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01168" y="1476375"/>
            <a:ext cx="8732520" cy="4695825"/>
          </a:xfrm>
        </p:spPr>
        <p:txBody>
          <a:bodyPr lIns="0" tIns="0" rIns="0" bIns="0">
            <a:noAutofit/>
          </a:bodyPr>
          <a:lstStyle>
            <a:lvl1pPr marL="0" indent="0">
              <a:spcBef>
                <a:spcPts val="0"/>
              </a:spcBef>
              <a:buNone/>
              <a:defRPr sz="2400" baseline="0"/>
            </a:lvl1pPr>
            <a:lvl2pPr marL="457200" indent="-228600">
              <a:spcBef>
                <a:spcPts val="0"/>
              </a:spcBef>
              <a:buFont typeface="Arial" pitchFamily="34" charset="0"/>
              <a:buChar char="•"/>
              <a:defRPr sz="2400" baseline="0"/>
            </a:lvl2pPr>
            <a:lvl3pPr marL="685800" indent="-228600">
              <a:spcBef>
                <a:spcPts val="0"/>
              </a:spcBef>
              <a:buFont typeface="Arial" pitchFamily="34" charset="0"/>
              <a:buChar char="–"/>
              <a:defRPr sz="2000"/>
            </a:lvl3pPr>
            <a:lvl4pPr marL="914400" indent="-228600">
              <a:spcBef>
                <a:spcPts val="0"/>
              </a:spcBef>
              <a:buFont typeface="Wingdings" pitchFamily="2" charset="2"/>
              <a:buChar char="§"/>
              <a:defRPr sz="1800"/>
            </a:lvl4pPr>
          </a:lstStyle>
          <a:p>
            <a:pPr lvl="0"/>
            <a:r>
              <a:rPr lang="en-US" dirty="0" smtClean="0"/>
              <a:t>Body Text</a:t>
            </a:r>
          </a:p>
          <a:p>
            <a:pPr lvl="1"/>
            <a:r>
              <a:rPr lang="en-US" dirty="0" smtClean="0"/>
              <a:t>First level bullet</a:t>
            </a:r>
          </a:p>
          <a:p>
            <a:pPr lvl="2"/>
            <a:r>
              <a:rPr lang="en-US" dirty="0" smtClean="0"/>
              <a:t>Second level bullet</a:t>
            </a:r>
          </a:p>
          <a:p>
            <a:pPr lvl="3"/>
            <a:r>
              <a:rPr lang="en-US" dirty="0" smtClean="0"/>
              <a:t>Third level bullet</a:t>
            </a:r>
          </a:p>
        </p:txBody>
      </p:sp>
      <p:sp>
        <p:nvSpPr>
          <p:cNvPr id="11" name="Date Placeholder 10"/>
          <p:cNvSpPr>
            <a:spLocks noGrp="1"/>
          </p:cNvSpPr>
          <p:nvPr>
            <p:ph type="dt" sz="half" idx="14"/>
          </p:nvPr>
        </p:nvSpPr>
        <p:spPr/>
        <p:txBody>
          <a:bodyPr/>
          <a:lstStyle/>
          <a:p>
            <a:fld id="{BAAE99E2-D640-CE46-903C-AF6E7F57988D}" type="datetimeFigureOut">
              <a:rPr lang="en-US" smtClean="0">
                <a:solidFill>
                  <a:prstClr val="black">
                    <a:tint val="75000"/>
                  </a:prstClr>
                </a:solidFill>
              </a:rPr>
              <a:pPr/>
              <a:t>2/11/2014</a:t>
            </a:fld>
            <a:endParaRPr lang="en-US" dirty="0">
              <a:solidFill>
                <a:prstClr val="black">
                  <a:tint val="75000"/>
                </a:prstClr>
              </a:solidFill>
            </a:endParaRPr>
          </a:p>
        </p:txBody>
      </p:sp>
      <p:sp>
        <p:nvSpPr>
          <p:cNvPr id="12" name="Footer Placeholder 11"/>
          <p:cNvSpPr>
            <a:spLocks noGrp="1"/>
          </p:cNvSpPr>
          <p:nvPr>
            <p:ph type="ftr" sz="quarter" idx="15"/>
          </p:nvPr>
        </p:nvSpPr>
        <p:spPr/>
        <p:txBody>
          <a:bodyPr/>
          <a:lstStyle/>
          <a:p>
            <a:endParaRPr lang="en-US" dirty="0">
              <a:solidFill>
                <a:prstClr val="black">
                  <a:tint val="75000"/>
                </a:prstClr>
              </a:solidFill>
            </a:endParaRPr>
          </a:p>
        </p:txBody>
      </p:sp>
      <p:sp>
        <p:nvSpPr>
          <p:cNvPr id="13" name="Slide Number Placeholder 12"/>
          <p:cNvSpPr>
            <a:spLocks noGrp="1"/>
          </p:cNvSpPr>
          <p:nvPr>
            <p:ph type="sldNum" sz="quarter" idx="16"/>
          </p:nvPr>
        </p:nvSpPr>
        <p:spPr/>
        <p:txBody>
          <a:bodyPr/>
          <a:lstStyle/>
          <a:p>
            <a:fld id="{C637C728-5218-8E41-BD52-95328715D22E}" type="slidenum">
              <a:rPr lang="en-US" smtClean="0">
                <a:solidFill>
                  <a:prstClr val="black">
                    <a:tint val="75000"/>
                  </a:prstClr>
                </a:solidFill>
              </a:rPr>
              <a:pPr/>
              <a:t>‹#›</a:t>
            </a:fld>
            <a:endParaRPr lang="en-US" dirty="0">
              <a:solidFill>
                <a:prstClr val="black">
                  <a:tint val="75000"/>
                </a:prstClr>
              </a:solidFill>
            </a:endParaRPr>
          </a:p>
        </p:txBody>
      </p:sp>
      <p:sp>
        <p:nvSpPr>
          <p:cNvPr id="15" name="Title 14"/>
          <p:cNvSpPr>
            <a:spLocks noGrp="1"/>
          </p:cNvSpPr>
          <p:nvPr>
            <p:ph type="title" hasCustomPrompt="1"/>
          </p:nvPr>
        </p:nvSpPr>
        <p:spPr>
          <a:xfrm>
            <a:off x="201168" y="923925"/>
            <a:ext cx="8732520" cy="457200"/>
          </a:xfrm>
        </p:spPr>
        <p:txBody>
          <a:bodyPr lIns="0" tIns="0" rIns="0" bIns="0" anchor="t" anchorCtr="0">
            <a:noAutofit/>
          </a:bodyPr>
          <a:lstStyle>
            <a:lvl1pPr algn="l">
              <a:defRPr sz="2800" b="1" baseline="0">
                <a:solidFill>
                  <a:srgbClr val="004B8E"/>
                </a:solidFill>
              </a:defRPr>
            </a:lvl1pPr>
          </a:lstStyle>
          <a:p>
            <a:r>
              <a:rPr lang="en-US" dirty="0" smtClean="0"/>
              <a:t>Slide Title</a:t>
            </a:r>
            <a:endParaRPr lang="en-US" dirty="0"/>
          </a:p>
        </p:txBody>
      </p:sp>
    </p:spTree>
    <p:extLst>
      <p:ext uri="{BB962C8B-B14F-4D97-AF65-F5344CB8AC3E}">
        <p14:creationId xmlns:p14="http://schemas.microsoft.com/office/powerpoint/2010/main" val="407583702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4005548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74816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848868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6115875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718031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E99E2-D640-CE46-903C-AF6E7F57988D}" type="datetimeFigureOut">
              <a:rPr lang="en-US" smtClean="0"/>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2938940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E99E2-D640-CE46-903C-AF6E7F57988D}" type="datetimeFigureOut">
              <a:rPr lang="en-US" smtClean="0"/>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7403792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99E2-D640-CE46-903C-AF6E7F57988D}" type="datetimeFigureOut">
              <a:rPr lang="en-US" smtClean="0"/>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6608088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982985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463841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9252500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31175790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10"/>
          <p:cNvSpPr>
            <a:spLocks noGrp="1"/>
          </p:cNvSpPr>
          <p:nvPr>
            <p:ph type="pic" sz="quarter" idx="14"/>
          </p:nvPr>
        </p:nvSpPr>
        <p:spPr>
          <a:xfrm>
            <a:off x="3319463" y="3333750"/>
            <a:ext cx="2505075" cy="2343150"/>
          </a:xfrm>
        </p:spPr>
        <p:txBody>
          <a:bodyPr/>
          <a:lstStyle>
            <a:lvl1pPr marL="0" indent="0">
              <a:buNone/>
              <a:defRPr/>
            </a:lvl1pPr>
          </a:lstStyle>
          <a:p>
            <a:r>
              <a:rPr lang="en-US" smtClean="0"/>
              <a:t>Click icon to add picture</a:t>
            </a:r>
            <a:endParaRPr lang="en-US" dirty="0"/>
          </a:p>
        </p:txBody>
      </p:sp>
      <p:sp>
        <p:nvSpPr>
          <p:cNvPr id="9" name="Title 1"/>
          <p:cNvSpPr>
            <a:spLocks noGrp="1"/>
          </p:cNvSpPr>
          <p:nvPr>
            <p:ph type="title" hasCustomPrompt="1"/>
          </p:nvPr>
        </p:nvSpPr>
        <p:spPr>
          <a:xfrm>
            <a:off x="685800" y="1063626"/>
            <a:ext cx="7772400" cy="688974"/>
          </a:xfrm>
        </p:spPr>
        <p:txBody>
          <a:bodyPr anchor="t">
            <a:normAutofit/>
          </a:bodyPr>
          <a:lstStyle>
            <a:lvl1pPr algn="ctr">
              <a:defRPr sz="3600" b="1" cap="none" baseline="0">
                <a:solidFill>
                  <a:srgbClr val="004B8E"/>
                </a:solidFill>
              </a:defRPr>
            </a:lvl1pPr>
          </a:lstStyle>
          <a:p>
            <a:r>
              <a:rPr lang="en-US" dirty="0" smtClean="0"/>
              <a:t>Course Title</a:t>
            </a:r>
            <a:endParaRPr lang="en-US" dirty="0"/>
          </a:p>
        </p:txBody>
      </p:sp>
      <p:sp>
        <p:nvSpPr>
          <p:cNvPr id="10" name="Text Placeholder 2"/>
          <p:cNvSpPr>
            <a:spLocks noGrp="1"/>
          </p:cNvSpPr>
          <p:nvPr>
            <p:ph type="body" idx="1" hasCustomPrompt="1"/>
          </p:nvPr>
        </p:nvSpPr>
        <p:spPr>
          <a:xfrm>
            <a:off x="685800" y="2087563"/>
            <a:ext cx="7772400" cy="1150937"/>
          </a:xfrm>
        </p:spPr>
        <p:txBody>
          <a:bodyPr wrap="none" lIns="0" tIns="0" rIns="0" bIns="0" anchor="t" anchorCtr="1">
            <a:noAutofit/>
          </a:bodyPr>
          <a:lstStyle>
            <a:lvl1pPr marL="0" indent="0">
              <a:buNone/>
              <a:defRPr sz="2800" b="1" baseline="0">
                <a:solidFill>
                  <a:srgbClr val="12673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Module or Lesson #:  Module or Lesson Title</a:t>
            </a:r>
          </a:p>
        </p:txBody>
      </p:sp>
      <p:sp>
        <p:nvSpPr>
          <p:cNvPr id="12" name="TextBox 11"/>
          <p:cNvSpPr txBox="1"/>
          <p:nvPr userDrawn="1"/>
        </p:nvSpPr>
        <p:spPr>
          <a:xfrm>
            <a:off x="742950" y="5772150"/>
            <a:ext cx="7658100" cy="1015663"/>
          </a:xfrm>
          <a:prstGeom prst="rect">
            <a:avLst/>
          </a:prstGeom>
          <a:noFill/>
        </p:spPr>
        <p:txBody>
          <a:bodyPr wrap="square" rtlCol="0">
            <a:spAutoFit/>
          </a:bodyPr>
          <a:lstStyle/>
          <a:p>
            <a:pPr algn="ctr"/>
            <a:r>
              <a:rPr lang="en-US" sz="1000" dirty="0" smtClean="0">
                <a:solidFill>
                  <a:prstClr val="black"/>
                </a:solidFill>
              </a:rPr>
              <a:t>For Official Use Only</a:t>
            </a:r>
          </a:p>
          <a:p>
            <a:pPr algn="ctr"/>
            <a:endParaRPr lang="en-US" sz="1000" dirty="0" smtClean="0">
              <a:solidFill>
                <a:prstClr val="black"/>
              </a:solidFill>
            </a:endParaRPr>
          </a:p>
          <a:p>
            <a:pPr algn="ctr"/>
            <a:r>
              <a:rPr lang="en-US" sz="1000" dirty="0" smtClean="0">
                <a:solidFill>
                  <a:prstClr val="black"/>
                </a:solidFill>
              </a:rPr>
              <a:t>This material has been designated as “Official Use Only –Sensitive But Not Classified.”</a:t>
            </a:r>
          </a:p>
          <a:p>
            <a:pPr algn="ctr"/>
            <a:r>
              <a:rPr lang="en-US" sz="1000" dirty="0" smtClean="0">
                <a:solidFill>
                  <a:prstClr val="black"/>
                </a:solidFill>
              </a:rPr>
              <a:t>Do not distribute outside Plant Protection and Quarantine.</a:t>
            </a:r>
          </a:p>
          <a:p>
            <a:pPr algn="ctr"/>
            <a:r>
              <a:rPr lang="en-US" sz="1000" dirty="0" smtClean="0">
                <a:solidFill>
                  <a:prstClr val="black"/>
                </a:solidFill>
              </a:rPr>
              <a:t>This material was designed specifically for training purposes only.  Under no circumstances</a:t>
            </a:r>
          </a:p>
          <a:p>
            <a:pPr algn="ctr"/>
            <a:r>
              <a:rPr lang="en-US" sz="1000" dirty="0" smtClean="0">
                <a:solidFill>
                  <a:prstClr val="black"/>
                </a:solidFill>
              </a:rPr>
              <a:t>should the contents be used or cited as authority for setting or sustaining a technical position.</a:t>
            </a:r>
          </a:p>
        </p:txBody>
      </p:sp>
    </p:spTree>
    <p:extLst>
      <p:ext uri="{BB962C8B-B14F-4D97-AF65-F5344CB8AC3E}">
        <p14:creationId xmlns:p14="http://schemas.microsoft.com/office/powerpoint/2010/main" val="40193818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E99E2-D640-CE46-903C-AF6E7F57988D}" type="datetimeFigureOut">
              <a:rPr lang="en-US" smtClean="0"/>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534811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01168" y="1476375"/>
            <a:ext cx="8732520" cy="4695825"/>
          </a:xfrm>
        </p:spPr>
        <p:txBody>
          <a:bodyPr lIns="0" tIns="0" rIns="0" bIns="0">
            <a:noAutofit/>
          </a:bodyPr>
          <a:lstStyle>
            <a:lvl1pPr marL="0" indent="0">
              <a:spcBef>
                <a:spcPts val="0"/>
              </a:spcBef>
              <a:buNone/>
              <a:defRPr sz="2400" baseline="0"/>
            </a:lvl1pPr>
            <a:lvl2pPr marL="457200" indent="-228600">
              <a:spcBef>
                <a:spcPts val="0"/>
              </a:spcBef>
              <a:buFont typeface="Arial" pitchFamily="34" charset="0"/>
              <a:buChar char="•"/>
              <a:defRPr sz="2400" baseline="0"/>
            </a:lvl2pPr>
            <a:lvl3pPr marL="685800" indent="-228600">
              <a:spcBef>
                <a:spcPts val="0"/>
              </a:spcBef>
              <a:buFont typeface="Arial" pitchFamily="34" charset="0"/>
              <a:buChar char="–"/>
              <a:defRPr sz="2000"/>
            </a:lvl3pPr>
            <a:lvl4pPr marL="914400" indent="-228600">
              <a:spcBef>
                <a:spcPts val="0"/>
              </a:spcBef>
              <a:buFont typeface="Wingdings" pitchFamily="2" charset="2"/>
              <a:buChar char="§"/>
              <a:defRPr sz="1800"/>
            </a:lvl4pPr>
          </a:lstStyle>
          <a:p>
            <a:pPr lvl="0"/>
            <a:r>
              <a:rPr lang="en-US" dirty="0" smtClean="0"/>
              <a:t>Body Text</a:t>
            </a:r>
          </a:p>
          <a:p>
            <a:pPr lvl="1"/>
            <a:r>
              <a:rPr lang="en-US" dirty="0" smtClean="0"/>
              <a:t>First level bullet</a:t>
            </a:r>
          </a:p>
          <a:p>
            <a:pPr lvl="2"/>
            <a:r>
              <a:rPr lang="en-US" dirty="0" smtClean="0"/>
              <a:t>Second level bullet</a:t>
            </a:r>
          </a:p>
          <a:p>
            <a:pPr lvl="3"/>
            <a:r>
              <a:rPr lang="en-US" dirty="0" smtClean="0"/>
              <a:t>Third level bullet</a:t>
            </a:r>
          </a:p>
        </p:txBody>
      </p:sp>
      <p:sp>
        <p:nvSpPr>
          <p:cNvPr id="11" name="Date Placeholder 10"/>
          <p:cNvSpPr>
            <a:spLocks noGrp="1"/>
          </p:cNvSpPr>
          <p:nvPr>
            <p:ph type="dt" sz="half" idx="14"/>
          </p:nvPr>
        </p:nvSpPr>
        <p:spPr/>
        <p:txBody>
          <a:bodyPr/>
          <a:lstStyle/>
          <a:p>
            <a:fld id="{BAAE99E2-D640-CE46-903C-AF6E7F57988D}" type="datetimeFigureOut">
              <a:rPr lang="en-US" smtClean="0">
                <a:solidFill>
                  <a:prstClr val="black">
                    <a:tint val="75000"/>
                  </a:prstClr>
                </a:solidFill>
              </a:rPr>
              <a:pPr/>
              <a:t>2/11/2014</a:t>
            </a:fld>
            <a:endParaRPr lang="en-US" dirty="0">
              <a:solidFill>
                <a:prstClr val="black">
                  <a:tint val="75000"/>
                </a:prstClr>
              </a:solidFill>
            </a:endParaRPr>
          </a:p>
        </p:txBody>
      </p:sp>
      <p:sp>
        <p:nvSpPr>
          <p:cNvPr id="12" name="Footer Placeholder 11"/>
          <p:cNvSpPr>
            <a:spLocks noGrp="1"/>
          </p:cNvSpPr>
          <p:nvPr>
            <p:ph type="ftr" sz="quarter" idx="15"/>
          </p:nvPr>
        </p:nvSpPr>
        <p:spPr/>
        <p:txBody>
          <a:bodyPr/>
          <a:lstStyle/>
          <a:p>
            <a:endParaRPr lang="en-US" dirty="0">
              <a:solidFill>
                <a:prstClr val="black">
                  <a:tint val="75000"/>
                </a:prstClr>
              </a:solidFill>
            </a:endParaRPr>
          </a:p>
        </p:txBody>
      </p:sp>
      <p:sp>
        <p:nvSpPr>
          <p:cNvPr id="13" name="Slide Number Placeholder 12"/>
          <p:cNvSpPr>
            <a:spLocks noGrp="1"/>
          </p:cNvSpPr>
          <p:nvPr>
            <p:ph type="sldNum" sz="quarter" idx="16"/>
          </p:nvPr>
        </p:nvSpPr>
        <p:spPr/>
        <p:txBody>
          <a:bodyPr/>
          <a:lstStyle/>
          <a:p>
            <a:fld id="{C637C728-5218-8E41-BD52-95328715D22E}" type="slidenum">
              <a:rPr lang="en-US" smtClean="0">
                <a:solidFill>
                  <a:prstClr val="black">
                    <a:tint val="75000"/>
                  </a:prstClr>
                </a:solidFill>
              </a:rPr>
              <a:pPr/>
              <a:t>‹#›</a:t>
            </a:fld>
            <a:endParaRPr lang="en-US" dirty="0">
              <a:solidFill>
                <a:prstClr val="black">
                  <a:tint val="75000"/>
                </a:prstClr>
              </a:solidFill>
            </a:endParaRPr>
          </a:p>
        </p:txBody>
      </p:sp>
      <p:sp>
        <p:nvSpPr>
          <p:cNvPr id="15" name="Title 14"/>
          <p:cNvSpPr>
            <a:spLocks noGrp="1"/>
          </p:cNvSpPr>
          <p:nvPr>
            <p:ph type="title" hasCustomPrompt="1"/>
          </p:nvPr>
        </p:nvSpPr>
        <p:spPr>
          <a:xfrm>
            <a:off x="201168" y="923925"/>
            <a:ext cx="8732520" cy="457200"/>
          </a:xfrm>
        </p:spPr>
        <p:txBody>
          <a:bodyPr lIns="0" tIns="0" rIns="0" bIns="0" anchor="t" anchorCtr="0">
            <a:noAutofit/>
          </a:bodyPr>
          <a:lstStyle>
            <a:lvl1pPr algn="l">
              <a:defRPr sz="2800" b="1" baseline="0">
                <a:solidFill>
                  <a:srgbClr val="004B8E"/>
                </a:solidFill>
              </a:defRPr>
            </a:lvl1pPr>
          </a:lstStyle>
          <a:p>
            <a:r>
              <a:rPr lang="en-US" dirty="0" smtClean="0"/>
              <a:t>Slide Title</a:t>
            </a:r>
            <a:endParaRPr lang="en-US" dirty="0"/>
          </a:p>
        </p:txBody>
      </p:sp>
    </p:spTree>
    <p:extLst>
      <p:ext uri="{BB962C8B-B14F-4D97-AF65-F5344CB8AC3E}">
        <p14:creationId xmlns:p14="http://schemas.microsoft.com/office/powerpoint/2010/main" val="9978356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E99E2-D640-CE46-903C-AF6E7F57988D}" type="datetimeFigureOut">
              <a:rPr lang="en-US" smtClean="0"/>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271658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99E2-D640-CE46-903C-AF6E7F57988D}" type="datetimeFigureOut">
              <a:rPr lang="en-US" smtClean="0"/>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423088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1683533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a:p>
        </p:txBody>
      </p:sp>
    </p:spTree>
    <p:extLst>
      <p:ext uri="{BB962C8B-B14F-4D97-AF65-F5344CB8AC3E}">
        <p14:creationId xmlns:p14="http://schemas.microsoft.com/office/powerpoint/2010/main" val="49316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E99E2-D640-CE46-903C-AF6E7F57988D}" type="datetimeFigureOut">
              <a:rPr lang="en-US" smtClean="0"/>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7C728-5218-8E41-BD52-95328715D22E}" type="slidenum">
              <a:rPr lang="en-US" smtClean="0"/>
              <a:t>‹#›</a:t>
            </a:fld>
            <a:endParaRPr lang="en-US"/>
          </a:p>
        </p:txBody>
      </p:sp>
      <p:sp>
        <p:nvSpPr>
          <p:cNvPr id="7" name="Rectangle 6"/>
          <p:cNvSpPr/>
          <p:nvPr userDrawn="1"/>
        </p:nvSpPr>
        <p:spPr>
          <a:xfrm>
            <a:off x="0" y="-1"/>
            <a:ext cx="9144000" cy="822960"/>
          </a:xfrm>
          <a:prstGeom prst="rect">
            <a:avLst/>
          </a:prstGeom>
          <a:solidFill>
            <a:srgbClr val="004B8E"/>
          </a:solidFill>
          <a:ln>
            <a:noFill/>
          </a:ln>
          <a:effectLst>
            <a:outerShdw blurRad="50800" dist="25400" dir="5400000" algn="t" rotWithShape="0">
              <a:prstClr val="black">
                <a:alpha val="36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 SigLockup Master PwPt.Neg-transbg.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8882" y="255110"/>
            <a:ext cx="2876453" cy="432864"/>
          </a:xfrm>
          <a:prstGeom prst="rect">
            <a:avLst/>
          </a:prstGeom>
        </p:spPr>
      </p:pic>
    </p:spTree>
    <p:extLst>
      <p:ext uri="{BB962C8B-B14F-4D97-AF65-F5344CB8AC3E}">
        <p14:creationId xmlns:p14="http://schemas.microsoft.com/office/powerpoint/2010/main" val="5289533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A212A-9AFD-48A2-8841-D265BE2AF1C5}" type="datetimeFigureOut">
              <a:rPr lang="en-US" smtClean="0"/>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C2A65-CDA0-4E2B-960A-28557E06448D}" type="slidenum">
              <a:rPr lang="en-US" smtClean="0"/>
              <a:t>‹#›</a:t>
            </a:fld>
            <a:endParaRPr lang="en-US"/>
          </a:p>
        </p:txBody>
      </p:sp>
    </p:spTree>
    <p:extLst>
      <p:ext uri="{BB962C8B-B14F-4D97-AF65-F5344CB8AC3E}">
        <p14:creationId xmlns:p14="http://schemas.microsoft.com/office/powerpoint/2010/main" val="358075757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E99E2-D640-CE46-903C-AF6E7F57988D}" type="datetimeFigureOut">
              <a:rPr lang="en-US" smtClean="0"/>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7C728-5218-8E41-BD52-95328715D22E}" type="slidenum">
              <a:rPr lang="en-US" smtClean="0"/>
              <a:t>‹#›</a:t>
            </a:fld>
            <a:endParaRPr lang="en-US"/>
          </a:p>
        </p:txBody>
      </p:sp>
      <p:sp>
        <p:nvSpPr>
          <p:cNvPr id="7" name="Rectangle 6"/>
          <p:cNvSpPr/>
          <p:nvPr userDrawn="1"/>
        </p:nvSpPr>
        <p:spPr>
          <a:xfrm>
            <a:off x="0" y="-1"/>
            <a:ext cx="9144000" cy="822960"/>
          </a:xfrm>
          <a:prstGeom prst="rect">
            <a:avLst/>
          </a:prstGeom>
          <a:solidFill>
            <a:srgbClr val="004B8E"/>
          </a:solidFill>
          <a:ln>
            <a:noFill/>
          </a:ln>
          <a:effectLst>
            <a:outerShdw blurRad="50800" dist="25400" dir="5400000" algn="t" rotWithShape="0">
              <a:prstClr val="black">
                <a:alpha val="36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 SigLockup Master PwPt.Neg-transbg.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8882" y="255110"/>
            <a:ext cx="2876453" cy="432864"/>
          </a:xfrm>
          <a:prstGeom prst="rect">
            <a:avLst/>
          </a:prstGeom>
        </p:spPr>
      </p:pic>
    </p:spTree>
    <p:extLst>
      <p:ext uri="{BB962C8B-B14F-4D97-AF65-F5344CB8AC3E}">
        <p14:creationId xmlns:p14="http://schemas.microsoft.com/office/powerpoint/2010/main" val="5289533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E99E2-D640-CE46-903C-AF6E7F57988D}" type="datetimeFigureOut">
              <a:rPr lang="en-US" smtClean="0"/>
              <a:t>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7C728-5218-8E41-BD52-95328715D22E}" type="slidenum">
              <a:rPr lang="en-US" smtClean="0"/>
              <a:t>‹#›</a:t>
            </a:fld>
            <a:endParaRPr lang="en-US"/>
          </a:p>
        </p:txBody>
      </p:sp>
      <p:sp>
        <p:nvSpPr>
          <p:cNvPr id="7" name="Rectangle 6"/>
          <p:cNvSpPr/>
          <p:nvPr userDrawn="1"/>
        </p:nvSpPr>
        <p:spPr>
          <a:xfrm>
            <a:off x="0" y="-1"/>
            <a:ext cx="9144000" cy="822960"/>
          </a:xfrm>
          <a:prstGeom prst="rect">
            <a:avLst/>
          </a:prstGeom>
          <a:solidFill>
            <a:srgbClr val="004B8E"/>
          </a:solidFill>
          <a:ln>
            <a:noFill/>
          </a:ln>
          <a:effectLst>
            <a:outerShdw blurRad="50800" dist="25400" dir="5400000" algn="t" rotWithShape="0">
              <a:prstClr val="black">
                <a:alpha val="36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 SigLockup Master PwPt.Neg-transbg.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8882" y="255110"/>
            <a:ext cx="2876453" cy="432864"/>
          </a:xfrm>
          <a:prstGeom prst="rect">
            <a:avLst/>
          </a:prstGeom>
        </p:spPr>
      </p:pic>
    </p:spTree>
    <p:extLst>
      <p:ext uri="{BB962C8B-B14F-4D97-AF65-F5344CB8AC3E}">
        <p14:creationId xmlns:p14="http://schemas.microsoft.com/office/powerpoint/2010/main" val="6733302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Revised%20arthropod%20template_12_27_2013.xlsx"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hyperlink" Target="CAPS%20arthropod%20guidance_12_27_2013.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To_do_list.xls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Ostrinia%20nubilalis_2013%2012%2026.xls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Final_WRA%20Falcaria%20vulgari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Developing a new pest prioritization model</a:t>
            </a:r>
            <a:endParaRPr lang="en-US" dirty="0"/>
          </a:p>
        </p:txBody>
      </p:sp>
      <p:sp>
        <p:nvSpPr>
          <p:cNvPr id="4" name="Subtitle 3"/>
          <p:cNvSpPr>
            <a:spLocks noGrp="1"/>
          </p:cNvSpPr>
          <p:nvPr>
            <p:ph type="subTitle" idx="1"/>
          </p:nvPr>
        </p:nvSpPr>
        <p:spPr/>
        <p:txBody>
          <a:bodyPr/>
          <a:lstStyle/>
          <a:p>
            <a:r>
              <a:rPr lang="en-US" sz="2400" dirty="0" smtClean="0"/>
              <a:t>Alison Neeley </a:t>
            </a:r>
          </a:p>
          <a:p>
            <a:r>
              <a:rPr lang="en-US" sz="2000" dirty="0" smtClean="0"/>
              <a:t>Plant Epidemiology &amp; Risk Analysis Laboratory</a:t>
            </a:r>
            <a:endParaRPr lang="en-US" sz="2000" dirty="0"/>
          </a:p>
        </p:txBody>
      </p:sp>
    </p:spTree>
    <p:extLst>
      <p:ext uri="{BB962C8B-B14F-4D97-AF65-F5344CB8AC3E}">
        <p14:creationId xmlns:p14="http://schemas.microsoft.com/office/powerpoint/2010/main" val="3083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smtClean="0"/>
              <a:t>Predictive Model for Impact Potential</a:t>
            </a:r>
            <a:endParaRPr lang="en-US" b="1" dirty="0"/>
          </a:p>
        </p:txBody>
      </p:sp>
      <p:sp>
        <p:nvSpPr>
          <p:cNvPr id="3" name="Content Placeholder 2"/>
          <p:cNvSpPr>
            <a:spLocks noGrp="1"/>
          </p:cNvSpPr>
          <p:nvPr>
            <p:ph idx="1"/>
          </p:nvPr>
        </p:nvSpPr>
        <p:spPr>
          <a:xfrm>
            <a:off x="304800" y="2362200"/>
            <a:ext cx="8458200" cy="4525963"/>
          </a:xfrm>
        </p:spPr>
        <p:txBody>
          <a:bodyPr>
            <a:normAutofit/>
          </a:bodyPr>
          <a:lstStyle/>
          <a:p>
            <a:r>
              <a:rPr lang="en-US" sz="2800" dirty="0"/>
              <a:t>Currently 2 models: arthropods and pathogens</a:t>
            </a:r>
          </a:p>
          <a:p>
            <a:r>
              <a:rPr lang="en-US" sz="2800" dirty="0" smtClean="0"/>
              <a:t>Developed a set of questions we think will be predictive of impact</a:t>
            </a:r>
          </a:p>
          <a:p>
            <a:pPr lvl="1"/>
            <a:r>
              <a:rPr lang="en-US" sz="2400" dirty="0" smtClean="0"/>
              <a:t>Establishment &amp; spread potential</a:t>
            </a:r>
          </a:p>
          <a:p>
            <a:pPr lvl="1"/>
            <a:r>
              <a:rPr lang="en-US" sz="2400" dirty="0" smtClean="0"/>
              <a:t>Damage Potential</a:t>
            </a:r>
          </a:p>
          <a:p>
            <a:pPr lvl="1"/>
            <a:r>
              <a:rPr lang="en-US" sz="2400" dirty="0" smtClean="0"/>
              <a:t>Mitigating Factors</a:t>
            </a:r>
          </a:p>
          <a:p>
            <a:r>
              <a:rPr lang="en-US" sz="2800" dirty="0" smtClean="0"/>
              <a:t>Developed Guidance for answering questions consistently</a:t>
            </a:r>
          </a:p>
        </p:txBody>
      </p:sp>
    </p:spTree>
    <p:extLst>
      <p:ext uri="{BB962C8B-B14F-4D97-AF65-F5344CB8AC3E}">
        <p14:creationId xmlns:p14="http://schemas.microsoft.com/office/powerpoint/2010/main" val="459485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914400"/>
            <a:ext cx="8229600" cy="1143000"/>
          </a:xfrm>
        </p:spPr>
        <p:txBody>
          <a:bodyPr/>
          <a:lstStyle/>
          <a:p>
            <a:pPr algn="ctr"/>
            <a:r>
              <a:rPr lang="en-US" sz="4000" b="1" dirty="0" smtClean="0"/>
              <a:t>Arthropod Model</a:t>
            </a:r>
            <a:endParaRPr lang="en-US" sz="2400" b="1" i="1" dirty="0"/>
          </a:p>
        </p:txBody>
      </p:sp>
      <p:sp>
        <p:nvSpPr>
          <p:cNvPr id="246787" name="Rectangle 3"/>
          <p:cNvSpPr>
            <a:spLocks noGrp="1" noChangeArrowheads="1"/>
          </p:cNvSpPr>
          <p:nvPr>
            <p:ph sz="half" idx="1"/>
          </p:nvPr>
        </p:nvSpPr>
        <p:spPr/>
        <p:txBody>
          <a:bodyPr/>
          <a:lstStyle/>
          <a:p>
            <a:pPr lvl="1">
              <a:lnSpc>
                <a:spcPct val="80000"/>
              </a:lnSpc>
            </a:pPr>
            <a:endParaRPr lang="en-US" sz="800" dirty="0"/>
          </a:p>
          <a:p>
            <a:pPr lvl="1">
              <a:lnSpc>
                <a:spcPct val="80000"/>
              </a:lnSpc>
            </a:pPr>
            <a:endParaRPr lang="en-US" sz="800" dirty="0"/>
          </a:p>
        </p:txBody>
      </p:sp>
      <p:sp>
        <p:nvSpPr>
          <p:cNvPr id="246788" name="Rectangle 4"/>
          <p:cNvSpPr>
            <a:spLocks noGrp="1" noChangeArrowheads="1"/>
          </p:cNvSpPr>
          <p:nvPr>
            <p:ph sz="half" idx="2"/>
          </p:nvPr>
        </p:nvSpPr>
        <p:spPr>
          <a:xfrm>
            <a:off x="3962400" y="2743200"/>
            <a:ext cx="4876800" cy="2286000"/>
          </a:xfrm>
        </p:spPr>
        <p:txBody>
          <a:bodyPr/>
          <a:lstStyle/>
          <a:p>
            <a:pPr marL="406400" indent="-406400">
              <a:spcBef>
                <a:spcPts val="0"/>
              </a:spcBef>
            </a:pPr>
            <a:endParaRPr lang="en-US" sz="2400" dirty="0" smtClean="0"/>
          </a:p>
          <a:p>
            <a:pPr>
              <a:spcBef>
                <a:spcPts val="0"/>
              </a:spcBef>
            </a:pPr>
            <a:r>
              <a:rPr lang="en-US" sz="3600" dirty="0">
                <a:hlinkClick r:id="rId3" action="ppaction://hlinkfile"/>
              </a:rPr>
              <a:t>Model Template</a:t>
            </a:r>
            <a:endParaRPr lang="en-US" sz="3600" dirty="0"/>
          </a:p>
          <a:p>
            <a:pPr>
              <a:spcBef>
                <a:spcPts val="0"/>
              </a:spcBef>
            </a:pPr>
            <a:r>
              <a:rPr lang="en-US" sz="3600" dirty="0">
                <a:hlinkClick r:id="rId4" action="ppaction://hlinkfile"/>
              </a:rPr>
              <a:t>Guidance Document</a:t>
            </a:r>
            <a:endParaRPr lang="en-US" sz="3600" dirty="0"/>
          </a:p>
          <a:p>
            <a:pPr>
              <a:spcBef>
                <a:spcPts val="0"/>
              </a:spcBef>
            </a:pPr>
            <a:endParaRPr lang="en-US" sz="3600" dirty="0" smtClean="0"/>
          </a:p>
          <a:p>
            <a:pPr>
              <a:spcBef>
                <a:spcPts val="0"/>
              </a:spcBef>
            </a:pPr>
            <a:endParaRPr lang="en-US" sz="2400" dirty="0"/>
          </a:p>
        </p:txBody>
      </p:sp>
      <p:sp>
        <p:nvSpPr>
          <p:cNvPr id="246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600" y="2362198"/>
            <a:ext cx="2667000" cy="4006761"/>
          </a:xfrm>
          <a:prstGeom prst="rect">
            <a:avLst/>
          </a:prstGeom>
        </p:spPr>
      </p:pic>
    </p:spTree>
    <p:extLst>
      <p:ext uri="{BB962C8B-B14F-4D97-AF65-F5344CB8AC3E}">
        <p14:creationId xmlns:p14="http://schemas.microsoft.com/office/powerpoint/2010/main" val="426117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noChangeArrowheads="1"/>
          </p:cNvSpPr>
          <p:nvPr>
            <p:ph type="body" sz="half" idx="1"/>
          </p:nvPr>
        </p:nvSpPr>
        <p:spPr/>
        <p:txBody>
          <a:bodyPr/>
          <a:lstStyle/>
          <a:p>
            <a:pPr lvl="1"/>
            <a:endParaRPr lang="en-US" sz="1800"/>
          </a:p>
          <a:p>
            <a:pPr lvl="1"/>
            <a:endParaRPr lang="en-US" sz="1800"/>
          </a:p>
        </p:txBody>
      </p:sp>
      <p:sp>
        <p:nvSpPr>
          <p:cNvPr id="234500" name="Rectangle 4"/>
          <p:cNvSpPr>
            <a:spLocks noGrp="1" noChangeArrowheads="1"/>
          </p:cNvSpPr>
          <p:nvPr>
            <p:ph type="body" sz="half" idx="2"/>
          </p:nvPr>
        </p:nvSpPr>
        <p:spPr>
          <a:xfrm>
            <a:off x="381000" y="2438400"/>
            <a:ext cx="8382000" cy="3962400"/>
          </a:xfrm>
        </p:spPr>
        <p:txBody>
          <a:bodyPr>
            <a:normAutofit/>
          </a:bodyPr>
          <a:lstStyle/>
          <a:p>
            <a:pPr>
              <a:spcBef>
                <a:spcPts val="0"/>
              </a:spcBef>
            </a:pPr>
            <a:r>
              <a:rPr lang="en-US" dirty="0" smtClean="0"/>
              <a:t>Identified about 100 non-native pests that have become established in the United States </a:t>
            </a:r>
          </a:p>
          <a:p>
            <a:pPr>
              <a:spcBef>
                <a:spcPts val="0"/>
              </a:spcBef>
              <a:buNone/>
            </a:pPr>
            <a:endParaRPr lang="en-US" sz="1400" dirty="0" smtClean="0"/>
          </a:p>
          <a:p>
            <a:pPr>
              <a:spcBef>
                <a:spcPts val="0"/>
              </a:spcBef>
            </a:pPr>
            <a:r>
              <a:rPr lang="en-US" dirty="0" smtClean="0"/>
              <a:t>PERAL economics team is evaluating each</a:t>
            </a:r>
            <a:br>
              <a:rPr lang="en-US" dirty="0" smtClean="0"/>
            </a:br>
            <a:r>
              <a:rPr lang="en-US" dirty="0" smtClean="0"/>
              <a:t>pest in terms of </a:t>
            </a:r>
            <a:r>
              <a:rPr lang="en-US" i="1" u="sng" dirty="0" smtClean="0"/>
              <a:t>observed</a:t>
            </a:r>
            <a:r>
              <a:rPr lang="en-US" i="1" dirty="0" smtClean="0"/>
              <a:t> </a:t>
            </a:r>
            <a:r>
              <a:rPr lang="en-US" dirty="0"/>
              <a:t> </a:t>
            </a:r>
            <a:r>
              <a:rPr lang="en-US" dirty="0" smtClean="0"/>
              <a:t>impacts</a:t>
            </a:r>
          </a:p>
          <a:p>
            <a:pPr lvl="1">
              <a:spcBef>
                <a:spcPts val="0"/>
              </a:spcBef>
            </a:pPr>
            <a:endParaRPr lang="en-US" sz="1600" dirty="0" smtClean="0"/>
          </a:p>
          <a:p>
            <a:pPr>
              <a:spcBef>
                <a:spcPts val="0"/>
              </a:spcBef>
            </a:pPr>
            <a:r>
              <a:rPr lang="en-US" dirty="0"/>
              <a:t>Pests </a:t>
            </a:r>
            <a:r>
              <a:rPr lang="en-US" dirty="0" smtClean="0"/>
              <a:t>grouped </a:t>
            </a:r>
            <a:r>
              <a:rPr lang="en-US" dirty="0"/>
              <a:t>into three </a:t>
            </a:r>
            <a:r>
              <a:rPr lang="en-US" dirty="0" smtClean="0"/>
              <a:t>categories:</a:t>
            </a:r>
          </a:p>
          <a:p>
            <a:pPr lvl="1">
              <a:spcBef>
                <a:spcPts val="0"/>
              </a:spcBef>
            </a:pPr>
            <a:r>
              <a:rPr lang="en-US" sz="2800" dirty="0" smtClean="0"/>
              <a:t>major/high impact pest </a:t>
            </a:r>
            <a:endParaRPr lang="en-US" sz="2800" dirty="0"/>
          </a:p>
          <a:p>
            <a:pPr lvl="1">
              <a:spcBef>
                <a:spcPts val="0"/>
              </a:spcBef>
            </a:pPr>
            <a:r>
              <a:rPr lang="en-US" sz="2800" dirty="0" smtClean="0"/>
              <a:t>minor pest</a:t>
            </a:r>
          </a:p>
          <a:p>
            <a:pPr lvl="1">
              <a:spcBef>
                <a:spcPts val="0"/>
              </a:spcBef>
            </a:pPr>
            <a:r>
              <a:rPr lang="en-US" sz="2800" dirty="0" smtClean="0"/>
              <a:t>non-pest</a:t>
            </a:r>
            <a:endParaRPr lang="en-US" sz="2800" dirty="0"/>
          </a:p>
        </p:txBody>
      </p:sp>
      <p:pic>
        <p:nvPicPr>
          <p:cNvPr id="234501" name="Picture 5" descr="MCj04349290000[1]"/>
          <p:cNvPicPr>
            <a:picLocks noChangeAspect="1" noChangeArrowheads="1"/>
          </p:cNvPicPr>
          <p:nvPr/>
        </p:nvPicPr>
        <p:blipFill>
          <a:blip r:embed="rId3" cstate="print"/>
          <a:srcRect/>
          <a:stretch>
            <a:fillRect/>
          </a:stretch>
        </p:blipFill>
        <p:spPr bwMode="auto">
          <a:xfrm>
            <a:off x="6705600" y="4572000"/>
            <a:ext cx="2057400" cy="2057400"/>
          </a:xfrm>
          <a:prstGeom prst="rect">
            <a:avLst/>
          </a:prstGeom>
          <a:noFill/>
        </p:spPr>
      </p:pic>
      <p:sp>
        <p:nvSpPr>
          <p:cNvPr id="7" name="Title 1"/>
          <p:cNvSpPr>
            <a:spLocks noGrp="1"/>
          </p:cNvSpPr>
          <p:nvPr>
            <p:ph type="title"/>
          </p:nvPr>
        </p:nvSpPr>
        <p:spPr>
          <a:xfrm>
            <a:off x="457200" y="990600"/>
            <a:ext cx="8229600" cy="1143000"/>
          </a:xfrm>
        </p:spPr>
        <p:txBody>
          <a:bodyPr>
            <a:normAutofit fontScale="90000"/>
          </a:bodyPr>
          <a:lstStyle/>
          <a:p>
            <a:r>
              <a:rPr lang="en-US" b="1" dirty="0" smtClean="0"/>
              <a:t>Developing Predictive Model for Impact Potential</a:t>
            </a:r>
            <a:endParaRPr lang="en-US" b="1" dirty="0"/>
          </a:p>
        </p:txBody>
      </p:sp>
    </p:spTree>
    <p:extLst>
      <p:ext uri="{BB962C8B-B14F-4D97-AF65-F5344CB8AC3E}">
        <p14:creationId xmlns:p14="http://schemas.microsoft.com/office/powerpoint/2010/main" val="3924880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914400"/>
            <a:ext cx="8229600" cy="1143000"/>
          </a:xfrm>
        </p:spPr>
        <p:txBody>
          <a:bodyPr/>
          <a:lstStyle/>
          <a:p>
            <a:pPr algn="ctr"/>
            <a:r>
              <a:rPr lang="en-US" sz="4000" b="1" dirty="0" smtClean="0"/>
              <a:t>Arthropod Model</a:t>
            </a:r>
            <a:endParaRPr lang="en-US" sz="2400" b="1" i="1" dirty="0"/>
          </a:p>
        </p:txBody>
      </p:sp>
      <p:sp>
        <p:nvSpPr>
          <p:cNvPr id="246787" name="Rectangle 3"/>
          <p:cNvSpPr>
            <a:spLocks noGrp="1" noChangeArrowheads="1"/>
          </p:cNvSpPr>
          <p:nvPr>
            <p:ph sz="half" idx="1"/>
          </p:nvPr>
        </p:nvSpPr>
        <p:spPr/>
        <p:txBody>
          <a:bodyPr/>
          <a:lstStyle/>
          <a:p>
            <a:pPr lvl="1">
              <a:lnSpc>
                <a:spcPct val="80000"/>
              </a:lnSpc>
            </a:pPr>
            <a:endParaRPr lang="en-US" sz="800" dirty="0"/>
          </a:p>
          <a:p>
            <a:pPr lvl="1">
              <a:lnSpc>
                <a:spcPct val="80000"/>
              </a:lnSpc>
            </a:pPr>
            <a:endParaRPr lang="en-US" sz="800" dirty="0"/>
          </a:p>
        </p:txBody>
      </p:sp>
      <p:sp>
        <p:nvSpPr>
          <p:cNvPr id="246788" name="Rectangle 4"/>
          <p:cNvSpPr>
            <a:spLocks noGrp="1" noChangeArrowheads="1"/>
          </p:cNvSpPr>
          <p:nvPr>
            <p:ph sz="half" idx="2"/>
          </p:nvPr>
        </p:nvSpPr>
        <p:spPr>
          <a:xfrm>
            <a:off x="3962400" y="2362200"/>
            <a:ext cx="4876800" cy="3763963"/>
          </a:xfrm>
        </p:spPr>
        <p:txBody>
          <a:bodyPr/>
          <a:lstStyle/>
          <a:p>
            <a:pPr marL="406400" indent="-406400">
              <a:spcBef>
                <a:spcPts val="0"/>
              </a:spcBef>
            </a:pPr>
            <a:endParaRPr lang="en-US" sz="2400" dirty="0" smtClean="0"/>
          </a:p>
          <a:p>
            <a:pPr>
              <a:spcBef>
                <a:spcPts val="0"/>
              </a:spcBef>
            </a:pPr>
            <a:r>
              <a:rPr lang="en-US" sz="3600" dirty="0" smtClean="0">
                <a:hlinkClick r:id="rId3" action="ppaction://hlinkfile"/>
              </a:rPr>
              <a:t>List of Pests</a:t>
            </a:r>
            <a:endParaRPr lang="en-US" sz="3600" dirty="0" smtClean="0"/>
          </a:p>
          <a:p>
            <a:pPr>
              <a:spcBef>
                <a:spcPts val="0"/>
              </a:spcBef>
            </a:pPr>
            <a:endParaRPr lang="en-US" sz="3600" dirty="0" smtClean="0"/>
          </a:p>
          <a:p>
            <a:pPr>
              <a:spcBef>
                <a:spcPts val="0"/>
              </a:spcBef>
            </a:pPr>
            <a:endParaRPr lang="en-US" sz="2400" dirty="0"/>
          </a:p>
        </p:txBody>
      </p:sp>
      <p:sp>
        <p:nvSpPr>
          <p:cNvPr id="246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2362198"/>
            <a:ext cx="2667000" cy="4006761"/>
          </a:xfrm>
          <a:prstGeom prst="rect">
            <a:avLst/>
          </a:prstGeom>
        </p:spPr>
      </p:pic>
    </p:spTree>
    <p:extLst>
      <p:ext uri="{BB962C8B-B14F-4D97-AF65-F5344CB8AC3E}">
        <p14:creationId xmlns:p14="http://schemas.microsoft.com/office/powerpoint/2010/main" val="2693360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75"/>
            <a:ext cx="8229600" cy="1143000"/>
          </a:xfrm>
        </p:spPr>
        <p:txBody>
          <a:bodyPr>
            <a:normAutofit fontScale="90000"/>
          </a:bodyPr>
          <a:lstStyle/>
          <a:p>
            <a:r>
              <a:rPr lang="en-US" b="1" dirty="0" smtClean="0"/>
              <a:t>Developing Predictive Model for Impact Potential</a:t>
            </a:r>
            <a:endParaRPr lang="en-US" b="1" dirty="0"/>
          </a:p>
        </p:txBody>
      </p:sp>
      <p:sp>
        <p:nvSpPr>
          <p:cNvPr id="3" name="Content Placeholder 2"/>
          <p:cNvSpPr>
            <a:spLocks noGrp="1"/>
          </p:cNvSpPr>
          <p:nvPr>
            <p:ph idx="1"/>
          </p:nvPr>
        </p:nvSpPr>
        <p:spPr>
          <a:xfrm>
            <a:off x="457200" y="2667000"/>
            <a:ext cx="8229600" cy="3124200"/>
          </a:xfrm>
        </p:spPr>
        <p:txBody>
          <a:bodyPr>
            <a:normAutofit fontScale="92500" lnSpcReduction="10000"/>
          </a:bodyPr>
          <a:lstStyle/>
          <a:p>
            <a:pPr>
              <a:spcBef>
                <a:spcPts val="1200"/>
              </a:spcBef>
            </a:pPr>
            <a:r>
              <a:rPr lang="en-US" dirty="0" smtClean="0"/>
              <a:t>Currently analyzing these trial pests </a:t>
            </a:r>
            <a:r>
              <a:rPr lang="en-US" i="1" dirty="0" smtClean="0"/>
              <a:t>as if they are not present in the United States </a:t>
            </a:r>
            <a:r>
              <a:rPr lang="en-US" dirty="0" smtClean="0"/>
              <a:t>to determine which questions are best at predicting impact</a:t>
            </a:r>
          </a:p>
          <a:p>
            <a:pPr>
              <a:spcBef>
                <a:spcPts val="1200"/>
              </a:spcBef>
            </a:pPr>
            <a:r>
              <a:rPr lang="en-US" dirty="0" smtClean="0"/>
              <a:t>Team meets </a:t>
            </a:r>
            <a:r>
              <a:rPr lang="en-US" dirty="0"/>
              <a:t>weekly to review each assessment and to check for inter-assessor consistency</a:t>
            </a:r>
          </a:p>
          <a:p>
            <a:endParaRPr lang="en-US" dirty="0"/>
          </a:p>
        </p:txBody>
      </p:sp>
    </p:spTree>
    <p:extLst>
      <p:ext uri="{BB962C8B-B14F-4D97-AF65-F5344CB8AC3E}">
        <p14:creationId xmlns:p14="http://schemas.microsoft.com/office/powerpoint/2010/main" val="1022041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914400"/>
            <a:ext cx="8229600" cy="1143000"/>
          </a:xfrm>
        </p:spPr>
        <p:txBody>
          <a:bodyPr/>
          <a:lstStyle/>
          <a:p>
            <a:pPr algn="ctr"/>
            <a:r>
              <a:rPr lang="en-US" sz="4000" b="1" dirty="0" smtClean="0"/>
              <a:t>Arthropod Model</a:t>
            </a:r>
            <a:endParaRPr lang="en-US" sz="2400" b="1" i="1" dirty="0"/>
          </a:p>
        </p:txBody>
      </p:sp>
      <p:sp>
        <p:nvSpPr>
          <p:cNvPr id="246787" name="Rectangle 3"/>
          <p:cNvSpPr>
            <a:spLocks noGrp="1" noChangeArrowheads="1"/>
          </p:cNvSpPr>
          <p:nvPr>
            <p:ph sz="half" idx="1"/>
          </p:nvPr>
        </p:nvSpPr>
        <p:spPr/>
        <p:txBody>
          <a:bodyPr/>
          <a:lstStyle/>
          <a:p>
            <a:pPr lvl="1">
              <a:lnSpc>
                <a:spcPct val="80000"/>
              </a:lnSpc>
            </a:pPr>
            <a:endParaRPr lang="en-US" sz="800" dirty="0"/>
          </a:p>
          <a:p>
            <a:pPr lvl="1">
              <a:lnSpc>
                <a:spcPct val="80000"/>
              </a:lnSpc>
            </a:pPr>
            <a:endParaRPr lang="en-US" sz="800" dirty="0"/>
          </a:p>
        </p:txBody>
      </p:sp>
      <p:sp>
        <p:nvSpPr>
          <p:cNvPr id="246788" name="Rectangle 4"/>
          <p:cNvSpPr>
            <a:spLocks noGrp="1" noChangeArrowheads="1"/>
          </p:cNvSpPr>
          <p:nvPr>
            <p:ph sz="half" idx="2"/>
          </p:nvPr>
        </p:nvSpPr>
        <p:spPr>
          <a:xfrm>
            <a:off x="3962400" y="2362200"/>
            <a:ext cx="4876800" cy="3763963"/>
          </a:xfrm>
        </p:spPr>
        <p:txBody>
          <a:bodyPr/>
          <a:lstStyle/>
          <a:p>
            <a:pPr marL="406400" indent="-406400">
              <a:spcBef>
                <a:spcPts val="0"/>
              </a:spcBef>
            </a:pPr>
            <a:endParaRPr lang="en-US" sz="2400" dirty="0" smtClean="0"/>
          </a:p>
          <a:p>
            <a:pPr>
              <a:spcBef>
                <a:spcPts val="0"/>
              </a:spcBef>
            </a:pPr>
            <a:r>
              <a:rPr lang="en-US" sz="3600" dirty="0" smtClean="0">
                <a:hlinkClick r:id="rId3" action="ppaction://hlinkfile"/>
              </a:rPr>
              <a:t>Completed Assessment</a:t>
            </a:r>
            <a:endParaRPr lang="en-US" sz="3600" dirty="0" smtClean="0"/>
          </a:p>
          <a:p>
            <a:pPr>
              <a:spcBef>
                <a:spcPts val="0"/>
              </a:spcBef>
            </a:pPr>
            <a:endParaRPr lang="en-US" sz="3600" dirty="0" smtClean="0"/>
          </a:p>
          <a:p>
            <a:pPr>
              <a:spcBef>
                <a:spcPts val="0"/>
              </a:spcBef>
            </a:pPr>
            <a:endParaRPr lang="en-US" sz="2400" dirty="0"/>
          </a:p>
        </p:txBody>
      </p:sp>
      <p:sp>
        <p:nvSpPr>
          <p:cNvPr id="246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2362198"/>
            <a:ext cx="2667000" cy="4006761"/>
          </a:xfrm>
          <a:prstGeom prst="rect">
            <a:avLst/>
          </a:prstGeom>
        </p:spPr>
      </p:pic>
    </p:spTree>
    <p:extLst>
      <p:ext uri="{BB962C8B-B14F-4D97-AF65-F5344CB8AC3E}">
        <p14:creationId xmlns:p14="http://schemas.microsoft.com/office/powerpoint/2010/main" val="3303923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438400"/>
            <a:ext cx="8610600" cy="4343400"/>
          </a:xfrm>
        </p:spPr>
        <p:txBody>
          <a:bodyPr>
            <a:normAutofit fontScale="92500" lnSpcReduction="10000"/>
          </a:bodyPr>
          <a:lstStyle/>
          <a:p>
            <a:pPr>
              <a:lnSpc>
                <a:spcPct val="110000"/>
              </a:lnSpc>
              <a:spcBef>
                <a:spcPts val="600"/>
              </a:spcBef>
              <a:buNone/>
            </a:pPr>
            <a:r>
              <a:rPr lang="en-US" sz="3200" dirty="0" smtClean="0"/>
              <a:t>Using dataset we will…</a:t>
            </a:r>
          </a:p>
          <a:p>
            <a:pPr>
              <a:lnSpc>
                <a:spcPct val="110000"/>
              </a:lnSpc>
              <a:spcBef>
                <a:spcPts val="600"/>
              </a:spcBef>
            </a:pPr>
            <a:r>
              <a:rPr lang="en-US" sz="3000" dirty="0" smtClean="0"/>
              <a:t>Assess the explanatory power of every question by comparing results of each assessment to actual observed impact</a:t>
            </a:r>
          </a:p>
          <a:p>
            <a:pPr lvl="1">
              <a:lnSpc>
                <a:spcPct val="110000"/>
              </a:lnSpc>
              <a:spcBef>
                <a:spcPts val="600"/>
              </a:spcBef>
            </a:pPr>
            <a:r>
              <a:rPr lang="en-US" sz="2600" dirty="0" smtClean="0"/>
              <a:t>Eliminate </a:t>
            </a:r>
            <a:r>
              <a:rPr lang="en-US" sz="2600" dirty="0"/>
              <a:t>questions with no predictive power</a:t>
            </a:r>
          </a:p>
          <a:p>
            <a:pPr>
              <a:lnSpc>
                <a:spcPct val="110000"/>
              </a:lnSpc>
              <a:spcBef>
                <a:spcPts val="600"/>
              </a:spcBef>
            </a:pPr>
            <a:r>
              <a:rPr lang="en-US" sz="3000" dirty="0" smtClean="0"/>
              <a:t>Develop Scoring System</a:t>
            </a:r>
          </a:p>
          <a:p>
            <a:pPr lvl="1">
              <a:lnSpc>
                <a:spcPct val="110000"/>
              </a:lnSpc>
              <a:spcBef>
                <a:spcPts val="600"/>
              </a:spcBef>
            </a:pPr>
            <a:r>
              <a:rPr lang="en-US" sz="2600" dirty="0" smtClean="0"/>
              <a:t>Weight </a:t>
            </a:r>
            <a:r>
              <a:rPr lang="en-US" sz="2600" dirty="0"/>
              <a:t>predictive </a:t>
            </a:r>
            <a:r>
              <a:rPr lang="en-US" sz="2600" dirty="0" smtClean="0"/>
              <a:t>questions more</a:t>
            </a:r>
            <a:endParaRPr lang="en-US" sz="2600" dirty="0"/>
          </a:p>
          <a:p>
            <a:pPr lvl="1">
              <a:lnSpc>
                <a:spcPct val="110000"/>
              </a:lnSpc>
              <a:spcBef>
                <a:spcPts val="600"/>
              </a:spcBef>
            </a:pPr>
            <a:r>
              <a:rPr lang="en-US" sz="2600" dirty="0" smtClean="0"/>
              <a:t>Idea is to maximize risk score separation</a:t>
            </a:r>
          </a:p>
          <a:p>
            <a:pPr lvl="2">
              <a:lnSpc>
                <a:spcPct val="110000"/>
              </a:lnSpc>
              <a:spcBef>
                <a:spcPts val="600"/>
              </a:spcBef>
            </a:pPr>
            <a:r>
              <a:rPr lang="en-US" sz="2600" dirty="0" smtClean="0"/>
              <a:t>ANOVA</a:t>
            </a:r>
          </a:p>
          <a:p>
            <a:pPr>
              <a:spcBef>
                <a:spcPts val="0"/>
              </a:spcBef>
            </a:pPr>
            <a:endParaRPr lang="en-US" sz="2400" dirty="0" smtClean="0"/>
          </a:p>
        </p:txBody>
      </p:sp>
      <p:sp>
        <p:nvSpPr>
          <p:cNvPr id="6" name="Title 1"/>
          <p:cNvSpPr txBox="1">
            <a:spLocks/>
          </p:cNvSpPr>
          <p:nvPr/>
        </p:nvSpPr>
        <p:spPr>
          <a:xfrm>
            <a:off x="304800" y="1066800"/>
            <a:ext cx="86868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t>Developing Predictive Model for Impact Potential: Scoring System</a:t>
            </a:r>
            <a:endParaRPr lang="en-US" sz="4000" b="1" dirty="0"/>
          </a:p>
        </p:txBody>
      </p:sp>
    </p:spTree>
    <p:extLst>
      <p:ext uri="{BB962C8B-B14F-4D97-AF65-F5344CB8AC3E}">
        <p14:creationId xmlns:p14="http://schemas.microsoft.com/office/powerpoint/2010/main" val="3632229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p:nvPr/>
        </p:nvPicPr>
        <p:blipFill>
          <a:blip r:embed="rId3" cstate="print"/>
          <a:srcRect l="9439" t="7296" r="15044" b="13734"/>
          <a:stretch>
            <a:fillRect/>
          </a:stretch>
        </p:blipFill>
        <p:spPr bwMode="auto">
          <a:xfrm>
            <a:off x="4572000" y="4102894"/>
            <a:ext cx="3833192" cy="2755106"/>
          </a:xfrm>
          <a:prstGeom prst="rect">
            <a:avLst/>
          </a:prstGeom>
          <a:noFill/>
          <a:ln w="9525">
            <a:noFill/>
            <a:miter lim="800000"/>
            <a:headEnd/>
            <a:tailEnd/>
          </a:ln>
        </p:spPr>
      </p:pic>
      <p:pic>
        <p:nvPicPr>
          <p:cNvPr id="10" name="Picture 9"/>
          <p:cNvPicPr/>
          <p:nvPr/>
        </p:nvPicPr>
        <p:blipFill>
          <a:blip r:embed="rId4" cstate="print"/>
          <a:srcRect l="9440" t="7296" r="15044" b="13734"/>
          <a:stretch>
            <a:fillRect/>
          </a:stretch>
        </p:blipFill>
        <p:spPr bwMode="auto">
          <a:xfrm>
            <a:off x="251792" y="4079082"/>
            <a:ext cx="3810000" cy="2738438"/>
          </a:xfrm>
          <a:prstGeom prst="rect">
            <a:avLst/>
          </a:prstGeom>
          <a:noFill/>
          <a:ln w="9525">
            <a:noFill/>
            <a:miter lim="800000"/>
            <a:headEnd/>
            <a:tailEnd/>
          </a:ln>
        </p:spPr>
      </p:pic>
      <p:sp>
        <p:nvSpPr>
          <p:cNvPr id="6" name="TextBox 5"/>
          <p:cNvSpPr txBox="1"/>
          <p:nvPr/>
        </p:nvSpPr>
        <p:spPr>
          <a:xfrm>
            <a:off x="5105400" y="3657600"/>
            <a:ext cx="3429000" cy="400110"/>
          </a:xfrm>
          <a:prstGeom prst="rect">
            <a:avLst/>
          </a:prstGeom>
          <a:noFill/>
        </p:spPr>
        <p:txBody>
          <a:bodyPr wrap="square" rtlCol="0">
            <a:spAutoFit/>
          </a:bodyPr>
          <a:lstStyle/>
          <a:p>
            <a:r>
              <a:rPr lang="en-US" dirty="0" smtClean="0"/>
              <a:t>Forms seed banks</a:t>
            </a:r>
            <a:r>
              <a:rPr lang="en-US" sz="1400" dirty="0" smtClean="0"/>
              <a:t> (X</a:t>
            </a:r>
            <a:r>
              <a:rPr lang="en-US" sz="1400" baseline="30000" dirty="0" smtClean="0"/>
              <a:t>2</a:t>
            </a:r>
            <a:r>
              <a:rPr lang="en-US" sz="1400" dirty="0" smtClean="0"/>
              <a:t>=8.3**)</a:t>
            </a:r>
            <a:endParaRPr lang="en-US" dirty="0" smtClean="0"/>
          </a:p>
        </p:txBody>
      </p:sp>
      <p:sp>
        <p:nvSpPr>
          <p:cNvPr id="7" name="TextBox 6"/>
          <p:cNvSpPr txBox="1"/>
          <p:nvPr/>
        </p:nvSpPr>
        <p:spPr>
          <a:xfrm>
            <a:off x="228600" y="209490"/>
            <a:ext cx="4038600" cy="400110"/>
          </a:xfrm>
          <a:prstGeom prst="rect">
            <a:avLst/>
          </a:prstGeom>
          <a:noFill/>
        </p:spPr>
        <p:txBody>
          <a:bodyPr wrap="square" rtlCol="0">
            <a:spAutoFit/>
          </a:bodyPr>
          <a:lstStyle/>
          <a:p>
            <a:r>
              <a:rPr lang="en-US" dirty="0" smtClean="0"/>
              <a:t>Invasiveness elsewhere</a:t>
            </a:r>
            <a:r>
              <a:rPr lang="en-US" sz="1400" dirty="0" smtClean="0"/>
              <a:t> (X</a:t>
            </a:r>
            <a:r>
              <a:rPr lang="en-US" sz="1400" baseline="30000" dirty="0" smtClean="0"/>
              <a:t>2</a:t>
            </a:r>
            <a:r>
              <a:rPr lang="en-US" sz="1400" dirty="0" smtClean="0"/>
              <a:t>=83.0***)</a:t>
            </a:r>
            <a:endParaRPr lang="en-US" dirty="0"/>
          </a:p>
        </p:txBody>
      </p:sp>
      <p:sp>
        <p:nvSpPr>
          <p:cNvPr id="8" name="TextBox 7"/>
          <p:cNvSpPr txBox="1"/>
          <p:nvPr/>
        </p:nvSpPr>
        <p:spPr>
          <a:xfrm>
            <a:off x="1143000" y="3657600"/>
            <a:ext cx="2971800" cy="400110"/>
          </a:xfrm>
          <a:prstGeom prst="rect">
            <a:avLst/>
          </a:prstGeom>
          <a:noFill/>
        </p:spPr>
        <p:txBody>
          <a:bodyPr wrap="square" rtlCol="0">
            <a:spAutoFit/>
          </a:bodyPr>
          <a:lstStyle/>
          <a:p>
            <a:r>
              <a:rPr lang="en-US" dirty="0" smtClean="0"/>
              <a:t>Geophyte </a:t>
            </a:r>
            <a:r>
              <a:rPr lang="en-US" sz="1400" dirty="0" smtClean="0"/>
              <a:t>(X</a:t>
            </a:r>
            <a:r>
              <a:rPr lang="en-US" sz="1400" baseline="30000" dirty="0" smtClean="0"/>
              <a:t>2</a:t>
            </a:r>
            <a:r>
              <a:rPr lang="en-US" sz="1400" dirty="0" smtClean="0"/>
              <a:t>=0.1)</a:t>
            </a:r>
            <a:endParaRPr lang="en-US" dirty="0"/>
          </a:p>
        </p:txBody>
      </p:sp>
      <p:pic>
        <p:nvPicPr>
          <p:cNvPr id="11" name="Picture 10"/>
          <p:cNvPicPr/>
          <p:nvPr/>
        </p:nvPicPr>
        <p:blipFill>
          <a:blip r:embed="rId5" cstate="print"/>
          <a:srcRect l="9440" t="6867" r="15044" b="14163"/>
          <a:stretch>
            <a:fillRect/>
          </a:stretch>
        </p:blipFill>
        <p:spPr bwMode="auto">
          <a:xfrm>
            <a:off x="208722" y="685800"/>
            <a:ext cx="3816627" cy="2743200"/>
          </a:xfrm>
          <a:prstGeom prst="rect">
            <a:avLst/>
          </a:prstGeom>
          <a:noFill/>
          <a:ln w="9525">
            <a:noFill/>
            <a:miter lim="800000"/>
            <a:headEnd/>
            <a:tailEnd/>
          </a:ln>
        </p:spPr>
      </p:pic>
      <p:sp>
        <p:nvSpPr>
          <p:cNvPr id="13" name="TextBox 12"/>
          <p:cNvSpPr txBox="1"/>
          <p:nvPr/>
        </p:nvSpPr>
        <p:spPr>
          <a:xfrm>
            <a:off x="990600" y="609600"/>
            <a:ext cx="2971800" cy="307777"/>
          </a:xfrm>
          <a:prstGeom prst="rect">
            <a:avLst/>
          </a:prstGeom>
          <a:noFill/>
        </p:spPr>
        <p:txBody>
          <a:bodyPr wrap="square" rtlCol="0">
            <a:spAutoFit/>
          </a:bodyPr>
          <a:lstStyle/>
          <a:p>
            <a:r>
              <a:rPr lang="en-US" sz="1400" dirty="0" smtClean="0"/>
              <a:t>34                  34                   34</a:t>
            </a:r>
            <a:endParaRPr lang="en-US" sz="1400" dirty="0"/>
          </a:p>
        </p:txBody>
      </p:sp>
      <p:sp>
        <p:nvSpPr>
          <p:cNvPr id="16" name="TextBox 15"/>
          <p:cNvSpPr txBox="1"/>
          <p:nvPr/>
        </p:nvSpPr>
        <p:spPr>
          <a:xfrm>
            <a:off x="914400" y="3962400"/>
            <a:ext cx="2971800" cy="307777"/>
          </a:xfrm>
          <a:prstGeom prst="rect">
            <a:avLst/>
          </a:prstGeom>
          <a:noFill/>
        </p:spPr>
        <p:txBody>
          <a:bodyPr wrap="square" rtlCol="0">
            <a:spAutoFit/>
          </a:bodyPr>
          <a:lstStyle/>
          <a:p>
            <a:r>
              <a:rPr lang="en-US" sz="1400" dirty="0" smtClean="0"/>
              <a:t>34                  34                   34</a:t>
            </a:r>
            <a:endParaRPr lang="en-US" sz="1400" dirty="0"/>
          </a:p>
        </p:txBody>
      </p:sp>
      <p:sp>
        <p:nvSpPr>
          <p:cNvPr id="17" name="TextBox 16"/>
          <p:cNvSpPr txBox="1"/>
          <p:nvPr/>
        </p:nvSpPr>
        <p:spPr>
          <a:xfrm>
            <a:off x="5257800" y="3962400"/>
            <a:ext cx="2971800" cy="307777"/>
          </a:xfrm>
          <a:prstGeom prst="rect">
            <a:avLst/>
          </a:prstGeom>
          <a:noFill/>
        </p:spPr>
        <p:txBody>
          <a:bodyPr wrap="square" rtlCol="0">
            <a:spAutoFit/>
          </a:bodyPr>
          <a:lstStyle/>
          <a:p>
            <a:r>
              <a:rPr lang="en-US" sz="1400" dirty="0" smtClean="0"/>
              <a:t>30                  21                    6</a:t>
            </a:r>
            <a:endParaRPr lang="en-US" sz="1400" dirty="0"/>
          </a:p>
        </p:txBody>
      </p:sp>
      <p:sp>
        <p:nvSpPr>
          <p:cNvPr id="14" name="TextBox 13"/>
          <p:cNvSpPr txBox="1"/>
          <p:nvPr/>
        </p:nvSpPr>
        <p:spPr>
          <a:xfrm>
            <a:off x="5334000" y="228600"/>
            <a:ext cx="2971800" cy="400110"/>
          </a:xfrm>
          <a:prstGeom prst="rect">
            <a:avLst/>
          </a:prstGeom>
          <a:noFill/>
        </p:spPr>
        <p:txBody>
          <a:bodyPr wrap="square" rtlCol="0">
            <a:spAutoFit/>
          </a:bodyPr>
          <a:lstStyle/>
          <a:p>
            <a:r>
              <a:rPr lang="en-US" dirty="0" smtClean="0"/>
              <a:t>Self-compatible </a:t>
            </a:r>
            <a:r>
              <a:rPr lang="en-US" sz="1400" dirty="0" smtClean="0"/>
              <a:t>(X</a:t>
            </a:r>
            <a:r>
              <a:rPr lang="en-US" sz="1400" baseline="30000" dirty="0" smtClean="0"/>
              <a:t>2</a:t>
            </a:r>
            <a:r>
              <a:rPr lang="en-US" sz="1400" dirty="0" smtClean="0"/>
              <a:t>=5.3)</a:t>
            </a:r>
            <a:endParaRPr lang="en-US" dirty="0"/>
          </a:p>
        </p:txBody>
      </p:sp>
      <p:pic>
        <p:nvPicPr>
          <p:cNvPr id="18" name="Picture 17"/>
          <p:cNvPicPr/>
          <p:nvPr/>
        </p:nvPicPr>
        <p:blipFill>
          <a:blip r:embed="rId6" cstate="print"/>
          <a:srcRect l="9440" t="6867" r="15044" b="14163"/>
          <a:stretch>
            <a:fillRect/>
          </a:stretch>
        </p:blipFill>
        <p:spPr bwMode="auto">
          <a:xfrm>
            <a:off x="4800600" y="762000"/>
            <a:ext cx="3581400" cy="2574131"/>
          </a:xfrm>
          <a:prstGeom prst="rect">
            <a:avLst/>
          </a:prstGeom>
          <a:noFill/>
          <a:ln w="9525">
            <a:noFill/>
            <a:miter lim="800000"/>
            <a:headEnd/>
            <a:tailEnd/>
          </a:ln>
        </p:spPr>
      </p:pic>
      <p:sp>
        <p:nvSpPr>
          <p:cNvPr id="19" name="TextBox 18"/>
          <p:cNvSpPr txBox="1"/>
          <p:nvPr/>
        </p:nvSpPr>
        <p:spPr>
          <a:xfrm>
            <a:off x="5334000" y="609600"/>
            <a:ext cx="2971800" cy="307777"/>
          </a:xfrm>
          <a:prstGeom prst="rect">
            <a:avLst/>
          </a:prstGeom>
          <a:noFill/>
        </p:spPr>
        <p:txBody>
          <a:bodyPr wrap="square" rtlCol="0">
            <a:spAutoFit/>
          </a:bodyPr>
          <a:lstStyle/>
          <a:p>
            <a:r>
              <a:rPr lang="en-US" sz="1400" dirty="0" smtClean="0"/>
              <a:t>29                  23                   27</a:t>
            </a:r>
            <a:endParaRPr lang="en-US" sz="1400" dirty="0"/>
          </a:p>
        </p:txBody>
      </p:sp>
      <p:sp>
        <p:nvSpPr>
          <p:cNvPr id="15" name="TextBox 14"/>
          <p:cNvSpPr txBox="1"/>
          <p:nvPr/>
        </p:nvSpPr>
        <p:spPr>
          <a:xfrm>
            <a:off x="990600" y="1295400"/>
            <a:ext cx="381000" cy="400110"/>
          </a:xfrm>
          <a:prstGeom prst="rect">
            <a:avLst/>
          </a:prstGeom>
          <a:noFill/>
        </p:spPr>
        <p:txBody>
          <a:bodyPr wrap="square" rtlCol="0">
            <a:spAutoFit/>
          </a:bodyPr>
          <a:lstStyle/>
          <a:p>
            <a:r>
              <a:rPr lang="en-US" dirty="0" smtClean="0"/>
              <a:t>F</a:t>
            </a:r>
            <a:endParaRPr lang="en-US" dirty="0"/>
          </a:p>
        </p:txBody>
      </p:sp>
      <p:sp>
        <p:nvSpPr>
          <p:cNvPr id="20" name="TextBox 19"/>
          <p:cNvSpPr txBox="1"/>
          <p:nvPr/>
        </p:nvSpPr>
        <p:spPr>
          <a:xfrm>
            <a:off x="2057400" y="1905000"/>
            <a:ext cx="381000" cy="400110"/>
          </a:xfrm>
          <a:prstGeom prst="rect">
            <a:avLst/>
          </a:prstGeom>
          <a:noFill/>
        </p:spPr>
        <p:txBody>
          <a:bodyPr wrap="square" rtlCol="0">
            <a:spAutoFit/>
          </a:bodyPr>
          <a:lstStyle/>
          <a:p>
            <a:r>
              <a:rPr lang="en-US" dirty="0" smtClean="0"/>
              <a:t>E</a:t>
            </a:r>
            <a:endParaRPr lang="en-US" dirty="0"/>
          </a:p>
        </p:txBody>
      </p:sp>
      <p:sp>
        <p:nvSpPr>
          <p:cNvPr id="21" name="TextBox 20"/>
          <p:cNvSpPr txBox="1"/>
          <p:nvPr/>
        </p:nvSpPr>
        <p:spPr>
          <a:xfrm>
            <a:off x="3276600" y="1524000"/>
            <a:ext cx="381000" cy="400110"/>
          </a:xfrm>
          <a:prstGeom prst="rect">
            <a:avLst/>
          </a:prstGeom>
          <a:noFill/>
        </p:spPr>
        <p:txBody>
          <a:bodyPr wrap="square" rtlCol="0">
            <a:spAutoFit/>
          </a:bodyPr>
          <a:lstStyle/>
          <a:p>
            <a:r>
              <a:rPr lang="en-US" dirty="0" smtClean="0"/>
              <a:t>D</a:t>
            </a:r>
            <a:endParaRPr lang="en-US" dirty="0"/>
          </a:p>
        </p:txBody>
      </p:sp>
      <p:sp>
        <p:nvSpPr>
          <p:cNvPr id="22" name="TextBox 21"/>
          <p:cNvSpPr txBox="1"/>
          <p:nvPr/>
        </p:nvSpPr>
        <p:spPr>
          <a:xfrm>
            <a:off x="3276600" y="1981200"/>
            <a:ext cx="381000" cy="400110"/>
          </a:xfrm>
          <a:prstGeom prst="rect">
            <a:avLst/>
          </a:prstGeom>
          <a:noFill/>
        </p:spPr>
        <p:txBody>
          <a:bodyPr wrap="square" rtlCol="0">
            <a:spAutoFit/>
          </a:bodyPr>
          <a:lstStyle/>
          <a:p>
            <a:r>
              <a:rPr lang="en-US" dirty="0" smtClean="0"/>
              <a:t>B</a:t>
            </a:r>
            <a:endParaRPr lang="en-US" dirty="0"/>
          </a:p>
        </p:txBody>
      </p:sp>
      <p:sp>
        <p:nvSpPr>
          <p:cNvPr id="23" name="TextBox 22"/>
          <p:cNvSpPr txBox="1"/>
          <p:nvPr/>
        </p:nvSpPr>
        <p:spPr>
          <a:xfrm>
            <a:off x="3276600" y="2590800"/>
            <a:ext cx="381000" cy="400110"/>
          </a:xfrm>
          <a:prstGeom prst="rect">
            <a:avLst/>
          </a:prstGeom>
          <a:noFill/>
        </p:spPr>
        <p:txBody>
          <a:bodyPr wrap="square" rtlCol="0">
            <a:spAutoFit/>
          </a:bodyPr>
          <a:lstStyle/>
          <a:p>
            <a:r>
              <a:rPr lang="en-US" dirty="0" smtClean="0"/>
              <a:t>A</a:t>
            </a:r>
            <a:endParaRPr lang="en-US" dirty="0"/>
          </a:p>
        </p:txBody>
      </p:sp>
      <p:sp>
        <p:nvSpPr>
          <p:cNvPr id="24" name="TextBox 23"/>
          <p:cNvSpPr txBox="1"/>
          <p:nvPr/>
        </p:nvSpPr>
        <p:spPr>
          <a:xfrm>
            <a:off x="2133600" y="2514600"/>
            <a:ext cx="381000" cy="400110"/>
          </a:xfrm>
          <a:prstGeom prst="rect">
            <a:avLst/>
          </a:prstGeom>
          <a:noFill/>
        </p:spPr>
        <p:txBody>
          <a:bodyPr wrap="square" rtlCol="0">
            <a:spAutoFit/>
          </a:bodyPr>
          <a:lstStyle/>
          <a:p>
            <a:r>
              <a:rPr lang="en-US" dirty="0" smtClean="0"/>
              <a:t>C</a:t>
            </a:r>
            <a:endParaRPr lang="en-US" dirty="0"/>
          </a:p>
        </p:txBody>
      </p:sp>
      <p:sp>
        <p:nvSpPr>
          <p:cNvPr id="25" name="TextBox 24"/>
          <p:cNvSpPr txBox="1"/>
          <p:nvPr/>
        </p:nvSpPr>
        <p:spPr>
          <a:xfrm>
            <a:off x="762000" y="2895600"/>
            <a:ext cx="381000" cy="400110"/>
          </a:xfrm>
          <a:prstGeom prst="rect">
            <a:avLst/>
          </a:prstGeom>
          <a:noFill/>
        </p:spPr>
        <p:txBody>
          <a:bodyPr wrap="square" rtlCol="0">
            <a:spAutoFit/>
          </a:bodyPr>
          <a:lstStyle/>
          <a:p>
            <a:r>
              <a:rPr lang="en-US" dirty="0" smtClean="0"/>
              <a:t>E</a:t>
            </a:r>
            <a:endParaRPr lang="en-US" dirty="0"/>
          </a:p>
        </p:txBody>
      </p:sp>
      <p:sp>
        <p:nvSpPr>
          <p:cNvPr id="26" name="TextBox 25"/>
          <p:cNvSpPr txBox="1"/>
          <p:nvPr/>
        </p:nvSpPr>
        <p:spPr>
          <a:xfrm>
            <a:off x="3276600" y="990600"/>
            <a:ext cx="381000" cy="400110"/>
          </a:xfrm>
          <a:prstGeom prst="rect">
            <a:avLst/>
          </a:prstGeom>
          <a:noFill/>
        </p:spPr>
        <p:txBody>
          <a:bodyPr wrap="square" rtlCol="0">
            <a:spAutoFit/>
          </a:bodyPr>
          <a:lstStyle/>
          <a:p>
            <a:r>
              <a:rPr lang="en-US" dirty="0" smtClean="0"/>
              <a:t>E</a:t>
            </a:r>
            <a:endParaRPr lang="en-US" dirty="0"/>
          </a:p>
        </p:txBody>
      </p:sp>
      <p:sp>
        <p:nvSpPr>
          <p:cNvPr id="27" name="TextBox 26"/>
          <p:cNvSpPr txBox="1"/>
          <p:nvPr/>
        </p:nvSpPr>
        <p:spPr>
          <a:xfrm>
            <a:off x="2133600" y="1066800"/>
            <a:ext cx="381000" cy="400110"/>
          </a:xfrm>
          <a:prstGeom prst="rect">
            <a:avLst/>
          </a:prstGeom>
          <a:noFill/>
        </p:spPr>
        <p:txBody>
          <a:bodyPr wrap="square" rtlCol="0">
            <a:spAutoFit/>
          </a:bodyPr>
          <a:lstStyle/>
          <a:p>
            <a:r>
              <a:rPr lang="en-US" dirty="0" smtClean="0"/>
              <a:t>F</a:t>
            </a:r>
            <a:endParaRPr lang="en-US" dirty="0"/>
          </a:p>
        </p:txBody>
      </p:sp>
      <p:sp>
        <p:nvSpPr>
          <p:cNvPr id="28" name="TextBox 27"/>
          <p:cNvSpPr txBox="1"/>
          <p:nvPr/>
        </p:nvSpPr>
        <p:spPr>
          <a:xfrm>
            <a:off x="1905000" y="2743200"/>
            <a:ext cx="381000" cy="400110"/>
          </a:xfrm>
          <a:prstGeom prst="rect">
            <a:avLst/>
          </a:prstGeom>
          <a:noFill/>
        </p:spPr>
        <p:txBody>
          <a:bodyPr wrap="square" rtlCol="0">
            <a:spAutoFit/>
          </a:bodyPr>
          <a:lstStyle/>
          <a:p>
            <a:r>
              <a:rPr lang="en-US" dirty="0" smtClean="0"/>
              <a:t>B</a:t>
            </a:r>
            <a:endParaRPr lang="en-US" dirty="0"/>
          </a:p>
        </p:txBody>
      </p:sp>
      <p:sp>
        <p:nvSpPr>
          <p:cNvPr id="29" name="TextBox 28"/>
          <p:cNvSpPr txBox="1"/>
          <p:nvPr/>
        </p:nvSpPr>
        <p:spPr>
          <a:xfrm>
            <a:off x="5410200" y="1295400"/>
            <a:ext cx="609600" cy="400110"/>
          </a:xfrm>
          <a:prstGeom prst="rect">
            <a:avLst/>
          </a:prstGeom>
          <a:noFill/>
        </p:spPr>
        <p:txBody>
          <a:bodyPr wrap="square" rtlCol="0">
            <a:spAutoFit/>
          </a:bodyPr>
          <a:lstStyle/>
          <a:p>
            <a:r>
              <a:rPr lang="en-US" dirty="0" smtClean="0"/>
              <a:t>Yes</a:t>
            </a:r>
            <a:endParaRPr lang="en-US" dirty="0"/>
          </a:p>
        </p:txBody>
      </p:sp>
      <p:sp>
        <p:nvSpPr>
          <p:cNvPr id="30" name="TextBox 29"/>
          <p:cNvSpPr txBox="1"/>
          <p:nvPr/>
        </p:nvSpPr>
        <p:spPr>
          <a:xfrm>
            <a:off x="5486400" y="2590800"/>
            <a:ext cx="609600" cy="400110"/>
          </a:xfrm>
          <a:prstGeom prst="rect">
            <a:avLst/>
          </a:prstGeom>
          <a:noFill/>
        </p:spPr>
        <p:txBody>
          <a:bodyPr wrap="square" rtlCol="0">
            <a:spAutoFit/>
          </a:bodyPr>
          <a:lstStyle/>
          <a:p>
            <a:r>
              <a:rPr lang="en-US" dirty="0" smtClean="0"/>
              <a:t>No</a:t>
            </a:r>
            <a:endParaRPr lang="en-US" dirty="0"/>
          </a:p>
        </p:txBody>
      </p:sp>
      <p:sp>
        <p:nvSpPr>
          <p:cNvPr id="31" name="TextBox 30"/>
          <p:cNvSpPr txBox="1"/>
          <p:nvPr/>
        </p:nvSpPr>
        <p:spPr>
          <a:xfrm>
            <a:off x="990600" y="4267200"/>
            <a:ext cx="609600" cy="400110"/>
          </a:xfrm>
          <a:prstGeom prst="rect">
            <a:avLst/>
          </a:prstGeom>
          <a:noFill/>
        </p:spPr>
        <p:txBody>
          <a:bodyPr wrap="square" rtlCol="0">
            <a:spAutoFit/>
          </a:bodyPr>
          <a:lstStyle/>
          <a:p>
            <a:r>
              <a:rPr lang="en-US" dirty="0" smtClean="0"/>
              <a:t>Yes</a:t>
            </a:r>
            <a:endParaRPr lang="en-US" dirty="0"/>
          </a:p>
        </p:txBody>
      </p:sp>
      <p:sp>
        <p:nvSpPr>
          <p:cNvPr id="32" name="TextBox 31"/>
          <p:cNvSpPr txBox="1"/>
          <p:nvPr/>
        </p:nvSpPr>
        <p:spPr>
          <a:xfrm>
            <a:off x="1066800" y="5562600"/>
            <a:ext cx="609600" cy="400110"/>
          </a:xfrm>
          <a:prstGeom prst="rect">
            <a:avLst/>
          </a:prstGeom>
          <a:noFill/>
        </p:spPr>
        <p:txBody>
          <a:bodyPr wrap="square" rtlCol="0">
            <a:spAutoFit/>
          </a:bodyPr>
          <a:lstStyle/>
          <a:p>
            <a:r>
              <a:rPr lang="en-US" dirty="0" smtClean="0"/>
              <a:t>No</a:t>
            </a:r>
            <a:endParaRPr lang="en-US" dirty="0"/>
          </a:p>
        </p:txBody>
      </p:sp>
      <p:sp>
        <p:nvSpPr>
          <p:cNvPr id="33" name="TextBox 32"/>
          <p:cNvSpPr txBox="1"/>
          <p:nvPr/>
        </p:nvSpPr>
        <p:spPr>
          <a:xfrm>
            <a:off x="5334000" y="4495800"/>
            <a:ext cx="609600" cy="400110"/>
          </a:xfrm>
          <a:prstGeom prst="rect">
            <a:avLst/>
          </a:prstGeom>
          <a:noFill/>
        </p:spPr>
        <p:txBody>
          <a:bodyPr wrap="square" rtlCol="0">
            <a:spAutoFit/>
          </a:bodyPr>
          <a:lstStyle/>
          <a:p>
            <a:r>
              <a:rPr lang="en-US" dirty="0" smtClean="0"/>
              <a:t>Yes</a:t>
            </a:r>
            <a:endParaRPr lang="en-US" dirty="0"/>
          </a:p>
        </p:txBody>
      </p:sp>
      <p:sp>
        <p:nvSpPr>
          <p:cNvPr id="34" name="TextBox 33"/>
          <p:cNvSpPr txBox="1"/>
          <p:nvPr/>
        </p:nvSpPr>
        <p:spPr>
          <a:xfrm>
            <a:off x="5410200" y="5791200"/>
            <a:ext cx="609600" cy="400110"/>
          </a:xfrm>
          <a:prstGeom prst="rect">
            <a:avLst/>
          </a:prstGeom>
          <a:noFill/>
        </p:spPr>
        <p:txBody>
          <a:bodyPr wrap="square" rtlCol="0">
            <a:spAutoFit/>
          </a:bodyPr>
          <a:lstStyle/>
          <a:p>
            <a:r>
              <a:rPr lang="en-US" dirty="0" smtClean="0"/>
              <a:t>No</a:t>
            </a:r>
            <a:endParaRPr lang="en-US" dirty="0"/>
          </a:p>
        </p:txBody>
      </p:sp>
      <p:sp>
        <p:nvSpPr>
          <p:cNvPr id="35" name="TextBox 34"/>
          <p:cNvSpPr txBox="1"/>
          <p:nvPr/>
        </p:nvSpPr>
        <p:spPr>
          <a:xfrm>
            <a:off x="5410200" y="6248400"/>
            <a:ext cx="609600" cy="400110"/>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3238414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6" grpId="0"/>
      <p:bldP spid="17" grpId="0"/>
      <p:bldP spid="14" grpId="0"/>
      <p:bldP spid="19" grpId="0"/>
      <p:bldP spid="29" grpId="0"/>
      <p:bldP spid="30" grpId="0"/>
      <p:bldP spid="31" grpId="0"/>
      <p:bldP spid="32" grpId="0"/>
      <p:bldP spid="33" grpId="0"/>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01675"/>
            <a:ext cx="8229600" cy="1143000"/>
          </a:xfrm>
        </p:spPr>
        <p:txBody>
          <a:bodyPr>
            <a:normAutofit/>
          </a:bodyPr>
          <a:lstStyle/>
          <a:p>
            <a:r>
              <a:rPr lang="en-US" sz="4000" b="1" dirty="0" smtClean="0"/>
              <a:t>EXAMPLE</a:t>
            </a:r>
            <a:endParaRPr lang="en-US" sz="4000" b="1" dirty="0"/>
          </a:p>
        </p:txBody>
      </p:sp>
      <p:sp>
        <p:nvSpPr>
          <p:cNvPr id="7" name="Content Placeholder 6"/>
          <p:cNvSpPr>
            <a:spLocks noGrp="1"/>
          </p:cNvSpPr>
          <p:nvPr>
            <p:ph idx="1"/>
          </p:nvPr>
        </p:nvSpPr>
        <p:spPr>
          <a:xfrm>
            <a:off x="457200" y="2027237"/>
            <a:ext cx="8229600" cy="4525963"/>
          </a:xfrm>
        </p:spPr>
        <p:txBody>
          <a:bodyPr/>
          <a:lstStyle/>
          <a:p>
            <a:r>
              <a:rPr lang="en-US" dirty="0" smtClean="0">
                <a:hlinkClick r:id="rId2" action="ppaction://hlinkfile"/>
              </a:rPr>
              <a:t>Weed Risk Assessment </a:t>
            </a:r>
            <a:r>
              <a:rPr lang="en-US" dirty="0" smtClean="0"/>
              <a:t>: </a:t>
            </a:r>
            <a:r>
              <a:rPr lang="en-US" i="1" dirty="0" err="1" smtClean="0"/>
              <a:t>Falcaria</a:t>
            </a:r>
            <a:r>
              <a:rPr lang="en-US" i="1" dirty="0" smtClean="0"/>
              <a:t> vulgaris</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200399"/>
            <a:ext cx="3657600" cy="2642461"/>
          </a:xfrm>
          <a:prstGeom prst="rect">
            <a:avLst/>
          </a:prstGeom>
        </p:spPr>
      </p:pic>
    </p:spTree>
    <p:extLst>
      <p:ext uri="{BB962C8B-B14F-4D97-AF65-F5344CB8AC3E}">
        <p14:creationId xmlns:p14="http://schemas.microsoft.com/office/powerpoint/2010/main" val="2749782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438400"/>
            <a:ext cx="8077200" cy="3962400"/>
          </a:xfrm>
        </p:spPr>
        <p:txBody>
          <a:bodyPr>
            <a:normAutofit fontScale="92500"/>
          </a:bodyPr>
          <a:lstStyle/>
          <a:p>
            <a:pPr>
              <a:spcBef>
                <a:spcPts val="0"/>
              </a:spcBef>
            </a:pPr>
            <a:r>
              <a:rPr lang="en-US" dirty="0" smtClean="0"/>
              <a:t>Logistic regression</a:t>
            </a:r>
          </a:p>
          <a:p>
            <a:pPr lvl="1">
              <a:spcBef>
                <a:spcPts val="0"/>
              </a:spcBef>
            </a:pPr>
            <a:r>
              <a:rPr lang="en-US" sz="2000" dirty="0" smtClean="0"/>
              <a:t>Type of statistical analysis that uses continuous and discrete variables to predict the probability of occurrence of a discrete event</a:t>
            </a:r>
          </a:p>
          <a:p>
            <a:pPr lvl="2">
              <a:spcBef>
                <a:spcPts val="0"/>
              </a:spcBef>
              <a:buFont typeface="Wingdings"/>
              <a:buChar char="à"/>
            </a:pPr>
            <a:r>
              <a:rPr lang="en-US" sz="2400" dirty="0" smtClean="0">
                <a:solidFill>
                  <a:schemeClr val="accent2"/>
                </a:solidFill>
                <a:sym typeface="Wingdings" pitchFamily="2" charset="2"/>
              </a:rPr>
              <a:t>Probability of being a Major Pest</a:t>
            </a:r>
          </a:p>
          <a:p>
            <a:pPr lvl="2">
              <a:spcBef>
                <a:spcPts val="0"/>
              </a:spcBef>
              <a:buFont typeface="Wingdings"/>
              <a:buChar char="à"/>
            </a:pPr>
            <a:r>
              <a:rPr lang="en-US" sz="2400" dirty="0" smtClean="0">
                <a:sym typeface="Wingdings" pitchFamily="2" charset="2"/>
              </a:rPr>
              <a:t>Probability of being a Minor Pest</a:t>
            </a:r>
          </a:p>
          <a:p>
            <a:pPr lvl="2">
              <a:spcBef>
                <a:spcPts val="0"/>
              </a:spcBef>
              <a:buFont typeface="Wingdings"/>
              <a:buChar char="à"/>
            </a:pPr>
            <a:r>
              <a:rPr lang="en-US" sz="2400" dirty="0" smtClean="0"/>
              <a:t>Probability of being a Non-pest	</a:t>
            </a:r>
          </a:p>
          <a:p>
            <a:pPr lvl="2">
              <a:spcBef>
                <a:spcPts val="0"/>
              </a:spcBef>
            </a:pPr>
            <a:endParaRPr lang="en-US" sz="1600" dirty="0" smtClean="0"/>
          </a:p>
          <a:p>
            <a:pPr>
              <a:spcBef>
                <a:spcPts val="0"/>
              </a:spcBef>
            </a:pPr>
            <a:r>
              <a:rPr lang="en-US" dirty="0" smtClean="0"/>
              <a:t>Different pest groups can be ranked together (even though they have different criteria) based on their likelihood of being a Major/High impact pest</a:t>
            </a:r>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sp>
        <p:nvSpPr>
          <p:cNvPr id="7" name="Title 1"/>
          <p:cNvSpPr txBox="1">
            <a:spLocks/>
          </p:cNvSpPr>
          <p:nvPr/>
        </p:nvSpPr>
        <p:spPr>
          <a:xfrm>
            <a:off x="228600" y="1066800"/>
            <a:ext cx="86868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t>Developing Predictive Model for Impact Potential: Scoring System</a:t>
            </a:r>
            <a:endParaRPr lang="en-US" sz="4000" b="1" dirty="0"/>
          </a:p>
        </p:txBody>
      </p:sp>
    </p:spTree>
    <p:extLst>
      <p:ext uri="{BB962C8B-B14F-4D97-AF65-F5344CB8AC3E}">
        <p14:creationId xmlns:p14="http://schemas.microsoft.com/office/powerpoint/2010/main" val="3832171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06" y="1143000"/>
            <a:ext cx="8229600" cy="1143000"/>
          </a:xfrm>
        </p:spPr>
        <p:txBody>
          <a:bodyPr>
            <a:normAutofit fontScale="90000"/>
          </a:bodyPr>
          <a:lstStyle/>
          <a:p>
            <a:r>
              <a:rPr lang="en-US" b="1" dirty="0" smtClean="0"/>
              <a:t>Analytical Hierarchy Process (AHP)</a:t>
            </a:r>
            <a:endParaRPr lang="en-US" b="1" dirty="0"/>
          </a:p>
        </p:txBody>
      </p:sp>
      <p:sp>
        <p:nvSpPr>
          <p:cNvPr id="3" name="Content Placeholder 2"/>
          <p:cNvSpPr>
            <a:spLocks noGrp="1"/>
          </p:cNvSpPr>
          <p:nvPr>
            <p:ph idx="1"/>
          </p:nvPr>
        </p:nvSpPr>
        <p:spPr>
          <a:xfrm>
            <a:off x="457200" y="2743200"/>
            <a:ext cx="8305800" cy="3962400"/>
          </a:xfrm>
        </p:spPr>
        <p:txBody>
          <a:bodyPr/>
          <a:lstStyle/>
          <a:p>
            <a:pPr marL="0" indent="0">
              <a:buNone/>
            </a:pPr>
            <a:r>
              <a:rPr lang="en-US" sz="2800" dirty="0" smtClean="0"/>
              <a:t>At the time of its adoption the AHP was one of the few available published techniques for prioritization </a:t>
            </a:r>
          </a:p>
          <a:p>
            <a:endParaRPr lang="en-US" dirty="0"/>
          </a:p>
        </p:txBody>
      </p:sp>
      <p:pic>
        <p:nvPicPr>
          <p:cNvPr id="2050" name="Picture 2" descr="C:\Users\adneeley\AppData\Local\Microsoft\Windows\Temporary Internet Files\Content.IE5\UK9TS010\MC9002343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8941" y="3886200"/>
            <a:ext cx="4190246" cy="2685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550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153400" cy="762000"/>
          </a:xfrm>
        </p:spPr>
        <p:txBody>
          <a:bodyPr>
            <a:noAutofit/>
          </a:bodyPr>
          <a:lstStyle/>
          <a:p>
            <a:pPr algn="ctr"/>
            <a:r>
              <a:rPr lang="en-US" sz="4000" b="1" dirty="0" smtClean="0"/>
              <a:t>The Logistic Regression Model (PPQ Weed Risk Assessment)</a:t>
            </a:r>
            <a:endParaRPr lang="en-US" sz="4000" b="1" dirty="0"/>
          </a:p>
        </p:txBody>
      </p:sp>
      <p:graphicFrame>
        <p:nvGraphicFramePr>
          <p:cNvPr id="5" name="Chart 4"/>
          <p:cNvGraphicFramePr/>
          <p:nvPr>
            <p:extLst>
              <p:ext uri="{D42A27DB-BD31-4B8C-83A1-F6EECF244321}">
                <p14:modId xmlns:p14="http://schemas.microsoft.com/office/powerpoint/2010/main" val="4046068777"/>
              </p:ext>
            </p:extLst>
          </p:nvPr>
        </p:nvGraphicFramePr>
        <p:xfrm>
          <a:off x="838200" y="1600200"/>
          <a:ext cx="7331516" cy="51244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124200" y="6305490"/>
            <a:ext cx="3429000" cy="400110"/>
          </a:xfrm>
          <a:prstGeom prst="rect">
            <a:avLst/>
          </a:prstGeom>
          <a:noFill/>
        </p:spPr>
        <p:txBody>
          <a:bodyPr wrap="square" rtlCol="0">
            <a:spAutoFit/>
          </a:bodyPr>
          <a:lstStyle/>
          <a:p>
            <a:r>
              <a:rPr lang="en-US" dirty="0" smtClean="0"/>
              <a:t>(0.2356*ES – 0.6019*Imp)</a:t>
            </a:r>
            <a:endParaRPr lang="en-US" dirty="0"/>
          </a:p>
        </p:txBody>
      </p:sp>
    </p:spTree>
    <p:extLst>
      <p:ext uri="{BB962C8B-B14F-4D97-AF65-F5344CB8AC3E}">
        <p14:creationId xmlns:p14="http://schemas.microsoft.com/office/powerpoint/2010/main" val="863619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66" y="685800"/>
            <a:ext cx="8229600" cy="1143000"/>
          </a:xfrm>
        </p:spPr>
        <p:txBody>
          <a:bodyPr>
            <a:normAutofit/>
          </a:bodyPr>
          <a:lstStyle/>
          <a:p>
            <a:pPr algn="ctr"/>
            <a:r>
              <a:rPr lang="en-US" sz="4000" b="1" dirty="0" smtClean="0"/>
              <a:t>Description of Uncertainty</a:t>
            </a:r>
            <a:endParaRPr lang="en-US" sz="4000" b="1" dirty="0"/>
          </a:p>
        </p:txBody>
      </p:sp>
      <p:sp>
        <p:nvSpPr>
          <p:cNvPr id="3" name="Content Placeholder 2"/>
          <p:cNvSpPr>
            <a:spLocks noGrp="1"/>
          </p:cNvSpPr>
          <p:nvPr>
            <p:ph idx="1"/>
          </p:nvPr>
        </p:nvSpPr>
        <p:spPr>
          <a:xfrm>
            <a:off x="533400" y="1905000"/>
            <a:ext cx="6248400" cy="4267200"/>
          </a:xfrm>
        </p:spPr>
        <p:txBody>
          <a:bodyPr/>
          <a:lstStyle/>
          <a:p>
            <a:pPr fontAlgn="auto">
              <a:spcBef>
                <a:spcPts val="0"/>
              </a:spcBef>
              <a:spcAft>
                <a:spcPts val="0"/>
              </a:spcAft>
              <a:defRPr/>
            </a:pPr>
            <a:r>
              <a:rPr lang="en-US" dirty="0"/>
              <a:t>Summarize &amp; describe </a:t>
            </a:r>
            <a:r>
              <a:rPr lang="en-US" dirty="0" smtClean="0"/>
              <a:t>uncertainty for each risk element</a:t>
            </a:r>
          </a:p>
          <a:p>
            <a:pPr lvl="1" fontAlgn="auto">
              <a:spcBef>
                <a:spcPts val="0"/>
              </a:spcBef>
              <a:spcAft>
                <a:spcPts val="0"/>
              </a:spcAft>
              <a:defRPr/>
            </a:pPr>
            <a:r>
              <a:rPr lang="en-US" dirty="0" smtClean="0"/>
              <a:t>How confident are we in our results? </a:t>
            </a:r>
          </a:p>
          <a:p>
            <a:pPr lvl="1" fontAlgn="auto">
              <a:spcBef>
                <a:spcPts val="0"/>
              </a:spcBef>
              <a:spcAft>
                <a:spcPts val="0"/>
              </a:spcAft>
              <a:defRPr/>
            </a:pPr>
            <a:r>
              <a:rPr lang="en-US" dirty="0" smtClean="0"/>
              <a:t>Would additional/ better information be likely to change our results?</a:t>
            </a:r>
            <a:endParaRPr lang="en-US" dirty="0"/>
          </a:p>
          <a:p>
            <a:pPr marL="0" indent="0" fontAlgn="auto">
              <a:spcBef>
                <a:spcPts val="0"/>
              </a:spcBef>
              <a:spcAft>
                <a:spcPts val="0"/>
              </a:spcAft>
              <a:buNone/>
              <a:defRPr/>
            </a:pPr>
            <a:endParaRPr lang="en-US" sz="2000" dirty="0"/>
          </a:p>
        </p:txBody>
      </p:sp>
      <p:pic>
        <p:nvPicPr>
          <p:cNvPr id="2050" name="Picture 2" descr="C:\Users\adneeley\AppData\Local\Microsoft\Windows\Temporary Internet Files\Content.IE5\LW1TARXN\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133600"/>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362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1143000"/>
          </a:xfrm>
        </p:spPr>
        <p:txBody>
          <a:bodyPr>
            <a:normAutofit/>
          </a:bodyPr>
          <a:lstStyle/>
          <a:p>
            <a:r>
              <a:rPr lang="en-US" sz="4000" b="1" dirty="0" smtClean="0"/>
              <a:t>Validating the Model </a:t>
            </a:r>
            <a:endParaRPr lang="en-US" sz="4000" b="1" dirty="0"/>
          </a:p>
        </p:txBody>
      </p:sp>
      <p:sp>
        <p:nvSpPr>
          <p:cNvPr id="3" name="Content Placeholder 2"/>
          <p:cNvSpPr>
            <a:spLocks noGrp="1"/>
          </p:cNvSpPr>
          <p:nvPr>
            <p:ph sz="half" idx="1"/>
          </p:nvPr>
        </p:nvSpPr>
        <p:spPr>
          <a:xfrm>
            <a:off x="457200" y="1981200"/>
            <a:ext cx="8229600" cy="4114800"/>
          </a:xfrm>
        </p:spPr>
        <p:txBody>
          <a:bodyPr>
            <a:normAutofit/>
          </a:bodyPr>
          <a:lstStyle/>
          <a:p>
            <a:pPr>
              <a:spcBef>
                <a:spcPts val="600"/>
              </a:spcBef>
              <a:buNone/>
            </a:pPr>
            <a:r>
              <a:rPr lang="en-US" dirty="0"/>
              <a:t>Using </a:t>
            </a:r>
            <a:r>
              <a:rPr lang="en-US" dirty="0" smtClean="0"/>
              <a:t>a separate dataset </a:t>
            </a:r>
            <a:r>
              <a:rPr lang="en-US" dirty="0"/>
              <a:t>we will…</a:t>
            </a:r>
          </a:p>
          <a:p>
            <a:pPr>
              <a:spcBef>
                <a:spcPts val="600"/>
              </a:spcBef>
            </a:pPr>
            <a:r>
              <a:rPr lang="en-US" dirty="0" smtClean="0"/>
              <a:t>Assess </a:t>
            </a:r>
            <a:r>
              <a:rPr lang="en-US" dirty="0"/>
              <a:t>the </a:t>
            </a:r>
            <a:r>
              <a:rPr lang="en-US" dirty="0" smtClean="0"/>
              <a:t>ability of the weighted model to identify major, minor, and non-pests </a:t>
            </a:r>
          </a:p>
          <a:p>
            <a:pPr lvl="1">
              <a:spcBef>
                <a:spcPts val="600"/>
              </a:spcBef>
            </a:pPr>
            <a:r>
              <a:rPr lang="en-US" dirty="0" smtClean="0"/>
              <a:t>Identify</a:t>
            </a:r>
            <a:r>
              <a:rPr lang="en-US" dirty="0"/>
              <a:t> an additional </a:t>
            </a:r>
            <a:r>
              <a:rPr lang="en-US" dirty="0" smtClean="0"/>
              <a:t>100 or so non-native arthropods, currently established in the United States</a:t>
            </a:r>
          </a:p>
          <a:p>
            <a:pPr lvl="1">
              <a:spcBef>
                <a:spcPts val="600"/>
              </a:spcBef>
            </a:pPr>
            <a:r>
              <a:rPr lang="en-US" dirty="0" smtClean="0"/>
              <a:t>Assess as if they are </a:t>
            </a:r>
            <a:r>
              <a:rPr lang="en-US" i="1" dirty="0" smtClean="0"/>
              <a:t>not </a:t>
            </a:r>
            <a:r>
              <a:rPr lang="en-US" dirty="0" smtClean="0"/>
              <a:t>in the United States using weighted model</a:t>
            </a:r>
          </a:p>
          <a:p>
            <a:pPr lvl="1">
              <a:spcBef>
                <a:spcPts val="600"/>
              </a:spcBef>
            </a:pPr>
            <a:r>
              <a:rPr lang="en-US" dirty="0" smtClean="0"/>
              <a:t>Determine how well weighted model predicts actual, </a:t>
            </a:r>
            <a:r>
              <a:rPr lang="en-US" dirty="0"/>
              <a:t>observed impact</a:t>
            </a:r>
            <a:endParaRPr lang="en-US" dirty="0" smtClean="0"/>
          </a:p>
          <a:p>
            <a:pPr>
              <a:spcBef>
                <a:spcPts val="0"/>
              </a:spcBef>
            </a:pPr>
            <a:endParaRPr lang="en-US" sz="2400" dirty="0"/>
          </a:p>
          <a:p>
            <a:pPr>
              <a:spcBef>
                <a:spcPts val="0"/>
              </a:spcBef>
            </a:pPr>
            <a:endParaRPr lang="en-US" sz="2400" dirty="0" smtClean="0"/>
          </a:p>
          <a:p>
            <a:pPr>
              <a:spcBef>
                <a:spcPts val="0"/>
              </a:spcBef>
            </a:pPr>
            <a:endParaRPr lang="en-US" sz="2400" dirty="0"/>
          </a:p>
          <a:p>
            <a:pPr>
              <a:spcBef>
                <a:spcPts val="0"/>
              </a:spcBef>
            </a:pPr>
            <a:endParaRPr lang="en-US" sz="1200" dirty="0"/>
          </a:p>
          <a:p>
            <a:pPr lvl="2">
              <a:spcBef>
                <a:spcPts val="0"/>
              </a:spcBef>
            </a:pPr>
            <a:endParaRPr lang="en-US" sz="1600" dirty="0" smtClean="0"/>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spTree>
    <p:extLst>
      <p:ext uri="{BB962C8B-B14F-4D97-AF65-F5344CB8AC3E}">
        <p14:creationId xmlns:p14="http://schemas.microsoft.com/office/powerpoint/2010/main" val="1204554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4000" b="1" dirty="0" smtClean="0"/>
              <a:t>2013</a:t>
            </a:r>
            <a:r>
              <a:rPr lang="en-US" sz="4000" dirty="0" smtClean="0"/>
              <a:t> </a:t>
            </a:r>
            <a:r>
              <a:rPr lang="en-US" sz="4000" b="1" dirty="0" smtClean="0"/>
              <a:t>Accomplishments</a:t>
            </a:r>
            <a:endParaRPr lang="en-US" sz="4000" b="1" dirty="0"/>
          </a:p>
        </p:txBody>
      </p:sp>
      <p:sp>
        <p:nvSpPr>
          <p:cNvPr id="3" name="Content Placeholder 2"/>
          <p:cNvSpPr>
            <a:spLocks noGrp="1"/>
          </p:cNvSpPr>
          <p:nvPr>
            <p:ph idx="1"/>
          </p:nvPr>
        </p:nvSpPr>
        <p:spPr>
          <a:xfrm>
            <a:off x="457200" y="2027237"/>
            <a:ext cx="8229600" cy="4525963"/>
          </a:xfrm>
        </p:spPr>
        <p:txBody>
          <a:bodyPr>
            <a:normAutofit/>
          </a:bodyPr>
          <a:lstStyle/>
          <a:p>
            <a:r>
              <a:rPr lang="en-US" dirty="0"/>
              <a:t>Identified 100 arthropods to analyze for developing the model</a:t>
            </a:r>
          </a:p>
          <a:p>
            <a:pPr lvl="0"/>
            <a:r>
              <a:rPr lang="en-US" dirty="0" smtClean="0"/>
              <a:t>Finalized </a:t>
            </a:r>
            <a:r>
              <a:rPr lang="en-US" dirty="0"/>
              <a:t>the set of initial questions </a:t>
            </a:r>
            <a:r>
              <a:rPr lang="en-US" dirty="0" smtClean="0"/>
              <a:t>for arthropod model</a:t>
            </a:r>
            <a:endParaRPr lang="en-US" dirty="0"/>
          </a:p>
          <a:p>
            <a:pPr lvl="0"/>
            <a:r>
              <a:rPr lang="en-US" dirty="0" smtClean="0"/>
              <a:t>Developed </a:t>
            </a:r>
            <a:r>
              <a:rPr lang="en-US" dirty="0"/>
              <a:t>detail guidance for answering </a:t>
            </a:r>
            <a:r>
              <a:rPr lang="en-US" dirty="0" smtClean="0"/>
              <a:t>model questions </a:t>
            </a:r>
            <a:r>
              <a:rPr lang="en-US" dirty="0"/>
              <a:t>in order to ensure consistency in answering questions</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1397661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4000" b="1" dirty="0" smtClean="0"/>
              <a:t>2013 Accomplishments</a:t>
            </a:r>
            <a:endParaRPr lang="en-US" sz="4000" b="1" dirty="0"/>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pPr lvl="0"/>
            <a:r>
              <a:rPr lang="en-US" dirty="0" smtClean="0"/>
              <a:t>Analyzed &amp; reviewed just over 50 arthropods</a:t>
            </a:r>
          </a:p>
          <a:p>
            <a:pPr lvl="0"/>
            <a:r>
              <a:rPr lang="en-US" dirty="0"/>
              <a:t>Developed work plan and position descriptions for research assistant (biological science technician equivalent) and statistician (research associate)</a:t>
            </a:r>
          </a:p>
          <a:p>
            <a:pPr lvl="0"/>
            <a:r>
              <a:rPr lang="en-US" dirty="0"/>
              <a:t>Hired research </a:t>
            </a:r>
            <a:r>
              <a:rPr lang="en-US" dirty="0" smtClean="0"/>
              <a:t>assistant to </a:t>
            </a:r>
            <a:r>
              <a:rPr lang="en-US" dirty="0"/>
              <a:t>begin organizing pest reports and </a:t>
            </a:r>
            <a:r>
              <a:rPr lang="en-US" dirty="0" smtClean="0"/>
              <a:t>data </a:t>
            </a:r>
            <a:endParaRPr lang="en-US" dirty="0"/>
          </a:p>
          <a:p>
            <a:pPr lvl="0"/>
            <a:r>
              <a:rPr lang="en-US" dirty="0" smtClean="0"/>
              <a:t>Advertised for </a:t>
            </a:r>
            <a:r>
              <a:rPr lang="en-US" dirty="0"/>
              <a:t>statistician </a:t>
            </a:r>
            <a:r>
              <a:rPr lang="en-US" dirty="0" smtClean="0"/>
              <a:t>and selected candidates (interviews </a:t>
            </a:r>
            <a:r>
              <a:rPr lang="en-US" dirty="0"/>
              <a:t>will begin </a:t>
            </a:r>
            <a:r>
              <a:rPr lang="en-US" dirty="0" smtClean="0"/>
              <a:t>as soon as NC State approves choices)</a:t>
            </a:r>
          </a:p>
          <a:p>
            <a:endParaRPr lang="en-US" dirty="0" smtClean="0"/>
          </a:p>
          <a:p>
            <a:endParaRPr lang="en-US" dirty="0" smtClean="0"/>
          </a:p>
        </p:txBody>
      </p:sp>
    </p:spTree>
    <p:extLst>
      <p:ext uri="{BB962C8B-B14F-4D97-AF65-F5344CB8AC3E}">
        <p14:creationId xmlns:p14="http://schemas.microsoft.com/office/powerpoint/2010/main" val="4071744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4000" b="1" dirty="0" smtClean="0"/>
              <a:t>Immediate Next Steps</a:t>
            </a:r>
            <a:endParaRPr lang="en-US" sz="4000" b="1" dirty="0"/>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pPr lvl="0"/>
            <a:r>
              <a:rPr lang="en-US" dirty="0" smtClean="0"/>
              <a:t>Finish analyzing arthropods</a:t>
            </a:r>
          </a:p>
          <a:p>
            <a:pPr lvl="0"/>
            <a:r>
              <a:rPr lang="en-US" dirty="0" smtClean="0"/>
              <a:t>Statistical analysis of arthropod dataset and development of weighting/scoring system</a:t>
            </a:r>
          </a:p>
          <a:p>
            <a:pPr lvl="0"/>
            <a:r>
              <a:rPr lang="en-US" dirty="0" smtClean="0"/>
              <a:t>Finalize the </a:t>
            </a:r>
            <a:r>
              <a:rPr lang="en-US" dirty="0"/>
              <a:t>set of initial questions </a:t>
            </a:r>
            <a:r>
              <a:rPr lang="en-US" dirty="0" smtClean="0"/>
              <a:t>for Plant Pathology model</a:t>
            </a:r>
            <a:endParaRPr lang="en-US" dirty="0"/>
          </a:p>
          <a:p>
            <a:pPr lvl="0"/>
            <a:r>
              <a:rPr lang="en-US" dirty="0" smtClean="0"/>
              <a:t>Finish guidance </a:t>
            </a:r>
            <a:r>
              <a:rPr lang="en-US" dirty="0"/>
              <a:t>for answering each of the </a:t>
            </a:r>
            <a:r>
              <a:rPr lang="en-US" dirty="0" smtClean="0"/>
              <a:t>questions</a:t>
            </a:r>
          </a:p>
          <a:p>
            <a:r>
              <a:rPr lang="en-US" dirty="0"/>
              <a:t>Finalize list of </a:t>
            </a:r>
            <a:r>
              <a:rPr lang="en-US" dirty="0" smtClean="0"/>
              <a:t>plant pathogens pests </a:t>
            </a:r>
            <a:r>
              <a:rPr lang="en-US" dirty="0"/>
              <a:t>to </a:t>
            </a:r>
            <a:r>
              <a:rPr lang="en-US" dirty="0" smtClean="0"/>
              <a:t>analyze </a:t>
            </a:r>
          </a:p>
          <a:p>
            <a:pPr marL="0" indent="0">
              <a:buNone/>
            </a:pPr>
            <a:endParaRPr lang="en-US" dirty="0"/>
          </a:p>
          <a:p>
            <a:pPr lvl="0"/>
            <a:endParaRPr lang="en-US" dirty="0" smtClean="0"/>
          </a:p>
          <a:p>
            <a:endParaRPr lang="en-US" dirty="0" smtClean="0"/>
          </a:p>
          <a:p>
            <a:endParaRPr lang="en-US" dirty="0" smtClean="0"/>
          </a:p>
        </p:txBody>
      </p:sp>
    </p:spTree>
    <p:extLst>
      <p:ext uri="{BB962C8B-B14F-4D97-AF65-F5344CB8AC3E}">
        <p14:creationId xmlns:p14="http://schemas.microsoft.com/office/powerpoint/2010/main" val="769481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a:normAutofit/>
          </a:bodyPr>
          <a:lstStyle/>
          <a:p>
            <a:r>
              <a:rPr lang="en-US" sz="4000" b="1" dirty="0" smtClean="0"/>
              <a:t>2014 Target Dates</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9147326"/>
              </p:ext>
            </p:extLst>
          </p:nvPr>
        </p:nvGraphicFramePr>
        <p:xfrm>
          <a:off x="533400" y="1833880"/>
          <a:ext cx="8229600" cy="47193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Task</a:t>
                      </a:r>
                      <a:endParaRPr lang="en-US" dirty="0"/>
                    </a:p>
                  </a:txBody>
                  <a:tcPr/>
                </a:tc>
                <a:tc>
                  <a:txBody>
                    <a:bodyPr/>
                    <a:lstStyle/>
                    <a:p>
                      <a:r>
                        <a:rPr lang="en-US" dirty="0" smtClean="0"/>
                        <a:t>Target  Completion</a:t>
                      </a:r>
                      <a:r>
                        <a:rPr lang="en-US" baseline="0" dirty="0" smtClean="0"/>
                        <a:t> </a:t>
                      </a:r>
                      <a:r>
                        <a:rPr lang="en-US" dirty="0" smtClean="0"/>
                        <a:t>Date</a:t>
                      </a:r>
                      <a:endParaRPr lang="en-US" dirty="0"/>
                    </a:p>
                  </a:txBody>
                  <a:tcPr/>
                </a:tc>
              </a:tr>
              <a:tr h="370840">
                <a:tc>
                  <a:txBody>
                    <a:bodyPr/>
                    <a:lstStyle/>
                    <a:p>
                      <a:r>
                        <a:rPr lang="en-US" dirty="0" smtClean="0"/>
                        <a:t>Finish Plant</a:t>
                      </a:r>
                      <a:r>
                        <a:rPr lang="en-US" baseline="0" dirty="0" smtClean="0"/>
                        <a:t> Pathogen model  questions and guidance</a:t>
                      </a:r>
                      <a:endParaRPr lang="en-US" dirty="0"/>
                    </a:p>
                  </a:txBody>
                  <a:tcPr/>
                </a:tc>
                <a:tc>
                  <a:txBody>
                    <a:bodyPr/>
                    <a:lstStyle/>
                    <a:p>
                      <a:r>
                        <a:rPr lang="en-US" dirty="0" smtClean="0"/>
                        <a:t>March 2014</a:t>
                      </a:r>
                      <a:endParaRPr lang="en-US" dirty="0"/>
                    </a:p>
                  </a:txBody>
                  <a:tcPr/>
                </a:tc>
              </a:tr>
              <a:tr h="370840">
                <a:tc>
                  <a:txBody>
                    <a:bodyPr/>
                    <a:lstStyle/>
                    <a:p>
                      <a:r>
                        <a:rPr lang="en-US" dirty="0" smtClean="0"/>
                        <a:t>Complete analysis of arthropods</a:t>
                      </a:r>
                      <a:endParaRPr lang="en-US" dirty="0"/>
                    </a:p>
                  </a:txBody>
                  <a:tcPr/>
                </a:tc>
                <a:tc>
                  <a:txBody>
                    <a:bodyPr/>
                    <a:lstStyle/>
                    <a:p>
                      <a:r>
                        <a:rPr lang="en-US" dirty="0" smtClean="0"/>
                        <a:t>March 2014</a:t>
                      </a:r>
                      <a:endParaRPr lang="en-US" dirty="0"/>
                    </a:p>
                  </a:txBody>
                  <a:tcPr/>
                </a:tc>
              </a:tr>
              <a:tr h="370840">
                <a:tc>
                  <a:txBody>
                    <a:bodyPr/>
                    <a:lstStyle/>
                    <a:p>
                      <a:r>
                        <a:rPr lang="en-US" dirty="0" smtClean="0"/>
                        <a:t>Statistical analysis of arthropods</a:t>
                      </a:r>
                      <a:endParaRPr lang="en-US" dirty="0"/>
                    </a:p>
                  </a:txBody>
                  <a:tcPr/>
                </a:tc>
                <a:tc>
                  <a:txBody>
                    <a:bodyPr/>
                    <a:lstStyle/>
                    <a:p>
                      <a:r>
                        <a:rPr lang="en-US" dirty="0" smtClean="0"/>
                        <a:t>May 2014</a:t>
                      </a:r>
                      <a:endParaRPr lang="en-US" dirty="0"/>
                    </a:p>
                  </a:txBody>
                  <a:tcPr/>
                </a:tc>
              </a:tr>
              <a:tr h="370840">
                <a:tc>
                  <a:txBody>
                    <a:bodyPr/>
                    <a:lstStyle/>
                    <a:p>
                      <a:r>
                        <a:rPr lang="en-US" dirty="0" smtClean="0"/>
                        <a:t>Complete</a:t>
                      </a:r>
                      <a:r>
                        <a:rPr lang="en-US" baseline="0" dirty="0" smtClean="0"/>
                        <a:t> preliminary arthropod model</a:t>
                      </a:r>
                      <a:endParaRPr lang="en-US" dirty="0"/>
                    </a:p>
                  </a:txBody>
                  <a:tcPr/>
                </a:tc>
                <a:tc>
                  <a:txBody>
                    <a:bodyPr/>
                    <a:lstStyle/>
                    <a:p>
                      <a:r>
                        <a:rPr lang="en-US" dirty="0" smtClean="0"/>
                        <a:t>June 2014</a:t>
                      </a:r>
                      <a:endParaRPr lang="en-US" dirty="0"/>
                    </a:p>
                  </a:txBody>
                  <a:tcPr/>
                </a:tc>
              </a:tr>
              <a:tr h="370840">
                <a:tc>
                  <a:txBody>
                    <a:bodyPr/>
                    <a:lstStyle/>
                    <a:p>
                      <a:r>
                        <a:rPr lang="en-US" dirty="0" smtClean="0"/>
                        <a:t>Complete</a:t>
                      </a:r>
                      <a:r>
                        <a:rPr lang="en-US" baseline="0" dirty="0" smtClean="0"/>
                        <a:t> analysis of plant pathogens</a:t>
                      </a:r>
                      <a:endParaRPr lang="en-US" dirty="0"/>
                    </a:p>
                  </a:txBody>
                  <a:tcPr/>
                </a:tc>
                <a:tc>
                  <a:txBody>
                    <a:bodyPr/>
                    <a:lstStyle/>
                    <a:p>
                      <a:r>
                        <a:rPr lang="en-US" dirty="0" smtClean="0"/>
                        <a:t>August</a:t>
                      </a:r>
                      <a:r>
                        <a:rPr lang="en-US" baseline="0" dirty="0" smtClean="0"/>
                        <a:t> 2014</a:t>
                      </a:r>
                      <a:endParaRPr lang="en-US" dirty="0"/>
                    </a:p>
                  </a:txBody>
                  <a:tcPr/>
                </a:tc>
              </a:tr>
              <a:tr h="370840">
                <a:tc>
                  <a:txBody>
                    <a:bodyPr/>
                    <a:lstStyle/>
                    <a:p>
                      <a:r>
                        <a:rPr lang="en-US" dirty="0" smtClean="0"/>
                        <a:t>Pilot</a:t>
                      </a:r>
                      <a:r>
                        <a:rPr lang="en-US" baseline="0" dirty="0" smtClean="0"/>
                        <a:t> test model with arthropods on current AHP list</a:t>
                      </a:r>
                      <a:endParaRPr lang="en-US" dirty="0"/>
                    </a:p>
                  </a:txBody>
                  <a:tcPr/>
                </a:tc>
                <a:tc>
                  <a:txBody>
                    <a:bodyPr/>
                    <a:lstStyle/>
                    <a:p>
                      <a:r>
                        <a:rPr lang="en-US" dirty="0" smtClean="0"/>
                        <a:t>August 2014</a:t>
                      </a:r>
                      <a:endParaRPr lang="en-US" dirty="0"/>
                    </a:p>
                  </a:txBody>
                  <a:tcPr/>
                </a:tc>
              </a:tr>
              <a:tr h="370840">
                <a:tc>
                  <a:txBody>
                    <a:bodyPr/>
                    <a:lstStyle/>
                    <a:p>
                      <a:r>
                        <a:rPr lang="en-US" dirty="0" smtClean="0"/>
                        <a:t>Run</a:t>
                      </a:r>
                      <a:r>
                        <a:rPr lang="en-US" baseline="0" dirty="0" smtClean="0"/>
                        <a:t> new arthropods through model</a:t>
                      </a:r>
                      <a:endParaRPr lang="en-US" dirty="0"/>
                    </a:p>
                  </a:txBody>
                  <a:tcPr/>
                </a:tc>
                <a:tc>
                  <a:txBody>
                    <a:bodyPr/>
                    <a:lstStyle/>
                    <a:p>
                      <a:r>
                        <a:rPr lang="en-US" dirty="0" smtClean="0"/>
                        <a:t>September 2014</a:t>
                      </a:r>
                      <a:endParaRPr lang="en-US" dirty="0"/>
                    </a:p>
                  </a:txBody>
                  <a:tcPr/>
                </a:tc>
              </a:tr>
              <a:tr h="370840">
                <a:tc>
                  <a:txBody>
                    <a:bodyPr/>
                    <a:lstStyle/>
                    <a:p>
                      <a:r>
                        <a:rPr lang="en-US" dirty="0" smtClean="0"/>
                        <a:t>Statistical analysis</a:t>
                      </a:r>
                      <a:r>
                        <a:rPr lang="en-US" baseline="0" dirty="0" smtClean="0"/>
                        <a:t> of plant pathogens</a:t>
                      </a:r>
                      <a:endParaRPr lang="en-US" dirty="0"/>
                    </a:p>
                  </a:txBody>
                  <a:tcPr/>
                </a:tc>
                <a:tc>
                  <a:txBody>
                    <a:bodyPr/>
                    <a:lstStyle/>
                    <a:p>
                      <a:r>
                        <a:rPr lang="en-US" dirty="0" smtClean="0"/>
                        <a:t>September 2014</a:t>
                      </a:r>
                      <a:endParaRPr lang="en-US" dirty="0"/>
                    </a:p>
                  </a:txBody>
                  <a:tcPr/>
                </a:tc>
              </a:tr>
              <a:tr h="370840">
                <a:tc>
                  <a:txBody>
                    <a:bodyPr/>
                    <a:lstStyle/>
                    <a:p>
                      <a:r>
                        <a:rPr lang="en-US" dirty="0" smtClean="0"/>
                        <a:t>Complete</a:t>
                      </a:r>
                      <a:r>
                        <a:rPr lang="en-US" baseline="0" dirty="0" smtClean="0"/>
                        <a:t> preliminary arthropod model</a:t>
                      </a:r>
                      <a:endParaRPr lang="en-US" dirty="0"/>
                    </a:p>
                  </a:txBody>
                  <a:tcPr/>
                </a:tc>
                <a:tc>
                  <a:txBody>
                    <a:bodyPr/>
                    <a:lstStyle/>
                    <a:p>
                      <a:r>
                        <a:rPr lang="en-US" dirty="0" smtClean="0"/>
                        <a:t>October 2014</a:t>
                      </a:r>
                      <a:endParaRPr lang="en-US" dirty="0"/>
                    </a:p>
                  </a:txBody>
                  <a:tcPr/>
                </a:tc>
              </a:tr>
              <a:tr h="370840">
                <a:tc>
                  <a:txBody>
                    <a:bodyPr/>
                    <a:lstStyle/>
                    <a:p>
                      <a:r>
                        <a:rPr lang="en-US" dirty="0" smtClean="0"/>
                        <a:t>Pilot</a:t>
                      </a:r>
                      <a:r>
                        <a:rPr lang="en-US" baseline="0" dirty="0" smtClean="0"/>
                        <a:t> test plant pathogen model</a:t>
                      </a:r>
                      <a:endParaRPr lang="en-US" dirty="0"/>
                    </a:p>
                  </a:txBody>
                  <a:tcPr/>
                </a:tc>
                <a:tc>
                  <a:txBody>
                    <a:bodyPr/>
                    <a:lstStyle/>
                    <a:p>
                      <a:r>
                        <a:rPr lang="en-US" dirty="0" smtClean="0"/>
                        <a:t>November 2014</a:t>
                      </a:r>
                      <a:endParaRPr lang="en-US" dirty="0"/>
                    </a:p>
                  </a:txBody>
                  <a:tcPr/>
                </a:tc>
              </a:tr>
              <a:tr h="370840">
                <a:tc>
                  <a:txBody>
                    <a:bodyPr/>
                    <a:lstStyle/>
                    <a:p>
                      <a:r>
                        <a:rPr lang="en-US" dirty="0" smtClean="0"/>
                        <a:t>Run new path pathogens through model</a:t>
                      </a:r>
                      <a:endParaRPr lang="en-US" dirty="0"/>
                    </a:p>
                  </a:txBody>
                  <a:tcPr/>
                </a:tc>
                <a:tc>
                  <a:txBody>
                    <a:bodyPr/>
                    <a:lstStyle/>
                    <a:p>
                      <a:r>
                        <a:rPr lang="en-US" dirty="0" smtClean="0"/>
                        <a:t>December 2014</a:t>
                      </a:r>
                      <a:endParaRPr lang="en-US" dirty="0"/>
                    </a:p>
                  </a:txBody>
                  <a:tcPr/>
                </a:tc>
              </a:tr>
            </a:tbl>
          </a:graphicData>
        </a:graphic>
      </p:graphicFrame>
    </p:spTree>
    <p:extLst>
      <p:ext uri="{BB962C8B-B14F-4D97-AF65-F5344CB8AC3E}">
        <p14:creationId xmlns:p14="http://schemas.microsoft.com/office/powerpoint/2010/main" val="22027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31838"/>
            <a:ext cx="8229600" cy="1143000"/>
          </a:xfrm>
        </p:spPr>
        <p:txBody>
          <a:bodyPr>
            <a:normAutofit/>
          </a:bodyPr>
          <a:lstStyle/>
          <a:p>
            <a:r>
              <a:rPr lang="en-US" sz="4000" b="1" dirty="0" smtClean="0"/>
              <a:t>Long-term Plan</a:t>
            </a:r>
            <a:endParaRPr lang="en-US" sz="4000" b="1" dirty="0"/>
          </a:p>
        </p:txBody>
      </p:sp>
      <p:sp>
        <p:nvSpPr>
          <p:cNvPr id="3" name="Content Placeholder 2"/>
          <p:cNvSpPr>
            <a:spLocks noGrp="1"/>
          </p:cNvSpPr>
          <p:nvPr>
            <p:ph idx="1"/>
          </p:nvPr>
        </p:nvSpPr>
        <p:spPr>
          <a:xfrm>
            <a:off x="533400" y="2057400"/>
            <a:ext cx="8229600" cy="4525963"/>
          </a:xfrm>
        </p:spPr>
        <p:txBody>
          <a:bodyPr/>
          <a:lstStyle/>
          <a:p>
            <a:pPr marL="0" indent="0">
              <a:buNone/>
            </a:pPr>
            <a:r>
              <a:rPr lang="en-US" dirty="0" smtClean="0"/>
              <a:t>Next year (2015):</a:t>
            </a:r>
          </a:p>
          <a:p>
            <a:r>
              <a:rPr lang="en-US" dirty="0"/>
              <a:t>Validate arthropod and plant pathogen models</a:t>
            </a:r>
          </a:p>
          <a:p>
            <a:r>
              <a:rPr lang="en-US" dirty="0" smtClean="0"/>
              <a:t>Develop model for nematodes</a:t>
            </a:r>
          </a:p>
          <a:p>
            <a:r>
              <a:rPr lang="en-US" dirty="0" smtClean="0"/>
              <a:t>Develop model for mollusks</a:t>
            </a:r>
          </a:p>
          <a:p>
            <a:pPr marL="0" indent="0">
              <a:buNone/>
            </a:pPr>
            <a:endParaRPr lang="en-US" dirty="0" smtClean="0"/>
          </a:p>
          <a:p>
            <a:pPr marL="0" indent="0">
              <a:buNone/>
            </a:pPr>
            <a:r>
              <a:rPr lang="en-US" dirty="0" smtClean="0"/>
              <a:t>Develop web-based system for using model</a:t>
            </a:r>
          </a:p>
        </p:txBody>
      </p:sp>
    </p:spTree>
    <p:extLst>
      <p:ext uri="{BB962C8B-B14F-4D97-AF65-F5344CB8AC3E}">
        <p14:creationId xmlns:p14="http://schemas.microsoft.com/office/powerpoint/2010/main" val="1045834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30275"/>
            <a:ext cx="8610600" cy="1143000"/>
          </a:xfrm>
        </p:spPr>
        <p:txBody>
          <a:bodyPr>
            <a:normAutofit fontScale="90000"/>
          </a:bodyPr>
          <a:lstStyle/>
          <a:p>
            <a:r>
              <a:rPr lang="en-US" b="1" dirty="0" smtClean="0"/>
              <a:t>Pest Prioritization Modeling Team</a:t>
            </a:r>
            <a:endParaRPr lang="en-US" b="1" dirty="0"/>
          </a:p>
        </p:txBody>
      </p:sp>
      <p:sp>
        <p:nvSpPr>
          <p:cNvPr id="3" name="Content Placeholder 2"/>
          <p:cNvSpPr>
            <a:spLocks noGrp="1"/>
          </p:cNvSpPr>
          <p:nvPr>
            <p:ph idx="1"/>
          </p:nvPr>
        </p:nvSpPr>
        <p:spPr>
          <a:xfrm>
            <a:off x="457200" y="2103437"/>
            <a:ext cx="8229600" cy="4525963"/>
          </a:xfrm>
        </p:spPr>
        <p:txBody>
          <a:bodyPr>
            <a:normAutofit fontScale="92500" lnSpcReduction="20000"/>
          </a:bodyPr>
          <a:lstStyle/>
          <a:p>
            <a:r>
              <a:rPr lang="en-US" dirty="0" smtClean="0"/>
              <a:t>PERAL</a:t>
            </a:r>
          </a:p>
          <a:p>
            <a:pPr lvl="1"/>
            <a:r>
              <a:rPr lang="en-US" dirty="0" smtClean="0"/>
              <a:t>Economists: Alison Neeley, Trang Vo</a:t>
            </a:r>
          </a:p>
          <a:p>
            <a:pPr lvl="1"/>
            <a:r>
              <a:rPr lang="en-US" dirty="0" smtClean="0"/>
              <a:t>Entomologists: Jim Smith, Leslie Newton, Glenn Fowler, Heather Moylett, Cynthia Landry</a:t>
            </a:r>
          </a:p>
          <a:p>
            <a:pPr lvl="1"/>
            <a:r>
              <a:rPr lang="en-US" dirty="0" smtClean="0"/>
              <a:t>Plant Pathologists: Heather Hartzog, Larry Brown, John Rogers</a:t>
            </a:r>
          </a:p>
          <a:p>
            <a:r>
              <a:rPr lang="en-US" dirty="0" smtClean="0"/>
              <a:t>CPHST CAPS Core Team</a:t>
            </a:r>
          </a:p>
          <a:p>
            <a:pPr lvl="1"/>
            <a:r>
              <a:rPr lang="en-US" dirty="0" smtClean="0"/>
              <a:t>Lisa Jackson, Melinda Sullivan, Daniel Mackesy, Talitha Molet</a:t>
            </a:r>
          </a:p>
          <a:p>
            <a:r>
              <a:rPr lang="en-US" dirty="0" smtClean="0"/>
              <a:t>Others</a:t>
            </a:r>
          </a:p>
          <a:p>
            <a:pPr lvl="1"/>
            <a:r>
              <a:rPr lang="en-US" dirty="0" smtClean="0"/>
              <a:t>Andrea Lemay, PPD interns, CIPM</a:t>
            </a:r>
          </a:p>
        </p:txBody>
      </p:sp>
    </p:spTree>
    <p:extLst>
      <p:ext uri="{BB962C8B-B14F-4D97-AF65-F5344CB8AC3E}">
        <p14:creationId xmlns:p14="http://schemas.microsoft.com/office/powerpoint/2010/main" val="3479497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2965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143000"/>
          </a:xfrm>
        </p:spPr>
        <p:txBody>
          <a:bodyPr>
            <a:normAutofit/>
          </a:bodyPr>
          <a:lstStyle/>
          <a:p>
            <a:pPr algn="ctr"/>
            <a:r>
              <a:rPr lang="en-US" sz="4000" b="1" dirty="0" smtClean="0"/>
              <a:t>Advantages of the AHP</a:t>
            </a:r>
            <a:endParaRPr lang="en-US" sz="4000" b="1" dirty="0"/>
          </a:p>
        </p:txBody>
      </p:sp>
      <p:sp>
        <p:nvSpPr>
          <p:cNvPr id="3" name="Content Placeholder 2"/>
          <p:cNvSpPr>
            <a:spLocks noGrp="1"/>
          </p:cNvSpPr>
          <p:nvPr>
            <p:ph idx="1"/>
          </p:nvPr>
        </p:nvSpPr>
        <p:spPr>
          <a:xfrm>
            <a:off x="304800" y="2133600"/>
            <a:ext cx="5638800" cy="4267200"/>
          </a:xfrm>
        </p:spPr>
        <p:txBody>
          <a:bodyPr/>
          <a:lstStyle/>
          <a:p>
            <a:r>
              <a:rPr lang="en-US" sz="2800" dirty="0" smtClean="0"/>
              <a:t>Useful decision tool for complex problems</a:t>
            </a:r>
          </a:p>
          <a:p>
            <a:r>
              <a:rPr lang="en-US" sz="2800" dirty="0"/>
              <a:t>Methodology is relatively simple</a:t>
            </a:r>
          </a:p>
          <a:p>
            <a:r>
              <a:rPr lang="en-US" sz="2800" dirty="0" smtClean="0"/>
              <a:t>Both </a:t>
            </a:r>
            <a:r>
              <a:rPr lang="en-US" sz="2800" dirty="0">
                <a:solidFill>
                  <a:srgbClr val="006600"/>
                </a:solidFill>
              </a:rPr>
              <a:t>qualitative and quantitative</a:t>
            </a:r>
            <a:r>
              <a:rPr lang="en-US" sz="2800" dirty="0"/>
              <a:t> information can be </a:t>
            </a:r>
            <a:r>
              <a:rPr lang="en-US" sz="2800" dirty="0" smtClean="0"/>
              <a:t>compared</a:t>
            </a:r>
          </a:p>
          <a:p>
            <a:r>
              <a:rPr lang="en-US" sz="2800" dirty="0" smtClean="0"/>
              <a:t>Process is intuitive and easy for most decision-makers to understand </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2438400"/>
            <a:ext cx="3352800" cy="2682240"/>
          </a:xfrm>
          <a:prstGeom prst="rect">
            <a:avLst/>
          </a:prstGeom>
        </p:spPr>
      </p:pic>
    </p:spTree>
    <p:extLst>
      <p:ext uri="{BB962C8B-B14F-4D97-AF65-F5344CB8AC3E}">
        <p14:creationId xmlns:p14="http://schemas.microsoft.com/office/powerpoint/2010/main" val="3881283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6392" y="2133600"/>
            <a:ext cx="3557608" cy="2952750"/>
          </a:xfrm>
          <a:prstGeom prst="rect">
            <a:avLst/>
          </a:prstGeom>
        </p:spPr>
      </p:pic>
      <p:sp>
        <p:nvSpPr>
          <p:cNvPr id="2" name="Title 1"/>
          <p:cNvSpPr>
            <a:spLocks noGrp="1"/>
          </p:cNvSpPr>
          <p:nvPr>
            <p:ph type="title"/>
          </p:nvPr>
        </p:nvSpPr>
        <p:spPr>
          <a:xfrm>
            <a:off x="533400" y="838200"/>
            <a:ext cx="8229600" cy="1143000"/>
          </a:xfrm>
        </p:spPr>
        <p:txBody>
          <a:bodyPr>
            <a:normAutofit/>
          </a:bodyPr>
          <a:lstStyle/>
          <a:p>
            <a:pPr algn="ctr"/>
            <a:r>
              <a:rPr lang="en-US" sz="4000" b="1" dirty="0" smtClean="0"/>
              <a:t>Disadvantages of the AHP</a:t>
            </a:r>
            <a:endParaRPr lang="en-US" sz="4000" b="1" dirty="0"/>
          </a:p>
        </p:txBody>
      </p:sp>
      <p:sp>
        <p:nvSpPr>
          <p:cNvPr id="3" name="Content Placeholder 2"/>
          <p:cNvSpPr>
            <a:spLocks noGrp="1"/>
          </p:cNvSpPr>
          <p:nvPr>
            <p:ph idx="1"/>
          </p:nvPr>
        </p:nvSpPr>
        <p:spPr>
          <a:xfrm>
            <a:off x="457200" y="1905000"/>
            <a:ext cx="5334000" cy="4267200"/>
          </a:xfrm>
        </p:spPr>
        <p:txBody>
          <a:bodyPr/>
          <a:lstStyle/>
          <a:p>
            <a:r>
              <a:rPr lang="en-US" sz="2800" dirty="0" smtClean="0"/>
              <a:t>Highly subjective</a:t>
            </a:r>
            <a:endParaRPr lang="en-US" sz="2800" dirty="0"/>
          </a:p>
          <a:p>
            <a:pPr lvl="1"/>
            <a:r>
              <a:rPr lang="en-US" sz="2400" dirty="0" smtClean="0"/>
              <a:t>Results can be inconsistent </a:t>
            </a:r>
          </a:p>
          <a:p>
            <a:pPr lvl="1"/>
            <a:r>
              <a:rPr lang="en-US" sz="2400" dirty="0" smtClean="0"/>
              <a:t>Subject to a high degree of expert bias</a:t>
            </a:r>
          </a:p>
          <a:p>
            <a:r>
              <a:rPr lang="en-US" sz="2800" dirty="0" smtClean="0"/>
              <a:t>Criteria must be independent</a:t>
            </a:r>
          </a:p>
          <a:p>
            <a:r>
              <a:rPr lang="en-US" sz="2800" dirty="0" smtClean="0"/>
              <a:t>Not integrated with other PPQ risk assessment methods</a:t>
            </a:r>
          </a:p>
          <a:p>
            <a:r>
              <a:rPr lang="en-US" sz="2800" dirty="0" smtClean="0"/>
              <a:t>Difficult to validate</a:t>
            </a:r>
          </a:p>
          <a:p>
            <a:r>
              <a:rPr lang="en-US" sz="2800" dirty="0" smtClean="0"/>
              <a:t>Labor </a:t>
            </a:r>
            <a:r>
              <a:rPr lang="en-US" sz="2800" dirty="0"/>
              <a:t>intensive</a:t>
            </a:r>
          </a:p>
          <a:p>
            <a:endParaRPr lang="en-US" sz="2800" dirty="0"/>
          </a:p>
        </p:txBody>
      </p:sp>
    </p:spTree>
    <p:extLst>
      <p:ext uri="{BB962C8B-B14F-4D97-AF65-F5344CB8AC3E}">
        <p14:creationId xmlns:p14="http://schemas.microsoft.com/office/powerpoint/2010/main" val="2082469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763000" cy="1143000"/>
          </a:xfrm>
        </p:spPr>
        <p:txBody>
          <a:bodyPr>
            <a:noAutofit/>
          </a:bodyPr>
          <a:lstStyle/>
          <a:p>
            <a:pPr algn="ctr"/>
            <a:r>
              <a:rPr lang="en-US" sz="4000" b="1" dirty="0" smtClean="0"/>
              <a:t>Disadvantages of the AHP for CAPS</a:t>
            </a:r>
            <a:endParaRPr lang="en-US" sz="4000" b="1" dirty="0"/>
          </a:p>
        </p:txBody>
      </p:sp>
      <p:sp>
        <p:nvSpPr>
          <p:cNvPr id="3" name="Content Placeholder 2"/>
          <p:cNvSpPr>
            <a:spLocks noGrp="1"/>
          </p:cNvSpPr>
          <p:nvPr>
            <p:ph idx="1"/>
          </p:nvPr>
        </p:nvSpPr>
        <p:spPr>
          <a:xfrm>
            <a:off x="533400" y="2209800"/>
            <a:ext cx="8001000" cy="4419600"/>
          </a:xfrm>
        </p:spPr>
        <p:txBody>
          <a:bodyPr>
            <a:normAutofit fontScale="92500"/>
          </a:bodyPr>
          <a:lstStyle/>
          <a:p>
            <a:r>
              <a:rPr lang="en-US" sz="2800" dirty="0" smtClean="0"/>
              <a:t>Results often seemed to depend on analyst/expert</a:t>
            </a:r>
            <a:endParaRPr lang="en-US" sz="2400" dirty="0" smtClean="0"/>
          </a:p>
          <a:p>
            <a:r>
              <a:rPr lang="en-US" sz="2800" dirty="0" smtClean="0"/>
              <a:t>Comparison between pest groups suspect </a:t>
            </a:r>
          </a:p>
          <a:p>
            <a:r>
              <a:rPr lang="en-US" sz="2800" dirty="0" smtClean="0"/>
              <a:t>Consequences of introduction (economic/ environmental impacts) are a </a:t>
            </a:r>
            <a:r>
              <a:rPr lang="en-US" sz="2800" i="1" dirty="0" smtClean="0"/>
              <a:t>function</a:t>
            </a:r>
            <a:r>
              <a:rPr lang="en-US" sz="2800" dirty="0" smtClean="0"/>
              <a:t> of the biology of a pest, not an independent criteria </a:t>
            </a:r>
          </a:p>
          <a:p>
            <a:r>
              <a:rPr lang="en-US" sz="2800" dirty="0" smtClean="0"/>
              <a:t>No way to look at regional differences for pest risk</a:t>
            </a:r>
          </a:p>
          <a:p>
            <a:r>
              <a:rPr lang="en-US" sz="2800" dirty="0" smtClean="0"/>
              <a:t>Analysis based on scientific criteria was not separated from criteria based on policy</a:t>
            </a:r>
          </a:p>
          <a:p>
            <a:r>
              <a:rPr lang="en-US" sz="2800" dirty="0" smtClean="0"/>
              <a:t>Difficult to validate</a:t>
            </a:r>
          </a:p>
          <a:p>
            <a:endParaRPr lang="en-US" sz="2800" dirty="0"/>
          </a:p>
        </p:txBody>
      </p:sp>
    </p:spTree>
    <p:extLst>
      <p:ext uri="{BB962C8B-B14F-4D97-AF65-F5344CB8AC3E}">
        <p14:creationId xmlns:p14="http://schemas.microsoft.com/office/powerpoint/2010/main" val="213022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458200" cy="762000"/>
          </a:xfrm>
        </p:spPr>
        <p:txBody>
          <a:bodyPr>
            <a:noAutofit/>
          </a:bodyPr>
          <a:lstStyle/>
          <a:p>
            <a:r>
              <a:rPr lang="en-US" sz="4000" b="1" dirty="0" smtClean="0"/>
              <a:t>Is there a better model to prioritize pests?</a:t>
            </a:r>
            <a:endParaRPr lang="en-US" sz="4000" b="1" dirty="0"/>
          </a:p>
        </p:txBody>
      </p:sp>
      <p:sp>
        <p:nvSpPr>
          <p:cNvPr id="3" name="Content Placeholder 2"/>
          <p:cNvSpPr>
            <a:spLocks noGrp="1"/>
          </p:cNvSpPr>
          <p:nvPr>
            <p:ph idx="1"/>
          </p:nvPr>
        </p:nvSpPr>
        <p:spPr>
          <a:xfrm>
            <a:off x="457200" y="2332037"/>
            <a:ext cx="8229600" cy="4525963"/>
          </a:xfrm>
        </p:spPr>
        <p:txBody>
          <a:bodyPr>
            <a:normAutofit lnSpcReduction="10000"/>
          </a:bodyPr>
          <a:lstStyle/>
          <a:p>
            <a:pPr marL="0" indent="0">
              <a:buNone/>
            </a:pPr>
            <a:r>
              <a:rPr lang="en-US" sz="2800" dirty="0"/>
              <a:t>A pest prioritization process that would improve on the existing AHP process should be:</a:t>
            </a:r>
          </a:p>
          <a:p>
            <a:pPr lvl="1"/>
            <a:r>
              <a:rPr lang="en-US" dirty="0" smtClean="0"/>
              <a:t>Data driven</a:t>
            </a:r>
          </a:p>
          <a:p>
            <a:pPr lvl="1"/>
            <a:r>
              <a:rPr lang="en-US" dirty="0" smtClean="0"/>
              <a:t>Objective</a:t>
            </a:r>
          </a:p>
          <a:p>
            <a:pPr lvl="1"/>
            <a:r>
              <a:rPr lang="en-US" dirty="0" smtClean="0"/>
              <a:t>Rapid</a:t>
            </a:r>
          </a:p>
          <a:p>
            <a:pPr lvl="1"/>
            <a:r>
              <a:rPr lang="en-US" dirty="0" smtClean="0"/>
              <a:t>Use proven pest prioritization techniques</a:t>
            </a:r>
          </a:p>
          <a:p>
            <a:pPr lvl="1"/>
            <a:r>
              <a:rPr lang="en-US" dirty="0" smtClean="0"/>
              <a:t>Use relevant PPQ data and methods</a:t>
            </a:r>
          </a:p>
          <a:p>
            <a:pPr lvl="1"/>
            <a:endParaRPr lang="en-US" dirty="0"/>
          </a:p>
          <a:p>
            <a:pPr marL="0" indent="0">
              <a:buNone/>
            </a:pPr>
            <a:r>
              <a:rPr lang="en-US" dirty="0" smtClean="0">
                <a:solidFill>
                  <a:schemeClr val="accent2"/>
                </a:solidFill>
              </a:rPr>
              <a:t>* PPQ’s Weed Risk Assessment Model </a:t>
            </a:r>
          </a:p>
          <a:p>
            <a:endParaRPr lang="en-US" dirty="0"/>
          </a:p>
        </p:txBody>
      </p:sp>
    </p:spTree>
    <p:extLst>
      <p:ext uri="{BB962C8B-B14F-4D97-AF65-F5344CB8AC3E}">
        <p14:creationId xmlns:p14="http://schemas.microsoft.com/office/powerpoint/2010/main" val="2145635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534400" cy="762000"/>
          </a:xfrm>
        </p:spPr>
        <p:txBody>
          <a:bodyPr>
            <a:normAutofit fontScale="90000"/>
          </a:bodyPr>
          <a:lstStyle/>
          <a:p>
            <a:pPr algn="ctr"/>
            <a:r>
              <a:rPr lang="en-US" sz="4400" b="1" dirty="0" smtClean="0"/>
              <a:t>PPQ’s Weed Risk Assessment Process</a:t>
            </a:r>
            <a:endParaRPr lang="en-US" sz="4400" b="1" dirty="0"/>
          </a:p>
        </p:txBody>
      </p:sp>
      <p:sp>
        <p:nvSpPr>
          <p:cNvPr id="3" name="Content Placeholder 2"/>
          <p:cNvSpPr>
            <a:spLocks noGrp="1"/>
          </p:cNvSpPr>
          <p:nvPr>
            <p:ph idx="1"/>
          </p:nvPr>
        </p:nvSpPr>
        <p:spPr>
          <a:xfrm>
            <a:off x="3352800" y="2286000"/>
            <a:ext cx="5410200" cy="4267200"/>
          </a:xfrm>
        </p:spPr>
        <p:txBody>
          <a:bodyPr>
            <a:normAutofit/>
          </a:bodyPr>
          <a:lstStyle/>
          <a:p>
            <a:r>
              <a:rPr lang="en-US" dirty="0" smtClean="0"/>
              <a:t>Very successful tool for evaluating the “invasive” potential of plants</a:t>
            </a:r>
          </a:p>
          <a:p>
            <a:r>
              <a:rPr lang="en-US" dirty="0" smtClean="0"/>
              <a:t>Widely evaluated, tested, and validated</a:t>
            </a:r>
          </a:p>
          <a:p>
            <a:r>
              <a:rPr lang="en-US" dirty="0" smtClean="0"/>
              <a:t>Adopted by other stakeholders </a:t>
            </a:r>
          </a:p>
          <a:p>
            <a:pPr marL="457200" lvl="1" indent="0">
              <a:buNone/>
            </a:pPr>
            <a:r>
              <a:rPr lang="en-US" dirty="0" smtClean="0"/>
              <a:t> </a:t>
            </a:r>
            <a:endParaRPr lang="en-US" dirty="0"/>
          </a:p>
        </p:txBody>
      </p:sp>
      <p:grpSp>
        <p:nvGrpSpPr>
          <p:cNvPr id="6" name="Group 12"/>
          <p:cNvGrpSpPr/>
          <p:nvPr/>
        </p:nvGrpSpPr>
        <p:grpSpPr>
          <a:xfrm>
            <a:off x="381000" y="2362200"/>
            <a:ext cx="2743200" cy="4114800"/>
            <a:chOff x="228600" y="2057400"/>
            <a:chExt cx="2590800" cy="4114800"/>
          </a:xfrm>
        </p:grpSpPr>
        <p:pic>
          <p:nvPicPr>
            <p:cNvPr id="7" name="Picture 5" descr="C:\Documents and Settings\akoop.WE\Local Settings\Temporary Internet Files\Content.IE5\BT0BC857\MCj03962720000[1].wmf"/>
            <p:cNvPicPr>
              <a:picLocks noChangeAspect="1" noChangeArrowheads="1"/>
            </p:cNvPicPr>
            <p:nvPr/>
          </p:nvPicPr>
          <p:blipFill>
            <a:blip r:embed="rId2" cstate="print"/>
            <a:srcRect l="15555" t="11111" r="22222" b="3175"/>
            <a:stretch>
              <a:fillRect/>
            </a:stretch>
          </p:blipFill>
          <p:spPr bwMode="auto">
            <a:xfrm>
              <a:off x="228600" y="2057400"/>
              <a:ext cx="2590800" cy="4114800"/>
            </a:xfrm>
            <a:prstGeom prst="rect">
              <a:avLst/>
            </a:prstGeom>
            <a:noFill/>
          </p:spPr>
        </p:pic>
        <p:sp>
          <p:nvSpPr>
            <p:cNvPr id="8" name="TextBox 7"/>
            <p:cNvSpPr txBox="1"/>
            <p:nvPr/>
          </p:nvSpPr>
          <p:spPr>
            <a:xfrm>
              <a:off x="1143000" y="3460899"/>
              <a:ext cx="1066800" cy="646331"/>
            </a:xfrm>
            <a:prstGeom prst="rect">
              <a:avLst/>
            </a:prstGeom>
            <a:noFill/>
          </p:spPr>
          <p:txBody>
            <a:bodyPr wrap="square" rtlCol="0">
              <a:spAutoFit/>
            </a:bodyPr>
            <a:lstStyle/>
            <a:p>
              <a:endParaRPr lang="en-US" sz="1200" b="1" dirty="0" smtClean="0"/>
            </a:p>
            <a:p>
              <a:r>
                <a:rPr lang="en-US" sz="1200" b="1" dirty="0" smtClean="0"/>
                <a:t>     WRA</a:t>
              </a:r>
            </a:p>
            <a:p>
              <a:r>
                <a:rPr lang="en-US" sz="1200" b="1" dirty="0" smtClean="0"/>
                <a:t>Guidelines</a:t>
              </a:r>
              <a:endParaRPr lang="en-US" sz="1200" b="1" dirty="0"/>
            </a:p>
          </p:txBody>
        </p:sp>
      </p:grpSp>
    </p:spTree>
    <p:extLst>
      <p:ext uri="{BB962C8B-B14F-4D97-AF65-F5344CB8AC3E}">
        <p14:creationId xmlns:p14="http://schemas.microsoft.com/office/powerpoint/2010/main" val="440589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a:normAutofit/>
          </a:bodyPr>
          <a:lstStyle/>
          <a:p>
            <a:r>
              <a:rPr lang="en-US" sz="4000" b="1" dirty="0" smtClean="0"/>
              <a:t>New Pest Prioritization Model</a:t>
            </a:r>
            <a:endParaRPr lang="en-US" sz="4000" b="1" dirty="0"/>
          </a:p>
        </p:txBody>
      </p:sp>
      <p:sp>
        <p:nvSpPr>
          <p:cNvPr id="3" name="Content Placeholder 2"/>
          <p:cNvSpPr>
            <a:spLocks noGrp="1"/>
          </p:cNvSpPr>
          <p:nvPr>
            <p:ph idx="1"/>
          </p:nvPr>
        </p:nvSpPr>
        <p:spPr>
          <a:xfrm>
            <a:off x="457200" y="1828800"/>
            <a:ext cx="8229600" cy="4876799"/>
          </a:xfrm>
        </p:spPr>
        <p:txBody>
          <a:bodyPr/>
          <a:lstStyle/>
          <a:p>
            <a:pPr marL="0" indent="0">
              <a:buNone/>
            </a:pPr>
            <a:r>
              <a:rPr lang="en-US" b="1" dirty="0" smtClean="0">
                <a:solidFill>
                  <a:schemeClr val="accent1"/>
                </a:solidFill>
              </a:rPr>
              <a:t>Goal: Develop an accurate &amp; quick pest prioritization process that:</a:t>
            </a:r>
          </a:p>
          <a:p>
            <a:pPr lvl="1"/>
            <a:r>
              <a:rPr lang="en-US" dirty="0" smtClean="0"/>
              <a:t>Relates analysis of pest biology to potential economic and environmental consequences</a:t>
            </a:r>
          </a:p>
          <a:p>
            <a:pPr lvl="1"/>
            <a:r>
              <a:rPr lang="en-US" dirty="0" smtClean="0"/>
              <a:t>Minimizes expert bias</a:t>
            </a:r>
          </a:p>
          <a:p>
            <a:pPr lvl="1"/>
            <a:r>
              <a:rPr lang="en-US" dirty="0" smtClean="0"/>
              <a:t>Appropriate for different pest types</a:t>
            </a:r>
          </a:p>
          <a:p>
            <a:pPr lvl="1"/>
            <a:r>
              <a:rPr lang="en-US" dirty="0" smtClean="0"/>
              <a:t>Can be tested and validated</a:t>
            </a:r>
          </a:p>
          <a:p>
            <a:pPr lvl="1"/>
            <a:r>
              <a:rPr lang="en-US" dirty="0" smtClean="0"/>
              <a:t>Separates analysis based on scientific </a:t>
            </a:r>
            <a:r>
              <a:rPr lang="en-US" dirty="0"/>
              <a:t>information </a:t>
            </a:r>
            <a:r>
              <a:rPr lang="en-US" dirty="0" smtClean="0"/>
              <a:t>from that based </a:t>
            </a:r>
            <a:r>
              <a:rPr lang="en-US" dirty="0"/>
              <a:t>on policy</a:t>
            </a:r>
            <a:endParaRPr lang="en-US" dirty="0" smtClean="0"/>
          </a:p>
        </p:txBody>
      </p:sp>
    </p:spTree>
    <p:extLst>
      <p:ext uri="{BB962C8B-B14F-4D97-AF65-F5344CB8AC3E}">
        <p14:creationId xmlns:p14="http://schemas.microsoft.com/office/powerpoint/2010/main" val="68141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000" b="1" dirty="0" smtClean="0"/>
              <a:t>Pest Ranking Model (CAPS) </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1576540"/>
              </p:ext>
            </p:extLst>
          </p:nvPr>
        </p:nvGraphicFramePr>
        <p:xfrm>
          <a:off x="381000" y="1793228"/>
          <a:ext cx="82296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81000" y="4724400"/>
            <a:ext cx="2667000" cy="1477328"/>
          </a:xfrm>
          <a:prstGeom prst="rect">
            <a:avLst/>
          </a:prstGeom>
          <a:noFill/>
        </p:spPr>
        <p:txBody>
          <a:bodyPr wrap="square" rtlCol="0">
            <a:spAutoFit/>
          </a:bodyPr>
          <a:lstStyle/>
          <a:p>
            <a:r>
              <a:rPr lang="en-US" dirty="0" smtClean="0"/>
              <a:t>Predictive model</a:t>
            </a:r>
          </a:p>
          <a:p>
            <a:r>
              <a:rPr lang="en-US" dirty="0"/>
              <a:t>(</a:t>
            </a:r>
            <a:r>
              <a:rPr lang="en-US" dirty="0" smtClean="0"/>
              <a:t>Physical loss)</a:t>
            </a:r>
          </a:p>
          <a:p>
            <a:pPr marL="285750" indent="-285750">
              <a:buFontTx/>
              <a:buChar char="-"/>
            </a:pPr>
            <a:r>
              <a:rPr lang="en-US" dirty="0" smtClean="0"/>
              <a:t>Spread</a:t>
            </a:r>
          </a:p>
          <a:p>
            <a:pPr marL="285750" indent="-285750">
              <a:buFontTx/>
              <a:buChar char="-"/>
            </a:pPr>
            <a:r>
              <a:rPr lang="en-US" dirty="0" smtClean="0"/>
              <a:t>Damage potential</a:t>
            </a:r>
          </a:p>
          <a:p>
            <a:pPr marL="285750" indent="-285750">
              <a:buFontTx/>
              <a:buChar char="-"/>
            </a:pPr>
            <a:r>
              <a:rPr lang="en-US" dirty="0" smtClean="0"/>
              <a:t>Mitigating factors</a:t>
            </a:r>
            <a:endParaRPr lang="en-US" dirty="0"/>
          </a:p>
        </p:txBody>
      </p:sp>
      <p:sp>
        <p:nvSpPr>
          <p:cNvPr id="7" name="TextBox 6"/>
          <p:cNvSpPr txBox="1"/>
          <p:nvPr/>
        </p:nvSpPr>
        <p:spPr>
          <a:xfrm>
            <a:off x="5638800" y="1819870"/>
            <a:ext cx="2895600" cy="923330"/>
          </a:xfrm>
          <a:prstGeom prst="rect">
            <a:avLst/>
          </a:prstGeom>
          <a:noFill/>
        </p:spPr>
        <p:txBody>
          <a:bodyPr wrap="square" rtlCol="0">
            <a:spAutoFit/>
          </a:bodyPr>
          <a:lstStyle/>
          <a:p>
            <a:r>
              <a:rPr lang="en-US" dirty="0" smtClean="0"/>
              <a:t>Geographic Potential</a:t>
            </a:r>
          </a:p>
          <a:p>
            <a:r>
              <a:rPr lang="en-US" dirty="0" smtClean="0"/>
              <a:t>Host Range (Value of hosts)</a:t>
            </a:r>
            <a:endParaRPr lang="en-US" dirty="0"/>
          </a:p>
        </p:txBody>
      </p:sp>
      <p:sp>
        <p:nvSpPr>
          <p:cNvPr id="8" name="TextBox 7"/>
          <p:cNvSpPr txBox="1"/>
          <p:nvPr/>
        </p:nvSpPr>
        <p:spPr>
          <a:xfrm>
            <a:off x="6258662" y="4751439"/>
            <a:ext cx="2895600" cy="646331"/>
          </a:xfrm>
          <a:prstGeom prst="rect">
            <a:avLst/>
          </a:prstGeom>
          <a:noFill/>
        </p:spPr>
        <p:txBody>
          <a:bodyPr wrap="square" rtlCol="0">
            <a:spAutoFit/>
          </a:bodyPr>
          <a:lstStyle/>
          <a:p>
            <a:r>
              <a:rPr lang="en-US" dirty="0" smtClean="0"/>
              <a:t>Likelihood of entry</a:t>
            </a:r>
          </a:p>
          <a:p>
            <a:endParaRPr lang="en-US" dirty="0"/>
          </a:p>
        </p:txBody>
      </p:sp>
    </p:spTree>
    <p:extLst>
      <p:ext uri="{BB962C8B-B14F-4D97-AF65-F5344CB8AC3E}">
        <p14:creationId xmlns:p14="http://schemas.microsoft.com/office/powerpoint/2010/main" val="211183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1970</Words>
  <Application>Microsoft Office PowerPoint</Application>
  <PresentationFormat>On-screen Show (4:3)</PresentationFormat>
  <Paragraphs>264</Paragraphs>
  <Slides>29</Slides>
  <Notes>16</Notes>
  <HiddenSlides>0</HiddenSlides>
  <MMClips>0</MMClips>
  <ScaleCrop>false</ScaleCrop>
  <HeadingPairs>
    <vt:vector size="4" baseType="variant">
      <vt:variant>
        <vt:lpstr>Theme</vt:lpstr>
      </vt:variant>
      <vt:variant>
        <vt:i4>4</vt:i4>
      </vt:variant>
      <vt:variant>
        <vt:lpstr>Slide Titles</vt:lpstr>
      </vt:variant>
      <vt:variant>
        <vt:i4>29</vt:i4>
      </vt:variant>
    </vt:vector>
  </HeadingPairs>
  <TitlesOfParts>
    <vt:vector size="33" baseType="lpstr">
      <vt:lpstr>3_Office Theme</vt:lpstr>
      <vt:lpstr>Custom Design</vt:lpstr>
      <vt:lpstr>2_Office Theme</vt:lpstr>
      <vt:lpstr>1_Office Theme</vt:lpstr>
      <vt:lpstr>Developing a new pest prioritization model</vt:lpstr>
      <vt:lpstr>Analytical Hierarchy Process (AHP)</vt:lpstr>
      <vt:lpstr>Advantages of the AHP</vt:lpstr>
      <vt:lpstr>Disadvantages of the AHP</vt:lpstr>
      <vt:lpstr>Disadvantages of the AHP for CAPS</vt:lpstr>
      <vt:lpstr>Is there a better model to prioritize pests?</vt:lpstr>
      <vt:lpstr>PPQ’s Weed Risk Assessment Process</vt:lpstr>
      <vt:lpstr>New Pest Prioritization Model</vt:lpstr>
      <vt:lpstr>Pest Ranking Model (CAPS) </vt:lpstr>
      <vt:lpstr>Predictive Model for Impact Potential</vt:lpstr>
      <vt:lpstr>Arthropod Model</vt:lpstr>
      <vt:lpstr>Developing Predictive Model for Impact Potential</vt:lpstr>
      <vt:lpstr>Arthropod Model</vt:lpstr>
      <vt:lpstr>Developing Predictive Model for Impact Potential</vt:lpstr>
      <vt:lpstr>Arthropod Model</vt:lpstr>
      <vt:lpstr>PowerPoint Presentation</vt:lpstr>
      <vt:lpstr>PowerPoint Presentation</vt:lpstr>
      <vt:lpstr>EXAMPLE</vt:lpstr>
      <vt:lpstr>PowerPoint Presentation</vt:lpstr>
      <vt:lpstr>The Logistic Regression Model (PPQ Weed Risk Assessment)</vt:lpstr>
      <vt:lpstr>Description of Uncertainty</vt:lpstr>
      <vt:lpstr>Validating the Model </vt:lpstr>
      <vt:lpstr>2013 Accomplishments</vt:lpstr>
      <vt:lpstr>2013 Accomplishments</vt:lpstr>
      <vt:lpstr>Immediate Next Steps</vt:lpstr>
      <vt:lpstr>2014 Target Dates</vt:lpstr>
      <vt:lpstr>Long-term Plan</vt:lpstr>
      <vt:lpstr>Pest Prioritization Modeling Team</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Fields, Loretta H.</dc:creator>
  <cp:lastModifiedBy>Neeley, Alison D - APHIS</cp:lastModifiedBy>
  <cp:revision>28</cp:revision>
  <cp:lastPrinted>2014-01-29T12:29:12Z</cp:lastPrinted>
  <dcterms:created xsi:type="dcterms:W3CDTF">2014-01-16T16:09:15Z</dcterms:created>
  <dcterms:modified xsi:type="dcterms:W3CDTF">2014-02-11T21:27:16Z</dcterms:modified>
</cp:coreProperties>
</file>