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58" r:id="rId4"/>
    <p:sldId id="266" r:id="rId5"/>
    <p:sldId id="264" r:id="rId6"/>
    <p:sldId id="260" r:id="rId7"/>
    <p:sldId id="269" r:id="rId8"/>
    <p:sldId id="270" r:id="rId9"/>
    <p:sldId id="268" r:id="rId10"/>
    <p:sldId id="271" r:id="rId11"/>
    <p:sldId id="267" r:id="rId12"/>
    <p:sldId id="261" r:id="rId13"/>
    <p:sldId id="274" r:id="rId14"/>
    <p:sldId id="263" r:id="rId15"/>
    <p:sldId id="273" r:id="rId16"/>
    <p:sldId id="275" r:id="rId17"/>
    <p:sldId id="272" r:id="rId18"/>
    <p:sldId id="259" r:id="rId19"/>
    <p:sldId id="262" r:id="rId2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26" autoAdjust="0"/>
    <p:restoredTop sz="64932" autoAdjust="0"/>
  </p:normalViewPr>
  <p:slideViewPr>
    <p:cSldViewPr>
      <p:cViewPr>
        <p:scale>
          <a:sx n="100" d="100"/>
          <a:sy n="100" d="100"/>
        </p:scale>
        <p:origin x="-1476" y="360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EB214-0B46-4916-9D1C-A97285B4B6EB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D76D8-066E-49C7-9895-C26249881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37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 IN AS ANNIE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napis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-test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open and logged in as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Annie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Philosophical musings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Screenshot tour of NAPIS 3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Live demo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Testing plan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SLOW DOWN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Some of you are probably wondering, why is NAPIS coming</a:t>
            </a:r>
            <a:r>
              <a:rPr lang="en-US" baseline="0" dirty="0" smtClean="0"/>
              <a:t> out with a new version.  ISIS and IPHIS have been on the horizon.  This was the case in 2006 when I joined the NAPIS team.  The answer to the ‘why a new version’ question is ‘if we don’t, we will have to stop thinking. (next slide)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D76D8-066E-49C7-9895-C262498812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867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Allows you to choose</a:t>
            </a:r>
            <a:r>
              <a:rPr lang="en-US" baseline="0" dirty="0" smtClean="0"/>
              <a:t> the columns that you want in the file.</a:t>
            </a:r>
          </a:p>
          <a:p>
            <a:r>
              <a:rPr lang="en-US" baseline="0" dirty="0" smtClean="0"/>
              <a:t>There are </a:t>
            </a:r>
            <a:r>
              <a:rPr lang="en-US" baseline="0" dirty="0" smtClean="0"/>
              <a:t>value added variations </a:t>
            </a:r>
            <a:r>
              <a:rPr lang="en-US" baseline="0" dirty="0" smtClean="0"/>
              <a:t>of o</a:t>
            </a:r>
            <a:r>
              <a:rPr lang="en-US" dirty="0" smtClean="0"/>
              <a:t>bservation Date</a:t>
            </a:r>
            <a:r>
              <a:rPr lang="en-US" baseline="0" dirty="0" smtClean="0"/>
              <a:t>; Year or Year-Month,</a:t>
            </a:r>
          </a:p>
          <a:p>
            <a:r>
              <a:rPr lang="en-US" baseline="0" dirty="0" smtClean="0"/>
              <a:t>Or State or State County,</a:t>
            </a:r>
          </a:p>
          <a:p>
            <a:r>
              <a:rPr lang="en-US" baseline="0" dirty="0" smtClean="0"/>
              <a:t>And you can choose Code or Description or both Code and Description.  </a:t>
            </a:r>
          </a:p>
          <a:p>
            <a:r>
              <a:rPr lang="en-US" baseline="0" dirty="0" smtClean="0"/>
              <a:t>Clicking ‘Generate Report’ downloads a file.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While the ‘All Records’ options are useful in some situations the record summary report option is a good way to get started with analysis of a data set that you are not familiar with.  (next slide)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D76D8-066E-49C7-9895-C262498812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0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 </a:t>
            </a:r>
            <a:r>
              <a:rPr lang="en-US" baseline="0" dirty="0" smtClean="0"/>
              <a:t>record summary report helps you wrap your mind around the data.  </a:t>
            </a:r>
          </a:p>
          <a:p>
            <a:r>
              <a:rPr lang="en-US" baseline="0" dirty="0" smtClean="0"/>
              <a:t>This form </a:t>
            </a:r>
            <a:r>
              <a:rPr lang="en-US" baseline="0" dirty="0" smtClean="0"/>
              <a:t>gives you the same functionality as you had in NAPIS 2.0.  </a:t>
            </a:r>
          </a:p>
          <a:p>
            <a:r>
              <a:rPr lang="en-US" baseline="0" dirty="0" smtClean="0"/>
              <a:t>Questions about reports?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SLOW DOWN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Moving to maps.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(next slide)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D76D8-066E-49C7-9895-C262498812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4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Selecting criteria for survey</a:t>
            </a:r>
            <a:r>
              <a:rPr lang="en-US" baseline="0" dirty="0" smtClean="0"/>
              <a:t> data maps in NAPIS </a:t>
            </a:r>
            <a:r>
              <a:rPr lang="en-US" baseline="0" dirty="0" smtClean="0"/>
              <a:t>3 </a:t>
            </a:r>
            <a:r>
              <a:rPr lang="en-US" baseline="0" dirty="0" smtClean="0"/>
              <a:t>uses a form similar to NAPIS </a:t>
            </a:r>
            <a:r>
              <a:rPr lang="en-US" baseline="0" dirty="0" smtClean="0"/>
              <a:t>2.</a:t>
            </a:r>
            <a:endParaRPr lang="en-US" baseline="0" dirty="0" smtClean="0"/>
          </a:p>
          <a:p>
            <a:r>
              <a:rPr lang="en-US" baseline="0" dirty="0" smtClean="0"/>
              <a:t>You select the observation date range, the survey target pest, the map geography, and whether the map should show negative data only for surveys in the most recent three years.</a:t>
            </a:r>
          </a:p>
          <a:p>
            <a:r>
              <a:rPr lang="en-US" baseline="0" dirty="0" smtClean="0"/>
              <a:t>NAPIS </a:t>
            </a:r>
            <a:r>
              <a:rPr lang="en-US" baseline="0" dirty="0" smtClean="0"/>
              <a:t>3 </a:t>
            </a:r>
            <a:r>
              <a:rPr lang="en-US" baseline="0" dirty="0" smtClean="0"/>
              <a:t>uses ARC GIS mapping.  </a:t>
            </a:r>
            <a:endParaRPr lang="en-US" baseline="0" dirty="0" smtClean="0"/>
          </a:p>
          <a:p>
            <a:r>
              <a:rPr lang="en-US" baseline="0" dirty="0" smtClean="0"/>
              <a:t>When you display the map the server will evaluate all of the data you selected and produce (Next </a:t>
            </a:r>
            <a:r>
              <a:rPr lang="en-US" baseline="0" dirty="0" smtClean="0"/>
              <a:t>Slide</a:t>
            </a:r>
            <a:r>
              <a:rPr lang="en-US" baseline="0" dirty="0" smtClean="0"/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SLOW DOWN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D76D8-066E-49C7-9895-C262498812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481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map.</a:t>
            </a:r>
            <a:r>
              <a:rPr lang="en-US" baseline="0" dirty="0" smtClean="0"/>
              <a:t>  </a:t>
            </a:r>
            <a:r>
              <a:rPr lang="en-US" dirty="0" smtClean="0"/>
              <a:t>This</a:t>
            </a:r>
            <a:r>
              <a:rPr lang="en-US" baseline="0" dirty="0" smtClean="0"/>
              <a:t> </a:t>
            </a:r>
            <a:r>
              <a:rPr lang="en-US" baseline="0" dirty="0" smtClean="0"/>
              <a:t>uses </a:t>
            </a:r>
            <a:r>
              <a:rPr lang="en-US" baseline="0" dirty="0" smtClean="0"/>
              <a:t>ARC GIS mapping </a:t>
            </a:r>
            <a:r>
              <a:rPr lang="en-US" baseline="0" dirty="0" smtClean="0"/>
              <a:t>software that is used to make the Pest Tracker maps.  The map features are the same as well, zoom, pan, identify counties, hide labels and print view</a:t>
            </a:r>
            <a:r>
              <a:rPr lang="en-US" baseline="0" dirty="0" smtClean="0"/>
              <a:t>.  This is the print view of the map.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D76D8-066E-49C7-9895-C262498812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55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 remaining time we</a:t>
            </a:r>
            <a:r>
              <a:rPr lang="en-US" baseline="0" dirty="0" smtClean="0"/>
              <a:t> can look at data entry. The data entry forms, adhere to Kathy’s guidance, retaining familiarity with </a:t>
            </a:r>
            <a:r>
              <a:rPr lang="en-US" baseline="0" dirty="0" smtClean="0"/>
              <a:t>NAPIS 2. </a:t>
            </a:r>
            <a:r>
              <a:rPr lang="en-US" baseline="0" dirty="0" smtClean="0"/>
              <a:t>(next slide)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D76D8-066E-49C7-9895-C262498812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10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Multiple record</a:t>
            </a:r>
            <a:r>
              <a:rPr lang="en-US" baseline="0" dirty="0" smtClean="0"/>
              <a:t> upload page is almost identical to the current NAPIS with one big difference…</a:t>
            </a:r>
          </a:p>
          <a:p>
            <a:r>
              <a:rPr lang="en-US" dirty="0" smtClean="0"/>
              <a:t>Only</a:t>
            </a:r>
            <a:r>
              <a:rPr lang="en-US" baseline="0" dirty="0" smtClean="0"/>
              <a:t> </a:t>
            </a:r>
            <a:r>
              <a:rPr lang="en-US" dirty="0" smtClean="0"/>
              <a:t>.</a:t>
            </a:r>
            <a:r>
              <a:rPr lang="en-US" dirty="0" err="1" smtClean="0"/>
              <a:t>xls</a:t>
            </a:r>
            <a:r>
              <a:rPr lang="en-US" baseline="0" dirty="0" smtClean="0"/>
              <a:t> or .</a:t>
            </a:r>
            <a:r>
              <a:rPr lang="en-US" baseline="0" dirty="0" err="1" smtClean="0"/>
              <a:t>xlsx</a:t>
            </a:r>
            <a:r>
              <a:rPr lang="en-US" baseline="0" dirty="0" smtClean="0"/>
              <a:t> files an be loaded.  </a:t>
            </a:r>
          </a:p>
          <a:p>
            <a:r>
              <a:rPr lang="en-US" baseline="0" dirty="0" smtClean="0"/>
              <a:t>The </a:t>
            </a:r>
            <a:r>
              <a:rPr lang="en-US" baseline="0" dirty="0" smtClean="0"/>
              <a:t>first row column </a:t>
            </a:r>
            <a:r>
              <a:rPr lang="en-US" baseline="0" dirty="0" smtClean="0"/>
              <a:t>heads identify the data and must be </a:t>
            </a:r>
            <a:r>
              <a:rPr lang="en-US" baseline="0" dirty="0" smtClean="0"/>
              <a:t>match the column head definitions.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Data validations in 3 just as it does in 2.</a:t>
            </a:r>
          </a:p>
          <a:p>
            <a:r>
              <a:rPr lang="en-US" baseline="0" dirty="0" smtClean="0"/>
              <a:t>General </a:t>
            </a:r>
            <a:r>
              <a:rPr lang="en-US" baseline="0" dirty="0" smtClean="0"/>
              <a:t>templates can be downloaded from the links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These templates contain the three new fields.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With the addition of the required funding data the single record entry has been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D76D8-066E-49C7-9895-C262498812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956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Smart form</a:t>
            </a:r>
          </a:p>
          <a:p>
            <a:r>
              <a:rPr lang="en-US" dirty="0" smtClean="0"/>
              <a:t>Template production</a:t>
            </a:r>
          </a:p>
          <a:p>
            <a:r>
              <a:rPr lang="en-US" dirty="0" smtClean="0"/>
              <a:t>Go to live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D76D8-066E-49C7-9895-C2624988123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144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D76D8-066E-49C7-9895-C2624988123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767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Putting NAPIS</a:t>
            </a:r>
            <a:r>
              <a:rPr lang="en-US" baseline="0" dirty="0" smtClean="0"/>
              <a:t> 3.0 into production gives us </a:t>
            </a:r>
            <a:r>
              <a:rPr lang="en-US" baseline="0" dirty="0" smtClean="0"/>
              <a:t>a bit more thinking time.  </a:t>
            </a:r>
            <a:r>
              <a:rPr lang="en-US" baseline="0" dirty="0" smtClean="0"/>
              <a:t>You are invited to share your thoughts with us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NAPIS 3.1</a:t>
            </a:r>
          </a:p>
          <a:p>
            <a:r>
              <a:rPr lang="en-US" baseline="0" dirty="0" smtClean="0"/>
              <a:t>1. A mechanism to toggle between your user information and a ‘task list’.  </a:t>
            </a:r>
            <a:r>
              <a:rPr lang="en-US" baseline="0" dirty="0" err="1" smtClean="0"/>
              <a:t>Eg</a:t>
            </a:r>
            <a:r>
              <a:rPr lang="en-US" baseline="0" dirty="0" smtClean="0"/>
              <a:t>.</a:t>
            </a:r>
          </a:p>
          <a:p>
            <a:pPr lvl="1"/>
            <a:r>
              <a:rPr lang="en-US" baseline="0" dirty="0" smtClean="0"/>
              <a:t>CAPS data due 3/31/2014</a:t>
            </a:r>
          </a:p>
          <a:p>
            <a:r>
              <a:rPr lang="en-US" baseline="0" dirty="0" smtClean="0"/>
              <a:t>	Corn Commodity Survey</a:t>
            </a:r>
          </a:p>
          <a:p>
            <a:r>
              <a:rPr lang="en-US" baseline="0" dirty="0" smtClean="0"/>
              <a:t>	EWB/BB Survey</a:t>
            </a:r>
          </a:p>
          <a:p>
            <a:pPr lvl="1"/>
            <a:r>
              <a:rPr lang="en-US" baseline="0" dirty="0" smtClean="0"/>
              <a:t>Survey Summary due 8/26/2014</a:t>
            </a:r>
          </a:p>
          <a:p>
            <a:r>
              <a:rPr lang="en-US" baseline="0" dirty="0" smtClean="0"/>
              <a:t>2. Data entry aids</a:t>
            </a:r>
          </a:p>
          <a:p>
            <a:r>
              <a:rPr lang="en-US" baseline="0" dirty="0" smtClean="0"/>
              <a:t>3. My reports/maps</a:t>
            </a:r>
          </a:p>
          <a:p>
            <a:r>
              <a:rPr lang="en-US" baseline="0" dirty="0" smtClean="0"/>
              <a:t>4. Single login event for both CAPS and NAPIS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D76D8-066E-49C7-9895-C2624988123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70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SLOW DOWN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 tell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 what we’ve been thinking about.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call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new NAPIS that I’m showing you today, NAPIS 3.0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(Bubble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forward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historical context:</a:t>
            </a: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NAPIS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was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original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telnet version that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was used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1985 to about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2000.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NAPIS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the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 based version that was first available in 1998 through the current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NAPIS web application that was introduced in 2004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ctr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NAPIS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and 2 have used a proprietary database  and software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 fontAlgn="ctr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license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costly and </a:t>
            </a: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 fontAlgn="ctr">
              <a:buFont typeface="Arial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programmers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familiar with the system are hard to come by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</a:p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(Bubble forward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SLOW DOWN</a:t>
            </a:r>
          </a:p>
          <a:p>
            <a:pPr rtl="0" fontAlgn="ctr"/>
            <a:endParaRPr lang="en-US" dirty="0" smtClean="0">
              <a:effectLst/>
            </a:endParaRPr>
          </a:p>
          <a:p>
            <a:pPr rtl="0" fontAlgn="ctr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 2006 we’ve built new functionality using open source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environmet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ctr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refresh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survey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to the new platform early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morning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support </a:t>
            </a:r>
          </a:p>
          <a:p>
            <a:pPr marL="171450" indent="-171450" rtl="0" fontAlgn="ctr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Pest Tracker and </a:t>
            </a:r>
          </a:p>
          <a:p>
            <a:pPr marL="171450" indent="-171450" rtl="0" fontAlgn="ctr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CAPS tools like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 rtl="0" fontAlgn="ctr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Accountability Report, </a:t>
            </a:r>
          </a:p>
          <a:p>
            <a:pPr marL="628650" lvl="1" indent="-171450" rtl="0" fontAlgn="ctr">
              <a:buFont typeface="Arial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Approved Methods and the </a:t>
            </a:r>
          </a:p>
          <a:p>
            <a:pPr marL="628650" lvl="1" indent="-171450" rtl="0" fontAlgn="ctr">
              <a:buFont typeface="Arial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Survey Summary work flow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</a:p>
          <a:p>
            <a:pPr rtl="0" fontAlgn="ctr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Once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daily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updates constrain the function of new applications and </a:t>
            </a:r>
          </a:p>
          <a:p>
            <a:pPr rtl="0" fontAlgn="ctr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keeping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everything in sync between the two environments is resource draining monkey work.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rtl="0" fontAlgn="ctr"/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conversion brings the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NAPIS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CAPS applications together on one platform.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(Bubble forward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SLOW DOWN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ctr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We’ve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been thinking about usability improvements.  </a:t>
            </a:r>
            <a:endParaRPr lang="en-US" dirty="0" smtClean="0">
              <a:effectLst/>
            </a:endParaRPr>
          </a:p>
          <a:p>
            <a:pPr marL="628650" lvl="1" indent="-171450" rtl="0" fontAlgn="ctr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Generating reports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multi page process in NAPIS 2.  We wanted to minimize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number of page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loads and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 response time.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 rtl="0" fontAlgn="ctr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SAS mapping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technology used by NAPIS 2 is cumbersome, we’ve been using ARC GIS maps in Pest Tracker. 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ARC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GIS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maps in NAPIS 3.0 gives you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features and consolidates our toolset.</a:t>
            </a:r>
            <a:endParaRPr lang="en-US" dirty="0" smtClean="0">
              <a:effectLst/>
            </a:endParaRPr>
          </a:p>
          <a:p>
            <a:pPr marL="628650" lvl="1" indent="-171450" rtl="0" fontAlgn="ctr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conversion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an opportunity to build flexibility into the data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 so that new elements can be added.</a:t>
            </a:r>
            <a:endParaRPr lang="en-US" dirty="0" smtClean="0">
              <a:effectLst/>
            </a:endParaRPr>
          </a:p>
          <a:p>
            <a:pPr marL="628650" lvl="1" indent="-171450" rtl="0" fontAlgn="ctr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We’ve been thinking 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lot about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entry.  The steepest learning curve with NAPIS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data entry.  We’ve coded validation rules into the single record entry and added a template feature that I’ll demonstrate later.  </a:t>
            </a:r>
            <a:endParaRPr lang="en-US" dirty="0" smtClean="0"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(Bubble forward</a:t>
            </a:r>
            <a:r>
              <a:rPr lang="en-US" dirty="0" smtClean="0"/>
              <a:t>)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SLOW DOWN</a:t>
            </a:r>
          </a:p>
          <a:p>
            <a:endParaRPr lang="en-US" dirty="0" smtClean="0"/>
          </a:p>
          <a:p>
            <a:r>
              <a:rPr lang="en-US" dirty="0" smtClean="0"/>
              <a:t>So we</a:t>
            </a:r>
            <a:r>
              <a:rPr lang="en-US" baseline="0" dirty="0" smtClean="0"/>
              <a:t> got up wrote </a:t>
            </a:r>
            <a:r>
              <a:rPr lang="en-US" baseline="0" dirty="0" smtClean="0"/>
              <a:t>the conversion into our cooperative agreement for 2013.  Kathy Handy visited us about this time last year and made 1 firm ‘suggestion’, that NAPIS 3.0 remain familiar to users.  This became a guiding principle of the conversion.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(Bubble forward)</a:t>
            </a:r>
          </a:p>
          <a:p>
            <a:r>
              <a:rPr lang="en-US" baseline="0" dirty="0" smtClean="0"/>
              <a:t>We’ve been working on the conversion for over a year now.  Internal testing has taken us about as far as we can go.  </a:t>
            </a:r>
            <a:r>
              <a:rPr lang="en-US" baseline="0" dirty="0" smtClean="0"/>
              <a:t>Now we need your input.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D76D8-066E-49C7-9895-C262498812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86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</a:t>
            </a:r>
            <a:r>
              <a:rPr lang="en-US" baseline="0" dirty="0" smtClean="0"/>
              <a:t> CAPS R&amp;C credentials to log in.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SLOW DOWN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D76D8-066E-49C7-9895-C262498812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039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SLOW DOWN</a:t>
            </a:r>
          </a:p>
          <a:p>
            <a:r>
              <a:rPr lang="en-US" dirty="0" smtClean="0"/>
              <a:t>The home</a:t>
            </a:r>
            <a:r>
              <a:rPr lang="en-US" baseline="0" dirty="0" smtClean="0"/>
              <a:t> page displays your user profile and you can click through to the CAPS site (for the time being you’ll need to log in there as well) </a:t>
            </a:r>
            <a:r>
              <a:rPr lang="en-US" dirty="0" smtClean="0"/>
              <a:t>and </a:t>
            </a:r>
            <a:r>
              <a:rPr lang="en-US" dirty="0" smtClean="0"/>
              <a:t>update </a:t>
            </a:r>
            <a:r>
              <a:rPr lang="en-US" dirty="0" smtClean="0"/>
              <a:t>profile information.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NAPIS </a:t>
            </a:r>
            <a:r>
              <a:rPr lang="en-US" baseline="0" dirty="0" smtClean="0"/>
              <a:t>3.0 </a:t>
            </a:r>
            <a:r>
              <a:rPr lang="en-US" baseline="0" dirty="0" smtClean="0"/>
              <a:t>has a </a:t>
            </a:r>
            <a:r>
              <a:rPr lang="en-US" baseline="0" dirty="0" smtClean="0"/>
              <a:t>horizontal tool bar with the same basic menu items at NAPIS 2.0, but grouped a bit differently.</a:t>
            </a:r>
          </a:p>
          <a:p>
            <a:r>
              <a:rPr lang="en-US" baseline="0" dirty="0" smtClean="0"/>
              <a:t>Data Entry</a:t>
            </a:r>
          </a:p>
          <a:p>
            <a:r>
              <a:rPr lang="en-US" baseline="0" dirty="0" smtClean="0"/>
              <a:t>Reports</a:t>
            </a:r>
          </a:p>
          <a:p>
            <a:r>
              <a:rPr lang="en-US" baseline="0" dirty="0" smtClean="0"/>
              <a:t>Survey Maps</a:t>
            </a:r>
          </a:p>
          <a:p>
            <a:r>
              <a:rPr lang="en-US" baseline="0" dirty="0" smtClean="0"/>
              <a:t>Dictionaries and Support</a:t>
            </a:r>
            <a:endParaRPr lang="en-US" dirty="0" smtClean="0"/>
          </a:p>
          <a:p>
            <a:r>
              <a:rPr lang="en-US" dirty="0" smtClean="0"/>
              <a:t>(next</a:t>
            </a:r>
            <a:r>
              <a:rPr lang="en-US" baseline="0" dirty="0" smtClean="0"/>
              <a:t> slide)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D76D8-066E-49C7-9895-C262498812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86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SLOW DOWN</a:t>
            </a:r>
          </a:p>
          <a:p>
            <a:endParaRPr lang="en-US" dirty="0" smtClean="0"/>
          </a:p>
          <a:p>
            <a:r>
              <a:rPr lang="en-US" dirty="0" smtClean="0"/>
              <a:t>We’ll look</a:t>
            </a:r>
            <a:r>
              <a:rPr lang="en-US" baseline="0" dirty="0" smtClean="0"/>
              <a:t> at</a:t>
            </a:r>
            <a:r>
              <a:rPr lang="en-US" dirty="0" smtClean="0"/>
              <a:t> </a:t>
            </a:r>
            <a:r>
              <a:rPr lang="en-US" dirty="0" smtClean="0"/>
              <a:t>the data entry menu, live, </a:t>
            </a:r>
            <a:r>
              <a:rPr lang="en-US" baseline="0" dirty="0" smtClean="0"/>
              <a:t> later.</a:t>
            </a:r>
          </a:p>
          <a:p>
            <a:r>
              <a:rPr lang="en-US" baseline="0" dirty="0" smtClean="0"/>
              <a:t>So lets take a screen-shot tour of the remaining menu items. </a:t>
            </a:r>
          </a:p>
          <a:p>
            <a:r>
              <a:rPr lang="en-US" baseline="0" dirty="0" smtClean="0"/>
              <a:t>The custom reports that were available in NAPIS 2.0 are available in NAPIS 3.0.  </a:t>
            </a:r>
          </a:p>
          <a:p>
            <a:r>
              <a:rPr lang="en-US" baseline="0" dirty="0" smtClean="0"/>
              <a:t>Custom </a:t>
            </a:r>
            <a:r>
              <a:rPr lang="en-US" baseline="0" dirty="0" smtClean="0"/>
              <a:t>reports are simply ad-hoc reports with certain </a:t>
            </a:r>
            <a:r>
              <a:rPr lang="en-US" baseline="0" dirty="0" smtClean="0"/>
              <a:t>filter values </a:t>
            </a:r>
            <a:r>
              <a:rPr lang="en-US" baseline="0" dirty="0" smtClean="0"/>
              <a:t>pre-determined.  </a:t>
            </a:r>
            <a:endParaRPr lang="en-US" baseline="0" dirty="0" smtClean="0"/>
          </a:p>
          <a:p>
            <a:r>
              <a:rPr lang="en-US" baseline="0" dirty="0" smtClean="0"/>
              <a:t>(next slide)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D76D8-066E-49C7-9895-C262498812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02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SLOW DOWN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first reports</a:t>
            </a:r>
            <a:r>
              <a:rPr lang="en-US" baseline="0" dirty="0" smtClean="0"/>
              <a:t> page defines the set of records that you would like return from the database.  </a:t>
            </a:r>
          </a:p>
          <a:p>
            <a:r>
              <a:rPr lang="en-US" baseline="0" dirty="0" smtClean="0"/>
              <a:t>This page should be familiar to folks that use NAPIS 2.0 reports.  </a:t>
            </a:r>
          </a:p>
          <a:p>
            <a:r>
              <a:rPr lang="en-US" baseline="0" dirty="0" smtClean="0"/>
              <a:t>The primary difference is the multiple value selection mechanism.</a:t>
            </a:r>
          </a:p>
          <a:p>
            <a:r>
              <a:rPr lang="en-US" baseline="0" dirty="0" smtClean="0"/>
              <a:t>When you type a search string of three characters or more and click select or press enter, you will (next slide)</a:t>
            </a:r>
          </a:p>
          <a:p>
            <a:r>
              <a:rPr lang="en-US" baseline="0" dirty="0" smtClean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D76D8-066E-49C7-9895-C262498812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343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… be presented with a list of all </a:t>
            </a:r>
            <a:r>
              <a:rPr lang="en-US" dirty="0" smtClean="0"/>
              <a:t>survey targets</a:t>
            </a:r>
            <a:r>
              <a:rPr lang="en-US" baseline="0" dirty="0" smtClean="0"/>
              <a:t> </a:t>
            </a:r>
            <a:r>
              <a:rPr lang="en-US" baseline="0" dirty="0" smtClean="0"/>
              <a:t>that have the search string in the scientific or common name.  </a:t>
            </a:r>
            <a:r>
              <a:rPr lang="en-US" dirty="0" smtClean="0"/>
              <a:t>Choose the organism or organisms that you would like to see in the report and confirm your selection.  (new</a:t>
            </a:r>
            <a:r>
              <a:rPr lang="en-US" baseline="0" dirty="0" smtClean="0"/>
              <a:t> slide</a:t>
            </a:r>
            <a:r>
              <a:rPr lang="en-US" baseline="0" dirty="0" smtClean="0"/>
              <a:t>)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SLOW DOWN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D76D8-066E-49C7-9895-C262498812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86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When you have </a:t>
            </a:r>
            <a:r>
              <a:rPr lang="en-US" dirty="0" smtClean="0"/>
              <a:t>selected all </a:t>
            </a:r>
            <a:r>
              <a:rPr lang="en-US" dirty="0" smtClean="0"/>
              <a:t>desired </a:t>
            </a:r>
            <a:r>
              <a:rPr lang="en-US" baseline="0" dirty="0" smtClean="0"/>
              <a:t>filters, proceed to the output page</a:t>
            </a:r>
            <a:r>
              <a:rPr lang="en-US" baseline="0" dirty="0" smtClean="0"/>
              <a:t>.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SLOW DOWN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D76D8-066E-49C7-9895-C262498812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97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You</a:t>
            </a:r>
            <a:r>
              <a:rPr lang="en-US" baseline="0" dirty="0" smtClean="0"/>
              <a:t> may c</a:t>
            </a:r>
            <a:r>
              <a:rPr lang="en-US" dirty="0" smtClean="0"/>
              <a:t>hoose</a:t>
            </a:r>
            <a:r>
              <a:rPr lang="en-US" baseline="0" dirty="0" smtClean="0"/>
              <a:t> raw data (all codes) or expanded data (all descriptions</a:t>
            </a:r>
            <a:r>
              <a:rPr lang="en-US" baseline="0" dirty="0" smtClean="0"/>
              <a:t>) output formats.  </a:t>
            </a:r>
            <a:r>
              <a:rPr lang="en-US" baseline="0" dirty="0" smtClean="0"/>
              <a:t>Choosing either of these options will </a:t>
            </a:r>
            <a:r>
              <a:rPr lang="en-US" baseline="0" dirty="0" smtClean="0"/>
              <a:t>immediately download </a:t>
            </a:r>
            <a:r>
              <a:rPr lang="en-US" baseline="0" dirty="0" smtClean="0"/>
              <a:t>a file containing the data.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SLOW DOWN</a:t>
            </a:r>
            <a:endParaRPr lang="en-US" baseline="0" dirty="0" smtClean="0"/>
          </a:p>
          <a:p>
            <a:r>
              <a:rPr lang="en-US" baseline="0" dirty="0" smtClean="0"/>
              <a:t>Choosing the selected fields options (next slide)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D76D8-066E-49C7-9895-C262498812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49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8066192-C8E7-4EDD-815C-53B4DC2CEFC5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335C3206-50B7-497E-89D8-89E5C14B03F1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6192-C8E7-4EDD-815C-53B4DC2CEFC5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3206-50B7-497E-89D8-89E5C14B03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6192-C8E7-4EDD-815C-53B4DC2CEFC5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3206-50B7-497E-89D8-89E5C14B03F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6192-C8E7-4EDD-815C-53B4DC2CEFC5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3206-50B7-497E-89D8-89E5C14B03F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8066192-C8E7-4EDD-815C-53B4DC2CEFC5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335C3206-50B7-497E-89D8-89E5C14B03F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6192-C8E7-4EDD-815C-53B4DC2CEFC5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3206-50B7-497E-89D8-89E5C14B03F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6192-C8E7-4EDD-815C-53B4DC2CEFC5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3206-50B7-497E-89D8-89E5C14B03F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6192-C8E7-4EDD-815C-53B4DC2CEFC5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3206-50B7-497E-89D8-89E5C14B03F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6192-C8E7-4EDD-815C-53B4DC2CEFC5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3206-50B7-497E-89D8-89E5C14B03F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6192-C8E7-4EDD-815C-53B4DC2CEFC5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3206-50B7-497E-89D8-89E5C14B03F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6192-C8E7-4EDD-815C-53B4DC2CEFC5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3206-50B7-497E-89D8-89E5C14B03F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8066192-C8E7-4EDD-815C-53B4DC2CEFC5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35C3206-50B7-497E-89D8-89E5C14B03F1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NAPIS 3.0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Just do it or stop thinking.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10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Fields Report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22" y="1219200"/>
            <a:ext cx="7307755" cy="4937125"/>
          </a:xfrm>
        </p:spPr>
      </p:pic>
    </p:spTree>
    <p:extLst>
      <p:ext uri="{BB962C8B-B14F-4D97-AF65-F5344CB8AC3E}">
        <p14:creationId xmlns:p14="http://schemas.microsoft.com/office/powerpoint/2010/main" val="333030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Reports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34" y="1219200"/>
            <a:ext cx="7772732" cy="4937125"/>
          </a:xfrm>
        </p:spPr>
      </p:pic>
    </p:spTree>
    <p:extLst>
      <p:ext uri="{BB962C8B-B14F-4D97-AF65-F5344CB8AC3E}">
        <p14:creationId xmlns:p14="http://schemas.microsoft.com/office/powerpoint/2010/main" val="170211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Making</a:t>
            </a:r>
            <a:endParaRPr lang="en-US" dirty="0"/>
          </a:p>
        </p:txBody>
      </p:sp>
      <p:pic>
        <p:nvPicPr>
          <p:cNvPr id="10" name="Snagit_PPT75FE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48" y="1192841"/>
            <a:ext cx="7361905" cy="4990477"/>
          </a:xfrm>
        </p:spPr>
      </p:pic>
    </p:spTree>
    <p:extLst>
      <p:ext uri="{BB962C8B-B14F-4D97-AF65-F5344CB8AC3E}">
        <p14:creationId xmlns:p14="http://schemas.microsoft.com/office/powerpoint/2010/main" val="118391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Print View</a:t>
            </a:r>
            <a:endParaRPr lang="en-US" dirty="0"/>
          </a:p>
        </p:txBody>
      </p:sp>
      <p:pic>
        <p:nvPicPr>
          <p:cNvPr id="6" name="Snagit_PPT60BC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67558"/>
            <a:ext cx="5638800" cy="4904642"/>
          </a:xfrm>
        </p:spPr>
      </p:pic>
    </p:spTree>
    <p:extLst>
      <p:ext uri="{BB962C8B-B14F-4D97-AF65-F5344CB8AC3E}">
        <p14:creationId xmlns:p14="http://schemas.microsoft.com/office/powerpoint/2010/main" val="124589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Entry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19200"/>
            <a:ext cx="8001000" cy="507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0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Record Upload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36" y="1219200"/>
            <a:ext cx="7787127" cy="4937125"/>
          </a:xfrm>
        </p:spPr>
      </p:pic>
    </p:spTree>
    <p:extLst>
      <p:ext uri="{BB962C8B-B14F-4D97-AF65-F5344CB8AC3E}">
        <p14:creationId xmlns:p14="http://schemas.microsoft.com/office/powerpoint/2010/main" val="89942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Data Elements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7030A0"/>
                </a:solidFill>
              </a:rPr>
              <a:t>Funding Year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7030A0"/>
                </a:solidFill>
              </a:rPr>
              <a:t>Funding Source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7030A0"/>
                </a:solidFill>
              </a:rPr>
              <a:t>Survey Name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Collected in the Survey Summary Form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Use Single Record Entry to create a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0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Record</a:t>
            </a:r>
            <a:endParaRPr lang="en-US" dirty="0"/>
          </a:p>
        </p:txBody>
      </p:sp>
      <p:pic>
        <p:nvPicPr>
          <p:cNvPr id="5" name="Snagit_PPT1D79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19200"/>
            <a:ext cx="5943600" cy="5053702"/>
          </a:xfrm>
        </p:spPr>
      </p:pic>
    </p:spTree>
    <p:extLst>
      <p:ext uri="{BB962C8B-B14F-4D97-AF65-F5344CB8AC3E}">
        <p14:creationId xmlns:p14="http://schemas.microsoft.com/office/powerpoint/2010/main" val="6609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NCC open testing.  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napis-test.ceris.purdue.edu.  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Send feedback to napis@purdue.edu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User acceptance testing in February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Open testing in March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Implementation April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68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Just do it or stop thinking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50938"/>
            <a:ext cx="6370637" cy="456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86600" y="1828800"/>
            <a:ext cx="18589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Programmers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James Kruse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David McClure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Testers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Kathy Handy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Cindy Music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Eileen Luke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Joe Hegarty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04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838" y="1696000"/>
            <a:ext cx="3104762" cy="440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Convert?</a:t>
            </a:r>
            <a:endParaRPr lang="en-US" dirty="0"/>
          </a:p>
        </p:txBody>
      </p:sp>
      <p:sp>
        <p:nvSpPr>
          <p:cNvPr id="8" name="Cloud Callout 7"/>
          <p:cNvSpPr/>
          <p:nvPr/>
        </p:nvSpPr>
        <p:spPr>
          <a:xfrm>
            <a:off x="609600" y="1219199"/>
            <a:ext cx="2819400" cy="1676401"/>
          </a:xfrm>
          <a:prstGeom prst="cloudCallout">
            <a:avLst>
              <a:gd name="adj1" fmla="val 82203"/>
              <a:gd name="adj2" fmla="val -170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Technology</a:t>
            </a:r>
            <a:endParaRPr lang="en-US" sz="2800" dirty="0"/>
          </a:p>
        </p:txBody>
      </p:sp>
      <p:sp>
        <p:nvSpPr>
          <p:cNvPr id="3" name="Cloud Callout 2"/>
          <p:cNvSpPr/>
          <p:nvPr/>
        </p:nvSpPr>
        <p:spPr>
          <a:xfrm>
            <a:off x="5213796" y="3352800"/>
            <a:ext cx="2634803" cy="1752600"/>
          </a:xfrm>
          <a:prstGeom prst="cloudCallout">
            <a:avLst>
              <a:gd name="adj1" fmla="val -41231"/>
              <a:gd name="adj2" fmla="val -1046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User Experience</a:t>
            </a:r>
            <a:endParaRPr lang="en-US" sz="2400" dirty="0"/>
          </a:p>
        </p:txBody>
      </p:sp>
      <p:sp>
        <p:nvSpPr>
          <p:cNvPr id="4" name="Cloud Callout 3"/>
          <p:cNvSpPr/>
          <p:nvPr/>
        </p:nvSpPr>
        <p:spPr>
          <a:xfrm>
            <a:off x="4724400" y="381000"/>
            <a:ext cx="1981200" cy="1066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90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animClr clrSpc="rgb" dir="cw">
                                      <p:cBhvr>
                                        <p:cTn id="22" dur="1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23" dur="1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</a:t>
            </a:r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58900"/>
            <a:ext cx="7651511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9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Page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00" y="1219200"/>
            <a:ext cx="7799100" cy="4937125"/>
          </a:xfrm>
        </p:spPr>
      </p:pic>
    </p:spTree>
    <p:extLst>
      <p:ext uri="{BB962C8B-B14F-4D97-AF65-F5344CB8AC3E}">
        <p14:creationId xmlns:p14="http://schemas.microsoft.com/office/powerpoint/2010/main" val="93963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50" y="1219200"/>
            <a:ext cx="7799100" cy="4937125"/>
          </a:xfrm>
        </p:spPr>
      </p:pic>
    </p:spTree>
    <p:extLst>
      <p:ext uri="{BB962C8B-B14F-4D97-AF65-F5344CB8AC3E}">
        <p14:creationId xmlns:p14="http://schemas.microsoft.com/office/powerpoint/2010/main" val="371111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 Hoc Reports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65" y="1219200"/>
            <a:ext cx="7128469" cy="4937125"/>
          </a:xfrm>
        </p:spPr>
      </p:pic>
    </p:spTree>
    <p:extLst>
      <p:ext uri="{BB962C8B-B14F-4D97-AF65-F5344CB8AC3E}">
        <p14:creationId xmlns:p14="http://schemas.microsoft.com/office/powerpoint/2010/main" val="391634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Selection Mechanism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5" y="1219200"/>
            <a:ext cx="7141670" cy="4937125"/>
          </a:xfrm>
        </p:spPr>
      </p:pic>
    </p:spTree>
    <p:extLst>
      <p:ext uri="{BB962C8B-B14F-4D97-AF65-F5344CB8AC3E}">
        <p14:creationId xmlns:p14="http://schemas.microsoft.com/office/powerpoint/2010/main" val="113885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Format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95" y="1219200"/>
            <a:ext cx="7022410" cy="4937125"/>
          </a:xfrm>
        </p:spPr>
      </p:pic>
    </p:spTree>
    <p:extLst>
      <p:ext uri="{BB962C8B-B14F-4D97-AF65-F5344CB8AC3E}">
        <p14:creationId xmlns:p14="http://schemas.microsoft.com/office/powerpoint/2010/main" val="127600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 Level Reports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19200"/>
            <a:ext cx="7543800" cy="477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9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3585</TotalTime>
  <Words>1168</Words>
  <Application>Microsoft Office PowerPoint</Application>
  <PresentationFormat>On-screen Show (4:3)</PresentationFormat>
  <Paragraphs>178</Paragraphs>
  <Slides>19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Origin</vt:lpstr>
      <vt:lpstr>NAPIS 3.0</vt:lpstr>
      <vt:lpstr>Why Convert?</vt:lpstr>
      <vt:lpstr>Log in</vt:lpstr>
      <vt:lpstr>Home Page</vt:lpstr>
      <vt:lpstr>Reports</vt:lpstr>
      <vt:lpstr>Ad Hoc Reports</vt:lpstr>
      <vt:lpstr>Multiple Selection Mechanism</vt:lpstr>
      <vt:lpstr>Output Format</vt:lpstr>
      <vt:lpstr>Record Level Reports</vt:lpstr>
      <vt:lpstr>Selected Fields Report</vt:lpstr>
      <vt:lpstr>Summary Reports</vt:lpstr>
      <vt:lpstr>Map Making</vt:lpstr>
      <vt:lpstr>Map Print View</vt:lpstr>
      <vt:lpstr>Data Entry</vt:lpstr>
      <vt:lpstr>Multiple Record Upload</vt:lpstr>
      <vt:lpstr>New Data Elements</vt:lpstr>
      <vt:lpstr>Single Record</vt:lpstr>
      <vt:lpstr>Testing</vt:lpstr>
      <vt:lpstr>Just do it or stop thinking.</vt:lpstr>
    </vt:vector>
  </TitlesOfParts>
  <Company>Purdue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schechte</dc:creator>
  <cp:lastModifiedBy>Schechter, Susan E.</cp:lastModifiedBy>
  <cp:revision>79</cp:revision>
  <dcterms:created xsi:type="dcterms:W3CDTF">2014-01-24T15:15:19Z</dcterms:created>
  <dcterms:modified xsi:type="dcterms:W3CDTF">2014-01-29T21:55:38Z</dcterms:modified>
</cp:coreProperties>
</file>