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2" r:id="rId2"/>
    <p:sldId id="279" r:id="rId3"/>
    <p:sldId id="265" r:id="rId4"/>
    <p:sldId id="264" r:id="rId5"/>
    <p:sldId id="277" r:id="rId6"/>
    <p:sldId id="266" r:id="rId7"/>
    <p:sldId id="270" r:id="rId8"/>
    <p:sldId id="271" r:id="rId9"/>
    <p:sldId id="272" r:id="rId10"/>
    <p:sldId id="276" r:id="rId11"/>
    <p:sldId id="267" r:id="rId12"/>
    <p:sldId id="268" r:id="rId13"/>
    <p:sldId id="274" r:id="rId14"/>
    <p:sldId id="275" r:id="rId15"/>
    <p:sldId id="27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63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200" y="-90"/>
      </p:cViewPr>
      <p:guideLst>
        <p:guide orient="horz" pos="3404"/>
        <p:guide pos="55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6A7C4-B4AA-4008-BCD5-36AC6BC80C42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08DE8-84EF-45BC-82B7-4DE3FA315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4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 smtClean="0"/>
              <a:t>#</a:t>
            </a:r>
            <a:r>
              <a:rPr lang="en-US" dirty="0" smtClean="0"/>
              <a:t>Some Priority Pests are only in a CAPS commodity survey, e.g., Oak.  This pest is then removed from the shortened priority</a:t>
            </a:r>
            <a:r>
              <a:rPr lang="en-US" baseline="0" dirty="0" smtClean="0"/>
              <a:t> pest list.</a:t>
            </a:r>
            <a:r>
              <a:rPr lang="en-US" dirty="0" smtClean="0"/>
              <a:t>  However, some FB surveys,</a:t>
            </a:r>
            <a:r>
              <a:rPr lang="en-US" baseline="0" dirty="0" smtClean="0"/>
              <a:t> e.g., Stone Fruit and Orchard, contain this pest.  While surveys for this pest occur, it is not counted in the FB w/o CAPS calculations because it is not in the shortened priority pest list to be matched against the Survey Summary form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04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Farm Bill Goal 1 Survey, all the Priority Pests are being surveyed for in the National Priority Surveys.  The remaining surveys in Farm Bill are</a:t>
            </a:r>
            <a:r>
              <a:rPr lang="en-US" baseline="0" dirty="0" smtClean="0"/>
              <a:t> not addressing Priority Pests.  Similar results also were seen for 2013 surveys.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28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2013-14:  </a:t>
            </a:r>
            <a:r>
              <a:rPr lang="en-US" dirty="0" smtClean="0"/>
              <a:t>CAPS </a:t>
            </a:r>
            <a:r>
              <a:rPr lang="en-US" baseline="0" dirty="0" smtClean="0"/>
              <a:t> + PPQ + FB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9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7384"/>
            <a:ext cx="8229600" cy="710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05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37064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54051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/>
              <a:t>Pest Detection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Cooperative Agricultural Pest Survey (CAPS)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C:\Documents and Settings\jbowers\My Documents\My Pictures\YellowBu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7915" y="5904854"/>
            <a:ext cx="1050011" cy="787508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169" y="2812300"/>
            <a:ext cx="3206535" cy="2861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63500" dir="36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990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2014 Pest Surveillance </a:t>
            </a:r>
            <a:r>
              <a:rPr lang="en-US" dirty="0"/>
              <a:t>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088435"/>
              </p:ext>
            </p:extLst>
          </p:nvPr>
        </p:nvGraphicFramePr>
        <p:xfrm>
          <a:off x="294367" y="1687912"/>
          <a:ext cx="8534404" cy="41330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54962"/>
                <a:gridCol w="1997989"/>
                <a:gridCol w="2981453"/>
              </a:tblGrid>
              <a:tr h="10698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2014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 FB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2014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4431" y="5991158"/>
            <a:ext cx="554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 smtClean="0">
                <a:sym typeface="Wingdings"/>
              </a:rPr>
              <a:t> Removed those surveys not defined as National Priority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72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906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</a:t>
            </a:r>
            <a:r>
              <a:rPr lang="en-US" dirty="0" smtClean="0"/>
              <a:t>Detections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96042"/>
              </p:ext>
            </p:extLst>
          </p:nvPr>
        </p:nvGraphicFramePr>
        <p:xfrm>
          <a:off x="301624" y="1459973"/>
          <a:ext cx="8534401" cy="41452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57601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to the United States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Percent of significant pest introductions that were detected before they had a chance to spread from the original point of colonization and cause severe economical and/or environmental damage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83.3%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90.0%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88.2%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88.2%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New or re-introduced into the United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States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25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Percent listed as reportable/actionable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100%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Number on Priority Pest List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2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0</a:t>
                      </a:r>
                      <a:endParaRPr lang="en-US" sz="1600" b="1" baseline="30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48631" y="5793862"/>
            <a:ext cx="5569858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2014:  17 confirmed; 2 widespread at time of detection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42435" y="6139370"/>
            <a:ext cx="534326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Chrysodeixis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chalcites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– Golden </a:t>
            </a:r>
            <a:r>
              <a:rPr lang="en-US" dirty="0"/>
              <a:t>t</a:t>
            </a:r>
            <a:r>
              <a:rPr lang="en-US" dirty="0" smtClean="0"/>
              <a:t>win spot moth (MI)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smtClean="0">
                <a:latin typeface="Times New Roman"/>
                <a:ea typeface="Calibri"/>
              </a:rPr>
              <a:t>Helicoverpa </a:t>
            </a:r>
            <a:r>
              <a:rPr lang="en-US" i="1" dirty="0">
                <a:latin typeface="Times New Roman"/>
                <a:ea typeface="Calibri"/>
              </a:rPr>
              <a:t>armigera</a:t>
            </a: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/>
              <a:t>–</a:t>
            </a:r>
            <a:r>
              <a:rPr lang="en-US" dirty="0" smtClean="0">
                <a:latin typeface="Times New Roman"/>
                <a:ea typeface="Calibri"/>
              </a:rPr>
              <a:t> </a:t>
            </a:r>
            <a:r>
              <a:rPr lang="en-US" dirty="0"/>
              <a:t>Old world </a:t>
            </a:r>
            <a:r>
              <a:rPr lang="en-US" dirty="0" smtClean="0"/>
              <a:t>bollworm (PR)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79237"/>
              </p:ext>
            </p:extLst>
          </p:nvPr>
        </p:nvGraphicFramePr>
        <p:xfrm>
          <a:off x="641517" y="990578"/>
          <a:ext cx="7863840" cy="5311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17857"/>
                <a:gridCol w="1448661"/>
                <a:gridCol w="1448661"/>
                <a:gridCol w="144866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NAPIS Data</a:t>
                      </a:r>
                      <a:endParaRPr lang="en-US" sz="180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2012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2013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118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 (J-3)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102 (80.3%)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103 (87.3%)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124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 (85.5%)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pests targeted for survey (J-3)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266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306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NAPIS Records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140,515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139,361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81,586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 pests with data in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825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772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399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98 (77.2%)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94 (79.7%)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114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(78.6%)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Not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727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678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285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positive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33135" y="6378368"/>
            <a:ext cx="287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from NAPIS 01-21-2015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6739" y="648934"/>
            <a:ext cx="342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 Dates – Calendar Year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7861" y="1655030"/>
            <a:ext cx="761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CAPS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PPQ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FB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763564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 Priority Pests with Positive Data in NAPIS (CY2012)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Agrilus planipennis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Orthotomicus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erosus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Cernuella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virgata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Pityophthorus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juglandis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Chrysodeixis chalcites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Sirex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noctilio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Epiphyas postvittana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Tomicus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piniperda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Hylurgus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ligniperda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Veronicella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cubensis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Lymantria dispar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asiatica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Xyleborus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glabratus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sz="1600" b="1" i="1" u="none" strike="noStrike" kern="120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5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6436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 Priority Pests with Positive Data in NAPIS (CY2013)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Agrilus planipennis</a:t>
                      </a:r>
                      <a:endParaRPr lang="en-US" sz="1800" b="1" i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Tomicus</a:t>
                      </a:r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piniperda</a:t>
                      </a:r>
                      <a:endParaRPr lang="en-US" sz="1800" b="1" i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Bactrocera</a:t>
                      </a:r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zonata</a:t>
                      </a:r>
                      <a:endParaRPr lang="en-US" sz="1800" b="1" i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588" indent="0" algn="l" fontAlgn="b"/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i="1" u="none" strike="noStrike" kern="1200" dirty="0" err="1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Trichoferus</a:t>
                      </a:r>
                      <a:r>
                        <a:rPr lang="en-US" sz="1800" b="1" i="1" u="none" strike="noStrike" kern="1200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dirty="0" err="1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campestris</a:t>
                      </a:r>
                      <a:r>
                        <a:rPr lang="en-US" sz="1800" b="1" i="1" u="none" strike="noStrike" kern="1200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1800" b="1" i="1" u="none" strike="noStrike" kern="1200" dirty="0">
                        <a:solidFill>
                          <a:srgbClr val="CC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Cernuella</a:t>
                      </a:r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virgata</a:t>
                      </a:r>
                      <a:endParaRPr lang="en-US" sz="1800" b="1" i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Veronicella</a:t>
                      </a:r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cubensis</a:t>
                      </a:r>
                      <a:endParaRPr lang="en-US" sz="1800" b="1" i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Enarmonia</a:t>
                      </a:r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formosana</a:t>
                      </a:r>
                      <a:endParaRPr lang="en-US" sz="1800" b="1" i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i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Xyleborus</a:t>
                      </a:r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glabratus</a:t>
                      </a:r>
                      <a:endParaRPr lang="en-US" sz="1800" b="1" i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Lymantria </a:t>
                      </a:r>
                      <a:r>
                        <a:rPr lang="en-US" sz="1800" b="1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dispar </a:t>
                      </a:r>
                      <a:r>
                        <a:rPr lang="en-US" sz="1800" b="1" i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asiatica</a:t>
                      </a:r>
                      <a:endParaRPr lang="en-US" sz="1800" b="1" i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7475" indent="0" algn="l" fontAlgn="b"/>
                      <a:endParaRPr lang="en-US" sz="1800" b="1" i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sz="1800" dirty="0"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7475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kern="1200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New U.</a:t>
                      </a:r>
                      <a:r>
                        <a:rPr lang="en-US" sz="1600" b="1" i="1" u="none" strike="noStrike" kern="1200" baseline="0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S. record</a:t>
                      </a:r>
                      <a:endParaRPr lang="en-US" sz="1600" b="1" i="1" u="none" strike="noStrike" kern="1200" dirty="0" smtClean="0">
                        <a:solidFill>
                          <a:srgbClr val="CC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7475" indent="0"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8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16847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 Priority Pests with Positive Data in NAPIS (CY2014)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Agrilus planipennis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Orthotomicus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erosus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Chrysodeixis</a:t>
                      </a:r>
                      <a:r>
                        <a:rPr lang="en-US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chalcites</a:t>
                      </a:r>
                      <a:r>
                        <a:rPr lang="en-US" sz="18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kern="1200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18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Oryctes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rhinoceros</a:t>
                      </a: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Helicoverpa </a:t>
                      </a:r>
                      <a:r>
                        <a:rPr lang="en-US" sz="18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armigera </a:t>
                      </a:r>
                      <a:r>
                        <a:rPr lang="en-US" sz="1800" b="1" i="1" u="none" strike="noStrike" kern="1200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sz="1800" b="1" i="1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Trichoferus campestris</a:t>
                      </a: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Heterodera filipjevi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Trypodendron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domesticum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Lissachatina fulica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Xyleborus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glabratus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Lymantria dispar </a:t>
                      </a:r>
                      <a:r>
                        <a:rPr lang="en-US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asiatica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7475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1" u="none" strike="noStrike" kern="1200" dirty="0" smtClean="0">
                        <a:solidFill>
                          <a:srgbClr val="CC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7475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kern="1200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New U.</a:t>
                      </a:r>
                      <a:r>
                        <a:rPr lang="en-US" sz="1600" b="1" i="1" u="none" strike="noStrike" kern="1200" baseline="0" dirty="0" smtClean="0">
                          <a:solidFill>
                            <a:srgbClr val="CC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S. record</a:t>
                      </a:r>
                      <a:endParaRPr lang="en-US" sz="1600" b="1" i="1" u="none" strike="noStrike" kern="1200" dirty="0" smtClean="0">
                        <a:solidFill>
                          <a:srgbClr val="CC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3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s_ph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5126" y="985154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87611" y="5694903"/>
            <a:ext cx="376833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CAPS Resource and Collaboration Site</a:t>
            </a:r>
            <a:endParaRPr lang="en-US" dirty="0" smtClean="0"/>
          </a:p>
          <a:p>
            <a:pPr algn="ctr"/>
            <a:r>
              <a:rPr lang="en-US" dirty="0" smtClean="0"/>
              <a:t>caps.ceris.purdue.edu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40521"/>
              </p:ext>
            </p:extLst>
          </p:nvPr>
        </p:nvGraphicFramePr>
        <p:xfrm>
          <a:off x="297538" y="2021115"/>
          <a:ext cx="8534403" cy="40233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rgbClr val="000000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Participation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States</a:t>
                      </a: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T</a:t>
                      </a:r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Including these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PR, </a:t>
                      </a: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VI, A</a:t>
                      </a:r>
                      <a:r>
                        <a:rPr lang="nb-NO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S, </a:t>
                      </a: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GU 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</a:t>
                      </a: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T</a:t>
                      </a:r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erritories with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w/o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AZ, WA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AZ, WA,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&amp; Territories with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w/o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AZ, 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896476"/>
              </p:ext>
            </p:extLst>
          </p:nvPr>
        </p:nvGraphicFramePr>
        <p:xfrm>
          <a:off x="294367" y="2025650"/>
          <a:ext cx="8534403" cy="41757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unique exotic pests for which national surveys are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state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15.6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cost per individual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$19,926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$23,410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  <a:sym typeface="Wingdings"/>
                        </a:rPr>
                        <a:t></a:t>
                      </a:r>
                      <a:endParaRPr lang="en-US" sz="16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$21,620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  <a:sym typeface="Wingdings"/>
                        </a:rPr>
                        <a:t></a:t>
                      </a:r>
                      <a:endParaRPr lang="en-US" sz="16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$21,773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93765" y="6395680"/>
            <a:ext cx="2324753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aseline="30000" dirty="0" smtClean="0">
                <a:sym typeface="Wingdings"/>
              </a:rPr>
              <a:t></a:t>
            </a:r>
            <a:r>
              <a:rPr lang="en-US" sz="1600" dirty="0" smtClean="0">
                <a:sym typeface="Wingdings"/>
              </a:rPr>
              <a:t> Pre-Sequestration; </a:t>
            </a:r>
            <a:r>
              <a:rPr lang="en-US" sz="1600" b="1" baseline="30000" dirty="0">
                <a:solidFill>
                  <a:srgbClr val="000000"/>
                </a:solidFill>
                <a:sym typeface="Wingdings"/>
              </a:rPr>
              <a:t></a:t>
            </a:r>
            <a:r>
              <a:rPr lang="en-US" sz="1600" dirty="0" smtClean="0">
                <a:sym typeface="Wingdings"/>
              </a:rPr>
              <a:t>CR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9447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65344"/>
              </p:ext>
            </p:extLst>
          </p:nvPr>
        </p:nvGraphicFramePr>
        <p:xfrm>
          <a:off x="294367" y="2021119"/>
          <a:ext cx="8534403" cy="30937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952169"/>
                <a:gridCol w="1093879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Priority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Pest List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of target pests on the CAPS Priority Pest List for which surveys 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not targeted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2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457539"/>
              </p:ext>
            </p:extLst>
          </p:nvPr>
        </p:nvGraphicFramePr>
        <p:xfrm>
          <a:off x="294367" y="2021119"/>
          <a:ext cx="8534403" cy="35509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952169"/>
                <a:gridCol w="1093879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Farm Bill Pests </a:t>
                      </a:r>
                      <a:r>
                        <a:rPr lang="en-US" baseline="30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Farm Bill Pests </a:t>
                      </a:r>
                      <a:r>
                        <a:rPr lang="en-US" baseline="30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Priority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Pest List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of target pests on the CAPS Priority Pest List for which surveys 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84.6%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85.8%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not targeted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92263" y="5761322"/>
            <a:ext cx="472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</a:t>
            </a:r>
          </a:p>
          <a:p>
            <a:r>
              <a:rPr lang="en-US" dirty="0" smtClean="0"/>
              <a:t>  that appear only </a:t>
            </a:r>
            <a:r>
              <a:rPr lang="en-US" dirty="0"/>
              <a:t>i</a:t>
            </a:r>
            <a:r>
              <a:rPr lang="en-US" dirty="0" smtClean="0"/>
              <a:t>n Farm Bill surveys</a:t>
            </a:r>
          </a:p>
        </p:txBody>
      </p:sp>
    </p:spTree>
    <p:extLst>
      <p:ext uri="{BB962C8B-B14F-4D97-AF65-F5344CB8AC3E}">
        <p14:creationId xmlns:p14="http://schemas.microsoft.com/office/powerpoint/2010/main" val="20461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958717"/>
              </p:ext>
            </p:extLst>
          </p:nvPr>
        </p:nvGraphicFramePr>
        <p:xfrm>
          <a:off x="293688" y="793399"/>
          <a:ext cx="8547099" cy="591736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226122"/>
                <a:gridCol w="938276"/>
                <a:gridCol w="938276"/>
                <a:gridCol w="231163"/>
                <a:gridCol w="2083702"/>
                <a:gridCol w="1064780"/>
                <a:gridCol w="1064780"/>
              </a:tblGrid>
              <a:tr h="37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Priority Surveys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State Surveys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Corn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8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Citrus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Cotton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Field Crops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Cyst Nematode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Forest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8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EWB/BB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Fruit Crops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Mollusk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Greenhouse Crops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Oak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Legume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Pine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Maple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/ Oak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Survey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Small Grains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Commodity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Mixed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Commodity  Survey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Soybean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Nematode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Survey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Asian Defoliators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Nursery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&amp;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Retail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Plants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Grape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Palm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Palm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Rice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Solanaceous Crops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Tree Fruit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Stone Fruit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Commodity</a:t>
                      </a:r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Vegetable Crops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6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2014 CAPS </a:t>
            </a:r>
            <a:r>
              <a:rPr lang="en-US" dirty="0"/>
              <a:t>– PPQ – Farm Bill </a:t>
            </a:r>
            <a:r>
              <a:rPr lang="en-US" dirty="0" smtClean="0"/>
              <a:t>Surveys - Basics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1915" y="5625893"/>
            <a:ext cx="357373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CAPS &amp; PPQ: Pest Detection funding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480019"/>
              </p:ext>
            </p:extLst>
          </p:nvPr>
        </p:nvGraphicFramePr>
        <p:xfrm>
          <a:off x="309710" y="1684694"/>
          <a:ext cx="8508852" cy="37795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71636"/>
                <a:gridCol w="1159304"/>
                <a:gridCol w="1159304"/>
                <a:gridCol w="1159304"/>
                <a:gridCol w="1159304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2014 Measures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Natl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Priority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and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52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47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43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39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137</a:t>
                      </a:r>
                      <a:r>
                        <a:rPr lang="en-US" sz="1600" b="1" i="0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#</a:t>
                      </a:r>
                      <a:endParaRPr lang="en-US" sz="1600" b="1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2.9</a:t>
                      </a:r>
                      <a:r>
                        <a:rPr lang="en-US" sz="1600" b="1" i="0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#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xotic Pests for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which national surveys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10.0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16.19*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10.8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6.4*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5.7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63094" y="6021103"/>
            <a:ext cx="239539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Farm Bill: Goal 1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2014 Pest Detection Surveys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66826"/>
              </p:ext>
            </p:extLst>
          </p:nvPr>
        </p:nvGraphicFramePr>
        <p:xfrm>
          <a:off x="294367" y="1680163"/>
          <a:ext cx="8534401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78266"/>
                <a:gridCol w="1011227"/>
                <a:gridCol w="1011227"/>
                <a:gridCol w="1011227"/>
                <a:gridCol w="1011227"/>
                <a:gridCol w="1011227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2014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2014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84.6%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46.2%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92263" y="5761322"/>
            <a:ext cx="472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</a:t>
            </a:r>
          </a:p>
          <a:p>
            <a:r>
              <a:rPr lang="en-US" dirty="0" smtClean="0"/>
              <a:t>  that appear only </a:t>
            </a:r>
            <a:r>
              <a:rPr lang="en-US" dirty="0"/>
              <a:t>i</a:t>
            </a:r>
            <a:r>
              <a:rPr lang="en-US" dirty="0" smtClean="0"/>
              <a:t>n Farm Bill surveys</a:t>
            </a:r>
          </a:p>
        </p:txBody>
      </p:sp>
    </p:spTree>
    <p:extLst>
      <p:ext uri="{BB962C8B-B14F-4D97-AF65-F5344CB8AC3E}">
        <p14:creationId xmlns:p14="http://schemas.microsoft.com/office/powerpoint/2010/main" val="31078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2014 Farm </a:t>
            </a:r>
            <a:r>
              <a:rPr lang="en-US" dirty="0"/>
              <a:t>Bill 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973190"/>
              </p:ext>
            </p:extLst>
          </p:nvPr>
        </p:nvGraphicFramePr>
        <p:xfrm>
          <a:off x="294367" y="1687912"/>
          <a:ext cx="8534405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30873"/>
                <a:gridCol w="1250883"/>
                <a:gridCol w="1250883"/>
                <a:gridCol w="1250883"/>
                <a:gridCol w="125088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2014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 Goal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1 Survey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Surveys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Natl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Priority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2014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55.9%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51.0%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54.3%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1143" y="5844398"/>
            <a:ext cx="7773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 that appear only </a:t>
            </a:r>
            <a:r>
              <a:rPr lang="en-US" dirty="0"/>
              <a:t>i</a:t>
            </a:r>
            <a:r>
              <a:rPr lang="en-US" dirty="0" smtClean="0"/>
              <a:t>n CAPS surveys</a:t>
            </a:r>
          </a:p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Removed those surveys not defined as National Priority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580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3003</TotalTime>
  <Words>1385</Words>
  <Application>Microsoft Office PowerPoint</Application>
  <PresentationFormat>On-screen Show (4:3)</PresentationFormat>
  <Paragraphs>482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Pest Detection &amp; Cooperative Agricultural Pest Survey (CAPS)</vt:lpstr>
      <vt:lpstr>Pest Detection / CAPS Pest &amp; Survey Measures</vt:lpstr>
      <vt:lpstr>Pest Detection / CAPS Pest &amp; Survey Measures</vt:lpstr>
      <vt:lpstr>Pest Detection / CAPS Pest &amp; Survey Measures</vt:lpstr>
      <vt:lpstr>Pest Detection / CAPS Pest &amp; Survey Measures</vt:lpstr>
      <vt:lpstr>PowerPoint Presentation</vt:lpstr>
      <vt:lpstr>2014 CAPS – PPQ – Farm Bill Surveys - Basics</vt:lpstr>
      <vt:lpstr>2014 Pest Detection Surveys</vt:lpstr>
      <vt:lpstr>2014 Farm Bill Surveys</vt:lpstr>
      <vt:lpstr>2014 Pest Surveillance Surveys</vt:lpstr>
      <vt:lpstr>Pest Detections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jbowers</cp:lastModifiedBy>
  <cp:revision>162</cp:revision>
  <cp:lastPrinted>2012-10-23T11:48:32Z</cp:lastPrinted>
  <dcterms:created xsi:type="dcterms:W3CDTF">2012-10-22T18:54:08Z</dcterms:created>
  <dcterms:modified xsi:type="dcterms:W3CDTF">2015-01-30T17:35:04Z</dcterms:modified>
</cp:coreProperties>
</file>