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25"/>
  </p:sldMasterIdLst>
  <p:notesMasterIdLst>
    <p:notesMasterId r:id="rId53"/>
  </p:notesMasterIdLst>
  <p:sldIdLst>
    <p:sldId id="256" r:id="rId26"/>
    <p:sldId id="263" r:id="rId27"/>
    <p:sldId id="257" r:id="rId28"/>
    <p:sldId id="274" r:id="rId29"/>
    <p:sldId id="264" r:id="rId30"/>
    <p:sldId id="281" r:id="rId31"/>
    <p:sldId id="304" r:id="rId32"/>
    <p:sldId id="303" r:id="rId33"/>
    <p:sldId id="291" r:id="rId34"/>
    <p:sldId id="305" r:id="rId35"/>
    <p:sldId id="297" r:id="rId36"/>
    <p:sldId id="313" r:id="rId37"/>
    <p:sldId id="298" r:id="rId38"/>
    <p:sldId id="308" r:id="rId39"/>
    <p:sldId id="310" r:id="rId40"/>
    <p:sldId id="311" r:id="rId41"/>
    <p:sldId id="314" r:id="rId42"/>
    <p:sldId id="317" r:id="rId43"/>
    <p:sldId id="322" r:id="rId44"/>
    <p:sldId id="318" r:id="rId45"/>
    <p:sldId id="319" r:id="rId46"/>
    <p:sldId id="320" r:id="rId47"/>
    <p:sldId id="321" r:id="rId48"/>
    <p:sldId id="312" r:id="rId49"/>
    <p:sldId id="286" r:id="rId50"/>
    <p:sldId id="262" r:id="rId51"/>
    <p:sldId id="31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F7FDC3"/>
    <a:srgbClr val="CC66FF"/>
    <a:srgbClr val="F2A0AC"/>
    <a:srgbClr val="BEE395"/>
    <a:srgbClr val="6AA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50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customXml" Target="../customXml/item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Master" Target="slideMasters/slideMaster1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26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46A46-BA1C-4F35-BB7E-5261D5EA0B62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872B2-5271-4B54-AE5F-1DC340EC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4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Incredible</a:t>
            </a:r>
            <a:r>
              <a:rPr lang="en-US" baseline="0" dirty="0" smtClean="0"/>
              <a:t> reduction in area. I looked at </a:t>
            </a:r>
            <a:r>
              <a:rPr lang="en-US" baseline="0" dirty="0" err="1" smtClean="0"/>
              <a:t>Tmax</a:t>
            </a:r>
            <a:r>
              <a:rPr lang="en-US" baseline="0" dirty="0" smtClean="0"/>
              <a:t> exclusion surfaces and this result appears to be driven by generation dependency.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872B2-5271-4B54-AE5F-1DC340EC3D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5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090F219-4E1F-407E-87EE-4B4C0E6CDAE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6F1657-9C24-4E38-A832-6E39C7BBEE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F219-4E1F-407E-87EE-4B4C0E6CDAE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1657-9C24-4E38-A832-6E39C7BBE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F219-4E1F-407E-87EE-4B4C0E6CDAE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1657-9C24-4E38-A832-6E39C7BBE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90F219-4E1F-407E-87EE-4B4C0E6CDAE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6F1657-9C24-4E38-A832-6E39C7BBEE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090F219-4E1F-407E-87EE-4B4C0E6CDAE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6F1657-9C24-4E38-A832-6E39C7BBEE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F219-4E1F-407E-87EE-4B4C0E6CDAE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1657-9C24-4E38-A832-6E39C7BBEE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F219-4E1F-407E-87EE-4B4C0E6CDAE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1657-9C24-4E38-A832-6E39C7BBEE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90F219-4E1F-407E-87EE-4B4C0E6CDAE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6F1657-9C24-4E38-A832-6E39C7BBEE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F219-4E1F-407E-87EE-4B4C0E6CDAE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1657-9C24-4E38-A832-6E39C7BBE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90F219-4E1F-407E-87EE-4B4C0E6CDAE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6F1657-9C24-4E38-A832-6E39C7BBEEE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90F219-4E1F-407E-87EE-4B4C0E6CDAE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6F1657-9C24-4E38-A832-6E39C7BBEEE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90F219-4E1F-407E-87EE-4B4C0E6CDAE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6F1657-9C24-4E38-A832-6E39C7BBE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3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3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30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Gericke.l.cook@aphis.usda.gov" TargetMode="External"/><Relationship Id="rId2" Type="http://schemas.openxmlformats.org/officeDocument/2006/relationships/hyperlink" Target="mailto:Lisa.f.kennaway@aphis.usda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58438"/>
            <a:ext cx="6705600" cy="1894362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Geospatial Support for the CAPS Program</a:t>
            </a:r>
            <a:br>
              <a:rPr lang="en-US" dirty="0" smtClean="0"/>
            </a:br>
            <a:r>
              <a:rPr lang="en-US" dirty="0" smtClean="0"/>
              <a:t>				the next chapter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Lisa Kennaway &amp; Gericke Cook</a:t>
            </a:r>
          </a:p>
          <a:p>
            <a:r>
              <a:rPr lang="en-US" dirty="0" smtClean="0"/>
              <a:t>USDA APHIS PPQ Science &amp;Technology</a:t>
            </a:r>
          </a:p>
          <a:p>
            <a:r>
              <a:rPr lang="en-US" dirty="0" smtClean="0"/>
              <a:t>Applied Geospatial Technology Program</a:t>
            </a:r>
          </a:p>
          <a:p>
            <a:r>
              <a:rPr lang="en-US" dirty="0" smtClean="0"/>
              <a:t>February 4, 2015</a:t>
            </a:r>
            <a:endParaRPr lang="en-US" dirty="0"/>
          </a:p>
        </p:txBody>
      </p:sp>
      <p:pic>
        <p:nvPicPr>
          <p:cNvPr id="5" name="Picture 4" descr="C:\Users\lkennaway\AppData\Local\Microsoft\Windows\Temporary Internet Files\Content.IE5\TU2KEA35\MC900440106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4"/>
          <a:stretch/>
        </p:blipFill>
        <p:spPr bwMode="auto">
          <a:xfrm>
            <a:off x="548202" y="3360358"/>
            <a:ext cx="1379469" cy="141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2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889018"/>
            <a:ext cx="4630235" cy="3577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86473"/>
            <a:ext cx="1981200" cy="1530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0" y="2236473"/>
            <a:ext cx="1981200" cy="1530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" y="2386473"/>
            <a:ext cx="1981200" cy="1530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0" y="2536473"/>
            <a:ext cx="1981200" cy="1530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0" y="2686473"/>
            <a:ext cx="1981200" cy="1530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0" y="2836473"/>
            <a:ext cx="1981200" cy="1530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0" y="2986473"/>
            <a:ext cx="1981200" cy="1530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00" y="3136473"/>
            <a:ext cx="1981200" cy="1530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00" y="3286473"/>
            <a:ext cx="1981200" cy="15309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00" y="3436473"/>
            <a:ext cx="1981200" cy="15309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00" y="3586473"/>
            <a:ext cx="1981200" cy="1530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00" y="3736473"/>
            <a:ext cx="1981200" cy="1530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00" y="3886473"/>
            <a:ext cx="1981200" cy="15309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00" y="4036473"/>
            <a:ext cx="1981200" cy="15309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00" y="4186473"/>
            <a:ext cx="1981200" cy="1530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200" y="4336473"/>
            <a:ext cx="1981200" cy="1530927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57200" y="274638"/>
            <a:ext cx="7467600" cy="65145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Old World BollWorm - Host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3488" y="791800"/>
            <a:ext cx="48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Step 2 – Combine host data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Normalize harvested acres by county area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07400" y="2986473"/>
            <a:ext cx="9000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lkennaway\AppData\Local\Microsoft\Windows\Temporary Internet Files\Content.IE5\2G6NY1NH\MC900438067[1]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63857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92" y="76200"/>
            <a:ext cx="5334000" cy="412172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28600" y="1066800"/>
            <a:ext cx="5129107" cy="5638800"/>
            <a:chOff x="228600" y="1066800"/>
            <a:chExt cx="5129107" cy="5638800"/>
          </a:xfrm>
        </p:grpSpPr>
        <p:sp>
          <p:nvSpPr>
            <p:cNvPr id="4" name="TextBox 3"/>
            <p:cNvSpPr txBox="1"/>
            <p:nvPr/>
          </p:nvSpPr>
          <p:spPr>
            <a:xfrm>
              <a:off x="447392" y="1066800"/>
              <a:ext cx="29054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FF0000"/>
                  </a:solidFill>
                </a:rPr>
                <a:t>Thoughts on 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ormalizing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host area by county area?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743200"/>
              <a:ext cx="5129107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2" descr="C:\Users\lkennaway\AppData\Local\Microsoft\Windows\Temporary Internet Files\Content.IE5\2G6NY1NH\MC9004380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63857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09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66710" y="5562600"/>
            <a:ext cx="75438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7467600" cy="65145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Old World BollWorm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488" y="669562"/>
            <a:ext cx="8157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3 – Develop climate thresholds data/analysis (</a:t>
            </a:r>
            <a:r>
              <a:rPr lang="en-US" i="1" dirty="0" smtClean="0"/>
              <a:t>PENDING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Step 4 – Combine host and climate data, analytically or cartographically (</a:t>
            </a:r>
            <a:r>
              <a:rPr lang="en-US" i="1" dirty="0" smtClean="0"/>
              <a:t>PENDING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Step 5 - Create map documentation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94" y="1676400"/>
            <a:ext cx="3688438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0" y="1676400"/>
            <a:ext cx="354318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kennaway\AppData\Local\Microsoft\Windows\Temporary Internet Files\Content.IE5\2G6NY1NH\MC90043806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63857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5"/>
          <a:stretch/>
        </p:blipFill>
        <p:spPr>
          <a:xfrm>
            <a:off x="82498" y="1600200"/>
            <a:ext cx="5357960" cy="4267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257800" y="457200"/>
            <a:ext cx="3505200" cy="5822692"/>
            <a:chOff x="2285999" y="189932"/>
            <a:chExt cx="3505200" cy="5822692"/>
          </a:xfrm>
        </p:grpSpPr>
        <p:sp>
          <p:nvSpPr>
            <p:cNvPr id="4" name="TextBox 3"/>
            <p:cNvSpPr txBox="1"/>
            <p:nvPr/>
          </p:nvSpPr>
          <p:spPr>
            <a:xfrm>
              <a:off x="2971799" y="189932"/>
              <a:ext cx="281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FF0000"/>
                  </a:solidFill>
                </a:rPr>
                <a:t>Can </a:t>
              </a:r>
              <a:r>
                <a:rPr lang="en-US" b="1" dirty="0" smtClean="0">
                  <a:solidFill>
                    <a:srgbClr val="FF0000"/>
                  </a:solidFill>
                </a:rPr>
                <a:t>this information be used to support efficient survey funding?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85999" y="1180532"/>
              <a:ext cx="3505200" cy="4832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States who planned to survey for </a:t>
              </a:r>
              <a:r>
                <a:rPr lang="en-US" sz="1400" i="1" dirty="0"/>
                <a:t>H. </a:t>
              </a:r>
              <a:r>
                <a:rPr lang="en-US" sz="1400" i="1" dirty="0" err="1"/>
                <a:t>armigera</a:t>
              </a:r>
              <a:r>
                <a:rPr lang="en-US" sz="1400" dirty="0"/>
                <a:t> as mentioned in the </a:t>
              </a:r>
              <a:r>
                <a:rPr lang="en-US" sz="1400" dirty="0" smtClean="0"/>
                <a:t>j3s:</a:t>
              </a:r>
              <a:r>
                <a:rPr lang="en-US" sz="1400" dirty="0"/>
                <a:t>   </a:t>
              </a:r>
            </a:p>
            <a:p>
              <a:endParaRPr lang="en-US" sz="1400" dirty="0" smtClean="0"/>
            </a:p>
            <a:p>
              <a:r>
                <a:rPr lang="en-US" sz="1400" dirty="0" smtClean="0"/>
                <a:t>2010</a:t>
              </a:r>
              <a:r>
                <a:rPr lang="en-US" sz="1400" dirty="0"/>
                <a:t>: CAPS: CO, DE, IN, KY, ME, ND, OH, SD, TN, UT, WI </a:t>
              </a:r>
              <a:endParaRPr lang="en-US" sz="1400" dirty="0" smtClean="0"/>
            </a:p>
            <a:p>
              <a:endParaRPr lang="en-US" sz="1400" dirty="0"/>
            </a:p>
            <a:p>
              <a:r>
                <a:rPr lang="en-US" sz="1400" dirty="0"/>
                <a:t>2011: CAPS: CO, FL(2), ID, IN, KY(2), MA, ND, OH, SC, TX(2), UT, WI </a:t>
              </a:r>
              <a:endParaRPr lang="en-US" sz="1400" dirty="0" smtClean="0"/>
            </a:p>
            <a:p>
              <a:endParaRPr lang="en-US" sz="1400" dirty="0"/>
            </a:p>
            <a:p>
              <a:r>
                <a:rPr lang="en-US" sz="1400" dirty="0"/>
                <a:t>2012: CAPS: CO, FL(2), IN, KY(2), ME, MN, ND, OH, RI, SD, TX, UT, WY FB: FL, UT </a:t>
              </a:r>
              <a:endParaRPr lang="en-US" sz="1400" dirty="0" smtClean="0"/>
            </a:p>
            <a:p>
              <a:endParaRPr lang="en-US" sz="1400" dirty="0"/>
            </a:p>
            <a:p>
              <a:r>
                <a:rPr lang="en-US" sz="1400" dirty="0"/>
                <a:t>2013: CAPS: AR, CO(2), FL(3), IA, IN(3), KY(3), ME, MN, MT, ND, NY, OH(2), OR, RI, TN(2), TX, UT, WY  FB: FL, GA, MD(2), TN, UT PPQ: AL, GA(3), LA, MI, MS, NC, TN(2), WV  </a:t>
              </a:r>
              <a:endParaRPr lang="en-US" sz="1400" dirty="0" smtClean="0"/>
            </a:p>
            <a:p>
              <a:endParaRPr lang="en-US" sz="1400" dirty="0"/>
            </a:p>
            <a:p>
              <a:r>
                <a:rPr lang="en-US" sz="1400" dirty="0"/>
                <a:t>2014: CAPS: AR, CO(2), FL(3), IN(3), KS, KY(3), ME, MI, MN, ND, NM, OH(2), SC, SD(2), TN(2), TX, UT(2), WV, WY FB: FL, GA, MD(2), MN, NC, OR, UT(2) PPQ: AL, GA, LA, MS, NC, PR, TN, WV 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457200" y="140345"/>
            <a:ext cx="7467600" cy="65145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Old World BollWorm - Host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3488" y="657507"/>
            <a:ext cx="48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</a:t>
            </a:r>
            <a:r>
              <a:rPr lang="en-US" dirty="0"/>
              <a:t>6</a:t>
            </a:r>
            <a:r>
              <a:rPr lang="en-US" dirty="0" smtClean="0"/>
              <a:t> – Incorporate into CAPS datasheets and other program support tools/documents.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1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False Codling Moth</a:t>
            </a:r>
            <a:endParaRPr lang="en-US" dirty="0"/>
          </a:p>
        </p:txBody>
      </p:sp>
      <p:pic>
        <p:nvPicPr>
          <p:cNvPr id="4" name="Picture 4" descr="C:\Users\lkennaway\AppData\Local\Microsoft\Windows\Temporary Internet Files\Content.IE5\TU2KEA35\MC900440106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4"/>
          <a:stretch/>
        </p:blipFill>
        <p:spPr bwMode="auto">
          <a:xfrm>
            <a:off x="548202" y="3360358"/>
            <a:ext cx="1379469" cy="141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/>
          <a:p>
            <a:r>
              <a:rPr lang="en-US" dirty="0"/>
              <a:t>Test Case </a:t>
            </a:r>
            <a:r>
              <a:rPr lang="en-US" dirty="0" smtClean="0"/>
              <a:t>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24673"/>
            <a:ext cx="1981200" cy="1530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3074673"/>
            <a:ext cx="1981200" cy="1530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0" y="3224673"/>
            <a:ext cx="1981200" cy="1530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0" y="3374673"/>
            <a:ext cx="1981200" cy="1530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" y="3524673"/>
            <a:ext cx="1981200" cy="1530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0" y="3674673"/>
            <a:ext cx="1981200" cy="1530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00" y="3824673"/>
            <a:ext cx="1981200" cy="1530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00" y="3974673"/>
            <a:ext cx="1981200" cy="1530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00" y="4124673"/>
            <a:ext cx="1981200" cy="15309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00" y="4274673"/>
            <a:ext cx="1981200" cy="15309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00" y="4424673"/>
            <a:ext cx="1981200" cy="1530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00" y="4574673"/>
            <a:ext cx="1981200" cy="1530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00" y="4724673"/>
            <a:ext cx="1981200" cy="15309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00" y="4874673"/>
            <a:ext cx="1981200" cy="15309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00" y="5024673"/>
            <a:ext cx="1981200" cy="1530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400" y="5174673"/>
            <a:ext cx="1981200" cy="1530927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57200" y="274638"/>
            <a:ext cx="7467600" cy="65145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False Codling Moth - Host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3488" y="791800"/>
            <a:ext cx="6937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Step 1 </a:t>
            </a:r>
            <a:r>
              <a:rPr lang="en-US" sz="2000" dirty="0"/>
              <a:t>- Compile individual host data </a:t>
            </a:r>
            <a:r>
              <a:rPr lang="en-US" sz="2000" dirty="0" smtClean="0"/>
              <a:t>layers</a:t>
            </a:r>
          </a:p>
          <a:p>
            <a:r>
              <a:rPr lang="en-US" sz="2000" dirty="0" smtClean="0"/>
              <a:t>Step 2 – Combine host data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Normalize harvested acres by county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Normalize presence only forest data to proportion per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Weight forest host lower to de-emphasize its overall contribution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393000" y="4031746"/>
            <a:ext cx="9000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lkennaway\AppData\Local\Microsoft\Windows\Temporary Internet Files\Content.IE5\2G6NY1NH\MC900438067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63857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00" y="2885014"/>
            <a:ext cx="4451229" cy="343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64" y="457200"/>
            <a:ext cx="4733365" cy="3657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4471" y="990600"/>
            <a:ext cx="5275729" cy="5676900"/>
            <a:chOff x="134471" y="990600"/>
            <a:chExt cx="5275729" cy="5676900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990600"/>
              <a:ext cx="37517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FF0000"/>
                  </a:solidFill>
                </a:rPr>
                <a:t>Thoughts </a:t>
              </a:r>
              <a:r>
                <a:rPr lang="en-US" b="1" dirty="0" smtClean="0">
                  <a:solidFill>
                    <a:srgbClr val="FF0000"/>
                  </a:solidFill>
                </a:rPr>
                <a:t>on weighting the forest layer(s) less so that the agricultural hosts are not underrepresented?  Maybe this is pest dependent?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71" y="2590800"/>
              <a:ext cx="5275729" cy="4076700"/>
            </a:xfrm>
            <a:prstGeom prst="rect">
              <a:avLst/>
            </a:prstGeom>
          </p:spPr>
        </p:pic>
      </p:grpSp>
      <p:pic>
        <p:nvPicPr>
          <p:cNvPr id="8" name="Picture 2" descr="C:\Users\lkennaway\AppData\Local\Microsoft\Windows\Temporary Internet Files\Content.IE5\2G6NY1NH\MC9004380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63857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42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01967" y="2133600"/>
                <a:ext cx="2438400" cy="1447800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Base Temp = 12˚C</a:t>
                </a:r>
              </a:p>
              <a:p>
                <a:pPr algn="ctr"/>
                <a:r>
                  <a:rPr lang="en-US" sz="1600" dirty="0" smtClean="0"/>
                  <a:t>Upper Threshold = 40˚C</a:t>
                </a:r>
              </a:p>
              <a:p>
                <a:pPr algn="ctr"/>
                <a:r>
                  <a:rPr lang="en-US" sz="1600" dirty="0"/>
                  <a:t>DD threshold = </a:t>
                </a:r>
                <a:r>
                  <a:rPr lang="en-US" sz="1600" dirty="0" smtClean="0"/>
                  <a:t>450</a:t>
                </a:r>
              </a:p>
              <a:p>
                <a:pPr algn="ctr"/>
                <a:r>
                  <a:rPr lang="en-US" sz="1600" dirty="0" smtClean="0"/>
                  <a:t>Exclusion = -3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/>
                      <m:t>˚</m:t>
                    </m:r>
                  </m:oMath>
                </a14:m>
                <a:r>
                  <a:rPr lang="en-US" sz="1600" dirty="0" smtClean="0"/>
                  <a:t>C</a:t>
                </a:r>
                <a:endParaRPr lang="en-US" sz="16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7" y="2133600"/>
                <a:ext cx="2438400" cy="144780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loud 4"/>
          <p:cNvSpPr/>
          <p:nvPr/>
        </p:nvSpPr>
        <p:spPr>
          <a:xfrm>
            <a:off x="76200" y="3810000"/>
            <a:ext cx="2564167" cy="190500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Average Daily Temperature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199" y="147739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Inputs</a:t>
            </a:r>
            <a:endParaRPr lang="en-US" b="1" dirty="0"/>
          </a:p>
        </p:txBody>
      </p:sp>
      <p:sp>
        <p:nvSpPr>
          <p:cNvPr id="7" name="Flowchart: Multidocument 6"/>
          <p:cNvSpPr/>
          <p:nvPr/>
        </p:nvSpPr>
        <p:spPr>
          <a:xfrm>
            <a:off x="3124200" y="2045732"/>
            <a:ext cx="3505200" cy="1840468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Multidocument 7"/>
          <p:cNvSpPr/>
          <p:nvPr/>
        </p:nvSpPr>
        <p:spPr>
          <a:xfrm>
            <a:off x="3276546" y="4339114"/>
            <a:ext cx="2819400" cy="1714500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2819400" y="2743200"/>
            <a:ext cx="381000" cy="228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81800" y="3131659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tx2"/>
                </a:solidFill>
              </a:rPr>
              <a:t>Number Generations</a:t>
            </a:r>
            <a:endParaRPr lang="en-US" sz="1600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81800" y="344066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 smtClean="0"/>
                  <a:t> DD/450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440668"/>
                <a:ext cx="182880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67452" y="4919237"/>
                <a:ext cx="2137188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E</m:t>
                      </m:r>
                      <m:r>
                        <m:rPr>
                          <m:nor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=</m:t>
                      </m:r>
                      <m:r>
                        <m:rPr>
                          <m:nor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Tavg</m:t>
                      </m:r>
                      <m:r>
                        <m:rPr>
                          <m:nor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≤−3℃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452" y="4919237"/>
                <a:ext cx="2137188" cy="5542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715000" y="2300694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day 1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01887" y="2140998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day 2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34483" y="2010489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day 3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5275085" y="4601388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day 1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5461972" y="4441692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day 2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5694568" y="4311183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day 3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4387049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tx2"/>
                </a:solidFill>
              </a:rPr>
              <a:t>Exclusion</a:t>
            </a:r>
            <a:endParaRPr lang="en-US" sz="1600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81800" y="4647106"/>
                <a:ext cx="1564403" cy="763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≥5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647106"/>
                <a:ext cx="1564403" cy="7630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947055" y="2423824"/>
            <a:ext cx="3771900" cy="744352"/>
            <a:chOff x="208046" y="881096"/>
            <a:chExt cx="4445600" cy="7443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974213" y="881096"/>
                  <a:ext cx="2679433" cy="666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1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4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𝑑𝑑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=0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𝑑𝑑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= 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𝑇𝑎𝑣𝑔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−12</m:t>
                                </m:r>
                                <m:r>
                                  <m:rPr>
                                    <m:nor/>
                                  </m:rPr>
                                  <a:rPr lang="en-US" sz="1400" dirty="0">
                                    <a:solidFill>
                                      <a:schemeClr val="bg1"/>
                                    </a:solidFill>
                                  </a:rPr>
                                  <m:t>˚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𝑑𝑑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= 40</m:t>
                                </m:r>
                                <m:r>
                                  <m:rPr>
                                    <m:nor/>
                                  </m:rPr>
                                  <a:rPr lang="en-US" sz="1400" dirty="0">
                                    <a:solidFill>
                                      <a:schemeClr val="bg1"/>
                                    </a:solidFill>
                                  </a:rPr>
                                  <m:t>˚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−12</m:t>
                                </m:r>
                                <m:r>
                                  <m:rPr>
                                    <m:nor/>
                                  </m:rPr>
                                  <a:rPr lang="en-US" sz="1400" dirty="0">
                                    <a:solidFill>
                                      <a:schemeClr val="bg1"/>
                                    </a:solidFill>
                                  </a:rPr>
                                  <m:t>˚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4213" y="881096"/>
                  <a:ext cx="2679433" cy="66640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08046" y="886784"/>
                  <a:ext cx="1752720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i="1" dirty="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&lt;12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˚</m:t>
                      </m:r>
                    </m:oMath>
                  </a14:m>
                  <a:r>
                    <a:rPr lang="en-US" sz="1400" i="1" dirty="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</a:t>
                  </a:r>
                </a:p>
                <a:p>
                  <a:pPr algn="r"/>
                  <a:r>
                    <a:rPr lang="en-US" sz="1400" i="1" dirty="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12 &lt; </a:t>
                  </a:r>
                  <a:r>
                    <a:rPr lang="en-US" sz="1400" i="1" dirty="0" err="1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</a:t>
                  </a:r>
                  <a:r>
                    <a:rPr lang="en-US" sz="1400" i="1" baseline="-25000" dirty="0" err="1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avg</a:t>
                  </a:r>
                  <a:r>
                    <a:rPr lang="en-US" sz="1400" i="1" dirty="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&lt; 40</a:t>
                  </a:r>
                  <a:endParaRPr lang="en-US" sz="1400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r"/>
                  <a:r>
                    <a:rPr lang="en-US" sz="1400" i="1" dirty="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&gt;= 40</a:t>
                  </a:r>
                  <a:r>
                    <a:rPr lang="en-US" sz="1400" i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˚</m:t>
                      </m:r>
                      <m:r>
                        <m:rPr>
                          <m:nor/>
                        </m:rP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a14:m>
                  <a:endParaRPr lang="en-US" sz="1400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046" y="886784"/>
                  <a:ext cx="1752720" cy="73866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653" r="-1639" b="-6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3570036" y="1477397"/>
            <a:ext cx="18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Daily Calculations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1477397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Output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781800" y="1865951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tx2"/>
                </a:solidFill>
              </a:rPr>
              <a:t>Accumulated DD</a:t>
            </a:r>
            <a:endParaRPr lang="en-US" sz="1600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781800" y="2174491"/>
                <a:ext cx="1484124" cy="873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𝐷𝐷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365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𝑑𝑑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174491"/>
                <a:ext cx="1484124" cy="8735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1"/>
          <p:cNvSpPr txBox="1">
            <a:spLocks/>
          </p:cNvSpPr>
          <p:nvPr/>
        </p:nvSpPr>
        <p:spPr>
          <a:xfrm>
            <a:off x="457200" y="274638"/>
            <a:ext cx="7467600" cy="65145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False Codling Moth - Climate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" y="762000"/>
            <a:ext cx="693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Degree Day Calculation: Prior Method</a:t>
            </a:r>
            <a:endParaRPr lang="en-US" sz="2000" dirty="0"/>
          </a:p>
        </p:txBody>
      </p:sp>
      <p:pic>
        <p:nvPicPr>
          <p:cNvPr id="30" name="Picture 2" descr="C:\Users\lkennaway\AppData\Local\Microsoft\Windows\Temporary Internet Files\Content.IE5\2G6NY1NH\MC900438067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63857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7275"/>
            <a:ext cx="76200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467600" cy="65145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False Codling Moth - Climate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85800"/>
            <a:ext cx="693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Degree Day Map With Exclusion</a:t>
            </a:r>
            <a:endParaRPr lang="en-US" dirty="0"/>
          </a:p>
        </p:txBody>
      </p:sp>
      <p:pic>
        <p:nvPicPr>
          <p:cNvPr id="7" name="Picture 2" descr="C:\Users\lkennaway\AppData\Local\Microsoft\Windows\Temporary Internet Files\Content.IE5\2G6NY1NH\MC9004380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63857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7467600" cy="763587"/>
          </a:xfrm>
        </p:spPr>
        <p:txBody>
          <a:bodyPr/>
          <a:lstStyle/>
          <a:p>
            <a:r>
              <a:rPr lang="en-US" dirty="0" smtClean="0"/>
              <a:t>Generations map with exclusion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620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7467600" cy="65145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False Codling Moth - Climate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9600"/>
            <a:ext cx="693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Degree Day Map With Exclusion</a:t>
            </a:r>
            <a:endParaRPr lang="en-US" sz="2000" dirty="0"/>
          </a:p>
        </p:txBody>
      </p:sp>
      <p:pic>
        <p:nvPicPr>
          <p:cNvPr id="6" name="Picture 2" descr="C:\Users\lkennaway\AppData\Local\Microsoft\Windows\Temporary Internet Files\Content.IE5\2G6NY1NH\MC9004380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63857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8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past mapping support</a:t>
            </a:r>
          </a:p>
          <a:p>
            <a:r>
              <a:rPr lang="en-US" dirty="0" smtClean="0"/>
              <a:t>Ideas for future mapping support</a:t>
            </a:r>
          </a:p>
          <a:p>
            <a:r>
              <a:rPr lang="en-US" dirty="0" smtClean="0"/>
              <a:t>Test case #1 – Old World Bollworm</a:t>
            </a:r>
          </a:p>
          <a:p>
            <a:r>
              <a:rPr lang="en-US" dirty="0" smtClean="0"/>
              <a:t>Test case #2 – False Codling Moth</a:t>
            </a:r>
          </a:p>
          <a:p>
            <a:r>
              <a:rPr lang="en-US" dirty="0" smtClean="0"/>
              <a:t>Other items for discussion</a:t>
            </a:r>
          </a:p>
          <a:p>
            <a:endParaRPr lang="en-US" dirty="0"/>
          </a:p>
        </p:txBody>
      </p:sp>
      <p:pic>
        <p:nvPicPr>
          <p:cNvPr id="4" name="Picture 2" descr="C:\Users\lkennaway\AppData\Local\Microsoft\Windows\Temporary Internet Files\Content.IE5\2G6NY1NH\MC90043806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63857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6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7467600" cy="4645152"/>
          </a:xfrm>
        </p:spPr>
        <p:txBody>
          <a:bodyPr>
            <a:normAutofit/>
          </a:bodyPr>
          <a:lstStyle/>
          <a:p>
            <a:r>
              <a:rPr lang="en-US" dirty="0"/>
              <a:t>Single base temperature threshold and critical temperature </a:t>
            </a:r>
            <a:r>
              <a:rPr lang="en-US" dirty="0" smtClean="0"/>
              <a:t>for larval period describes </a:t>
            </a:r>
            <a:r>
              <a:rPr lang="en-US" dirty="0"/>
              <a:t>entire lifecycle.</a:t>
            </a:r>
          </a:p>
          <a:p>
            <a:r>
              <a:rPr lang="en-US" dirty="0"/>
              <a:t>Upper temperatures not usually described as lethal exclusion surfaces, just a maximum temperature for DD calculation.</a:t>
            </a:r>
          </a:p>
          <a:p>
            <a:r>
              <a:rPr lang="en-US" dirty="0"/>
              <a:t>Degree day accumulation and exclusion calculations are independent, (i.e. an exclusion occurring in January doesn’t prevent degree day accumulation for that generation).</a:t>
            </a:r>
          </a:p>
          <a:p>
            <a:r>
              <a:rPr lang="en-US" dirty="0"/>
              <a:t>Generations in </a:t>
            </a:r>
            <a:r>
              <a:rPr lang="en-US" dirty="0" err="1"/>
              <a:t>multivoltine</a:t>
            </a:r>
            <a:r>
              <a:rPr lang="en-US" dirty="0"/>
              <a:t> pests are independent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62945"/>
            <a:ext cx="7467600" cy="65145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False Codling Moth - Climate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85800"/>
            <a:ext cx="693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(Implied) Model Assumptions</a:t>
            </a:r>
            <a:endParaRPr lang="en-US" sz="2000" dirty="0"/>
          </a:p>
        </p:txBody>
      </p:sp>
      <p:pic>
        <p:nvPicPr>
          <p:cNvPr id="7" name="Picture 2" descr="C:\Users\lkennaway\AppData\Local\Microsoft\Windows\Temporary Internet Files\Content.IE5\2G6NY1NH\MC90043806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63857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3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/>
              <a:t>Multiple </a:t>
            </a:r>
            <a:r>
              <a:rPr lang="en-US" dirty="0" err="1"/>
              <a:t>Lifestage</a:t>
            </a:r>
            <a:r>
              <a:rPr lang="en-US" dirty="0"/>
              <a:t> Model – base temperatures, DD thresholds, and critical exclusion temperatures for each </a:t>
            </a:r>
            <a:r>
              <a:rPr lang="en-US" dirty="0" err="1"/>
              <a:t>lifestage</a:t>
            </a:r>
            <a:r>
              <a:rPr lang="en-US" dirty="0"/>
              <a:t> </a:t>
            </a:r>
          </a:p>
          <a:p>
            <a:r>
              <a:rPr lang="en-US" dirty="0" smtClean="0"/>
              <a:t>If </a:t>
            </a:r>
            <a:r>
              <a:rPr lang="en-US" dirty="0"/>
              <a:t>upper temperature is given, determine if temperature is described as lethal (i.e. another type of exclusion)</a:t>
            </a:r>
          </a:p>
          <a:p>
            <a:r>
              <a:rPr lang="en-US" dirty="0"/>
              <a:t>Calculate exclusion simultaneously with </a:t>
            </a:r>
            <a:r>
              <a:rPr lang="en-US" dirty="0" err="1"/>
              <a:t>degee</a:t>
            </a:r>
            <a:r>
              <a:rPr lang="en-US" dirty="0"/>
              <a:t> day accumulation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Make next generation accumulation dependent if prior generation succeeded (no </a:t>
            </a:r>
            <a:r>
              <a:rPr lang="en-US" dirty="0" err="1"/>
              <a:t>oviposition</a:t>
            </a:r>
            <a:r>
              <a:rPr lang="en-US" dirty="0"/>
              <a:t> without adults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2945"/>
            <a:ext cx="7467600" cy="65145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False Codling Moth - Climate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773668"/>
            <a:ext cx="693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Exploring New Methods</a:t>
            </a:r>
            <a:endParaRPr lang="en-US" sz="2000" dirty="0"/>
          </a:p>
        </p:txBody>
      </p:sp>
      <p:pic>
        <p:nvPicPr>
          <p:cNvPr id="8" name="Picture 2" descr="C:\Users\lkennaway\AppData\Local\Microsoft\Windows\Temporary Internet Files\Content.IE5\2G6NY1NH\MC90043806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63857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8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186487" cy="545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905000" y="2895600"/>
            <a:ext cx="6248400" cy="11430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Temperature Range for DD Accumulation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3" y="6371619"/>
            <a:ext cx="57086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 Boardman, Grout, and </a:t>
            </a:r>
            <a:r>
              <a:rPr lang="en-US" sz="1100" dirty="0" err="1" smtClean="0"/>
              <a:t>Terblanche</a:t>
            </a:r>
            <a:r>
              <a:rPr lang="en-US" sz="1100" dirty="0" smtClean="0"/>
              <a:t> (2012) “False Codling Moth </a:t>
            </a:r>
            <a:r>
              <a:rPr lang="en-US" sz="1100" dirty="0" err="1" smtClean="0"/>
              <a:t>Thaumatotibia</a:t>
            </a:r>
            <a:r>
              <a:rPr lang="en-US" sz="1100" dirty="0" smtClean="0"/>
              <a:t> </a:t>
            </a:r>
            <a:r>
              <a:rPr lang="en-US" sz="1100" dirty="0" err="1" smtClean="0"/>
              <a:t>leucotreta</a:t>
            </a:r>
            <a:endParaRPr lang="en-US" sz="1100" dirty="0" smtClean="0"/>
          </a:p>
          <a:p>
            <a:r>
              <a:rPr lang="en-US" sz="1100" dirty="0" smtClean="0"/>
              <a:t>(Lepidoptera, </a:t>
            </a:r>
            <a:r>
              <a:rPr lang="en-US" sz="1100" dirty="0" err="1" smtClean="0"/>
              <a:t>Torticidae</a:t>
            </a:r>
            <a:r>
              <a:rPr lang="en-US" sz="1100" dirty="0" smtClean="0"/>
              <a:t>) larvae are chill-susceptible. Insect Science 19: 315-328.</a:t>
            </a:r>
            <a:endParaRPr lang="en-US" sz="1100" dirty="0"/>
          </a:p>
        </p:txBody>
      </p:sp>
      <p:pic>
        <p:nvPicPr>
          <p:cNvPr id="5" name="Picture 2" descr="C:\Users\lkennaway\AppData\Local\Microsoft\Windows\Temporary Internet Files\Content.IE5\2G6NY1NH\MC9004380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63857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76200"/>
            <a:ext cx="7467600" cy="65145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False Codling Moth - Climate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33400"/>
            <a:ext cx="693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Multiple </a:t>
            </a:r>
            <a:r>
              <a:rPr lang="en-US" sz="2000" dirty="0" err="1" smtClean="0"/>
              <a:t>Lifestage</a:t>
            </a:r>
            <a:r>
              <a:rPr lang="en-US" sz="2000" dirty="0" smtClean="0"/>
              <a:t> Model </a:t>
            </a:r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911460" y="2895600"/>
            <a:ext cx="5014080" cy="2133600"/>
            <a:chOff x="2911460" y="2895600"/>
            <a:chExt cx="5014080" cy="2133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911460" y="2895600"/>
              <a:ext cx="1660540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381500" y="5029200"/>
              <a:ext cx="533400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392140" y="4800600"/>
              <a:ext cx="533400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971800" y="4572000"/>
              <a:ext cx="533400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029200" y="2278602"/>
            <a:ext cx="2295630" cy="616998"/>
            <a:chOff x="5029200" y="2278602"/>
            <a:chExt cx="2295630" cy="616998"/>
          </a:xfrm>
        </p:grpSpPr>
        <p:cxnSp>
          <p:nvCxnSpPr>
            <p:cNvPr id="21" name="Straight Arrow Connector 20"/>
            <p:cNvCxnSpPr>
              <a:stCxn id="16" idx="0"/>
            </p:cNvCxnSpPr>
            <p:nvPr/>
          </p:nvCxnSpPr>
          <p:spPr>
            <a:xfrm flipV="1">
              <a:off x="5029200" y="22860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5410200" y="22860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867400" y="22860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324600" y="2278602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781800" y="22860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7324830" y="22860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808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171310"/>
            <a:ext cx="7467600" cy="65145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False Codling Moth - Climate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2851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DRAFT MAP: Multiple </a:t>
            </a:r>
            <a:r>
              <a:rPr lang="en-US" sz="2000" dirty="0" err="1" smtClean="0"/>
              <a:t>Lifestage</a:t>
            </a:r>
            <a:r>
              <a:rPr lang="en-US" sz="2000" dirty="0" smtClean="0"/>
              <a:t> </a:t>
            </a:r>
            <a:r>
              <a:rPr lang="en-US" sz="2000" dirty="0" smtClean="0"/>
              <a:t>Model with Generation Dependency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8172450" y="5562600"/>
            <a:ext cx="51435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18290"/>
            <a:ext cx="7315200" cy="568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9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40345"/>
            <a:ext cx="7467600" cy="65145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False Codling Moth – Host &amp; Climate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0800" y="581561"/>
            <a:ext cx="48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3 – Combine host and climate, analytically or cartographically</a:t>
            </a:r>
          </a:p>
          <a:p>
            <a:r>
              <a:rPr lang="en-US" sz="1600" dirty="0" smtClean="0"/>
              <a:t>Step 4 - Create map documentation.</a:t>
            </a:r>
          </a:p>
          <a:p>
            <a:r>
              <a:rPr lang="en-US" sz="1600" dirty="0"/>
              <a:t>Step </a:t>
            </a:r>
            <a:r>
              <a:rPr lang="en-US" sz="1600" dirty="0" smtClean="0"/>
              <a:t>5 </a:t>
            </a:r>
            <a:r>
              <a:rPr lang="en-US" sz="1600" dirty="0"/>
              <a:t>– Incorporate into CAPS datasheets and other program support tools/documents.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" r="2574"/>
          <a:stretch/>
        </p:blipFill>
        <p:spPr>
          <a:xfrm>
            <a:off x="381000" y="1891604"/>
            <a:ext cx="3962400" cy="316200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200" y="905470"/>
            <a:ext cx="8808463" cy="5952530"/>
            <a:chOff x="76200" y="905470"/>
            <a:chExt cx="8808463" cy="5952530"/>
          </a:xfrm>
        </p:grpSpPr>
        <p:sp>
          <p:nvSpPr>
            <p:cNvPr id="4" name="TextBox 3"/>
            <p:cNvSpPr txBox="1"/>
            <p:nvPr/>
          </p:nvSpPr>
          <p:spPr>
            <a:xfrm>
              <a:off x="5562601" y="905470"/>
              <a:ext cx="2895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FF0000"/>
                  </a:solidFill>
                </a:rPr>
                <a:t>Can </a:t>
              </a:r>
              <a:r>
                <a:rPr lang="en-US" b="1" dirty="0" smtClean="0">
                  <a:solidFill>
                    <a:srgbClr val="FF0000"/>
                  </a:solidFill>
                </a:rPr>
                <a:t>this information be used to support efficient survey funding?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" y="5103674"/>
              <a:ext cx="8808463" cy="1754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States who planned to survey for </a:t>
              </a:r>
              <a:r>
                <a:rPr lang="en-US" sz="1200" i="1" dirty="0"/>
                <a:t>T. </a:t>
              </a:r>
              <a:r>
                <a:rPr lang="en-US" sz="1200" i="1" dirty="0" err="1"/>
                <a:t>leucotreta</a:t>
              </a:r>
              <a:r>
                <a:rPr lang="en-US" sz="1200" i="1" dirty="0"/>
                <a:t> </a:t>
              </a:r>
              <a:r>
                <a:rPr lang="en-US" sz="1200" dirty="0"/>
                <a:t>as mentioned in the j3s</a:t>
              </a:r>
              <a:r>
                <a:rPr lang="en-US" sz="1200" i="1" dirty="0"/>
                <a:t> </a:t>
              </a:r>
              <a:endParaRPr lang="en-US" sz="1200" i="1" dirty="0" smtClean="0"/>
            </a:p>
            <a:p>
              <a:endParaRPr lang="en-US" sz="1200" dirty="0"/>
            </a:p>
            <a:p>
              <a:r>
                <a:rPr lang="en-US" sz="1200" dirty="0"/>
                <a:t>2010: CAPS: CO, ID, IL, KY, MD, MO, MT, NC, OK, </a:t>
              </a:r>
              <a:r>
                <a:rPr lang="en-US" sz="1200" dirty="0" smtClean="0"/>
                <a:t>VT</a:t>
              </a:r>
              <a:endParaRPr lang="en-US" sz="1200" dirty="0"/>
            </a:p>
            <a:p>
              <a:r>
                <a:rPr lang="en-US" sz="1200" dirty="0" smtClean="0"/>
                <a:t>2011</a:t>
              </a:r>
              <a:r>
                <a:rPr lang="en-US" sz="1200" dirty="0"/>
                <a:t>: CAPS: IL, KS, KY(3), MD, MT, NY, OH, OK, SC, SD, TX(2), UT, VT, </a:t>
              </a:r>
              <a:r>
                <a:rPr lang="en-US" sz="1200" dirty="0" smtClean="0"/>
                <a:t>WV</a:t>
              </a:r>
            </a:p>
            <a:p>
              <a:r>
                <a:rPr lang="en-US" sz="1200" dirty="0" smtClean="0"/>
                <a:t>2012</a:t>
              </a:r>
              <a:r>
                <a:rPr lang="en-US" sz="1200" dirty="0"/>
                <a:t>: CAPS: CO, FL, ID, IL, KS, KY(3), MI, NY, OH(2), OK, RI(2), SC, SD, TX(2), WV FB: CA, CO, GA(2), MT, NC, OR, SC, UT, WV(2</a:t>
              </a:r>
              <a:r>
                <a:rPr lang="en-US" sz="1200" dirty="0" smtClean="0"/>
                <a:t>)</a:t>
              </a:r>
            </a:p>
            <a:p>
              <a:r>
                <a:rPr lang="en-US" sz="1200" dirty="0" smtClean="0"/>
                <a:t>2013</a:t>
              </a:r>
              <a:r>
                <a:rPr lang="en-US" sz="1200" dirty="0"/>
                <a:t>: CAPS: AR, CO, FL, KS, KY(2), ME, MI, NC, OH(2), RI, TX(3), WV FB: CA, CO, GA, KY, MD(2), MI, OR, RI, SC, UT, WV(2) PPQ: AL, GA(4), LA, MS, TN </a:t>
              </a:r>
              <a:endParaRPr lang="en-US" sz="1200" dirty="0" smtClean="0"/>
            </a:p>
            <a:p>
              <a:r>
                <a:rPr lang="en-US" sz="1200" dirty="0" smtClean="0"/>
                <a:t>2014</a:t>
              </a:r>
              <a:r>
                <a:rPr lang="en-US" sz="1200" dirty="0"/>
                <a:t>: CAPS: AR, CO, FL, GA, KY(2), ME, MI, NC, NH, NM, OH, OK, TX(2), WY FB: CA, CO(2), GA(2), KY, MD(3), NH, NY, OR(2), UT, WV(2) PPQ: AL, GA(4), MS(2), OK(3), TN, WV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913735"/>
            <a:ext cx="4038601" cy="313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03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One More Discussion Item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Geospatial Support for CAPS Program</a:t>
            </a:r>
            <a:endParaRPr lang="en-US" dirty="0"/>
          </a:p>
        </p:txBody>
      </p:sp>
      <p:pic>
        <p:nvPicPr>
          <p:cNvPr id="5" name="Picture 4" descr="C:\Users\lkennaway\AppData\Local\Microsoft\Windows\Temporary Internet Files\Content.IE5\TU2KEA35\MC900440106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4"/>
          <a:stretch/>
        </p:blipFill>
        <p:spPr bwMode="auto">
          <a:xfrm>
            <a:off x="548202" y="3360358"/>
            <a:ext cx="1379469" cy="141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2"/>
          <a:stretch/>
        </p:blipFill>
        <p:spPr>
          <a:xfrm>
            <a:off x="6344151" y="4648200"/>
            <a:ext cx="2362200" cy="1674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>
          <a:xfrm>
            <a:off x="2289359" y="4743012"/>
            <a:ext cx="2282641" cy="159382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4873752"/>
          </a:xfrm>
        </p:spPr>
        <p:txBody>
          <a:bodyPr/>
          <a:lstStyle/>
          <a:p>
            <a:r>
              <a:rPr lang="en-US" dirty="0" smtClean="0"/>
              <a:t>Does the analysis rely on literature reference or real day observation?</a:t>
            </a:r>
          </a:p>
          <a:p>
            <a:pPr lvl="1"/>
            <a:r>
              <a:rPr lang="en-US" dirty="0" smtClean="0"/>
              <a:t>Potato wart example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"/>
          <a:stretch/>
        </p:blipFill>
        <p:spPr>
          <a:xfrm>
            <a:off x="343113" y="1829256"/>
            <a:ext cx="4076487" cy="3085872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8"/>
          <a:stretch/>
        </p:blipFill>
        <p:spPr>
          <a:xfrm>
            <a:off x="4532897" y="1752600"/>
            <a:ext cx="4001503" cy="3162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31487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Acres at risk = </a:t>
            </a:r>
            <a:r>
              <a:rPr lang="en-US" dirty="0"/>
              <a:t>205,794,048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1372" y="5314879"/>
            <a:ext cx="214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Acres at risk = 174,064,128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724400"/>
            <a:ext cx="6705600" cy="1371600"/>
          </a:xfrm>
        </p:spPr>
        <p:txBody>
          <a:bodyPr/>
          <a:lstStyle/>
          <a:p>
            <a:pPr algn="r"/>
            <a:r>
              <a:rPr lang="en-US" sz="1700" dirty="0" smtClean="0"/>
              <a:t>Lisa Kennaway		          Gericke Cook</a:t>
            </a:r>
          </a:p>
          <a:p>
            <a:pPr algn="r"/>
            <a:r>
              <a:rPr lang="en-US" sz="1700" dirty="0" smtClean="0">
                <a:hlinkClick r:id="rId2"/>
              </a:rPr>
              <a:t>Lisa.f.kennaway@aphis.usda.gov</a:t>
            </a:r>
            <a:r>
              <a:rPr lang="en-US" sz="1700" dirty="0"/>
              <a:t> </a:t>
            </a:r>
            <a:r>
              <a:rPr lang="en-US" sz="1700" dirty="0" smtClean="0"/>
              <a:t>     </a:t>
            </a:r>
            <a:r>
              <a:rPr lang="en-US" sz="1700" dirty="0" smtClean="0">
                <a:hlinkClick r:id="rId3"/>
              </a:rPr>
              <a:t>Gericke.l.cook@aphis.usda.gov</a:t>
            </a:r>
            <a:endParaRPr lang="en-US" sz="1700" dirty="0" smtClean="0"/>
          </a:p>
          <a:p>
            <a:pPr algn="r"/>
            <a:r>
              <a:rPr lang="en-US" sz="1700" dirty="0" smtClean="0"/>
              <a:t>970-490-4463		          970-490-4489</a:t>
            </a:r>
            <a:endParaRPr lang="en-US" sz="1700" dirty="0"/>
          </a:p>
        </p:txBody>
      </p:sp>
      <p:pic>
        <p:nvPicPr>
          <p:cNvPr id="5" name="Picture 4" descr="C:\Users\lkennaway\AppData\Local\Microsoft\Windows\Temporary Internet Files\Content.IE5\TU2KEA35\MC900440106[1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4"/>
          <a:stretch/>
        </p:blipFill>
        <p:spPr bwMode="auto">
          <a:xfrm>
            <a:off x="548202" y="3360358"/>
            <a:ext cx="1379469" cy="141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0" y="2532796"/>
            <a:ext cx="3429000" cy="827562"/>
          </a:xfrm>
        </p:spPr>
        <p:txBody>
          <a:bodyPr>
            <a:noAutofit/>
          </a:bodyPr>
          <a:lstStyle/>
          <a:p>
            <a:r>
              <a:rPr lang="en-US" sz="5400" i="1" dirty="0" smtClean="0"/>
              <a:t>Thank you!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3015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639762"/>
            <a:ext cx="7498080" cy="808038"/>
          </a:xfrm>
        </p:spPr>
        <p:txBody>
          <a:bodyPr>
            <a:normAutofit/>
          </a:bodyPr>
          <a:lstStyle/>
          <a:p>
            <a:r>
              <a:rPr lang="en-US" dirty="0" smtClean="0"/>
              <a:t>Past Geospatial Support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38200" y="1524000"/>
            <a:ext cx="7498080" cy="4800600"/>
          </a:xfrm>
        </p:spPr>
        <p:txBody>
          <a:bodyPr/>
          <a:lstStyle/>
          <a:p>
            <a:r>
              <a:rPr lang="en-US" dirty="0"/>
              <a:t>Identify areas at highest risk for plant pest introduction and/or establishment </a:t>
            </a:r>
          </a:p>
          <a:p>
            <a:pPr lvl="1"/>
            <a:r>
              <a:rPr lang="en-US" dirty="0" smtClean="0"/>
              <a:t>Host and biology data and risk maps</a:t>
            </a:r>
            <a:endParaRPr lang="en-US" dirty="0"/>
          </a:p>
          <a:p>
            <a:pPr lvl="1"/>
            <a:r>
              <a:rPr lang="en-US" dirty="0"/>
              <a:t>Trade issues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262979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714" y="3352800"/>
            <a:ext cx="2624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50756" y="3048000"/>
            <a:ext cx="6256747" cy="2514600"/>
            <a:chOff x="2750756" y="3048000"/>
            <a:chExt cx="6256747" cy="2514600"/>
          </a:xfrm>
        </p:grpSpPr>
        <p:grpSp>
          <p:nvGrpSpPr>
            <p:cNvPr id="12" name="Group 11"/>
            <p:cNvGrpSpPr/>
            <p:nvPr/>
          </p:nvGrpSpPr>
          <p:grpSpPr>
            <a:xfrm>
              <a:off x="5565840" y="3048000"/>
              <a:ext cx="3441663" cy="2514600"/>
              <a:chOff x="5549937" y="2971800"/>
              <a:chExt cx="3441663" cy="2514600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0562" y="2971800"/>
                <a:ext cx="3211038" cy="251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Equal 6"/>
              <p:cNvSpPr/>
              <p:nvPr/>
            </p:nvSpPr>
            <p:spPr>
              <a:xfrm>
                <a:off x="5549937" y="4114800"/>
                <a:ext cx="217962" cy="266700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Plus 7"/>
            <p:cNvSpPr/>
            <p:nvPr/>
          </p:nvSpPr>
          <p:spPr>
            <a:xfrm flipH="1">
              <a:off x="2750756" y="4229100"/>
              <a:ext cx="159957" cy="2667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C:\Users\lkennaway\AppData\Local\Microsoft\Windows\Temporary Internet Files\Content.IE5\2G6NY1NH\MC90043806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63857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r>
              <a:rPr lang="en-US" dirty="0" smtClean="0"/>
              <a:t>Future Mapping Support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Build upon what was working</a:t>
            </a:r>
          </a:p>
          <a:p>
            <a:r>
              <a:rPr lang="en-US" dirty="0" smtClean="0"/>
              <a:t>Work </a:t>
            </a:r>
            <a:r>
              <a:rPr lang="en-US" dirty="0" smtClean="0">
                <a:solidFill>
                  <a:srgbClr val="FF0000"/>
                </a:solidFill>
              </a:rPr>
              <a:t>closely</a:t>
            </a:r>
            <a:r>
              <a:rPr lang="en-US" dirty="0" smtClean="0"/>
              <a:t> with CAPS team to identify appropriate  input data, accepted assumptions, and visualization goals.</a:t>
            </a:r>
          </a:p>
          <a:p>
            <a:r>
              <a:rPr lang="en-US" dirty="0" smtClean="0"/>
              <a:t>Implement standard procedures</a:t>
            </a:r>
          </a:p>
          <a:p>
            <a:pPr lvl="1"/>
            <a:r>
              <a:rPr lang="en-US" dirty="0" smtClean="0"/>
              <a:t>Map look and feel</a:t>
            </a:r>
          </a:p>
          <a:p>
            <a:pPr lvl="1"/>
            <a:r>
              <a:rPr lang="en-US" dirty="0" smtClean="0"/>
              <a:t>Map/document tracking</a:t>
            </a:r>
          </a:p>
          <a:p>
            <a:pPr lvl="1"/>
            <a:r>
              <a:rPr lang="en-US" dirty="0" smtClean="0"/>
              <a:t>Required review</a:t>
            </a:r>
          </a:p>
          <a:p>
            <a:pPr lvl="1"/>
            <a:r>
              <a:rPr lang="en-US" dirty="0" smtClean="0"/>
              <a:t>Archiving</a:t>
            </a:r>
          </a:p>
          <a:p>
            <a:r>
              <a:rPr lang="en-US" dirty="0" smtClean="0"/>
              <a:t>Store and access everything in-house</a:t>
            </a:r>
          </a:p>
          <a:p>
            <a:r>
              <a:rPr lang="en-US" dirty="0"/>
              <a:t>Be </a:t>
            </a:r>
            <a:r>
              <a:rPr lang="en-US" dirty="0" smtClean="0"/>
              <a:t>dynamic and transparent</a:t>
            </a:r>
            <a:endParaRPr lang="en-US" dirty="0"/>
          </a:p>
          <a:p>
            <a:pPr lvl="1"/>
            <a:r>
              <a:rPr lang="en-US" dirty="0" smtClean="0"/>
              <a:t>Document</a:t>
            </a:r>
            <a:r>
              <a:rPr lang="en-US" dirty="0"/>
              <a:t>, document, </a:t>
            </a:r>
            <a:r>
              <a:rPr lang="en-US" dirty="0" smtClean="0"/>
              <a:t>document</a:t>
            </a:r>
            <a:r>
              <a:rPr lang="en-US" dirty="0"/>
              <a:t>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lkennaway\AppData\Local\Microsoft\Windows\Temporary Internet Files\Content.IE5\2G6NY1NH\MC90043806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63857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2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336792" cy="808038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/>
              <a:t>CAPS Geospatial Support Workflow</a:t>
            </a:r>
            <a:endParaRPr lang="en-US" sz="3600" u="sng" dirty="0"/>
          </a:p>
        </p:txBody>
      </p:sp>
      <p:sp>
        <p:nvSpPr>
          <p:cNvPr id="4" name="Rectangle 3"/>
          <p:cNvSpPr/>
          <p:nvPr/>
        </p:nvSpPr>
        <p:spPr>
          <a:xfrm>
            <a:off x="1314450" y="2072829"/>
            <a:ext cx="1600200" cy="533400"/>
          </a:xfrm>
          <a:prstGeom prst="rect">
            <a:avLst/>
          </a:prstGeom>
          <a:solidFill>
            <a:srgbClr val="6AA0E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Map/Analysis Requested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044898" y="1216947"/>
            <a:ext cx="1108364" cy="416365"/>
          </a:xfrm>
          <a:prstGeom prst="ellipse">
            <a:avLst/>
          </a:prstGeom>
          <a:solidFill>
            <a:srgbClr val="BEE395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CAPS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4450" y="1158429"/>
            <a:ext cx="1600200" cy="533400"/>
          </a:xfrm>
          <a:prstGeom prst="rect">
            <a:avLst/>
          </a:prstGeom>
          <a:solidFill>
            <a:srgbClr val="6AA0E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Need Identified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960779"/>
            <a:ext cx="2400300" cy="533400"/>
          </a:xfrm>
          <a:prstGeom prst="rect">
            <a:avLst/>
          </a:prstGeom>
          <a:solidFill>
            <a:srgbClr val="6AA0E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Compiled/Draft Analysis Complete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4450" y="4876800"/>
            <a:ext cx="1600200" cy="533400"/>
          </a:xfrm>
          <a:prstGeom prst="rect">
            <a:avLst/>
          </a:prstGeom>
          <a:solidFill>
            <a:srgbClr val="6AA0E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Final Product Delivered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3962400"/>
            <a:ext cx="2400300" cy="533400"/>
          </a:xfrm>
          <a:prstGeom prst="rect">
            <a:avLst/>
          </a:prstGeom>
          <a:solidFill>
            <a:srgbClr val="6AA0E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Biology, Climate, &amp; Cartographic Review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7183" y="5753100"/>
            <a:ext cx="2014734" cy="457200"/>
          </a:xfrm>
          <a:prstGeom prst="rect">
            <a:avLst/>
          </a:prstGeom>
          <a:solidFill>
            <a:srgbClr val="6AA0E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Product Archived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114550" y="1691829"/>
            <a:ext cx="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114550" y="2606229"/>
            <a:ext cx="0" cy="3545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114550" y="3494179"/>
            <a:ext cx="0" cy="468221"/>
          </a:xfrm>
          <a:prstGeom prst="straightConnector1">
            <a:avLst/>
          </a:prstGeom>
          <a:ln w="317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114550" y="4495800"/>
            <a:ext cx="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114550" y="5410200"/>
            <a:ext cx="0" cy="3429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038600" y="2131347"/>
            <a:ext cx="1108364" cy="416365"/>
          </a:xfrm>
          <a:prstGeom prst="ellipse">
            <a:avLst/>
          </a:prstGeom>
          <a:solidFill>
            <a:srgbClr val="BEE395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CAPS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38600" y="4020918"/>
            <a:ext cx="1108364" cy="416365"/>
          </a:xfrm>
          <a:prstGeom prst="ellipse">
            <a:avLst/>
          </a:prstGeom>
          <a:solidFill>
            <a:srgbClr val="BEE395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CAPS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715000" y="4020918"/>
            <a:ext cx="1108364" cy="416365"/>
          </a:xfrm>
          <a:prstGeom prst="ellipse">
            <a:avLst/>
          </a:prstGeom>
          <a:solidFill>
            <a:srgbClr val="CC66FF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GIS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15000" y="3019297"/>
            <a:ext cx="1108364" cy="416365"/>
          </a:xfrm>
          <a:prstGeom prst="ellipse">
            <a:avLst/>
          </a:prstGeom>
          <a:solidFill>
            <a:srgbClr val="CC66FF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GIS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15000" y="4935318"/>
            <a:ext cx="1108364" cy="416365"/>
          </a:xfrm>
          <a:prstGeom prst="ellipse">
            <a:avLst/>
          </a:prstGeom>
          <a:solidFill>
            <a:srgbClr val="CC66FF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GIS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715000" y="5773518"/>
            <a:ext cx="1108364" cy="416365"/>
          </a:xfrm>
          <a:prstGeom prst="ellipse">
            <a:avLst/>
          </a:prstGeom>
          <a:solidFill>
            <a:srgbClr val="CC66FF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GIS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>
            <a:stCxn id="7" idx="3"/>
            <a:endCxn id="5" idx="2"/>
          </p:cNvCxnSpPr>
          <p:nvPr/>
        </p:nvCxnSpPr>
        <p:spPr>
          <a:xfrm>
            <a:off x="2914650" y="1425129"/>
            <a:ext cx="113024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" idx="3"/>
            <a:endCxn id="39" idx="2"/>
          </p:cNvCxnSpPr>
          <p:nvPr/>
        </p:nvCxnSpPr>
        <p:spPr>
          <a:xfrm>
            <a:off x="2914650" y="2339529"/>
            <a:ext cx="112395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3"/>
            <a:endCxn id="43" idx="2"/>
          </p:cNvCxnSpPr>
          <p:nvPr/>
        </p:nvCxnSpPr>
        <p:spPr>
          <a:xfrm>
            <a:off x="3314700" y="3227479"/>
            <a:ext cx="24003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0" idx="3"/>
            <a:endCxn id="40" idx="2"/>
          </p:cNvCxnSpPr>
          <p:nvPr/>
        </p:nvCxnSpPr>
        <p:spPr>
          <a:xfrm>
            <a:off x="3314700" y="4229100"/>
            <a:ext cx="7239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0" idx="6"/>
            <a:endCxn id="41" idx="2"/>
          </p:cNvCxnSpPr>
          <p:nvPr/>
        </p:nvCxnSpPr>
        <p:spPr>
          <a:xfrm>
            <a:off x="5146964" y="4229101"/>
            <a:ext cx="5680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3"/>
            <a:endCxn id="44" idx="2"/>
          </p:cNvCxnSpPr>
          <p:nvPr/>
        </p:nvCxnSpPr>
        <p:spPr>
          <a:xfrm>
            <a:off x="2914650" y="5143500"/>
            <a:ext cx="280035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1" idx="3"/>
            <a:endCxn id="45" idx="2"/>
          </p:cNvCxnSpPr>
          <p:nvPr/>
        </p:nvCxnSpPr>
        <p:spPr>
          <a:xfrm>
            <a:off x="3121917" y="5981700"/>
            <a:ext cx="259308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197436" y="4020919"/>
            <a:ext cx="1108364" cy="416365"/>
          </a:xfrm>
          <a:prstGeom prst="ellipse">
            <a:avLst/>
          </a:prstGeom>
          <a:solidFill>
            <a:srgbClr val="F7FDC3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SME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>
            <a:stCxn id="41" idx="6"/>
          </p:cNvCxnSpPr>
          <p:nvPr/>
        </p:nvCxnSpPr>
        <p:spPr>
          <a:xfrm>
            <a:off x="6823364" y="4229101"/>
            <a:ext cx="37407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C:\Users\lkennaway\AppData\Local\Microsoft\Windows\Temporary Internet Files\Content.IE5\2G6NY1NH\MC90043806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415" y="563857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71900" y="5351683"/>
            <a:ext cx="838201" cy="104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C:\Users\lkennaway\AppData\Local\Microsoft\Windows\Temporary Internet Files\Content.IE5\2G6NY1NH\MC90043806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63857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Past Data Sources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tx1"/>
                </a:solidFill>
              </a:rPr>
              <a:t>Future Data 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36576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Climate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NAPPFAST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Host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NASS 2007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USFS (FIA, FHTET)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Distribution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Global Biodiversity Info Facility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Literature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990600"/>
            <a:ext cx="36576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Climate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BioSIM</a:t>
            </a:r>
            <a:r>
              <a:rPr lang="en-US" dirty="0" smtClean="0">
                <a:solidFill>
                  <a:srgbClr val="0070C0"/>
                </a:solidFill>
              </a:rPr>
              <a:t> 10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USPest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SAFARIS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Others as appropriate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Host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NASS 2007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USFS (FIA, FHTET)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Others as appropriate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Distribution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Global Biodiversity Info Facility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Literature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PPQ 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Others as appropriate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C:\Users\lkennaway\AppData\Local\Microsoft\Windows\Temporary Internet Files\Content.IE5\2G6NY1NH\MC90043806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63857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6200" y="838200"/>
            <a:ext cx="232791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831273"/>
            <a:ext cx="3733800" cy="1579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7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r>
              <a:rPr lang="en-US" dirty="0" smtClean="0"/>
              <a:t>Proposed Approach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Develop a catalog of agricultural and forest data and maps</a:t>
            </a:r>
          </a:p>
          <a:p>
            <a:pPr lvl="1"/>
            <a:r>
              <a:rPr lang="en-US" dirty="0" smtClean="0"/>
              <a:t>Keep the data/maps separate to allow dynamic access</a:t>
            </a:r>
          </a:p>
          <a:p>
            <a:pPr lvl="1"/>
            <a:r>
              <a:rPr lang="en-US" dirty="0" smtClean="0"/>
              <a:t>For a pest of concern, select appropriate hosts from catalog</a:t>
            </a:r>
          </a:p>
          <a:p>
            <a:pPr lvl="2"/>
            <a:r>
              <a:rPr lang="en-US" dirty="0" smtClean="0"/>
              <a:t>Use individual hosts maps</a:t>
            </a:r>
          </a:p>
          <a:p>
            <a:pPr lvl="2"/>
            <a:r>
              <a:rPr lang="en-US" dirty="0" smtClean="0"/>
              <a:t>Use normalized combined host density maps</a:t>
            </a:r>
          </a:p>
          <a:p>
            <a:r>
              <a:rPr lang="en-US" dirty="0" smtClean="0"/>
              <a:t>Develop a catalog of pest climatic thresholds maps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lifestage</a:t>
            </a:r>
            <a:r>
              <a:rPr lang="en-US" dirty="0" smtClean="0"/>
              <a:t> model </a:t>
            </a:r>
          </a:p>
          <a:p>
            <a:pPr lvl="2"/>
            <a:r>
              <a:rPr lang="en-US" dirty="0" smtClean="0"/>
              <a:t>Accumulates degree days subject to upper and lower threshold limits</a:t>
            </a:r>
          </a:p>
          <a:p>
            <a:pPr lvl="2"/>
            <a:r>
              <a:rPr lang="en-US" dirty="0" smtClean="0"/>
              <a:t>Tracks </a:t>
            </a:r>
            <a:r>
              <a:rPr lang="en-US" dirty="0" err="1" smtClean="0"/>
              <a:t>lifestage</a:t>
            </a:r>
            <a:r>
              <a:rPr lang="en-US" dirty="0" smtClean="0"/>
              <a:t> and number of generations over time</a:t>
            </a:r>
          </a:p>
          <a:p>
            <a:r>
              <a:rPr lang="en-US" dirty="0" smtClean="0"/>
              <a:t>Evaluate needs to combine host and biology into one map either cartographically or analytically</a:t>
            </a:r>
          </a:p>
        </p:txBody>
      </p:sp>
      <p:pic>
        <p:nvPicPr>
          <p:cNvPr id="4" name="Picture 2" descr="C:\Users\lkennaway\AppData\Local\Microsoft\Windows\Temporary Internet Files\Content.IE5\2G6NY1NH\MC90043806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63857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Old </a:t>
            </a:r>
            <a:r>
              <a:rPr lang="en-US" dirty="0"/>
              <a:t>World Bollworm</a:t>
            </a:r>
          </a:p>
        </p:txBody>
      </p:sp>
      <p:pic>
        <p:nvPicPr>
          <p:cNvPr id="4" name="Picture 4" descr="C:\Users\lkennaway\AppData\Local\Microsoft\Windows\Temporary Internet Files\Content.IE5\TU2KEA35\MC900440106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4"/>
          <a:stretch/>
        </p:blipFill>
        <p:spPr bwMode="auto">
          <a:xfrm>
            <a:off x="548202" y="3360358"/>
            <a:ext cx="1379469" cy="141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/>
          <a:p>
            <a:r>
              <a:rPr lang="en-US" dirty="0"/>
              <a:t>Test Case #1</a:t>
            </a:r>
          </a:p>
        </p:txBody>
      </p:sp>
    </p:spTree>
    <p:extLst>
      <p:ext uri="{BB962C8B-B14F-4D97-AF65-F5344CB8AC3E}">
        <p14:creationId xmlns:p14="http://schemas.microsoft.com/office/powerpoint/2010/main" val="36496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kennaway\AppData\Local\Microsoft\Windows\Temporary Internet Files\Content.IE5\2G6NY1NH\MC90043806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63857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57200" y="274638"/>
            <a:ext cx="7467600" cy="65145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Old World BollWorm - Host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0800" y="762000"/>
            <a:ext cx="46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Step 1 – Compile individual host data layers</a:t>
            </a:r>
            <a:endParaRPr lang="en-US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7391400" cy="57115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6400800" cy="495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208002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Thoughts on n</a:t>
            </a:r>
            <a:r>
              <a:rPr lang="en-US" b="1" dirty="0" smtClean="0">
                <a:solidFill>
                  <a:srgbClr val="FF0000"/>
                </a:solidFill>
              </a:rPr>
              <a:t>ew </a:t>
            </a:r>
            <a:r>
              <a:rPr lang="en-US" b="1" dirty="0" smtClean="0">
                <a:solidFill>
                  <a:srgbClr val="FF0000"/>
                </a:solidFill>
              </a:rPr>
              <a:t>color schema and potential impacts of NASS withheld data?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DDE09B7-4E17-4C46-B809-4780CBF5F31E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600BD2BD-E398-4E84-BA3C-1AB5D8CF69CC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A9548ED0-33F7-42AE-BBA3-5E9494FE69E1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A746147A-54AA-4AAD-8AD5-302DEBB9CDF5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BF5E032A-CC6D-4AF6-A2EC-4047E408AEB7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5BBF9B50-4149-4DE3-A2D6-55BF0E6DEF8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637D7A6B-0177-45F3-93DB-88DA4961067C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9224EF65-B1CC-4D5A-99B4-12DDD1A71B3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3F18BD9F-8747-4DF4-BC7D-9101A8553FCA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B2E5BF36-E081-4A01-AAF9-B256D417A870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4FD140C1-BEB0-49DC-A789-A2087059C32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5137282-3EE3-47FC-8358-50CBF4093FA5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69D88CA-77CB-4772-829A-DEF8AE687351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026F9B20-BFA6-4F48-947D-7714A8389E64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0984109D-0C8A-4142-8A31-591270E63486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2D888CE5-CE36-471C-B999-1C0EBE7856B5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16DA0703-F539-425D-AD12-C417CE783F9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644F9B1-B297-4B93-ACB3-ACF8FCB22E9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489B4A82-73B2-42E0-A229-08D84D06206A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D7259B4-F72B-4588-9021-99FA564A77E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D6FDD9B0-CB05-46B1-9C46-D0A3E652D96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48348D42-1FEF-4D9B-BF9B-477EBEA4117F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DFFE68A-90F5-4617-BC17-BB43D928C209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BEB5674-577D-4067-84E3-279D3B067A0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3022</TotalTime>
  <Words>1219</Words>
  <Application>Microsoft Office PowerPoint</Application>
  <PresentationFormat>On-screen Show (4:3)</PresentationFormat>
  <Paragraphs>190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Geospatial Support for the CAPS Program     the next chapter</vt:lpstr>
      <vt:lpstr>Presentation Outline</vt:lpstr>
      <vt:lpstr>Past Geospatial Support</vt:lpstr>
      <vt:lpstr>Future Mapping Support </vt:lpstr>
      <vt:lpstr>CAPS Geospatial Support Workflow</vt:lpstr>
      <vt:lpstr>Past Data Sources  Future Data Sources</vt:lpstr>
      <vt:lpstr>Proposed Approach </vt:lpstr>
      <vt:lpstr>Old World Bollworm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False Codling Moth</vt:lpstr>
      <vt:lpstr>PowerPoint Presentation</vt:lpstr>
      <vt:lpstr>PowerPoint Presentation</vt:lpstr>
      <vt:lpstr>PowerPoint Presentation</vt:lpstr>
      <vt:lpstr>PowerPoint Presentation</vt:lpstr>
      <vt:lpstr>Generations map with exclusion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More Discussion Item</vt:lpstr>
      <vt:lpstr>PowerPoint Presentation</vt:lpstr>
      <vt:lpstr>Thank you!</vt:lpstr>
    </vt:vector>
  </TitlesOfParts>
  <Company>USDA APHIS PPQ WR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Modeling for the CAPS Program</dc:title>
  <dc:creator>Kennaway, Lisa F - APHIS</dc:creator>
  <cp:lastModifiedBy>Kennaway, Lisa F - APHIS</cp:lastModifiedBy>
  <cp:revision>140</cp:revision>
  <cp:lastPrinted>2015-02-04T16:23:45Z</cp:lastPrinted>
  <dcterms:created xsi:type="dcterms:W3CDTF">2014-08-25T19:28:30Z</dcterms:created>
  <dcterms:modified xsi:type="dcterms:W3CDTF">2015-02-04T20:39:55Z</dcterms:modified>
</cp:coreProperties>
</file>