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  <p:sldMasterId id="2147483676" r:id="rId2"/>
    <p:sldMasterId id="2147483688" r:id="rId3"/>
    <p:sldMasterId id="2147483661" r:id="rId4"/>
    <p:sldMasterId id="2147483716" r:id="rId5"/>
  </p:sldMasterIdLst>
  <p:notesMasterIdLst>
    <p:notesMasterId r:id="rId29"/>
  </p:notesMasterIdLst>
  <p:sldIdLst>
    <p:sldId id="324" r:id="rId6"/>
    <p:sldId id="325" r:id="rId7"/>
    <p:sldId id="327" r:id="rId8"/>
    <p:sldId id="331" r:id="rId9"/>
    <p:sldId id="332" r:id="rId10"/>
    <p:sldId id="333" r:id="rId11"/>
    <p:sldId id="334" r:id="rId12"/>
    <p:sldId id="328" r:id="rId13"/>
    <p:sldId id="336" r:id="rId14"/>
    <p:sldId id="329" r:id="rId15"/>
    <p:sldId id="330" r:id="rId16"/>
    <p:sldId id="337" r:id="rId17"/>
    <p:sldId id="338" r:id="rId18"/>
    <p:sldId id="339" r:id="rId19"/>
    <p:sldId id="342" r:id="rId20"/>
    <p:sldId id="346" r:id="rId21"/>
    <p:sldId id="343" r:id="rId22"/>
    <p:sldId id="352" r:id="rId23"/>
    <p:sldId id="344" r:id="rId24"/>
    <p:sldId id="347" r:id="rId25"/>
    <p:sldId id="348" r:id="rId26"/>
    <p:sldId id="350" r:id="rId27"/>
    <p:sldId id="351" r:id="rId28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AF9835-A79A-4CBF-ACF7-F0BBA6E8E0A1}" type="doc">
      <dgm:prSet loTypeId="urn:microsoft.com/office/officeart/2005/8/layout/radial4" loCatId="relationship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9ED5A7E-41F5-4AC6-A907-671247367BC7}">
      <dgm:prSet phldrT="[Text]"/>
      <dgm:spPr/>
      <dgm:t>
        <a:bodyPr/>
        <a:lstStyle/>
        <a:p>
          <a:r>
            <a:rPr lang="en-US" dirty="0" smtClean="0"/>
            <a:t>Total Score</a:t>
          </a:r>
          <a:endParaRPr lang="en-US" dirty="0"/>
        </a:p>
      </dgm:t>
    </dgm:pt>
    <dgm:pt modelId="{C3F69342-2AD2-48D7-AA61-B03C6D014167}" type="parTrans" cxnId="{D10F7B47-37C6-4AF9-A87F-790A304F9020}">
      <dgm:prSet/>
      <dgm:spPr/>
      <dgm:t>
        <a:bodyPr/>
        <a:lstStyle/>
        <a:p>
          <a:endParaRPr lang="en-US"/>
        </a:p>
      </dgm:t>
    </dgm:pt>
    <dgm:pt modelId="{28F8E155-6F9B-4D19-87E5-EFDC83D334A1}" type="sibTrans" cxnId="{D10F7B47-37C6-4AF9-A87F-790A304F9020}">
      <dgm:prSet/>
      <dgm:spPr/>
      <dgm:t>
        <a:bodyPr/>
        <a:lstStyle/>
        <a:p>
          <a:endParaRPr lang="en-US"/>
        </a:p>
      </dgm:t>
    </dgm:pt>
    <dgm:pt modelId="{2CD1338E-CA21-48B3-8150-6C429D0F88C6}">
      <dgm:prSet phldrT="[Text]" custT="1"/>
      <dgm:spPr/>
      <dgm:t>
        <a:bodyPr/>
        <a:lstStyle/>
        <a:p>
          <a:r>
            <a:rPr lang="en-US" sz="2800" dirty="0" smtClean="0"/>
            <a:t>Pest Impact (Damage) Potential </a:t>
          </a:r>
          <a:endParaRPr lang="en-US" sz="2800" dirty="0"/>
        </a:p>
      </dgm:t>
    </dgm:pt>
    <dgm:pt modelId="{40F4660E-BB8F-4B78-B27E-868AF9733CD1}" type="parTrans" cxnId="{1F88D12F-2AC1-4B65-AEA2-3A4C249E2E98}">
      <dgm:prSet/>
      <dgm:spPr/>
      <dgm:t>
        <a:bodyPr/>
        <a:lstStyle/>
        <a:p>
          <a:endParaRPr lang="en-US"/>
        </a:p>
      </dgm:t>
    </dgm:pt>
    <dgm:pt modelId="{FDBCB073-CD15-4A25-8DE5-4554114D9F94}" type="sibTrans" cxnId="{1F88D12F-2AC1-4B65-AEA2-3A4C249E2E98}">
      <dgm:prSet/>
      <dgm:spPr/>
      <dgm:t>
        <a:bodyPr/>
        <a:lstStyle/>
        <a:p>
          <a:endParaRPr lang="en-US"/>
        </a:p>
      </dgm:t>
    </dgm:pt>
    <dgm:pt modelId="{2DC91599-63EC-4F40-942F-F64735F67F85}">
      <dgm:prSet phldrT="[Text]"/>
      <dgm:spPr/>
      <dgm:t>
        <a:bodyPr/>
        <a:lstStyle/>
        <a:p>
          <a:r>
            <a:rPr lang="en-US" dirty="0" smtClean="0"/>
            <a:t>Policy Considerations</a:t>
          </a:r>
          <a:endParaRPr lang="en-US" dirty="0"/>
        </a:p>
      </dgm:t>
    </dgm:pt>
    <dgm:pt modelId="{FA6D55BF-A118-4C6F-8A36-3BA116345715}" type="parTrans" cxnId="{EBF14D62-7B04-41E0-8927-F92DFC8B148A}">
      <dgm:prSet/>
      <dgm:spPr/>
      <dgm:t>
        <a:bodyPr/>
        <a:lstStyle/>
        <a:p>
          <a:endParaRPr lang="en-US"/>
        </a:p>
      </dgm:t>
    </dgm:pt>
    <dgm:pt modelId="{38C6B0CB-C2AC-4CC1-8CC3-93106FD7A813}" type="sibTrans" cxnId="{EBF14D62-7B04-41E0-8927-F92DFC8B148A}">
      <dgm:prSet/>
      <dgm:spPr/>
      <dgm:t>
        <a:bodyPr/>
        <a:lstStyle/>
        <a:p>
          <a:endParaRPr lang="en-US"/>
        </a:p>
      </dgm:t>
    </dgm:pt>
    <dgm:pt modelId="{04768A5C-B7E7-4489-B433-A5A0B27F4824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2800" dirty="0" smtClean="0"/>
            <a:t>Pest </a:t>
          </a:r>
        </a:p>
        <a:p>
          <a:pPr>
            <a:spcAft>
              <a:spcPts val="0"/>
            </a:spcAft>
          </a:pPr>
          <a:r>
            <a:rPr lang="en-US" sz="2800" dirty="0" smtClean="0"/>
            <a:t>Establishment</a:t>
          </a:r>
        </a:p>
        <a:p>
          <a:pPr>
            <a:spcAft>
              <a:spcPts val="0"/>
            </a:spcAft>
          </a:pPr>
          <a:r>
            <a:rPr lang="en-US" sz="2800" dirty="0" smtClean="0"/>
            <a:t>Potential</a:t>
          </a:r>
          <a:endParaRPr lang="en-US" sz="2800" dirty="0"/>
        </a:p>
      </dgm:t>
    </dgm:pt>
    <dgm:pt modelId="{F91EA0B6-27B1-49CB-A315-A7C86D3C3182}" type="parTrans" cxnId="{77B04DF3-A83E-407C-9A84-339C36985886}">
      <dgm:prSet/>
      <dgm:spPr/>
      <dgm:t>
        <a:bodyPr/>
        <a:lstStyle/>
        <a:p>
          <a:endParaRPr lang="en-US"/>
        </a:p>
      </dgm:t>
    </dgm:pt>
    <dgm:pt modelId="{148C62AC-8C15-4B70-B285-43FF80B3B545}" type="sibTrans" cxnId="{77B04DF3-A83E-407C-9A84-339C36985886}">
      <dgm:prSet/>
      <dgm:spPr/>
      <dgm:t>
        <a:bodyPr/>
        <a:lstStyle/>
        <a:p>
          <a:endParaRPr lang="en-US"/>
        </a:p>
      </dgm:t>
    </dgm:pt>
    <dgm:pt modelId="{5093E62F-CDE5-4B07-A927-A47F9BEA2BBA}" type="pres">
      <dgm:prSet presAssocID="{1CAF9835-A79A-4CBF-ACF7-F0BBA6E8E0A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1A61055-5F79-44CC-B765-99C61A683A3C}" type="pres">
      <dgm:prSet presAssocID="{E9ED5A7E-41F5-4AC6-A907-671247367BC7}" presName="centerShape" presStyleLbl="node0" presStyleIdx="0" presStyleCnt="1" custLinFactNeighborY="-495"/>
      <dgm:spPr/>
      <dgm:t>
        <a:bodyPr/>
        <a:lstStyle/>
        <a:p>
          <a:endParaRPr lang="en-US"/>
        </a:p>
      </dgm:t>
    </dgm:pt>
    <dgm:pt modelId="{82AFA204-6FB2-4A78-AB54-CCD0115C8AF2}" type="pres">
      <dgm:prSet presAssocID="{40F4660E-BB8F-4B78-B27E-868AF9733CD1}" presName="parTrans" presStyleLbl="bgSibTrans2D1" presStyleIdx="0" presStyleCnt="3"/>
      <dgm:spPr/>
      <dgm:t>
        <a:bodyPr/>
        <a:lstStyle/>
        <a:p>
          <a:endParaRPr lang="en-US"/>
        </a:p>
      </dgm:t>
    </dgm:pt>
    <dgm:pt modelId="{BABC7895-6814-4447-8109-0B44EC32D445}" type="pres">
      <dgm:prSet presAssocID="{2CD1338E-CA21-48B3-8150-6C429D0F88C6}" presName="node" presStyleLbl="node1" presStyleIdx="0" presStyleCnt="3" custRadScaleRad="100570" custRadScaleInc="7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467A51-739C-48AC-93D6-F9BC3BE052BD}" type="pres">
      <dgm:prSet presAssocID="{FA6D55BF-A118-4C6F-8A36-3BA116345715}" presName="parTrans" presStyleLbl="bgSibTrans2D1" presStyleIdx="1" presStyleCnt="3"/>
      <dgm:spPr/>
      <dgm:t>
        <a:bodyPr/>
        <a:lstStyle/>
        <a:p>
          <a:endParaRPr lang="en-US"/>
        </a:p>
      </dgm:t>
    </dgm:pt>
    <dgm:pt modelId="{77656DA4-155C-464B-8B8D-5051A7E3333C}" type="pres">
      <dgm:prSet presAssocID="{2DC91599-63EC-4F40-942F-F64735F67F85}" presName="node" presStyleLbl="node1" presStyleIdx="1" presStyleCnt="3" custRadScaleRad="1003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5AD653-7B85-4E19-AFED-F961708E06C6}" type="pres">
      <dgm:prSet presAssocID="{F91EA0B6-27B1-49CB-A315-A7C86D3C3182}" presName="parTrans" presStyleLbl="bgSibTrans2D1" presStyleIdx="2" presStyleCnt="3"/>
      <dgm:spPr/>
      <dgm:t>
        <a:bodyPr/>
        <a:lstStyle/>
        <a:p>
          <a:endParaRPr lang="en-US"/>
        </a:p>
      </dgm:t>
    </dgm:pt>
    <dgm:pt modelId="{FE876B34-1FC6-499E-92D0-D92F923B7BD2}" type="pres">
      <dgm:prSet presAssocID="{04768A5C-B7E7-4489-B433-A5A0B27F4824}" presName="node" presStyleLbl="node1" presStyleIdx="2" presStyleCnt="3" custScaleX="127778" custRadScaleRad="108616" custRadScaleInc="36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5AABC7-C848-4628-AD2E-251759F9CF7B}" type="presOf" srcId="{2DC91599-63EC-4F40-942F-F64735F67F85}" destId="{77656DA4-155C-464B-8B8D-5051A7E3333C}" srcOrd="0" destOrd="0" presId="urn:microsoft.com/office/officeart/2005/8/layout/radial4"/>
    <dgm:cxn modelId="{BFADEDC4-EC3C-4446-9F50-6B86864D73B7}" type="presOf" srcId="{04768A5C-B7E7-4489-B433-A5A0B27F4824}" destId="{FE876B34-1FC6-499E-92D0-D92F923B7BD2}" srcOrd="0" destOrd="0" presId="urn:microsoft.com/office/officeart/2005/8/layout/radial4"/>
    <dgm:cxn modelId="{A47E947D-CDF1-419D-80F7-D558827FBA81}" type="presOf" srcId="{40F4660E-BB8F-4B78-B27E-868AF9733CD1}" destId="{82AFA204-6FB2-4A78-AB54-CCD0115C8AF2}" srcOrd="0" destOrd="0" presId="urn:microsoft.com/office/officeart/2005/8/layout/radial4"/>
    <dgm:cxn modelId="{1F88D12F-2AC1-4B65-AEA2-3A4C249E2E98}" srcId="{E9ED5A7E-41F5-4AC6-A907-671247367BC7}" destId="{2CD1338E-CA21-48B3-8150-6C429D0F88C6}" srcOrd="0" destOrd="0" parTransId="{40F4660E-BB8F-4B78-B27E-868AF9733CD1}" sibTransId="{FDBCB073-CD15-4A25-8DE5-4554114D9F94}"/>
    <dgm:cxn modelId="{B96992CB-6FF6-406B-9ED2-F2549EE8F766}" type="presOf" srcId="{2CD1338E-CA21-48B3-8150-6C429D0F88C6}" destId="{BABC7895-6814-4447-8109-0B44EC32D445}" srcOrd="0" destOrd="0" presId="urn:microsoft.com/office/officeart/2005/8/layout/radial4"/>
    <dgm:cxn modelId="{77B04DF3-A83E-407C-9A84-339C36985886}" srcId="{E9ED5A7E-41F5-4AC6-A907-671247367BC7}" destId="{04768A5C-B7E7-4489-B433-A5A0B27F4824}" srcOrd="2" destOrd="0" parTransId="{F91EA0B6-27B1-49CB-A315-A7C86D3C3182}" sibTransId="{148C62AC-8C15-4B70-B285-43FF80B3B545}"/>
    <dgm:cxn modelId="{EBF14D62-7B04-41E0-8927-F92DFC8B148A}" srcId="{E9ED5A7E-41F5-4AC6-A907-671247367BC7}" destId="{2DC91599-63EC-4F40-942F-F64735F67F85}" srcOrd="1" destOrd="0" parTransId="{FA6D55BF-A118-4C6F-8A36-3BA116345715}" sibTransId="{38C6B0CB-C2AC-4CC1-8CC3-93106FD7A813}"/>
    <dgm:cxn modelId="{D10F7B47-37C6-4AF9-A87F-790A304F9020}" srcId="{1CAF9835-A79A-4CBF-ACF7-F0BBA6E8E0A1}" destId="{E9ED5A7E-41F5-4AC6-A907-671247367BC7}" srcOrd="0" destOrd="0" parTransId="{C3F69342-2AD2-48D7-AA61-B03C6D014167}" sibTransId="{28F8E155-6F9B-4D19-87E5-EFDC83D334A1}"/>
    <dgm:cxn modelId="{F541F4C1-5C5F-4796-B81C-E6A5B4CA657A}" type="presOf" srcId="{F91EA0B6-27B1-49CB-A315-A7C86D3C3182}" destId="{3F5AD653-7B85-4E19-AFED-F961708E06C6}" srcOrd="0" destOrd="0" presId="urn:microsoft.com/office/officeart/2005/8/layout/radial4"/>
    <dgm:cxn modelId="{3CB3A377-773D-4ECF-A431-BAC40E53CA99}" type="presOf" srcId="{E9ED5A7E-41F5-4AC6-A907-671247367BC7}" destId="{81A61055-5F79-44CC-B765-99C61A683A3C}" srcOrd="0" destOrd="0" presId="urn:microsoft.com/office/officeart/2005/8/layout/radial4"/>
    <dgm:cxn modelId="{3B1CD6DF-A1AA-4752-89B3-82C18E425F82}" type="presOf" srcId="{1CAF9835-A79A-4CBF-ACF7-F0BBA6E8E0A1}" destId="{5093E62F-CDE5-4B07-A927-A47F9BEA2BBA}" srcOrd="0" destOrd="0" presId="urn:microsoft.com/office/officeart/2005/8/layout/radial4"/>
    <dgm:cxn modelId="{B54A2999-1798-4DD8-84B8-0CBC07912AD9}" type="presOf" srcId="{FA6D55BF-A118-4C6F-8A36-3BA116345715}" destId="{1C467A51-739C-48AC-93D6-F9BC3BE052BD}" srcOrd="0" destOrd="0" presId="urn:microsoft.com/office/officeart/2005/8/layout/radial4"/>
    <dgm:cxn modelId="{EC201083-148B-47C2-B676-74560DC4864C}" type="presParOf" srcId="{5093E62F-CDE5-4B07-A927-A47F9BEA2BBA}" destId="{81A61055-5F79-44CC-B765-99C61A683A3C}" srcOrd="0" destOrd="0" presId="urn:microsoft.com/office/officeart/2005/8/layout/radial4"/>
    <dgm:cxn modelId="{BB44E4FA-487F-4F8B-9473-3D244BF73B6A}" type="presParOf" srcId="{5093E62F-CDE5-4B07-A927-A47F9BEA2BBA}" destId="{82AFA204-6FB2-4A78-AB54-CCD0115C8AF2}" srcOrd="1" destOrd="0" presId="urn:microsoft.com/office/officeart/2005/8/layout/radial4"/>
    <dgm:cxn modelId="{0FB3B0E4-1157-4408-8E1E-C4C61B848A9F}" type="presParOf" srcId="{5093E62F-CDE5-4B07-A927-A47F9BEA2BBA}" destId="{BABC7895-6814-4447-8109-0B44EC32D445}" srcOrd="2" destOrd="0" presId="urn:microsoft.com/office/officeart/2005/8/layout/radial4"/>
    <dgm:cxn modelId="{5E9574D9-06A4-4DB7-BD83-C4B3F38416EE}" type="presParOf" srcId="{5093E62F-CDE5-4B07-A927-A47F9BEA2BBA}" destId="{1C467A51-739C-48AC-93D6-F9BC3BE052BD}" srcOrd="3" destOrd="0" presId="urn:microsoft.com/office/officeart/2005/8/layout/radial4"/>
    <dgm:cxn modelId="{BE21D8FE-E472-4048-A7A1-D29EA80C59C1}" type="presParOf" srcId="{5093E62F-CDE5-4B07-A927-A47F9BEA2BBA}" destId="{77656DA4-155C-464B-8B8D-5051A7E3333C}" srcOrd="4" destOrd="0" presId="urn:microsoft.com/office/officeart/2005/8/layout/radial4"/>
    <dgm:cxn modelId="{8C0256A7-D1DA-4DA5-813B-BAFAFBA33D4D}" type="presParOf" srcId="{5093E62F-CDE5-4B07-A927-A47F9BEA2BBA}" destId="{3F5AD653-7B85-4E19-AFED-F961708E06C6}" srcOrd="5" destOrd="0" presId="urn:microsoft.com/office/officeart/2005/8/layout/radial4"/>
    <dgm:cxn modelId="{B0EA4A49-BABB-45F0-8951-B629699FADCB}" type="presParOf" srcId="{5093E62F-CDE5-4B07-A927-A47F9BEA2BBA}" destId="{FE876B34-1FC6-499E-92D0-D92F923B7BD2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A61055-5F79-44CC-B765-99C61A683A3C}">
      <dsp:nvSpPr>
        <dsp:cNvPr id="0" name=""/>
        <dsp:cNvSpPr/>
      </dsp:nvSpPr>
      <dsp:spPr>
        <a:xfrm>
          <a:off x="3057594" y="2596832"/>
          <a:ext cx="2204532" cy="220453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Total Score</a:t>
          </a:r>
          <a:endParaRPr lang="en-US" sz="4500" kern="1200" dirty="0"/>
        </a:p>
      </dsp:txBody>
      <dsp:txXfrm>
        <a:off x="3380440" y="2919678"/>
        <a:ext cx="1558840" cy="1558840"/>
      </dsp:txXfrm>
    </dsp:sp>
    <dsp:sp modelId="{82AFA204-6FB2-4A78-AB54-CCD0115C8AF2}">
      <dsp:nvSpPr>
        <dsp:cNvPr id="0" name=""/>
        <dsp:cNvSpPr/>
      </dsp:nvSpPr>
      <dsp:spPr>
        <a:xfrm rot="12899927">
          <a:off x="1640490" y="2212111"/>
          <a:ext cx="1688607" cy="62829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ABC7895-6814-4447-8109-0B44EC32D445}">
      <dsp:nvSpPr>
        <dsp:cNvPr id="0" name=""/>
        <dsp:cNvSpPr/>
      </dsp:nvSpPr>
      <dsp:spPr>
        <a:xfrm>
          <a:off x="746017" y="1204277"/>
          <a:ext cx="2094305" cy="16754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Pest Impact (Damage) Potential </a:t>
          </a:r>
          <a:endParaRPr lang="en-US" sz="2800" kern="1200" dirty="0"/>
        </a:p>
      </dsp:txBody>
      <dsp:txXfrm>
        <a:off x="795089" y="1253349"/>
        <a:ext cx="1996161" cy="1577300"/>
      </dsp:txXfrm>
    </dsp:sp>
    <dsp:sp modelId="{1C467A51-739C-48AC-93D6-F9BC3BE052BD}">
      <dsp:nvSpPr>
        <dsp:cNvPr id="0" name=""/>
        <dsp:cNvSpPr/>
      </dsp:nvSpPr>
      <dsp:spPr>
        <a:xfrm rot="16200000">
          <a:off x="3328681" y="1354756"/>
          <a:ext cx="1662359" cy="62829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656DA4-155C-464B-8B8D-5051A7E3333C}">
      <dsp:nvSpPr>
        <dsp:cNvPr id="0" name=""/>
        <dsp:cNvSpPr/>
      </dsp:nvSpPr>
      <dsp:spPr>
        <a:xfrm>
          <a:off x="3112708" y="0"/>
          <a:ext cx="2094305" cy="16754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Policy Considerations</a:t>
          </a:r>
          <a:endParaRPr lang="en-US" sz="2200" kern="1200" dirty="0"/>
        </a:p>
      </dsp:txBody>
      <dsp:txXfrm>
        <a:off x="3161780" y="49072"/>
        <a:ext cx="1996161" cy="1577300"/>
      </dsp:txXfrm>
    </dsp:sp>
    <dsp:sp modelId="{3F5AD653-7B85-4E19-AFED-F961708E06C6}">
      <dsp:nvSpPr>
        <dsp:cNvPr id="0" name=""/>
        <dsp:cNvSpPr/>
      </dsp:nvSpPr>
      <dsp:spPr>
        <a:xfrm rot="19659276">
          <a:off x="5036852" y="2224995"/>
          <a:ext cx="1909328" cy="62829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E876B34-1FC6-499E-92D0-D92F923B7BD2}">
      <dsp:nvSpPr>
        <dsp:cNvPr id="0" name=""/>
        <dsp:cNvSpPr/>
      </dsp:nvSpPr>
      <dsp:spPr>
        <a:xfrm>
          <a:off x="5460023" y="1190653"/>
          <a:ext cx="2676061" cy="16754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800" kern="1200" dirty="0" smtClean="0"/>
            <a:t>Pest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800" kern="1200" dirty="0" smtClean="0"/>
            <a:t>Establishment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800" kern="1200" dirty="0" smtClean="0"/>
            <a:t>Potential</a:t>
          </a:r>
          <a:endParaRPr lang="en-US" sz="2800" kern="1200" dirty="0"/>
        </a:p>
      </dsp:txBody>
      <dsp:txXfrm>
        <a:off x="5509095" y="1239725"/>
        <a:ext cx="2577917" cy="15773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FB26B-2A1F-4EF1-959B-F14026FCE6E6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B95E5-30F2-4EAA-887A-10EF48156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53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Arthropods: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36 (current list) + 19 (new suggestions) = 55 total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Plant pathogens/nematodes: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19/20 (current list) + 20 (new suggestions) = 39/40 (depending if we run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Xanthomonas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oryzae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the species or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pathovar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level).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12FF0-EE98-4E50-BE7A-E29269F4D9F8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534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DCA89-E8CC-49DE-B788-F858799FFC1E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823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Be evidence-driven</a:t>
            </a:r>
          </a:p>
          <a:p>
            <a:pPr lvl="1"/>
            <a:r>
              <a:rPr lang="en-US" dirty="0" smtClean="0"/>
              <a:t>Use scientifically-valid methods that can be tested and validated</a:t>
            </a:r>
          </a:p>
          <a:p>
            <a:pPr lvl="1"/>
            <a:r>
              <a:rPr lang="en-US" dirty="0" smtClean="0"/>
              <a:t>Evaluate pests across pest types using a common metric</a:t>
            </a:r>
          </a:p>
          <a:p>
            <a:pPr lvl="1"/>
            <a:r>
              <a:rPr lang="en-US" dirty="0" smtClean="0"/>
              <a:t>Make it clear what part of the ranking is based on science and what part is based on policy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DCA89-E8CC-49DE-B788-F858799FFC1E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152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9B8B22-17C1-46C9-A48D-2D83EC6810DD}" type="slidenum">
              <a:rPr lang="en-US"/>
              <a:pPr/>
              <a:t>14</a:t>
            </a:fld>
            <a:endParaRPr lang="en-US"/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Pests were grouped into three categories:</a:t>
            </a:r>
          </a:p>
          <a:p>
            <a:pPr lvl="1">
              <a:spcBef>
                <a:spcPts val="0"/>
              </a:spcBef>
            </a:pPr>
            <a:r>
              <a:rPr lang="en-US" sz="2800" dirty="0" smtClean="0"/>
              <a:t>major/high impact pest </a:t>
            </a:r>
          </a:p>
          <a:p>
            <a:pPr lvl="1">
              <a:spcBef>
                <a:spcPts val="0"/>
              </a:spcBef>
            </a:pPr>
            <a:r>
              <a:rPr lang="en-US" sz="2800" dirty="0" smtClean="0"/>
              <a:t>minor pest</a:t>
            </a:r>
          </a:p>
          <a:p>
            <a:pPr lvl="1">
              <a:spcBef>
                <a:spcPts val="0"/>
              </a:spcBef>
            </a:pPr>
            <a:r>
              <a:rPr lang="en-US" sz="2800" dirty="0" smtClean="0"/>
              <a:t>non-pest</a:t>
            </a:r>
          </a:p>
          <a:p>
            <a:pPr marL="216205" indent="-216205">
              <a:lnSpc>
                <a:spcPct val="80000"/>
              </a:lnSpc>
              <a:buFontTx/>
              <a:buAutoNum type="arabicPeriod"/>
            </a:pPr>
            <a:endParaRPr lang="en-US" sz="800" dirty="0"/>
          </a:p>
          <a:p>
            <a:pPr marL="216205" indent="-216205">
              <a:lnSpc>
                <a:spcPct val="80000"/>
              </a:lnSpc>
            </a:pPr>
            <a:endParaRPr lang="en-US" sz="800" dirty="0"/>
          </a:p>
          <a:p>
            <a:pPr marL="216205" indent="-216205">
              <a:lnSpc>
                <a:spcPct val="80000"/>
              </a:lnSpc>
            </a:pPr>
            <a:endParaRPr lang="en-US" sz="8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360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65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388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3319463" y="3333750"/>
            <a:ext cx="2505075" cy="23431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1063626"/>
            <a:ext cx="7772400" cy="688974"/>
          </a:xfrm>
        </p:spPr>
        <p:txBody>
          <a:bodyPr anchor="t">
            <a:normAutofit/>
          </a:bodyPr>
          <a:lstStyle>
            <a:lvl1pPr algn="ctr">
              <a:defRPr sz="3600" b="1" cap="none" baseline="0">
                <a:solidFill>
                  <a:srgbClr val="004B8E"/>
                </a:solidFill>
              </a:defRPr>
            </a:lvl1pPr>
          </a:lstStyle>
          <a:p>
            <a:r>
              <a:rPr lang="en-US" dirty="0" smtClean="0"/>
              <a:t>Course Title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5800" y="2087563"/>
            <a:ext cx="7772400" cy="1150937"/>
          </a:xfrm>
        </p:spPr>
        <p:txBody>
          <a:bodyPr wrap="none" lIns="0" tIns="0" rIns="0" bIns="0" anchor="t" anchorCtr="1">
            <a:noAutofit/>
          </a:bodyPr>
          <a:lstStyle>
            <a:lvl1pPr marL="0" indent="0">
              <a:buNone/>
              <a:defRPr sz="2800" b="1" baseline="0">
                <a:solidFill>
                  <a:srgbClr val="126734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Module or Lesson #:  Module or Lesson Title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742950" y="5772150"/>
            <a:ext cx="7658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prstClr val="black"/>
                </a:solidFill>
              </a:rPr>
              <a:t>For Official Use Only</a:t>
            </a:r>
          </a:p>
          <a:p>
            <a:pPr algn="ctr"/>
            <a:endParaRPr lang="en-US" sz="1000" dirty="0" smtClean="0">
              <a:solidFill>
                <a:prstClr val="black"/>
              </a:solidFill>
            </a:endParaRPr>
          </a:p>
          <a:p>
            <a:pPr algn="ctr"/>
            <a:r>
              <a:rPr lang="en-US" sz="1000" dirty="0" smtClean="0">
                <a:solidFill>
                  <a:prstClr val="black"/>
                </a:solidFill>
              </a:rPr>
              <a:t>This material has been designated as “Official Use Only –Sensitive But Not Classified.”</a:t>
            </a:r>
          </a:p>
          <a:p>
            <a:pPr algn="ctr"/>
            <a:r>
              <a:rPr lang="en-US" sz="1000" dirty="0" smtClean="0">
                <a:solidFill>
                  <a:prstClr val="black"/>
                </a:solidFill>
              </a:rPr>
              <a:t>Do not distribute outside Plant Protection and Quarantine.</a:t>
            </a:r>
          </a:p>
          <a:p>
            <a:pPr algn="ctr"/>
            <a:r>
              <a:rPr lang="en-US" sz="1000" dirty="0" smtClean="0">
                <a:solidFill>
                  <a:prstClr val="black"/>
                </a:solidFill>
              </a:rPr>
              <a:t>This material was designed specifically for training purposes only.  Under no circumstances</a:t>
            </a:r>
          </a:p>
          <a:p>
            <a:pPr algn="ctr"/>
            <a:r>
              <a:rPr lang="en-US" sz="1000" dirty="0" smtClean="0">
                <a:solidFill>
                  <a:prstClr val="black"/>
                </a:solidFill>
              </a:rPr>
              <a:t>should the contents be used or cited as authority for setting or sustaining a technical position.</a:t>
            </a:r>
          </a:p>
        </p:txBody>
      </p:sp>
    </p:spTree>
    <p:extLst>
      <p:ext uri="{BB962C8B-B14F-4D97-AF65-F5344CB8AC3E}">
        <p14:creationId xmlns:p14="http://schemas.microsoft.com/office/powerpoint/2010/main" val="516712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1168" y="1476375"/>
            <a:ext cx="8732520" cy="4695825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2400" baseline="0"/>
            </a:lvl1pPr>
            <a:lvl2pPr marL="457200" indent="-228600">
              <a:spcBef>
                <a:spcPts val="0"/>
              </a:spcBef>
              <a:buFont typeface="Arial" pitchFamily="34" charset="0"/>
              <a:buChar char="•"/>
              <a:defRPr sz="2400" baseline="0"/>
            </a:lvl2pPr>
            <a:lvl3pPr marL="685800" indent="-228600">
              <a:spcBef>
                <a:spcPts val="0"/>
              </a:spcBef>
              <a:buFont typeface="Arial" pitchFamily="34" charset="0"/>
              <a:buChar char="–"/>
              <a:defRPr sz="2000"/>
            </a:lvl3pPr>
            <a:lvl4pPr marL="914400" indent="-228600">
              <a:spcBef>
                <a:spcPts val="0"/>
              </a:spcBef>
              <a:buFont typeface="Wingdings" pitchFamily="2" charset="2"/>
              <a:buChar char="§"/>
              <a:defRPr sz="1800"/>
            </a:lvl4pPr>
          </a:lstStyle>
          <a:p>
            <a:pPr lvl="0"/>
            <a:r>
              <a:rPr lang="en-US" dirty="0" smtClean="0"/>
              <a:t>Body Text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</p:spTree>
    <p:extLst>
      <p:ext uri="{BB962C8B-B14F-4D97-AF65-F5344CB8AC3E}">
        <p14:creationId xmlns:p14="http://schemas.microsoft.com/office/powerpoint/2010/main" val="4075837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A212A-9AFD-48A2-8841-D265BE2AF1C5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2A65-CDA0-4E2B-960A-28557E064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278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A212A-9AFD-48A2-8841-D265BE2AF1C5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2A65-CDA0-4E2B-960A-28557E064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777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A212A-9AFD-48A2-8841-D265BE2AF1C5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2A65-CDA0-4E2B-960A-28557E064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353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A212A-9AFD-48A2-8841-D265BE2AF1C5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2A65-CDA0-4E2B-960A-28557E064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3320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A212A-9AFD-48A2-8841-D265BE2AF1C5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2A65-CDA0-4E2B-960A-28557E064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3585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A212A-9AFD-48A2-8841-D265BE2AF1C5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2A65-CDA0-4E2B-960A-28557E064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580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2547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A212A-9AFD-48A2-8841-D265BE2AF1C5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2A65-CDA0-4E2B-960A-28557E064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5176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A212A-9AFD-48A2-8841-D265BE2AF1C5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2A65-CDA0-4E2B-960A-28557E064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836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A212A-9AFD-48A2-8841-D265BE2AF1C5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2A65-CDA0-4E2B-960A-28557E064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9706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A212A-9AFD-48A2-8841-D265BE2AF1C5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2A65-CDA0-4E2B-960A-28557E064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2823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A212A-9AFD-48A2-8841-D265BE2AF1C5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2A65-CDA0-4E2B-960A-28557E064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565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3607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2547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6744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868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81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6744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587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8833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5337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1632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651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3881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3319463" y="3333750"/>
            <a:ext cx="2505075" cy="23431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1063626"/>
            <a:ext cx="7772400" cy="688974"/>
          </a:xfrm>
        </p:spPr>
        <p:txBody>
          <a:bodyPr anchor="t">
            <a:normAutofit/>
          </a:bodyPr>
          <a:lstStyle>
            <a:lvl1pPr algn="ctr">
              <a:defRPr sz="3600" b="1" cap="none" baseline="0">
                <a:solidFill>
                  <a:srgbClr val="004B8E"/>
                </a:solidFill>
              </a:defRPr>
            </a:lvl1pPr>
          </a:lstStyle>
          <a:p>
            <a:r>
              <a:rPr lang="en-US" dirty="0" smtClean="0"/>
              <a:t>Course Title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5800" y="2087563"/>
            <a:ext cx="7772400" cy="1150937"/>
          </a:xfrm>
        </p:spPr>
        <p:txBody>
          <a:bodyPr wrap="none" lIns="0" tIns="0" rIns="0" bIns="0" anchor="t" anchorCtr="1">
            <a:noAutofit/>
          </a:bodyPr>
          <a:lstStyle>
            <a:lvl1pPr marL="0" indent="0">
              <a:buNone/>
              <a:defRPr sz="2800" b="1" baseline="0">
                <a:solidFill>
                  <a:srgbClr val="126734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Module or Lesson #:  Module or Lesson Title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742950" y="5772150"/>
            <a:ext cx="7658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prstClr val="black"/>
                </a:solidFill>
              </a:rPr>
              <a:t>For Official Use Only</a:t>
            </a:r>
          </a:p>
          <a:p>
            <a:pPr algn="ctr"/>
            <a:endParaRPr lang="en-US" sz="1000" dirty="0" smtClean="0">
              <a:solidFill>
                <a:prstClr val="black"/>
              </a:solidFill>
            </a:endParaRPr>
          </a:p>
          <a:p>
            <a:pPr algn="ctr"/>
            <a:r>
              <a:rPr lang="en-US" sz="1000" dirty="0" smtClean="0">
                <a:solidFill>
                  <a:prstClr val="black"/>
                </a:solidFill>
              </a:rPr>
              <a:t>This material has been designated as “Official Use Only –Sensitive But Not Classified.”</a:t>
            </a:r>
          </a:p>
          <a:p>
            <a:pPr algn="ctr"/>
            <a:r>
              <a:rPr lang="en-US" sz="1000" dirty="0" smtClean="0">
                <a:solidFill>
                  <a:prstClr val="black"/>
                </a:solidFill>
              </a:rPr>
              <a:t>Do not distribute outside Plant Protection and Quarantine.</a:t>
            </a:r>
          </a:p>
          <a:p>
            <a:pPr algn="ctr"/>
            <a:r>
              <a:rPr lang="en-US" sz="1000" dirty="0" smtClean="0">
                <a:solidFill>
                  <a:prstClr val="black"/>
                </a:solidFill>
              </a:rPr>
              <a:t>This material was designed specifically for training purposes only.  Under no circumstances</a:t>
            </a:r>
          </a:p>
          <a:p>
            <a:pPr algn="ctr"/>
            <a:r>
              <a:rPr lang="en-US" sz="1000" dirty="0" smtClean="0">
                <a:solidFill>
                  <a:prstClr val="black"/>
                </a:solidFill>
              </a:rPr>
              <a:t>should the contents be used or cited as authority for setting or sustaining a technical position.</a:t>
            </a:r>
          </a:p>
        </p:txBody>
      </p:sp>
    </p:spTree>
    <p:extLst>
      <p:ext uri="{BB962C8B-B14F-4D97-AF65-F5344CB8AC3E}">
        <p14:creationId xmlns:p14="http://schemas.microsoft.com/office/powerpoint/2010/main" val="516712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1168" y="1476375"/>
            <a:ext cx="8732520" cy="4695825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2400" baseline="0"/>
            </a:lvl1pPr>
            <a:lvl2pPr marL="457200" indent="-228600">
              <a:spcBef>
                <a:spcPts val="0"/>
              </a:spcBef>
              <a:buFont typeface="Arial" pitchFamily="34" charset="0"/>
              <a:buChar char="•"/>
              <a:defRPr sz="2400" baseline="0"/>
            </a:lvl2pPr>
            <a:lvl3pPr marL="685800" indent="-228600">
              <a:spcBef>
                <a:spcPts val="0"/>
              </a:spcBef>
              <a:buFont typeface="Arial" pitchFamily="34" charset="0"/>
              <a:buChar char="–"/>
              <a:defRPr sz="2000"/>
            </a:lvl3pPr>
            <a:lvl4pPr marL="914400" indent="-228600">
              <a:spcBef>
                <a:spcPts val="0"/>
              </a:spcBef>
              <a:buFont typeface="Wingdings" pitchFamily="2" charset="2"/>
              <a:buChar char="§"/>
              <a:defRPr sz="1800"/>
            </a:lvl4pPr>
          </a:lstStyle>
          <a:p>
            <a:pPr lvl="0"/>
            <a:r>
              <a:rPr lang="en-US" dirty="0" smtClean="0"/>
              <a:t>Body Text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637C728-5218-8E41-BD52-95328715D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Title 14"/>
          <p:cNvSpPr>
            <a:spLocks noGrp="1"/>
          </p:cNvSpPr>
          <p:nvPr>
            <p:ph type="title" hasCustomPrompt="1"/>
          </p:nvPr>
        </p:nvSpPr>
        <p:spPr>
          <a:xfrm>
            <a:off x="201168" y="923925"/>
            <a:ext cx="8732520" cy="457200"/>
          </a:xfrm>
        </p:spPr>
        <p:txBody>
          <a:bodyPr lIns="0" tIns="0" rIns="0" bIns="0" anchor="t" anchorCtr="0">
            <a:noAutofit/>
          </a:bodyPr>
          <a:lstStyle>
            <a:lvl1pPr algn="l">
              <a:defRPr sz="2800" b="1" baseline="0">
                <a:solidFill>
                  <a:srgbClr val="004B8E"/>
                </a:solidFill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837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5487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64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868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5875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031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8940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3792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8088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85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841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25001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5790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3319463" y="3333750"/>
            <a:ext cx="2505075" cy="23431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1063626"/>
            <a:ext cx="7772400" cy="688974"/>
          </a:xfrm>
        </p:spPr>
        <p:txBody>
          <a:bodyPr anchor="t">
            <a:normAutofit/>
          </a:bodyPr>
          <a:lstStyle>
            <a:lvl1pPr algn="ctr">
              <a:defRPr sz="3600" b="1" cap="none" baseline="0">
                <a:solidFill>
                  <a:srgbClr val="004B8E"/>
                </a:solidFill>
              </a:defRPr>
            </a:lvl1pPr>
          </a:lstStyle>
          <a:p>
            <a:r>
              <a:rPr lang="en-US" dirty="0" smtClean="0"/>
              <a:t>Course Title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5800" y="2087563"/>
            <a:ext cx="7772400" cy="1150937"/>
          </a:xfrm>
        </p:spPr>
        <p:txBody>
          <a:bodyPr wrap="none" lIns="0" tIns="0" rIns="0" bIns="0" anchor="t" anchorCtr="1">
            <a:noAutofit/>
          </a:bodyPr>
          <a:lstStyle>
            <a:lvl1pPr marL="0" indent="0">
              <a:buNone/>
              <a:defRPr sz="2800" b="1" baseline="0">
                <a:solidFill>
                  <a:srgbClr val="126734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Module or Lesson #:  Module or Lesson Title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742950" y="5772150"/>
            <a:ext cx="7658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prstClr val="black"/>
                </a:solidFill>
              </a:rPr>
              <a:t>For Official Use Only</a:t>
            </a:r>
          </a:p>
          <a:p>
            <a:pPr algn="ctr"/>
            <a:endParaRPr lang="en-US" sz="1000" dirty="0" smtClean="0">
              <a:solidFill>
                <a:prstClr val="black"/>
              </a:solidFill>
            </a:endParaRPr>
          </a:p>
          <a:p>
            <a:pPr algn="ctr"/>
            <a:r>
              <a:rPr lang="en-US" sz="1000" dirty="0" smtClean="0">
                <a:solidFill>
                  <a:prstClr val="black"/>
                </a:solidFill>
              </a:rPr>
              <a:t>This material has been designated as “Official Use Only –Sensitive But Not Classified.”</a:t>
            </a:r>
          </a:p>
          <a:p>
            <a:pPr algn="ctr"/>
            <a:r>
              <a:rPr lang="en-US" sz="1000" dirty="0" smtClean="0">
                <a:solidFill>
                  <a:prstClr val="black"/>
                </a:solidFill>
              </a:rPr>
              <a:t>Do not distribute outside Plant Protection and Quarantine.</a:t>
            </a:r>
          </a:p>
          <a:p>
            <a:pPr algn="ctr"/>
            <a:r>
              <a:rPr lang="en-US" sz="1000" dirty="0" smtClean="0">
                <a:solidFill>
                  <a:prstClr val="black"/>
                </a:solidFill>
              </a:rPr>
              <a:t>This material was designed specifically for training purposes only.  Under no circumstances</a:t>
            </a:r>
          </a:p>
          <a:p>
            <a:pPr algn="ctr"/>
            <a:r>
              <a:rPr lang="en-US" sz="1000" dirty="0" smtClean="0">
                <a:solidFill>
                  <a:prstClr val="black"/>
                </a:solidFill>
              </a:rPr>
              <a:t>should the contents be used or cited as authority for setting or sustaining a technical position.</a:t>
            </a:r>
          </a:p>
        </p:txBody>
      </p:sp>
    </p:spTree>
    <p:extLst>
      <p:ext uri="{BB962C8B-B14F-4D97-AF65-F5344CB8AC3E}">
        <p14:creationId xmlns:p14="http://schemas.microsoft.com/office/powerpoint/2010/main" val="4019381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811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1168" y="1476375"/>
            <a:ext cx="8732520" cy="4695825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2400" baseline="0"/>
            </a:lvl1pPr>
            <a:lvl2pPr marL="457200" indent="-228600">
              <a:spcBef>
                <a:spcPts val="0"/>
              </a:spcBef>
              <a:buFont typeface="Arial" pitchFamily="34" charset="0"/>
              <a:buChar char="•"/>
              <a:defRPr sz="2400" baseline="0"/>
            </a:lvl2pPr>
            <a:lvl3pPr marL="685800" indent="-228600">
              <a:spcBef>
                <a:spcPts val="0"/>
              </a:spcBef>
              <a:buFont typeface="Arial" pitchFamily="34" charset="0"/>
              <a:buChar char="–"/>
              <a:defRPr sz="2000"/>
            </a:lvl3pPr>
            <a:lvl4pPr marL="914400" indent="-228600">
              <a:spcBef>
                <a:spcPts val="0"/>
              </a:spcBef>
              <a:buFont typeface="Wingdings" pitchFamily="2" charset="2"/>
              <a:buChar char="§"/>
              <a:defRPr sz="1800"/>
            </a:lvl4pPr>
          </a:lstStyle>
          <a:p>
            <a:pPr lvl="0"/>
            <a:r>
              <a:rPr lang="en-US" dirty="0" smtClean="0"/>
              <a:t>Body Text</a:t>
            </a:r>
          </a:p>
          <a:p>
            <a:pPr lvl="1"/>
            <a:r>
              <a:rPr lang="en-US" dirty="0" smtClean="0"/>
              <a:t>First level bullet</a:t>
            </a:r>
          </a:p>
          <a:p>
            <a:pPr lvl="2"/>
            <a:r>
              <a:rPr lang="en-US" dirty="0" smtClean="0"/>
              <a:t>Second level bullet</a:t>
            </a:r>
          </a:p>
          <a:p>
            <a:pPr lvl="3"/>
            <a:r>
              <a:rPr lang="en-US" dirty="0" smtClean="0"/>
              <a:t>Third level bullet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637C728-5218-8E41-BD52-95328715D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Title 14"/>
          <p:cNvSpPr>
            <a:spLocks noGrp="1"/>
          </p:cNvSpPr>
          <p:nvPr>
            <p:ph type="title" hasCustomPrompt="1"/>
          </p:nvPr>
        </p:nvSpPr>
        <p:spPr>
          <a:xfrm>
            <a:off x="201168" y="923925"/>
            <a:ext cx="8732520" cy="457200"/>
          </a:xfrm>
        </p:spPr>
        <p:txBody>
          <a:bodyPr lIns="0" tIns="0" rIns="0" bIns="0" anchor="t" anchorCtr="0">
            <a:noAutofit/>
          </a:bodyPr>
          <a:lstStyle>
            <a:lvl1pPr algn="l">
              <a:defRPr sz="2800" b="1" baseline="0">
                <a:solidFill>
                  <a:srgbClr val="004B8E"/>
                </a:solidFill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835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4844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3452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3033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7401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2977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1127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661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9164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304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5873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9184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257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883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533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163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-1"/>
            <a:ext cx="9144000" cy="822960"/>
          </a:xfrm>
          <a:prstGeom prst="rect">
            <a:avLst/>
          </a:prstGeom>
          <a:solidFill>
            <a:srgbClr val="004B8E"/>
          </a:solidFill>
          <a:ln>
            <a:noFill/>
          </a:ln>
          <a:effectLst>
            <a:outerShdw blurRad="50800" dist="25400" dir="5400000" algn="t" rotWithShape="0">
              <a:prstClr val="black">
                <a:alpha val="36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82" y="255110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95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A212A-9AFD-48A2-8841-D265BE2AF1C5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C2A65-CDA0-4E2B-960A-28557E064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757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-1"/>
            <a:ext cx="9144000" cy="822960"/>
          </a:xfrm>
          <a:prstGeom prst="rect">
            <a:avLst/>
          </a:prstGeom>
          <a:solidFill>
            <a:srgbClr val="004B8E"/>
          </a:solidFill>
          <a:ln>
            <a:noFill/>
          </a:ln>
          <a:effectLst>
            <a:outerShdw blurRad="50800" dist="25400" dir="5400000" algn="t" rotWithShape="0">
              <a:prstClr val="black">
                <a:alpha val="36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82" y="255110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95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E99E2-D640-CE46-903C-AF6E7F57988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-1"/>
            <a:ext cx="9144000" cy="822960"/>
          </a:xfrm>
          <a:prstGeom prst="rect">
            <a:avLst/>
          </a:prstGeom>
          <a:solidFill>
            <a:srgbClr val="004B8E"/>
          </a:solidFill>
          <a:ln>
            <a:noFill/>
          </a:ln>
          <a:effectLst>
            <a:outerShdw blurRad="50800" dist="25400" dir="5400000" algn="t" rotWithShape="0">
              <a:prstClr val="black">
                <a:alpha val="36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82" y="255110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30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AAE99E2-D640-CE46-903C-AF6E7F5798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2/4/2015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637C728-5218-8E41-BD52-95328715D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638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Eumerus%20strigatus_Version%2014.6.xlsx" TargetMode="External"/><Relationship Id="rId1" Type="http://schemas.openxmlformats.org/officeDocument/2006/relationships/slideLayout" Target="../slideLayouts/slideLayout5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Copy%20of%20Elatobium%20abietinum_v2.xlsx" TargetMode="External"/><Relationship Id="rId1" Type="http://schemas.openxmlformats.org/officeDocument/2006/relationships/slideLayout" Target="../slideLayouts/slideLayout5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eg"/><Relationship Id="rId3" Type="http://schemas.openxmlformats.org/officeDocument/2006/relationships/image" Target="../media/image3.jpeg"/><Relationship Id="rId21" Type="http://schemas.openxmlformats.org/officeDocument/2006/relationships/image" Target="../media/image21.jp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17" Type="http://schemas.openxmlformats.org/officeDocument/2006/relationships/image" Target="../media/image17.jpeg"/><Relationship Id="rId25" Type="http://schemas.openxmlformats.org/officeDocument/2006/relationships/image" Target="../media/image25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jpeg"/><Relationship Id="rId20" Type="http://schemas.openxmlformats.org/officeDocument/2006/relationships/image" Target="../media/image20.jpe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image" Target="../media/image24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image" Target="../media/image23.jpeg"/><Relationship Id="rId10" Type="http://schemas.openxmlformats.org/officeDocument/2006/relationships/image" Target="../media/image10.png"/><Relationship Id="rId19" Type="http://schemas.openxmlformats.org/officeDocument/2006/relationships/image" Target="../media/image19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Prioritization%20Questionnaire.xlsx" TargetMode="External"/><Relationship Id="rId1" Type="http://schemas.openxmlformats.org/officeDocument/2006/relationships/slideLayout" Target="../slideLayouts/slideLayout5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CAPS_FY10EconomicAnalysis_AN.xls" TargetMode="External"/><Relationship Id="rId1" Type="http://schemas.openxmlformats.org/officeDocument/2006/relationships/slideLayout" Target="../slideLayouts/slideLayout5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Developing </a:t>
            </a:r>
            <a:r>
              <a:rPr lang="en-US" b="1" dirty="0" smtClean="0"/>
              <a:t>a new model for ranking CAPS pests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886200"/>
            <a:ext cx="6858000" cy="1295400"/>
          </a:xfrm>
        </p:spPr>
        <p:txBody>
          <a:bodyPr>
            <a:normAutofit/>
          </a:bodyPr>
          <a:lstStyle/>
          <a:p>
            <a:r>
              <a:rPr lang="en-US" dirty="0" smtClean="0"/>
              <a:t>Alison Neeley</a:t>
            </a:r>
          </a:p>
          <a:p>
            <a:r>
              <a:rPr lang="en-US" sz="2400" dirty="0" smtClean="0"/>
              <a:t>Center for Plant Health Science &amp; Technology</a:t>
            </a:r>
            <a:endParaRPr lang="en-US" sz="2400" dirty="0"/>
          </a:p>
        </p:txBody>
      </p:sp>
      <p:pic>
        <p:nvPicPr>
          <p:cNvPr id="9" name="Picture 8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920750" y="971550"/>
            <a:ext cx="4559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400" dirty="0" smtClean="0">
                <a:solidFill>
                  <a:prstClr val="black"/>
                </a:solidFill>
              </a:rPr>
              <a:t>Animal &amp; Plant Health Inspection Service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99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0525"/>
            <a:ext cx="8229600" cy="11430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00823B"/>
                </a:solidFill>
              </a:rPr>
              <a:t>New Model for ranking </a:t>
            </a:r>
            <a:br>
              <a:rPr lang="en-US" b="1" dirty="0" smtClean="0">
                <a:solidFill>
                  <a:srgbClr val="00823B"/>
                </a:solidFill>
              </a:rPr>
            </a:br>
            <a:r>
              <a:rPr lang="en-US" b="1" dirty="0" smtClean="0">
                <a:solidFill>
                  <a:srgbClr val="00823B"/>
                </a:solidFill>
              </a:rPr>
              <a:t>CAPS Pests</a:t>
            </a:r>
            <a:endParaRPr lang="en-US" b="1" dirty="0">
              <a:solidFill>
                <a:srgbClr val="00823B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5990576"/>
              </p:ext>
            </p:extLst>
          </p:nvPr>
        </p:nvGraphicFramePr>
        <p:xfrm>
          <a:off x="292100" y="1774178"/>
          <a:ext cx="8610600" cy="4830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7442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823B"/>
                </a:solidFill>
              </a:rPr>
              <a:t>Why is the new model better?</a:t>
            </a:r>
            <a:endParaRPr lang="en-US" b="1" dirty="0">
              <a:solidFill>
                <a:srgbClr val="00823B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1575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sz="2800" b="1" dirty="0" smtClean="0"/>
              <a:t>Objective </a:t>
            </a:r>
            <a:r>
              <a:rPr lang="en-US" sz="2800" dirty="0"/>
              <a:t>–</a:t>
            </a:r>
            <a:r>
              <a:rPr lang="en-US" sz="2800" dirty="0" smtClean="0"/>
              <a:t> evidence-driven  </a:t>
            </a:r>
          </a:p>
          <a:p>
            <a:pPr>
              <a:spcAft>
                <a:spcPts val="600"/>
              </a:spcAft>
            </a:pPr>
            <a:r>
              <a:rPr lang="en-US" sz="2800" b="1" dirty="0" smtClean="0"/>
              <a:t>Valid for all pest types</a:t>
            </a:r>
            <a:endParaRPr lang="en-US" sz="2800" dirty="0"/>
          </a:p>
          <a:p>
            <a:pPr>
              <a:spcAft>
                <a:spcPts val="600"/>
              </a:spcAft>
            </a:pPr>
            <a:r>
              <a:rPr lang="en-US" sz="2800" b="1" dirty="0" smtClean="0"/>
              <a:t>Transparent </a:t>
            </a:r>
            <a:r>
              <a:rPr lang="en-US" sz="2800" dirty="0"/>
              <a:t>–</a:t>
            </a:r>
            <a:r>
              <a:rPr lang="en-US" sz="2800" b="1" dirty="0" smtClean="0"/>
              <a:t> </a:t>
            </a:r>
            <a:r>
              <a:rPr lang="en-US" sz="2800" dirty="0"/>
              <a:t>s</a:t>
            </a:r>
            <a:r>
              <a:rPr lang="en-US" sz="2800" dirty="0" smtClean="0"/>
              <a:t>eparates analysis based on scientific </a:t>
            </a:r>
            <a:r>
              <a:rPr lang="en-US" sz="2800" dirty="0"/>
              <a:t>information </a:t>
            </a:r>
            <a:r>
              <a:rPr lang="en-US" sz="2800" dirty="0" smtClean="0"/>
              <a:t>from that based </a:t>
            </a:r>
            <a:r>
              <a:rPr lang="en-US" sz="2800" dirty="0"/>
              <a:t>on </a:t>
            </a:r>
            <a:r>
              <a:rPr lang="en-US" sz="2800" dirty="0" smtClean="0"/>
              <a:t>policy</a:t>
            </a:r>
          </a:p>
          <a:p>
            <a:pPr>
              <a:spcAft>
                <a:spcPts val="600"/>
              </a:spcAft>
            </a:pPr>
            <a:r>
              <a:rPr lang="en-US" sz="2800" b="1" dirty="0" smtClean="0"/>
              <a:t>Flexible </a:t>
            </a:r>
            <a:r>
              <a:rPr lang="en-US" sz="2800" dirty="0"/>
              <a:t>– c</a:t>
            </a:r>
            <a:r>
              <a:rPr lang="en-US" sz="2800" dirty="0" smtClean="0"/>
              <a:t>an be used to look at risk by region and host</a:t>
            </a:r>
          </a:p>
          <a:p>
            <a:pPr>
              <a:spcAft>
                <a:spcPts val="600"/>
              </a:spcAft>
            </a:pPr>
            <a:r>
              <a:rPr lang="en-US" sz="2800" b="1" dirty="0" smtClean="0"/>
              <a:t>Uncertainty separated from risk score</a:t>
            </a:r>
          </a:p>
          <a:p>
            <a:pPr>
              <a:spcAft>
                <a:spcPts val="600"/>
              </a:spcAft>
            </a:pPr>
            <a:r>
              <a:rPr lang="en-US" sz="2800" b="1" dirty="0" smtClean="0"/>
              <a:t>Defendable </a:t>
            </a:r>
            <a:endParaRPr lang="en-US" sz="2800" dirty="0" smtClean="0"/>
          </a:p>
          <a:p>
            <a:pPr lvl="1">
              <a:spcAft>
                <a:spcPts val="600"/>
              </a:spcAft>
            </a:pPr>
            <a:r>
              <a:rPr lang="en-US" sz="2400" dirty="0"/>
              <a:t>U</a:t>
            </a:r>
            <a:r>
              <a:rPr lang="en-US" sz="2400" dirty="0" smtClean="0"/>
              <a:t>ses methods that can be tested &amp; statistically validated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/>
              <a:t>Based on other proven PPQ risk assessment methods</a:t>
            </a:r>
            <a:endParaRPr lang="en-US" sz="2400" dirty="0"/>
          </a:p>
          <a:p>
            <a:pPr lvl="1">
              <a:spcAft>
                <a:spcPts val="600"/>
              </a:spcAft>
            </a:pPr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80595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953" y="609600"/>
            <a:ext cx="85344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 smtClean="0">
                <a:solidFill>
                  <a:srgbClr val="008000"/>
                </a:solidFill>
              </a:rPr>
              <a:t>PPQ’s Weed Risk Assessment Process</a:t>
            </a:r>
            <a:endParaRPr lang="en-US" sz="4400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800" y="2057400"/>
            <a:ext cx="5410200" cy="4267200"/>
          </a:xfrm>
        </p:spPr>
        <p:txBody>
          <a:bodyPr>
            <a:normAutofit/>
          </a:bodyPr>
          <a:lstStyle/>
          <a:p>
            <a:r>
              <a:rPr lang="en-US" dirty="0" smtClean="0"/>
              <a:t>Very successful tool for evaluating the “invasive” potential of plants</a:t>
            </a:r>
          </a:p>
          <a:p>
            <a:r>
              <a:rPr lang="en-US" dirty="0" smtClean="0"/>
              <a:t>Widely evaluated, tested, and validated</a:t>
            </a:r>
          </a:p>
          <a:p>
            <a:r>
              <a:rPr lang="en-US" dirty="0" smtClean="0"/>
              <a:t>Adopted by other stakeholders </a:t>
            </a:r>
          </a:p>
          <a:p>
            <a:pPr marL="457200" lvl="1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pSp>
        <p:nvGrpSpPr>
          <p:cNvPr id="6" name="Group 12"/>
          <p:cNvGrpSpPr/>
          <p:nvPr/>
        </p:nvGrpSpPr>
        <p:grpSpPr>
          <a:xfrm>
            <a:off x="381000" y="2133600"/>
            <a:ext cx="2743200" cy="4114800"/>
            <a:chOff x="228600" y="2057400"/>
            <a:chExt cx="2590800" cy="4114800"/>
          </a:xfrm>
        </p:grpSpPr>
        <p:pic>
          <p:nvPicPr>
            <p:cNvPr id="7" name="Picture 5" descr="C:\Documents and Settings\akoop.WE\Local Settings\Temporary Internet Files\Content.IE5\BT0BC857\MCj03962720000[1].wmf"/>
            <p:cNvPicPr>
              <a:picLocks noChangeAspect="1" noChangeArrowheads="1"/>
            </p:cNvPicPr>
            <p:nvPr/>
          </p:nvPicPr>
          <p:blipFill>
            <a:blip r:embed="rId2" cstate="print"/>
            <a:srcRect l="15555" t="11111" r="22222" b="3175"/>
            <a:stretch>
              <a:fillRect/>
            </a:stretch>
          </p:blipFill>
          <p:spPr bwMode="auto">
            <a:xfrm>
              <a:off x="228600" y="2057400"/>
              <a:ext cx="2590800" cy="4114800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>
            <a:xfrm>
              <a:off x="1143000" y="3460899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b="1" dirty="0" smtClean="0"/>
            </a:p>
            <a:p>
              <a:r>
                <a:rPr lang="en-US" sz="1200" b="1" dirty="0" smtClean="0"/>
                <a:t>     WRA</a:t>
              </a:r>
            </a:p>
            <a:p>
              <a:r>
                <a:rPr lang="en-US" sz="1200" b="1" dirty="0" smtClean="0"/>
                <a:t>Guidelines</a:t>
              </a:r>
              <a:endParaRPr lang="en-US" sz="1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95821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Predictive Model for Impact Potential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458200" cy="46783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We developed a set of </a:t>
            </a:r>
            <a:r>
              <a:rPr lang="en-US" sz="2800" dirty="0" smtClean="0">
                <a:hlinkClick r:id="rId2" action="ppaction://hlinkfile"/>
              </a:rPr>
              <a:t>yes/no and multiple choice </a:t>
            </a:r>
            <a:r>
              <a:rPr lang="en-US" sz="2800" dirty="0" smtClean="0"/>
              <a:t>questions (criteria) we thought might be predictive of impact</a:t>
            </a:r>
          </a:p>
          <a:p>
            <a:r>
              <a:rPr lang="en-US" sz="2800" dirty="0" smtClean="0"/>
              <a:t>We tested how well each question predicts actual impact; removed non-predictive questions</a:t>
            </a:r>
          </a:p>
          <a:p>
            <a:r>
              <a:rPr lang="en-US" sz="2800" dirty="0" smtClean="0"/>
              <a:t>We are in the process of weighting each question by its predictive power</a:t>
            </a:r>
          </a:p>
          <a:p>
            <a:endParaRPr lang="en-US" sz="2800" dirty="0" smtClean="0"/>
          </a:p>
          <a:p>
            <a:pPr marL="0" indent="0" algn="ctr"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Currently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we have developed 2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separate models: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arthropods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and pathogens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mollusk model to follow)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20574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5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828800"/>
            <a:ext cx="8382000" cy="3962400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</a:pPr>
            <a:r>
              <a:rPr lang="en-US" dirty="0" smtClean="0"/>
              <a:t>Identified over 100 non-native arthropods that have become established in the United States </a:t>
            </a:r>
          </a:p>
          <a:p>
            <a:pPr>
              <a:spcBef>
                <a:spcPts val="0"/>
              </a:spcBef>
              <a:buNone/>
            </a:pPr>
            <a:endParaRPr lang="en-US" sz="1500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PERAL economics team evaluated each</a:t>
            </a:r>
            <a:br>
              <a:rPr lang="en-US" dirty="0" smtClean="0"/>
            </a:br>
            <a:r>
              <a:rPr lang="en-US" dirty="0" smtClean="0"/>
              <a:t>pest in terms of its </a:t>
            </a:r>
            <a:r>
              <a:rPr lang="en-US" i="1" u="sng" dirty="0" smtClean="0"/>
              <a:t>observed</a:t>
            </a:r>
            <a:r>
              <a:rPr lang="en-US" i="1" dirty="0" smtClean="0"/>
              <a:t> </a:t>
            </a:r>
            <a:r>
              <a:rPr lang="en-US" dirty="0"/>
              <a:t> </a:t>
            </a:r>
            <a:r>
              <a:rPr lang="en-US" dirty="0" smtClean="0"/>
              <a:t>impacts in the US</a:t>
            </a:r>
          </a:p>
          <a:p>
            <a:pPr lvl="1">
              <a:spcBef>
                <a:spcPts val="0"/>
              </a:spcBef>
            </a:pPr>
            <a:endParaRPr lang="en-US" sz="1500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PERAL analysts analyzed </a:t>
            </a:r>
            <a:r>
              <a:rPr lang="en-US" dirty="0"/>
              <a:t>each of those trial pests </a:t>
            </a:r>
            <a:r>
              <a:rPr lang="en-US" b="1" i="1" dirty="0"/>
              <a:t>as if they </a:t>
            </a:r>
            <a:r>
              <a:rPr lang="en-US" b="1" i="1" dirty="0" smtClean="0"/>
              <a:t>were not </a:t>
            </a:r>
            <a:r>
              <a:rPr lang="en-US" b="1" i="1" dirty="0"/>
              <a:t>present in the United States </a:t>
            </a:r>
            <a:endParaRPr lang="en-US" b="1" i="1" dirty="0" smtClean="0"/>
          </a:p>
          <a:p>
            <a:pPr lvl="1">
              <a:spcBef>
                <a:spcPts val="0"/>
              </a:spcBef>
            </a:pPr>
            <a:endParaRPr lang="en-US" sz="1500" i="1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NCSU </a:t>
            </a:r>
            <a:r>
              <a:rPr lang="en-US" dirty="0"/>
              <a:t>s</a:t>
            </a:r>
            <a:r>
              <a:rPr lang="en-US" dirty="0" smtClean="0"/>
              <a:t>tatistician compared results to </a:t>
            </a:r>
            <a:br>
              <a:rPr lang="en-US" dirty="0" smtClean="0"/>
            </a:br>
            <a:r>
              <a:rPr lang="en-US" dirty="0" smtClean="0"/>
              <a:t>observed impacts</a:t>
            </a:r>
            <a:endParaRPr lang="en-US" dirty="0"/>
          </a:p>
        </p:txBody>
      </p:sp>
      <p:pic>
        <p:nvPicPr>
          <p:cNvPr id="234501" name="Picture 5" descr="MCj0434929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4724400"/>
            <a:ext cx="2057400" cy="2057400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07050" y="4572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Development process: Arthropods</a:t>
            </a:r>
            <a:endParaRPr lang="en-US" b="1" dirty="0" smtClean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40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How did we select the final questions?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678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“Feature Selection”</a:t>
            </a:r>
          </a:p>
          <a:p>
            <a:endParaRPr lang="en-US" sz="1050" b="1" dirty="0" smtClean="0"/>
          </a:p>
          <a:p>
            <a:r>
              <a:rPr lang="en-US" b="1" dirty="0" smtClean="0"/>
              <a:t>Data Mining </a:t>
            </a:r>
            <a:r>
              <a:rPr lang="en-US" dirty="0" smtClean="0"/>
              <a:t>– to determine which questions were “informative” (predictive)</a:t>
            </a:r>
          </a:p>
          <a:p>
            <a:pPr lvl="1"/>
            <a:r>
              <a:rPr lang="en-US" sz="2300" dirty="0" smtClean="0"/>
              <a:t>Information theory (Entropy based techniques: R)</a:t>
            </a:r>
          </a:p>
          <a:p>
            <a:pPr lvl="1"/>
            <a:r>
              <a:rPr lang="en-US" sz="2300" dirty="0" smtClean="0"/>
              <a:t>Maximized mutual information scores</a:t>
            </a:r>
          </a:p>
          <a:p>
            <a:pPr lvl="1"/>
            <a:r>
              <a:rPr lang="en-US" sz="2300" dirty="0" smtClean="0"/>
              <a:t>Contingency table analysis (JMP 11)</a:t>
            </a:r>
          </a:p>
          <a:p>
            <a:pPr marL="457200" lvl="1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64022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8000"/>
                </a:solidFill>
              </a:rPr>
              <a:t>Methods – </a:t>
            </a:r>
            <a:r>
              <a:rPr lang="en-US" b="1" dirty="0" smtClean="0">
                <a:solidFill>
                  <a:srgbClr val="008000"/>
                </a:solidFill>
              </a:rPr>
              <a:t>feature selection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Informative:</a:t>
            </a:r>
          </a:p>
          <a:p>
            <a:pPr lvl="1"/>
            <a:endParaRPr lang="en-US" sz="24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  <a:p>
            <a:pPr marL="457200" lvl="1" indent="0">
              <a:buNone/>
            </a:pPr>
            <a:endParaRPr lang="en-US" sz="24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034430"/>
            <a:ext cx="2895600" cy="453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014413"/>
            <a:ext cx="2819400" cy="446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360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8000"/>
                </a:solidFill>
              </a:rPr>
              <a:t>Methods – </a:t>
            </a:r>
            <a:r>
              <a:rPr lang="en-US" b="1" dirty="0" smtClean="0">
                <a:solidFill>
                  <a:srgbClr val="008000"/>
                </a:solidFill>
              </a:rPr>
              <a:t>feature selection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Non - </a:t>
            </a:r>
            <a:r>
              <a:rPr lang="en-US" sz="2800" dirty="0" smtClean="0"/>
              <a:t>Informative:</a:t>
            </a:r>
          </a:p>
          <a:p>
            <a:pPr lvl="1"/>
            <a:endParaRPr lang="en-US" sz="24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  <a:p>
            <a:pPr marL="457200" lvl="1" indent="0">
              <a:buNone/>
            </a:pP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241846"/>
            <a:ext cx="2667000" cy="4119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265346"/>
            <a:ext cx="2667000" cy="4099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99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How did we select the final questions?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7"/>
            <a:ext cx="8229600" cy="4678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“Feature Selection”</a:t>
            </a:r>
          </a:p>
          <a:p>
            <a:endParaRPr lang="en-US" sz="1050" b="1" dirty="0" smtClean="0"/>
          </a:p>
          <a:p>
            <a:r>
              <a:rPr lang="en-US" dirty="0" smtClean="0"/>
              <a:t>Eliminated </a:t>
            </a:r>
            <a:r>
              <a:rPr lang="en-US" dirty="0" smtClean="0"/>
              <a:t>about 60 non-informative </a:t>
            </a:r>
            <a:r>
              <a:rPr lang="en-US" dirty="0" smtClean="0"/>
              <a:t>variables (questions)</a:t>
            </a:r>
            <a:endParaRPr lang="en-US" dirty="0" smtClean="0"/>
          </a:p>
          <a:p>
            <a:r>
              <a:rPr lang="en-US" dirty="0" smtClean="0">
                <a:hlinkClick r:id="rId2" action="ppaction://hlinkfile"/>
              </a:rPr>
              <a:t>About 19 </a:t>
            </a:r>
            <a:r>
              <a:rPr lang="en-US" dirty="0" smtClean="0">
                <a:hlinkClick r:id="rId2" action="ppaction://hlinkfile"/>
              </a:rPr>
              <a:t>predictive variables </a:t>
            </a:r>
            <a:endParaRPr lang="en-US" dirty="0" smtClean="0"/>
          </a:p>
          <a:p>
            <a:pPr lvl="1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18101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8000"/>
                </a:solidFill>
              </a:rPr>
              <a:t>Feature </a:t>
            </a:r>
            <a:r>
              <a:rPr lang="en-US" sz="3600" b="1" dirty="0" smtClean="0">
                <a:solidFill>
                  <a:srgbClr val="008000"/>
                </a:solidFill>
              </a:rPr>
              <a:t>selection and weights</a:t>
            </a:r>
            <a:endParaRPr lang="en-US" sz="3600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4114800" cy="4800600"/>
          </a:xfrm>
        </p:spPr>
        <p:txBody>
          <a:bodyPr/>
          <a:lstStyle/>
          <a:p>
            <a:r>
              <a:rPr lang="en-US" sz="2400" dirty="0" smtClean="0"/>
              <a:t>Ordinal Logistic Regression</a:t>
            </a:r>
          </a:p>
          <a:p>
            <a:r>
              <a:rPr lang="en-US" sz="2400" dirty="0" smtClean="0"/>
              <a:t>Mutual Information Scores (bits)</a:t>
            </a:r>
          </a:p>
          <a:p>
            <a:r>
              <a:rPr lang="en-US" sz="2400" dirty="0" smtClean="0"/>
              <a:t>Mutual information percentage (%) = Entropy weights</a:t>
            </a:r>
          </a:p>
          <a:p>
            <a:r>
              <a:rPr lang="en-US" sz="2400" dirty="0"/>
              <a:t>P</a:t>
            </a:r>
            <a:r>
              <a:rPr lang="en-US" sz="2400" dirty="0" smtClean="0"/>
              <a:t>rincipal eigenvectors (%)</a:t>
            </a:r>
          </a:p>
          <a:p>
            <a:pPr lvl="1"/>
            <a:r>
              <a:rPr lang="en-US" sz="2000" dirty="0" err="1" smtClean="0"/>
              <a:t>Saaty’s</a:t>
            </a:r>
            <a:r>
              <a:rPr lang="en-US" sz="2000" dirty="0" smtClean="0"/>
              <a:t> principal eigenvectors feature weights</a:t>
            </a:r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987" y="1143000"/>
            <a:ext cx="2523213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962399"/>
            <a:ext cx="2441692" cy="251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906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/>
          <p:cNvGrpSpPr/>
          <p:nvPr/>
        </p:nvGrpSpPr>
        <p:grpSpPr>
          <a:xfrm>
            <a:off x="224693" y="1711463"/>
            <a:ext cx="8654929" cy="4773367"/>
            <a:chOff x="224693" y="1711463"/>
            <a:chExt cx="8654929" cy="4773367"/>
          </a:xfrm>
        </p:grpSpPr>
        <p:pic>
          <p:nvPicPr>
            <p:cNvPr id="19" name="Picture 11" descr="3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2483" y="5673439"/>
              <a:ext cx="1243710" cy="8048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2" descr="IMG01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8001" y="5505596"/>
              <a:ext cx="1421621" cy="9477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6" descr="tamsp0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5322" y="1711463"/>
              <a:ext cx="1371600" cy="892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6" descr="SO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5322" y="3938865"/>
              <a:ext cx="1371600" cy="14240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0" y="3249881"/>
              <a:ext cx="1296521" cy="973632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9957" y="1742293"/>
              <a:ext cx="1286235" cy="964676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7431" y="1737405"/>
              <a:ext cx="1296521" cy="1388582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9957" y="2949640"/>
              <a:ext cx="1286236" cy="951125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693" y="1716270"/>
              <a:ext cx="1385187" cy="1000738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7933" y="3289952"/>
              <a:ext cx="1260725" cy="951847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8074" y="1716519"/>
              <a:ext cx="1159026" cy="1403838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5838" y="5701382"/>
              <a:ext cx="1286214" cy="776873"/>
            </a:xfrm>
            <a:prstGeom prst="rect">
              <a:avLst/>
            </a:prstGeom>
          </p:spPr>
        </p:pic>
        <p:pic>
          <p:nvPicPr>
            <p:cNvPr id="42" name="Picture 4" descr="First instar stink bug nymphs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695" y="2857080"/>
              <a:ext cx="1385187" cy="1145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695" y="4216596"/>
              <a:ext cx="1385187" cy="96183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7896" y="4802112"/>
              <a:ext cx="1116251" cy="166786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26"/>
            <a:stretch/>
          </p:blipFill>
          <p:spPr>
            <a:xfrm>
              <a:off x="224694" y="5332806"/>
              <a:ext cx="1385187" cy="115202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3457" y="4009728"/>
              <a:ext cx="1196280" cy="145776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8" name="Picture 7" descr="Image of an inspector holding 2 Giant African land snails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4799458" y="4325112"/>
              <a:ext cx="121920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4058" y="5464590"/>
              <a:ext cx="1244599" cy="995679"/>
            </a:xfrm>
            <a:prstGeom prst="rect">
              <a:avLst/>
            </a:prstGeom>
          </p:spPr>
        </p:pic>
        <p:pic>
          <p:nvPicPr>
            <p:cNvPr id="50" name="Picture 49" descr="Image54"/>
            <p:cNvPicPr>
              <a:picLocks noChangeAspect="1" noChangeArrowheads="1"/>
            </p:cNvPicPr>
            <p:nvPr/>
          </p:nvPicPr>
          <p:blipFill>
            <a:blip r:embed="rId22" cstate="print"/>
            <a:srcRect l="8412" t="18321" r="12489" b="8397"/>
            <a:stretch>
              <a:fillRect/>
            </a:stretch>
          </p:blipFill>
          <p:spPr bwMode="auto">
            <a:xfrm>
              <a:off x="6170972" y="2514738"/>
              <a:ext cx="1125920" cy="1066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5321" y="2712997"/>
              <a:ext cx="1371601" cy="1097281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27" b="34472"/>
            <a:stretch/>
          </p:blipFill>
          <p:spPr>
            <a:xfrm>
              <a:off x="6152684" y="1724164"/>
              <a:ext cx="1152836" cy="627386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9162" y="3771899"/>
              <a:ext cx="1142242" cy="873815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 rotWithShape="1"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44"/>
            <a:stretch/>
          </p:blipFill>
          <p:spPr>
            <a:xfrm>
              <a:off x="1809752" y="4325113"/>
              <a:ext cx="1309819" cy="129509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247904" y="229850"/>
            <a:ext cx="860126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823B"/>
                </a:solidFill>
                <a:ea typeface="+mj-ea"/>
                <a:cs typeface="+mj-cs"/>
              </a:rPr>
              <a:t>Why have a model for ranking pests?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9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8000"/>
                </a:solidFill>
              </a:rPr>
              <a:t>2015 Timeline</a:t>
            </a:r>
            <a:endParaRPr lang="en-US" sz="4000" b="1" dirty="0">
              <a:solidFill>
                <a:srgbClr val="00800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1162078"/>
              </p:ext>
            </p:extLst>
          </p:nvPr>
        </p:nvGraphicFramePr>
        <p:xfrm>
          <a:off x="457200" y="1600200"/>
          <a:ext cx="8229600" cy="4414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943600"/>
                <a:gridCol w="2286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Task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Target  Completion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Date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Complete</a:t>
                      </a:r>
                      <a:r>
                        <a:rPr lang="en-US" baseline="0" dirty="0" smtClean="0"/>
                        <a:t> analysis of plant pathogens (test list)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February 2015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Test</a:t>
                      </a:r>
                      <a:r>
                        <a:rPr lang="en-US" baseline="0" dirty="0" smtClean="0"/>
                        <a:t> model with arthropods on current AHP list and run new arthropods through model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March-May 2015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Statistical analysis</a:t>
                      </a:r>
                      <a:r>
                        <a:rPr lang="en-US" baseline="0" dirty="0" smtClean="0"/>
                        <a:t> of plant pathogens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March-May 2015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Complete analysis of impact potential of arthropods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June 2015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Test plant pathogen model on current AHP list and run new pathogens through model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June-July 2015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Complete analysis of impact potential of pathogens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August 2015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Begin</a:t>
                      </a:r>
                      <a:r>
                        <a:rPr lang="en-US" baseline="0" dirty="0" smtClean="0"/>
                        <a:t> d</a:t>
                      </a:r>
                      <a:r>
                        <a:rPr lang="en-US" dirty="0" smtClean="0"/>
                        <a:t>evelopment of mollusk model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August 2015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Begin</a:t>
                      </a:r>
                      <a:r>
                        <a:rPr lang="en-US" baseline="0" dirty="0" smtClean="0"/>
                        <a:t> validation of plant pathology and entomology models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Summer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25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8000"/>
                </a:solidFill>
              </a:rPr>
              <a:t>Future Goals:</a:t>
            </a:r>
            <a:endParaRPr lang="en-US" sz="4000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 smtClean="0"/>
              <a:t>FY 2016</a:t>
            </a:r>
          </a:p>
          <a:p>
            <a:r>
              <a:rPr lang="en-US" dirty="0" smtClean="0"/>
              <a:t>Finish </a:t>
            </a:r>
            <a:r>
              <a:rPr lang="en-US" dirty="0" smtClean="0"/>
              <a:t>initial mollusk </a:t>
            </a:r>
            <a:r>
              <a:rPr lang="en-US" dirty="0" smtClean="0"/>
              <a:t>model (end of calendar year 2015)</a:t>
            </a:r>
          </a:p>
          <a:p>
            <a:r>
              <a:rPr lang="en-US" dirty="0" smtClean="0"/>
              <a:t>Finish </a:t>
            </a:r>
            <a:r>
              <a:rPr lang="en-US" dirty="0" smtClean="0"/>
              <a:t>validation </a:t>
            </a:r>
            <a:r>
              <a:rPr lang="en-US" dirty="0" smtClean="0"/>
              <a:t>of </a:t>
            </a:r>
            <a:r>
              <a:rPr lang="en-US" dirty="0"/>
              <a:t>arthropod and plant pathogen models (end of calendar year 2015)</a:t>
            </a:r>
          </a:p>
          <a:p>
            <a:r>
              <a:rPr lang="en-US" dirty="0" smtClean="0"/>
              <a:t>Likelihood of introduction </a:t>
            </a:r>
            <a:r>
              <a:rPr lang="en-US" dirty="0" smtClean="0"/>
              <a:t>model</a:t>
            </a:r>
          </a:p>
          <a:p>
            <a:r>
              <a:rPr lang="en-US" dirty="0" smtClean="0"/>
              <a:t>Incorporation of policy considerations (AHP)</a:t>
            </a:r>
            <a:endParaRPr lang="en-US" dirty="0" smtClean="0"/>
          </a:p>
          <a:p>
            <a:r>
              <a:rPr lang="en-US" dirty="0" smtClean="0"/>
              <a:t>Risk by region/ host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9180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Pest Prioritization Modeling Team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83163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CPHST – PERAL &amp; NCSU Cooperators</a:t>
            </a:r>
            <a:endParaRPr lang="en-US" sz="2400" b="1" dirty="0" smtClean="0"/>
          </a:p>
          <a:p>
            <a:pPr lvl="1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Team Lead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en-US" sz="2000" dirty="0"/>
              <a:t>Alison </a:t>
            </a:r>
            <a:r>
              <a:rPr lang="en-US" sz="2000" dirty="0" smtClean="0"/>
              <a:t>Neeley</a:t>
            </a:r>
            <a:endParaRPr lang="en-US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Economists</a:t>
            </a:r>
            <a:r>
              <a:rPr lang="en-US" sz="2000" dirty="0" smtClean="0"/>
              <a:t>: </a:t>
            </a:r>
            <a:r>
              <a:rPr lang="en-US" sz="2000" dirty="0"/>
              <a:t>Lynn Garrett, Trang </a:t>
            </a:r>
            <a:r>
              <a:rPr lang="en-US" sz="2000" dirty="0" smtClean="0"/>
              <a:t>Vo, Alan Burnie</a:t>
            </a:r>
          </a:p>
          <a:p>
            <a:pPr lvl="1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Entomologists</a:t>
            </a:r>
            <a:r>
              <a:rPr lang="en-US" sz="2000" dirty="0" smtClean="0"/>
              <a:t>: Leslie Newton, Glenn Fowler, Heather Moylett, Cynthia Landry, Ignacio Baez, Jim Smith</a:t>
            </a:r>
          </a:p>
          <a:p>
            <a:pPr lvl="1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Plant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Pathologists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en-US" sz="2000" dirty="0" smtClean="0"/>
              <a:t>John Rogers, </a:t>
            </a:r>
            <a:r>
              <a:rPr lang="en-US" sz="2000" dirty="0" smtClean="0"/>
              <a:t>Lisa Kohl, Betsy </a:t>
            </a:r>
            <a:r>
              <a:rPr lang="en-US" sz="2000" dirty="0" smtClean="0"/>
              <a:t>Randall-Schadel, </a:t>
            </a:r>
            <a:r>
              <a:rPr lang="en-US" sz="2000" dirty="0"/>
              <a:t>Jarrod Morrice, </a:t>
            </a:r>
            <a:r>
              <a:rPr lang="en-US" sz="2000" dirty="0" smtClean="0"/>
              <a:t>Heather Hartzog, Amanda </a:t>
            </a:r>
            <a:r>
              <a:rPr lang="en-US" sz="2000" dirty="0" smtClean="0"/>
              <a:t>Kaye, Walter Gutierrez</a:t>
            </a:r>
          </a:p>
          <a:p>
            <a:pPr lvl="1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Statistician</a:t>
            </a:r>
            <a:r>
              <a:rPr lang="en-US" sz="2000" dirty="0" smtClean="0"/>
              <a:t>: ByeongJoon Kim</a:t>
            </a:r>
          </a:p>
          <a:p>
            <a:r>
              <a:rPr lang="en-US" sz="2400" b="1" dirty="0" smtClean="0"/>
              <a:t>CPHST CAPS Core Team</a:t>
            </a:r>
          </a:p>
          <a:p>
            <a:pPr lvl="1"/>
            <a:r>
              <a:rPr lang="en-US" sz="2000" dirty="0" smtClean="0"/>
              <a:t>Lisa Jackson, Melinda Sullivan, Daniel Mackesy, Talitha Molet</a:t>
            </a:r>
          </a:p>
          <a:p>
            <a:r>
              <a:rPr lang="en-US" sz="2400" b="1" dirty="0" smtClean="0"/>
              <a:t>Others</a:t>
            </a:r>
          </a:p>
          <a:p>
            <a:pPr lvl="1"/>
            <a:r>
              <a:rPr lang="en-US" sz="2000" dirty="0" smtClean="0"/>
              <a:t>Andrea Lemay, PPD interns, CIPM Cooperators</a:t>
            </a:r>
          </a:p>
        </p:txBody>
      </p:sp>
    </p:spTree>
    <p:extLst>
      <p:ext uri="{BB962C8B-B14F-4D97-AF65-F5344CB8AC3E}">
        <p14:creationId xmlns:p14="http://schemas.microsoft.com/office/powerpoint/2010/main" val="1008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8000"/>
                </a:solidFill>
              </a:rPr>
              <a:t>Questions??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32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823B"/>
                </a:solidFill>
              </a:rPr>
              <a:t>How should pests be ranked?</a:t>
            </a:r>
            <a:endParaRPr lang="en-US" b="1" dirty="0">
              <a:solidFill>
                <a:srgbClr val="00823B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9900"/>
            <a:ext cx="82296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Likelihood that they will </a:t>
            </a:r>
            <a:r>
              <a:rPr lang="en-US" dirty="0" smtClean="0"/>
              <a:t>be </a:t>
            </a:r>
            <a:r>
              <a:rPr lang="en-US" sz="3600" b="1" dirty="0" smtClean="0"/>
              <a:t>introduced </a:t>
            </a:r>
            <a:r>
              <a:rPr lang="en-US" dirty="0" smtClean="0"/>
              <a:t>into </a:t>
            </a:r>
            <a:r>
              <a:rPr lang="en-US" dirty="0" smtClean="0"/>
              <a:t>the United States &amp; </a:t>
            </a:r>
            <a:r>
              <a:rPr lang="en-US" dirty="0" smtClean="0"/>
              <a:t>then spread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Likelihood that they will cause </a:t>
            </a:r>
            <a:r>
              <a:rPr lang="en-US" sz="3600" b="1" dirty="0" smtClean="0"/>
              <a:t>serious impacts</a:t>
            </a:r>
            <a:r>
              <a:rPr lang="en-US" dirty="0" smtClean="0"/>
              <a:t> upon introduction &amp; spread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Political and human value-based considerations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144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Background: “AHP” model </a:t>
            </a:r>
            <a:r>
              <a:rPr lang="en-US" dirty="0" smtClean="0"/>
              <a:t>(</a:t>
            </a:r>
            <a:r>
              <a:rPr lang="en-US" dirty="0" smtClean="0">
                <a:hlinkClick r:id="rId2" action="ppaction://hlinkfile"/>
              </a:rPr>
              <a:t>2003</a:t>
            </a:r>
            <a:r>
              <a:rPr lang="en-US" dirty="0" smtClean="0"/>
              <a:t>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Criteria</a:t>
            </a:r>
            <a:r>
              <a:rPr lang="en-US" sz="2800" dirty="0" smtClean="0"/>
              <a:t>:</a:t>
            </a:r>
          </a:p>
          <a:p>
            <a:pPr lvl="1"/>
            <a:r>
              <a:rPr lang="en-US" sz="2400" dirty="0"/>
              <a:t>E</a:t>
            </a:r>
            <a:r>
              <a:rPr lang="en-US" sz="2400" dirty="0" smtClean="0"/>
              <a:t>ntry potential </a:t>
            </a:r>
          </a:p>
          <a:p>
            <a:pPr lvl="1"/>
            <a:r>
              <a:rPr lang="en-US" sz="2400" dirty="0"/>
              <a:t>E</a:t>
            </a:r>
            <a:r>
              <a:rPr lang="en-US" sz="2400" dirty="0" smtClean="0"/>
              <a:t>stablishment potential</a:t>
            </a:r>
          </a:p>
          <a:p>
            <a:pPr lvl="1"/>
            <a:r>
              <a:rPr lang="en-US" sz="2400" dirty="0" smtClean="0"/>
              <a:t>Post-establishment proliferation and spread</a:t>
            </a:r>
          </a:p>
          <a:p>
            <a:pPr lvl="1"/>
            <a:r>
              <a:rPr lang="en-US" sz="2400" dirty="0"/>
              <a:t>E</a:t>
            </a:r>
            <a:r>
              <a:rPr lang="en-US" sz="2400" dirty="0" smtClean="0"/>
              <a:t>conomic impact</a:t>
            </a:r>
          </a:p>
          <a:p>
            <a:pPr lvl="1"/>
            <a:r>
              <a:rPr lang="en-US" sz="2400" dirty="0"/>
              <a:t>N</a:t>
            </a:r>
            <a:r>
              <a:rPr lang="en-US" sz="2400" dirty="0" smtClean="0"/>
              <a:t>on-economic impact </a:t>
            </a:r>
          </a:p>
          <a:p>
            <a:pPr>
              <a:spcBef>
                <a:spcPts val="1200"/>
              </a:spcBef>
            </a:pPr>
            <a:r>
              <a:rPr lang="en-US" sz="2800" b="1" dirty="0" smtClean="0"/>
              <a:t>Weightings</a:t>
            </a:r>
            <a:r>
              <a:rPr lang="en-US" sz="2800" dirty="0" smtClean="0"/>
              <a:t>: </a:t>
            </a:r>
          </a:p>
          <a:p>
            <a:pPr lvl="1">
              <a:spcBef>
                <a:spcPts val="1200"/>
              </a:spcBef>
            </a:pPr>
            <a:r>
              <a:rPr lang="en-US" sz="2400" dirty="0"/>
              <a:t>D</a:t>
            </a:r>
            <a:r>
              <a:rPr lang="en-US" sz="2400" dirty="0" smtClean="0"/>
              <a:t>erived </a:t>
            </a:r>
            <a:r>
              <a:rPr lang="en-US" sz="2400" dirty="0"/>
              <a:t>through pair-wise comparisons of criteria </a:t>
            </a:r>
            <a:r>
              <a:rPr lang="en-US" sz="2400" dirty="0" smtClean="0"/>
              <a:t>and sub-criteria made </a:t>
            </a:r>
            <a:r>
              <a:rPr lang="en-US" sz="2400" dirty="0"/>
              <a:t>by decision-makers</a:t>
            </a:r>
          </a:p>
        </p:txBody>
      </p:sp>
    </p:spTree>
    <p:extLst>
      <p:ext uri="{BB962C8B-B14F-4D97-AF65-F5344CB8AC3E}">
        <p14:creationId xmlns:p14="http://schemas.microsoft.com/office/powerpoint/2010/main" val="249000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Problems with 2003 model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</a:pPr>
            <a:r>
              <a:rPr lang="en-US" b="1" dirty="0" smtClean="0"/>
              <a:t>Highly subjective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The pest’s reproductive potential is:</a:t>
            </a:r>
          </a:p>
          <a:p>
            <a:pPr marL="1371600" lvl="2" indent="-457200">
              <a:spcBef>
                <a:spcPts val="0"/>
              </a:spcBef>
              <a:buFont typeface="+mj-lt"/>
              <a:buAutoNum type="alphaLcParenR"/>
            </a:pPr>
            <a:r>
              <a:rPr lang="en-US" dirty="0" smtClean="0"/>
              <a:t>Extremely high</a:t>
            </a:r>
            <a:endParaRPr lang="en-US" dirty="0" smtClean="0"/>
          </a:p>
          <a:p>
            <a:pPr marL="1371600" lvl="2" indent="-457200">
              <a:spcBef>
                <a:spcPts val="0"/>
              </a:spcBef>
              <a:buFont typeface="+mj-lt"/>
              <a:buAutoNum type="alphaLcParenR"/>
            </a:pPr>
            <a:r>
              <a:rPr lang="en-US" dirty="0" smtClean="0"/>
              <a:t>High</a:t>
            </a:r>
          </a:p>
          <a:p>
            <a:pPr marL="1371600" lvl="2" indent="-457200">
              <a:spcBef>
                <a:spcPts val="0"/>
              </a:spcBef>
              <a:buFont typeface="+mj-lt"/>
              <a:buAutoNum type="alphaLcParenR"/>
            </a:pPr>
            <a:r>
              <a:rPr lang="en-US" dirty="0" smtClean="0"/>
              <a:t>Moderate </a:t>
            </a:r>
          </a:p>
          <a:p>
            <a:pPr marL="1371600" lvl="2" indent="-457200">
              <a:spcBef>
                <a:spcPts val="0"/>
              </a:spcBef>
              <a:buFont typeface="+mj-lt"/>
              <a:buAutoNum type="alphaLcParenR"/>
            </a:pPr>
            <a:r>
              <a:rPr lang="en-US" dirty="0" smtClean="0"/>
              <a:t>Low</a:t>
            </a:r>
          </a:p>
          <a:p>
            <a:pPr marL="1371600" lvl="2" indent="-457200">
              <a:spcBef>
                <a:spcPts val="0"/>
              </a:spcBef>
              <a:buFont typeface="+mj-lt"/>
              <a:buAutoNum type="alphaLcParenR"/>
            </a:pPr>
            <a:r>
              <a:rPr lang="en-US" dirty="0" smtClean="0"/>
              <a:t>Very low</a:t>
            </a:r>
          </a:p>
          <a:p>
            <a:pPr marL="5715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May be too “</a:t>
            </a:r>
            <a:r>
              <a:rPr lang="en-US" b="1" dirty="0" smtClean="0"/>
              <a:t>Arthropod-centric</a:t>
            </a:r>
            <a:r>
              <a:rPr lang="en-US" dirty="0" smtClean="0"/>
              <a:t>”</a:t>
            </a:r>
          </a:p>
          <a:p>
            <a:pPr marL="5715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b="1" dirty="0" smtClean="0"/>
              <a:t>Criteria not independent </a:t>
            </a:r>
            <a:r>
              <a:rPr lang="en-US" dirty="0" smtClean="0"/>
              <a:t>(violates a key assumption of the AHP)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75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Criteria</a:t>
            </a:r>
            <a:r>
              <a:rPr lang="en-US" sz="2800" dirty="0" smtClean="0"/>
              <a:t>:</a:t>
            </a:r>
          </a:p>
          <a:p>
            <a:pPr lvl="1"/>
            <a:r>
              <a:rPr lang="en-US" sz="2400" dirty="0" smtClean="0"/>
              <a:t>Economic Impact</a:t>
            </a:r>
          </a:p>
          <a:p>
            <a:pPr lvl="1"/>
            <a:r>
              <a:rPr lang="en-US" sz="2400" dirty="0" smtClean="0"/>
              <a:t>Environmental Impact</a:t>
            </a:r>
          </a:p>
          <a:p>
            <a:pPr lvl="1"/>
            <a:r>
              <a:rPr lang="en-US" sz="2400" dirty="0" smtClean="0"/>
              <a:t>Survey &amp; Identification Feasibility </a:t>
            </a:r>
          </a:p>
          <a:p>
            <a:pPr>
              <a:spcBef>
                <a:spcPts val="1200"/>
              </a:spcBef>
            </a:pPr>
            <a:r>
              <a:rPr lang="en-US" sz="2800" b="1" dirty="0" smtClean="0"/>
              <a:t>Weightings:</a:t>
            </a:r>
          </a:p>
          <a:p>
            <a:pPr lvl="1">
              <a:spcBef>
                <a:spcPts val="1200"/>
              </a:spcBef>
            </a:pPr>
            <a:r>
              <a:rPr lang="en-US" sz="2400" dirty="0" smtClean="0"/>
              <a:t>Derived </a:t>
            </a:r>
            <a:r>
              <a:rPr lang="en-US" sz="2400" dirty="0"/>
              <a:t>through pair-wise comparisons of criteria </a:t>
            </a:r>
            <a:r>
              <a:rPr lang="en-US" sz="2400" dirty="0" smtClean="0"/>
              <a:t>and sub-criteria made </a:t>
            </a:r>
            <a:r>
              <a:rPr lang="en-US" sz="2400" dirty="0"/>
              <a:t>by decision-makers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Background: “AHP” model </a:t>
            </a:r>
            <a:r>
              <a:rPr lang="en-US" dirty="0" smtClean="0"/>
              <a:t>(</a:t>
            </a:r>
            <a:r>
              <a:rPr lang="en-US" dirty="0" smtClean="0">
                <a:hlinkClick r:id="rId2" action="ppaction://hlinkfile"/>
              </a:rPr>
              <a:t>2008</a:t>
            </a:r>
            <a:r>
              <a:rPr lang="en-US" dirty="0" smtClean="0"/>
              <a:t>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b="1" dirty="0" smtClean="0"/>
              <a:t>Philosophical </a:t>
            </a:r>
            <a:r>
              <a:rPr lang="en-US" b="1" dirty="0"/>
              <a:t>improvement</a:t>
            </a:r>
            <a:r>
              <a:rPr lang="en-US" dirty="0"/>
              <a:t> over the </a:t>
            </a:r>
            <a:r>
              <a:rPr lang="en-US" dirty="0" smtClean="0"/>
              <a:t>original; however: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In </a:t>
            </a:r>
            <a:r>
              <a:rPr lang="en-US" dirty="0"/>
              <a:t>practice, </a:t>
            </a:r>
            <a:r>
              <a:rPr lang="en-US" dirty="0" smtClean="0"/>
              <a:t>still </a:t>
            </a:r>
            <a:r>
              <a:rPr lang="en-US" dirty="0" smtClean="0"/>
              <a:t>highly subjective 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Very difficult to predict how a pest will behave in a novel environment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even </a:t>
            </a:r>
            <a:r>
              <a:rPr lang="en-US" dirty="0"/>
              <a:t>though criteria themselves </a:t>
            </a:r>
            <a:r>
              <a:rPr lang="en-US" dirty="0" smtClean="0"/>
              <a:t>were </a:t>
            </a:r>
            <a:r>
              <a:rPr lang="en-US" dirty="0" smtClean="0"/>
              <a:t>objective, analysts’ answers were not necessarily consistent</a:t>
            </a:r>
            <a:endParaRPr lang="en-US" dirty="0"/>
          </a:p>
          <a:p>
            <a:pPr lvl="1">
              <a:spcAft>
                <a:spcPts val="1200"/>
              </a:spcAft>
            </a:pPr>
            <a:r>
              <a:rPr lang="en-US" dirty="0" smtClean="0"/>
              <a:t>Trade impacts &amp; public costs are highly political 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Criteria still not </a:t>
            </a:r>
            <a:r>
              <a:rPr lang="en-US" dirty="0" smtClean="0"/>
              <a:t>completely independent</a:t>
            </a: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008000"/>
                </a:solidFill>
              </a:rPr>
              <a:t>Problems with 2008 model</a:t>
            </a:r>
            <a:endParaRPr lang="en-US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75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823B"/>
                </a:solidFill>
              </a:rPr>
              <a:t>What is wrong with the old models for ranking pests? </a:t>
            </a:r>
            <a:endParaRPr lang="en-US" b="1" dirty="0">
              <a:solidFill>
                <a:srgbClr val="00823B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547100" cy="541020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800" b="1" dirty="0" smtClean="0"/>
              <a:t>Highly subjective </a:t>
            </a:r>
            <a:r>
              <a:rPr lang="en-US" sz="2800" dirty="0" smtClean="0"/>
              <a:t>– assessment results highly dependent on analyst</a:t>
            </a:r>
            <a:endParaRPr lang="en-US" sz="2800" dirty="0"/>
          </a:p>
          <a:p>
            <a:pPr>
              <a:spcAft>
                <a:spcPts val="600"/>
              </a:spcAft>
            </a:pPr>
            <a:r>
              <a:rPr lang="en-US" sz="2800" b="1" dirty="0" smtClean="0"/>
              <a:t>Questionable applicability for pest types </a:t>
            </a:r>
            <a:r>
              <a:rPr lang="en-US" sz="2800" dirty="0" smtClean="0"/>
              <a:t>– </a:t>
            </a:r>
            <a:r>
              <a:rPr lang="en-US" sz="2800" dirty="0"/>
              <a:t>c</a:t>
            </a:r>
            <a:r>
              <a:rPr lang="en-US" sz="2800" dirty="0" smtClean="0"/>
              <a:t>omparison between </a:t>
            </a:r>
            <a:r>
              <a:rPr lang="en-US" sz="2800" dirty="0"/>
              <a:t>pest groups suspect </a:t>
            </a:r>
            <a:endParaRPr lang="en-US" sz="2800" dirty="0" smtClean="0"/>
          </a:p>
          <a:p>
            <a:pPr>
              <a:spcAft>
                <a:spcPts val="600"/>
              </a:spcAft>
            </a:pPr>
            <a:r>
              <a:rPr lang="en-US" sz="2800" b="1" dirty="0"/>
              <a:t>Shortcomings associated with applying AHP to this purpose:</a:t>
            </a:r>
            <a:endParaRPr lang="en-US" sz="2800" dirty="0"/>
          </a:p>
          <a:p>
            <a:pPr lvl="1">
              <a:spcAft>
                <a:spcPts val="600"/>
              </a:spcAft>
            </a:pPr>
            <a:r>
              <a:rPr lang="en-US" sz="2400" dirty="0"/>
              <a:t>Requires independent criteria </a:t>
            </a:r>
          </a:p>
          <a:p>
            <a:pPr lvl="1">
              <a:spcAft>
                <a:spcPts val="600"/>
              </a:spcAft>
            </a:pPr>
            <a:r>
              <a:rPr lang="en-US" sz="2400" dirty="0"/>
              <a:t>Weightings of criteria determined by experts rather than data &amp; evidence 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/>
              <a:t>Can’t </a:t>
            </a:r>
            <a:r>
              <a:rPr lang="en-US" sz="2400" dirty="0"/>
              <a:t>be validated</a:t>
            </a:r>
          </a:p>
          <a:p>
            <a:pPr>
              <a:spcAft>
                <a:spcPts val="600"/>
              </a:spcAft>
            </a:pPr>
            <a:endParaRPr lang="en-US" sz="2800" dirty="0"/>
          </a:p>
          <a:p>
            <a:pPr>
              <a:spcAft>
                <a:spcPts val="600"/>
              </a:spcAft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9855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823B"/>
                </a:solidFill>
              </a:rPr>
              <a:t>What is wrong with the old models for ranking pests? </a:t>
            </a:r>
            <a:endParaRPr lang="en-US" b="1" dirty="0">
              <a:solidFill>
                <a:srgbClr val="00823B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05800" cy="4191000"/>
          </a:xfrm>
        </p:spPr>
        <p:txBody>
          <a:bodyPr>
            <a:noAutofit/>
          </a:bodyPr>
          <a:lstStyle/>
          <a:p>
            <a:pPr marL="342900" lvl="1" indent="-342900">
              <a:spcAft>
                <a:spcPts val="600"/>
              </a:spcAft>
              <a:buFont typeface="Arial"/>
              <a:buChar char="•"/>
            </a:pPr>
            <a:r>
              <a:rPr lang="en-US" b="1" dirty="0"/>
              <a:t>Uncertainty</a:t>
            </a:r>
            <a:r>
              <a:rPr lang="en-US" dirty="0"/>
              <a:t> cannot be handled explicitly </a:t>
            </a:r>
            <a:endParaRPr lang="en-US" sz="3200" b="1" dirty="0" smtClean="0"/>
          </a:p>
          <a:p>
            <a:pPr>
              <a:spcAft>
                <a:spcPts val="600"/>
              </a:spcAft>
            </a:pPr>
            <a:r>
              <a:rPr lang="en-US" sz="2800" b="1" dirty="0" smtClean="0"/>
              <a:t>Not </a:t>
            </a:r>
            <a:r>
              <a:rPr lang="en-US" sz="2800" b="1" dirty="0"/>
              <a:t>transparent </a:t>
            </a:r>
            <a:r>
              <a:rPr lang="en-US" sz="2800" dirty="0"/>
              <a:t>– policy not separated from science &amp; unclear which is driving pest ranking</a:t>
            </a:r>
          </a:p>
          <a:p>
            <a:pPr>
              <a:spcAft>
                <a:spcPts val="600"/>
              </a:spcAft>
            </a:pPr>
            <a:r>
              <a:rPr lang="en-US" sz="2800" b="1" dirty="0"/>
              <a:t>Inflexible </a:t>
            </a:r>
            <a:r>
              <a:rPr lang="en-US" sz="2800" dirty="0"/>
              <a:t>– no way compare risk by region or host</a:t>
            </a:r>
          </a:p>
          <a:p>
            <a:pPr>
              <a:spcAft>
                <a:spcPts val="600"/>
              </a:spcAft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3664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940</Words>
  <Application>Microsoft Office PowerPoint</Application>
  <PresentationFormat>On-screen Show (4:3)</PresentationFormat>
  <Paragraphs>200</Paragraphs>
  <Slides>23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3_Office Theme</vt:lpstr>
      <vt:lpstr>Custom Design</vt:lpstr>
      <vt:lpstr>2_Office Theme</vt:lpstr>
      <vt:lpstr>1_Office Theme</vt:lpstr>
      <vt:lpstr>Office Theme</vt:lpstr>
      <vt:lpstr>Developing a new model for ranking CAPS pests</vt:lpstr>
      <vt:lpstr>PowerPoint Presentation</vt:lpstr>
      <vt:lpstr>How should pests be ranked?</vt:lpstr>
      <vt:lpstr>Background: “AHP” model (2003) </vt:lpstr>
      <vt:lpstr>Problems with 2003 model</vt:lpstr>
      <vt:lpstr>Background: “AHP” model (2008) </vt:lpstr>
      <vt:lpstr>PowerPoint Presentation</vt:lpstr>
      <vt:lpstr>What is wrong with the old models for ranking pests? </vt:lpstr>
      <vt:lpstr>What is wrong with the old models for ranking pests? </vt:lpstr>
      <vt:lpstr>New Model for ranking  CAPS Pests</vt:lpstr>
      <vt:lpstr>Why is the new model better?</vt:lpstr>
      <vt:lpstr>PPQ’s Weed Risk Assessment Process</vt:lpstr>
      <vt:lpstr>Predictive Model for Impact Potential</vt:lpstr>
      <vt:lpstr>Development process: Arthropods</vt:lpstr>
      <vt:lpstr>How did we select the final questions?</vt:lpstr>
      <vt:lpstr>Methods – feature selection</vt:lpstr>
      <vt:lpstr>Methods – feature selection</vt:lpstr>
      <vt:lpstr>How did we select the final questions?</vt:lpstr>
      <vt:lpstr>Feature selection and weights</vt:lpstr>
      <vt:lpstr>2015 Timeline</vt:lpstr>
      <vt:lpstr>Future Goals:</vt:lpstr>
      <vt:lpstr>Pest Prioritization Modeling Team</vt:lpstr>
      <vt:lpstr>Questions??</vt:lpstr>
    </vt:vector>
  </TitlesOfParts>
  <Company>USDA APHIS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Fields, Loretta H.</dc:creator>
  <cp:lastModifiedBy>Neeley, Alison D - APHIS</cp:lastModifiedBy>
  <cp:revision>96</cp:revision>
  <cp:lastPrinted>2014-01-29T12:29:12Z</cp:lastPrinted>
  <dcterms:created xsi:type="dcterms:W3CDTF">2014-01-16T16:09:15Z</dcterms:created>
  <dcterms:modified xsi:type="dcterms:W3CDTF">2015-02-04T18:22:15Z</dcterms:modified>
</cp:coreProperties>
</file>