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 id="2147483663" r:id="rId6"/>
  </p:sldMasterIdLst>
  <p:notesMasterIdLst>
    <p:notesMasterId r:id="rId25"/>
  </p:notesMasterIdLst>
  <p:handoutMasterIdLst>
    <p:handoutMasterId r:id="rId26"/>
  </p:handoutMasterIdLst>
  <p:sldIdLst>
    <p:sldId id="328" r:id="rId7"/>
    <p:sldId id="329" r:id="rId8"/>
    <p:sldId id="369" r:id="rId9"/>
    <p:sldId id="371" r:id="rId10"/>
    <p:sldId id="372" r:id="rId11"/>
    <p:sldId id="373" r:id="rId12"/>
    <p:sldId id="302" r:id="rId13"/>
    <p:sldId id="330" r:id="rId14"/>
    <p:sldId id="327" r:id="rId15"/>
    <p:sldId id="331" r:id="rId16"/>
    <p:sldId id="332" r:id="rId17"/>
    <p:sldId id="336" r:id="rId18"/>
    <p:sldId id="333" r:id="rId19"/>
    <p:sldId id="351" r:id="rId20"/>
    <p:sldId id="352" r:id="rId21"/>
    <p:sldId id="334" r:id="rId22"/>
    <p:sldId id="374" r:id="rId23"/>
    <p:sldId id="370" r:id="rId2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FFFF99"/>
    <a:srgbClr val="000000"/>
    <a:srgbClr val="A50021"/>
    <a:srgbClr val="FFFFCC"/>
    <a:srgbClr val="F7D5F5"/>
    <a:srgbClr val="FFCCFF"/>
    <a:srgbClr val="FFCC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16" autoAdjust="0"/>
    <p:restoredTop sz="91252" autoAdjust="0"/>
  </p:normalViewPr>
  <p:slideViewPr>
    <p:cSldViewPr>
      <p:cViewPr>
        <p:scale>
          <a:sx n="70" d="100"/>
          <a:sy n="70" d="100"/>
        </p:scale>
        <p:origin x="-1854" y="-3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61" cy="46514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sz="quarter" idx="1"/>
          </p:nvPr>
        </p:nvSpPr>
        <p:spPr>
          <a:xfrm>
            <a:off x="3970634" y="1"/>
            <a:ext cx="3038161" cy="465140"/>
          </a:xfrm>
          <a:prstGeom prst="rect">
            <a:avLst/>
          </a:prstGeom>
        </p:spPr>
        <p:txBody>
          <a:bodyPr vert="horz" lIns="92226" tIns="46113" rIns="92226" bIns="46113" rtlCol="0"/>
          <a:lstStyle>
            <a:lvl1pPr algn="r">
              <a:defRPr sz="1200"/>
            </a:lvl1pPr>
          </a:lstStyle>
          <a:p>
            <a:fld id="{50C14F02-61C8-43CE-9583-F34EC7B6FC74}" type="datetimeFigureOut">
              <a:rPr lang="en-US" smtClean="0"/>
              <a:pPr/>
              <a:t>2/4/2015</a:t>
            </a:fld>
            <a:endParaRPr lang="en-US" dirty="0"/>
          </a:p>
        </p:txBody>
      </p:sp>
      <p:sp>
        <p:nvSpPr>
          <p:cNvPr id="4" name="Footer Placeholder 3"/>
          <p:cNvSpPr>
            <a:spLocks noGrp="1"/>
          </p:cNvSpPr>
          <p:nvPr>
            <p:ph type="ftr" sz="quarter" idx="2"/>
          </p:nvPr>
        </p:nvSpPr>
        <p:spPr>
          <a:xfrm>
            <a:off x="0" y="8829662"/>
            <a:ext cx="3038161" cy="465140"/>
          </a:xfrm>
          <a:prstGeom prst="rect">
            <a:avLst/>
          </a:prstGeom>
        </p:spPr>
        <p:txBody>
          <a:bodyPr vert="horz" lIns="92226" tIns="46113" rIns="92226" bIns="461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34" y="8829662"/>
            <a:ext cx="3038161" cy="465140"/>
          </a:xfrm>
          <a:prstGeom prst="rect">
            <a:avLst/>
          </a:prstGeom>
        </p:spPr>
        <p:txBody>
          <a:bodyPr vert="horz" lIns="92226" tIns="46113" rIns="92226" bIns="46113"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0634"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r" defTabSz="931871"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362" y="4416430"/>
            <a:ext cx="5607678" cy="418306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0634"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r" defTabSz="931871"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you remember, the pre-assessment first determines if the species is</a:t>
            </a:r>
          </a:p>
          <a:p>
            <a:endParaRPr lang="en-US" baseline="0" dirty="0" smtClean="0"/>
          </a:p>
          <a:p>
            <a:pPr marL="228600" indent="-228600">
              <a:buAutoNum type="arabicParenR"/>
            </a:pPr>
            <a:r>
              <a:rPr lang="en-US" baseline="0" dirty="0" smtClean="0"/>
              <a:t>Actually a plant pest that causes damage.</a:t>
            </a:r>
          </a:p>
          <a:p>
            <a:pPr marL="228600" indent="-228600">
              <a:buAutoNum type="arabicParenR"/>
            </a:pPr>
            <a:r>
              <a:rPr lang="en-US" baseline="0" dirty="0" smtClean="0"/>
              <a:t>Is it exotic to the United States?</a:t>
            </a:r>
          </a:p>
          <a:p>
            <a:pPr marL="228600" indent="-228600">
              <a:buAutoNum type="arabicParenR"/>
            </a:pPr>
            <a:r>
              <a:rPr lang="en-US" baseline="0" dirty="0" smtClean="0"/>
              <a:t>Is there a pathway?</a:t>
            </a: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The post-assessment </a:t>
            </a:r>
            <a:r>
              <a:rPr lang="en-US" sz="3000" dirty="0">
                <a:effectLst>
                  <a:outerShdw blurRad="38100" dist="38100" dir="2700000" algn="tl">
                    <a:srgbClr val="000000">
                      <a:alpha val="75000"/>
                    </a:srgbClr>
                  </a:outerShdw>
                </a:effectLst>
              </a:rPr>
              <a:t>evaluates the:</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detection for this pest: (specific pheromone, generic sticky trap, visual)</a:t>
            </a: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identification: </a:t>
            </a:r>
          </a:p>
          <a:p>
            <a:pPr lvl="2">
              <a:buClr>
                <a:schemeClr val="tx2">
                  <a:lumMod val="75000"/>
                </a:schemeClr>
              </a:buClr>
              <a:buSzPct val="90000"/>
              <a:buFont typeface="Wingdings" pitchFamily="2" charset="2"/>
              <a:buNone/>
            </a:pPr>
            <a:r>
              <a:rPr lang="en-US" dirty="0"/>
              <a:t>Are there validated- diagnostic methods?</a:t>
            </a:r>
            <a:endParaRPr lang="en-US" sz="2400" dirty="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Does it require extensive sample preparation?</a:t>
            </a: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Is the target </a:t>
            </a:r>
            <a:r>
              <a:rPr lang="en-US" dirty="0"/>
              <a:t>easily confused with many native/endemic pests?</a:t>
            </a:r>
            <a:endParaRPr lang="en-US" sz="24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 and if there is sufficient capacity and available expertise to identify the pest should a large scale survey be conducted</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We are</a:t>
            </a:r>
            <a:r>
              <a:rPr lang="en-US" sz="3000" baseline="0" dirty="0" smtClean="0">
                <a:effectLst>
                  <a:outerShdw blurRad="38100" dist="38100" dir="2700000" algn="tl">
                    <a:srgbClr val="000000">
                      <a:alpha val="75000"/>
                    </a:srgbClr>
                  </a:outerShdw>
                </a:effectLst>
              </a:rPr>
              <a:t> in the process of a major revision to the AHP model questions/ criteria.</a:t>
            </a:r>
          </a:p>
          <a:p>
            <a:pPr>
              <a:buClr>
                <a:srgbClr val="FFC000"/>
              </a:buClr>
              <a:buSzPct val="90000"/>
              <a:buFont typeface="Wingdings" pitchFamily="2" charset="2"/>
              <a:buNone/>
            </a:pPr>
            <a:endParaRPr lang="en-US" sz="3000" baseline="0" dirty="0" smtClean="0">
              <a:effectLst>
                <a:outerShdw blurRad="38100" dist="38100" dir="2700000" algn="tl">
                  <a:srgbClr val="000000">
                    <a:alpha val="75000"/>
                  </a:srgbClr>
                </a:outerShdw>
              </a:effectLst>
            </a:endParaRPr>
          </a:p>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Alison Neeley will go into this in detail later this morning.</a:t>
            </a: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sz="1200" dirty="0">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Running</a:t>
            </a:r>
            <a:r>
              <a:rPr lang="en-US" sz="2800" baseline="0" dirty="0" smtClean="0"/>
              <a:t> 95 total pests for a range of sources this includes 56 pests from the existing/current prioritized pest list. The additional 39 isn’t all of the pest suggestions that we have gotten over the pest few years. We have prioritized the pests to be run through. It will take us several years to run all of the OPIS A and former Additional pest of concerns pest list. In total those two lists had 103 pests listed on them alone.</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Running</a:t>
            </a:r>
            <a:r>
              <a:rPr lang="en-US" sz="2800" baseline="0" dirty="0" smtClean="0"/>
              <a:t> 95 total pests for a range of sources this includes 56 pests from the existing/current prioritized pest list. The additional 39 isn’t all of the pest suggestions that we have gotten over the pest few years. We have prioritized the pests to be run through. It will take us several years to run all of the OPIS A and former Additional pest of concerns pest list. In total those two lists had 103 pests listed on them alone.</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CPHST CAPS Support</a:t>
            </a:r>
            <a:r>
              <a:rPr lang="en-US" baseline="0" dirty="0" smtClean="0"/>
              <a:t> Core Team is composed on the S&amp;T rep to the Pest Detection Management Team, two CPHST scientists, and two technicians.</a:t>
            </a:r>
            <a:endParaRPr lang="en-US" dirty="0"/>
          </a:p>
        </p:txBody>
      </p:sp>
      <p:sp>
        <p:nvSpPr>
          <p:cNvPr id="4" name="Slide Number Placeholder 3"/>
          <p:cNvSpPr>
            <a:spLocks noGrp="1"/>
          </p:cNvSpPr>
          <p:nvPr>
            <p:ph type="sldNum" sz="quarter" idx="10"/>
          </p:nvPr>
        </p:nvSpPr>
        <p:spPr/>
        <p:txBody>
          <a:bodyPr/>
          <a:lstStyle/>
          <a:p>
            <a:fld id="{F2857AC9-2EA7-47A1-B88E-70729B75AED9}" type="slidenum">
              <a:rPr lang="en-US" smtClean="0"/>
              <a:t>4</a:t>
            </a:fld>
            <a:endParaRPr lang="en-US"/>
          </a:p>
        </p:txBody>
      </p:sp>
    </p:spTree>
    <p:extLst>
      <p:ext uri="{BB962C8B-B14F-4D97-AF65-F5344CB8AC3E}">
        <p14:creationId xmlns:p14="http://schemas.microsoft.com/office/powerpoint/2010/main" val="3895074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team works closely with other CPHST laboratories, however, to ensure that the CAPS program is fully supported. </a:t>
            </a:r>
          </a:p>
          <a:p>
            <a:r>
              <a:rPr lang="en-US" baseline="0" dirty="0" smtClean="0"/>
              <a:t>These include:</a:t>
            </a:r>
          </a:p>
          <a:p>
            <a:pPr marL="174708" indent="-174708">
              <a:buFont typeface="Arial" panose="020B0604020202020204" pitchFamily="34" charset="0"/>
              <a:buChar char="•"/>
            </a:pPr>
            <a:r>
              <a:rPr lang="en-US" baseline="0" dirty="0" smtClean="0"/>
              <a:t>the PERAL laboratory for pest prioritization and risk analysis support, </a:t>
            </a:r>
          </a:p>
          <a:p>
            <a:pPr marL="174708" indent="-174708">
              <a:buFont typeface="Arial" panose="020B0604020202020204" pitchFamily="34" charset="0"/>
              <a:buChar char="•"/>
            </a:pPr>
            <a:r>
              <a:rPr lang="en-US" baseline="0" dirty="0" smtClean="0"/>
              <a:t>the Beltsville laboratory for plant pathogen molecular diagnostics, </a:t>
            </a:r>
          </a:p>
          <a:p>
            <a:pPr marL="174708" indent="-174708">
              <a:buFont typeface="Arial" panose="020B0604020202020204" pitchFamily="34" charset="0"/>
              <a:buChar char="•"/>
            </a:pPr>
            <a:r>
              <a:rPr lang="en-US" baseline="0" dirty="0" smtClean="0"/>
              <a:t>the Otis laboratory for trap and lure development, field testing, and production as well as insect survey protocols, </a:t>
            </a:r>
          </a:p>
          <a:p>
            <a:pPr marL="174708" indent="-174708">
              <a:buFont typeface="Arial" panose="020B0604020202020204" pitchFamily="34" charset="0"/>
              <a:buChar char="•"/>
            </a:pPr>
            <a:r>
              <a:rPr lang="en-US" baseline="0" dirty="0" smtClean="0"/>
              <a:t>and finally the Ft. Collins laboratory for geospatial products and digital identification tools.</a:t>
            </a:r>
            <a:endParaRPr lang="en-US" dirty="0"/>
          </a:p>
        </p:txBody>
      </p:sp>
      <p:sp>
        <p:nvSpPr>
          <p:cNvPr id="4" name="Slide Number Placeholder 3"/>
          <p:cNvSpPr>
            <a:spLocks noGrp="1"/>
          </p:cNvSpPr>
          <p:nvPr>
            <p:ph type="sldNum" sz="quarter" idx="10"/>
          </p:nvPr>
        </p:nvSpPr>
        <p:spPr/>
        <p:txBody>
          <a:bodyPr/>
          <a:lstStyle/>
          <a:p>
            <a:fld id="{F2857AC9-2EA7-47A1-B88E-70729B75AED9}" type="slidenum">
              <a:rPr lang="en-US" smtClean="0"/>
              <a:t>5</a:t>
            </a:fld>
            <a:endParaRPr lang="en-US"/>
          </a:p>
        </p:txBody>
      </p:sp>
    </p:spTree>
    <p:extLst>
      <p:ext uri="{BB962C8B-B14F-4D97-AF65-F5344CB8AC3E}">
        <p14:creationId xmlns:p14="http://schemas.microsoft.com/office/powerpoint/2010/main" val="1662947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CPHST CAPS Support Team has three main responsibilities:</a:t>
            </a:r>
          </a:p>
          <a:p>
            <a:pPr marL="174708" indent="-174708">
              <a:buFont typeface="Arial" panose="020B0604020202020204" pitchFamily="34" charset="0"/>
              <a:buChar char="•"/>
            </a:pPr>
            <a:r>
              <a:rPr lang="en-US" dirty="0" smtClean="0">
                <a:effectLst>
                  <a:outerShdw blurRad="38100" dist="38100" dir="2700000" algn="tl">
                    <a:srgbClr val="000000">
                      <a:alpha val="43137"/>
                    </a:srgbClr>
                  </a:outerShdw>
                </a:effectLst>
              </a:rPr>
              <a:t>To</a:t>
            </a:r>
            <a:r>
              <a:rPr lang="en-US" baseline="0" dirty="0" smtClean="0">
                <a:effectLst>
                  <a:outerShdw blurRad="38100" dist="38100" dir="2700000" algn="tl">
                    <a:srgbClr val="000000">
                      <a:alpha val="43137"/>
                    </a:srgbClr>
                  </a:outerShdw>
                </a:effectLst>
              </a:rPr>
              <a:t> d</a:t>
            </a:r>
            <a:r>
              <a:rPr lang="en-US" dirty="0" smtClean="0">
                <a:effectLst>
                  <a:outerShdw blurRad="38100" dist="38100" dir="2700000" algn="tl">
                    <a:srgbClr val="000000">
                      <a:alpha val="43137"/>
                    </a:srgbClr>
                  </a:outerShdw>
                </a:effectLst>
              </a:rPr>
              <a:t>evelop and maintain CAPS Priority Pest Lists, </a:t>
            </a:r>
          </a:p>
          <a:p>
            <a:pPr marL="174708" indent="-174708">
              <a:buFont typeface="Arial" panose="020B0604020202020204" pitchFamily="34" charset="0"/>
              <a:buChar char="•"/>
            </a:pPr>
            <a:r>
              <a:rPr lang="en-US" dirty="0" smtClean="0">
                <a:effectLst>
                  <a:outerShdw blurRad="38100" dist="38100" dir="2700000" algn="tl">
                    <a:srgbClr val="000000">
                      <a:alpha val="43137"/>
                    </a:srgbClr>
                  </a:outerShdw>
                </a:effectLst>
              </a:rPr>
              <a:t>To develop pest datasheets and survey manuals, and</a:t>
            </a:r>
          </a:p>
          <a:p>
            <a:pPr marL="174708" indent="-174708">
              <a:buFont typeface="Arial" panose="020B0604020202020204" pitchFamily="34" charset="0"/>
              <a:buChar char="•"/>
            </a:pPr>
            <a:r>
              <a:rPr lang="en-US" dirty="0" smtClean="0">
                <a:effectLst>
                  <a:outerShdw blurRad="38100" dist="38100" dir="2700000" algn="tl">
                    <a:srgbClr val="000000">
                      <a:alpha val="43137"/>
                    </a:srgbClr>
                  </a:outerShdw>
                </a:effectLst>
              </a:rPr>
              <a:t>To</a:t>
            </a:r>
            <a:r>
              <a:rPr lang="en-US" baseline="0" dirty="0" smtClean="0">
                <a:effectLst>
                  <a:outerShdw blurRad="38100" dist="38100" dir="2700000" algn="tl">
                    <a:srgbClr val="000000">
                      <a:alpha val="43137"/>
                    </a:srgbClr>
                  </a:outerShdw>
                </a:effectLst>
              </a:rPr>
              <a:t> d</a:t>
            </a:r>
            <a:r>
              <a:rPr lang="en-US" dirty="0" smtClean="0">
                <a:effectLst>
                  <a:outerShdw blurRad="38100" dist="38100" dir="2700000" algn="tl">
                    <a:srgbClr val="000000">
                      <a:alpha val="43137"/>
                    </a:srgbClr>
                  </a:outerShdw>
                </a:effectLst>
              </a:rPr>
              <a:t>evelop approved survey and diagnostic/ identification methods</a:t>
            </a:r>
          </a:p>
          <a:p>
            <a:endParaRPr lang="en-US" dirty="0" smtClean="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We</a:t>
            </a:r>
            <a:r>
              <a:rPr lang="en-US" baseline="0" dirty="0" smtClean="0">
                <a:effectLst>
                  <a:outerShdw blurRad="38100" dist="38100" dir="2700000" algn="tl">
                    <a:srgbClr val="000000">
                      <a:alpha val="43137"/>
                    </a:srgbClr>
                  </a:outerShdw>
                </a:effectLst>
              </a:rPr>
              <a:t> will now discuss each of these main responsibilities in more detail.</a:t>
            </a:r>
            <a:endParaRPr lang="en-US" dirty="0" smtClean="0">
              <a:effectLst>
                <a:outerShdw blurRad="38100" dist="38100" dir="2700000" algn="tl">
                  <a:srgbClr val="000000">
                    <a:alpha val="43137"/>
                  </a:srgbClr>
                </a:outerShdw>
              </a:effectLst>
            </a:endParaRPr>
          </a:p>
          <a:p>
            <a:endParaRPr lang="en-US" dirty="0"/>
          </a:p>
        </p:txBody>
      </p:sp>
      <p:sp>
        <p:nvSpPr>
          <p:cNvPr id="4" name="Slide Number Placeholder 3"/>
          <p:cNvSpPr>
            <a:spLocks noGrp="1"/>
          </p:cNvSpPr>
          <p:nvPr>
            <p:ph type="sldNum" sz="quarter" idx="10"/>
          </p:nvPr>
        </p:nvSpPr>
        <p:spPr/>
        <p:txBody>
          <a:bodyPr/>
          <a:lstStyle/>
          <a:p>
            <a:fld id="{F2857AC9-2EA7-47A1-B88E-70729B75AED9}" type="slidenum">
              <a:rPr lang="en-US" smtClean="0"/>
              <a:t>6</a:t>
            </a:fld>
            <a:endParaRPr lang="en-US"/>
          </a:p>
        </p:txBody>
      </p:sp>
    </p:spTree>
    <p:extLst>
      <p:ext uri="{BB962C8B-B14F-4D97-AF65-F5344CB8AC3E}">
        <p14:creationId xmlns:p14="http://schemas.microsoft.com/office/powerpoint/2010/main" val="2242545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Since we have some new members, I would like to give</a:t>
            </a:r>
            <a:r>
              <a:rPr lang="en-US" sz="3000" baseline="0" dirty="0" smtClean="0">
                <a:effectLst>
                  <a:outerShdw blurRad="38100" dist="38100" dir="2700000" algn="tl">
                    <a:srgbClr val="000000">
                      <a:alpha val="75000"/>
                    </a:srgbClr>
                  </a:outerShdw>
                </a:effectLst>
              </a:rPr>
              <a:t> a brief review on the new process.  We added the Pre- and Post-assessments to our model and used these to create our AHP List.</a:t>
            </a:r>
            <a:endParaRPr lang="en-US" sz="3000" dirty="0">
              <a:effectLst>
                <a:outerShdw blurRad="38100" dist="38100" dir="2700000" algn="tl">
                  <a:srgbClr val="000000">
                    <a:alpha val="75000"/>
                  </a:srgbClr>
                </a:outerShdw>
              </a:effectLst>
            </a:endParaRPr>
          </a:p>
          <a:p>
            <a:pPr lvl="0">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solidFill>
                  <a:prstClr val="black"/>
                </a:solidFill>
              </a:rPr>
              <a:pPr>
                <a:defRPr/>
              </a:pPr>
              <a:t>9</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57EE5B-07A4-4D72-9614-6A580DF4AC57}" type="datetimeFigureOut">
              <a:rPr lang="en-US" smtClean="0">
                <a:solidFill>
                  <a:prstClr val="black">
                    <a:tint val="75000"/>
                  </a:prstClr>
                </a:solidFill>
              </a:rPr>
              <a:pPr/>
              <a:t>2/4/2015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6C9C664-5B55-42CF-8B66-6631A2CB6422}"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C057EE5B-07A4-4D72-9614-6A580DF4AC57}" type="datetimeFigureOut">
              <a:rPr lang="en-US" smtClean="0">
                <a:solidFill>
                  <a:prstClr val="black">
                    <a:tint val="75000"/>
                  </a:prstClr>
                </a:solidFill>
                <a:latin typeface="Calibri"/>
              </a:rPr>
              <a:pPr eaLnBrk="1" fontAlgn="auto" hangingPunct="1">
                <a:spcBef>
                  <a:spcPts val="0"/>
                </a:spcBef>
                <a:spcAft>
                  <a:spcPts val="0"/>
                </a:spcAft>
              </a:pPr>
              <a:t>2/4/2015</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36C9C664-5B55-42CF-8B66-6631A2CB6422}" type="slidenum">
              <a:rPr lang="en-US" smtClean="0">
                <a:solidFill>
                  <a:prstClr val="black">
                    <a:tint val="75000"/>
                  </a:prstClr>
                </a:solidFill>
                <a:latin typeface="Calibri"/>
              </a:rPr>
              <a:pPr eaLnBrk="1" fontAlgn="auto" hangingPunct="1">
                <a:spcBef>
                  <a:spcPts val="0"/>
                </a:spcBef>
                <a:spcAft>
                  <a:spcPts val="0"/>
                </a:spcAft>
              </a:pPr>
              <a:t>‹#›</a:t>
            </a:fld>
            <a:endParaRPr lang="en-US" dirty="0">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CPHST Support: Bringing Pests, Surveys, Plants, and Science Together</a:t>
            </a:r>
            <a:r>
              <a:rPr lang="en-US" sz="3600" dirty="0" smtClean="0"/>
              <a:t>	</a:t>
            </a:r>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1266"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1267"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181897" y="4953000"/>
            <a:ext cx="8610600"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Melinda Sullivan					Lisa Jackson</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melinda.j.sullivan@aphis.usda.gov     			lisa.d.jackson@aphis.usda.gov</a:t>
            </a:r>
          </a:p>
          <a:p>
            <a:pPr eaLnBrk="1" hangingPunct="1">
              <a:spcBef>
                <a:spcPct val="20000"/>
              </a:spcBef>
              <a:buClr>
                <a:schemeClr val="hlink"/>
              </a:buClr>
              <a:buSzPct val="65000"/>
            </a:pPr>
            <a:endParaRPr lang="en-US" sz="1600" dirty="0">
              <a:effectLst>
                <a:outerShdw blurRad="38100" dist="38100" dir="2700000" algn="tl">
                  <a:srgbClr val="000000"/>
                </a:outerShdw>
              </a:effectLst>
            </a:endParaRPr>
          </a:p>
          <a:p>
            <a:pPr eaLnBrk="1" hangingPunct="1">
              <a:spcBef>
                <a:spcPct val="20000"/>
              </a:spcBef>
              <a:buClr>
                <a:schemeClr val="hlink"/>
              </a:buClr>
              <a:buSzPct val="65000"/>
            </a:pPr>
            <a:r>
              <a:rPr lang="en-US" sz="1600" dirty="0" smtClean="0">
                <a:effectLst>
                  <a:outerShdw blurRad="38100" dist="38100" dir="2700000" algn="tl">
                    <a:srgbClr val="000000"/>
                  </a:outerShdw>
                </a:effectLst>
              </a:rPr>
              <a:t>Daniel Mackesy					Talitha Molet</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daniel.z.mackesy@aphis.usda.gov			talitha.p.molet@aphis.usda.gov</a:t>
            </a:r>
          </a:p>
          <a:p>
            <a:pPr eaLnBrk="1" hangingPunct="1">
              <a:spcBef>
                <a:spcPct val="20000"/>
              </a:spcBef>
              <a:buClr>
                <a:schemeClr val="hlink"/>
              </a:buClr>
              <a:buSzPct val="65000"/>
              <a:buFont typeface="Wingdings" pitchFamily="2" charset="2"/>
              <a:buNone/>
            </a:pPr>
            <a:endParaRPr lang="en-US" sz="1600" dirty="0">
              <a:effectLst>
                <a:outerShdw blurRad="38100" dist="38100" dir="2700000" algn="tl">
                  <a:srgbClr val="000000"/>
                </a:outerShdw>
              </a:effectLst>
            </a:endParaRPr>
          </a:p>
        </p:txBody>
      </p:sp>
    </p:spTree>
    <p:extLst>
      <p:ext uri="{BB962C8B-B14F-4D97-AF65-F5344CB8AC3E}">
        <p14:creationId xmlns:p14="http://schemas.microsoft.com/office/powerpoint/2010/main" val="927074696"/>
      </p:ext>
    </p:extLst>
  </p:cSld>
  <p:clrMapOvr>
    <a:masterClrMapping/>
  </p:clrMapOvr>
  <mc:AlternateContent xmlns:mc="http://schemas.openxmlformats.org/markup-compatibility/2006" xmlns:p14="http://schemas.microsoft.com/office/powerpoint/2010/main">
    <mc:Choice Requires="p14">
      <p:transition spd="slow" p14:dur="2000" advTm="8765"/>
    </mc:Choice>
    <mc:Fallback xmlns="">
      <p:transition spd="slow" advTm="876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457200" y="11430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Pre-assessment Questionnaire</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it a plant pest as defined by the IPPC</a:t>
            </a:r>
            <a:r>
              <a:rPr lang="en-US" sz="2400" dirty="0" smtClean="0">
                <a:effectLst>
                  <a:outerShdw blurRad="38100" dist="38100" dir="2700000" algn="tl">
                    <a:srgbClr val="000000">
                      <a:alpha val="75000"/>
                    </a:srgbClr>
                  </a:outerShdw>
                </a:effectLst>
              </a:rPr>
              <a:t>?</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Does </a:t>
            </a:r>
            <a:r>
              <a:rPr lang="en-US" sz="2400" dirty="0">
                <a:effectLst>
                  <a:outerShdw blurRad="38100" dist="38100" dir="2700000" algn="tl">
                    <a:srgbClr val="000000">
                      <a:alpha val="75000"/>
                    </a:srgbClr>
                  </a:outerShdw>
                </a:effectLst>
              </a:rPr>
              <a:t>the pest cause measurable damage on any plant of value </a:t>
            </a:r>
            <a:r>
              <a:rPr lang="en-US" sz="2400" dirty="0" smtClean="0">
                <a:effectLst>
                  <a:outerShdw blurRad="38100" dist="38100" dir="2700000" algn="tl">
                    <a:srgbClr val="000000">
                      <a:alpha val="75000"/>
                    </a:srgbClr>
                  </a:outerShdw>
                </a:effectLst>
              </a:rPr>
              <a:t>or </a:t>
            </a:r>
            <a:r>
              <a:rPr lang="en-US" sz="2400" dirty="0">
                <a:effectLst>
                  <a:outerShdw blurRad="38100" dist="38100" dir="2700000" algn="tl">
                    <a:srgbClr val="000000">
                      <a:alpha val="75000"/>
                    </a:srgbClr>
                  </a:outerShdw>
                </a:effectLst>
              </a:rPr>
              <a:t>interfere with trade? </a:t>
            </a:r>
            <a:endParaRPr lang="en-US" sz="2400" dirty="0" smtClean="0">
              <a:effectLst>
                <a:outerShdw blurRad="38100" dist="38100" dir="2700000" algn="tl">
                  <a:srgbClr val="000000">
                    <a:alpha val="75000"/>
                  </a:srgbClr>
                </a:outerShdw>
              </a:effectLst>
            </a:endParaRPr>
          </a:p>
          <a:p>
            <a:pPr marL="914400" lvl="1" indent="-457200">
              <a:buClr>
                <a:schemeClr val="tx2">
                  <a:lumMod val="75000"/>
                </a:schemeClr>
              </a:buClr>
              <a:buSzPct val="90000"/>
              <a:buAutoNum type="arabicPeriod"/>
            </a:pPr>
            <a:r>
              <a:rPr lang="en-US" sz="2400" dirty="0">
                <a:solidFill>
                  <a:srgbClr val="FFC000"/>
                </a:solidFill>
                <a:effectLst>
                  <a:outerShdw blurRad="38100" dist="38100" dir="2700000" algn="tl">
                    <a:srgbClr val="000000">
                      <a:alpha val="75000"/>
                    </a:srgbClr>
                  </a:outerShdw>
                </a:effectLst>
              </a:rPr>
              <a:t>Is the pest established or widely distributed in the conterminous United States? </a:t>
            </a:r>
            <a:r>
              <a:rPr lang="en-US" sz="2400" dirty="0" smtClean="0">
                <a:solidFill>
                  <a:srgbClr val="FFC000"/>
                </a:solidFill>
                <a:effectLst>
                  <a:outerShdw blurRad="38100" dist="38100" dir="2700000" algn="tl">
                    <a:srgbClr val="000000">
                      <a:alpha val="75000"/>
                    </a:srgbClr>
                  </a:outerShdw>
                </a:effectLst>
              </a:rPr>
              <a:t> </a:t>
            </a:r>
            <a:r>
              <a:rPr lang="en-US" sz="2400" dirty="0" smtClean="0">
                <a:effectLst>
                  <a:outerShdw blurRad="38100" dist="38100" dir="2700000" algn="tl">
                    <a:srgbClr val="000000">
                      <a:alpha val="75000"/>
                    </a:srgbClr>
                  </a:outerShdw>
                </a:effectLst>
              </a:rPr>
              <a:t>Yes = Fail</a:t>
            </a:r>
          </a:p>
          <a:p>
            <a:pPr marL="914400" lvl="1" indent="-457200">
              <a:buClr>
                <a:schemeClr val="tx2">
                  <a:lumMod val="75000"/>
                </a:schemeClr>
              </a:buClr>
              <a:buSzPct val="90000"/>
              <a:buFont typeface="Wingdings" pitchFamily="2" charset="2"/>
              <a:buAutoNum type="arabicPeriod"/>
            </a:pPr>
            <a:r>
              <a:rPr lang="en-US" sz="2400" dirty="0" smtClean="0">
                <a:solidFill>
                  <a:srgbClr val="FFC000"/>
                </a:solidFill>
                <a:effectLst>
                  <a:outerShdw blurRad="38100" dist="38100" dir="2700000" algn="tl">
                    <a:srgbClr val="000000">
                      <a:alpha val="75000"/>
                    </a:srgbClr>
                  </a:outerShdw>
                </a:effectLst>
              </a:rPr>
              <a:t>Is </a:t>
            </a:r>
            <a:r>
              <a:rPr lang="en-US" sz="2400" dirty="0">
                <a:solidFill>
                  <a:srgbClr val="FFC000"/>
                </a:solidFill>
                <a:effectLst>
                  <a:outerShdw blurRad="38100" dist="38100" dir="2700000" algn="tl">
                    <a:srgbClr val="000000">
                      <a:alpha val="75000"/>
                    </a:srgbClr>
                  </a:outerShdw>
                </a:effectLst>
              </a:rPr>
              <a:t>it listed in the AQAS database as </a:t>
            </a:r>
            <a:r>
              <a:rPr lang="en-US" sz="2400" dirty="0" smtClean="0">
                <a:solidFill>
                  <a:srgbClr val="FFC000"/>
                </a:solidFill>
                <a:effectLst>
                  <a:outerShdw blurRad="38100" dist="38100" dir="2700000" algn="tl">
                    <a:srgbClr val="000000">
                      <a:alpha val="75000"/>
                    </a:srgbClr>
                  </a:outerShdw>
                </a:effectLst>
              </a:rPr>
              <a:t>non-reportable </a:t>
            </a:r>
            <a:r>
              <a:rPr lang="en-US" sz="2400" dirty="0">
                <a:solidFill>
                  <a:srgbClr val="FFC000"/>
                </a:solidFill>
                <a:effectLst>
                  <a:outerShdw blurRad="38100" dist="38100" dir="2700000" algn="tl">
                    <a:srgbClr val="000000">
                      <a:alpha val="75000"/>
                    </a:srgbClr>
                  </a:outerShdw>
                </a:effectLst>
              </a:rPr>
              <a:t>at the species level? </a:t>
            </a:r>
            <a:r>
              <a:rPr lang="en-US" sz="2400" dirty="0">
                <a:effectLst>
                  <a:outerShdw blurRad="38100" dist="38100" dir="2700000" algn="tl">
                    <a:srgbClr val="000000">
                      <a:alpha val="75000"/>
                    </a:srgbClr>
                  </a:outerShdw>
                </a:effectLst>
              </a:rPr>
              <a:t>Yes = </a:t>
            </a:r>
            <a:r>
              <a:rPr lang="en-US" sz="2400" dirty="0" smtClean="0">
                <a:effectLst>
                  <a:outerShdw blurRad="38100" dist="38100" dir="2700000" algn="tl">
                    <a:srgbClr val="000000">
                      <a:alpha val="75000"/>
                    </a:srgbClr>
                  </a:outerShdw>
                </a:effectLst>
              </a:rPr>
              <a:t>Fail</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there a demonstrated pathway of introduction, not including </a:t>
            </a:r>
            <a:r>
              <a:rPr lang="en-US" sz="2400" dirty="0" smtClean="0">
                <a:effectLst>
                  <a:outerShdw blurRad="38100" dist="38100" dir="2700000" algn="tl">
                    <a:srgbClr val="000000">
                      <a:alpha val="75000"/>
                    </a:srgbClr>
                  </a:outerShdw>
                </a:effectLst>
              </a:rPr>
              <a:t>smuggling?</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the deliberate smuggling of this pest or any host of this pest likely to occur?</a:t>
            </a:r>
            <a:r>
              <a:rPr lang="en-US" sz="2400" dirty="0" smtClean="0">
                <a:effectLst/>
              </a:rPr>
              <a:t> </a:t>
            </a:r>
            <a:endParaRPr lang="en-US" sz="2400"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476954150"/>
      </p:ext>
    </p:extLst>
  </p:cSld>
  <p:clrMapOvr>
    <a:masterClrMapping/>
  </p:clrMapOvr>
  <mc:AlternateContent xmlns:mc="http://schemas.openxmlformats.org/markup-compatibility/2006" xmlns:p14="http://schemas.microsoft.com/office/powerpoint/2010/main">
    <mc:Choice Requires="p14">
      <p:transition spd="slow" p14:dur="2000" advTm="62816"/>
    </mc:Choice>
    <mc:Fallback xmlns="">
      <p:transition spd="slow" advTm="62816"/>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a:t>
            </a:r>
            <a:r>
              <a:rPr lang="en-US" sz="3800" dirty="0"/>
              <a:t>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Post-assessment Questionnaire</a:t>
            </a:r>
          </a:p>
          <a:p>
            <a:pPr marL="457200" lvl="1" indent="0">
              <a:buClr>
                <a:schemeClr val="tx2">
                  <a:lumMod val="75000"/>
                </a:schemeClr>
              </a:buClr>
              <a:buSzPct val="90000"/>
              <a:buNone/>
            </a:pPr>
            <a:r>
              <a:rPr lang="en-US" sz="2400" dirty="0" smtClean="0">
                <a:effectLst>
                  <a:outerShdw blurRad="38100" dist="38100" dir="2700000" algn="tl">
                    <a:srgbClr val="000000">
                      <a:alpha val="75000"/>
                    </a:srgbClr>
                  </a:outerShdw>
                </a:effectLst>
              </a:rPr>
              <a:t>Evaluates:</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Survey method</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Identification/ diagnostic method</a:t>
            </a:r>
          </a:p>
          <a:p>
            <a:pPr lvl="2">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Capacity/ expertise to perform ID/ diagnostics</a:t>
            </a:r>
            <a:endParaRPr lang="en-US"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Exclude pests that don’t have effective methods.</a:t>
            </a: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These pests would not be listed on the final prioritized pest list.</a:t>
            </a: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Pests </a:t>
            </a:r>
            <a:r>
              <a:rPr lang="en-US" sz="2400" dirty="0">
                <a:effectLst>
                  <a:outerShdw blurRad="38100" dist="38100" dir="2700000" algn="tl">
                    <a:srgbClr val="000000">
                      <a:alpha val="75000"/>
                    </a:srgbClr>
                  </a:outerShdw>
                </a:effectLst>
              </a:rPr>
              <a:t>would go to a research and development list</a:t>
            </a:r>
            <a:r>
              <a:rPr lang="en-US" sz="2400" dirty="0" smtClean="0">
                <a:effectLst>
                  <a:outerShdw blurRad="38100" dist="38100" dir="2700000" algn="tl">
                    <a:srgbClr val="000000">
                      <a:alpha val="75000"/>
                    </a:srgbClr>
                  </a:outerShdw>
                </a:effectLst>
              </a:rPr>
              <a:t>.</a:t>
            </a:r>
          </a:p>
          <a:p>
            <a:pPr marL="1196975" lvl="3" indent="-231775">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Farm Bill Goal 3 has asked us for recommendations for priorities each year</a:t>
            </a: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5" name="Picture 4" descr="Petri%20Dishes2.jpg"/>
          <p:cNvPicPr>
            <a:picLocks noChangeAspect="1"/>
          </p:cNvPicPr>
          <p:nvPr/>
        </p:nvPicPr>
        <p:blipFill>
          <a:blip r:embed="rId3" cstate="print"/>
          <a:stretch>
            <a:fillRect/>
          </a:stretch>
        </p:blipFill>
        <p:spPr>
          <a:xfrm>
            <a:off x="6553200" y="1219200"/>
            <a:ext cx="1923385" cy="1603248"/>
          </a:xfrm>
          <a:prstGeom prst="rect">
            <a:avLst/>
          </a:prstGeom>
        </p:spPr>
      </p:pic>
    </p:spTree>
    <p:extLst>
      <p:ext uri="{BB962C8B-B14F-4D97-AF65-F5344CB8AC3E}">
        <p14:creationId xmlns:p14="http://schemas.microsoft.com/office/powerpoint/2010/main" val="796698565"/>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2016 </a:t>
            </a:r>
            <a:r>
              <a:rPr lang="en-US" dirty="0"/>
              <a:t>Prioritized Pest List</a:t>
            </a:r>
            <a:br>
              <a:rPr lang="en-US" dirty="0"/>
            </a:br>
            <a:r>
              <a:rPr lang="en-US" dirty="0"/>
              <a:t/>
            </a:r>
            <a:br>
              <a:rPr lang="en-US" dirty="0"/>
            </a:br>
            <a:endParaRPr lang="en-US" dirty="0"/>
          </a:p>
        </p:txBody>
      </p:sp>
    </p:spTree>
    <p:extLst>
      <p:ext uri="{BB962C8B-B14F-4D97-AF65-F5344CB8AC3E}">
        <p14:creationId xmlns:p14="http://schemas.microsoft.com/office/powerpoint/2010/main" val="1755893956"/>
      </p:ext>
    </p:extLst>
  </p:cSld>
  <p:clrMapOvr>
    <a:masterClrMapping/>
  </p:clrMapOvr>
  <mc:AlternateContent xmlns:mc="http://schemas.openxmlformats.org/markup-compatibility/2006" xmlns:p14="http://schemas.microsoft.com/office/powerpoint/2010/main">
    <mc:Choice Requires="p14">
      <p:transition spd="slow" p14:dur="2000" advTm="5953"/>
    </mc:Choice>
    <mc:Fallback xmlns="">
      <p:transition spd="slow" advTm="5953"/>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914400"/>
          </a:xfrm>
        </p:spPr>
        <p:txBody>
          <a:bodyPr/>
          <a:lstStyle/>
          <a:p>
            <a:pPr algn="l"/>
            <a:r>
              <a:rPr lang="en-US" sz="3800" dirty="0" smtClean="0"/>
              <a:t>2016 Prioritized Pest List</a:t>
            </a:r>
            <a:endParaRPr lang="en-US" sz="3800" dirty="0"/>
          </a:p>
        </p:txBody>
      </p:sp>
      <p:sp>
        <p:nvSpPr>
          <p:cNvPr id="3" name="Content Placeholder 2"/>
          <p:cNvSpPr>
            <a:spLocks noGrp="1"/>
          </p:cNvSpPr>
          <p:nvPr>
            <p:ph idx="1"/>
          </p:nvPr>
        </p:nvSpPr>
        <p:spPr>
          <a:xfrm>
            <a:off x="381000" y="1066800"/>
            <a:ext cx="8458200" cy="4343400"/>
          </a:xfrm>
        </p:spPr>
        <p:txBody>
          <a:bodyPr/>
          <a:lstStyle/>
          <a:p>
            <a:pPr marL="0" indent="0">
              <a:buClr>
                <a:srgbClr val="FFC000"/>
              </a:buClr>
              <a:buSzPct val="90000"/>
              <a:buNone/>
            </a:pPr>
            <a:r>
              <a:rPr lang="en-US" dirty="0" smtClean="0">
                <a:solidFill>
                  <a:schemeClr val="tx2">
                    <a:lumMod val="75000"/>
                  </a:schemeClr>
                </a:solidFill>
                <a:effectLst>
                  <a:outerShdw blurRad="38100" dist="38100" dir="2700000" algn="tl">
                    <a:srgbClr val="000000">
                      <a:alpha val="75000"/>
                    </a:srgbClr>
                  </a:outerShdw>
                </a:effectLst>
              </a:rPr>
              <a:t>Revising the ranking model questions/ criteria</a:t>
            </a:r>
          </a:p>
          <a:p>
            <a:pPr>
              <a:buClr>
                <a:srgbClr val="FFC000"/>
              </a:buClr>
              <a:buSzPct val="90000"/>
              <a:buFont typeface="Wingdings" panose="05000000000000000000" pitchFamily="2" charset="2"/>
              <a:buChar char="§"/>
            </a:pPr>
            <a:r>
              <a:rPr lang="en-US" sz="2900" dirty="0">
                <a:effectLst>
                  <a:outerShdw blurRad="38100" dist="38100" dir="2700000" algn="tl">
                    <a:srgbClr val="000000">
                      <a:alpha val="75000"/>
                    </a:srgbClr>
                  </a:outerShdw>
                </a:effectLst>
              </a:rPr>
              <a:t>Alison Neeley will be presenting an update of </a:t>
            </a:r>
            <a:r>
              <a:rPr lang="en-US" sz="2900" dirty="0" smtClean="0">
                <a:effectLst>
                  <a:outerShdw blurRad="38100" dist="38100" dir="2700000" algn="tl">
                    <a:srgbClr val="000000">
                      <a:alpha val="75000"/>
                    </a:srgbClr>
                  </a:outerShdw>
                </a:effectLst>
              </a:rPr>
              <a:t>on the status of the pest prioritization project.</a:t>
            </a:r>
            <a:endParaRPr lang="en-US" sz="2900" dirty="0">
              <a:effectLst>
                <a:outerShdw blurRad="38100" dist="38100" dir="2700000" algn="tl">
                  <a:srgbClr val="000000">
                    <a:alpha val="75000"/>
                  </a:srgbClr>
                </a:outerShdw>
              </a:effectLst>
            </a:endParaRPr>
          </a:p>
          <a:p>
            <a:pPr>
              <a:buClr>
                <a:srgbClr val="FFC000"/>
              </a:buClr>
              <a:buSzPct val="90000"/>
              <a:buFont typeface="Wingdings" panose="05000000000000000000" pitchFamily="2" charset="2"/>
              <a:buChar char="§"/>
            </a:pPr>
            <a:r>
              <a:rPr lang="en-US" sz="2900" dirty="0" smtClean="0">
                <a:effectLst>
                  <a:outerShdw blurRad="38100" dist="38100" dir="2700000" algn="tl">
                    <a:srgbClr val="000000">
                      <a:alpha val="75000"/>
                    </a:srgbClr>
                  </a:outerShdw>
                </a:effectLst>
              </a:rPr>
              <a:t>We will not have a new ranked list for 2016</a:t>
            </a:r>
          </a:p>
          <a:p>
            <a:pPr>
              <a:buClr>
                <a:srgbClr val="FFC000"/>
              </a:buClr>
              <a:buSzPct val="90000"/>
              <a:buFont typeface="Wingdings" panose="05000000000000000000" pitchFamily="2" charset="2"/>
              <a:buChar char="§"/>
            </a:pPr>
            <a:r>
              <a:rPr lang="en-US" sz="2900" dirty="0" smtClean="0">
                <a:effectLst>
                  <a:outerShdw blurRad="38100" dist="38100" dir="2700000" algn="tl">
                    <a:srgbClr val="000000">
                      <a:alpha val="75000"/>
                    </a:srgbClr>
                  </a:outerShdw>
                </a:effectLst>
              </a:rPr>
              <a:t>For 2016, we are adding a few pests that are economically important, are spreading in Europe, are getting political pressure to add, and that we currently have methods (survey and identification) for already.</a:t>
            </a:r>
          </a:p>
          <a:p>
            <a:pPr marL="508000" lvl="2"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973736690"/>
      </p:ext>
    </p:extLst>
  </p:cSld>
  <p:clrMapOvr>
    <a:masterClrMapping/>
  </p:clrMapOvr>
  <mc:AlternateContent xmlns:mc="http://schemas.openxmlformats.org/markup-compatibility/2006" xmlns:p14="http://schemas.microsoft.com/office/powerpoint/2010/main">
    <mc:Choice Requires="p14">
      <p:transition spd="slow" p14:dur="2000" advTm="51895"/>
    </mc:Choice>
    <mc:Fallback xmlns="">
      <p:transition spd="slow" advTm="51895"/>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l"/>
            <a:r>
              <a:rPr lang="en-US" sz="4000" dirty="0"/>
              <a:t>Changes to 2016 Pest </a:t>
            </a:r>
            <a:r>
              <a:rPr lang="en-US" sz="4000" dirty="0" smtClean="0"/>
              <a:t>Lists</a:t>
            </a:r>
            <a:endParaRPr lang="en-US" sz="3800" dirty="0"/>
          </a:p>
        </p:txBody>
      </p:sp>
      <p:sp>
        <p:nvSpPr>
          <p:cNvPr id="3" name="Content Placeholder 2"/>
          <p:cNvSpPr>
            <a:spLocks noGrp="1"/>
          </p:cNvSpPr>
          <p:nvPr>
            <p:ph idx="1"/>
          </p:nvPr>
        </p:nvSpPr>
        <p:spPr>
          <a:xfrm>
            <a:off x="304800" y="914400"/>
            <a:ext cx="8686800" cy="4343400"/>
          </a:xfrm>
        </p:spPr>
        <p:txBody>
          <a:bodyPr/>
          <a:lstStyle/>
          <a:p>
            <a:r>
              <a:rPr lang="en-US" sz="3000" dirty="0" smtClean="0">
                <a:solidFill>
                  <a:schemeClr val="tx2">
                    <a:lumMod val="75000"/>
                  </a:schemeClr>
                </a:solidFill>
              </a:rPr>
              <a:t>Prioritized Pest List (former AHP)</a:t>
            </a:r>
          </a:p>
          <a:p>
            <a:pPr lvl="1"/>
            <a:r>
              <a:rPr lang="en-US" sz="2600" dirty="0" smtClean="0"/>
              <a:t>Two news pests are available for survey on Prioritized pest list:</a:t>
            </a:r>
          </a:p>
          <a:p>
            <a:pPr lvl="1" indent="342900">
              <a:buClr>
                <a:srgbClr val="FFFF66"/>
              </a:buClr>
              <a:buFont typeface="Wingdings" panose="05000000000000000000" pitchFamily="2" charset="2"/>
              <a:buChar char="§"/>
            </a:pPr>
            <a:r>
              <a:rPr lang="en-US" sz="2600" i="1" dirty="0" err="1" smtClean="0"/>
              <a:t>Candidatus</a:t>
            </a:r>
            <a:r>
              <a:rPr lang="en-US" sz="2600" i="1" dirty="0" smtClean="0"/>
              <a:t>  </a:t>
            </a:r>
            <a:r>
              <a:rPr lang="en-US" sz="2600" dirty="0" err="1" smtClean="0"/>
              <a:t>Phytoplasma</a:t>
            </a:r>
            <a:r>
              <a:rPr lang="en-US" sz="2600" dirty="0" smtClean="0"/>
              <a:t> </a:t>
            </a:r>
            <a:r>
              <a:rPr lang="en-US" sz="2600" dirty="0" err="1" smtClean="0"/>
              <a:t>solani</a:t>
            </a:r>
            <a:r>
              <a:rPr lang="en-US" sz="2600" dirty="0" smtClean="0"/>
              <a:t> (bois noir; </a:t>
            </a:r>
            <a:r>
              <a:rPr lang="en-US" sz="2600" dirty="0" err="1" smtClean="0"/>
              <a:t>stolbur</a:t>
            </a:r>
            <a:r>
              <a:rPr lang="en-US" sz="2600" dirty="0" smtClean="0"/>
              <a:t>)</a:t>
            </a:r>
          </a:p>
          <a:p>
            <a:pPr lvl="1" indent="342900">
              <a:buClr>
                <a:srgbClr val="FFFF66"/>
              </a:buClr>
              <a:buFont typeface="Wingdings" panose="05000000000000000000" pitchFamily="2" charset="2"/>
              <a:buChar char="§"/>
            </a:pPr>
            <a:r>
              <a:rPr lang="en-US" sz="2600" i="1" dirty="0" err="1" smtClean="0"/>
              <a:t>Phytophthora</a:t>
            </a:r>
            <a:r>
              <a:rPr lang="en-US" sz="2600" i="1" dirty="0" smtClean="0"/>
              <a:t> </a:t>
            </a:r>
            <a:r>
              <a:rPr lang="en-US" sz="2600" i="1" dirty="0" err="1" smtClean="0"/>
              <a:t>kernoviae</a:t>
            </a:r>
            <a:r>
              <a:rPr lang="en-US" sz="2600" i="1" dirty="0" smtClean="0"/>
              <a:t> </a:t>
            </a:r>
            <a:r>
              <a:rPr lang="en-US" sz="2600" dirty="0" smtClean="0"/>
              <a:t>(no common name)</a:t>
            </a:r>
          </a:p>
          <a:p>
            <a:r>
              <a:rPr lang="en-US" sz="3000" dirty="0" smtClean="0">
                <a:solidFill>
                  <a:schemeClr val="tx2">
                    <a:lumMod val="75000"/>
                  </a:schemeClr>
                </a:solidFill>
              </a:rPr>
              <a:t>Commodity Lists:</a:t>
            </a:r>
          </a:p>
          <a:p>
            <a:pPr lvl="1"/>
            <a:r>
              <a:rPr lang="en-US" sz="2600" dirty="0" smtClean="0"/>
              <a:t>Will add Tropical pest list pests to the Commodity-based survey pest lists</a:t>
            </a:r>
          </a:p>
          <a:p>
            <a:pPr lvl="1"/>
            <a:r>
              <a:rPr lang="en-US" sz="2600" dirty="0" smtClean="0"/>
              <a:t>Several additions/ deletions from existing commodity survey lists </a:t>
            </a:r>
          </a:p>
          <a:p>
            <a:pPr lvl="1"/>
            <a:r>
              <a:rPr lang="en-US" sz="2600" dirty="0"/>
              <a:t>W</a:t>
            </a:r>
            <a:r>
              <a:rPr lang="en-US" sz="2600" dirty="0" smtClean="0"/>
              <a:t>ill go over specifics in manual update talk</a:t>
            </a:r>
            <a:endParaRPr lang="en-US" sz="2600" dirty="0"/>
          </a:p>
          <a:p>
            <a:pPr marL="0" lvl="0" indent="0">
              <a:buNone/>
            </a:pPr>
            <a:endParaRPr lang="en-US" sz="2800" dirty="0" smtClean="0">
              <a:effectLst>
                <a:outerShdw blurRad="38100" dist="38100" dir="2700000" algn="tl">
                  <a:srgbClr val="000000">
                    <a:alpha val="43137"/>
                  </a:srgbClr>
                </a:outerShdw>
              </a:effectLst>
            </a:endParaRPr>
          </a:p>
          <a:p>
            <a:pPr marL="0" lvl="0" indent="0">
              <a:buNone/>
            </a:pPr>
            <a:endParaRPr lang="en-US" sz="2800" dirty="0" smtClean="0">
              <a:effectLst/>
            </a:endParaRPr>
          </a:p>
          <a:p>
            <a:pPr marL="0" lvl="0" indent="0">
              <a:buNone/>
            </a:pPr>
            <a:endParaRPr lang="en-US" sz="2800" dirty="0">
              <a:effectLst/>
            </a:endParaRP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964883801"/>
      </p:ext>
    </p:extLst>
  </p:cSld>
  <p:clrMapOvr>
    <a:masterClrMapping/>
  </p:clrMapOvr>
  <mc:AlternateContent xmlns:mc="http://schemas.openxmlformats.org/markup-compatibility/2006" xmlns:p14="http://schemas.microsoft.com/office/powerpoint/2010/main">
    <mc:Choice Requires="p14">
      <p:transition spd="slow" p14:dur="2000" advTm="43775"/>
    </mc:Choice>
    <mc:Fallback xmlns="">
      <p:transition spd="slow" advTm="43775"/>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Pests to Analyze in 2017 (using new model)</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508262649"/>
      </p:ext>
    </p:extLst>
  </p:cSld>
  <p:clrMapOvr>
    <a:masterClrMapping/>
  </p:clrMapOvr>
  <mc:AlternateContent xmlns:mc="http://schemas.openxmlformats.org/markup-compatibility/2006" xmlns:p14="http://schemas.microsoft.com/office/powerpoint/2010/main">
    <mc:Choice Requires="p14">
      <p:transition spd="slow" p14:dur="2000" advTm="3630"/>
    </mc:Choice>
    <mc:Fallback xmlns="">
      <p:transition spd="slow" advTm="363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800" dirty="0" smtClean="0"/>
              <a:t>Pests </a:t>
            </a:r>
            <a:r>
              <a:rPr lang="en-US" sz="3800" dirty="0"/>
              <a:t>to </a:t>
            </a:r>
            <a:r>
              <a:rPr lang="en-US" sz="3800" dirty="0" smtClean="0"/>
              <a:t>Analyze in 2017</a:t>
            </a:r>
            <a:endParaRPr lang="en-US" sz="3800" dirty="0"/>
          </a:p>
        </p:txBody>
      </p:sp>
      <p:sp>
        <p:nvSpPr>
          <p:cNvPr id="3" name="Content Placeholder 2"/>
          <p:cNvSpPr>
            <a:spLocks noGrp="1"/>
          </p:cNvSpPr>
          <p:nvPr>
            <p:ph idx="1"/>
          </p:nvPr>
        </p:nvSpPr>
        <p:spPr>
          <a:xfrm>
            <a:off x="609600" y="1066800"/>
            <a:ext cx="8153400" cy="4343400"/>
          </a:xfrm>
        </p:spPr>
        <p:txBody>
          <a:bodyPr/>
          <a:lstStyle/>
          <a:p>
            <a:r>
              <a:rPr lang="en-US" sz="3000" dirty="0" smtClean="0"/>
              <a:t>Current Prioritized Pest List: 56 </a:t>
            </a:r>
          </a:p>
          <a:p>
            <a:pPr lvl="1"/>
            <a:r>
              <a:rPr lang="en-US" sz="3000" dirty="0" smtClean="0"/>
              <a:t>Not including Mollusks and Plants (analyzed later)</a:t>
            </a:r>
          </a:p>
          <a:p>
            <a:r>
              <a:rPr lang="en-US" sz="3000" dirty="0" smtClean="0"/>
              <a:t>New Pest Advisory Group (NPAG): 3</a:t>
            </a:r>
          </a:p>
          <a:p>
            <a:r>
              <a:rPr lang="en-US" sz="3000" dirty="0" smtClean="0"/>
              <a:t>CAPS Community: 5</a:t>
            </a:r>
          </a:p>
          <a:p>
            <a:r>
              <a:rPr lang="en-US" sz="3000" dirty="0" err="1"/>
              <a:t>PestLens</a:t>
            </a:r>
            <a:r>
              <a:rPr lang="en-US" sz="3000" dirty="0"/>
              <a:t>: </a:t>
            </a:r>
            <a:r>
              <a:rPr lang="en-US" sz="3000" dirty="0" smtClean="0"/>
              <a:t>11</a:t>
            </a:r>
            <a:endParaRPr lang="en-US" sz="3000" dirty="0">
              <a:effectLst>
                <a:outerShdw blurRad="38100" dist="38100" dir="2700000" algn="tl">
                  <a:srgbClr val="000000">
                    <a:alpha val="75000"/>
                  </a:srgbClr>
                </a:outerShdw>
              </a:effectLst>
            </a:endParaRPr>
          </a:p>
          <a:p>
            <a:r>
              <a:rPr lang="en-US" sz="3000" dirty="0" smtClean="0"/>
              <a:t>Offshore Pest Information System (OPIS) </a:t>
            </a:r>
            <a:r>
              <a:rPr lang="en-US" sz="3000" dirty="0"/>
              <a:t>A List: </a:t>
            </a:r>
            <a:r>
              <a:rPr lang="en-US" sz="3000" dirty="0" smtClean="0"/>
              <a:t>8</a:t>
            </a:r>
          </a:p>
          <a:p>
            <a:r>
              <a:rPr lang="en-US" sz="3000" dirty="0" smtClean="0"/>
              <a:t>Former Additional Pests of Concern: 3</a:t>
            </a:r>
          </a:p>
          <a:p>
            <a:r>
              <a:rPr lang="en-US" sz="3000" dirty="0" smtClean="0"/>
              <a:t>Multiple sources (more than 1 of above): 9</a:t>
            </a:r>
            <a:endParaRPr lang="en-US" sz="3000" dirty="0"/>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417230646"/>
      </p:ext>
    </p:extLst>
  </p:cSld>
  <p:clrMapOvr>
    <a:masterClrMapping/>
  </p:clrMapOvr>
  <mc:AlternateContent xmlns:mc="http://schemas.openxmlformats.org/markup-compatibility/2006" xmlns:p14="http://schemas.microsoft.com/office/powerpoint/2010/main">
    <mc:Choice Requires="p14">
      <p:transition spd="slow" p14:dur="2000" advTm="60258"/>
    </mc:Choice>
    <mc:Fallback xmlns="">
      <p:transition spd="slow" advTm="60258"/>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2017 Pest List</a:t>
            </a:r>
            <a:endParaRPr lang="en-US" dirty="0"/>
          </a:p>
        </p:txBody>
      </p:sp>
      <p:sp>
        <p:nvSpPr>
          <p:cNvPr id="3" name="Content Placeholder 2"/>
          <p:cNvSpPr>
            <a:spLocks noGrp="1"/>
          </p:cNvSpPr>
          <p:nvPr>
            <p:ph idx="1"/>
          </p:nvPr>
        </p:nvSpPr>
        <p:spPr/>
        <p:txBody>
          <a:bodyPr/>
          <a:lstStyle/>
          <a:p>
            <a:r>
              <a:rPr lang="en-US" dirty="0">
                <a:effectLst>
                  <a:outerShdw blurRad="38100" dist="38100" dir="2700000" algn="tl">
                    <a:srgbClr val="000000">
                      <a:alpha val="75000"/>
                    </a:srgbClr>
                  </a:outerShdw>
                </a:effectLst>
              </a:rPr>
              <a:t>Running 95 pests in total and want </a:t>
            </a:r>
            <a:r>
              <a:rPr lang="en-US" dirty="0" smtClean="0">
                <a:effectLst>
                  <a:outerShdw blurRad="38100" dist="38100" dir="2700000" algn="tl">
                    <a:srgbClr val="000000">
                      <a:alpha val="75000"/>
                    </a:srgbClr>
                  </a:outerShdw>
                </a:effectLst>
              </a:rPr>
              <a:t>the top </a:t>
            </a:r>
            <a:r>
              <a:rPr lang="en-US" dirty="0">
                <a:effectLst>
                  <a:outerShdw blurRad="38100" dist="38100" dir="2700000" algn="tl">
                    <a:srgbClr val="000000">
                      <a:alpha val="75000"/>
                    </a:srgbClr>
                  </a:outerShdw>
                </a:effectLst>
              </a:rPr>
              <a:t>ranking 50 </a:t>
            </a:r>
            <a:r>
              <a:rPr lang="en-US" dirty="0" smtClean="0">
                <a:effectLst>
                  <a:outerShdw blurRad="38100" dist="38100" dir="2700000" algn="tl">
                    <a:srgbClr val="000000">
                      <a:alpha val="75000"/>
                    </a:srgbClr>
                  </a:outerShdw>
                </a:effectLst>
              </a:rPr>
              <a:t>pests</a:t>
            </a:r>
            <a:r>
              <a:rPr lang="en-US" dirty="0">
                <a:effectLst>
                  <a:outerShdw blurRad="38100" dist="38100" dir="2700000" algn="tl">
                    <a:srgbClr val="000000">
                      <a:alpha val="75000"/>
                    </a:srgbClr>
                  </a:outerShdw>
                </a:effectLst>
              </a:rPr>
              <a:t>.</a:t>
            </a:r>
          </a:p>
          <a:p>
            <a:r>
              <a:rPr lang="en-US" dirty="0" smtClean="0">
                <a:effectLst>
                  <a:outerShdw blurRad="38100" dist="38100" dir="2700000" algn="tl">
                    <a:srgbClr val="000000">
                      <a:alpha val="75000"/>
                    </a:srgbClr>
                  </a:outerShdw>
                </a:effectLst>
              </a:rPr>
              <a:t>Anticipate </a:t>
            </a:r>
            <a:r>
              <a:rPr lang="en-US" dirty="0">
                <a:effectLst>
                  <a:outerShdw blurRad="38100" dist="38100" dir="2700000" algn="tl">
                    <a:srgbClr val="000000">
                      <a:alpha val="75000"/>
                    </a:srgbClr>
                  </a:outerShdw>
                </a:effectLst>
              </a:rPr>
              <a:t>a “new” and likely very different Prioritized pest list in </a:t>
            </a:r>
            <a:r>
              <a:rPr lang="en-US" dirty="0" smtClean="0">
                <a:effectLst>
                  <a:outerShdw blurRad="38100" dist="38100" dir="2700000" algn="tl">
                    <a:srgbClr val="000000">
                      <a:alpha val="75000"/>
                    </a:srgbClr>
                  </a:outerShdw>
                </a:effectLst>
              </a:rPr>
              <a:t>2017</a:t>
            </a:r>
          </a:p>
          <a:p>
            <a:endParaRPr lang="en-US" dirty="0"/>
          </a:p>
        </p:txBody>
      </p:sp>
    </p:spTree>
    <p:extLst>
      <p:ext uri="{BB962C8B-B14F-4D97-AF65-F5344CB8AC3E}">
        <p14:creationId xmlns:p14="http://schemas.microsoft.com/office/powerpoint/2010/main" val="2195218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914400"/>
          </a:xfrm>
        </p:spPr>
        <p:txBody>
          <a:bodyPr/>
          <a:lstStyle/>
          <a:p>
            <a:r>
              <a:rPr lang="en-US" sz="3800" dirty="0" smtClean="0"/>
              <a:t>Questions</a:t>
            </a:r>
            <a:endParaRPr lang="en-US" sz="3800" dirty="0"/>
          </a:p>
        </p:txBody>
      </p:sp>
      <p:sp>
        <p:nvSpPr>
          <p:cNvPr id="3" name="Content Placeholder 2"/>
          <p:cNvSpPr>
            <a:spLocks noGrp="1"/>
          </p:cNvSpPr>
          <p:nvPr>
            <p:ph idx="1"/>
          </p:nvPr>
        </p:nvSpPr>
        <p:spPr>
          <a:xfrm>
            <a:off x="609600" y="1066800"/>
            <a:ext cx="8153400" cy="4343400"/>
          </a:xfrm>
        </p:spPr>
        <p:txBody>
          <a:bodyPr/>
          <a:lstStyle/>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04602138"/>
      </p:ext>
    </p:extLst>
  </p:cSld>
  <p:clrMapOvr>
    <a:masterClrMapping/>
  </p:clrMapOvr>
  <mc:AlternateContent xmlns:mc="http://schemas.openxmlformats.org/markup-compatibility/2006" xmlns:p14="http://schemas.microsoft.com/office/powerpoint/2010/main">
    <mc:Choice Requires="p14">
      <p:transition spd="slow" p14:dur="2000" advTm="1553"/>
    </mc:Choice>
    <mc:Fallback xmlns="">
      <p:transition spd="slow" advTm="1553"/>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Topics</a:t>
            </a:r>
            <a:endParaRPr lang="en-US" dirty="0"/>
          </a:p>
        </p:txBody>
      </p:sp>
      <p:sp>
        <p:nvSpPr>
          <p:cNvPr id="4" name="Content Placeholder 3"/>
          <p:cNvSpPr>
            <a:spLocks noGrp="1"/>
          </p:cNvSpPr>
          <p:nvPr>
            <p:ph idx="1"/>
          </p:nvPr>
        </p:nvSpPr>
        <p:spPr>
          <a:xfrm>
            <a:off x="685800" y="1676400"/>
            <a:ext cx="7620000" cy="4419600"/>
          </a:xfrm>
        </p:spPr>
        <p:txBody>
          <a:bodyPr/>
          <a:lstStyle/>
          <a:p>
            <a:pPr>
              <a:buClr>
                <a:srgbClr val="FFC000"/>
              </a:buClr>
            </a:pPr>
            <a:r>
              <a:rPr lang="en-US" dirty="0" smtClean="0"/>
              <a:t>CPHST CAPS Support</a:t>
            </a:r>
          </a:p>
          <a:p>
            <a:pPr>
              <a:buClr>
                <a:srgbClr val="FFC000"/>
              </a:buClr>
            </a:pPr>
            <a:r>
              <a:rPr lang="en-US" dirty="0" smtClean="0"/>
              <a:t>Pest Lists Update</a:t>
            </a:r>
          </a:p>
          <a:p>
            <a:pPr lvl="1">
              <a:buClr>
                <a:schemeClr val="tx1"/>
              </a:buClr>
              <a:buFont typeface="Arial" panose="020B0604020202020204" pitchFamily="34" charset="0"/>
              <a:buChar char="•"/>
            </a:pPr>
            <a:r>
              <a:rPr lang="en-US" sz="3200" dirty="0" smtClean="0"/>
              <a:t>Pest Prioritization Process</a:t>
            </a:r>
          </a:p>
          <a:p>
            <a:pPr lvl="1">
              <a:buClr>
                <a:schemeClr val="tx1"/>
              </a:buClr>
              <a:buFont typeface="Arial" panose="020B0604020202020204" pitchFamily="34" charset="0"/>
              <a:buChar char="•"/>
            </a:pPr>
            <a:r>
              <a:rPr lang="en-US" sz="3200" dirty="0" smtClean="0"/>
              <a:t>2016 Prioritized Pest List</a:t>
            </a:r>
          </a:p>
          <a:p>
            <a:pPr lvl="1">
              <a:buClr>
                <a:schemeClr val="tx1"/>
              </a:buClr>
              <a:buFont typeface="Arial" panose="020B0604020202020204" pitchFamily="34" charset="0"/>
              <a:buChar char="•"/>
            </a:pPr>
            <a:r>
              <a:rPr lang="en-US" sz="3200" dirty="0" smtClean="0"/>
              <a:t>Pests </a:t>
            </a:r>
            <a:r>
              <a:rPr lang="en-US" sz="3200" dirty="0"/>
              <a:t>to Analyze in </a:t>
            </a:r>
            <a:r>
              <a:rPr lang="en-US" sz="3200" dirty="0" smtClean="0"/>
              <a:t>2017</a:t>
            </a:r>
          </a:p>
        </p:txBody>
      </p:sp>
    </p:spTree>
    <p:extLst>
      <p:ext uri="{BB962C8B-B14F-4D97-AF65-F5344CB8AC3E}">
        <p14:creationId xmlns:p14="http://schemas.microsoft.com/office/powerpoint/2010/main" val="832395977"/>
      </p:ext>
    </p:extLst>
  </p:cSld>
  <p:clrMapOvr>
    <a:masterClrMapping/>
  </p:clrMapOvr>
  <mc:AlternateContent xmlns:mc="http://schemas.openxmlformats.org/markup-compatibility/2006" xmlns:p14="http://schemas.microsoft.com/office/powerpoint/2010/main">
    <mc:Choice Requires="p14">
      <p:transition spd="slow" p14:dur="2000" advTm="29379"/>
    </mc:Choice>
    <mc:Fallback xmlns="">
      <p:transition spd="slow" advTm="29379"/>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CPHST CAPS Support</a:t>
            </a:r>
            <a:r>
              <a:rPr lang="en-US" dirty="0"/>
              <a:t/>
            </a:r>
            <a:br>
              <a:rPr lang="en-US" dirty="0"/>
            </a:br>
            <a:endParaRPr lang="en-US" dirty="0"/>
          </a:p>
        </p:txBody>
      </p:sp>
    </p:spTree>
    <p:extLst>
      <p:ext uri="{BB962C8B-B14F-4D97-AF65-F5344CB8AC3E}">
        <p14:creationId xmlns:p14="http://schemas.microsoft.com/office/powerpoint/2010/main" val="367650307"/>
      </p:ext>
    </p:extLst>
  </p:cSld>
  <p:clrMapOvr>
    <a:masterClrMapping/>
  </p:clrMapOvr>
  <mc:AlternateContent xmlns:mc="http://schemas.openxmlformats.org/markup-compatibility/2006" xmlns:p14="http://schemas.microsoft.com/office/powerpoint/2010/main">
    <mc:Choice Requires="p14">
      <p:transition spd="slow" p14:dur="2000" advTm="5859"/>
    </mc:Choice>
    <mc:Fallback xmlns="">
      <p:transition spd="slow" advTm="5859"/>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371600"/>
          </a:xfrm>
        </p:spPr>
        <p:txBody>
          <a:bodyPr>
            <a:noAutofit/>
          </a:bodyPr>
          <a:lstStyle/>
          <a:p>
            <a:r>
              <a:rPr lang="en-US" sz="3600" dirty="0" smtClean="0"/>
              <a:t>Center for Plant Health Science &amp; Technology (CPHST) CAPS Support Team</a:t>
            </a:r>
            <a:endParaRPr lang="en-US" sz="3600" dirty="0"/>
          </a:p>
        </p:txBody>
      </p:sp>
      <p:sp>
        <p:nvSpPr>
          <p:cNvPr id="3" name="Content Placeholder 2"/>
          <p:cNvSpPr>
            <a:spLocks noGrp="1"/>
          </p:cNvSpPr>
          <p:nvPr>
            <p:ph idx="1"/>
          </p:nvPr>
        </p:nvSpPr>
        <p:spPr>
          <a:xfrm>
            <a:off x="457200" y="1600200"/>
            <a:ext cx="8229600" cy="4114800"/>
          </a:xfrm>
        </p:spPr>
        <p:txBody>
          <a:bodyPr/>
          <a:lstStyle/>
          <a:p>
            <a:r>
              <a:rPr lang="en-US" dirty="0" smtClean="0"/>
              <a:t>Pest Detection Management Team S&amp;T rep</a:t>
            </a:r>
          </a:p>
          <a:p>
            <a:pPr lvl="1"/>
            <a:r>
              <a:rPr lang="en-US" dirty="0" smtClean="0"/>
              <a:t>Richard Zink</a:t>
            </a:r>
          </a:p>
          <a:p>
            <a:r>
              <a:rPr lang="en-US" dirty="0" smtClean="0"/>
              <a:t>Two CPHST scientists</a:t>
            </a:r>
          </a:p>
          <a:p>
            <a:pPr lvl="1"/>
            <a:r>
              <a:rPr lang="en-US" dirty="0" smtClean="0"/>
              <a:t>Lisa Jackson (entomologist)</a:t>
            </a:r>
          </a:p>
          <a:p>
            <a:pPr lvl="1"/>
            <a:r>
              <a:rPr lang="en-US" dirty="0" smtClean="0"/>
              <a:t>Melinda Sullivan (plant pathologist)</a:t>
            </a:r>
          </a:p>
          <a:p>
            <a:r>
              <a:rPr lang="en-US" dirty="0" smtClean="0"/>
              <a:t>Two CPHST technicians</a:t>
            </a:r>
          </a:p>
          <a:p>
            <a:pPr lvl="1"/>
            <a:r>
              <a:rPr lang="en-US" dirty="0" smtClean="0"/>
              <a:t>Talitha Molet</a:t>
            </a:r>
          </a:p>
          <a:p>
            <a:pPr lvl="1"/>
            <a:r>
              <a:rPr lang="en-US" dirty="0" smtClean="0"/>
              <a:t>Daniel Mackesy</a:t>
            </a:r>
            <a:endParaRPr lang="en-US" dirty="0"/>
          </a:p>
        </p:txBody>
      </p:sp>
    </p:spTree>
    <p:extLst>
      <p:ext uri="{BB962C8B-B14F-4D97-AF65-F5344CB8AC3E}">
        <p14:creationId xmlns:p14="http://schemas.microsoft.com/office/powerpoint/2010/main" val="3441800714"/>
      </p:ext>
    </p:extLst>
  </p:cSld>
  <p:clrMapOvr>
    <a:masterClrMapping/>
  </p:clrMapOvr>
  <mc:AlternateContent xmlns:mc="http://schemas.openxmlformats.org/markup-compatibility/2006" xmlns:p14="http://schemas.microsoft.com/office/powerpoint/2010/main">
    <mc:Choice Requires="p14">
      <p:transition spd="slow" p14:dur="2000" advTm="47784"/>
    </mc:Choice>
    <mc:Fallback xmlns="">
      <p:transition spd="slow" advTm="4778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077200" cy="1219200"/>
          </a:xfrm>
        </p:spPr>
        <p:txBody>
          <a:bodyPr>
            <a:normAutofit/>
          </a:bodyPr>
          <a:lstStyle/>
          <a:p>
            <a:r>
              <a:rPr lang="en-US" dirty="0" smtClean="0"/>
              <a:t>CPHST CAPS Support Team</a:t>
            </a:r>
            <a:endParaRPr lang="en-US" dirty="0"/>
          </a:p>
        </p:txBody>
      </p:sp>
      <p:sp>
        <p:nvSpPr>
          <p:cNvPr id="3" name="Content Placeholder 2"/>
          <p:cNvSpPr>
            <a:spLocks noGrp="1"/>
          </p:cNvSpPr>
          <p:nvPr>
            <p:ph idx="1"/>
          </p:nvPr>
        </p:nvSpPr>
        <p:spPr>
          <a:xfrm>
            <a:off x="457200" y="990600"/>
            <a:ext cx="8229600" cy="4114800"/>
          </a:xfrm>
        </p:spPr>
        <p:txBody>
          <a:bodyPr/>
          <a:lstStyle/>
          <a:p>
            <a:r>
              <a:rPr lang="en-US" dirty="0" smtClean="0"/>
              <a:t>Work with other scientists at CPHST labs to provide support:</a:t>
            </a:r>
          </a:p>
          <a:p>
            <a:pPr lvl="1"/>
            <a:r>
              <a:rPr lang="en-US" sz="2600" dirty="0" smtClean="0"/>
              <a:t>Plant Epidemiology and Risk Analysis Laboratory (PERAL) </a:t>
            </a:r>
            <a:r>
              <a:rPr lang="en-US" sz="2600" dirty="0" smtClean="0"/>
              <a:t>Raleigh, NC – </a:t>
            </a:r>
            <a:r>
              <a:rPr lang="en-US" sz="2600" dirty="0" smtClean="0"/>
              <a:t>Pest prioritization, risk analysis</a:t>
            </a:r>
          </a:p>
          <a:p>
            <a:pPr lvl="1"/>
            <a:r>
              <a:rPr lang="en-US" sz="2600" dirty="0" smtClean="0"/>
              <a:t>Beltsville, MD </a:t>
            </a:r>
            <a:r>
              <a:rPr lang="en-US" sz="2600" dirty="0" smtClean="0"/>
              <a:t>Laboratory – Plant pathogen molecular </a:t>
            </a:r>
            <a:r>
              <a:rPr lang="en-US" sz="2600" dirty="0" smtClean="0"/>
              <a:t>diagnostics; confirmations</a:t>
            </a:r>
            <a:endParaRPr lang="en-US" sz="2600" dirty="0" smtClean="0"/>
          </a:p>
          <a:p>
            <a:pPr lvl="1"/>
            <a:r>
              <a:rPr lang="en-US" sz="2600" dirty="0" smtClean="0"/>
              <a:t>Otis, MA </a:t>
            </a:r>
            <a:r>
              <a:rPr lang="en-US" sz="2600" dirty="0" smtClean="0"/>
              <a:t>Laboratory – Trap and lures, insect survey protocols</a:t>
            </a:r>
          </a:p>
          <a:p>
            <a:pPr lvl="1"/>
            <a:r>
              <a:rPr lang="en-US" sz="2600" dirty="0" smtClean="0"/>
              <a:t>Ft. </a:t>
            </a:r>
            <a:r>
              <a:rPr lang="en-US" sz="2600" dirty="0" smtClean="0"/>
              <a:t>Collins, CO </a:t>
            </a:r>
            <a:r>
              <a:rPr lang="en-US" sz="2600" dirty="0" smtClean="0"/>
              <a:t>Laboratory  - Applied geospatial products, digital identification </a:t>
            </a:r>
            <a:r>
              <a:rPr lang="en-US" sz="2600" dirty="0" smtClean="0"/>
              <a:t>tools</a:t>
            </a:r>
          </a:p>
          <a:p>
            <a:pPr lvl="1"/>
            <a:r>
              <a:rPr lang="en-US" sz="2600" dirty="0" smtClean="0"/>
              <a:t>Mission, TX laboratory – house trap/lures; insect molecular confirmations</a:t>
            </a:r>
            <a:endParaRPr lang="en-US" sz="2600" dirty="0"/>
          </a:p>
        </p:txBody>
      </p:sp>
    </p:spTree>
    <p:extLst>
      <p:ext uri="{BB962C8B-B14F-4D97-AF65-F5344CB8AC3E}">
        <p14:creationId xmlns:p14="http://schemas.microsoft.com/office/powerpoint/2010/main" val="3720913929"/>
      </p:ext>
    </p:extLst>
  </p:cSld>
  <p:clrMapOvr>
    <a:masterClrMapping/>
  </p:clrMapOvr>
  <mc:AlternateContent xmlns:mc="http://schemas.openxmlformats.org/markup-compatibility/2006" xmlns:p14="http://schemas.microsoft.com/office/powerpoint/2010/main">
    <mc:Choice Requires="p14">
      <p:transition spd="slow" p14:dur="2000" advTm="65039"/>
    </mc:Choice>
    <mc:Fallback xmlns="">
      <p:transition spd="slow" advTm="65039"/>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371600"/>
          </a:xfrm>
        </p:spPr>
        <p:txBody>
          <a:bodyPr>
            <a:normAutofit/>
          </a:bodyPr>
          <a:lstStyle/>
          <a:p>
            <a:r>
              <a:rPr lang="en-US" sz="3600" dirty="0" smtClean="0"/>
              <a:t>Main responsibilities of CPHST CAPS Support Team</a:t>
            </a:r>
            <a:endParaRPr lang="en-US" sz="3600" dirty="0"/>
          </a:p>
        </p:txBody>
      </p:sp>
      <p:sp>
        <p:nvSpPr>
          <p:cNvPr id="4" name="Content Placeholder 3"/>
          <p:cNvSpPr>
            <a:spLocks noGrp="1"/>
          </p:cNvSpPr>
          <p:nvPr>
            <p:ph idx="1"/>
          </p:nvPr>
        </p:nvSpPr>
        <p:spPr>
          <a:xfrm>
            <a:off x="304800" y="1447800"/>
            <a:ext cx="8534400" cy="4114800"/>
          </a:xfrm>
        </p:spPr>
        <p:txBody>
          <a:bodyPr/>
          <a:lstStyle/>
          <a:p>
            <a:r>
              <a:rPr lang="en-US" sz="3000" dirty="0"/>
              <a:t>Provide support for the </a:t>
            </a:r>
            <a:r>
              <a:rPr lang="en-US" sz="3000" dirty="0" smtClean="0"/>
              <a:t>field/ CAPS community</a:t>
            </a:r>
            <a:endParaRPr lang="en-US" sz="3000" dirty="0"/>
          </a:p>
          <a:p>
            <a:r>
              <a:rPr lang="en-US" sz="3000" dirty="0" smtClean="0"/>
              <a:t>Develop </a:t>
            </a:r>
            <a:r>
              <a:rPr lang="en-US" sz="3000" dirty="0" smtClean="0"/>
              <a:t>and maintain </a:t>
            </a:r>
            <a:r>
              <a:rPr lang="en-US" sz="3000" dirty="0" smtClean="0"/>
              <a:t>the CAPS </a:t>
            </a:r>
            <a:r>
              <a:rPr lang="en-US" sz="3000" dirty="0" smtClean="0"/>
              <a:t>Priority Pest Lists</a:t>
            </a:r>
          </a:p>
          <a:p>
            <a:r>
              <a:rPr lang="en-US" sz="3000" dirty="0" smtClean="0"/>
              <a:t>Develop pest datasheets and survey manuals</a:t>
            </a:r>
          </a:p>
          <a:p>
            <a:r>
              <a:rPr lang="en-US" sz="3000" dirty="0" smtClean="0"/>
              <a:t>Develop approved survey and diagnostic/ identification </a:t>
            </a:r>
            <a:r>
              <a:rPr lang="en-US" sz="3000" dirty="0" smtClean="0"/>
              <a:t>methods</a:t>
            </a:r>
          </a:p>
          <a:p>
            <a:r>
              <a:rPr lang="en-US" sz="3000" dirty="0" smtClean="0"/>
              <a:t>Serve on Farm Bill review teams (Goal 1S, 3)</a:t>
            </a:r>
          </a:p>
          <a:p>
            <a:r>
              <a:rPr lang="en-US" sz="3000" dirty="0" smtClean="0"/>
              <a:t>Serve on a number of committees and working groups</a:t>
            </a:r>
          </a:p>
          <a:p>
            <a:r>
              <a:rPr lang="en-US" sz="3000" dirty="0" smtClean="0"/>
              <a:t>Cooperative agreement ADODRs</a:t>
            </a:r>
          </a:p>
          <a:p>
            <a:endParaRPr lang="en-US" dirty="0" smtClean="0"/>
          </a:p>
        </p:txBody>
      </p:sp>
    </p:spTree>
    <p:extLst>
      <p:ext uri="{BB962C8B-B14F-4D97-AF65-F5344CB8AC3E}">
        <p14:creationId xmlns:p14="http://schemas.microsoft.com/office/powerpoint/2010/main" val="3261080399"/>
      </p:ext>
    </p:extLst>
  </p:cSld>
  <p:clrMapOvr>
    <a:masterClrMapping/>
  </p:clrMapOvr>
  <mc:AlternateContent xmlns:mc="http://schemas.openxmlformats.org/markup-compatibility/2006" xmlns:p14="http://schemas.microsoft.com/office/powerpoint/2010/main">
    <mc:Choice Requires="p14">
      <p:transition spd="slow" p14:dur="2000" advTm="49920"/>
    </mc:Choice>
    <mc:Fallback xmlns="">
      <p:transition spd="slow" advTm="4992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Pest Lists Update</a:t>
            </a:r>
            <a:r>
              <a:rPr lang="en-US" dirty="0"/>
              <a:t/>
            </a:r>
            <a:br>
              <a:rPr lang="en-US" dirty="0"/>
            </a:br>
            <a:endParaRPr lang="en-US" dirty="0"/>
          </a:p>
        </p:txBody>
      </p:sp>
    </p:spTree>
    <p:extLst>
      <p:ext uri="{BB962C8B-B14F-4D97-AF65-F5344CB8AC3E}">
        <p14:creationId xmlns:p14="http://schemas.microsoft.com/office/powerpoint/2010/main" val="4138038102"/>
      </p:ext>
    </p:extLst>
  </p:cSld>
  <p:clrMapOvr>
    <a:masterClrMapping/>
  </p:clrMapOvr>
  <mc:AlternateContent xmlns:mc="http://schemas.openxmlformats.org/markup-compatibility/2006" xmlns:p14="http://schemas.microsoft.com/office/powerpoint/2010/main">
    <mc:Choice Requires="p14">
      <p:transition spd="slow" p14:dur="2000" advTm="16502"/>
    </mc:Choice>
    <mc:Fallback xmlns="">
      <p:transition spd="slow" advTm="16502"/>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Pest Prioritization Process</a:t>
            </a:r>
            <a:endParaRPr lang="en-US" sz="3800" dirty="0"/>
          </a:p>
        </p:txBody>
      </p:sp>
      <p:sp>
        <p:nvSpPr>
          <p:cNvPr id="5" name="TextBox 4"/>
          <p:cNvSpPr txBox="1"/>
          <p:nvPr/>
        </p:nvSpPr>
        <p:spPr>
          <a:xfrm>
            <a:off x="3045625" y="1457980"/>
            <a:ext cx="2441763"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Pre-assessment</a:t>
            </a:r>
            <a:endParaRPr lang="en-US" sz="2800" dirty="0">
              <a:solidFill>
                <a:prstClr val="black"/>
              </a:solidFill>
              <a:latin typeface="Calibri"/>
            </a:endParaRPr>
          </a:p>
        </p:txBody>
      </p:sp>
      <p:sp>
        <p:nvSpPr>
          <p:cNvPr id="7" name="TextBox 6"/>
          <p:cNvSpPr txBox="1"/>
          <p:nvPr/>
        </p:nvSpPr>
        <p:spPr>
          <a:xfrm>
            <a:off x="2970118" y="4124980"/>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Post-assessment</a:t>
            </a:r>
            <a:endParaRPr lang="en-US" sz="2800" dirty="0">
              <a:solidFill>
                <a:prstClr val="black"/>
              </a:solidFill>
              <a:latin typeface="Calibri"/>
            </a:endParaRPr>
          </a:p>
        </p:txBody>
      </p:sp>
      <p:sp>
        <p:nvSpPr>
          <p:cNvPr id="8" name="TextBox 7"/>
          <p:cNvSpPr txBox="1"/>
          <p:nvPr/>
        </p:nvSpPr>
        <p:spPr>
          <a:xfrm>
            <a:off x="3045624" y="2496853"/>
            <a:ext cx="2441763" cy="954107"/>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Ranking Model (AHP)</a:t>
            </a:r>
            <a:endParaRPr lang="en-US" sz="2800" dirty="0">
              <a:solidFill>
                <a:prstClr val="black"/>
              </a:solidFill>
              <a:latin typeface="Calibri"/>
            </a:endParaRPr>
          </a:p>
        </p:txBody>
      </p:sp>
      <p:sp>
        <p:nvSpPr>
          <p:cNvPr id="9" name="TextBox 8"/>
          <p:cNvSpPr txBox="1"/>
          <p:nvPr/>
        </p:nvSpPr>
        <p:spPr>
          <a:xfrm>
            <a:off x="2941082" y="5267980"/>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Final List</a:t>
            </a:r>
            <a:endParaRPr lang="en-US" sz="2800" dirty="0">
              <a:solidFill>
                <a:prstClr val="black"/>
              </a:solidFill>
              <a:latin typeface="Calibri"/>
            </a:endParaRPr>
          </a:p>
        </p:txBody>
      </p:sp>
      <p:sp>
        <p:nvSpPr>
          <p:cNvPr id="14" name="Down Arrow 13"/>
          <p:cNvSpPr/>
          <p:nvPr/>
        </p:nvSpPr>
        <p:spPr bwMode="auto">
          <a:xfrm>
            <a:off x="4137703" y="2067580"/>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
        <p:nvSpPr>
          <p:cNvPr id="15" name="Down Arrow 14"/>
          <p:cNvSpPr/>
          <p:nvPr/>
        </p:nvSpPr>
        <p:spPr bwMode="auto">
          <a:xfrm>
            <a:off x="4135725" y="4810778"/>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
        <p:nvSpPr>
          <p:cNvPr id="16" name="Down Arrow 15"/>
          <p:cNvSpPr/>
          <p:nvPr/>
        </p:nvSpPr>
        <p:spPr bwMode="auto">
          <a:xfrm>
            <a:off x="4137703" y="3682042"/>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Tree>
    <p:extLst>
      <p:ext uri="{BB962C8B-B14F-4D97-AF65-F5344CB8AC3E}">
        <p14:creationId xmlns:p14="http://schemas.microsoft.com/office/powerpoint/2010/main" val="276092972"/>
      </p:ext>
    </p:extLst>
  </p:cSld>
  <p:clrMapOvr>
    <a:masterClrMapping/>
  </p:clrMapOvr>
  <mc:AlternateContent xmlns:mc="http://schemas.openxmlformats.org/markup-compatibility/2006" xmlns:p14="http://schemas.microsoft.com/office/powerpoint/2010/main">
    <mc:Choice Requires="p14">
      <p:transition spd="slow" p14:dur="2000" advTm="73335"/>
    </mc:Choice>
    <mc:Fallback xmlns="">
      <p:transition spd="slow" advTm="73335"/>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3048000" cy="533400"/>
          </a:xfrm>
          <a:prstGeom prst="rect">
            <a:avLst/>
          </a:prstGeom>
          <a:solidFill>
            <a:schemeClr val="accent6">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suggested  by CAPS community and other sources.</a:t>
            </a:r>
            <a:endParaRPr lang="en-US" sz="1400" dirty="0">
              <a:solidFill>
                <a:prstClr val="black"/>
              </a:solidFill>
              <a:latin typeface="Calibri"/>
            </a:endParaRPr>
          </a:p>
        </p:txBody>
      </p:sp>
      <p:sp>
        <p:nvSpPr>
          <p:cNvPr id="5" name="TextBox 4"/>
          <p:cNvSpPr txBox="1"/>
          <p:nvPr/>
        </p:nvSpPr>
        <p:spPr>
          <a:xfrm>
            <a:off x="304800" y="1219200"/>
            <a:ext cx="3048000" cy="533400"/>
          </a:xfrm>
          <a:prstGeom prst="rect">
            <a:avLst/>
          </a:prstGeom>
          <a:solidFill>
            <a:schemeClr val="accent3">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Pre-assessment Form.</a:t>
            </a:r>
            <a:endParaRPr lang="en-US" sz="1400" dirty="0">
              <a:solidFill>
                <a:prstClr val="black"/>
              </a:solidFill>
              <a:latin typeface="Calibri"/>
            </a:endParaRPr>
          </a:p>
        </p:txBody>
      </p:sp>
      <p:sp>
        <p:nvSpPr>
          <p:cNvPr id="9" name="TextBox 8"/>
          <p:cNvSpPr txBox="1"/>
          <p:nvPr/>
        </p:nvSpPr>
        <p:spPr>
          <a:xfrm>
            <a:off x="304800" y="2286000"/>
            <a:ext cx="3048000" cy="533400"/>
          </a:xfrm>
          <a:prstGeom prst="rect">
            <a:avLst/>
          </a:prstGeom>
          <a:solidFill>
            <a:schemeClr val="accent1">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a candidate for Prioritized Pest List. Pest is run through model.</a:t>
            </a:r>
            <a:endParaRPr lang="en-US" sz="1400" dirty="0">
              <a:solidFill>
                <a:prstClr val="black"/>
              </a:solidFill>
              <a:latin typeface="Calibri"/>
            </a:endParaRPr>
          </a:p>
        </p:txBody>
      </p:sp>
      <p:sp>
        <p:nvSpPr>
          <p:cNvPr id="10" name="TextBox 9"/>
          <p:cNvSpPr txBox="1"/>
          <p:nvPr/>
        </p:nvSpPr>
        <p:spPr>
          <a:xfrm>
            <a:off x="4419600" y="1143000"/>
            <a:ext cx="1752600" cy="738664"/>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not a candidate for Prioritized Pest List.</a:t>
            </a:r>
            <a:endParaRPr lang="en-US" sz="1400" dirty="0">
              <a:solidFill>
                <a:prstClr val="black"/>
              </a:solidFill>
              <a:latin typeface="Calibri"/>
            </a:endParaRPr>
          </a:p>
        </p:txBody>
      </p:sp>
      <p:cxnSp>
        <p:nvCxnSpPr>
          <p:cNvPr id="12" name="Straight Arrow Connector 11"/>
          <p:cNvCxnSpPr/>
          <p:nvPr/>
        </p:nvCxnSpPr>
        <p:spPr>
          <a:xfrm>
            <a:off x="3657600" y="14478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248400" y="1371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934200" y="685800"/>
            <a:ext cx="2057400" cy="1384995"/>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Completed pre-assessment form is archived.  Pest may be re-submitted in the future if more information becomes available.  </a:t>
            </a:r>
            <a:endParaRPr lang="en-US" sz="1400" dirty="0">
              <a:solidFill>
                <a:prstClr val="black"/>
              </a:solidFill>
              <a:latin typeface="Calibri"/>
            </a:endParaRPr>
          </a:p>
        </p:txBody>
      </p:sp>
      <p:sp>
        <p:nvSpPr>
          <p:cNvPr id="35" name="TextBox 34"/>
          <p:cNvSpPr txBox="1"/>
          <p:nvPr/>
        </p:nvSpPr>
        <p:spPr>
          <a:xfrm>
            <a:off x="304800" y="3429000"/>
            <a:ext cx="3048000" cy="738664"/>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High-ranking pests (above a certain pre-determined number) are run through the Post-assessment Form.</a:t>
            </a:r>
            <a:endParaRPr lang="en-US" sz="1400" dirty="0">
              <a:solidFill>
                <a:prstClr val="black"/>
              </a:solidFill>
              <a:latin typeface="Calibri"/>
            </a:endParaRPr>
          </a:p>
        </p:txBody>
      </p:sp>
      <p:cxnSp>
        <p:nvCxnSpPr>
          <p:cNvPr id="37" name="Straight Arrow Connector 36"/>
          <p:cNvCxnSpPr/>
          <p:nvPr/>
        </p:nvCxnSpPr>
        <p:spPr>
          <a:xfrm>
            <a:off x="1828800" y="18288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1828800" y="7620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1828800" y="2895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657600" y="2514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419600" y="1981200"/>
            <a:ext cx="1752600" cy="1384995"/>
          </a:xfrm>
          <a:prstGeom prst="rect">
            <a:avLst/>
          </a:prstGeom>
          <a:solidFill>
            <a:schemeClr val="accent4">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Lower-ranking pests (below a certain pre-determined number)  are not added to the final </a:t>
            </a:r>
            <a:r>
              <a:rPr lang="en-US" sz="1400" dirty="0">
                <a:solidFill>
                  <a:prstClr val="black"/>
                </a:solidFill>
                <a:latin typeface="Calibri"/>
              </a:rPr>
              <a:t>Prioritized Pest List </a:t>
            </a:r>
            <a:r>
              <a:rPr lang="en-US" sz="1400" dirty="0" smtClean="0">
                <a:solidFill>
                  <a:prstClr val="black"/>
                </a:solidFill>
                <a:latin typeface="Calibri"/>
              </a:rPr>
              <a:t>list.</a:t>
            </a:r>
            <a:endParaRPr lang="en-US" sz="1400" dirty="0">
              <a:solidFill>
                <a:prstClr val="black"/>
              </a:solidFill>
              <a:latin typeface="Calibri"/>
            </a:endParaRPr>
          </a:p>
        </p:txBody>
      </p:sp>
      <p:sp>
        <p:nvSpPr>
          <p:cNvPr id="44" name="TextBox 43"/>
          <p:cNvSpPr txBox="1"/>
          <p:nvPr/>
        </p:nvSpPr>
        <p:spPr>
          <a:xfrm>
            <a:off x="304800" y="4724400"/>
            <a:ext cx="3048000" cy="738664"/>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Post-assessment Form (evaluate Survey and ID methods/ capacity).</a:t>
            </a:r>
            <a:endParaRPr lang="en-US" sz="1400" dirty="0">
              <a:solidFill>
                <a:prstClr val="black"/>
              </a:solidFill>
              <a:latin typeface="Calibri"/>
            </a:endParaRPr>
          </a:p>
        </p:txBody>
      </p:sp>
      <p:cxnSp>
        <p:nvCxnSpPr>
          <p:cNvPr id="45" name="Straight Arrow Connector 44"/>
          <p:cNvCxnSpPr/>
          <p:nvPr/>
        </p:nvCxnSpPr>
        <p:spPr>
          <a:xfrm>
            <a:off x="1828800" y="42672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3581400" y="51054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4800" y="6096000"/>
            <a:ext cx="3048000" cy="523220"/>
          </a:xfrm>
          <a:prstGeom prst="rect">
            <a:avLst/>
          </a:prstGeom>
          <a:solidFill>
            <a:schemeClr val="accent5">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make it through the Post-assessment will be on the final pest list.</a:t>
            </a:r>
            <a:endParaRPr lang="en-US" sz="1400" dirty="0">
              <a:solidFill>
                <a:prstClr val="black"/>
              </a:solidFill>
              <a:latin typeface="Calibri"/>
            </a:endParaRPr>
          </a:p>
        </p:txBody>
      </p:sp>
      <p:cxnSp>
        <p:nvCxnSpPr>
          <p:cNvPr id="24" name="Straight Arrow Connector 23"/>
          <p:cNvCxnSpPr/>
          <p:nvPr/>
        </p:nvCxnSpPr>
        <p:spPr>
          <a:xfrm>
            <a:off x="1828800" y="5562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419600" y="4114800"/>
            <a:ext cx="2438400" cy="1169551"/>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do not pass the Post-assessment are put on a research list for methods development/ improvement or ID capacity improvement.</a:t>
            </a:r>
            <a:endParaRPr lang="en-US" sz="1400" dirty="0">
              <a:solidFill>
                <a:prstClr val="black"/>
              </a:solidFill>
              <a:latin typeface="Calibri"/>
            </a:endParaRPr>
          </a:p>
        </p:txBody>
      </p:sp>
    </p:spTree>
    <p:extLst>
      <p:ext uri="{BB962C8B-B14F-4D97-AF65-F5344CB8AC3E}">
        <p14:creationId xmlns:p14="http://schemas.microsoft.com/office/powerpoint/2010/main" val="2358650002"/>
      </p:ext>
    </p:extLst>
  </p:cSld>
  <p:clrMapOvr>
    <a:masterClrMapping/>
  </p:clrMapOvr>
  <mc:AlternateContent xmlns:mc="http://schemas.openxmlformats.org/markup-compatibility/2006" xmlns:p14="http://schemas.microsoft.com/office/powerpoint/2010/main">
    <mc:Choice Requires="p14">
      <p:transition spd="slow" p14:dur="2000" advTm="67356"/>
    </mc:Choice>
    <mc:Fallback xmlns="">
      <p:transition spd="slow" advTm="67356"/>
    </mc:Fallback>
  </mc:AlternateContent>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A7UXA6N55WET-5418-7014</_dlc_DocId>
    <_dlc_DocIdUrl xmlns="ed6d8045-9bce-45b8-96e9-ffa15b628daa">
      <Url>http://sp.we.aphis.gov/PPQ/st/cphst/pd/_layouts/DocIdRedir.aspx?ID=A7UXA6N55WET-5418-7014</Url>
      <Description>A7UXA6N55WET-5418-7014</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3DA974-0997-48C6-A15D-29E4346099C5}">
  <ds:schemaRefs>
    <ds:schemaRef ds:uri="http://schemas.microsoft.com/sharepoint/events"/>
  </ds:schemaRefs>
</ds:datastoreItem>
</file>

<file path=customXml/itemProps2.xml><?xml version="1.0" encoding="utf-8"?>
<ds:datastoreItem xmlns:ds="http://schemas.openxmlformats.org/officeDocument/2006/customXml" ds:itemID="{27A2CFCE-47E8-4819-9796-FBEA2912D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F58636-1169-48D9-A644-A384790CCFD4}">
  <ds:schemaRefs>
    <ds:schemaRef ds:uri="http://schemas.microsoft.com/office/2006/documentManagement/types"/>
    <ds:schemaRef ds:uri="http://schemas.openxmlformats.org/package/2006/metadata/core-properties"/>
    <ds:schemaRef ds:uri="http://www.w3.org/XML/1998/namespace"/>
    <ds:schemaRef ds:uri="http://purl.org/dc/elements/1.1/"/>
    <ds:schemaRef ds:uri="http://purl.org/dc/terms/"/>
    <ds:schemaRef ds:uri="http://schemas.microsoft.com/office/infopath/2007/PartnerControls"/>
    <ds:schemaRef ds:uri="ed6d8045-9bce-45b8-96e9-ffa15b628daa"/>
    <ds:schemaRef ds:uri="http://schemas.microsoft.com/office/2006/metadata/properties"/>
    <ds:schemaRef ds:uri="http://purl.org/dc/dcmitype/"/>
  </ds:schemaRefs>
</ds:datastoreItem>
</file>

<file path=customXml/itemProps4.xml><?xml version="1.0" encoding="utf-8"?>
<ds:datastoreItem xmlns:ds="http://schemas.openxmlformats.org/officeDocument/2006/customXml" ds:itemID="{183A8EB4-8F49-4EB4-BFBC-966253B022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8626</TotalTime>
  <Words>1295</Words>
  <Application>Microsoft Office PowerPoint</Application>
  <PresentationFormat>On-screen Show (4:3)</PresentationFormat>
  <Paragraphs>171</Paragraphs>
  <Slides>18</Slides>
  <Notes>17</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18</vt:i4>
      </vt:variant>
    </vt:vector>
  </HeadingPairs>
  <TitlesOfParts>
    <vt:vector size="22" baseType="lpstr">
      <vt:lpstr>Textured</vt:lpstr>
      <vt:lpstr>Office Theme</vt:lpstr>
      <vt:lpstr>Acrobat Document</vt:lpstr>
      <vt:lpstr>Photo Editor Photo</vt:lpstr>
      <vt:lpstr>CPHST Support: Bringing Pests, Surveys, Plants, and Science Together </vt:lpstr>
      <vt:lpstr>Topics</vt:lpstr>
      <vt:lpstr> CPHST CAPS Support </vt:lpstr>
      <vt:lpstr>Center for Plant Health Science &amp; Technology (CPHST) CAPS Support Team</vt:lpstr>
      <vt:lpstr>CPHST CAPS Support Team</vt:lpstr>
      <vt:lpstr>Main responsibilities of CPHST CAPS Support Team</vt:lpstr>
      <vt:lpstr> Pest Lists Update </vt:lpstr>
      <vt:lpstr>Pest Prioritization Process</vt:lpstr>
      <vt:lpstr>PowerPoint Presentation</vt:lpstr>
      <vt:lpstr>Pest Prioritization Process</vt:lpstr>
      <vt:lpstr>Pest Prioritization Process</vt:lpstr>
      <vt:lpstr> 2016 Prioritized Pest List  </vt:lpstr>
      <vt:lpstr>2016 Prioritized Pest List</vt:lpstr>
      <vt:lpstr>Changes to 2016 Pest Lists</vt:lpstr>
      <vt:lpstr>  Pests to Analyze in 2017 (using new model)   </vt:lpstr>
      <vt:lpstr>Pests to Analyze in 2017</vt:lpstr>
      <vt:lpstr>2017 Pest List</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Sullivan, Melinda J - APHIS</cp:lastModifiedBy>
  <cp:revision>422</cp:revision>
  <cp:lastPrinted>2013-02-05T13:10:05Z</cp:lastPrinted>
  <dcterms:created xsi:type="dcterms:W3CDTF">2008-07-31T20:19:29Z</dcterms:created>
  <dcterms:modified xsi:type="dcterms:W3CDTF">2015-02-04T14:17:27Z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b97988e4-4cfc-4c2b-8573-ebd13e8f08bb</vt:lpwstr>
  </property>
</Properties>
</file>