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5"/>
  </p:sldMasterIdLst>
  <p:notesMasterIdLst>
    <p:notesMasterId r:id="rId24"/>
  </p:notesMasterIdLst>
  <p:handoutMasterIdLst>
    <p:handoutMasterId r:id="rId25"/>
  </p:handoutMasterIdLst>
  <p:sldIdLst>
    <p:sldId id="328" r:id="rId6"/>
    <p:sldId id="302" r:id="rId7"/>
    <p:sldId id="329" r:id="rId8"/>
    <p:sldId id="330" r:id="rId9"/>
    <p:sldId id="337" r:id="rId10"/>
    <p:sldId id="338" r:id="rId11"/>
    <p:sldId id="342" r:id="rId12"/>
    <p:sldId id="343" r:id="rId13"/>
    <p:sldId id="341" r:id="rId14"/>
    <p:sldId id="335" r:id="rId15"/>
    <p:sldId id="336" r:id="rId16"/>
    <p:sldId id="331" r:id="rId17"/>
    <p:sldId id="332" r:id="rId18"/>
    <p:sldId id="333" r:id="rId19"/>
    <p:sldId id="344" r:id="rId20"/>
    <p:sldId id="339" r:id="rId21"/>
    <p:sldId id="334" r:id="rId22"/>
    <p:sldId id="340" r:id="rId2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litha" initials="TP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000000"/>
    <a:srgbClr val="A50021"/>
    <a:srgbClr val="FFFFCC"/>
    <a:srgbClr val="F7D5F5"/>
    <a:srgbClr val="FFCCFF"/>
    <a:srgbClr val="FFCC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16" autoAdjust="0"/>
    <p:restoredTop sz="91252" autoAdjust="0"/>
  </p:normalViewPr>
  <p:slideViewPr>
    <p:cSldViewPr>
      <p:cViewPr>
        <p:scale>
          <a:sx n="70" d="100"/>
          <a:sy n="70" d="100"/>
        </p:scale>
        <p:origin x="-2814" y="-12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1-12T10:57:08.967" idx="2">
    <p:pos x="5442" y="456"/>
    <p:text>Should we have a print out of an insect and pathogen GA to hand out to the NCC?  That way they could see exactly what we've done.  If so, I think Helicoverpa armigera (old world bollworm) would be a good insect GA to share.
Do you think we should go into one in detail in the slides?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1-12T10:34:48.686" idx="1">
    <p:pos x="1590" y="1797"/>
    <p:text>Since this is being presented outside of the internal group, should we leave out the part about CA not surveying for what they need to?</p:text>
  </p:cm>
</p:cmLst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34" y="1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50C14F02-61C8-43CE-9583-F34EC7B6FC74}" type="datetimeFigureOut">
              <a:rPr lang="en-US" smtClean="0"/>
              <a:pPr/>
              <a:t>1/30/2015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62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34" y="8829662"/>
            <a:ext cx="3038161" cy="465140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01A68C26-11B5-4CDA-9272-F4D42B876C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929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61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defTabSz="931871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634" y="1"/>
            <a:ext cx="3038161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defTabSz="931871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62" y="4416430"/>
            <a:ext cx="5607678" cy="418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62"/>
            <a:ext cx="3038161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defTabSz="931871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634" y="8829662"/>
            <a:ext cx="3038161" cy="46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defTabSz="931871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32DF7B70-8741-48D4-83E6-72A5078490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0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98B628-E3CF-4B93-A86E-E3CA5E6192E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1E28-FFB0-4C62-80E0-4EBD5B6838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2D3B-4F08-41EA-B6F8-8CC8F5C44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E4607-2843-4964-B2DA-C0B8DAF3BF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F26F-BCDB-42A1-95C4-5CE764E37E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126BA-B6BA-4AAD-9FBD-3CFBA21930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3545-2BD5-4DC6-882A-520BDD5A04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14BA1-B21D-46B4-8663-88F8E4F20D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62425-02B7-4E56-B495-D15B0BFC2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2AA82-BC48-4A69-9E5D-FF18DD4B4D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A7B5D-D4E4-44D9-9132-B9C3F7FA4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3A2B7-72DC-487C-883A-F62EC74120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F66E5C3-E3A3-4ACB-BADC-782A685DF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sp.we.aphis.gov/PPQ/st/cphst/pd/_layouts/WordViewer.aspx?id=/PPQ/st/cphst/pd/Shared%20Documents/Gap%20Analysis-NASS/Helicoverpa%20armigera%20Gap%20Analysis.docx&amp;Source=http://sp.we.aphis.gov/PPQ/st/cphst/pd/default.aspx?RootFolder=/PPQ/st/cphst/pd/Shared%20Documents/Gap%20Analysis-NASS&amp;FolderCTID=0x0120009DD2C4DDE11B8B4EBB684976478E2375&amp;View=%7b9CDCD34F-2438-4850-8CD7-29BB185E8092%7d&amp;DefaultItemOpen=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2514600"/>
            <a:ext cx="8763000" cy="1828800"/>
          </a:xfrm>
        </p:spPr>
        <p:txBody>
          <a:bodyPr/>
          <a:lstStyle/>
          <a:p>
            <a:r>
              <a:rPr lang="en-US" dirty="0" smtClean="0"/>
              <a:t>CPHST Support: Bringing Pests, Surveys, Plants, and Science Together</a:t>
            </a:r>
            <a:r>
              <a:rPr lang="en-US" sz="3600" dirty="0" smtClean="0"/>
              <a:t>	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533400"/>
          <a:ext cx="1295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" name="Acrobat Document" r:id="rId4" imgW="1038370" imgH="1162212" progId="AcroExch.Document.7">
                  <p:embed/>
                </p:oleObj>
              </mc:Choice>
              <mc:Fallback>
                <p:oleObj name="Acrobat Document" r:id="rId4" imgW="1038370" imgH="1162212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33400"/>
                        <a:ext cx="1295400" cy="1371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685800" y="533400"/>
          <a:ext cx="164465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" name="Photo Editor Photo" r:id="rId6" imgW="1047619" imgH="800212" progId="">
                  <p:embed/>
                </p:oleObj>
              </mc:Choice>
              <mc:Fallback>
                <p:oleObj name="Photo Editor Photo" r:id="rId6" imgW="1047619" imgH="80021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33400"/>
                        <a:ext cx="1644650" cy="10779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77000" y="533400"/>
            <a:ext cx="1676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1897" y="4800600"/>
            <a:ext cx="8610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Melinda Sullivan					Lisa Jackson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melinda.j.sullivan@aphis.usda.gov     			lisa.d.jackson@aphis.usda.gov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Daniel Mackesy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			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Talitha Molet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daniel.z.mackesy@aphis.usda.gov    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talitha.p.molet@aphis.usda.gov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707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Completed Insect Gap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r>
              <a:rPr lang="en-US" i="1" dirty="0" err="1" smtClean="0"/>
              <a:t>Helicoverpa</a:t>
            </a:r>
            <a:r>
              <a:rPr lang="en-US" i="1" dirty="0" smtClean="0"/>
              <a:t> </a:t>
            </a:r>
            <a:r>
              <a:rPr lang="en-US" i="1" dirty="0" err="1" smtClean="0"/>
              <a:t>armigera</a:t>
            </a:r>
            <a:r>
              <a:rPr lang="en-US" i="1" dirty="0" smtClean="0"/>
              <a:t> </a:t>
            </a:r>
            <a:r>
              <a:rPr lang="en-US" dirty="0" smtClean="0"/>
              <a:t>(old world bollworm)</a:t>
            </a:r>
          </a:p>
          <a:p>
            <a:r>
              <a:rPr lang="en-US" i="1" dirty="0" err="1" smtClean="0"/>
              <a:t>Thaumatotibia</a:t>
            </a:r>
            <a:r>
              <a:rPr lang="en-US" i="1" dirty="0" smtClean="0"/>
              <a:t> </a:t>
            </a:r>
            <a:r>
              <a:rPr lang="en-US" i="1" dirty="0" err="1" smtClean="0"/>
              <a:t>leucotreta</a:t>
            </a:r>
            <a:r>
              <a:rPr lang="en-US" i="1" dirty="0" smtClean="0"/>
              <a:t> </a:t>
            </a:r>
            <a:r>
              <a:rPr lang="en-US" dirty="0" smtClean="0"/>
              <a:t>(false codling moth)</a:t>
            </a:r>
          </a:p>
          <a:p>
            <a:r>
              <a:rPr lang="en-US" i="1" dirty="0" err="1" smtClean="0"/>
              <a:t>Thaumetopoea</a:t>
            </a:r>
            <a:r>
              <a:rPr lang="en-US" i="1" dirty="0" smtClean="0"/>
              <a:t> </a:t>
            </a:r>
            <a:r>
              <a:rPr lang="en-US" i="1" dirty="0" err="1" smtClean="0"/>
              <a:t>processionea</a:t>
            </a:r>
            <a:r>
              <a:rPr lang="en-US" i="1" dirty="0" smtClean="0"/>
              <a:t> </a:t>
            </a:r>
            <a:r>
              <a:rPr lang="en-US" dirty="0" smtClean="0"/>
              <a:t>(oak </a:t>
            </a:r>
            <a:r>
              <a:rPr lang="en-US" dirty="0" err="1" smtClean="0"/>
              <a:t>processionary</a:t>
            </a:r>
            <a:r>
              <a:rPr lang="en-US" dirty="0" smtClean="0"/>
              <a:t> moth)</a:t>
            </a:r>
          </a:p>
          <a:p>
            <a:r>
              <a:rPr lang="en-US" i="1" dirty="0" err="1" smtClean="0"/>
              <a:t>Tomicus</a:t>
            </a:r>
            <a:r>
              <a:rPr lang="en-US" i="1" dirty="0" smtClean="0"/>
              <a:t> </a:t>
            </a:r>
            <a:r>
              <a:rPr lang="en-US" i="1" dirty="0" err="1" smtClean="0"/>
              <a:t>destruens</a:t>
            </a:r>
            <a:r>
              <a:rPr lang="en-US" i="1" dirty="0" smtClean="0"/>
              <a:t> </a:t>
            </a:r>
            <a:r>
              <a:rPr lang="en-US" dirty="0" smtClean="0"/>
              <a:t>(no common name, a pine shoot beetle)</a:t>
            </a:r>
          </a:p>
          <a:p>
            <a:r>
              <a:rPr lang="en-US" i="1" dirty="0" err="1" smtClean="0"/>
              <a:t>Tuta</a:t>
            </a:r>
            <a:r>
              <a:rPr lang="en-US" i="1" dirty="0" smtClean="0"/>
              <a:t> </a:t>
            </a:r>
            <a:r>
              <a:rPr lang="en-US" i="1" dirty="0" err="1" smtClean="0"/>
              <a:t>absoluta</a:t>
            </a:r>
            <a:r>
              <a:rPr lang="en-US" i="1" dirty="0" smtClean="0"/>
              <a:t> </a:t>
            </a:r>
            <a:r>
              <a:rPr lang="en-US" dirty="0" smtClean="0"/>
              <a:t>(Tomato </a:t>
            </a:r>
            <a:r>
              <a:rPr lang="en-US" dirty="0" err="1" smtClean="0"/>
              <a:t>leafminer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064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15400" cy="1371600"/>
          </a:xfrm>
        </p:spPr>
        <p:txBody>
          <a:bodyPr/>
          <a:lstStyle/>
          <a:p>
            <a:r>
              <a:rPr lang="en-US" dirty="0" smtClean="0"/>
              <a:t>Completed Pathogen Gap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Candidatus</a:t>
            </a:r>
            <a:r>
              <a:rPr lang="en-US" i="1" dirty="0" smtClean="0"/>
              <a:t> </a:t>
            </a:r>
            <a:r>
              <a:rPr lang="en-US" dirty="0" err="1" smtClean="0"/>
              <a:t>Phytoplasma</a:t>
            </a:r>
            <a:r>
              <a:rPr lang="en-US" dirty="0" smtClean="0"/>
              <a:t> </a:t>
            </a:r>
            <a:r>
              <a:rPr lang="en-US" dirty="0" err="1" smtClean="0"/>
              <a:t>australiense</a:t>
            </a:r>
            <a:r>
              <a:rPr lang="en-US" dirty="0" smtClean="0"/>
              <a:t> (Australian grapevine yellows)</a:t>
            </a:r>
          </a:p>
          <a:p>
            <a:r>
              <a:rPr lang="en-US" i="1" dirty="0" err="1" smtClean="0"/>
              <a:t>Harpophora</a:t>
            </a:r>
            <a:r>
              <a:rPr lang="en-US" i="1" dirty="0" smtClean="0"/>
              <a:t> </a:t>
            </a:r>
            <a:r>
              <a:rPr lang="en-US" i="1" dirty="0" err="1" smtClean="0"/>
              <a:t>maydis</a:t>
            </a:r>
            <a:r>
              <a:rPr lang="en-US" i="1" dirty="0" smtClean="0"/>
              <a:t> </a:t>
            </a:r>
            <a:r>
              <a:rPr lang="en-US" dirty="0" smtClean="0"/>
              <a:t>(late wilt of corn)</a:t>
            </a:r>
          </a:p>
          <a:p>
            <a:r>
              <a:rPr lang="en-US" i="1" dirty="0" err="1" smtClean="0"/>
              <a:t>Ralstonia</a:t>
            </a:r>
            <a:r>
              <a:rPr lang="en-US" i="1" dirty="0" smtClean="0"/>
              <a:t> </a:t>
            </a:r>
            <a:r>
              <a:rPr lang="en-US" i="1" dirty="0" err="1" smtClean="0"/>
              <a:t>solanacearum</a:t>
            </a:r>
            <a:r>
              <a:rPr lang="en-US" i="1" dirty="0" smtClean="0"/>
              <a:t> </a:t>
            </a:r>
            <a:r>
              <a:rPr lang="en-US" dirty="0" smtClean="0"/>
              <a:t>race 3 </a:t>
            </a:r>
            <a:r>
              <a:rPr lang="en-US" dirty="0" err="1" smtClean="0"/>
              <a:t>biovar</a:t>
            </a:r>
            <a:r>
              <a:rPr lang="en-US" dirty="0" smtClean="0"/>
              <a:t> 2 (bacterial wilt, Southern wilt)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256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114800"/>
          </a:xfrm>
        </p:spPr>
        <p:txBody>
          <a:bodyPr/>
          <a:lstStyle/>
          <a:p>
            <a:r>
              <a:rPr lang="en-US" dirty="0" smtClean="0"/>
              <a:t>Most states are doing a good job for surveying for high-risk pests in their states.</a:t>
            </a:r>
          </a:p>
          <a:p>
            <a:r>
              <a:rPr lang="en-US" dirty="0" smtClean="0"/>
              <a:t>Corn producing states are not looking for pests of corn.</a:t>
            </a:r>
          </a:p>
          <a:p>
            <a:r>
              <a:rPr lang="en-US" dirty="0" smtClean="0"/>
              <a:t>There are virtually no surveys happening in potato (this is an industry issue)</a:t>
            </a:r>
          </a:p>
          <a:p>
            <a:pPr lvl="1"/>
            <a:r>
              <a:rPr lang="en-US" dirty="0" smtClean="0"/>
              <a:t>Exception: The potato cyst nematodes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331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dirty="0"/>
              <a:t>General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14800"/>
          </a:xfrm>
        </p:spPr>
        <p:txBody>
          <a:bodyPr/>
          <a:lstStyle/>
          <a:p>
            <a:r>
              <a:rPr lang="en-US" dirty="0" smtClean="0"/>
              <a:t>Large states like CA and FL are at risk for many pests based on host presence and climate.</a:t>
            </a:r>
          </a:p>
          <a:p>
            <a:r>
              <a:rPr lang="en-US" dirty="0" smtClean="0"/>
              <a:t>CPHST CAPS support need to improve risk maps (formerly NAPPFAST) (Lisa K. will talk about later).</a:t>
            </a:r>
          </a:p>
          <a:p>
            <a:r>
              <a:rPr lang="en-US" dirty="0" smtClean="0"/>
              <a:t>It seems to take a while before states begin surveying for new pest additions (lag) (Example: </a:t>
            </a:r>
            <a:r>
              <a:rPr lang="en-US" i="1" dirty="0" err="1" smtClean="0"/>
              <a:t>Thaumetopoea</a:t>
            </a:r>
            <a:r>
              <a:rPr lang="en-US" i="1" dirty="0" smtClean="0"/>
              <a:t> </a:t>
            </a:r>
            <a:r>
              <a:rPr lang="en-US" i="1" dirty="0" err="1" smtClean="0"/>
              <a:t>processionea</a:t>
            </a:r>
            <a:r>
              <a:rPr lang="en-US" dirty="0" smtClean="0"/>
              <a:t> – 3 to 4 years is common).</a:t>
            </a:r>
          </a:p>
        </p:txBody>
      </p:sp>
    </p:spTree>
    <p:extLst>
      <p:ext uri="{BB962C8B-B14F-4D97-AF65-F5344CB8AC3E}">
        <p14:creationId xmlns:p14="http://schemas.microsoft.com/office/powerpoint/2010/main" val="1228376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/>
          <a:lstStyle/>
          <a:p>
            <a:r>
              <a:rPr lang="en-US" dirty="0" smtClean="0"/>
              <a:t>General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114800"/>
          </a:xfrm>
        </p:spPr>
        <p:txBody>
          <a:bodyPr/>
          <a:lstStyle/>
          <a:p>
            <a:r>
              <a:rPr lang="en-US" dirty="0"/>
              <a:t>CPHST noticed that there are additional important hosts that are not covered by the CAPS commodity manuals. </a:t>
            </a:r>
            <a:endParaRPr lang="en-US" dirty="0" smtClean="0"/>
          </a:p>
          <a:p>
            <a:r>
              <a:rPr lang="en-US" dirty="0" smtClean="0"/>
              <a:t>CPHST </a:t>
            </a:r>
            <a:r>
              <a:rPr lang="en-US" dirty="0"/>
              <a:t>should improve the commodity matrix to </a:t>
            </a:r>
            <a:r>
              <a:rPr lang="en-US" dirty="0" smtClean="0"/>
              <a:t>reflect/ highlight these </a:t>
            </a:r>
            <a:r>
              <a:rPr lang="en-US" dirty="0"/>
              <a:t>other important hosts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Include All priority pests (AHP and commodity). Previously just AHP. </a:t>
            </a:r>
          </a:p>
          <a:p>
            <a:r>
              <a:rPr lang="en-US" dirty="0" smtClean="0"/>
              <a:t>Split tree/ shrubs groups into individual species.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0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689948"/>
              </p:ext>
            </p:extLst>
          </p:nvPr>
        </p:nvGraphicFramePr>
        <p:xfrm>
          <a:off x="152400" y="304800"/>
          <a:ext cx="8839194" cy="632460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33400"/>
                <a:gridCol w="1143000"/>
                <a:gridCol w="1143000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82418"/>
                <a:gridCol w="131622"/>
                <a:gridCol w="152400"/>
                <a:gridCol w="152400"/>
                <a:gridCol w="152400"/>
                <a:gridCol w="152400"/>
                <a:gridCol w="228600"/>
                <a:gridCol w="152400"/>
                <a:gridCol w="228600"/>
                <a:gridCol w="152400"/>
                <a:gridCol w="228600"/>
                <a:gridCol w="228600"/>
                <a:gridCol w="228594"/>
              </a:tblGrid>
              <a:tr h="17684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Rank</a:t>
                      </a:r>
                      <a:endParaRPr lang="en-US" sz="105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Scientific Name</a:t>
                      </a:r>
                      <a:endParaRPr lang="en-US" sz="105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Common Name</a:t>
                      </a:r>
                      <a:endParaRPr lang="en-US" sz="105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Allium spp. (Onion)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Apium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graveolens</a:t>
                      </a:r>
                      <a:r>
                        <a:rPr lang="en-US" sz="1050" u="none" strike="noStrike" dirty="0">
                          <a:effectLst/>
                        </a:rPr>
                        <a:t> (Celery)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Arachis</a:t>
                      </a:r>
                      <a:r>
                        <a:rPr lang="en-US" sz="1050" u="none" strike="noStrike" dirty="0">
                          <a:effectLst/>
                        </a:rPr>
                        <a:t> spp. (Peanut)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Asparagus spp. (Asparagus)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Avena</a:t>
                      </a:r>
                      <a:r>
                        <a:rPr lang="en-US" sz="1050" u="none" strike="noStrike" dirty="0">
                          <a:effectLst/>
                        </a:rPr>
                        <a:t> spp. (Oats)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Brassica spp.</a:t>
                      </a:r>
                      <a:endParaRPr lang="en-US" sz="1050" b="0" i="1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Citrus spp. (Citrus)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Cucumis</a:t>
                      </a:r>
                      <a:r>
                        <a:rPr lang="en-US" sz="1050" u="none" strike="noStrike" dirty="0">
                          <a:effectLst/>
                        </a:rPr>
                        <a:t> spp. (Cantaloupe)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Cucumis</a:t>
                      </a:r>
                      <a:r>
                        <a:rPr lang="en-US" sz="1050" u="none" strike="noStrike" dirty="0">
                          <a:effectLst/>
                        </a:rPr>
                        <a:t> spp. (Cucumber)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Daucus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carota</a:t>
                      </a:r>
                      <a:r>
                        <a:rPr lang="en-US" sz="1050" u="none" strike="noStrike" dirty="0">
                          <a:effectLst/>
                        </a:rPr>
                        <a:t> (Carrot)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Fragaria</a:t>
                      </a:r>
                      <a:r>
                        <a:rPr lang="en-US" sz="1050" u="none" strike="noStrike" dirty="0">
                          <a:effectLst/>
                        </a:rPr>
                        <a:t> spp. (Strawberry)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Glycine spp. (Soybean)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Gossypium</a:t>
                      </a:r>
                      <a:r>
                        <a:rPr lang="en-US" sz="1050" u="none" strike="noStrike" dirty="0">
                          <a:effectLst/>
                        </a:rPr>
                        <a:t> spp. (Cotton)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Helianthus spp. (Sunflower)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Hordeum</a:t>
                      </a:r>
                      <a:r>
                        <a:rPr lang="en-US" sz="1050" u="none" strike="noStrike" dirty="0">
                          <a:effectLst/>
                        </a:rPr>
                        <a:t> spp. (Barley)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Lactuca</a:t>
                      </a:r>
                      <a:r>
                        <a:rPr lang="en-US" sz="1050" u="none" strike="noStrike" dirty="0">
                          <a:effectLst/>
                        </a:rPr>
                        <a:t> spp. (Lettuce)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Malus</a:t>
                      </a:r>
                      <a:r>
                        <a:rPr lang="en-US" sz="1050" u="none" strike="noStrike" dirty="0">
                          <a:effectLst/>
                        </a:rPr>
                        <a:t> spp. (Apple)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Oryza</a:t>
                      </a:r>
                      <a:r>
                        <a:rPr lang="en-US" sz="1050" u="none" strike="noStrike" dirty="0">
                          <a:effectLst/>
                        </a:rPr>
                        <a:t> spp. (Rice)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Phaseolus</a:t>
                      </a:r>
                      <a:r>
                        <a:rPr lang="en-US" sz="1050" u="none" strike="noStrike" dirty="0">
                          <a:effectLst/>
                        </a:rPr>
                        <a:t> spp. (Beans)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Prunus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dulcis</a:t>
                      </a:r>
                      <a:r>
                        <a:rPr lang="en-US" sz="1050" u="none" strike="noStrike" dirty="0">
                          <a:effectLst/>
                        </a:rPr>
                        <a:t> (Almond)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Prunus persica (Peach)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Pyrus</a:t>
                      </a:r>
                      <a:r>
                        <a:rPr lang="en-US" sz="1050" u="none" strike="noStrike" dirty="0">
                          <a:effectLst/>
                        </a:rPr>
                        <a:t> spp. (Pear)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u="none" strike="noStrike" dirty="0" err="1">
                          <a:effectLst/>
                        </a:rPr>
                        <a:t>Solanum</a:t>
                      </a:r>
                      <a:r>
                        <a:rPr lang="en-US" sz="900" u="none" strike="noStrike" dirty="0">
                          <a:effectLst/>
                        </a:rPr>
                        <a:t> </a:t>
                      </a:r>
                      <a:r>
                        <a:rPr lang="en-US" sz="900" u="none" strike="noStrike" dirty="0" err="1">
                          <a:effectLst/>
                        </a:rPr>
                        <a:t>lycopersicum</a:t>
                      </a:r>
                      <a:r>
                        <a:rPr lang="en-US" sz="900" u="none" strike="noStrike" dirty="0">
                          <a:effectLst/>
                        </a:rPr>
                        <a:t> (Tomato)</a:t>
                      </a:r>
                      <a:endParaRPr lang="en-US" sz="9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Solanum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tuberosum</a:t>
                      </a:r>
                      <a:r>
                        <a:rPr lang="en-US" sz="1050" u="none" strike="noStrike" dirty="0">
                          <a:effectLst/>
                        </a:rPr>
                        <a:t> (Potato)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Sorghum spp. (Sorghum)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Triticum</a:t>
                      </a:r>
                      <a:r>
                        <a:rPr lang="en-US" sz="1050" u="none" strike="noStrike" dirty="0">
                          <a:effectLst/>
                        </a:rPr>
                        <a:t> spp. (Wheat)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Vitis</a:t>
                      </a:r>
                      <a:r>
                        <a:rPr lang="en-US" sz="1050" u="none" strike="noStrike" dirty="0">
                          <a:effectLst/>
                        </a:rPr>
                        <a:t> spp. (Grape)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Zea</a:t>
                      </a:r>
                      <a:r>
                        <a:rPr lang="en-US" sz="1050" u="none" strike="noStrike" dirty="0">
                          <a:effectLst/>
                        </a:rPr>
                        <a:t> spp. (Corn)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 err="1">
                          <a:effectLst/>
                        </a:rPr>
                        <a:t>Pinus</a:t>
                      </a:r>
                      <a:r>
                        <a:rPr lang="en-US" sz="1050" u="none" strike="noStrike" dirty="0">
                          <a:effectLst/>
                        </a:rPr>
                        <a:t> spp. (Pine)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Other Softwood Trees*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Soft Hardwood Trees*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Hardwood Trees*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 dirty="0">
                          <a:effectLst/>
                        </a:rPr>
                        <a:t>Pest Commodity Total</a:t>
                      </a:r>
                      <a:endParaRPr lang="en-US" sz="105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vert="vert27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 err="1">
                          <a:effectLst/>
                        </a:rPr>
                        <a:t>Agrilus</a:t>
                      </a:r>
                      <a:r>
                        <a:rPr lang="en-US" sz="1050" i="1" u="none" strike="noStrike" dirty="0">
                          <a:effectLst/>
                        </a:rPr>
                        <a:t> </a:t>
                      </a:r>
                      <a:r>
                        <a:rPr lang="en-US" sz="1050" i="1" u="none" strike="noStrike" dirty="0" err="1">
                          <a:effectLst/>
                        </a:rPr>
                        <a:t>biguttatus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</a:rPr>
                        <a:t>Oak Splendor Beetle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1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>
                          <a:effectLst/>
                        </a:rPr>
                        <a:t>Platypus </a:t>
                      </a:r>
                      <a:r>
                        <a:rPr lang="en-US" sz="1050" i="1" u="none" strike="noStrike" dirty="0" err="1">
                          <a:effectLst/>
                        </a:rPr>
                        <a:t>quercivorus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Oak Ambrosia Beetle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1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 err="1">
                          <a:effectLst/>
                        </a:rPr>
                        <a:t>Cronartium</a:t>
                      </a:r>
                      <a:r>
                        <a:rPr lang="en-US" sz="1050" i="1" u="none" strike="noStrike" dirty="0">
                          <a:effectLst/>
                        </a:rPr>
                        <a:t> </a:t>
                      </a:r>
                      <a:r>
                        <a:rPr lang="en-US" sz="1050" i="1" u="none" strike="noStrike" dirty="0" err="1">
                          <a:effectLst/>
                        </a:rPr>
                        <a:t>flaccidum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Scots Pine Blister Rust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1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 err="1">
                          <a:effectLst/>
                        </a:rPr>
                        <a:t>Helicoverpa</a:t>
                      </a:r>
                      <a:r>
                        <a:rPr lang="en-US" sz="1050" i="1" u="none" strike="noStrike" dirty="0">
                          <a:effectLst/>
                        </a:rPr>
                        <a:t> </a:t>
                      </a:r>
                      <a:r>
                        <a:rPr lang="en-US" sz="1050" i="1" u="none" strike="noStrike" dirty="0" err="1">
                          <a:effectLst/>
                        </a:rPr>
                        <a:t>armigera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Old World Bollworm    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▲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27</a:t>
                      </a:r>
                      <a:endParaRPr lang="en-US" sz="1050" b="1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>
                          <a:effectLst/>
                        </a:rPr>
                        <a:t>Tremex fuscicornis</a:t>
                      </a:r>
                      <a:endParaRPr lang="en-US" sz="1050" b="0" i="1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Tremex Wood Wasp 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1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717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 err="1">
                          <a:effectLst/>
                        </a:rPr>
                        <a:t>Thaumetopoea</a:t>
                      </a:r>
                      <a:r>
                        <a:rPr lang="en-US" sz="1050" i="1" u="none" strike="noStrike" dirty="0">
                          <a:effectLst/>
                        </a:rPr>
                        <a:t> </a:t>
                      </a:r>
                      <a:r>
                        <a:rPr lang="en-US" sz="1050" i="1" u="none" strike="noStrike" dirty="0" err="1">
                          <a:effectLst/>
                        </a:rPr>
                        <a:t>processionea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Oak Processionary Moth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1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6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 err="1">
                          <a:effectLst/>
                        </a:rPr>
                        <a:t>Tomicus</a:t>
                      </a:r>
                      <a:r>
                        <a:rPr lang="en-US" sz="1050" i="1" u="none" strike="noStrike" dirty="0">
                          <a:effectLst/>
                        </a:rPr>
                        <a:t> </a:t>
                      </a:r>
                      <a:r>
                        <a:rPr lang="en-US" sz="1050" i="1" u="none" strike="noStrike" dirty="0" err="1">
                          <a:effectLst/>
                        </a:rPr>
                        <a:t>destruens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Pine Shoot Beetle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1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7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 err="1">
                          <a:effectLst/>
                        </a:rPr>
                        <a:t>Dendrolimus</a:t>
                      </a:r>
                      <a:r>
                        <a:rPr lang="en-US" sz="1050" i="1" u="none" strike="noStrike" dirty="0">
                          <a:effectLst/>
                        </a:rPr>
                        <a:t> </a:t>
                      </a:r>
                      <a:r>
                        <a:rPr lang="en-US" sz="1050" i="1" u="none" strike="noStrike" dirty="0" err="1">
                          <a:effectLst/>
                        </a:rPr>
                        <a:t>sibiricus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Siberian Silk Moth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▲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 dirty="0">
                          <a:effectLst/>
                        </a:rPr>
                        <a:t>4</a:t>
                      </a:r>
                      <a:endParaRPr lang="en-US" sz="105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  <a:tr h="4798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8</a:t>
                      </a:r>
                      <a:endParaRPr lang="en-US" sz="1050" b="1" i="0" u="none" strike="noStrike">
                        <a:effectLst/>
                        <a:latin typeface="Century Schoolbook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i="1" u="none" strike="noStrike" dirty="0" err="1">
                          <a:effectLst/>
                        </a:rPr>
                        <a:t>Spodoptera</a:t>
                      </a:r>
                      <a:r>
                        <a:rPr lang="en-US" sz="1050" i="1" u="none" strike="noStrike" dirty="0">
                          <a:effectLst/>
                        </a:rPr>
                        <a:t> </a:t>
                      </a:r>
                      <a:r>
                        <a:rPr lang="en-US" sz="1050" i="1" u="none" strike="noStrike" dirty="0" err="1">
                          <a:effectLst/>
                        </a:rPr>
                        <a:t>litura</a:t>
                      </a:r>
                      <a:endParaRPr lang="en-US" sz="105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Cotton Cutworm 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▲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 </a:t>
                      </a:r>
                      <a:endParaRPr lang="en-US" sz="1050" b="0" i="0" u="none" strike="noStrike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▲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>
                          <a:effectLst/>
                        </a:rPr>
                        <a:t>■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924" marR="3924" marT="392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12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371600"/>
          </a:xfrm>
        </p:spPr>
        <p:txBody>
          <a:bodyPr/>
          <a:lstStyle/>
          <a:p>
            <a:r>
              <a:rPr lang="en-US" dirty="0" smtClean="0"/>
              <a:t>Steps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114800"/>
          </a:xfrm>
        </p:spPr>
        <p:txBody>
          <a:bodyPr/>
          <a:lstStyle/>
          <a:p>
            <a:r>
              <a:rPr lang="en-US" dirty="0" smtClean="0"/>
              <a:t>We are running a few additional pests through a gap analysis to see if trends/ patterns continue</a:t>
            </a:r>
          </a:p>
          <a:p>
            <a:r>
              <a:rPr lang="en-US" dirty="0" smtClean="0"/>
              <a:t>We will report overall findings to PDMT</a:t>
            </a:r>
          </a:p>
          <a:p>
            <a:r>
              <a:rPr lang="en-US" dirty="0" smtClean="0"/>
              <a:t>They will decide how to progress at that </a:t>
            </a:r>
            <a:r>
              <a:rPr lang="en-US" dirty="0" smtClean="0"/>
              <a:t>time.</a:t>
            </a:r>
          </a:p>
          <a:p>
            <a:r>
              <a:rPr lang="en-US" dirty="0" smtClean="0"/>
              <a:t>Expanded matrix completed for 2016 guidelines.</a:t>
            </a:r>
          </a:p>
          <a:p>
            <a:r>
              <a:rPr lang="en-US" dirty="0" smtClean="0"/>
              <a:t>Address risk map issues (Lisa </a:t>
            </a:r>
            <a:r>
              <a:rPr lang="en-US" dirty="0" err="1" smtClean="0"/>
              <a:t>Kennaway’s</a:t>
            </a:r>
            <a:r>
              <a:rPr lang="en-US" dirty="0" smtClean="0"/>
              <a:t> group).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7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Completed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Helicoverpa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 </a:t>
            </a:r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armigera</a:t>
            </a:r>
            <a:endParaRPr lang="en-US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8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52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7086600" cy="3200400"/>
          </a:xfrm>
          <a:noFill/>
          <a:ln w="38100" cmpd="sng">
            <a:solidFill>
              <a:srgbClr val="FFC000"/>
            </a:solidFill>
          </a:ln>
        </p:spPr>
        <p:txBody>
          <a:bodyPr/>
          <a:lstStyle/>
          <a:p>
            <a:r>
              <a:rPr lang="en-US" dirty="0" smtClean="0"/>
              <a:t>Gap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0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Who has been looking for a given pests vs. who should be looking for a given </a:t>
            </a:r>
            <a:r>
              <a:rPr lang="en-US" dirty="0" smtClean="0">
                <a:solidFill>
                  <a:srgbClr val="FFC000"/>
                </a:solidFill>
              </a:rPr>
              <a:t>pest based on risk?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r>
              <a:rPr lang="en-US" dirty="0" smtClean="0"/>
              <a:t>To determine if high-risk states chose to survey for target pests based on the information CPHST provided.</a:t>
            </a:r>
          </a:p>
        </p:txBody>
      </p:sp>
    </p:spTree>
    <p:extLst>
      <p:ext uri="{BB962C8B-B14F-4D97-AF65-F5344CB8AC3E}">
        <p14:creationId xmlns:p14="http://schemas.microsoft.com/office/powerpoint/2010/main" val="181112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dirty="0" smtClean="0"/>
              <a:t>Pest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114800"/>
          </a:xfrm>
        </p:spPr>
        <p:txBody>
          <a:bodyPr/>
          <a:lstStyle/>
          <a:p>
            <a:r>
              <a:rPr lang="en-US" dirty="0" smtClean="0"/>
              <a:t>Each pest had to have been on the AHP prioritized pest list for at least five years</a:t>
            </a:r>
          </a:p>
          <a:p>
            <a:pPr lvl="1"/>
            <a:r>
              <a:rPr lang="en-US" dirty="0" smtClean="0"/>
              <a:t>Had opportunity to survey for pest over several years</a:t>
            </a:r>
          </a:p>
          <a:p>
            <a:pPr lvl="1"/>
            <a:r>
              <a:rPr lang="en-US" dirty="0" smtClean="0"/>
              <a:t>One to two-year lag often between adding a new pest and surveys occurring.</a:t>
            </a:r>
          </a:p>
          <a:p>
            <a:r>
              <a:rPr lang="en-US" dirty="0" smtClean="0"/>
              <a:t>Have good survey and identification methods (based on </a:t>
            </a:r>
            <a:r>
              <a:rPr lang="en-US" dirty="0" smtClean="0"/>
              <a:t>the specific pest </a:t>
            </a:r>
            <a:r>
              <a:rPr lang="en-US" dirty="0" smtClean="0"/>
              <a:t>group)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030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371600"/>
          </a:xfrm>
        </p:spPr>
        <p:txBody>
          <a:bodyPr/>
          <a:lstStyle/>
          <a:p>
            <a:r>
              <a:rPr lang="en-US" dirty="0" smtClean="0"/>
              <a:t>Who Is Looking for a Pest?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Who indicated they were looking for the pest? </a:t>
            </a:r>
            <a:r>
              <a:rPr lang="en-US" dirty="0">
                <a:solidFill>
                  <a:srgbClr val="FFC000"/>
                </a:solidFill>
              </a:rPr>
              <a:t>Who </a:t>
            </a:r>
            <a:r>
              <a:rPr lang="en-US" dirty="0" smtClean="0">
                <a:solidFill>
                  <a:srgbClr val="FFC000"/>
                </a:solidFill>
              </a:rPr>
              <a:t>entered data into NAPIS or mentioned in their annual progress report?</a:t>
            </a:r>
          </a:p>
          <a:p>
            <a:r>
              <a:rPr lang="en-US" dirty="0" smtClean="0"/>
              <a:t>NAPIS</a:t>
            </a:r>
          </a:p>
          <a:p>
            <a:r>
              <a:rPr lang="en-US" dirty="0" smtClean="0"/>
              <a:t>Survey Summary Forms</a:t>
            </a:r>
          </a:p>
          <a:p>
            <a:r>
              <a:rPr lang="en-US" dirty="0" smtClean="0"/>
              <a:t>Work plans/Accomplishment Reports</a:t>
            </a:r>
            <a:endParaRPr lang="en-US" dirty="0" smtClean="0"/>
          </a:p>
          <a:p>
            <a:r>
              <a:rPr lang="en-US" dirty="0" smtClean="0"/>
              <a:t>Proposed Farm Bill Surveys </a:t>
            </a:r>
            <a:r>
              <a:rPr lang="en-US" dirty="0" smtClean="0"/>
              <a:t>(those actually </a:t>
            </a:r>
            <a:r>
              <a:rPr lang="en-US" dirty="0" smtClean="0"/>
              <a:t>funded projects </a:t>
            </a:r>
            <a:r>
              <a:rPr lang="en-US" dirty="0" smtClean="0"/>
              <a:t>had </a:t>
            </a:r>
            <a:r>
              <a:rPr lang="en-US" dirty="0" smtClean="0"/>
              <a:t>not been announced yet)</a:t>
            </a:r>
          </a:p>
          <a:p>
            <a:r>
              <a:rPr lang="en-US" dirty="0" smtClean="0"/>
              <a:t>Direct communication with states for clarification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9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r>
              <a:rPr lang="en-US" dirty="0" smtClean="0"/>
              <a:t>Who Should be Looking for a Pest?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Host Presence: </a:t>
            </a:r>
          </a:p>
          <a:p>
            <a:r>
              <a:rPr lang="en-US" dirty="0" smtClean="0"/>
              <a:t>National Agricultural Statistics Survey (NASS) for host data by state</a:t>
            </a:r>
          </a:p>
          <a:p>
            <a:r>
              <a:rPr lang="en-US" dirty="0" smtClean="0"/>
              <a:t>Census of Agriculture for Horticultural Commodities</a:t>
            </a:r>
          </a:p>
          <a:p>
            <a:r>
              <a:rPr lang="en-US" dirty="0" smtClean="0"/>
              <a:t>Census of Agriculture for Puerto Rico and Hawaii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3216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r>
              <a:rPr lang="en-US" dirty="0" smtClean="0"/>
              <a:t>Hosts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Two ways to look at this? 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Total Host Acreage (all hosts combined)</a:t>
            </a:r>
          </a:p>
          <a:p>
            <a:pPr lvl="1"/>
            <a:r>
              <a:rPr lang="en-US" dirty="0" smtClean="0"/>
              <a:t>Miss smaller specialty crops (more value on per acre basis)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Amount of acreage for any one host per commodity</a:t>
            </a:r>
          </a:p>
          <a:p>
            <a:pPr lvl="1"/>
            <a:r>
              <a:rPr lang="en-US" dirty="0" smtClean="0"/>
              <a:t>States with multiple hosts could be at increased risk</a:t>
            </a:r>
          </a:p>
          <a:p>
            <a:pPr lvl="1"/>
            <a:r>
              <a:rPr lang="en-US" dirty="0" smtClean="0"/>
              <a:t>Different pathways for different hosts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4427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r>
              <a:rPr lang="en-US" dirty="0"/>
              <a:t>Hosts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We included two lists in our analysis for pests with multiple primary hosts? 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List of states based on the number of times that a state ranked in the top 10 for each major host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Rank of state based on total host acreage for major/ primary hosts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135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71600"/>
          </a:xfrm>
        </p:spPr>
        <p:txBody>
          <a:bodyPr/>
          <a:lstStyle/>
          <a:p>
            <a:r>
              <a:rPr lang="en-US" dirty="0" smtClean="0"/>
              <a:t>Who Should be Looking for a Pest?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Climate/ Pathway: </a:t>
            </a:r>
          </a:p>
          <a:p>
            <a:r>
              <a:rPr lang="en-US" dirty="0" smtClean="0"/>
              <a:t>Pest Datasheets for climate/ pathway information</a:t>
            </a:r>
          </a:p>
          <a:p>
            <a:r>
              <a:rPr lang="en-US" dirty="0" smtClean="0"/>
              <a:t>NAPPFAST maps (where appropriate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Pathway was very broad and wasn’t used for most of the analyses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2275602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>A7UXA6N55WET-5418-7018</_dlc_DocId>
    <_dlc_DocIdUrl xmlns="ed6d8045-9bce-45b8-96e9-ffa15b628daa">
      <Url>http://sp.we.aphis.gov/PPQ/st/cphst/pd/_layouts/DocIdRedir.aspx?ID=A7UXA6N55WET-5418-7018</Url>
      <Description>A7UXA6N55WET-5418-7018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522B94E69CD74A82A7CEE9BF0963B0" ma:contentTypeVersion="0" ma:contentTypeDescription="Create a new document." ma:contentTypeScope="" ma:versionID="27ebc82f74802ac29a342847cdd892df">
  <xsd:schema xmlns:xsd="http://www.w3.org/2001/XMLSchema" xmlns:xs="http://www.w3.org/2001/XMLSchema" xmlns:p="http://schemas.microsoft.com/office/2006/metadata/properties" xmlns:ns2="ed6d8045-9bce-45b8-96e9-ffa15b628daa" targetNamespace="http://schemas.microsoft.com/office/2006/metadata/properties" ma:root="true" ma:fieldsID="f731c6ce2622161d0d54611dd74d5f3a" ns2:_=""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F58636-1169-48D9-A644-A384790CCFD4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ed6d8045-9bce-45b8-96e9-ffa15b628da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7A2CFCE-47E8-4819-9796-FBEA2912D0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3DA974-0997-48C6-A15D-29E4346099C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183A8EB4-8F49-4EB4-BFBC-966253B022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8220</TotalTime>
  <Words>980</Words>
  <Application>Microsoft Office PowerPoint</Application>
  <PresentationFormat>On-screen Show (4:3)</PresentationFormat>
  <Paragraphs>439</Paragraphs>
  <Slides>18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Textured</vt:lpstr>
      <vt:lpstr>Acrobat Document</vt:lpstr>
      <vt:lpstr>Photo Editor Photo</vt:lpstr>
      <vt:lpstr>CPHST Support: Bringing Pests, Surveys, Plants, and Science Together </vt:lpstr>
      <vt:lpstr>Gap Analysis</vt:lpstr>
      <vt:lpstr>Purpose</vt:lpstr>
      <vt:lpstr>Pest Selection</vt:lpstr>
      <vt:lpstr>Who Is Looking for a Pest?</vt:lpstr>
      <vt:lpstr>Who Should be Looking for a Pest?</vt:lpstr>
      <vt:lpstr>Hosts Continued</vt:lpstr>
      <vt:lpstr>Hosts Continued</vt:lpstr>
      <vt:lpstr>Who Should be Looking for a Pest?</vt:lpstr>
      <vt:lpstr>Completed Insect Gap Analyses</vt:lpstr>
      <vt:lpstr>Completed Pathogen Gap Analyses</vt:lpstr>
      <vt:lpstr>General Observations</vt:lpstr>
      <vt:lpstr>General Observations</vt:lpstr>
      <vt:lpstr>General Observations</vt:lpstr>
      <vt:lpstr>PowerPoint Presentation</vt:lpstr>
      <vt:lpstr>Steps Forward</vt:lpstr>
      <vt:lpstr>Example Completed Analysis</vt:lpstr>
      <vt:lpstr>Questions</vt:lpstr>
    </vt:vector>
  </TitlesOfParts>
  <Company>USDA APHIS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lkennaway</dc:creator>
  <cp:lastModifiedBy>Sullivan, Melinda J - APHIS</cp:lastModifiedBy>
  <cp:revision>404</cp:revision>
  <cp:lastPrinted>2013-02-05T13:10:05Z</cp:lastPrinted>
  <dcterms:created xsi:type="dcterms:W3CDTF">2008-07-31T20:19:29Z</dcterms:created>
  <dcterms:modified xsi:type="dcterms:W3CDTF">2015-01-30T20:00:09Z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0x0101005E522B94E69CD74A82A7CEE9BF0963B0</vt:lpwstr>
  </property>
  <property fmtid="{D5CDD505-2E9C-101B-9397-08002B2CF9AE}" pid="3" name="_dlc_DocIdItemGuid">
    <vt:lpwstr>524fd899-fcfd-4267-84a9-5dbc7355d987</vt:lpwstr>
  </property>
</Properties>
</file>