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8"/>
  </p:notesMasterIdLst>
  <p:sldIdLst>
    <p:sldId id="289" r:id="rId6"/>
    <p:sldId id="259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0F1CD-1075-4AD1-BB11-DB1F5E70ABCB}" type="datetimeFigureOut">
              <a:rPr lang="en-US" smtClean="0"/>
              <a:t>2/3/2015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DEB86-C448-43BF-83B4-C3354AC42B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63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98B628-E3CF-4B93-A86E-E3CA5E6192E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are only running one of these viruses through</a:t>
            </a:r>
            <a:r>
              <a:rPr lang="en-US" baseline="0" dirty="0" smtClean="0"/>
              <a:t> the new model. What do we do with these?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005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1E28-FFB0-4C62-80E0-4EBD5B6838C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50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2D3B-4F08-41EA-B6F8-8CC8F5C443C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0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E4607-2843-4964-B2DA-C0B8DAF3BF0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80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2F26F-BCDB-42A1-95C4-5CE764E37EF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0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126BA-B6BA-4AAD-9FBD-3CFBA21930B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05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3545-2BD5-4DC6-882A-520BDD5A045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66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14BA1-B21D-46B4-8663-88F8E4F20D4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74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62425-02B7-4E56-B495-D15B0BFC205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81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2AA82-BC48-4A69-9E5D-FF18DD4B4DF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92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A7B5D-D4E4-44D9-9132-B9C3F7FA4BF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257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3A2B7-72DC-487C-883A-F62EC74120F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43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66E5C3-E3A3-4ACB-BADC-782A685DF9E1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5412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2514600"/>
            <a:ext cx="8763000" cy="1828800"/>
          </a:xfrm>
        </p:spPr>
        <p:txBody>
          <a:bodyPr/>
          <a:lstStyle/>
          <a:p>
            <a:r>
              <a:rPr lang="en-US" dirty="0" smtClean="0"/>
              <a:t>CPHST Support: Bringing Pests, Surveys, Plants, and Science Together</a:t>
            </a:r>
            <a:r>
              <a:rPr lang="en-US" sz="3600" dirty="0" smtClean="0"/>
              <a:t>	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733800" y="533400"/>
          <a:ext cx="1295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Acrobat Document" r:id="rId4" imgW="1038370" imgH="1162212" progId="AcroExch.Document.7">
                  <p:embed/>
                </p:oleObj>
              </mc:Choice>
              <mc:Fallback>
                <p:oleObj name="Acrobat Document" r:id="rId4" imgW="1038370" imgH="1162212" progId="AcroExch.Document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33400"/>
                        <a:ext cx="1295400" cy="1371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685800" y="533400"/>
          <a:ext cx="164465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Photo Editor Photo" r:id="rId6" imgW="1047619" imgH="800212" progId="">
                  <p:embed/>
                </p:oleObj>
              </mc:Choice>
              <mc:Fallback>
                <p:oleObj name="Photo Editor Photo" r:id="rId6" imgW="1047619" imgH="80021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33400"/>
                        <a:ext cx="1644650" cy="10779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77000" y="533400"/>
            <a:ext cx="1676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1897" y="4953000"/>
            <a:ext cx="8610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Melinda Sullivan					Lisa Jackson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melinda.j.sullivan@aphis.usda.gov     			lisa.d.jackson@aphis.usda.gov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Daniel Mackesy					Talitha Molet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daniel.z.mackesy@aphis.usda.gov			talitha.p.molet@aphis.usda.gov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707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dirty="0" smtClean="0"/>
              <a:t>What if the vector is already in the United States?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114800"/>
          </a:xfrm>
        </p:spPr>
        <p:txBody>
          <a:bodyPr/>
          <a:lstStyle/>
          <a:p>
            <a:r>
              <a:rPr lang="en-US" sz="2800" dirty="0" smtClean="0"/>
              <a:t>Insects present in the United States would likely be non-reportable </a:t>
            </a:r>
            <a:r>
              <a:rPr lang="en-US" sz="2800" dirty="0"/>
              <a:t>at the port of </a:t>
            </a:r>
            <a:r>
              <a:rPr lang="en-US" sz="2800" dirty="0" smtClean="0"/>
              <a:t>entry.</a:t>
            </a:r>
          </a:p>
          <a:p>
            <a:r>
              <a:rPr lang="en-US" sz="2800" dirty="0"/>
              <a:t>CAPS </a:t>
            </a:r>
            <a:r>
              <a:rPr lang="en-US" sz="2800" dirty="0" smtClean="0"/>
              <a:t>wouldn’t </a:t>
            </a:r>
            <a:r>
              <a:rPr lang="en-US" sz="2800" dirty="0"/>
              <a:t>necessarily support survey for the vector </a:t>
            </a:r>
            <a:r>
              <a:rPr lang="en-US" sz="2800" dirty="0" smtClean="0"/>
              <a:t>but there may be an </a:t>
            </a:r>
            <a:r>
              <a:rPr lang="en-US" sz="2800" dirty="0"/>
              <a:t>open pathway for the </a:t>
            </a:r>
            <a:r>
              <a:rPr lang="en-US" sz="2800" dirty="0" smtClean="0"/>
              <a:t>pathogen.</a:t>
            </a:r>
          </a:p>
          <a:p>
            <a:pPr lvl="1"/>
            <a:r>
              <a:rPr lang="en-US" sz="2400" dirty="0" smtClean="0"/>
              <a:t>Vector could harbor an exotic pathogen of interest or new strains/ virulent isolates of an endemic pathogen.</a:t>
            </a:r>
          </a:p>
          <a:p>
            <a:r>
              <a:rPr lang="en-US" sz="2800" dirty="0" smtClean="0"/>
              <a:t>Most of the pest suggestions that fall into this category are still pending (pre-assessments completed but only running highly damaging pathogens through the model).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4829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458200" cy="914400"/>
          </a:xfrm>
        </p:spPr>
        <p:txBody>
          <a:bodyPr/>
          <a:lstStyle/>
          <a:p>
            <a:r>
              <a:rPr lang="en-US" dirty="0" smtClean="0"/>
              <a:t>10 of 11 suggestions still pending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805315"/>
              </p:ext>
            </p:extLst>
          </p:nvPr>
        </p:nvGraphicFramePr>
        <p:xfrm>
          <a:off x="1371600" y="1219200"/>
          <a:ext cx="6248400" cy="502920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6248400"/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Andean </a:t>
                      </a:r>
                      <a:r>
                        <a:rPr lang="en-US" sz="1600" dirty="0">
                          <a:effectLst/>
                        </a:rPr>
                        <a:t>potato latent virus (APLV)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Andean </a:t>
                      </a:r>
                      <a:r>
                        <a:rPr lang="en-US" sz="1600" dirty="0">
                          <a:effectLst/>
                        </a:rPr>
                        <a:t>potato mottle virus (APMoV)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Begomovirus </a:t>
                      </a:r>
                      <a:r>
                        <a:rPr lang="en-US" sz="1600" dirty="0">
                          <a:effectLst/>
                        </a:rPr>
                        <a:t>potato deforming mosaic </a:t>
                      </a:r>
                      <a:r>
                        <a:rPr lang="en-US" sz="1600" dirty="0" smtClean="0">
                          <a:effectLst/>
                        </a:rPr>
                        <a:t>virus (PDMV)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Potato </a:t>
                      </a:r>
                      <a:r>
                        <a:rPr lang="en-US" sz="1600" dirty="0">
                          <a:effectLst/>
                        </a:rPr>
                        <a:t>virus V (PVV</a:t>
                      </a:r>
                      <a:r>
                        <a:rPr lang="en-US" sz="160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Potato </a:t>
                      </a:r>
                      <a:r>
                        <a:rPr lang="en-US" sz="1600" dirty="0">
                          <a:effectLst/>
                        </a:rPr>
                        <a:t>yellow vein virus (PYVV</a:t>
                      </a:r>
                      <a:r>
                        <a:rPr lang="en-US" sz="160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Potyvirus </a:t>
                      </a:r>
                      <a:r>
                        <a:rPr lang="en-US" sz="1600" dirty="0">
                          <a:effectLst/>
                        </a:rPr>
                        <a:t>Moroccan watermelon mosaic virus (MWMV)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Rice </a:t>
                      </a:r>
                      <a:r>
                        <a:rPr lang="en-US" sz="1600" dirty="0">
                          <a:effectLst/>
                        </a:rPr>
                        <a:t>hoja blanca virus (RHBV)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  Tomato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blackring virus (TBRV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Tomato </a:t>
                      </a:r>
                      <a:r>
                        <a:rPr lang="en-US" sz="1600" dirty="0">
                          <a:effectLst/>
                        </a:rPr>
                        <a:t>leaf curl New Delhi virus (ToLCNDV)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Tomato </a:t>
                      </a:r>
                      <a:r>
                        <a:rPr lang="en-US" sz="1600" dirty="0">
                          <a:effectLst/>
                        </a:rPr>
                        <a:t>torrado </a:t>
                      </a:r>
                      <a:r>
                        <a:rPr lang="en-US" sz="1600" dirty="0" smtClean="0">
                          <a:effectLst/>
                        </a:rPr>
                        <a:t>virus (ToTV)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Tomato </a:t>
                      </a:r>
                      <a:r>
                        <a:rPr lang="en-US" sz="1600" dirty="0">
                          <a:effectLst/>
                        </a:rPr>
                        <a:t>Yellow Leaf Curl </a:t>
                      </a:r>
                      <a:r>
                        <a:rPr lang="en-US" sz="1600" dirty="0" smtClean="0">
                          <a:effectLst/>
                        </a:rPr>
                        <a:t>Virus (TYLCV) </a:t>
                      </a:r>
                      <a:r>
                        <a:rPr lang="en-US" sz="1600" dirty="0">
                          <a:effectLst/>
                        </a:rPr>
                        <a:t>(exotic strains</a:t>
                      </a:r>
                      <a:r>
                        <a:rPr lang="en-US" sz="160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835" marR="3083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423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/Discussion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0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19200"/>
            <a:ext cx="7315200" cy="4191000"/>
          </a:xfrm>
          <a:noFill/>
          <a:ln w="38100" cmpd="sng">
            <a:solidFill>
              <a:srgbClr val="FFC000"/>
            </a:solidFill>
          </a:ln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Vectored Pathogens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76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884"/>
            <a:ext cx="8001000" cy="1145275"/>
          </a:xfrm>
        </p:spPr>
        <p:txBody>
          <a:bodyPr/>
          <a:lstStyle/>
          <a:p>
            <a:r>
              <a:rPr lang="en-US" dirty="0" smtClean="0"/>
              <a:t>The Issue…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114800"/>
          </a:xfrm>
        </p:spPr>
        <p:txBody>
          <a:bodyPr/>
          <a:lstStyle/>
          <a:p>
            <a:r>
              <a:rPr lang="en-US" sz="3000" dirty="0" smtClean="0"/>
              <a:t>How should CAPS handle insects or pathogens that vector damaging pathogens but may not be damaging on their own?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Most common vectors: </a:t>
            </a:r>
            <a:r>
              <a:rPr lang="en-US" dirty="0"/>
              <a:t>aphids, thrips, leafhoppers, planthoppers, </a:t>
            </a:r>
            <a:r>
              <a:rPr lang="en-US" dirty="0" smtClean="0"/>
              <a:t>psyllids</a:t>
            </a:r>
            <a:r>
              <a:rPr lang="en-US" dirty="0"/>
              <a:t>, </a:t>
            </a:r>
            <a:r>
              <a:rPr lang="en-US" dirty="0" smtClean="0"/>
              <a:t>some beetles, some fungi, some nematodes</a:t>
            </a:r>
            <a:r>
              <a:rPr lang="en-US" dirty="0"/>
              <a:t>, etc</a:t>
            </a:r>
            <a:r>
              <a:rPr lang="en-US" dirty="0" smtClean="0"/>
              <a:t>. </a:t>
            </a:r>
            <a:endParaRPr lang="en-US" dirty="0"/>
          </a:p>
          <a:p>
            <a:pPr lvl="1"/>
            <a:r>
              <a:rPr lang="en-US" dirty="0" smtClean="0"/>
              <a:t>In general, the insects are small, fairly non-descript and do not have specific traps and lures.</a:t>
            </a:r>
          </a:p>
          <a:p>
            <a:pPr lvl="1"/>
            <a:r>
              <a:rPr lang="en-US" dirty="0" smtClean="0"/>
              <a:t>Fungal/nematode vectors are also non-descript and usually employ visual survey or generalized soil sampling (nothing specific).</a:t>
            </a:r>
          </a:p>
        </p:txBody>
      </p:sp>
    </p:spTree>
    <p:extLst>
      <p:ext uri="{BB962C8B-B14F-4D97-AF65-F5344CB8AC3E}">
        <p14:creationId xmlns:p14="http://schemas.microsoft.com/office/powerpoint/2010/main" val="139606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r>
              <a:rPr lang="en-US" dirty="0"/>
              <a:t> </a:t>
            </a:r>
            <a:r>
              <a:rPr lang="en-US" dirty="0" smtClean="0"/>
              <a:t>– Tropical Pest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14800"/>
          </a:xfrm>
        </p:spPr>
        <p:txBody>
          <a:bodyPr/>
          <a:lstStyle/>
          <a:p>
            <a:r>
              <a:rPr lang="en-US" i="1" dirty="0" smtClean="0"/>
              <a:t>Hypocryphalus mangiferae </a:t>
            </a:r>
            <a:r>
              <a:rPr lang="en-US" dirty="0" smtClean="0"/>
              <a:t> (mango bark beetle) vectors </a:t>
            </a:r>
            <a:r>
              <a:rPr lang="en-US" i="1" dirty="0" smtClean="0"/>
              <a:t>Ceratocystis manginecans </a:t>
            </a:r>
            <a:r>
              <a:rPr lang="en-US" dirty="0" smtClean="0"/>
              <a:t>(mango sudden decline fungus)</a:t>
            </a:r>
          </a:p>
          <a:p>
            <a:pPr lvl="1"/>
            <a:r>
              <a:rPr lang="en-US" dirty="0" smtClean="0"/>
              <a:t>Vector failed; Pathogen passed</a:t>
            </a:r>
          </a:p>
          <a:p>
            <a:pPr lvl="1"/>
            <a:r>
              <a:rPr lang="en-US" dirty="0" smtClean="0"/>
              <a:t>Can’t have disease development without the vector, but the pathogen is the damaging part of the complex.</a:t>
            </a:r>
          </a:p>
        </p:txBody>
      </p:sp>
    </p:spTree>
    <p:extLst>
      <p:ext uri="{BB962C8B-B14F-4D97-AF65-F5344CB8AC3E}">
        <p14:creationId xmlns:p14="http://schemas.microsoft.com/office/powerpoint/2010/main" val="327483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100000"/>
              <a:buFont typeface="+mj-lt"/>
              <a:buAutoNum type="arabicParenR"/>
            </a:pPr>
            <a:r>
              <a:rPr lang="en-US" dirty="0" smtClean="0"/>
              <a:t>Ignore </a:t>
            </a:r>
            <a:r>
              <a:rPr lang="en-US" dirty="0"/>
              <a:t>the </a:t>
            </a:r>
            <a:r>
              <a:rPr lang="en-US" dirty="0" smtClean="0"/>
              <a:t>vectors?</a:t>
            </a:r>
          </a:p>
          <a:p>
            <a:pPr marL="514350" indent="-514350">
              <a:buSzPct val="100000"/>
              <a:buFont typeface="+mj-lt"/>
              <a:buAutoNum type="arabicParenR"/>
            </a:pPr>
            <a:r>
              <a:rPr lang="en-US" dirty="0" smtClean="0"/>
              <a:t>Run the vectors and pathogen separately?</a:t>
            </a:r>
          </a:p>
          <a:p>
            <a:pPr marL="514350" indent="-514350">
              <a:buSzPct val="100000"/>
              <a:buFont typeface="+mj-lt"/>
              <a:buAutoNum type="arabicParenR"/>
            </a:pPr>
            <a:r>
              <a:rPr lang="en-US" dirty="0" smtClean="0"/>
              <a:t>Do a combination analysis where both the insect and vector receive the same rank?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02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Ignore the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currently the default.</a:t>
            </a:r>
          </a:p>
          <a:p>
            <a:r>
              <a:rPr lang="en-US" dirty="0" smtClean="0"/>
              <a:t>The vectors are </a:t>
            </a:r>
            <a:r>
              <a:rPr lang="en-US" dirty="0"/>
              <a:t>generally </a:t>
            </a:r>
            <a:r>
              <a:rPr lang="en-US" dirty="0" smtClean="0"/>
              <a:t>small</a:t>
            </a:r>
            <a:r>
              <a:rPr lang="en-US" dirty="0"/>
              <a:t>, fairly </a:t>
            </a:r>
            <a:r>
              <a:rPr lang="en-US" dirty="0" smtClean="0"/>
              <a:t>non-descript, do </a:t>
            </a:r>
            <a:r>
              <a:rPr lang="en-US" dirty="0"/>
              <a:t>not have specific </a:t>
            </a:r>
            <a:r>
              <a:rPr lang="en-US" dirty="0" smtClean="0"/>
              <a:t>survey methods, and do not cause appreciable damage on their own.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921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/>
              <a:t>Run the vectors separately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/>
          <a:lstStyle/>
          <a:p>
            <a:r>
              <a:rPr lang="en-US" dirty="0" smtClean="0"/>
              <a:t>Many of these vectors do not cause appreciable damage on their own. </a:t>
            </a:r>
            <a:endParaRPr lang="en-US" dirty="0"/>
          </a:p>
          <a:p>
            <a:pPr lvl="1"/>
            <a:r>
              <a:rPr lang="en-US" dirty="0" smtClean="0"/>
              <a:t>Don‘t often rank high in ranking model</a:t>
            </a:r>
          </a:p>
          <a:p>
            <a:r>
              <a:rPr lang="en-US" dirty="0" smtClean="0"/>
              <a:t>Most will fail the </a:t>
            </a:r>
            <a:r>
              <a:rPr lang="en-US" dirty="0" smtClean="0"/>
              <a:t>post-assessment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Most vectors that were included on our prioritized pest list in the past occurred prior to the post-assessment being used </a:t>
            </a:r>
            <a:endParaRPr lang="en-US" dirty="0" smtClean="0"/>
          </a:p>
          <a:p>
            <a:pPr lvl="2"/>
            <a:r>
              <a:rPr lang="en-US" dirty="0" smtClean="0"/>
              <a:t>Example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i="1" dirty="0"/>
              <a:t>Diaphorina citri </a:t>
            </a:r>
            <a:r>
              <a:rPr lang="en-US" dirty="0" smtClean="0"/>
              <a:t>(Asian citrus psyllid)</a:t>
            </a:r>
            <a:r>
              <a:rPr lang="en-US" dirty="0" smtClean="0"/>
              <a:t>– </a:t>
            </a:r>
            <a:r>
              <a:rPr lang="en-US" dirty="0"/>
              <a:t>vector of HLB/ citrus </a:t>
            </a:r>
            <a:r>
              <a:rPr lang="en-US" dirty="0" smtClean="0"/>
              <a:t>greening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88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dirty="0" smtClean="0"/>
              <a:t>3. Combination </a:t>
            </a:r>
            <a:r>
              <a:rPr lang="en-US" dirty="0"/>
              <a:t>analysis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114800"/>
          </a:xfrm>
        </p:spPr>
        <p:txBody>
          <a:bodyPr/>
          <a:lstStyle/>
          <a:p>
            <a:r>
              <a:rPr lang="en-US" dirty="0"/>
              <a:t>Both pathogen and vector get same rank (analyzed as a complex)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Issue: </a:t>
            </a:r>
            <a:r>
              <a:rPr lang="en-US" dirty="0" smtClean="0"/>
              <a:t>Some </a:t>
            </a:r>
            <a:r>
              <a:rPr lang="en-US" dirty="0"/>
              <a:t>vectors could potentially vector multiple </a:t>
            </a:r>
            <a:r>
              <a:rPr lang="en-US" dirty="0" smtClean="0"/>
              <a:t>pathogens; some </a:t>
            </a:r>
            <a:r>
              <a:rPr lang="en-US" dirty="0"/>
              <a:t>pathogens are vectored by multiple species of </a:t>
            </a:r>
            <a:r>
              <a:rPr lang="en-US" dirty="0" smtClean="0"/>
              <a:t>vectors </a:t>
            </a:r>
            <a:endParaRPr lang="en-US" dirty="0" smtClean="0"/>
          </a:p>
          <a:p>
            <a:pPr lvl="1"/>
            <a:r>
              <a:rPr lang="en-US" dirty="0" smtClean="0"/>
              <a:t>Example</a:t>
            </a:r>
            <a:r>
              <a:rPr lang="en-US" dirty="0" smtClean="0"/>
              <a:t>: PPV vectored by 20 different aphid </a:t>
            </a:r>
            <a:r>
              <a:rPr lang="en-US" dirty="0" smtClean="0"/>
              <a:t>species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232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985379"/>
              </p:ext>
            </p:extLst>
          </p:nvPr>
        </p:nvGraphicFramePr>
        <p:xfrm>
          <a:off x="3048000" y="990600"/>
          <a:ext cx="2895600" cy="487680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895600"/>
              </a:tblGrid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Aphis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arbuti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craccivora*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fabae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gossypii*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hederae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spiraecola*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Brachycaudus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cardui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B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helichrysi**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B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persicae*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Dysaphis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plantaginea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D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pyri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Hyalopterus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pruni*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Macrosiphum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rosae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Megoura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rosae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Myzus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persicae**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varians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Phorodon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humuli**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Rhopalosiphum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padi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Sitobion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fragariae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Ureleucon </a:t>
                      </a:r>
                      <a:r>
                        <a:rPr lang="en-US" sz="16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sonchi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8818" marR="18818" marT="0" marB="0"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43552" y="6019800"/>
            <a:ext cx="8243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*Recognized aphid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vectors in United States,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 Most important vectors. Data from Levy et al. (2000b).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dirty="0" smtClean="0"/>
              <a:t>Aphid Vectors of Plum pox virus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4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522B94E69CD74A82A7CEE9BF0963B0" ma:contentTypeVersion="0" ma:contentTypeDescription="Create a new document." ma:contentTypeScope="" ma:versionID="27ebc82f74802ac29a342847cdd892df">
  <xsd:schema xmlns:xsd="http://www.w3.org/2001/XMLSchema" xmlns:xs="http://www.w3.org/2001/XMLSchema" xmlns:p="http://schemas.microsoft.com/office/2006/metadata/properties" xmlns:ns2="ed6d8045-9bce-45b8-96e9-ffa15b628daa" targetNamespace="http://schemas.microsoft.com/office/2006/metadata/properties" ma:root="true" ma:fieldsID="f731c6ce2622161d0d54611dd74d5f3a" ns2:_="">
    <xsd:import namespace="ed6d8045-9bce-45b8-96e9-ffa15b628da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d8045-9bce-45b8-96e9-ffa15b628da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6d8045-9bce-45b8-96e9-ffa15b628daa">A7UXA6N55WET-5418-7092</_dlc_DocId>
    <_dlc_DocIdUrl xmlns="ed6d8045-9bce-45b8-96e9-ffa15b628daa">
      <Url>http://sp.we.aphis.gov/PPQ/st/cphst/pd/_layouts/DocIdRedir.aspx?ID=A7UXA6N55WET-5418-7092</Url>
      <Description>A7UXA6N55WET-5418-7092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ED00D2-BA22-4258-8ED9-B8712063B7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6d8045-9bce-45b8-96e9-ffa15b628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5E9AB9-9D9F-45DB-89A1-535CF017CFEC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  <ds:schemaRef ds:uri="ed6d8045-9bce-45b8-96e9-ffa15b628daa"/>
  </ds:schemaRefs>
</ds:datastoreItem>
</file>

<file path=customXml/itemProps3.xml><?xml version="1.0" encoding="utf-8"?>
<ds:datastoreItem xmlns:ds="http://schemas.openxmlformats.org/officeDocument/2006/customXml" ds:itemID="{D6A1EAC6-E9BF-4F06-B168-A70F21D3698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B745DD3-3AEC-48FE-92E0-BA1E7A2A56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643</Words>
  <Application>Microsoft Office PowerPoint</Application>
  <PresentationFormat>On-screen Show (4:3)</PresentationFormat>
  <Paragraphs>77</Paragraphs>
  <Slides>12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Textured</vt:lpstr>
      <vt:lpstr>Acrobat Document</vt:lpstr>
      <vt:lpstr>Photo Editor Photo</vt:lpstr>
      <vt:lpstr>CPHST Support: Bringing Pests, Surveys, Plants, and Science Together </vt:lpstr>
      <vt:lpstr> Vectored Pathogens </vt:lpstr>
      <vt:lpstr>The Issue…</vt:lpstr>
      <vt:lpstr>Example – Tropical Pest List</vt:lpstr>
      <vt:lpstr>Choices</vt:lpstr>
      <vt:lpstr>1. Ignore the vectors</vt:lpstr>
      <vt:lpstr>2. Run the vectors separately </vt:lpstr>
      <vt:lpstr>3. Combination analysis </vt:lpstr>
      <vt:lpstr>Aphid Vectors of Plum pox virus </vt:lpstr>
      <vt:lpstr>What if the vector is already in the United States?</vt:lpstr>
      <vt:lpstr>10 of 11 suggestions still pending</vt:lpstr>
      <vt:lpstr>Questions /Discussion</vt:lpstr>
    </vt:vector>
  </TitlesOfParts>
  <Company>USDA APHIS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Talitha</dc:creator>
  <cp:lastModifiedBy>Sullivan, Melinda J - APHIS</cp:lastModifiedBy>
  <cp:revision>14</cp:revision>
  <dcterms:created xsi:type="dcterms:W3CDTF">2015-01-12T16:15:35Z</dcterms:created>
  <dcterms:modified xsi:type="dcterms:W3CDTF">2015-02-04T05:31:39Z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0x0101005E522B94E69CD74A82A7CEE9BF0963B0</vt:lpwstr>
  </property>
  <property fmtid="{D5CDD505-2E9C-101B-9397-08002B2CF9AE}" pid="3" name="_dlc_DocIdItemGuid">
    <vt:lpwstr>2f543c0f-7d4a-4ff9-850c-fafe7bf20c04</vt:lpwstr>
  </property>
</Properties>
</file>