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5"/>
  </p:sldMasterIdLst>
  <p:notesMasterIdLst>
    <p:notesMasterId r:id="rId37"/>
  </p:notesMasterIdLst>
  <p:handoutMasterIdLst>
    <p:handoutMasterId r:id="rId38"/>
  </p:handoutMasterIdLst>
  <p:sldIdLst>
    <p:sldId id="367" r:id="rId6"/>
    <p:sldId id="328" r:id="rId7"/>
    <p:sldId id="369" r:id="rId8"/>
    <p:sldId id="347" r:id="rId9"/>
    <p:sldId id="334" r:id="rId10"/>
    <p:sldId id="339" r:id="rId11"/>
    <p:sldId id="340" r:id="rId12"/>
    <p:sldId id="324" r:id="rId13"/>
    <p:sldId id="322" r:id="rId14"/>
    <p:sldId id="337" r:id="rId15"/>
    <p:sldId id="301" r:id="rId16"/>
    <p:sldId id="349" r:id="rId17"/>
    <p:sldId id="352" r:id="rId18"/>
    <p:sldId id="354" r:id="rId19"/>
    <p:sldId id="355" r:id="rId20"/>
    <p:sldId id="323" r:id="rId21"/>
    <p:sldId id="363" r:id="rId22"/>
    <p:sldId id="346" r:id="rId23"/>
    <p:sldId id="356" r:id="rId24"/>
    <p:sldId id="364" r:id="rId25"/>
    <p:sldId id="353" r:id="rId26"/>
    <p:sldId id="357" r:id="rId27"/>
    <p:sldId id="365" r:id="rId28"/>
    <p:sldId id="338" r:id="rId29"/>
    <p:sldId id="343" r:id="rId30"/>
    <p:sldId id="359" r:id="rId31"/>
    <p:sldId id="360" r:id="rId32"/>
    <p:sldId id="362" r:id="rId33"/>
    <p:sldId id="358" r:id="rId34"/>
    <p:sldId id="361" r:id="rId35"/>
    <p:sldId id="319" r:id="rId36"/>
  </p:sldIdLst>
  <p:sldSz cx="9144000" cy="6858000" type="screen4x3"/>
  <p:notesSz cx="7019925" cy="9305925"/>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alitha" initials="TP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FF99"/>
    <a:srgbClr val="FFFF66"/>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137" autoAdjust="0"/>
    <p:restoredTop sz="92342" autoAdjust="0"/>
  </p:normalViewPr>
  <p:slideViewPr>
    <p:cSldViewPr>
      <p:cViewPr varScale="1">
        <p:scale>
          <a:sx n="123" d="100"/>
          <a:sy n="123" d="100"/>
        </p:scale>
        <p:origin x="-1284" y="-10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8" d="100"/>
          <a:sy n="68" d="100"/>
        </p:scale>
        <p:origin x="-3306" y="-114"/>
      </p:cViewPr>
      <p:guideLst>
        <p:guide orient="horz" pos="2931"/>
        <p:guide pos="221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image" Target="../media/image2.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2289" cy="465617"/>
          </a:xfrm>
          <a:prstGeom prst="rect">
            <a:avLst/>
          </a:prstGeom>
        </p:spPr>
        <p:txBody>
          <a:bodyPr vert="horz" lIns="92336" tIns="46168" rIns="92336" bIns="46168" rtlCol="0"/>
          <a:lstStyle>
            <a:lvl1pPr algn="l">
              <a:defRPr sz="1200"/>
            </a:lvl1pPr>
          </a:lstStyle>
          <a:p>
            <a:endParaRPr lang="en-US" dirty="0"/>
          </a:p>
        </p:txBody>
      </p:sp>
      <p:sp>
        <p:nvSpPr>
          <p:cNvPr id="3" name="Date Placeholder 2"/>
          <p:cNvSpPr>
            <a:spLocks noGrp="1"/>
          </p:cNvSpPr>
          <p:nvPr>
            <p:ph type="dt" sz="quarter" idx="1"/>
          </p:nvPr>
        </p:nvSpPr>
        <p:spPr>
          <a:xfrm>
            <a:off x="3976029" y="0"/>
            <a:ext cx="3042289" cy="465617"/>
          </a:xfrm>
          <a:prstGeom prst="rect">
            <a:avLst/>
          </a:prstGeom>
        </p:spPr>
        <p:txBody>
          <a:bodyPr vert="horz" lIns="92336" tIns="46168" rIns="92336" bIns="46168" rtlCol="0"/>
          <a:lstStyle>
            <a:lvl1pPr algn="r">
              <a:defRPr sz="1200"/>
            </a:lvl1pPr>
          </a:lstStyle>
          <a:p>
            <a:fld id="{50C14F02-61C8-43CE-9583-F34EC7B6FC74}" type="datetimeFigureOut">
              <a:rPr lang="en-US" smtClean="0"/>
              <a:pPr/>
              <a:t>1/30/2015</a:t>
            </a:fld>
            <a:endParaRPr lang="en-US" dirty="0"/>
          </a:p>
        </p:txBody>
      </p:sp>
      <p:sp>
        <p:nvSpPr>
          <p:cNvPr id="4" name="Footer Placeholder 3"/>
          <p:cNvSpPr>
            <a:spLocks noGrp="1"/>
          </p:cNvSpPr>
          <p:nvPr>
            <p:ph type="ftr" sz="quarter" idx="2"/>
          </p:nvPr>
        </p:nvSpPr>
        <p:spPr>
          <a:xfrm>
            <a:off x="0" y="8838709"/>
            <a:ext cx="3042289" cy="465617"/>
          </a:xfrm>
          <a:prstGeom prst="rect">
            <a:avLst/>
          </a:prstGeom>
        </p:spPr>
        <p:txBody>
          <a:bodyPr vert="horz" lIns="92336" tIns="46168" rIns="92336" bIns="4616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6029" y="8838709"/>
            <a:ext cx="3042289" cy="465617"/>
          </a:xfrm>
          <a:prstGeom prst="rect">
            <a:avLst/>
          </a:prstGeom>
        </p:spPr>
        <p:txBody>
          <a:bodyPr vert="horz" lIns="92336" tIns="46168" rIns="92336" bIns="46168" rtlCol="0" anchor="b"/>
          <a:lstStyle>
            <a:lvl1pPr algn="r">
              <a:defRPr sz="1200"/>
            </a:lvl1pPr>
          </a:lstStyle>
          <a:p>
            <a:fld id="{01A68C26-11B5-4CDA-9272-F4D42B876CED}" type="slidenum">
              <a:rPr lang="en-US" smtClean="0"/>
              <a:pPr/>
              <a:t>‹#›</a:t>
            </a:fld>
            <a:endParaRPr lang="en-US" dirty="0"/>
          </a:p>
        </p:txBody>
      </p:sp>
    </p:spTree>
    <p:extLst>
      <p:ext uri="{BB962C8B-B14F-4D97-AF65-F5344CB8AC3E}">
        <p14:creationId xmlns:p14="http://schemas.microsoft.com/office/powerpoint/2010/main" val="26049297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42289" cy="465617"/>
          </a:xfrm>
          <a:prstGeom prst="rect">
            <a:avLst/>
          </a:prstGeom>
          <a:noFill/>
          <a:ln w="9525">
            <a:noFill/>
            <a:miter lim="800000"/>
            <a:headEnd/>
            <a:tailEnd/>
          </a:ln>
          <a:effectLst/>
        </p:spPr>
        <p:txBody>
          <a:bodyPr vert="horz" wrap="square" lIns="93287" tIns="46644" rIns="93287" bIns="46644" numCol="1" anchor="t" anchorCtr="0" compatLnSpc="1">
            <a:prstTxWarp prst="textNoShape">
              <a:avLst/>
            </a:prstTxWarp>
          </a:bodyPr>
          <a:lstStyle>
            <a:lvl1pPr defTabSz="932979" eaLnBrk="1" hangingPunct="1">
              <a:defRPr sz="1200" smtClean="0">
                <a:latin typeface="Arial" charset="0"/>
              </a:defRPr>
            </a:lvl1pPr>
          </a:lstStyle>
          <a:p>
            <a:pPr>
              <a:defRPr/>
            </a:pPr>
            <a:endParaRPr lang="en-US" dirty="0"/>
          </a:p>
        </p:txBody>
      </p:sp>
      <p:sp>
        <p:nvSpPr>
          <p:cNvPr id="3075" name="Rectangle 3"/>
          <p:cNvSpPr>
            <a:spLocks noGrp="1" noChangeArrowheads="1"/>
          </p:cNvSpPr>
          <p:nvPr>
            <p:ph type="dt" idx="1"/>
          </p:nvPr>
        </p:nvSpPr>
        <p:spPr bwMode="auto">
          <a:xfrm>
            <a:off x="3976029" y="0"/>
            <a:ext cx="3042289" cy="465617"/>
          </a:xfrm>
          <a:prstGeom prst="rect">
            <a:avLst/>
          </a:prstGeom>
          <a:noFill/>
          <a:ln w="9525">
            <a:noFill/>
            <a:miter lim="800000"/>
            <a:headEnd/>
            <a:tailEnd/>
          </a:ln>
          <a:effectLst/>
        </p:spPr>
        <p:txBody>
          <a:bodyPr vert="horz" wrap="square" lIns="93287" tIns="46644" rIns="93287" bIns="46644" numCol="1" anchor="t" anchorCtr="0" compatLnSpc="1">
            <a:prstTxWarp prst="textNoShape">
              <a:avLst/>
            </a:prstTxWarp>
          </a:bodyPr>
          <a:lstStyle>
            <a:lvl1pPr algn="r" defTabSz="932979" eaLnBrk="1" hangingPunct="1">
              <a:defRPr sz="1200" smtClean="0">
                <a:latin typeface="Arial" charset="0"/>
              </a:defRPr>
            </a:lvl1pPr>
          </a:lstStyle>
          <a:p>
            <a:pPr>
              <a:defRPr/>
            </a:pPr>
            <a:endParaRPr lang="en-US" dirty="0"/>
          </a:p>
        </p:txBody>
      </p:sp>
      <p:sp>
        <p:nvSpPr>
          <p:cNvPr id="17412" name="Rectangle 4"/>
          <p:cNvSpPr>
            <a:spLocks noGrp="1" noRot="1" noChangeAspect="1" noChangeArrowheads="1" noTextEdit="1"/>
          </p:cNvSpPr>
          <p:nvPr>
            <p:ph type="sldImg" idx="2"/>
          </p:nvPr>
        </p:nvSpPr>
        <p:spPr bwMode="auto">
          <a:xfrm>
            <a:off x="1182688" y="696913"/>
            <a:ext cx="4654550" cy="3490912"/>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702315" y="4420955"/>
            <a:ext cx="5615297" cy="4187346"/>
          </a:xfrm>
          <a:prstGeom prst="rect">
            <a:avLst/>
          </a:prstGeom>
          <a:noFill/>
          <a:ln w="9525">
            <a:noFill/>
            <a:miter lim="800000"/>
            <a:headEnd/>
            <a:tailEnd/>
          </a:ln>
          <a:effectLst/>
        </p:spPr>
        <p:txBody>
          <a:bodyPr vert="horz" wrap="square" lIns="93287" tIns="46644" rIns="93287" bIns="4664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838709"/>
            <a:ext cx="3042289" cy="465617"/>
          </a:xfrm>
          <a:prstGeom prst="rect">
            <a:avLst/>
          </a:prstGeom>
          <a:noFill/>
          <a:ln w="9525">
            <a:noFill/>
            <a:miter lim="800000"/>
            <a:headEnd/>
            <a:tailEnd/>
          </a:ln>
          <a:effectLst/>
        </p:spPr>
        <p:txBody>
          <a:bodyPr vert="horz" wrap="square" lIns="93287" tIns="46644" rIns="93287" bIns="46644" numCol="1" anchor="b" anchorCtr="0" compatLnSpc="1">
            <a:prstTxWarp prst="textNoShape">
              <a:avLst/>
            </a:prstTxWarp>
          </a:bodyPr>
          <a:lstStyle>
            <a:lvl1pPr defTabSz="932979" eaLnBrk="1" hangingPunct="1">
              <a:defRPr sz="1200" smtClean="0">
                <a:latin typeface="Arial" charset="0"/>
              </a:defRPr>
            </a:lvl1pPr>
          </a:lstStyle>
          <a:p>
            <a:pPr>
              <a:defRPr/>
            </a:pPr>
            <a:endParaRPr lang="en-US" dirty="0"/>
          </a:p>
        </p:txBody>
      </p:sp>
      <p:sp>
        <p:nvSpPr>
          <p:cNvPr id="3079" name="Rectangle 7"/>
          <p:cNvSpPr>
            <a:spLocks noGrp="1" noChangeArrowheads="1"/>
          </p:cNvSpPr>
          <p:nvPr>
            <p:ph type="sldNum" sz="quarter" idx="5"/>
          </p:nvPr>
        </p:nvSpPr>
        <p:spPr bwMode="auto">
          <a:xfrm>
            <a:off x="3976029" y="8838709"/>
            <a:ext cx="3042289" cy="465617"/>
          </a:xfrm>
          <a:prstGeom prst="rect">
            <a:avLst/>
          </a:prstGeom>
          <a:noFill/>
          <a:ln w="9525">
            <a:noFill/>
            <a:miter lim="800000"/>
            <a:headEnd/>
            <a:tailEnd/>
          </a:ln>
          <a:effectLst/>
        </p:spPr>
        <p:txBody>
          <a:bodyPr vert="horz" wrap="square" lIns="93287" tIns="46644" rIns="93287" bIns="46644" numCol="1" anchor="b" anchorCtr="0" compatLnSpc="1">
            <a:prstTxWarp prst="textNoShape">
              <a:avLst/>
            </a:prstTxWarp>
          </a:bodyPr>
          <a:lstStyle>
            <a:lvl1pPr algn="r" defTabSz="932979" eaLnBrk="1" hangingPunct="1">
              <a:defRPr sz="1200" smtClean="0">
                <a:latin typeface="Arial" charset="0"/>
              </a:defRPr>
            </a:lvl1pPr>
          </a:lstStyle>
          <a:p>
            <a:pPr>
              <a:defRPr/>
            </a:pPr>
            <a:fld id="{32DF7B70-8741-48D4-83E6-72A50784909B}" type="slidenum">
              <a:rPr lang="en-US"/>
              <a:pPr>
                <a:defRPr/>
              </a:pPr>
              <a:t>‹#›</a:t>
            </a:fld>
            <a:endParaRPr lang="en-US" dirty="0"/>
          </a:p>
        </p:txBody>
      </p:sp>
    </p:spTree>
    <p:extLst>
      <p:ext uri="{BB962C8B-B14F-4D97-AF65-F5344CB8AC3E}">
        <p14:creationId xmlns:p14="http://schemas.microsoft.com/office/powerpoint/2010/main" val="3156300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FA98B628-E3CF-4B93-A86E-E3CA5E6192E1}" type="slidenum">
              <a:rPr lang="en-US"/>
              <a:pPr/>
              <a:t>1</a:t>
            </a:fld>
            <a:endParaRPr lang="en-US" dirty="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had 13 arthropods suggestions from a range of sources (</a:t>
            </a:r>
            <a:r>
              <a:rPr lang="en-US" dirty="0" err="1" smtClean="0"/>
              <a:t>PestLens</a:t>
            </a:r>
            <a:r>
              <a:rPr lang="en-US" dirty="0" smtClean="0"/>
              <a:t>, our</a:t>
            </a:r>
            <a:r>
              <a:rPr lang="en-US" baseline="0" dirty="0" smtClean="0"/>
              <a:t> former Additional Pests of Concern listing, OPIS lists, trade directors, or submitted by states/ territories).</a:t>
            </a:r>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12</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also had 13 plant</a:t>
            </a:r>
            <a:r>
              <a:rPr lang="en-US" baseline="0" dirty="0" smtClean="0"/>
              <a:t> pathogen </a:t>
            </a:r>
            <a:r>
              <a:rPr lang="en-US" dirty="0" smtClean="0"/>
              <a:t>suggestions from a range of sources (</a:t>
            </a:r>
            <a:r>
              <a:rPr lang="en-US" dirty="0" err="1" smtClean="0"/>
              <a:t>PestLens</a:t>
            </a:r>
            <a:r>
              <a:rPr lang="en-US" dirty="0" smtClean="0"/>
              <a:t>, our</a:t>
            </a:r>
            <a:r>
              <a:rPr lang="en-US" baseline="0" dirty="0" smtClean="0"/>
              <a:t> former Additional Pests of Concern listing, NPAG, or submitted by states/ territories).</a:t>
            </a:r>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13</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a:t>
            </a:r>
            <a:r>
              <a:rPr lang="en-US" baseline="0" dirty="0" smtClean="0"/>
              <a:t> table shows the number of suggested pests that failed our process at the various stages. As you an see, we are only left with six pests at this time when we started with 6.</a:t>
            </a:r>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14</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Here</a:t>
            </a:r>
            <a:r>
              <a:rPr lang="en-US" baseline="0" dirty="0" smtClean="0"/>
              <a:t> are the remaining pests. Two of these pests are pending until we hear back from the appropriate identifiers but they have tentatively passed. Also note the mango sudden decline fungus, that we discussed in relation to </a:t>
            </a:r>
            <a:r>
              <a:rPr lang="en-US" baseline="0" smtClean="0"/>
              <a:t>vectored pathogens.</a:t>
            </a:r>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15</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16</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20</a:t>
            </a:fld>
            <a:endParaRPr lang="en-US" dirty="0"/>
          </a:p>
        </p:txBody>
      </p:sp>
    </p:spTree>
    <p:extLst>
      <p:ext uri="{BB962C8B-B14F-4D97-AF65-F5344CB8AC3E}">
        <p14:creationId xmlns:p14="http://schemas.microsoft.com/office/powerpoint/2010/main" val="13754689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Proposing one new</a:t>
            </a:r>
            <a:r>
              <a:rPr lang="en-US" baseline="0" dirty="0" smtClean="0"/>
              <a:t> survey/manual and one complete manual update per year as a maximum.</a:t>
            </a:r>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21</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22</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23</a:t>
            </a:fld>
            <a:endParaRPr lang="en-US" dirty="0"/>
          </a:p>
        </p:txBody>
      </p:sp>
    </p:spTree>
    <p:extLst>
      <p:ext uri="{BB962C8B-B14F-4D97-AF65-F5344CB8AC3E}">
        <p14:creationId xmlns:p14="http://schemas.microsoft.com/office/powerpoint/2010/main" val="13754689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24</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3</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 The</a:t>
            </a:r>
            <a:r>
              <a:rPr lang="en-US" baseline="0" dirty="0" smtClean="0"/>
              <a:t> </a:t>
            </a:r>
            <a:r>
              <a:rPr lang="en-US" dirty="0" smtClean="0"/>
              <a:t>pests removed</a:t>
            </a:r>
            <a:r>
              <a:rPr lang="en-US" baseline="0" dirty="0" smtClean="0"/>
              <a:t> are from these manuals are available for survey in other manuals where we would be more likely to find them. In addition, these pests can still be bundled into other surveys as well.</a:t>
            </a:r>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25</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26</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27</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28</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29</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30</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31</a:t>
            </a:fld>
            <a:endParaRPr lang="en-US" dirty="0"/>
          </a:p>
        </p:txBody>
      </p:sp>
    </p:spTree>
    <p:extLst>
      <p:ext uri="{BB962C8B-B14F-4D97-AF65-F5344CB8AC3E}">
        <p14:creationId xmlns:p14="http://schemas.microsoft.com/office/powerpoint/2010/main" val="17130677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may be review for many of you, but we wanted to go over this briefly for the new people on the committee and the Farm Bill team is also present.</a:t>
            </a:r>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4</a:t>
            </a:fld>
            <a:endParaRPr lang="en-US" dirty="0"/>
          </a:p>
        </p:txBody>
      </p:sp>
    </p:spTree>
    <p:extLst>
      <p:ext uri="{BB962C8B-B14F-4D97-AF65-F5344CB8AC3E}">
        <p14:creationId xmlns:p14="http://schemas.microsoft.com/office/powerpoint/2010/main" val="5720616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Manuals available on CAPS</a:t>
            </a:r>
            <a:r>
              <a:rPr lang="en-US" baseline="0" dirty="0" smtClean="0"/>
              <a:t> Resource and Collaboration site under manuals. Example of grape page with Introduction and individual pest datasheets.</a:t>
            </a:r>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8</a:t>
            </a:fld>
            <a:endParaRPr lang="en-US" dirty="0"/>
          </a:p>
        </p:txBody>
      </p:sp>
    </p:spTree>
    <p:extLst>
      <p:ext uri="{BB962C8B-B14F-4D97-AF65-F5344CB8AC3E}">
        <p14:creationId xmlns:p14="http://schemas.microsoft.com/office/powerpoint/2010/main" val="37855928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Before I get started</a:t>
            </a:r>
            <a:r>
              <a:rPr lang="en-US" baseline="0" dirty="0" smtClean="0"/>
              <a:t> on the manual updates, I wanted to refresh your memories of the manuals that we have that are currently available. We currently have ten commodity-based manuals and four taxon-based manual available to support these CAPS or now Farm Bill Goal 1 surveys. The ones in teal font are available in the new manual format. We have also indicated the source of funding that typically funds the survey for pests in each manual.</a:t>
            </a:r>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only new survey to be offered in 2016 will be for Tropical Pests. This survey is intended to provide Am. Samoa, Guam, Hawaii, Puerto Rico, and the U.S. Virgin Islands with their own pest list due to their unique climate and crop species. We had originally planned to run each suggested pest through our whole pest process (pre-assessment, ranking model, and post assessment), but the ranking model wasn’t yet available. It is being updated/revised. A presentation on this topic by Alison Neeley will follow later today. </a:t>
            </a:r>
          </a:p>
          <a:p>
            <a:endParaRPr lang="en-US" baseline="0" dirty="0" smtClean="0"/>
          </a:p>
          <a:p>
            <a:r>
              <a:rPr lang="en-US" baseline="0" dirty="0" smtClean="0"/>
              <a:t>So each pest had to pass through several criteria to make the final pest list.</a:t>
            </a:r>
          </a:p>
          <a:p>
            <a:endParaRPr lang="en-US" baseline="0" dirty="0" smtClean="0"/>
          </a:p>
          <a:p>
            <a:r>
              <a:rPr lang="en-US" baseline="0" dirty="0" smtClean="0"/>
              <a:t>The 1</a:t>
            </a:r>
            <a:r>
              <a:rPr lang="en-US" baseline="30000" dirty="0" smtClean="0"/>
              <a:t>st</a:t>
            </a:r>
            <a:r>
              <a:rPr lang="en-US" baseline="0" dirty="0" smtClean="0"/>
              <a:t> criteria is that there had to be at least 2 Regions interested in conducting the survey. We divided these states/territories into 4 regions based on their proximity to each other and to the other areas. The pest couldn’t be widely distributed already in the area. It had to pass our pre-assessment and have a demonstrated pathway into Hawaii or Puerto Rico using AQAS or FAVIR data, and it had to pass our post-assessment that looks at availability of survey and identification methods. </a:t>
            </a:r>
            <a:endParaRPr lang="en-US" dirty="0"/>
          </a:p>
        </p:txBody>
      </p:sp>
      <p:sp>
        <p:nvSpPr>
          <p:cNvPr id="4" name="Slide Number Placeholder 3"/>
          <p:cNvSpPr>
            <a:spLocks noGrp="1"/>
          </p:cNvSpPr>
          <p:nvPr>
            <p:ph type="sldNum" sz="quarter" idx="10"/>
          </p:nvPr>
        </p:nvSpPr>
        <p:spPr/>
        <p:txBody>
          <a:bodyPr/>
          <a:lstStyle/>
          <a:p>
            <a:pPr>
              <a:defRPr/>
            </a:pPr>
            <a:fld id="{32DF7B70-8741-48D4-83E6-72A50784909B}" type="slidenum">
              <a:rPr lang="en-US" smtClean="0"/>
              <a:pPr>
                <a:defRPr/>
              </a:pPr>
              <a:t>11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242" name="Rectangle 2"/>
          <p:cNvSpPr>
            <a:spLocks noGrp="1" noChangeArrowheads="1"/>
          </p:cNvSpPr>
          <p:nvPr>
            <p:ph type="ctrTitle" sz="quarter"/>
          </p:nvPr>
        </p:nvSpPr>
        <p:spPr>
          <a:xfrm>
            <a:off x="685800" y="1676400"/>
            <a:ext cx="7772400" cy="1828800"/>
          </a:xfrm>
        </p:spPr>
        <p:txBody>
          <a:bodyPr/>
          <a:lstStyle>
            <a:lvl1pPr>
              <a:defRPr/>
            </a:lvl1pPr>
          </a:lstStyle>
          <a:p>
            <a:r>
              <a:rPr lang="en-US"/>
              <a:t>Click to edit Master title style</a:t>
            </a:r>
          </a:p>
        </p:txBody>
      </p:sp>
      <p:sp>
        <p:nvSpPr>
          <p:cNvPr id="10243"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1021E28-FFB0-4C62-80E0-4EBD5B6838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6092D3B-4F08-41EA-B6F8-8CC8F5C443C9}"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D9E4607-2843-4964-B2DA-C0B8DAF3BF07}"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952F26F-BCDB-42A1-95C4-5CE764E37EFF}"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C0126BA-B6BA-4AAD-9FBD-3CFBA21930B8}"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50C3545-2BD5-4DC6-882A-520BDD5A0458}"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AAF14BA1-B21D-46B4-8663-88F8E4F20D47}"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C7B62425-02B7-4E56-B495-D15B0BFC2053}"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DDD2AA82-BC48-4A69-9E5D-FF18DD4B4DF7}"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490A7B5D-D4E4-44D9-9132-B9C3F7FA4BF5}"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7773A2B7-72DC-487C-883A-F62EC74120FB}"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9219"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22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smtClean="0">
                <a:effectLst>
                  <a:outerShdw blurRad="38100" dist="38100" dir="2700000" algn="tl">
                    <a:srgbClr val="000000"/>
                  </a:outerShdw>
                </a:effectLst>
                <a:latin typeface="Arial" charset="0"/>
              </a:defRPr>
            </a:lvl1pPr>
          </a:lstStyle>
          <a:p>
            <a:pPr>
              <a:defRPr/>
            </a:pPr>
            <a:endParaRPr lang="en-US" dirty="0"/>
          </a:p>
        </p:txBody>
      </p:sp>
      <p:sp>
        <p:nvSpPr>
          <p:cNvPr id="92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smtClean="0">
                <a:effectLst>
                  <a:outerShdw blurRad="38100" dist="38100" dir="2700000" algn="tl">
                    <a:srgbClr val="000000"/>
                  </a:outerShdw>
                </a:effectLst>
                <a:latin typeface="Arial" charset="0"/>
              </a:defRPr>
            </a:lvl1pPr>
          </a:lstStyle>
          <a:p>
            <a:pPr>
              <a:defRPr/>
            </a:pPr>
            <a:endParaRPr lang="en-US" dirty="0"/>
          </a:p>
        </p:txBody>
      </p:sp>
      <p:sp>
        <p:nvSpPr>
          <p:cNvPr id="922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smtClean="0">
                <a:effectLst>
                  <a:outerShdw blurRad="38100" dist="38100" dir="2700000" algn="tl">
                    <a:srgbClr val="000000"/>
                  </a:outerShdw>
                </a:effectLst>
                <a:latin typeface="Arial" charset="0"/>
              </a:defRPr>
            </a:lvl1pPr>
          </a:lstStyle>
          <a:p>
            <a:pPr>
              <a:defRPr/>
            </a:pPr>
            <a:fld id="{DF66E5C3-E3A3-4ACB-BADC-782A685DF9E1}" type="slidenum">
              <a:rPr lang="en-US"/>
              <a:pPr>
                <a:defRPr/>
              </a:pPr>
              <a:t>‹#›</a:t>
            </a:fld>
            <a:endParaRPr lang="en-US" dirty="0"/>
          </a:p>
        </p:txBody>
      </p:sp>
    </p:spTree>
  </p:cSld>
  <p:clrMap bg1="dk2" tx1="lt1" bg2="dk1" tx2="lt2" accent1="accent1" accent2="accent2" accent3="accent3" accent4="accent4" accent5="accent5" accent6="accent6" hlink="hlink" folHlink="folHlink"/>
  <p:sldLayoutIdLst>
    <p:sldLayoutId id="2147483662" r:id="rId1"/>
    <p:sldLayoutId id="2147483661" r:id="rId2"/>
    <p:sldLayoutId id="2147483660" r:id="rId3"/>
    <p:sldLayoutId id="2147483659" r:id="rId4"/>
    <p:sldLayoutId id="2147483658" r:id="rId5"/>
    <p:sldLayoutId id="2147483657" r:id="rId6"/>
    <p:sldLayoutId id="2147483656" r:id="rId7"/>
    <p:sldLayoutId id="2147483655" r:id="rId8"/>
    <p:sldLayoutId id="2147483654" r:id="rId9"/>
    <p:sldLayoutId id="2147483653" r:id="rId10"/>
    <p:sldLayoutId id="2147483652"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notesSlide" Target="../notesSlides/notesSlide1.xml"/><Relationship Id="rId7"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2.png"/><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noGrp="1" noChangeArrowheads="1"/>
          </p:cNvSpPr>
          <p:nvPr>
            <p:ph type="ctrTitle"/>
          </p:nvPr>
        </p:nvSpPr>
        <p:spPr>
          <a:xfrm>
            <a:off x="381000" y="2514600"/>
            <a:ext cx="8763000" cy="1828800"/>
          </a:xfrm>
        </p:spPr>
        <p:txBody>
          <a:bodyPr/>
          <a:lstStyle/>
          <a:p>
            <a:r>
              <a:rPr lang="en-US" dirty="0" smtClean="0"/>
              <a:t>CPHST Support: Bringing Pests, Surveys, Plants, and Science Together</a:t>
            </a:r>
            <a:r>
              <a:rPr lang="en-US" sz="3600" dirty="0" smtClean="0"/>
              <a:t>	</a:t>
            </a:r>
          </a:p>
        </p:txBody>
      </p:sp>
      <p:graphicFrame>
        <p:nvGraphicFramePr>
          <p:cNvPr id="8" name="Object 4"/>
          <p:cNvGraphicFramePr>
            <a:graphicFrameLocks noChangeAspect="1"/>
          </p:cNvGraphicFramePr>
          <p:nvPr/>
        </p:nvGraphicFramePr>
        <p:xfrm>
          <a:off x="3733800" y="533400"/>
          <a:ext cx="1295400" cy="1371600"/>
        </p:xfrm>
        <a:graphic>
          <a:graphicData uri="http://schemas.openxmlformats.org/presentationml/2006/ole">
            <mc:AlternateContent xmlns:mc="http://schemas.openxmlformats.org/markup-compatibility/2006">
              <mc:Choice xmlns:v="urn:schemas-microsoft-com:vml" Requires="v">
                <p:oleObj spid="_x0000_s2064" name="Acrobat Document" r:id="rId4" imgW="1038370" imgH="1162212" progId="AcroExch.Document.7">
                  <p:embed/>
                </p:oleObj>
              </mc:Choice>
              <mc:Fallback>
                <p:oleObj name="Acrobat Document" r:id="rId4" imgW="1038370" imgH="1162212" progId="AcroExch.Document.7">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33800" y="533400"/>
                        <a:ext cx="1295400" cy="13716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Object 5"/>
          <p:cNvGraphicFramePr>
            <a:graphicFrameLocks noChangeAspect="1"/>
          </p:cNvGraphicFramePr>
          <p:nvPr/>
        </p:nvGraphicFramePr>
        <p:xfrm>
          <a:off x="685800" y="533400"/>
          <a:ext cx="1644650" cy="1077913"/>
        </p:xfrm>
        <a:graphic>
          <a:graphicData uri="http://schemas.openxmlformats.org/presentationml/2006/ole">
            <mc:AlternateContent xmlns:mc="http://schemas.openxmlformats.org/markup-compatibility/2006">
              <mc:Choice xmlns:v="urn:schemas-microsoft-com:vml" Requires="v">
                <p:oleObj spid="_x0000_s2065" name="Photo Editor Photo" r:id="rId6" imgW="1047619" imgH="800212" progId="">
                  <p:embed/>
                </p:oleObj>
              </mc:Choice>
              <mc:Fallback>
                <p:oleObj name="Photo Editor Photo" r:id="rId6" imgW="1047619" imgH="800212" progId="">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5800" y="533400"/>
                        <a:ext cx="1644650" cy="107791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0" name="Picture 6"/>
          <p:cNvPicPr>
            <a:picLocks noChangeAspect="1" noChangeArrowheads="1"/>
          </p:cNvPicPr>
          <p:nvPr/>
        </p:nvPicPr>
        <p:blipFill>
          <a:blip r:embed="rId8" cstate="print"/>
          <a:srcRect/>
          <a:stretch>
            <a:fillRect/>
          </a:stretch>
        </p:blipFill>
        <p:spPr bwMode="auto">
          <a:xfrm>
            <a:off x="6477000" y="533400"/>
            <a:ext cx="1676400" cy="1066800"/>
          </a:xfrm>
          <a:prstGeom prst="rect">
            <a:avLst/>
          </a:prstGeom>
          <a:noFill/>
          <a:ln w="9525">
            <a:solidFill>
              <a:schemeClr val="tx1"/>
            </a:solidFill>
            <a:miter lim="800000"/>
            <a:headEnd/>
            <a:tailEnd/>
          </a:ln>
        </p:spPr>
      </p:pic>
      <p:sp>
        <p:nvSpPr>
          <p:cNvPr id="7" name="Rectangle 6"/>
          <p:cNvSpPr>
            <a:spLocks noChangeArrowheads="1"/>
          </p:cNvSpPr>
          <p:nvPr/>
        </p:nvSpPr>
        <p:spPr bwMode="auto">
          <a:xfrm>
            <a:off x="181897" y="4800600"/>
            <a:ext cx="8610600" cy="1752600"/>
          </a:xfrm>
          <a:prstGeom prst="rect">
            <a:avLst/>
          </a:prstGeom>
          <a:noFill/>
          <a:ln w="9525">
            <a:noFill/>
            <a:miter lim="800000"/>
            <a:headEnd/>
            <a:tailEnd/>
          </a:ln>
          <a:effectLst/>
        </p:spPr>
        <p:txBody>
          <a:bodyPr/>
          <a:ls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a:lstStyle>
          <a:p>
            <a:pPr eaLnBrk="1" hangingPunct="1">
              <a:spcBef>
                <a:spcPct val="20000"/>
              </a:spcBef>
              <a:buClr>
                <a:schemeClr val="hlink"/>
              </a:buClr>
              <a:buSzPct val="65000"/>
              <a:buFont typeface="Wingdings" pitchFamily="2" charset="2"/>
              <a:buNone/>
            </a:pPr>
            <a:r>
              <a:rPr lang="en-US" sz="1600" dirty="0" smtClean="0">
                <a:effectLst>
                  <a:outerShdw blurRad="38100" dist="38100" dir="2700000" algn="tl">
                    <a:srgbClr val="000000"/>
                  </a:outerShdw>
                </a:effectLst>
              </a:rPr>
              <a:t>Melinda Sullivan					Lisa Jackson</a:t>
            </a:r>
          </a:p>
          <a:p>
            <a:pPr eaLnBrk="1" hangingPunct="1">
              <a:spcBef>
                <a:spcPct val="20000"/>
              </a:spcBef>
              <a:buClr>
                <a:schemeClr val="hlink"/>
              </a:buClr>
              <a:buSzPct val="65000"/>
            </a:pPr>
            <a:r>
              <a:rPr lang="en-US" sz="1600" dirty="0" smtClean="0">
                <a:effectLst>
                  <a:outerShdw blurRad="38100" dist="38100" dir="2700000" algn="tl">
                    <a:srgbClr val="000000"/>
                  </a:outerShdw>
                </a:effectLst>
              </a:rPr>
              <a:t>melinda.j.sullivan@aphis.usda.gov     			lisa.d.jackson@aphis.usda.gov</a:t>
            </a:r>
          </a:p>
          <a:p>
            <a:pPr eaLnBrk="1" hangingPunct="1">
              <a:spcBef>
                <a:spcPct val="20000"/>
              </a:spcBef>
              <a:buClr>
                <a:schemeClr val="hlink"/>
              </a:buClr>
              <a:buSzPct val="65000"/>
            </a:pPr>
            <a:endParaRPr lang="en-US" sz="1600" dirty="0">
              <a:effectLst>
                <a:outerShdw blurRad="38100" dist="38100" dir="2700000" algn="tl">
                  <a:srgbClr val="000000"/>
                </a:outerShdw>
              </a:effectLst>
            </a:endParaRPr>
          </a:p>
          <a:p>
            <a:pPr eaLnBrk="1" hangingPunct="1">
              <a:spcBef>
                <a:spcPct val="20000"/>
              </a:spcBef>
              <a:buClr>
                <a:schemeClr val="hlink"/>
              </a:buClr>
              <a:buSzPct val="65000"/>
              <a:buFont typeface="Wingdings" pitchFamily="2" charset="2"/>
              <a:buNone/>
            </a:pPr>
            <a:r>
              <a:rPr lang="en-US" sz="1600" dirty="0" smtClean="0">
                <a:effectLst>
                  <a:outerShdw blurRad="38100" dist="38100" dir="2700000" algn="tl">
                    <a:srgbClr val="000000"/>
                  </a:outerShdw>
                </a:effectLst>
              </a:rPr>
              <a:t>Daniel Mackesy</a:t>
            </a:r>
            <a:r>
              <a:rPr lang="en-US" sz="1600" dirty="0">
                <a:effectLst>
                  <a:outerShdw blurRad="38100" dist="38100" dir="2700000" algn="tl">
                    <a:srgbClr val="000000"/>
                  </a:outerShdw>
                </a:effectLst>
              </a:rPr>
              <a:t>					</a:t>
            </a:r>
            <a:r>
              <a:rPr lang="en-US" sz="1600" dirty="0" smtClean="0">
                <a:effectLst>
                  <a:outerShdw blurRad="38100" dist="38100" dir="2700000" algn="tl">
                    <a:srgbClr val="000000"/>
                  </a:outerShdw>
                </a:effectLst>
              </a:rPr>
              <a:t>Talitha Molet</a:t>
            </a:r>
            <a:endParaRPr lang="en-US" sz="1600" dirty="0">
              <a:effectLst>
                <a:outerShdw blurRad="38100" dist="38100" dir="2700000" algn="tl">
                  <a:srgbClr val="000000"/>
                </a:outerShdw>
              </a:effectLst>
            </a:endParaRPr>
          </a:p>
          <a:p>
            <a:pPr eaLnBrk="1" hangingPunct="1">
              <a:spcBef>
                <a:spcPct val="20000"/>
              </a:spcBef>
              <a:buClr>
                <a:schemeClr val="hlink"/>
              </a:buClr>
              <a:buSzPct val="65000"/>
            </a:pPr>
            <a:r>
              <a:rPr lang="en-US" sz="1600" dirty="0" smtClean="0">
                <a:effectLst>
                  <a:outerShdw blurRad="38100" dist="38100" dir="2700000" algn="tl">
                    <a:srgbClr val="000000"/>
                  </a:outerShdw>
                </a:effectLst>
              </a:rPr>
              <a:t>daniel.z.mackesy@aphis.usda.gov    </a:t>
            </a:r>
            <a:r>
              <a:rPr lang="en-US" sz="1600" dirty="0">
                <a:effectLst>
                  <a:outerShdw blurRad="38100" dist="38100" dir="2700000" algn="tl">
                    <a:srgbClr val="000000"/>
                  </a:outerShdw>
                </a:effectLst>
              </a:rPr>
              <a:t>			</a:t>
            </a:r>
            <a:r>
              <a:rPr lang="en-US" sz="1600" dirty="0" smtClean="0">
                <a:effectLst>
                  <a:outerShdw blurRad="38100" dist="38100" dir="2700000" algn="tl">
                    <a:srgbClr val="000000"/>
                  </a:outerShdw>
                </a:effectLst>
              </a:rPr>
              <a:t>talitha.p.molet@aphis.usda.gov</a:t>
            </a:r>
          </a:p>
          <a:p>
            <a:pPr eaLnBrk="1" hangingPunct="1">
              <a:spcBef>
                <a:spcPct val="20000"/>
              </a:spcBef>
              <a:buClr>
                <a:schemeClr val="hlink"/>
              </a:buClr>
              <a:buSzPct val="65000"/>
              <a:buFont typeface="Wingdings" pitchFamily="2" charset="2"/>
              <a:buNone/>
            </a:pPr>
            <a:endParaRPr lang="en-US" sz="1600" dirty="0">
              <a:effectLst>
                <a:outerShdw blurRad="38100" dist="38100" dir="2700000" algn="tl">
                  <a:srgbClr val="000000"/>
                </a:outerShdw>
              </a:effectLst>
            </a:endParaRPr>
          </a:p>
        </p:txBody>
      </p:sp>
    </p:spTree>
    <p:extLst>
      <p:ext uri="{BB962C8B-B14F-4D97-AF65-F5344CB8AC3E}">
        <p14:creationId xmlns:p14="http://schemas.microsoft.com/office/powerpoint/2010/main" val="39037455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19200"/>
            <a:ext cx="7315200" cy="4191000"/>
          </a:xfrm>
          <a:noFill/>
          <a:ln w="38100" cmpd="sng">
            <a:solidFill>
              <a:srgbClr val="FFC000"/>
            </a:solidFill>
          </a:ln>
        </p:spPr>
        <p:txBody>
          <a:bodyPr/>
          <a:lstStyle/>
          <a:p>
            <a:r>
              <a:rPr lang="en-US" dirty="0" smtClean="0"/>
              <a:t/>
            </a:r>
            <a:br>
              <a:rPr lang="en-US" dirty="0" smtClean="0"/>
            </a:br>
            <a:r>
              <a:rPr lang="en-US" dirty="0" smtClean="0"/>
              <a:t>New Surveys/ Manuals</a:t>
            </a:r>
            <a:br>
              <a:rPr lang="en-US" dirty="0" smtClean="0"/>
            </a:br>
            <a:r>
              <a:rPr lang="en-US" dirty="0" smtClean="0"/>
              <a:t>2016</a:t>
            </a:r>
            <a:br>
              <a:rPr lang="en-US" dirty="0" smtClean="0"/>
            </a:br>
            <a:endParaRPr lang="en-US" dirty="0"/>
          </a:p>
        </p:txBody>
      </p:sp>
    </p:spTree>
    <p:extLst>
      <p:ext uri="{BB962C8B-B14F-4D97-AF65-F5344CB8AC3E}">
        <p14:creationId xmlns:p14="http://schemas.microsoft.com/office/powerpoint/2010/main" val="24445156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066800"/>
          </a:xfrm>
        </p:spPr>
        <p:txBody>
          <a:bodyPr/>
          <a:lstStyle/>
          <a:p>
            <a:pPr algn="l"/>
            <a:r>
              <a:rPr lang="en-US" sz="3800" dirty="0" smtClean="0"/>
              <a:t>Tropical Pests</a:t>
            </a:r>
            <a:endParaRPr lang="en-US" sz="3800" dirty="0"/>
          </a:p>
        </p:txBody>
      </p:sp>
      <p:sp>
        <p:nvSpPr>
          <p:cNvPr id="5" name="Content Placeholder 4"/>
          <p:cNvSpPr>
            <a:spLocks noGrp="1"/>
          </p:cNvSpPr>
          <p:nvPr>
            <p:ph idx="1"/>
          </p:nvPr>
        </p:nvSpPr>
        <p:spPr>
          <a:xfrm>
            <a:off x="381000" y="1219200"/>
            <a:ext cx="8229600" cy="5181600"/>
          </a:xfrm>
        </p:spPr>
        <p:txBody>
          <a:bodyPr/>
          <a:lstStyle/>
          <a:p>
            <a:pPr marL="0" indent="0">
              <a:buNone/>
            </a:pPr>
            <a:r>
              <a:rPr lang="en-US" sz="2400" dirty="0" smtClean="0">
                <a:solidFill>
                  <a:srgbClr val="FFC000"/>
                </a:solidFill>
              </a:rPr>
              <a:t>Intended to provide American Samoa, Guam, Hawaii, Puerto Rico, &amp; U.S. Virgin Islands with their own pest list due to their unique climate and crop species.</a:t>
            </a:r>
          </a:p>
          <a:p>
            <a:pPr marL="0" indent="0">
              <a:buNone/>
            </a:pPr>
            <a:endParaRPr lang="en-US" sz="800" dirty="0" smtClean="0">
              <a:solidFill>
                <a:srgbClr val="FFC000"/>
              </a:solidFill>
            </a:endParaRPr>
          </a:p>
          <a:p>
            <a:pPr marL="0" indent="0">
              <a:buNone/>
            </a:pPr>
            <a:r>
              <a:rPr lang="en-US" sz="2400" dirty="0" smtClean="0">
                <a:solidFill>
                  <a:schemeClr val="tx2">
                    <a:lumMod val="75000"/>
                  </a:schemeClr>
                </a:solidFill>
              </a:rPr>
              <a:t>Criteria </a:t>
            </a:r>
            <a:r>
              <a:rPr lang="en-US" sz="2000" dirty="0" smtClean="0">
                <a:solidFill>
                  <a:schemeClr val="tx2">
                    <a:lumMod val="75000"/>
                  </a:schemeClr>
                </a:solidFill>
              </a:rPr>
              <a:t>(because ranking model not available):</a:t>
            </a:r>
          </a:p>
          <a:p>
            <a:pPr marL="914400" lvl="1" indent="-457200">
              <a:buSzPct val="100000"/>
              <a:buFont typeface="+mj-lt"/>
              <a:buAutoNum type="arabicPeriod"/>
            </a:pPr>
            <a:r>
              <a:rPr lang="en-US" sz="2000" dirty="0" smtClean="0"/>
              <a:t>Had to have at least </a:t>
            </a:r>
            <a:r>
              <a:rPr lang="en-US" sz="2000" u="sng" dirty="0" smtClean="0"/>
              <a:t>2</a:t>
            </a:r>
            <a:r>
              <a:rPr lang="en-US" sz="2000" dirty="0" smtClean="0"/>
              <a:t> regions interested in conducting a survey for the pest (polled the states/territories via PSSs)</a:t>
            </a:r>
          </a:p>
          <a:p>
            <a:pPr lvl="2"/>
            <a:r>
              <a:rPr lang="en-US" sz="1800" dirty="0" smtClean="0"/>
              <a:t>Region 1: Puerto Rico/U.S. Virgin Islands </a:t>
            </a:r>
          </a:p>
          <a:p>
            <a:pPr lvl="2"/>
            <a:r>
              <a:rPr lang="en-US" sz="1800" dirty="0" smtClean="0"/>
              <a:t>Region 2: Hawaii</a:t>
            </a:r>
          </a:p>
          <a:p>
            <a:pPr lvl="2"/>
            <a:r>
              <a:rPr lang="en-US" sz="1800" dirty="0" smtClean="0"/>
              <a:t>Region 3: American Samoa</a:t>
            </a:r>
          </a:p>
          <a:p>
            <a:pPr lvl="2"/>
            <a:r>
              <a:rPr lang="en-US" sz="1800" dirty="0" smtClean="0"/>
              <a:t>Region 4: Guam</a:t>
            </a:r>
          </a:p>
          <a:p>
            <a:pPr marL="914400" lvl="1" indent="-457200">
              <a:buSzPct val="100000"/>
              <a:buFont typeface="+mj-lt"/>
              <a:buAutoNum type="arabicPeriod"/>
            </a:pPr>
            <a:r>
              <a:rPr lang="en-US" sz="2000" dirty="0" smtClean="0"/>
              <a:t>Not widely distributed already</a:t>
            </a:r>
          </a:p>
          <a:p>
            <a:pPr marL="914400" lvl="1" indent="-457200">
              <a:buSzPct val="100000"/>
              <a:buFont typeface="+mj-lt"/>
              <a:buAutoNum type="arabicPeriod"/>
            </a:pPr>
            <a:r>
              <a:rPr lang="en-US" sz="2000" dirty="0" smtClean="0"/>
              <a:t>Pass pre-assessment (pathway present into at least Hawaii or Puerto Rico; harder to assess for other areas) </a:t>
            </a:r>
            <a:endParaRPr lang="en-US" sz="2000" dirty="0"/>
          </a:p>
          <a:p>
            <a:pPr marL="914400" lvl="1" indent="-457200">
              <a:buSzPct val="100000"/>
              <a:buFont typeface="+mj-lt"/>
              <a:buAutoNum type="arabicPeriod"/>
            </a:pPr>
            <a:r>
              <a:rPr lang="en-US" sz="2000" dirty="0" smtClean="0"/>
              <a:t>Pass post-assessment (survey and identification methods available)</a:t>
            </a:r>
          </a:p>
          <a:p>
            <a:pPr marL="457200" lvl="1" indent="0">
              <a:buNone/>
            </a:pPr>
            <a:endParaRPr lang="en-US" sz="24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93821"/>
            <a:ext cx="8077200" cy="914400"/>
          </a:xfrm>
        </p:spPr>
        <p:txBody>
          <a:bodyPr/>
          <a:lstStyle/>
          <a:p>
            <a:pPr algn="l"/>
            <a:r>
              <a:rPr lang="en-US" sz="3200" dirty="0" smtClean="0"/>
              <a:t>Tropical Pest Suggesti</a:t>
            </a:r>
            <a:r>
              <a:rPr lang="en-US" sz="3800" dirty="0" smtClean="0"/>
              <a:t>ons</a:t>
            </a:r>
            <a:endParaRPr lang="en-US" sz="3800" dirty="0"/>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893106163"/>
              </p:ext>
            </p:extLst>
          </p:nvPr>
        </p:nvGraphicFramePr>
        <p:xfrm>
          <a:off x="529525" y="990600"/>
          <a:ext cx="8229600" cy="5443474"/>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pPr marL="0" marR="0">
                        <a:lnSpc>
                          <a:spcPct val="115000"/>
                        </a:lnSpc>
                        <a:spcBef>
                          <a:spcPts val="0"/>
                        </a:spcBef>
                        <a:spcAft>
                          <a:spcPts val="0"/>
                        </a:spcAft>
                      </a:pPr>
                      <a:r>
                        <a:rPr lang="en-US" sz="1600" b="1" dirty="0">
                          <a:solidFill>
                            <a:srgbClr val="000000"/>
                          </a:solidFill>
                          <a:effectLst/>
                          <a:latin typeface="Arial" panose="020B0604020202020204" pitchFamily="34" charset="0"/>
                          <a:ea typeface="Times New Roman"/>
                          <a:cs typeface="Arial" panose="020B0604020202020204" pitchFamily="34" charset="0"/>
                        </a:rPr>
                        <a:t>Scientific Name</a:t>
                      </a:r>
                      <a:endParaRPr lang="en-US" sz="1600" dirty="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1600" b="1" dirty="0">
                          <a:solidFill>
                            <a:srgbClr val="000000"/>
                          </a:solidFill>
                          <a:effectLst/>
                          <a:latin typeface="Arial" panose="020B0604020202020204" pitchFamily="34" charset="0"/>
                          <a:ea typeface="Times New Roman"/>
                          <a:cs typeface="Arial" panose="020B0604020202020204" pitchFamily="34" charset="0"/>
                        </a:rPr>
                        <a:t>Common Name</a:t>
                      </a:r>
                      <a:endParaRPr lang="en-US" sz="1600" dirty="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1600" b="1">
                          <a:solidFill>
                            <a:srgbClr val="000000"/>
                          </a:solidFill>
                          <a:effectLst/>
                          <a:latin typeface="Arial" panose="020B0604020202020204" pitchFamily="34" charset="0"/>
                          <a:ea typeface="Times New Roman"/>
                          <a:cs typeface="Arial" panose="020B0604020202020204" pitchFamily="34" charset="0"/>
                        </a:rPr>
                        <a:t>Type of Pest</a:t>
                      </a:r>
                      <a:endParaRPr lang="en-US" sz="160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1600" b="1" dirty="0">
                          <a:solidFill>
                            <a:srgbClr val="000000"/>
                          </a:solidFill>
                          <a:effectLst/>
                          <a:latin typeface="Arial" panose="020B0604020202020204" pitchFamily="34" charset="0"/>
                          <a:ea typeface="Times New Roman"/>
                          <a:cs typeface="Arial" panose="020B0604020202020204" pitchFamily="34" charset="0"/>
                        </a:rPr>
                        <a:t>Source</a:t>
                      </a:r>
                      <a:endParaRPr lang="en-US" sz="1600" dirty="0">
                        <a:effectLst/>
                        <a:latin typeface="Arial" panose="020B0604020202020204" pitchFamily="34" charset="0"/>
                        <a:ea typeface="Calibri"/>
                        <a:cs typeface="Arial" panose="020B0604020202020204" pitchFamily="34" charset="0"/>
                      </a:endParaRPr>
                    </a:p>
                  </a:txBody>
                  <a:tcPr marL="68580" marR="68580" marT="0" marB="0"/>
                </a:tc>
              </a:tr>
              <a:tr h="370840">
                <a:tc>
                  <a:txBody>
                    <a:bodyPr/>
                    <a:lstStyle/>
                    <a:p>
                      <a:pPr marL="0" marR="0">
                        <a:lnSpc>
                          <a:spcPct val="115000"/>
                        </a:lnSpc>
                        <a:spcBef>
                          <a:spcPts val="0"/>
                        </a:spcBef>
                        <a:spcAft>
                          <a:spcPts val="0"/>
                        </a:spcAft>
                      </a:pPr>
                      <a:r>
                        <a:rPr lang="en-US" sz="1100" b="1" i="1" dirty="0" err="1">
                          <a:solidFill>
                            <a:srgbClr val="000000"/>
                          </a:solidFill>
                          <a:effectLst/>
                          <a:latin typeface="Arial" panose="020B0604020202020204" pitchFamily="34" charset="0"/>
                          <a:ea typeface="Times New Roman"/>
                          <a:cs typeface="Arial" panose="020B0604020202020204" pitchFamily="34" charset="0"/>
                        </a:rPr>
                        <a:t>Aspidiotus</a:t>
                      </a:r>
                      <a:r>
                        <a:rPr lang="en-US" sz="1100" b="1" i="1" dirty="0">
                          <a:solidFill>
                            <a:srgbClr val="000000"/>
                          </a:solidFill>
                          <a:effectLst/>
                          <a:latin typeface="Arial" panose="020B0604020202020204" pitchFamily="34" charset="0"/>
                          <a:ea typeface="Times New Roman"/>
                          <a:cs typeface="Arial" panose="020B0604020202020204" pitchFamily="34" charset="0"/>
                        </a:rPr>
                        <a:t> </a:t>
                      </a:r>
                      <a:r>
                        <a:rPr lang="en-US" sz="1100" b="1" i="1" dirty="0" err="1">
                          <a:solidFill>
                            <a:srgbClr val="000000"/>
                          </a:solidFill>
                          <a:effectLst/>
                          <a:latin typeface="Arial" panose="020B0604020202020204" pitchFamily="34" charset="0"/>
                          <a:ea typeface="Times New Roman"/>
                          <a:cs typeface="Arial" panose="020B0604020202020204" pitchFamily="34" charset="0"/>
                        </a:rPr>
                        <a:t>rigidus</a:t>
                      </a:r>
                      <a:endParaRPr lang="en-US" sz="11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Times New Roman"/>
                          <a:cs typeface="Arial" panose="020B0604020202020204" pitchFamily="34" charset="0"/>
                        </a:rPr>
                        <a:t>Armored scale</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smtClean="0">
                          <a:solidFill>
                            <a:srgbClr val="000000"/>
                          </a:solidFill>
                          <a:effectLst/>
                          <a:latin typeface="Arial" panose="020B0604020202020204" pitchFamily="34" charset="0"/>
                          <a:ea typeface="Times New Roman"/>
                          <a:cs typeface="Arial" panose="020B0604020202020204" pitchFamily="34" charset="0"/>
                        </a:rPr>
                        <a:t>Scale insect</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err="1">
                          <a:solidFill>
                            <a:srgbClr val="000000"/>
                          </a:solidFill>
                          <a:effectLst/>
                          <a:latin typeface="Arial" panose="020B0604020202020204" pitchFamily="34" charset="0"/>
                          <a:ea typeface="Times New Roman"/>
                          <a:cs typeface="Arial" panose="020B0604020202020204" pitchFamily="34" charset="0"/>
                        </a:rPr>
                        <a:t>PestLens</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r>
              <a:tr h="370840">
                <a:tc>
                  <a:txBody>
                    <a:bodyPr/>
                    <a:lstStyle/>
                    <a:p>
                      <a:pPr marL="0" marR="0">
                        <a:lnSpc>
                          <a:spcPct val="115000"/>
                        </a:lnSpc>
                        <a:spcBef>
                          <a:spcPts val="0"/>
                        </a:spcBef>
                        <a:spcAft>
                          <a:spcPts val="0"/>
                        </a:spcAft>
                      </a:pPr>
                      <a:r>
                        <a:rPr lang="en-US" sz="1100" b="1" i="1" dirty="0" err="1">
                          <a:solidFill>
                            <a:srgbClr val="000000"/>
                          </a:solidFill>
                          <a:effectLst/>
                          <a:latin typeface="Arial" panose="020B0604020202020204" pitchFamily="34" charset="0"/>
                          <a:ea typeface="Times New Roman"/>
                          <a:cs typeface="Arial" panose="020B0604020202020204" pitchFamily="34" charset="0"/>
                        </a:rPr>
                        <a:t>Conogethes</a:t>
                      </a:r>
                      <a:r>
                        <a:rPr lang="en-US" sz="1100" b="1" i="1" dirty="0">
                          <a:solidFill>
                            <a:srgbClr val="000000"/>
                          </a:solidFill>
                          <a:effectLst/>
                          <a:latin typeface="Arial" panose="020B0604020202020204" pitchFamily="34" charset="0"/>
                          <a:ea typeface="Times New Roman"/>
                          <a:cs typeface="Arial" panose="020B0604020202020204" pitchFamily="34" charset="0"/>
                        </a:rPr>
                        <a:t> </a:t>
                      </a:r>
                      <a:r>
                        <a:rPr lang="en-US" sz="1100" b="1" i="1" dirty="0" err="1">
                          <a:solidFill>
                            <a:srgbClr val="000000"/>
                          </a:solidFill>
                          <a:effectLst/>
                          <a:latin typeface="Arial" panose="020B0604020202020204" pitchFamily="34" charset="0"/>
                          <a:ea typeface="Times New Roman"/>
                          <a:cs typeface="Arial" panose="020B0604020202020204" pitchFamily="34" charset="0"/>
                        </a:rPr>
                        <a:t>punctiferalis</a:t>
                      </a:r>
                      <a:endParaRPr lang="en-US" sz="1100" dirty="0">
                        <a:solidFill>
                          <a:srgbClr val="000000"/>
                        </a:solidFill>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Times New Roman"/>
                          <a:cs typeface="Arial" panose="020B0604020202020204" pitchFamily="34" charset="0"/>
                        </a:rPr>
                        <a:t>Castor capsule borer</a:t>
                      </a:r>
                      <a:endParaRPr lang="en-US" sz="1100" b="0" dirty="0">
                        <a:solidFill>
                          <a:srgbClr val="000000"/>
                        </a:solidFill>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smtClean="0">
                          <a:solidFill>
                            <a:srgbClr val="000000"/>
                          </a:solidFill>
                          <a:effectLst/>
                          <a:latin typeface="Arial" panose="020B0604020202020204" pitchFamily="34" charset="0"/>
                          <a:ea typeface="Times New Roman"/>
                          <a:cs typeface="Arial" panose="020B0604020202020204" pitchFamily="34" charset="0"/>
                        </a:rPr>
                        <a:t>Moth</a:t>
                      </a:r>
                      <a:endParaRPr lang="en-US" sz="1100" b="0" dirty="0">
                        <a:solidFill>
                          <a:srgbClr val="000000"/>
                        </a:solidFill>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Times New Roman"/>
                          <a:cs typeface="Arial" panose="020B0604020202020204" pitchFamily="34" charset="0"/>
                        </a:rPr>
                        <a:t>Additional Pests of Concern</a:t>
                      </a:r>
                      <a:endParaRPr lang="en-US" sz="1100" b="0" dirty="0">
                        <a:solidFill>
                          <a:srgbClr val="000000"/>
                        </a:solidFill>
                        <a:effectLst/>
                        <a:latin typeface="Arial" panose="020B0604020202020204" pitchFamily="34" charset="0"/>
                        <a:ea typeface="Calibri"/>
                        <a:cs typeface="Arial" panose="020B0604020202020204" pitchFamily="34" charset="0"/>
                      </a:endParaRPr>
                    </a:p>
                  </a:txBody>
                  <a:tcPr marL="68580" marR="68580" marT="0" marB="0" anchor="ctr"/>
                </a:tc>
              </a:tr>
              <a:tr h="370840">
                <a:tc>
                  <a:txBody>
                    <a:bodyPr/>
                    <a:lstStyle/>
                    <a:p>
                      <a:pPr marL="0" marR="0">
                        <a:lnSpc>
                          <a:spcPct val="115000"/>
                        </a:lnSpc>
                        <a:spcBef>
                          <a:spcPts val="0"/>
                        </a:spcBef>
                        <a:spcAft>
                          <a:spcPts val="0"/>
                        </a:spcAft>
                      </a:pPr>
                      <a:r>
                        <a:rPr lang="en-US" sz="1100" b="1" i="1" dirty="0" err="1">
                          <a:solidFill>
                            <a:srgbClr val="000000"/>
                          </a:solidFill>
                          <a:effectLst/>
                          <a:latin typeface="Arial" panose="020B0604020202020204" pitchFamily="34" charset="0"/>
                          <a:ea typeface="Times New Roman"/>
                          <a:cs typeface="Arial" panose="020B0604020202020204" pitchFamily="34" charset="0"/>
                        </a:rPr>
                        <a:t>Ecdytolopha</a:t>
                      </a:r>
                      <a:r>
                        <a:rPr lang="en-US" sz="1100" b="1" i="1" dirty="0">
                          <a:solidFill>
                            <a:srgbClr val="000000"/>
                          </a:solidFill>
                          <a:effectLst/>
                          <a:latin typeface="Arial" panose="020B0604020202020204" pitchFamily="34" charset="0"/>
                          <a:ea typeface="Times New Roman"/>
                          <a:cs typeface="Arial" panose="020B0604020202020204" pitchFamily="34" charset="0"/>
                        </a:rPr>
                        <a:t> </a:t>
                      </a:r>
                      <a:r>
                        <a:rPr lang="en-US" sz="1100" b="1" i="1" dirty="0" err="1">
                          <a:solidFill>
                            <a:srgbClr val="000000"/>
                          </a:solidFill>
                          <a:effectLst/>
                          <a:latin typeface="Arial" panose="020B0604020202020204" pitchFamily="34" charset="0"/>
                          <a:ea typeface="Times New Roman"/>
                          <a:cs typeface="Arial" panose="020B0604020202020204" pitchFamily="34" charset="0"/>
                        </a:rPr>
                        <a:t>aurantiana</a:t>
                      </a:r>
                      <a:r>
                        <a:rPr lang="en-US" sz="1100" b="1" i="1" dirty="0">
                          <a:solidFill>
                            <a:srgbClr val="000000"/>
                          </a:solidFill>
                          <a:effectLst/>
                          <a:latin typeface="Arial" panose="020B0604020202020204" pitchFamily="34" charset="0"/>
                          <a:ea typeface="Times New Roman"/>
                          <a:cs typeface="Arial" panose="020B0604020202020204" pitchFamily="34" charset="0"/>
                        </a:rPr>
                        <a:t> </a:t>
                      </a:r>
                      <a:r>
                        <a:rPr lang="en-US" sz="1100" b="1" i="1" dirty="0" smtClean="0">
                          <a:solidFill>
                            <a:srgbClr val="000000"/>
                          </a:solidFill>
                          <a:effectLst/>
                          <a:latin typeface="Arial" panose="020B0604020202020204" pitchFamily="34" charset="0"/>
                          <a:ea typeface="Times New Roman"/>
                          <a:cs typeface="Arial" panose="020B0604020202020204" pitchFamily="34" charset="0"/>
                        </a:rPr>
                        <a:t>(</a:t>
                      </a:r>
                      <a:r>
                        <a:rPr lang="en-US" sz="1100" b="1" i="1" dirty="0" err="1" smtClean="0">
                          <a:solidFill>
                            <a:srgbClr val="000000"/>
                          </a:solidFill>
                          <a:effectLst/>
                          <a:latin typeface="Arial" panose="020B0604020202020204" pitchFamily="34" charset="0"/>
                          <a:ea typeface="Times New Roman"/>
                          <a:cs typeface="Arial" panose="020B0604020202020204" pitchFamily="34" charset="0"/>
                        </a:rPr>
                        <a:t>Gymnandrosoma</a:t>
                      </a:r>
                      <a:r>
                        <a:rPr lang="en-US" sz="1100" b="1" i="1" dirty="0" smtClean="0">
                          <a:solidFill>
                            <a:srgbClr val="000000"/>
                          </a:solidFill>
                          <a:effectLst/>
                          <a:latin typeface="Arial" panose="020B0604020202020204" pitchFamily="34" charset="0"/>
                          <a:ea typeface="Times New Roman"/>
                          <a:cs typeface="Arial" panose="020B0604020202020204" pitchFamily="34" charset="0"/>
                        </a:rPr>
                        <a:t> </a:t>
                      </a:r>
                      <a:r>
                        <a:rPr lang="en-US" sz="1100" b="1" i="1" dirty="0" err="1">
                          <a:solidFill>
                            <a:srgbClr val="000000"/>
                          </a:solidFill>
                          <a:effectLst/>
                          <a:latin typeface="Arial" panose="020B0604020202020204" pitchFamily="34" charset="0"/>
                          <a:ea typeface="Times New Roman"/>
                          <a:cs typeface="Arial" panose="020B0604020202020204" pitchFamily="34" charset="0"/>
                        </a:rPr>
                        <a:t>aurantianum</a:t>
                      </a:r>
                      <a:r>
                        <a:rPr lang="en-US" sz="1100" b="1" i="1" dirty="0">
                          <a:solidFill>
                            <a:srgbClr val="000000"/>
                          </a:solidFill>
                          <a:effectLst/>
                          <a:latin typeface="Arial" panose="020B0604020202020204" pitchFamily="34" charset="0"/>
                          <a:ea typeface="Times New Roman"/>
                          <a:cs typeface="Arial" panose="020B0604020202020204" pitchFamily="34" charset="0"/>
                        </a:rPr>
                        <a:t>)</a:t>
                      </a:r>
                      <a:endParaRPr lang="en-US" sz="11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Times New Roman"/>
                          <a:cs typeface="Arial" panose="020B0604020202020204" pitchFamily="34" charset="0"/>
                        </a:rPr>
                        <a:t>Macadamia </a:t>
                      </a:r>
                      <a:r>
                        <a:rPr lang="en-US" sz="1100" b="0" dirty="0" err="1">
                          <a:solidFill>
                            <a:srgbClr val="000000"/>
                          </a:solidFill>
                          <a:effectLst/>
                          <a:latin typeface="Arial" panose="020B0604020202020204" pitchFamily="34" charset="0"/>
                          <a:ea typeface="Times New Roman"/>
                          <a:cs typeface="Arial" panose="020B0604020202020204" pitchFamily="34" charset="0"/>
                        </a:rPr>
                        <a:t>nutborer</a:t>
                      </a:r>
                      <a:r>
                        <a:rPr lang="en-US" sz="1100" b="0" dirty="0">
                          <a:solidFill>
                            <a:srgbClr val="000000"/>
                          </a:solidFill>
                          <a:effectLst/>
                          <a:latin typeface="Arial" panose="020B0604020202020204" pitchFamily="34" charset="0"/>
                          <a:ea typeface="Times New Roman"/>
                          <a:cs typeface="Arial" panose="020B0604020202020204" pitchFamily="34" charset="0"/>
                        </a:rPr>
                        <a:t>, citrus fruit borer</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smtClean="0">
                          <a:solidFill>
                            <a:srgbClr val="000000"/>
                          </a:solidFill>
                          <a:effectLst/>
                          <a:latin typeface="Arial" panose="020B0604020202020204" pitchFamily="34" charset="0"/>
                          <a:ea typeface="Times New Roman"/>
                          <a:cs typeface="Arial" panose="020B0604020202020204" pitchFamily="34" charset="0"/>
                        </a:rPr>
                        <a:t>Moth</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Times New Roman"/>
                          <a:cs typeface="Arial" panose="020B0604020202020204" pitchFamily="34" charset="0"/>
                        </a:rPr>
                        <a:t>Additional Pests of Concern</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r>
              <a:tr h="370840">
                <a:tc>
                  <a:txBody>
                    <a:bodyPr/>
                    <a:lstStyle/>
                    <a:p>
                      <a:pPr marL="0" marR="0">
                        <a:lnSpc>
                          <a:spcPct val="115000"/>
                        </a:lnSpc>
                        <a:spcBef>
                          <a:spcPts val="0"/>
                        </a:spcBef>
                        <a:spcAft>
                          <a:spcPts val="0"/>
                        </a:spcAft>
                      </a:pPr>
                      <a:r>
                        <a:rPr lang="en-US" sz="1100" b="1" i="1" dirty="0" err="1">
                          <a:solidFill>
                            <a:srgbClr val="000000"/>
                          </a:solidFill>
                          <a:effectLst/>
                          <a:latin typeface="Arial" panose="020B0604020202020204" pitchFamily="34" charset="0"/>
                          <a:ea typeface="Times New Roman"/>
                          <a:cs typeface="Arial" panose="020B0604020202020204" pitchFamily="34" charset="0"/>
                        </a:rPr>
                        <a:t>Heilipus</a:t>
                      </a:r>
                      <a:r>
                        <a:rPr lang="en-US" sz="1100" b="1" i="1" dirty="0">
                          <a:solidFill>
                            <a:srgbClr val="000000"/>
                          </a:solidFill>
                          <a:effectLst/>
                          <a:latin typeface="Arial" panose="020B0604020202020204" pitchFamily="34" charset="0"/>
                          <a:ea typeface="Times New Roman"/>
                          <a:cs typeface="Arial" panose="020B0604020202020204" pitchFamily="34" charset="0"/>
                        </a:rPr>
                        <a:t> </a:t>
                      </a:r>
                      <a:r>
                        <a:rPr lang="en-US" sz="1100" b="1" i="1" dirty="0" err="1">
                          <a:solidFill>
                            <a:srgbClr val="000000"/>
                          </a:solidFill>
                          <a:effectLst/>
                          <a:latin typeface="Arial" panose="020B0604020202020204" pitchFamily="34" charset="0"/>
                          <a:ea typeface="Times New Roman"/>
                          <a:cs typeface="Arial" panose="020B0604020202020204" pitchFamily="34" charset="0"/>
                        </a:rPr>
                        <a:t>lauri</a:t>
                      </a:r>
                      <a:r>
                        <a:rPr lang="en-US" sz="1100" b="1" i="1" dirty="0">
                          <a:solidFill>
                            <a:srgbClr val="000000"/>
                          </a:solidFill>
                          <a:effectLst/>
                          <a:latin typeface="Arial" panose="020B0604020202020204" pitchFamily="34" charset="0"/>
                          <a:ea typeface="Times New Roman"/>
                          <a:cs typeface="Arial" panose="020B0604020202020204" pitchFamily="34" charset="0"/>
                        </a:rPr>
                        <a:t> </a:t>
                      </a:r>
                      <a:endParaRPr lang="en-US" sz="11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Times New Roman"/>
                          <a:cs typeface="Arial" panose="020B0604020202020204" pitchFamily="34" charset="0"/>
                        </a:rPr>
                        <a:t>Avocado seed weevil</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smtClean="0">
                          <a:solidFill>
                            <a:srgbClr val="000000"/>
                          </a:solidFill>
                          <a:effectLst/>
                          <a:latin typeface="Arial" panose="020B0604020202020204" pitchFamily="34" charset="0"/>
                          <a:ea typeface="Times New Roman"/>
                          <a:cs typeface="Arial" panose="020B0604020202020204" pitchFamily="34" charset="0"/>
                        </a:rPr>
                        <a:t>Weevil</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Times New Roman"/>
                          <a:cs typeface="Arial" panose="020B0604020202020204" pitchFamily="34" charset="0"/>
                        </a:rPr>
                        <a:t>OPIS B, of interest to PPQ trade director</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r>
              <a:tr h="370840">
                <a:tc>
                  <a:txBody>
                    <a:bodyPr/>
                    <a:lstStyle/>
                    <a:p>
                      <a:pPr marL="0" marR="0">
                        <a:lnSpc>
                          <a:spcPct val="115000"/>
                        </a:lnSpc>
                        <a:spcBef>
                          <a:spcPts val="0"/>
                        </a:spcBef>
                        <a:spcAft>
                          <a:spcPts val="0"/>
                        </a:spcAft>
                      </a:pPr>
                      <a:r>
                        <a:rPr lang="en-US" sz="1100" b="1" i="1">
                          <a:solidFill>
                            <a:srgbClr val="000000"/>
                          </a:solidFill>
                          <a:effectLst/>
                          <a:latin typeface="Arial" panose="020B0604020202020204" pitchFamily="34" charset="0"/>
                          <a:ea typeface="Times New Roman"/>
                          <a:cs typeface="Arial" panose="020B0604020202020204" pitchFamily="34" charset="0"/>
                        </a:rPr>
                        <a:t>Homalodisca vitripennis</a:t>
                      </a:r>
                      <a:endParaRPr lang="en-US" sz="110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Times New Roman"/>
                          <a:cs typeface="Arial" panose="020B0604020202020204" pitchFamily="34" charset="0"/>
                        </a:rPr>
                        <a:t>Glassy winged sharpshooter </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err="1" smtClean="0">
                          <a:solidFill>
                            <a:srgbClr val="000000"/>
                          </a:solidFill>
                          <a:effectLst/>
                          <a:latin typeface="Arial" panose="020B0604020202020204" pitchFamily="34" charset="0"/>
                          <a:ea typeface="Times New Roman"/>
                          <a:cs typeface="Arial" panose="020B0604020202020204" pitchFamily="34" charset="0"/>
                        </a:rPr>
                        <a:t>Planthopper</a:t>
                      </a:r>
                      <a:r>
                        <a:rPr lang="en-US" sz="1100" b="0" dirty="0" smtClean="0">
                          <a:solidFill>
                            <a:srgbClr val="000000"/>
                          </a:solidFill>
                          <a:effectLst/>
                          <a:latin typeface="Arial" panose="020B0604020202020204" pitchFamily="34" charset="0"/>
                          <a:ea typeface="Times New Roman"/>
                          <a:cs typeface="Arial" panose="020B0604020202020204" pitchFamily="34" charset="0"/>
                        </a:rPr>
                        <a:t>/Leafhopper</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Times New Roman"/>
                          <a:cs typeface="Arial" panose="020B0604020202020204" pitchFamily="34" charset="0"/>
                        </a:rPr>
                        <a:t>Submitted by Guam</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r>
              <a:tr h="370840">
                <a:tc>
                  <a:txBody>
                    <a:bodyPr/>
                    <a:lstStyle/>
                    <a:p>
                      <a:pPr marL="0" marR="0">
                        <a:lnSpc>
                          <a:spcPct val="115000"/>
                        </a:lnSpc>
                        <a:spcBef>
                          <a:spcPts val="0"/>
                        </a:spcBef>
                        <a:spcAft>
                          <a:spcPts val="0"/>
                        </a:spcAft>
                      </a:pPr>
                      <a:r>
                        <a:rPr lang="en-US" sz="1100" b="1" i="1">
                          <a:solidFill>
                            <a:srgbClr val="000000"/>
                          </a:solidFill>
                          <a:effectLst/>
                          <a:latin typeface="Arial" panose="020B0604020202020204" pitchFamily="34" charset="0"/>
                          <a:ea typeface="Times New Roman"/>
                          <a:cs typeface="Arial" panose="020B0604020202020204" pitchFamily="34" charset="0"/>
                        </a:rPr>
                        <a:t>Hypocryphalus mangiferae</a:t>
                      </a:r>
                      <a:endParaRPr lang="en-US" sz="110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a:solidFill>
                            <a:srgbClr val="000000"/>
                          </a:solidFill>
                          <a:effectLst/>
                          <a:latin typeface="Arial" panose="020B0604020202020204" pitchFamily="34" charset="0"/>
                          <a:ea typeface="Times New Roman"/>
                          <a:cs typeface="Arial" panose="020B0604020202020204" pitchFamily="34" charset="0"/>
                        </a:rPr>
                        <a:t>Mango bark beetle</a:t>
                      </a:r>
                      <a:endParaRPr lang="en-US" sz="1100" b="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smtClean="0">
                          <a:solidFill>
                            <a:srgbClr val="000000"/>
                          </a:solidFill>
                          <a:effectLst/>
                          <a:latin typeface="Arial" panose="020B0604020202020204" pitchFamily="34" charset="0"/>
                          <a:ea typeface="Times New Roman"/>
                          <a:cs typeface="Arial" panose="020B0604020202020204" pitchFamily="34" charset="0"/>
                        </a:rPr>
                        <a:t>Beetle</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err="1">
                          <a:solidFill>
                            <a:srgbClr val="000000"/>
                          </a:solidFill>
                          <a:effectLst/>
                          <a:latin typeface="Arial" panose="020B0604020202020204" pitchFamily="34" charset="0"/>
                          <a:ea typeface="Times New Roman"/>
                          <a:cs typeface="Arial" panose="020B0604020202020204" pitchFamily="34" charset="0"/>
                        </a:rPr>
                        <a:t>PestLens</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r>
              <a:tr h="370840">
                <a:tc>
                  <a:txBody>
                    <a:bodyPr/>
                    <a:lstStyle/>
                    <a:p>
                      <a:pPr marL="0" marR="0">
                        <a:lnSpc>
                          <a:spcPct val="115000"/>
                        </a:lnSpc>
                        <a:spcBef>
                          <a:spcPts val="0"/>
                        </a:spcBef>
                        <a:spcAft>
                          <a:spcPts val="0"/>
                        </a:spcAft>
                      </a:pPr>
                      <a:r>
                        <a:rPr lang="en-US" sz="1100" b="1" i="1" dirty="0" err="1">
                          <a:solidFill>
                            <a:srgbClr val="000000"/>
                          </a:solidFill>
                          <a:effectLst/>
                          <a:latin typeface="Arial" panose="020B0604020202020204" pitchFamily="34" charset="0"/>
                          <a:ea typeface="Times New Roman"/>
                          <a:cs typeface="Arial" panose="020B0604020202020204" pitchFamily="34" charset="0"/>
                        </a:rPr>
                        <a:t>Palmicultor</a:t>
                      </a:r>
                      <a:r>
                        <a:rPr lang="en-US" sz="1100" b="1" i="1" dirty="0">
                          <a:solidFill>
                            <a:srgbClr val="000000"/>
                          </a:solidFill>
                          <a:effectLst/>
                          <a:latin typeface="Arial" panose="020B0604020202020204" pitchFamily="34" charset="0"/>
                          <a:ea typeface="Times New Roman"/>
                          <a:cs typeface="Arial" panose="020B0604020202020204" pitchFamily="34" charset="0"/>
                        </a:rPr>
                        <a:t> </a:t>
                      </a:r>
                      <a:r>
                        <a:rPr lang="en-US" sz="1100" b="1" i="1" dirty="0" err="1">
                          <a:solidFill>
                            <a:srgbClr val="000000"/>
                          </a:solidFill>
                          <a:effectLst/>
                          <a:latin typeface="Arial" panose="020B0604020202020204" pitchFamily="34" charset="0"/>
                          <a:ea typeface="Times New Roman"/>
                          <a:cs typeface="Arial" panose="020B0604020202020204" pitchFamily="34" charset="0"/>
                        </a:rPr>
                        <a:t>lumpurensis</a:t>
                      </a:r>
                      <a:endParaRPr lang="en-US" sz="11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Times New Roman"/>
                          <a:cs typeface="Arial" panose="020B0604020202020204" pitchFamily="34" charset="0"/>
                        </a:rPr>
                        <a:t>Bamboo </a:t>
                      </a:r>
                      <a:r>
                        <a:rPr lang="en-US" sz="1100" b="0" dirty="0" err="1">
                          <a:solidFill>
                            <a:srgbClr val="000000"/>
                          </a:solidFill>
                          <a:effectLst/>
                          <a:latin typeface="Arial" panose="020B0604020202020204" pitchFamily="34" charset="0"/>
                          <a:ea typeface="Times New Roman"/>
                          <a:cs typeface="Arial" panose="020B0604020202020204" pitchFamily="34" charset="0"/>
                        </a:rPr>
                        <a:t>mealybug</a:t>
                      </a:r>
                      <a:r>
                        <a:rPr lang="en-US" sz="1100" b="0" dirty="0">
                          <a:solidFill>
                            <a:srgbClr val="000000"/>
                          </a:solidFill>
                          <a:effectLst/>
                          <a:latin typeface="Arial" panose="020B0604020202020204" pitchFamily="34" charset="0"/>
                          <a:ea typeface="Times New Roman"/>
                          <a:cs typeface="Arial" panose="020B0604020202020204" pitchFamily="34" charset="0"/>
                        </a:rPr>
                        <a:t> </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err="1" smtClean="0">
                          <a:solidFill>
                            <a:srgbClr val="000000"/>
                          </a:solidFill>
                          <a:effectLst/>
                          <a:latin typeface="Arial" panose="020B0604020202020204" pitchFamily="34" charset="0"/>
                          <a:ea typeface="Times New Roman"/>
                          <a:cs typeface="Arial" panose="020B0604020202020204" pitchFamily="34" charset="0"/>
                        </a:rPr>
                        <a:t>Mealybug</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Times New Roman"/>
                          <a:cs typeface="Arial" panose="020B0604020202020204" pitchFamily="34" charset="0"/>
                        </a:rPr>
                        <a:t>Submitted by Guam</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r>
              <a:tr h="370840">
                <a:tc>
                  <a:txBody>
                    <a:bodyPr/>
                    <a:lstStyle/>
                    <a:p>
                      <a:pPr marL="0" marR="0">
                        <a:lnSpc>
                          <a:spcPct val="115000"/>
                        </a:lnSpc>
                        <a:spcBef>
                          <a:spcPts val="0"/>
                        </a:spcBef>
                        <a:spcAft>
                          <a:spcPts val="0"/>
                        </a:spcAft>
                      </a:pPr>
                      <a:r>
                        <a:rPr lang="en-US" sz="1100" b="1" i="1" dirty="0" err="1">
                          <a:solidFill>
                            <a:srgbClr val="000000"/>
                          </a:solidFill>
                          <a:effectLst/>
                          <a:latin typeface="Arial" panose="020B0604020202020204" pitchFamily="34" charset="0"/>
                          <a:ea typeface="Times New Roman"/>
                          <a:cs typeface="Arial" panose="020B0604020202020204" pitchFamily="34" charset="0"/>
                        </a:rPr>
                        <a:t>Paratachardina</a:t>
                      </a:r>
                      <a:r>
                        <a:rPr lang="en-US" sz="1100" b="1" i="1" dirty="0">
                          <a:solidFill>
                            <a:srgbClr val="000000"/>
                          </a:solidFill>
                          <a:effectLst/>
                          <a:latin typeface="Arial" panose="020B0604020202020204" pitchFamily="34" charset="0"/>
                          <a:ea typeface="Times New Roman"/>
                          <a:cs typeface="Arial" panose="020B0604020202020204" pitchFamily="34" charset="0"/>
                        </a:rPr>
                        <a:t> </a:t>
                      </a:r>
                      <a:r>
                        <a:rPr lang="en-US" sz="1100" b="1" i="1" dirty="0" err="1">
                          <a:solidFill>
                            <a:srgbClr val="000000"/>
                          </a:solidFill>
                          <a:effectLst/>
                          <a:latin typeface="Arial" panose="020B0604020202020204" pitchFamily="34" charset="0"/>
                          <a:ea typeface="Times New Roman"/>
                          <a:cs typeface="Arial" panose="020B0604020202020204" pitchFamily="34" charset="0"/>
                        </a:rPr>
                        <a:t>pseudolobata</a:t>
                      </a:r>
                      <a:endParaRPr lang="en-US" sz="11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err="1">
                          <a:solidFill>
                            <a:srgbClr val="000000"/>
                          </a:solidFill>
                          <a:effectLst/>
                          <a:latin typeface="Arial" panose="020B0604020202020204" pitchFamily="34" charset="0"/>
                          <a:ea typeface="Times New Roman"/>
                          <a:cs typeface="Arial" panose="020B0604020202020204" pitchFamily="34" charset="0"/>
                        </a:rPr>
                        <a:t>Lobate</a:t>
                      </a:r>
                      <a:r>
                        <a:rPr lang="en-US" sz="1100" b="0" dirty="0">
                          <a:solidFill>
                            <a:srgbClr val="000000"/>
                          </a:solidFill>
                          <a:effectLst/>
                          <a:latin typeface="Arial" panose="020B0604020202020204" pitchFamily="34" charset="0"/>
                          <a:ea typeface="Times New Roman"/>
                          <a:cs typeface="Arial" panose="020B0604020202020204" pitchFamily="34" charset="0"/>
                        </a:rPr>
                        <a:t> lac scale</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smtClean="0">
                          <a:solidFill>
                            <a:srgbClr val="000000"/>
                          </a:solidFill>
                          <a:effectLst/>
                          <a:latin typeface="Arial" panose="020B0604020202020204" pitchFamily="34" charset="0"/>
                          <a:ea typeface="Times New Roman"/>
                          <a:cs typeface="Arial" panose="020B0604020202020204" pitchFamily="34" charset="0"/>
                        </a:rPr>
                        <a:t>Scale insect</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Times New Roman"/>
                          <a:cs typeface="Arial" panose="020B0604020202020204" pitchFamily="34" charset="0"/>
                        </a:rPr>
                        <a:t>Submitted by Guam</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r>
              <a:tr h="370840">
                <a:tc>
                  <a:txBody>
                    <a:bodyPr/>
                    <a:lstStyle/>
                    <a:p>
                      <a:pPr marL="0" marR="0">
                        <a:lnSpc>
                          <a:spcPct val="115000"/>
                        </a:lnSpc>
                        <a:spcBef>
                          <a:spcPts val="0"/>
                        </a:spcBef>
                        <a:spcAft>
                          <a:spcPts val="0"/>
                        </a:spcAft>
                      </a:pPr>
                      <a:r>
                        <a:rPr lang="en-US" sz="1100" b="1" i="1" dirty="0" err="1">
                          <a:solidFill>
                            <a:srgbClr val="000000"/>
                          </a:solidFill>
                          <a:effectLst/>
                          <a:latin typeface="Arial" panose="020B0604020202020204" pitchFamily="34" charset="0"/>
                          <a:ea typeface="Times New Roman"/>
                          <a:cs typeface="Arial" panose="020B0604020202020204" pitchFamily="34" charset="0"/>
                        </a:rPr>
                        <a:t>Scirtothrips</a:t>
                      </a:r>
                      <a:r>
                        <a:rPr lang="en-US" sz="1100" b="1" i="1" dirty="0">
                          <a:solidFill>
                            <a:srgbClr val="000000"/>
                          </a:solidFill>
                          <a:effectLst/>
                          <a:latin typeface="Arial" panose="020B0604020202020204" pitchFamily="34" charset="0"/>
                          <a:ea typeface="Times New Roman"/>
                          <a:cs typeface="Arial" panose="020B0604020202020204" pitchFamily="34" charset="0"/>
                        </a:rPr>
                        <a:t> </a:t>
                      </a:r>
                      <a:r>
                        <a:rPr lang="en-US" sz="1100" b="1" i="1" dirty="0" err="1">
                          <a:solidFill>
                            <a:srgbClr val="000000"/>
                          </a:solidFill>
                          <a:effectLst/>
                          <a:latin typeface="Arial" panose="020B0604020202020204" pitchFamily="34" charset="0"/>
                          <a:ea typeface="Times New Roman"/>
                          <a:cs typeface="Arial" panose="020B0604020202020204" pitchFamily="34" charset="0"/>
                        </a:rPr>
                        <a:t>dorsalis</a:t>
                      </a:r>
                      <a:endParaRPr lang="en-US" sz="11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err="1">
                          <a:solidFill>
                            <a:srgbClr val="000000"/>
                          </a:solidFill>
                          <a:effectLst/>
                          <a:latin typeface="Arial" panose="020B0604020202020204" pitchFamily="34" charset="0"/>
                          <a:ea typeface="Times New Roman"/>
                          <a:cs typeface="Arial" panose="020B0604020202020204" pitchFamily="34" charset="0"/>
                        </a:rPr>
                        <a:t>Chilli</a:t>
                      </a:r>
                      <a:r>
                        <a:rPr lang="en-US" sz="1100" b="0" dirty="0">
                          <a:solidFill>
                            <a:srgbClr val="000000"/>
                          </a:solidFill>
                          <a:effectLst/>
                          <a:latin typeface="Arial" panose="020B0604020202020204" pitchFamily="34" charset="0"/>
                          <a:ea typeface="Times New Roman"/>
                          <a:cs typeface="Arial" panose="020B0604020202020204" pitchFamily="34" charset="0"/>
                        </a:rPr>
                        <a:t> thrips </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err="1" smtClean="0">
                          <a:solidFill>
                            <a:srgbClr val="000000"/>
                          </a:solidFill>
                          <a:effectLst/>
                          <a:latin typeface="Arial" panose="020B0604020202020204" pitchFamily="34" charset="0"/>
                          <a:ea typeface="Times New Roman"/>
                          <a:cs typeface="Arial" panose="020B0604020202020204" pitchFamily="34" charset="0"/>
                        </a:rPr>
                        <a:t>Thrips</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Times New Roman"/>
                          <a:cs typeface="Arial" panose="020B0604020202020204" pitchFamily="34" charset="0"/>
                        </a:rPr>
                        <a:t>Submitted by Guam</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r>
              <a:tr h="370840">
                <a:tc>
                  <a:txBody>
                    <a:bodyPr/>
                    <a:lstStyle/>
                    <a:p>
                      <a:pPr marL="0" marR="0">
                        <a:lnSpc>
                          <a:spcPct val="115000"/>
                        </a:lnSpc>
                        <a:spcBef>
                          <a:spcPts val="0"/>
                        </a:spcBef>
                        <a:spcAft>
                          <a:spcPts val="0"/>
                        </a:spcAft>
                      </a:pPr>
                      <a:r>
                        <a:rPr lang="en-US" sz="1100" b="1" i="1">
                          <a:solidFill>
                            <a:srgbClr val="000000"/>
                          </a:solidFill>
                          <a:effectLst/>
                          <a:latin typeface="Arial" panose="020B0604020202020204" pitchFamily="34" charset="0"/>
                          <a:ea typeface="Times New Roman"/>
                          <a:cs typeface="Arial" panose="020B0604020202020204" pitchFamily="34" charset="0"/>
                        </a:rPr>
                        <a:t>Stenoma catenifer</a:t>
                      </a:r>
                      <a:endParaRPr lang="en-US" sz="110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Times New Roman"/>
                          <a:cs typeface="Arial" panose="020B0604020202020204" pitchFamily="34" charset="0"/>
                        </a:rPr>
                        <a:t>Avocado seed moth</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smtClean="0">
                          <a:solidFill>
                            <a:srgbClr val="000000"/>
                          </a:solidFill>
                          <a:effectLst/>
                          <a:latin typeface="Arial" panose="020B0604020202020204" pitchFamily="34" charset="0"/>
                          <a:ea typeface="Times New Roman"/>
                          <a:cs typeface="Arial" panose="020B0604020202020204" pitchFamily="34" charset="0"/>
                        </a:rPr>
                        <a:t>Moth</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Times New Roman"/>
                          <a:cs typeface="Arial" panose="020B0604020202020204" pitchFamily="34" charset="0"/>
                        </a:rPr>
                        <a:t>Additional Pests of Concern</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r>
              <a:tr h="370840">
                <a:tc>
                  <a:txBody>
                    <a:bodyPr/>
                    <a:lstStyle/>
                    <a:p>
                      <a:pPr marL="0" marR="0">
                        <a:lnSpc>
                          <a:spcPct val="115000"/>
                        </a:lnSpc>
                        <a:spcBef>
                          <a:spcPts val="0"/>
                        </a:spcBef>
                        <a:spcAft>
                          <a:spcPts val="0"/>
                        </a:spcAft>
                      </a:pPr>
                      <a:r>
                        <a:rPr lang="en-US" sz="1100" b="1" i="1" dirty="0" err="1">
                          <a:solidFill>
                            <a:srgbClr val="000000"/>
                          </a:solidFill>
                          <a:effectLst/>
                          <a:latin typeface="Arial" panose="020B0604020202020204" pitchFamily="34" charset="0"/>
                          <a:ea typeface="Times New Roman"/>
                          <a:cs typeface="Arial" panose="020B0604020202020204" pitchFamily="34" charset="0"/>
                        </a:rPr>
                        <a:t>Sternochetus</a:t>
                      </a:r>
                      <a:r>
                        <a:rPr lang="en-US" sz="1100" b="1" i="1" dirty="0">
                          <a:solidFill>
                            <a:srgbClr val="000000"/>
                          </a:solidFill>
                          <a:effectLst/>
                          <a:latin typeface="Arial" panose="020B0604020202020204" pitchFamily="34" charset="0"/>
                          <a:ea typeface="Times New Roman"/>
                          <a:cs typeface="Arial" panose="020B0604020202020204" pitchFamily="34" charset="0"/>
                        </a:rPr>
                        <a:t> </a:t>
                      </a:r>
                      <a:r>
                        <a:rPr lang="en-US" sz="1100" b="1" i="1" dirty="0" err="1">
                          <a:solidFill>
                            <a:srgbClr val="000000"/>
                          </a:solidFill>
                          <a:effectLst/>
                          <a:latin typeface="Arial" panose="020B0604020202020204" pitchFamily="34" charset="0"/>
                          <a:ea typeface="Times New Roman"/>
                          <a:cs typeface="Arial" panose="020B0604020202020204" pitchFamily="34" charset="0"/>
                        </a:rPr>
                        <a:t>mangiferae</a:t>
                      </a:r>
                      <a:endParaRPr lang="en-US" sz="11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Times New Roman"/>
                          <a:cs typeface="Arial" panose="020B0604020202020204" pitchFamily="34" charset="0"/>
                        </a:rPr>
                        <a:t>Mango seed weevil</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smtClean="0">
                          <a:solidFill>
                            <a:srgbClr val="000000"/>
                          </a:solidFill>
                          <a:effectLst/>
                          <a:latin typeface="Arial" panose="020B0604020202020204" pitchFamily="34" charset="0"/>
                          <a:ea typeface="Times New Roman"/>
                          <a:cs typeface="Arial" panose="020B0604020202020204" pitchFamily="34" charset="0"/>
                        </a:rPr>
                        <a:t>Weevil</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Times New Roman"/>
                          <a:cs typeface="Arial" panose="020B0604020202020204" pitchFamily="34" charset="0"/>
                        </a:rPr>
                        <a:t>Additional Pests of Concern</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r>
              <a:tr h="370840">
                <a:tc>
                  <a:txBody>
                    <a:bodyPr/>
                    <a:lstStyle/>
                    <a:p>
                      <a:pPr marL="0" marR="0">
                        <a:lnSpc>
                          <a:spcPct val="115000"/>
                        </a:lnSpc>
                        <a:spcBef>
                          <a:spcPts val="0"/>
                        </a:spcBef>
                        <a:spcAft>
                          <a:spcPts val="0"/>
                        </a:spcAft>
                      </a:pPr>
                      <a:r>
                        <a:rPr lang="en-US" sz="1100" b="1" i="1" dirty="0" err="1" smtClean="0">
                          <a:solidFill>
                            <a:srgbClr val="000000"/>
                          </a:solidFill>
                          <a:effectLst/>
                          <a:latin typeface="Arial" panose="020B0604020202020204" pitchFamily="34" charset="0"/>
                          <a:ea typeface="Times New Roman"/>
                          <a:cs typeface="Arial" panose="020B0604020202020204" pitchFamily="34" charset="0"/>
                        </a:rPr>
                        <a:t>Tetranychus</a:t>
                      </a:r>
                      <a:r>
                        <a:rPr lang="en-US" sz="1100" b="1" i="1" dirty="0" smtClean="0">
                          <a:solidFill>
                            <a:srgbClr val="000000"/>
                          </a:solidFill>
                          <a:effectLst/>
                          <a:latin typeface="Arial" panose="020B0604020202020204" pitchFamily="34" charset="0"/>
                          <a:ea typeface="Times New Roman"/>
                          <a:cs typeface="Arial" panose="020B0604020202020204" pitchFamily="34" charset="0"/>
                        </a:rPr>
                        <a:t> </a:t>
                      </a:r>
                      <a:r>
                        <a:rPr lang="en-US" sz="1100" b="1" i="1" dirty="0" err="1">
                          <a:solidFill>
                            <a:srgbClr val="000000"/>
                          </a:solidFill>
                          <a:effectLst/>
                          <a:latin typeface="Arial" panose="020B0604020202020204" pitchFamily="34" charset="0"/>
                          <a:ea typeface="Times New Roman"/>
                          <a:cs typeface="Arial" panose="020B0604020202020204" pitchFamily="34" charset="0"/>
                        </a:rPr>
                        <a:t>kanzawai</a:t>
                      </a:r>
                      <a:endParaRPr lang="en-US" sz="11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a:solidFill>
                            <a:srgbClr val="000000"/>
                          </a:solidFill>
                          <a:effectLst/>
                          <a:latin typeface="Arial" panose="020B0604020202020204" pitchFamily="34" charset="0"/>
                          <a:ea typeface="Times New Roman"/>
                          <a:cs typeface="Arial" panose="020B0604020202020204" pitchFamily="34" charset="0"/>
                        </a:rPr>
                        <a:t>Kanzawa spider mite</a:t>
                      </a:r>
                      <a:endParaRPr lang="en-US" sz="1100" b="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Times New Roman"/>
                          <a:cs typeface="Arial" panose="020B0604020202020204" pitchFamily="34" charset="0"/>
                        </a:rPr>
                        <a:t>Mite</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Times New Roman"/>
                          <a:cs typeface="Arial" panose="020B0604020202020204" pitchFamily="34" charset="0"/>
                        </a:rPr>
                        <a:t>Submitted by Guam</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r>
              <a:tr h="370840">
                <a:tc>
                  <a:txBody>
                    <a:bodyPr/>
                    <a:lstStyle/>
                    <a:p>
                      <a:pPr marL="0" marR="0">
                        <a:lnSpc>
                          <a:spcPct val="115000"/>
                        </a:lnSpc>
                        <a:spcBef>
                          <a:spcPts val="0"/>
                        </a:spcBef>
                        <a:spcAft>
                          <a:spcPts val="0"/>
                        </a:spcAft>
                      </a:pPr>
                      <a:r>
                        <a:rPr lang="en-US" sz="1100" b="1" i="1" strike="noStrike" baseline="0" dirty="0" err="1">
                          <a:solidFill>
                            <a:srgbClr val="000000"/>
                          </a:solidFill>
                          <a:effectLst/>
                          <a:latin typeface="Arial" panose="020B0604020202020204" pitchFamily="34" charset="0"/>
                          <a:ea typeface="Times New Roman"/>
                          <a:cs typeface="Arial" panose="020B0604020202020204" pitchFamily="34" charset="0"/>
                        </a:rPr>
                        <a:t>Xyleborus</a:t>
                      </a:r>
                      <a:r>
                        <a:rPr lang="en-US" sz="1100" b="1" i="1" strike="noStrike" baseline="0" dirty="0">
                          <a:solidFill>
                            <a:srgbClr val="000000"/>
                          </a:solidFill>
                          <a:effectLst/>
                          <a:latin typeface="Arial" panose="020B0604020202020204" pitchFamily="34" charset="0"/>
                          <a:ea typeface="Times New Roman"/>
                          <a:cs typeface="Arial" panose="020B0604020202020204" pitchFamily="34" charset="0"/>
                        </a:rPr>
                        <a:t> </a:t>
                      </a:r>
                      <a:r>
                        <a:rPr lang="en-US" sz="1100" b="1" i="1" strike="noStrike" baseline="0" dirty="0" err="1">
                          <a:solidFill>
                            <a:srgbClr val="000000"/>
                          </a:solidFill>
                          <a:effectLst/>
                          <a:latin typeface="Arial" panose="020B0604020202020204" pitchFamily="34" charset="0"/>
                          <a:ea typeface="Times New Roman"/>
                          <a:cs typeface="Arial" panose="020B0604020202020204" pitchFamily="34" charset="0"/>
                        </a:rPr>
                        <a:t>glabratus</a:t>
                      </a:r>
                      <a:r>
                        <a:rPr lang="en-US" sz="1100" b="1" i="1" strike="noStrike" baseline="0" dirty="0">
                          <a:solidFill>
                            <a:srgbClr val="000000"/>
                          </a:solidFill>
                          <a:effectLst/>
                          <a:latin typeface="Arial" panose="020B0604020202020204" pitchFamily="34" charset="0"/>
                          <a:ea typeface="Times New Roman"/>
                          <a:cs typeface="Arial" panose="020B0604020202020204" pitchFamily="34" charset="0"/>
                        </a:rPr>
                        <a:t>* </a:t>
                      </a:r>
                      <a:endParaRPr lang="en-US" sz="1100" strike="noStrike" baseline="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strike="noStrike" baseline="0" dirty="0" err="1">
                          <a:solidFill>
                            <a:srgbClr val="000000"/>
                          </a:solidFill>
                          <a:effectLst/>
                          <a:latin typeface="Arial" panose="020B0604020202020204" pitchFamily="34" charset="0"/>
                          <a:ea typeface="Times New Roman"/>
                          <a:cs typeface="Arial" panose="020B0604020202020204" pitchFamily="34" charset="0"/>
                        </a:rPr>
                        <a:t>Redbay</a:t>
                      </a:r>
                      <a:r>
                        <a:rPr lang="en-US" sz="1100" b="0" strike="noStrike" baseline="0" dirty="0">
                          <a:solidFill>
                            <a:srgbClr val="000000"/>
                          </a:solidFill>
                          <a:effectLst/>
                          <a:latin typeface="Arial" panose="020B0604020202020204" pitchFamily="34" charset="0"/>
                          <a:ea typeface="Times New Roman"/>
                          <a:cs typeface="Arial" panose="020B0604020202020204" pitchFamily="34" charset="0"/>
                        </a:rPr>
                        <a:t> ambrosia beetle</a:t>
                      </a:r>
                      <a:endParaRPr lang="en-US" sz="1100" b="0" strike="noStrike" baseline="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strike="noStrike" baseline="0" dirty="0" smtClean="0">
                          <a:solidFill>
                            <a:srgbClr val="000000"/>
                          </a:solidFill>
                          <a:effectLst/>
                          <a:latin typeface="Arial" panose="020B0604020202020204" pitchFamily="34" charset="0"/>
                          <a:ea typeface="Times New Roman"/>
                          <a:cs typeface="Arial" panose="020B0604020202020204" pitchFamily="34" charset="0"/>
                        </a:rPr>
                        <a:t>Beetle</a:t>
                      </a:r>
                      <a:endParaRPr lang="en-US" sz="1100" b="0" strike="noStrike" baseline="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strike="noStrike" baseline="0" dirty="0">
                          <a:solidFill>
                            <a:srgbClr val="000000"/>
                          </a:solidFill>
                          <a:effectLst/>
                          <a:latin typeface="Arial" panose="020B0604020202020204" pitchFamily="34" charset="0"/>
                          <a:ea typeface="Times New Roman"/>
                          <a:cs typeface="Arial" panose="020B0604020202020204" pitchFamily="34" charset="0"/>
                        </a:rPr>
                        <a:t>Submitted by Puerto Rico/USVI</a:t>
                      </a:r>
                      <a:endParaRPr lang="en-US" sz="1100" b="0" strike="noStrike" baseline="0" dirty="0">
                        <a:effectLst/>
                        <a:latin typeface="Arial" panose="020B0604020202020204" pitchFamily="34" charset="0"/>
                        <a:ea typeface="Calibri"/>
                        <a:cs typeface="Arial" panose="020B0604020202020204" pitchFamily="34" charset="0"/>
                      </a:endParaRPr>
                    </a:p>
                  </a:txBody>
                  <a:tcPr marL="68580" marR="68580" marT="0" marB="0" anchor="ctr"/>
                </a:tc>
              </a:tr>
            </a:tbl>
          </a:graphicData>
        </a:graphic>
      </p:graphicFrame>
      <p:sp>
        <p:nvSpPr>
          <p:cNvPr id="6" name="Rectangle 5"/>
          <p:cNvSpPr/>
          <p:nvPr/>
        </p:nvSpPr>
        <p:spPr>
          <a:xfrm>
            <a:off x="6092125" y="381000"/>
            <a:ext cx="2667000" cy="461665"/>
          </a:xfrm>
          <a:prstGeom prst="rect">
            <a:avLst/>
          </a:prstGeom>
        </p:spPr>
        <p:txBody>
          <a:bodyPr wrap="square">
            <a:spAutoFit/>
          </a:bodyPr>
          <a:lstStyle/>
          <a:p>
            <a:pPr marL="342900" lvl="1" indent="-342900">
              <a:buClr>
                <a:schemeClr val="hlink"/>
              </a:buClr>
              <a:buNone/>
            </a:pPr>
            <a:r>
              <a:rPr lang="en-US" sz="2400" b="1" kern="0" dirty="0" smtClean="0">
                <a:solidFill>
                  <a:srgbClr val="FFC000"/>
                </a:solidFill>
                <a:effectLst>
                  <a:outerShdw blurRad="38100" dist="38100" dir="2700000" algn="tl">
                    <a:srgbClr val="000000"/>
                  </a:outerShdw>
                </a:effectLst>
                <a:latin typeface="+mn-lt"/>
              </a:rPr>
              <a:t>13 Arthropods</a:t>
            </a:r>
            <a:endParaRPr lang="en-US" sz="2400" b="1" kern="0" dirty="0">
              <a:solidFill>
                <a:srgbClr val="FFC000"/>
              </a:solidFill>
              <a:effectLst>
                <a:outerShdw blurRad="38100" dist="38100" dir="2700000" algn="tl">
                  <a:srgbClr val="000000"/>
                </a:outerShdw>
              </a:effectLst>
              <a:latin typeface="+mn-lt"/>
            </a:endParaRPr>
          </a:p>
        </p:txBody>
      </p:sp>
      <p:sp>
        <p:nvSpPr>
          <p:cNvPr id="12" name="TextBox 11"/>
          <p:cNvSpPr txBox="1"/>
          <p:nvPr/>
        </p:nvSpPr>
        <p:spPr>
          <a:xfrm>
            <a:off x="838200" y="6400800"/>
            <a:ext cx="5410200" cy="307777"/>
          </a:xfrm>
          <a:prstGeom prst="rect">
            <a:avLst/>
          </a:prstGeom>
          <a:noFill/>
        </p:spPr>
        <p:txBody>
          <a:bodyPr wrap="square" rtlCol="0">
            <a:spAutoFit/>
          </a:bodyPr>
          <a:lstStyle/>
          <a:p>
            <a:r>
              <a:rPr lang="en-US" sz="1400" dirty="0" smtClean="0"/>
              <a:t>* Already a prioritized pest (EWB/BB manual)</a:t>
            </a:r>
            <a:endParaRPr lang="en-US" sz="1400" dirty="0"/>
          </a:p>
        </p:txBody>
      </p:sp>
    </p:spTree>
    <p:extLst>
      <p:ext uri="{BB962C8B-B14F-4D97-AF65-F5344CB8AC3E}">
        <p14:creationId xmlns:p14="http://schemas.microsoft.com/office/powerpoint/2010/main" val="4803565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34319"/>
            <a:ext cx="8229600" cy="685800"/>
          </a:xfrm>
        </p:spPr>
        <p:txBody>
          <a:bodyPr/>
          <a:lstStyle/>
          <a:p>
            <a:pPr algn="l"/>
            <a:r>
              <a:rPr lang="en-US" sz="3200" dirty="0" smtClean="0"/>
              <a:t>Tropical Pest Suggestions</a:t>
            </a:r>
            <a:endParaRPr lang="en-US" sz="3200" dirty="0"/>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440816646"/>
              </p:ext>
            </p:extLst>
          </p:nvPr>
        </p:nvGraphicFramePr>
        <p:xfrm>
          <a:off x="533400" y="838200"/>
          <a:ext cx="8229600" cy="5932170"/>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pPr marL="0" marR="0">
                        <a:lnSpc>
                          <a:spcPct val="115000"/>
                        </a:lnSpc>
                        <a:spcBef>
                          <a:spcPts val="0"/>
                        </a:spcBef>
                        <a:spcAft>
                          <a:spcPts val="0"/>
                        </a:spcAft>
                      </a:pPr>
                      <a:r>
                        <a:rPr lang="en-US" sz="1600" b="1" dirty="0">
                          <a:solidFill>
                            <a:srgbClr val="000000"/>
                          </a:solidFill>
                          <a:effectLst/>
                          <a:latin typeface="Arial" panose="020B0604020202020204" pitchFamily="34" charset="0"/>
                          <a:ea typeface="Times New Roman"/>
                          <a:cs typeface="Arial" panose="020B0604020202020204" pitchFamily="34" charset="0"/>
                        </a:rPr>
                        <a:t>Scientific Name</a:t>
                      </a:r>
                      <a:endParaRPr lang="en-US" sz="1600" dirty="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1600" b="1" dirty="0">
                          <a:solidFill>
                            <a:srgbClr val="000000"/>
                          </a:solidFill>
                          <a:effectLst/>
                          <a:latin typeface="Arial" panose="020B0604020202020204" pitchFamily="34" charset="0"/>
                          <a:ea typeface="Times New Roman"/>
                          <a:cs typeface="Arial" panose="020B0604020202020204" pitchFamily="34" charset="0"/>
                        </a:rPr>
                        <a:t>Common Name</a:t>
                      </a:r>
                      <a:endParaRPr lang="en-US" sz="1600" dirty="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1600" b="1">
                          <a:solidFill>
                            <a:srgbClr val="000000"/>
                          </a:solidFill>
                          <a:effectLst/>
                          <a:latin typeface="Arial" panose="020B0604020202020204" pitchFamily="34" charset="0"/>
                          <a:ea typeface="Times New Roman"/>
                          <a:cs typeface="Arial" panose="020B0604020202020204" pitchFamily="34" charset="0"/>
                        </a:rPr>
                        <a:t>Type of Pest</a:t>
                      </a:r>
                      <a:endParaRPr lang="en-US" sz="160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1600" b="1" dirty="0">
                          <a:solidFill>
                            <a:srgbClr val="000000"/>
                          </a:solidFill>
                          <a:effectLst/>
                          <a:latin typeface="Arial" panose="020B0604020202020204" pitchFamily="34" charset="0"/>
                          <a:ea typeface="Times New Roman"/>
                          <a:cs typeface="Arial" panose="020B0604020202020204" pitchFamily="34" charset="0"/>
                        </a:rPr>
                        <a:t>Source</a:t>
                      </a:r>
                      <a:endParaRPr lang="en-US" sz="1600" dirty="0">
                        <a:effectLst/>
                        <a:latin typeface="Arial" panose="020B0604020202020204" pitchFamily="34" charset="0"/>
                        <a:ea typeface="Calibri"/>
                        <a:cs typeface="Arial" panose="020B0604020202020204" pitchFamily="34" charset="0"/>
                      </a:endParaRPr>
                    </a:p>
                  </a:txBody>
                  <a:tcPr marL="68580" marR="68580" marT="0" marB="0"/>
                </a:tc>
              </a:tr>
              <a:tr h="370840">
                <a:tc>
                  <a:txBody>
                    <a:bodyPr/>
                    <a:lstStyle/>
                    <a:p>
                      <a:pPr marL="0" marR="0">
                        <a:lnSpc>
                          <a:spcPct val="115000"/>
                        </a:lnSpc>
                        <a:spcBef>
                          <a:spcPts val="0"/>
                        </a:spcBef>
                        <a:spcAft>
                          <a:spcPts val="0"/>
                        </a:spcAft>
                      </a:pPr>
                      <a:r>
                        <a:rPr lang="en-US" sz="1100" b="1" i="1" dirty="0" err="1">
                          <a:solidFill>
                            <a:srgbClr val="000000"/>
                          </a:solidFill>
                          <a:effectLst/>
                          <a:latin typeface="Arial" panose="020B0604020202020204" pitchFamily="34" charset="0"/>
                          <a:ea typeface="Calibri"/>
                          <a:cs typeface="Arial" panose="020B0604020202020204" pitchFamily="34" charset="0"/>
                        </a:rPr>
                        <a:t>Babuvirus</a:t>
                      </a:r>
                      <a:r>
                        <a:rPr lang="en-US" sz="1100" b="1" i="1" dirty="0">
                          <a:solidFill>
                            <a:srgbClr val="000000"/>
                          </a:solidFill>
                          <a:effectLst/>
                          <a:latin typeface="Arial" panose="020B0604020202020204" pitchFamily="34" charset="0"/>
                          <a:ea typeface="Calibri"/>
                          <a:cs typeface="Arial" panose="020B0604020202020204" pitchFamily="34" charset="0"/>
                        </a:rPr>
                        <a:t> Banana bunchy top virus</a:t>
                      </a:r>
                      <a:endParaRPr lang="en-US" sz="11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Calibri"/>
                          <a:cs typeface="Arial" panose="020B0604020202020204" pitchFamily="34" charset="0"/>
                        </a:rPr>
                        <a:t>Banana bunchy top virus</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a:solidFill>
                            <a:srgbClr val="000000"/>
                          </a:solidFill>
                          <a:effectLst/>
                          <a:latin typeface="Arial" panose="020B0604020202020204" pitchFamily="34" charset="0"/>
                          <a:ea typeface="Calibri"/>
                          <a:cs typeface="Arial" panose="020B0604020202020204" pitchFamily="34" charset="0"/>
                        </a:rPr>
                        <a:t>Virus</a:t>
                      </a:r>
                      <a:endParaRPr lang="en-US" sz="1100" b="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Calibri"/>
                          <a:cs typeface="Arial" panose="020B0604020202020204" pitchFamily="34" charset="0"/>
                        </a:rPr>
                        <a:t>Additional Pests of Concern</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r>
              <a:tr h="370840">
                <a:tc>
                  <a:txBody>
                    <a:bodyPr/>
                    <a:lstStyle/>
                    <a:p>
                      <a:pPr marL="0" marR="0">
                        <a:lnSpc>
                          <a:spcPct val="115000"/>
                        </a:lnSpc>
                        <a:spcBef>
                          <a:spcPts val="0"/>
                        </a:spcBef>
                        <a:spcAft>
                          <a:spcPts val="0"/>
                        </a:spcAft>
                      </a:pPr>
                      <a:r>
                        <a:rPr lang="en-US" sz="1100" b="1" i="1" dirty="0" err="1">
                          <a:solidFill>
                            <a:srgbClr val="000000"/>
                          </a:solidFill>
                          <a:effectLst/>
                          <a:latin typeface="Arial" panose="020B0604020202020204" pitchFamily="34" charset="0"/>
                          <a:ea typeface="Calibri"/>
                          <a:cs typeface="Arial" panose="020B0604020202020204" pitchFamily="34" charset="0"/>
                        </a:rPr>
                        <a:t>Badnavirus</a:t>
                      </a:r>
                      <a:r>
                        <a:rPr lang="en-US" sz="1100" b="1" i="1" dirty="0">
                          <a:solidFill>
                            <a:srgbClr val="000000"/>
                          </a:solidFill>
                          <a:effectLst/>
                          <a:latin typeface="Arial" panose="020B0604020202020204" pitchFamily="34" charset="0"/>
                          <a:ea typeface="Calibri"/>
                          <a:cs typeface="Arial" panose="020B0604020202020204" pitchFamily="34" charset="0"/>
                        </a:rPr>
                        <a:t> Banana streak virus</a:t>
                      </a:r>
                      <a:endParaRPr lang="en-US" sz="11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Calibri"/>
                          <a:cs typeface="Arial" panose="020B0604020202020204" pitchFamily="34" charset="0"/>
                        </a:rPr>
                        <a:t>Banana streak virus</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a:solidFill>
                            <a:srgbClr val="000000"/>
                          </a:solidFill>
                          <a:effectLst/>
                          <a:latin typeface="Arial" panose="020B0604020202020204" pitchFamily="34" charset="0"/>
                          <a:ea typeface="Calibri"/>
                          <a:cs typeface="Arial" panose="020B0604020202020204" pitchFamily="34" charset="0"/>
                        </a:rPr>
                        <a:t>Virus</a:t>
                      </a:r>
                      <a:endParaRPr lang="en-US" sz="1100" b="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Calibri"/>
                          <a:cs typeface="Arial" panose="020B0604020202020204" pitchFamily="34" charset="0"/>
                        </a:rPr>
                        <a:t>Submitted by Am. Samoa</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r>
              <a:tr h="370840">
                <a:tc>
                  <a:txBody>
                    <a:bodyPr/>
                    <a:lstStyle/>
                    <a:p>
                      <a:pPr marL="0" marR="0">
                        <a:lnSpc>
                          <a:spcPct val="115000"/>
                        </a:lnSpc>
                        <a:spcBef>
                          <a:spcPts val="0"/>
                        </a:spcBef>
                        <a:spcAft>
                          <a:spcPts val="0"/>
                        </a:spcAft>
                      </a:pPr>
                      <a:r>
                        <a:rPr lang="en-US" sz="1100" b="1" i="1" dirty="0" err="1">
                          <a:solidFill>
                            <a:srgbClr val="000000"/>
                          </a:solidFill>
                          <a:effectLst/>
                          <a:latin typeface="Arial" panose="020B0604020202020204" pitchFamily="34" charset="0"/>
                          <a:ea typeface="Calibri"/>
                          <a:cs typeface="Arial" panose="020B0604020202020204" pitchFamily="34" charset="0"/>
                        </a:rPr>
                        <a:t>Badnavirus</a:t>
                      </a:r>
                      <a:r>
                        <a:rPr lang="en-US" sz="1100" b="1" i="1" dirty="0">
                          <a:solidFill>
                            <a:srgbClr val="000000"/>
                          </a:solidFill>
                          <a:effectLst/>
                          <a:latin typeface="Arial" panose="020B0604020202020204" pitchFamily="34" charset="0"/>
                          <a:ea typeface="Calibri"/>
                          <a:cs typeface="Arial" panose="020B0604020202020204" pitchFamily="34" charset="0"/>
                        </a:rPr>
                        <a:t> Taro bacilliform virus</a:t>
                      </a:r>
                      <a:endParaRPr lang="en-US" sz="11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Calibri"/>
                          <a:cs typeface="Arial" panose="020B0604020202020204" pitchFamily="34" charset="0"/>
                        </a:rPr>
                        <a:t>Taro bacilliform virus</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Calibri"/>
                          <a:cs typeface="Arial" panose="020B0604020202020204" pitchFamily="34" charset="0"/>
                        </a:rPr>
                        <a:t>Virus</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a:solidFill>
                            <a:srgbClr val="000000"/>
                          </a:solidFill>
                          <a:effectLst/>
                          <a:latin typeface="Arial" panose="020B0604020202020204" pitchFamily="34" charset="0"/>
                          <a:ea typeface="Calibri"/>
                          <a:cs typeface="Arial" panose="020B0604020202020204" pitchFamily="34" charset="0"/>
                        </a:rPr>
                        <a:t>Additional Pests of Concern</a:t>
                      </a:r>
                      <a:endParaRPr lang="en-US" sz="1100" b="0">
                        <a:effectLst/>
                        <a:latin typeface="Arial" panose="020B0604020202020204" pitchFamily="34" charset="0"/>
                        <a:ea typeface="Calibri"/>
                        <a:cs typeface="Arial" panose="020B0604020202020204" pitchFamily="34" charset="0"/>
                      </a:endParaRPr>
                    </a:p>
                  </a:txBody>
                  <a:tcPr marL="68580" marR="68580" marT="0" marB="0" anchor="ctr"/>
                </a:tc>
              </a:tr>
              <a:tr h="370840">
                <a:tc>
                  <a:txBody>
                    <a:bodyPr/>
                    <a:lstStyle/>
                    <a:p>
                      <a:pPr marL="0" marR="0">
                        <a:lnSpc>
                          <a:spcPct val="115000"/>
                        </a:lnSpc>
                        <a:spcBef>
                          <a:spcPts val="0"/>
                        </a:spcBef>
                        <a:spcAft>
                          <a:spcPts val="0"/>
                        </a:spcAft>
                      </a:pPr>
                      <a:r>
                        <a:rPr lang="en-US" sz="1100" b="1" i="1" dirty="0" err="1">
                          <a:solidFill>
                            <a:srgbClr val="000000"/>
                          </a:solidFill>
                          <a:effectLst/>
                          <a:latin typeface="Arial" panose="020B0604020202020204" pitchFamily="34" charset="0"/>
                          <a:ea typeface="Calibri"/>
                          <a:cs typeface="Arial" panose="020B0604020202020204" pitchFamily="34" charset="0"/>
                        </a:rPr>
                        <a:t>Ceratocystis</a:t>
                      </a:r>
                      <a:r>
                        <a:rPr lang="en-US" sz="1100" b="1" i="1" dirty="0">
                          <a:solidFill>
                            <a:srgbClr val="000000"/>
                          </a:solidFill>
                          <a:effectLst/>
                          <a:latin typeface="Arial" panose="020B0604020202020204" pitchFamily="34" charset="0"/>
                          <a:ea typeface="Calibri"/>
                          <a:cs typeface="Arial" panose="020B0604020202020204" pitchFamily="34" charset="0"/>
                        </a:rPr>
                        <a:t> </a:t>
                      </a:r>
                      <a:r>
                        <a:rPr lang="en-US" sz="1100" b="1" i="1" dirty="0" err="1">
                          <a:solidFill>
                            <a:srgbClr val="000000"/>
                          </a:solidFill>
                          <a:effectLst/>
                          <a:latin typeface="Arial" panose="020B0604020202020204" pitchFamily="34" charset="0"/>
                          <a:ea typeface="Calibri"/>
                          <a:cs typeface="Arial" panose="020B0604020202020204" pitchFamily="34" charset="0"/>
                        </a:rPr>
                        <a:t>manginecans</a:t>
                      </a:r>
                      <a:endParaRPr lang="en-US" sz="11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Calibri"/>
                          <a:cs typeface="Arial" panose="020B0604020202020204" pitchFamily="34" charset="0"/>
                        </a:rPr>
                        <a:t>Mango sudden fungus decline</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Calibri"/>
                          <a:cs typeface="Arial" panose="020B0604020202020204" pitchFamily="34" charset="0"/>
                        </a:rPr>
                        <a:t>Fungus</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a:solidFill>
                            <a:srgbClr val="000000"/>
                          </a:solidFill>
                          <a:effectLst/>
                          <a:latin typeface="Arial" panose="020B0604020202020204" pitchFamily="34" charset="0"/>
                          <a:ea typeface="Calibri"/>
                          <a:cs typeface="Arial" panose="020B0604020202020204" pitchFamily="34" charset="0"/>
                        </a:rPr>
                        <a:t>PestLens</a:t>
                      </a:r>
                      <a:endParaRPr lang="en-US" sz="1100" b="0">
                        <a:effectLst/>
                        <a:latin typeface="Arial" panose="020B0604020202020204" pitchFamily="34" charset="0"/>
                        <a:ea typeface="Calibri"/>
                        <a:cs typeface="Arial" panose="020B0604020202020204" pitchFamily="34" charset="0"/>
                      </a:endParaRPr>
                    </a:p>
                  </a:txBody>
                  <a:tcPr marL="68580" marR="68580" marT="0" marB="0" anchor="ctr"/>
                </a:tc>
              </a:tr>
              <a:tr h="370840">
                <a:tc>
                  <a:txBody>
                    <a:bodyPr/>
                    <a:lstStyle/>
                    <a:p>
                      <a:pPr marL="0" marR="0">
                        <a:lnSpc>
                          <a:spcPct val="115000"/>
                        </a:lnSpc>
                        <a:spcBef>
                          <a:spcPts val="0"/>
                        </a:spcBef>
                        <a:spcAft>
                          <a:spcPts val="0"/>
                        </a:spcAft>
                      </a:pPr>
                      <a:r>
                        <a:rPr lang="en-US" sz="1100" b="1" i="1" dirty="0" err="1" smtClean="0">
                          <a:solidFill>
                            <a:srgbClr val="000000"/>
                          </a:solidFill>
                          <a:effectLst/>
                          <a:latin typeface="Arial" panose="020B0604020202020204" pitchFamily="34" charset="0"/>
                          <a:ea typeface="Calibri"/>
                          <a:cs typeface="Arial" panose="020B0604020202020204" pitchFamily="34" charset="0"/>
                        </a:rPr>
                        <a:t>Fusarium</a:t>
                      </a:r>
                      <a:r>
                        <a:rPr lang="en-US" sz="1100" b="1" i="1" dirty="0" smtClean="0">
                          <a:solidFill>
                            <a:srgbClr val="000000"/>
                          </a:solidFill>
                          <a:effectLst/>
                          <a:latin typeface="Arial" panose="020B0604020202020204" pitchFamily="34" charset="0"/>
                          <a:ea typeface="Calibri"/>
                          <a:cs typeface="Arial" panose="020B0604020202020204" pitchFamily="34" charset="0"/>
                        </a:rPr>
                        <a:t> </a:t>
                      </a:r>
                      <a:r>
                        <a:rPr lang="en-US" sz="1100" b="1" i="1" dirty="0" err="1">
                          <a:solidFill>
                            <a:srgbClr val="000000"/>
                          </a:solidFill>
                          <a:effectLst/>
                          <a:latin typeface="Arial" panose="020B0604020202020204" pitchFamily="34" charset="0"/>
                          <a:ea typeface="Calibri"/>
                          <a:cs typeface="Arial" panose="020B0604020202020204" pitchFamily="34" charset="0"/>
                        </a:rPr>
                        <a:t>oxysporum</a:t>
                      </a:r>
                      <a:r>
                        <a:rPr lang="en-US" sz="1100" b="1" i="1" dirty="0">
                          <a:solidFill>
                            <a:srgbClr val="000000"/>
                          </a:solidFill>
                          <a:effectLst/>
                          <a:latin typeface="Arial" panose="020B0604020202020204" pitchFamily="34" charset="0"/>
                          <a:ea typeface="Calibri"/>
                          <a:cs typeface="Arial" panose="020B0604020202020204" pitchFamily="34" charset="0"/>
                        </a:rPr>
                        <a:t> </a:t>
                      </a:r>
                      <a:r>
                        <a:rPr lang="en-US" sz="1100" b="1" i="0" dirty="0">
                          <a:solidFill>
                            <a:srgbClr val="000000"/>
                          </a:solidFill>
                          <a:effectLst/>
                          <a:latin typeface="Arial" panose="020B0604020202020204" pitchFamily="34" charset="0"/>
                          <a:ea typeface="Calibri"/>
                          <a:cs typeface="Arial" panose="020B0604020202020204" pitchFamily="34" charset="0"/>
                        </a:rPr>
                        <a:t>f. sp. </a:t>
                      </a:r>
                      <a:r>
                        <a:rPr lang="en-US" sz="1100" b="1" i="1" dirty="0" err="1">
                          <a:solidFill>
                            <a:srgbClr val="000000"/>
                          </a:solidFill>
                          <a:effectLst/>
                          <a:latin typeface="Arial" panose="020B0604020202020204" pitchFamily="34" charset="0"/>
                          <a:ea typeface="Calibri"/>
                          <a:cs typeface="Arial" panose="020B0604020202020204" pitchFamily="34" charset="0"/>
                        </a:rPr>
                        <a:t>cubense</a:t>
                      </a:r>
                      <a:r>
                        <a:rPr lang="en-US" sz="1100" b="1" i="1" dirty="0">
                          <a:solidFill>
                            <a:srgbClr val="000000"/>
                          </a:solidFill>
                          <a:effectLst/>
                          <a:latin typeface="Arial" panose="020B0604020202020204" pitchFamily="34" charset="0"/>
                          <a:ea typeface="Calibri"/>
                          <a:cs typeface="Arial" panose="020B0604020202020204" pitchFamily="34" charset="0"/>
                        </a:rPr>
                        <a:t>  TR4</a:t>
                      </a:r>
                      <a:endParaRPr lang="en-US" sz="11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Calibri"/>
                          <a:cs typeface="Arial" panose="020B0604020202020204" pitchFamily="34" charset="0"/>
                        </a:rPr>
                        <a:t>Panama Disease Tropical race 4:</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Calibri"/>
                          <a:cs typeface="Arial" panose="020B0604020202020204" pitchFamily="34" charset="0"/>
                        </a:rPr>
                        <a:t>Fungus</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Calibri"/>
                          <a:cs typeface="Arial" panose="020B0604020202020204" pitchFamily="34" charset="0"/>
                        </a:rPr>
                        <a:t>Submitted by Puerto Rico State Survey Coordinator</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r>
              <a:tr h="370840">
                <a:tc>
                  <a:txBody>
                    <a:bodyPr/>
                    <a:lstStyle/>
                    <a:p>
                      <a:pPr marL="0" marR="0">
                        <a:lnSpc>
                          <a:spcPct val="115000"/>
                        </a:lnSpc>
                        <a:spcBef>
                          <a:spcPts val="0"/>
                        </a:spcBef>
                        <a:spcAft>
                          <a:spcPts val="0"/>
                        </a:spcAft>
                      </a:pPr>
                      <a:r>
                        <a:rPr lang="en-US" sz="1100" b="1" i="1">
                          <a:solidFill>
                            <a:srgbClr val="000000"/>
                          </a:solidFill>
                          <a:effectLst/>
                          <a:latin typeface="Arial" panose="020B0604020202020204" pitchFamily="34" charset="0"/>
                          <a:ea typeface="Calibri"/>
                          <a:cs typeface="Arial" panose="020B0604020202020204" pitchFamily="34" charset="0"/>
                        </a:rPr>
                        <a:t>Neofusicoccum mangiferae </a:t>
                      </a:r>
                      <a:endParaRPr lang="en-US" sz="110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Calibri"/>
                          <a:cs typeface="Arial" panose="020B0604020202020204" pitchFamily="34" charset="0"/>
                        </a:rPr>
                        <a:t>Fruit rot of mango</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Calibri"/>
                          <a:cs typeface="Arial" panose="020B0604020202020204" pitchFamily="34" charset="0"/>
                        </a:rPr>
                        <a:t>Fungus</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err="1">
                          <a:solidFill>
                            <a:srgbClr val="000000"/>
                          </a:solidFill>
                          <a:effectLst/>
                          <a:latin typeface="Arial" panose="020B0604020202020204" pitchFamily="34" charset="0"/>
                          <a:ea typeface="Calibri"/>
                          <a:cs typeface="Arial" panose="020B0604020202020204" pitchFamily="34" charset="0"/>
                        </a:rPr>
                        <a:t>PestLens</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r>
              <a:tr h="370840">
                <a:tc>
                  <a:txBody>
                    <a:bodyPr/>
                    <a:lstStyle/>
                    <a:p>
                      <a:pPr marL="0" marR="0">
                        <a:lnSpc>
                          <a:spcPct val="115000"/>
                        </a:lnSpc>
                        <a:spcBef>
                          <a:spcPts val="0"/>
                        </a:spcBef>
                        <a:spcAft>
                          <a:spcPts val="0"/>
                        </a:spcAft>
                      </a:pPr>
                      <a:r>
                        <a:rPr lang="en-US" sz="1100" b="1" i="1">
                          <a:solidFill>
                            <a:srgbClr val="000000"/>
                          </a:solidFill>
                          <a:effectLst/>
                          <a:latin typeface="Arial" panose="020B0604020202020204" pitchFamily="34" charset="0"/>
                          <a:ea typeface="Calibri"/>
                          <a:cs typeface="Arial" panose="020B0604020202020204" pitchFamily="34" charset="0"/>
                        </a:rPr>
                        <a:t>Nucleorhabdovirus Colocasia bobone disease virus</a:t>
                      </a:r>
                      <a:endParaRPr lang="en-US" sz="110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err="1">
                          <a:solidFill>
                            <a:srgbClr val="000000"/>
                          </a:solidFill>
                          <a:effectLst/>
                          <a:latin typeface="Arial" panose="020B0604020202020204" pitchFamily="34" charset="0"/>
                          <a:ea typeface="Calibri"/>
                          <a:cs typeface="Arial" panose="020B0604020202020204" pitchFamily="34" charset="0"/>
                        </a:rPr>
                        <a:t>Colocasia</a:t>
                      </a:r>
                      <a:r>
                        <a:rPr lang="en-US" sz="1100" b="0" dirty="0">
                          <a:solidFill>
                            <a:srgbClr val="000000"/>
                          </a:solidFill>
                          <a:effectLst/>
                          <a:latin typeface="Arial" panose="020B0604020202020204" pitchFamily="34" charset="0"/>
                          <a:ea typeface="Calibri"/>
                          <a:cs typeface="Arial" panose="020B0604020202020204" pitchFamily="34" charset="0"/>
                        </a:rPr>
                        <a:t> </a:t>
                      </a:r>
                      <a:r>
                        <a:rPr lang="en-US" sz="1100" b="0" dirty="0" err="1">
                          <a:solidFill>
                            <a:srgbClr val="000000"/>
                          </a:solidFill>
                          <a:effectLst/>
                          <a:latin typeface="Arial" panose="020B0604020202020204" pitchFamily="34" charset="0"/>
                          <a:ea typeface="Calibri"/>
                          <a:cs typeface="Arial" panose="020B0604020202020204" pitchFamily="34" charset="0"/>
                        </a:rPr>
                        <a:t>bobone</a:t>
                      </a:r>
                      <a:r>
                        <a:rPr lang="en-US" sz="1100" b="0" dirty="0">
                          <a:solidFill>
                            <a:srgbClr val="000000"/>
                          </a:solidFill>
                          <a:effectLst/>
                          <a:latin typeface="Arial" panose="020B0604020202020204" pitchFamily="34" charset="0"/>
                          <a:ea typeface="Calibri"/>
                          <a:cs typeface="Arial" panose="020B0604020202020204" pitchFamily="34" charset="0"/>
                        </a:rPr>
                        <a:t> disease</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Calibri"/>
                          <a:cs typeface="Arial" panose="020B0604020202020204" pitchFamily="34" charset="0"/>
                        </a:rPr>
                        <a:t>Fungus</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Calibri"/>
                          <a:cs typeface="Arial" panose="020B0604020202020204" pitchFamily="34" charset="0"/>
                        </a:rPr>
                        <a:t>Submitted by Am. Samoa; Additional Pests of Concern</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r>
              <a:tr h="370840">
                <a:tc>
                  <a:txBody>
                    <a:bodyPr/>
                    <a:lstStyle/>
                    <a:p>
                      <a:pPr marL="0" marR="0">
                        <a:lnSpc>
                          <a:spcPct val="115000"/>
                        </a:lnSpc>
                        <a:spcBef>
                          <a:spcPts val="0"/>
                        </a:spcBef>
                        <a:spcAft>
                          <a:spcPts val="0"/>
                        </a:spcAft>
                      </a:pPr>
                      <a:r>
                        <a:rPr lang="en-US" sz="1100" b="1" i="1">
                          <a:solidFill>
                            <a:srgbClr val="000000"/>
                          </a:solidFill>
                          <a:effectLst/>
                          <a:latin typeface="Arial" panose="020B0604020202020204" pitchFamily="34" charset="0"/>
                          <a:ea typeface="Calibri"/>
                          <a:cs typeface="Arial" panose="020B0604020202020204" pitchFamily="34" charset="0"/>
                        </a:rPr>
                        <a:t>Nucleorhabdovirus Taro vein chlorosis virus</a:t>
                      </a:r>
                      <a:endParaRPr lang="en-US" sz="110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a:solidFill>
                            <a:srgbClr val="000000"/>
                          </a:solidFill>
                          <a:effectLst/>
                          <a:latin typeface="Arial" panose="020B0604020202020204" pitchFamily="34" charset="0"/>
                          <a:ea typeface="Calibri"/>
                          <a:cs typeface="Arial" panose="020B0604020202020204" pitchFamily="34" charset="0"/>
                        </a:rPr>
                        <a:t>Taro vein chlorosis</a:t>
                      </a:r>
                      <a:endParaRPr lang="en-US" sz="1100" b="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a:solidFill>
                            <a:srgbClr val="000000"/>
                          </a:solidFill>
                          <a:effectLst/>
                          <a:latin typeface="Arial" panose="020B0604020202020204" pitchFamily="34" charset="0"/>
                          <a:ea typeface="Calibri"/>
                          <a:cs typeface="Arial" panose="020B0604020202020204" pitchFamily="34" charset="0"/>
                        </a:rPr>
                        <a:t>Virus</a:t>
                      </a:r>
                      <a:endParaRPr lang="en-US" sz="1100" b="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Calibri"/>
                          <a:cs typeface="Arial" panose="020B0604020202020204" pitchFamily="34" charset="0"/>
                        </a:rPr>
                        <a:t>Submitted by Am. Samoa; recent find in Hawaii (NPAG)</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r>
              <a:tr h="370840">
                <a:tc>
                  <a:txBody>
                    <a:bodyPr/>
                    <a:lstStyle/>
                    <a:p>
                      <a:pPr marL="0" marR="0">
                        <a:lnSpc>
                          <a:spcPct val="115000"/>
                        </a:lnSpc>
                        <a:spcBef>
                          <a:spcPts val="0"/>
                        </a:spcBef>
                        <a:spcAft>
                          <a:spcPts val="0"/>
                        </a:spcAft>
                      </a:pPr>
                      <a:r>
                        <a:rPr lang="en-US" sz="1100" b="1" i="1" dirty="0" err="1">
                          <a:solidFill>
                            <a:srgbClr val="000000"/>
                          </a:solidFill>
                          <a:effectLst/>
                          <a:latin typeface="Arial" panose="020B0604020202020204" pitchFamily="34" charset="0"/>
                          <a:ea typeface="Calibri"/>
                          <a:cs typeface="Arial" panose="020B0604020202020204" pitchFamily="34" charset="0"/>
                        </a:rPr>
                        <a:t>Potyvirus</a:t>
                      </a:r>
                      <a:r>
                        <a:rPr lang="en-US" sz="1100" b="1" i="1" dirty="0">
                          <a:solidFill>
                            <a:srgbClr val="000000"/>
                          </a:solidFill>
                          <a:effectLst/>
                          <a:latin typeface="Arial" panose="020B0604020202020204" pitchFamily="34" charset="0"/>
                          <a:ea typeface="Calibri"/>
                          <a:cs typeface="Arial" panose="020B0604020202020204" pitchFamily="34" charset="0"/>
                        </a:rPr>
                        <a:t> </a:t>
                      </a:r>
                      <a:r>
                        <a:rPr lang="en-US" sz="1100" b="1" i="1" dirty="0" err="1">
                          <a:solidFill>
                            <a:srgbClr val="000000"/>
                          </a:solidFill>
                          <a:effectLst/>
                          <a:latin typeface="Arial" panose="020B0604020202020204" pitchFamily="34" charset="0"/>
                          <a:ea typeface="Calibri"/>
                          <a:cs typeface="Arial" panose="020B0604020202020204" pitchFamily="34" charset="0"/>
                        </a:rPr>
                        <a:t>Blackeye</a:t>
                      </a:r>
                      <a:r>
                        <a:rPr lang="en-US" sz="1100" b="1" i="1" dirty="0">
                          <a:solidFill>
                            <a:srgbClr val="000000"/>
                          </a:solidFill>
                          <a:effectLst/>
                          <a:latin typeface="Arial" panose="020B0604020202020204" pitchFamily="34" charset="0"/>
                          <a:ea typeface="Calibri"/>
                          <a:cs typeface="Arial" panose="020B0604020202020204" pitchFamily="34" charset="0"/>
                        </a:rPr>
                        <a:t> cowpea mosaic virus </a:t>
                      </a:r>
                      <a:r>
                        <a:rPr lang="en-US" sz="1100" b="1" dirty="0" smtClean="0">
                          <a:solidFill>
                            <a:srgbClr val="000000"/>
                          </a:solidFill>
                          <a:effectLst/>
                          <a:latin typeface="Arial" panose="020B0604020202020204" pitchFamily="34" charset="0"/>
                          <a:ea typeface="Calibri"/>
                          <a:cs typeface="Arial" panose="020B0604020202020204" pitchFamily="34" charset="0"/>
                        </a:rPr>
                        <a:t>- a </a:t>
                      </a:r>
                      <a:r>
                        <a:rPr lang="en-US" sz="1100" b="1" dirty="0">
                          <a:solidFill>
                            <a:srgbClr val="000000"/>
                          </a:solidFill>
                          <a:effectLst/>
                          <a:latin typeface="Arial" panose="020B0604020202020204" pitchFamily="34" charset="0"/>
                          <a:ea typeface="Calibri"/>
                          <a:cs typeface="Arial" panose="020B0604020202020204" pitchFamily="34" charset="0"/>
                        </a:rPr>
                        <a:t>distinct strain of</a:t>
                      </a:r>
                      <a:r>
                        <a:rPr lang="en-US" sz="1100" b="1" i="1" dirty="0">
                          <a:solidFill>
                            <a:srgbClr val="000000"/>
                          </a:solidFill>
                          <a:effectLst/>
                          <a:latin typeface="Arial" panose="020B0604020202020204" pitchFamily="34" charset="0"/>
                          <a:ea typeface="Calibri"/>
                          <a:cs typeface="Arial" panose="020B0604020202020204" pitchFamily="34" charset="0"/>
                        </a:rPr>
                        <a:t> Bean common mosaic virus</a:t>
                      </a:r>
                      <a:endParaRPr lang="en-US" sz="11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a:solidFill>
                            <a:srgbClr val="000000"/>
                          </a:solidFill>
                          <a:effectLst/>
                          <a:latin typeface="Arial" panose="020B0604020202020204" pitchFamily="34" charset="0"/>
                          <a:ea typeface="Calibri"/>
                          <a:cs typeface="Arial" panose="020B0604020202020204" pitchFamily="34" charset="0"/>
                        </a:rPr>
                        <a:t>Blackeye cowpea mosaic/bean common mosaic, cowpea strain</a:t>
                      </a:r>
                      <a:endParaRPr lang="en-US" sz="1100" b="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Calibri"/>
                          <a:cs typeface="Arial" panose="020B0604020202020204" pitchFamily="34" charset="0"/>
                        </a:rPr>
                        <a:t>Virus</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Calibri"/>
                          <a:cs typeface="Arial" panose="020B0604020202020204" pitchFamily="34" charset="0"/>
                        </a:rPr>
                        <a:t>Submitted by Am. Samoa</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r>
              <a:tr h="370840">
                <a:tc>
                  <a:txBody>
                    <a:bodyPr/>
                    <a:lstStyle/>
                    <a:p>
                      <a:pPr marL="0" marR="0">
                        <a:lnSpc>
                          <a:spcPct val="115000"/>
                        </a:lnSpc>
                        <a:spcBef>
                          <a:spcPts val="0"/>
                        </a:spcBef>
                        <a:spcAft>
                          <a:spcPts val="0"/>
                        </a:spcAft>
                      </a:pPr>
                      <a:r>
                        <a:rPr lang="en-US" sz="1100" b="1" i="1">
                          <a:solidFill>
                            <a:srgbClr val="000000"/>
                          </a:solidFill>
                          <a:effectLst/>
                          <a:latin typeface="Arial" panose="020B0604020202020204" pitchFamily="34" charset="0"/>
                          <a:ea typeface="Calibri"/>
                          <a:cs typeface="Arial" panose="020B0604020202020204" pitchFamily="34" charset="0"/>
                        </a:rPr>
                        <a:t>Potyvirus Zucchini yellow mosaic virus</a:t>
                      </a:r>
                      <a:endParaRPr lang="en-US" sz="110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a:solidFill>
                            <a:srgbClr val="000000"/>
                          </a:solidFill>
                          <a:effectLst/>
                          <a:latin typeface="Arial" panose="020B0604020202020204" pitchFamily="34" charset="0"/>
                          <a:ea typeface="Calibri"/>
                          <a:cs typeface="Arial" panose="020B0604020202020204" pitchFamily="34" charset="0"/>
                        </a:rPr>
                        <a:t>Zucchini yellow mosaic</a:t>
                      </a:r>
                      <a:endParaRPr lang="en-US" sz="1100" b="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Calibri"/>
                          <a:cs typeface="Arial" panose="020B0604020202020204" pitchFamily="34" charset="0"/>
                        </a:rPr>
                        <a:t>Virus</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Calibri"/>
                          <a:cs typeface="Arial" panose="020B0604020202020204" pitchFamily="34" charset="0"/>
                        </a:rPr>
                        <a:t>Submitted by Am. Samoa</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r>
              <a:tr h="370840">
                <a:tc>
                  <a:txBody>
                    <a:bodyPr/>
                    <a:lstStyle/>
                    <a:p>
                      <a:pPr marL="0" marR="0">
                        <a:lnSpc>
                          <a:spcPct val="115000"/>
                        </a:lnSpc>
                        <a:spcBef>
                          <a:spcPts val="0"/>
                        </a:spcBef>
                        <a:spcAft>
                          <a:spcPts val="0"/>
                        </a:spcAft>
                      </a:pPr>
                      <a:r>
                        <a:rPr lang="en-US" sz="1100" b="1" i="1">
                          <a:solidFill>
                            <a:srgbClr val="000000"/>
                          </a:solidFill>
                          <a:effectLst/>
                          <a:latin typeface="Arial" panose="020B0604020202020204" pitchFamily="34" charset="0"/>
                          <a:ea typeface="Calibri"/>
                          <a:cs typeface="Arial" panose="020B0604020202020204" pitchFamily="34" charset="0"/>
                        </a:rPr>
                        <a:t>Raffaelea lauricola</a:t>
                      </a:r>
                      <a:endParaRPr lang="en-US" sz="110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a:solidFill>
                            <a:srgbClr val="000000"/>
                          </a:solidFill>
                          <a:effectLst/>
                          <a:latin typeface="Arial" panose="020B0604020202020204" pitchFamily="34" charset="0"/>
                          <a:ea typeface="Calibri"/>
                          <a:cs typeface="Arial" panose="020B0604020202020204" pitchFamily="34" charset="0"/>
                        </a:rPr>
                        <a:t>Laurel wilt</a:t>
                      </a:r>
                      <a:endParaRPr lang="en-US" sz="1100" b="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a:solidFill>
                            <a:srgbClr val="000000"/>
                          </a:solidFill>
                          <a:effectLst/>
                          <a:latin typeface="Arial" panose="020B0604020202020204" pitchFamily="34" charset="0"/>
                          <a:ea typeface="Calibri"/>
                          <a:cs typeface="Arial" panose="020B0604020202020204" pitchFamily="34" charset="0"/>
                        </a:rPr>
                        <a:t>Fungus</a:t>
                      </a:r>
                      <a:endParaRPr lang="en-US" sz="1100" b="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Calibri"/>
                          <a:cs typeface="Arial" panose="020B0604020202020204" pitchFamily="34" charset="0"/>
                        </a:rPr>
                        <a:t>Submitted by Puerto Rico/USVI</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r>
              <a:tr h="370840">
                <a:tc>
                  <a:txBody>
                    <a:bodyPr/>
                    <a:lstStyle/>
                    <a:p>
                      <a:pPr marL="0" marR="0">
                        <a:lnSpc>
                          <a:spcPct val="115000"/>
                        </a:lnSpc>
                        <a:spcBef>
                          <a:spcPts val="0"/>
                        </a:spcBef>
                        <a:spcAft>
                          <a:spcPts val="0"/>
                        </a:spcAft>
                      </a:pPr>
                      <a:r>
                        <a:rPr lang="en-US" sz="1100" b="1" i="1">
                          <a:solidFill>
                            <a:srgbClr val="000000"/>
                          </a:solidFill>
                          <a:effectLst/>
                          <a:latin typeface="Arial" panose="020B0604020202020204" pitchFamily="34" charset="0"/>
                          <a:ea typeface="Calibri"/>
                          <a:cs typeface="Arial" panose="020B0604020202020204" pitchFamily="34" charset="0"/>
                        </a:rPr>
                        <a:t>Tospovirus Capsicum chlorosis virus</a:t>
                      </a:r>
                      <a:endParaRPr lang="en-US" sz="110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a:solidFill>
                            <a:srgbClr val="000000"/>
                          </a:solidFill>
                          <a:effectLst/>
                          <a:latin typeface="Arial" panose="020B0604020202020204" pitchFamily="34" charset="0"/>
                          <a:ea typeface="Calibri"/>
                          <a:cs typeface="Arial" panose="020B0604020202020204" pitchFamily="34" charset="0"/>
                        </a:rPr>
                        <a:t>Capsicum chlorosis virus</a:t>
                      </a:r>
                      <a:endParaRPr lang="en-US" sz="1100" b="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a:solidFill>
                            <a:srgbClr val="000000"/>
                          </a:solidFill>
                          <a:effectLst/>
                          <a:latin typeface="Arial" panose="020B0604020202020204" pitchFamily="34" charset="0"/>
                          <a:ea typeface="Calibri"/>
                          <a:cs typeface="Arial" panose="020B0604020202020204" pitchFamily="34" charset="0"/>
                        </a:rPr>
                        <a:t>Virus</a:t>
                      </a:r>
                      <a:endParaRPr lang="en-US" sz="1100" b="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Calibri"/>
                          <a:cs typeface="Arial" panose="020B0604020202020204" pitchFamily="34" charset="0"/>
                        </a:rPr>
                        <a:t>Submitted by Am. Samoa</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r>
              <a:tr h="370840">
                <a:tc>
                  <a:txBody>
                    <a:bodyPr/>
                    <a:lstStyle/>
                    <a:p>
                      <a:pPr marL="0" marR="0">
                        <a:lnSpc>
                          <a:spcPct val="115000"/>
                        </a:lnSpc>
                        <a:spcBef>
                          <a:spcPts val="0"/>
                        </a:spcBef>
                        <a:spcAft>
                          <a:spcPts val="0"/>
                        </a:spcAft>
                      </a:pPr>
                      <a:r>
                        <a:rPr lang="en-US" sz="1100" b="1" i="1">
                          <a:solidFill>
                            <a:srgbClr val="000000"/>
                          </a:solidFill>
                          <a:effectLst/>
                          <a:latin typeface="Arial" panose="020B0604020202020204" pitchFamily="34" charset="0"/>
                          <a:ea typeface="Calibri"/>
                          <a:cs typeface="Arial" panose="020B0604020202020204" pitchFamily="34" charset="0"/>
                        </a:rPr>
                        <a:t>Xanthomonas campestris </a:t>
                      </a:r>
                      <a:r>
                        <a:rPr lang="en-US" sz="1100" b="1">
                          <a:solidFill>
                            <a:srgbClr val="000000"/>
                          </a:solidFill>
                          <a:effectLst/>
                          <a:latin typeface="Arial" panose="020B0604020202020204" pitchFamily="34" charset="0"/>
                          <a:ea typeface="Calibri"/>
                          <a:cs typeface="Arial" panose="020B0604020202020204" pitchFamily="34" charset="0"/>
                        </a:rPr>
                        <a:t>pv. </a:t>
                      </a:r>
                      <a:r>
                        <a:rPr lang="en-US" sz="1100" b="1" i="1">
                          <a:solidFill>
                            <a:srgbClr val="000000"/>
                          </a:solidFill>
                          <a:effectLst/>
                          <a:latin typeface="Arial" panose="020B0604020202020204" pitchFamily="34" charset="0"/>
                          <a:ea typeface="Calibri"/>
                          <a:cs typeface="Arial" panose="020B0604020202020204" pitchFamily="34" charset="0"/>
                        </a:rPr>
                        <a:t>musacearum</a:t>
                      </a:r>
                      <a:r>
                        <a:rPr lang="en-US" sz="1100" b="1">
                          <a:solidFill>
                            <a:srgbClr val="000000"/>
                          </a:solidFill>
                          <a:effectLst/>
                          <a:latin typeface="Arial" panose="020B0604020202020204" pitchFamily="34" charset="0"/>
                          <a:ea typeface="Calibri"/>
                          <a:cs typeface="Arial" panose="020B0604020202020204" pitchFamily="34" charset="0"/>
                        </a:rPr>
                        <a:t> </a:t>
                      </a:r>
                      <a:endParaRPr lang="en-US" sz="110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Calibri"/>
                          <a:cs typeface="Arial" panose="020B0604020202020204" pitchFamily="34" charset="0"/>
                        </a:rPr>
                        <a:t>Banana </a:t>
                      </a:r>
                      <a:r>
                        <a:rPr lang="en-US" sz="1100" b="0" dirty="0" err="1">
                          <a:solidFill>
                            <a:srgbClr val="000000"/>
                          </a:solidFill>
                          <a:effectLst/>
                          <a:latin typeface="Arial" panose="020B0604020202020204" pitchFamily="34" charset="0"/>
                          <a:ea typeface="Calibri"/>
                          <a:cs typeface="Arial" panose="020B0604020202020204" pitchFamily="34" charset="0"/>
                        </a:rPr>
                        <a:t>Xanthomonas</a:t>
                      </a:r>
                      <a:r>
                        <a:rPr lang="en-US" sz="1100" b="0" dirty="0">
                          <a:solidFill>
                            <a:srgbClr val="000000"/>
                          </a:solidFill>
                          <a:effectLst/>
                          <a:latin typeface="Arial" panose="020B0604020202020204" pitchFamily="34" charset="0"/>
                          <a:ea typeface="Calibri"/>
                          <a:cs typeface="Arial" panose="020B0604020202020204" pitchFamily="34" charset="0"/>
                        </a:rPr>
                        <a:t> Wilt </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a:solidFill>
                            <a:srgbClr val="000000"/>
                          </a:solidFill>
                          <a:effectLst/>
                          <a:latin typeface="Arial" panose="020B0604020202020204" pitchFamily="34" charset="0"/>
                          <a:ea typeface="Calibri"/>
                          <a:cs typeface="Arial" panose="020B0604020202020204" pitchFamily="34" charset="0"/>
                        </a:rPr>
                        <a:t>Bacterium</a:t>
                      </a:r>
                      <a:endParaRPr lang="en-US" sz="1100" b="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nSpc>
                          <a:spcPct val="115000"/>
                        </a:lnSpc>
                        <a:spcBef>
                          <a:spcPts val="0"/>
                        </a:spcBef>
                        <a:spcAft>
                          <a:spcPts val="0"/>
                        </a:spcAft>
                      </a:pPr>
                      <a:r>
                        <a:rPr lang="en-US" sz="1100" b="0" dirty="0">
                          <a:solidFill>
                            <a:srgbClr val="000000"/>
                          </a:solidFill>
                          <a:effectLst/>
                          <a:latin typeface="Arial" panose="020B0604020202020204" pitchFamily="34" charset="0"/>
                          <a:ea typeface="Calibri"/>
                          <a:cs typeface="Arial" panose="020B0604020202020204" pitchFamily="34" charset="0"/>
                        </a:rPr>
                        <a:t>Additional Pests of Concern</a:t>
                      </a:r>
                      <a:endParaRPr lang="en-US" sz="1100" b="0" dirty="0">
                        <a:effectLst/>
                        <a:latin typeface="Arial" panose="020B0604020202020204" pitchFamily="34" charset="0"/>
                        <a:ea typeface="Calibri"/>
                        <a:cs typeface="Arial" panose="020B0604020202020204" pitchFamily="34" charset="0"/>
                      </a:endParaRPr>
                    </a:p>
                  </a:txBody>
                  <a:tcPr marL="68580" marR="68580" marT="0" marB="0" anchor="ctr"/>
                </a:tc>
              </a:tr>
            </a:tbl>
          </a:graphicData>
        </a:graphic>
      </p:graphicFrame>
      <p:sp>
        <p:nvSpPr>
          <p:cNvPr id="6" name="Rectangle 5"/>
          <p:cNvSpPr/>
          <p:nvPr/>
        </p:nvSpPr>
        <p:spPr>
          <a:xfrm>
            <a:off x="5562600" y="228600"/>
            <a:ext cx="3429000" cy="400110"/>
          </a:xfrm>
          <a:prstGeom prst="rect">
            <a:avLst/>
          </a:prstGeom>
        </p:spPr>
        <p:txBody>
          <a:bodyPr wrap="square">
            <a:spAutoFit/>
          </a:bodyPr>
          <a:lstStyle/>
          <a:p>
            <a:pPr marL="342900" lvl="1" indent="-342900">
              <a:buClr>
                <a:schemeClr val="hlink"/>
              </a:buClr>
              <a:buNone/>
            </a:pPr>
            <a:r>
              <a:rPr lang="en-US" sz="2000" b="1" kern="0" dirty="0" smtClean="0">
                <a:solidFill>
                  <a:srgbClr val="FFC000"/>
                </a:solidFill>
                <a:effectLst>
                  <a:outerShdw blurRad="38100" dist="38100" dir="2700000" algn="tl">
                    <a:srgbClr val="000000"/>
                  </a:outerShdw>
                </a:effectLst>
                <a:latin typeface="+mn-lt"/>
              </a:rPr>
              <a:t>13 Plant Pathogens</a:t>
            </a:r>
            <a:endParaRPr lang="en-US" sz="2000" b="1" kern="0" dirty="0">
              <a:solidFill>
                <a:srgbClr val="FFC000"/>
              </a:solidFill>
              <a:effectLst>
                <a:outerShdw blurRad="38100" dist="38100" dir="2700000" algn="tl">
                  <a:srgbClr val="000000"/>
                </a:outerShdw>
              </a:effectLst>
              <a:latin typeface="+mn-lt"/>
            </a:endParaRPr>
          </a:p>
        </p:txBody>
      </p:sp>
    </p:spTree>
    <p:extLst>
      <p:ext uri="{BB962C8B-B14F-4D97-AF65-F5344CB8AC3E}">
        <p14:creationId xmlns:p14="http://schemas.microsoft.com/office/powerpoint/2010/main" val="15310101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34319"/>
            <a:ext cx="8229600" cy="685800"/>
          </a:xfrm>
        </p:spPr>
        <p:txBody>
          <a:bodyPr/>
          <a:lstStyle/>
          <a:p>
            <a:pPr algn="l"/>
            <a:r>
              <a:rPr lang="en-US" sz="3200" dirty="0" smtClean="0"/>
              <a:t>Tropical Pest Suggestions</a:t>
            </a:r>
            <a:endParaRPr lang="en-US" sz="3200" dirty="0"/>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247810416"/>
              </p:ext>
            </p:extLst>
          </p:nvPr>
        </p:nvGraphicFramePr>
        <p:xfrm>
          <a:off x="914400" y="1371600"/>
          <a:ext cx="7543800" cy="3693160"/>
        </p:xfrm>
        <a:graphic>
          <a:graphicData uri="http://schemas.openxmlformats.org/drawingml/2006/table">
            <a:tbl>
              <a:tblPr firstRow="1" bandRow="1">
                <a:tableStyleId>{5C22544A-7EE6-4342-B048-85BDC9FD1C3A}</a:tableStyleId>
              </a:tblPr>
              <a:tblGrid>
                <a:gridCol w="2438400"/>
                <a:gridCol w="2438400"/>
                <a:gridCol w="2667000"/>
              </a:tblGrid>
              <a:tr h="637032">
                <a:tc>
                  <a:txBody>
                    <a:bodyPr/>
                    <a:lstStyle/>
                    <a:p>
                      <a:pPr marL="0" marR="0">
                        <a:lnSpc>
                          <a:spcPct val="115000"/>
                        </a:lnSpc>
                        <a:spcBef>
                          <a:spcPts val="0"/>
                        </a:spcBef>
                        <a:spcAft>
                          <a:spcPts val="0"/>
                        </a:spcAft>
                      </a:pPr>
                      <a:r>
                        <a:rPr lang="en-US" sz="1600" b="1" dirty="0" smtClean="0">
                          <a:solidFill>
                            <a:srgbClr val="000000"/>
                          </a:solidFill>
                          <a:effectLst/>
                          <a:latin typeface="Arial" panose="020B0604020202020204" pitchFamily="34" charset="0"/>
                          <a:ea typeface="Times New Roman"/>
                          <a:cs typeface="Arial" panose="020B0604020202020204" pitchFamily="34" charset="0"/>
                        </a:rPr>
                        <a:t>Criteria</a:t>
                      </a:r>
                      <a:endParaRPr lang="en-US" sz="1600" dirty="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1600" b="1" dirty="0" smtClean="0">
                          <a:solidFill>
                            <a:srgbClr val="000000"/>
                          </a:solidFill>
                          <a:effectLst/>
                          <a:latin typeface="Arial" panose="020B0604020202020204" pitchFamily="34" charset="0"/>
                          <a:ea typeface="Times New Roman"/>
                          <a:cs typeface="Arial" panose="020B0604020202020204" pitchFamily="34" charset="0"/>
                        </a:rPr>
                        <a:t># of Arthropods failed</a:t>
                      </a:r>
                      <a:endParaRPr lang="en-US" sz="1600" dirty="0">
                        <a:effectLst/>
                        <a:latin typeface="Arial" panose="020B0604020202020204" pitchFamily="34" charset="0"/>
                        <a:ea typeface="Calibri"/>
                        <a:cs typeface="Arial" panose="020B0604020202020204" pitchFamily="34" charset="0"/>
                      </a:endParaRPr>
                    </a:p>
                  </a:txBody>
                  <a:tcPr marL="68580" marR="68580" marT="0" marB="0"/>
                </a:tc>
                <a:tc>
                  <a:txBody>
                    <a:bodyPr/>
                    <a:lstStyle/>
                    <a:p>
                      <a:pPr marL="0" marR="0">
                        <a:lnSpc>
                          <a:spcPct val="115000"/>
                        </a:lnSpc>
                        <a:spcBef>
                          <a:spcPts val="0"/>
                        </a:spcBef>
                        <a:spcAft>
                          <a:spcPts val="0"/>
                        </a:spcAft>
                      </a:pPr>
                      <a:r>
                        <a:rPr lang="en-US" sz="1600" b="1" dirty="0" smtClean="0">
                          <a:solidFill>
                            <a:srgbClr val="000000"/>
                          </a:solidFill>
                          <a:effectLst/>
                          <a:latin typeface="Arial" panose="020B0604020202020204" pitchFamily="34" charset="0"/>
                          <a:ea typeface="Times New Roman"/>
                          <a:cs typeface="Arial" panose="020B0604020202020204" pitchFamily="34" charset="0"/>
                        </a:rPr>
                        <a:t>#</a:t>
                      </a:r>
                      <a:r>
                        <a:rPr lang="en-US" sz="1600" b="1" baseline="0" dirty="0" smtClean="0">
                          <a:solidFill>
                            <a:srgbClr val="000000"/>
                          </a:solidFill>
                          <a:effectLst/>
                          <a:latin typeface="Arial" panose="020B0604020202020204" pitchFamily="34" charset="0"/>
                          <a:ea typeface="Times New Roman"/>
                          <a:cs typeface="Arial" panose="020B0604020202020204" pitchFamily="34" charset="0"/>
                        </a:rPr>
                        <a:t> of </a:t>
                      </a:r>
                      <a:r>
                        <a:rPr lang="en-US" sz="1600" b="1" dirty="0" smtClean="0">
                          <a:solidFill>
                            <a:srgbClr val="000000"/>
                          </a:solidFill>
                          <a:effectLst/>
                          <a:latin typeface="Arial" panose="020B0604020202020204" pitchFamily="34" charset="0"/>
                          <a:ea typeface="Times New Roman"/>
                          <a:cs typeface="Arial" panose="020B0604020202020204" pitchFamily="34" charset="0"/>
                        </a:rPr>
                        <a:t>Plant Pathogens failed</a:t>
                      </a:r>
                      <a:endParaRPr lang="en-US" sz="1600" dirty="0">
                        <a:effectLst/>
                        <a:latin typeface="Arial" panose="020B0604020202020204" pitchFamily="34" charset="0"/>
                        <a:ea typeface="Calibri"/>
                        <a:cs typeface="Arial" panose="020B0604020202020204" pitchFamily="34" charset="0"/>
                      </a:endParaRPr>
                    </a:p>
                  </a:txBody>
                  <a:tcPr marL="68580" marR="68580" marT="0" marB="0"/>
                </a:tc>
              </a:tr>
              <a:tr h="370840">
                <a:tc>
                  <a:txBody>
                    <a:bodyPr/>
                    <a:lstStyle/>
                    <a:p>
                      <a:pPr marL="0" marR="0">
                        <a:lnSpc>
                          <a:spcPct val="115000"/>
                        </a:lnSpc>
                        <a:spcBef>
                          <a:spcPts val="0"/>
                        </a:spcBef>
                        <a:spcAft>
                          <a:spcPts val="0"/>
                        </a:spcAft>
                      </a:pPr>
                      <a:r>
                        <a:rPr lang="en-US" sz="1100" b="1" i="0" dirty="0" smtClean="0">
                          <a:solidFill>
                            <a:srgbClr val="000000"/>
                          </a:solidFill>
                          <a:effectLst/>
                          <a:latin typeface="Arial" panose="020B0604020202020204" pitchFamily="34" charset="0"/>
                          <a:ea typeface="Calibri"/>
                          <a:cs typeface="Arial" panose="020B0604020202020204" pitchFamily="34" charset="0"/>
                        </a:rPr>
                        <a:t>Pest</a:t>
                      </a:r>
                      <a:r>
                        <a:rPr lang="en-US" sz="1100" b="1" i="0" baseline="0" dirty="0" smtClean="0">
                          <a:solidFill>
                            <a:srgbClr val="000000"/>
                          </a:solidFill>
                          <a:effectLst/>
                          <a:latin typeface="Arial" panose="020B0604020202020204" pitchFamily="34" charset="0"/>
                          <a:ea typeface="Calibri"/>
                          <a:cs typeface="Arial" panose="020B0604020202020204" pitchFamily="34" charset="0"/>
                        </a:rPr>
                        <a:t> already on CAPS Priority list</a:t>
                      </a:r>
                      <a:endParaRPr lang="en-US" sz="1100" b="1" i="0" dirty="0">
                        <a:solidFill>
                          <a:srgbClr val="000000"/>
                        </a:solidFill>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0"/>
                        </a:spcAft>
                      </a:pPr>
                      <a:r>
                        <a:rPr lang="en-US" sz="1100" b="0" dirty="0" smtClean="0">
                          <a:solidFill>
                            <a:srgbClr val="000000"/>
                          </a:solidFill>
                          <a:effectLst/>
                          <a:latin typeface="Arial" panose="020B0604020202020204" pitchFamily="34" charset="0"/>
                          <a:ea typeface="Calibri"/>
                          <a:cs typeface="Arial" panose="020B0604020202020204" pitchFamily="34" charset="0"/>
                        </a:rPr>
                        <a:t>1</a:t>
                      </a:r>
                      <a:endParaRPr lang="en-US" sz="1100" b="0" dirty="0">
                        <a:solidFill>
                          <a:srgbClr val="000000"/>
                        </a:solidFill>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0"/>
                        </a:spcAft>
                      </a:pPr>
                      <a:r>
                        <a:rPr lang="en-US" sz="1100" b="0" dirty="0" smtClean="0">
                          <a:solidFill>
                            <a:srgbClr val="000000"/>
                          </a:solidFill>
                          <a:effectLst/>
                          <a:latin typeface="Arial" panose="020B0604020202020204" pitchFamily="34" charset="0"/>
                          <a:ea typeface="Calibri"/>
                          <a:cs typeface="Arial" panose="020B0604020202020204" pitchFamily="34" charset="0"/>
                        </a:rPr>
                        <a:t>-</a:t>
                      </a:r>
                      <a:endParaRPr lang="en-US" sz="1100" b="0" dirty="0">
                        <a:solidFill>
                          <a:srgbClr val="000000"/>
                        </a:solidFill>
                        <a:effectLst/>
                        <a:latin typeface="Arial" panose="020B0604020202020204" pitchFamily="34" charset="0"/>
                        <a:ea typeface="Calibri"/>
                        <a:cs typeface="Arial" panose="020B0604020202020204" pitchFamily="34" charset="0"/>
                      </a:endParaRPr>
                    </a:p>
                  </a:txBody>
                  <a:tcPr marL="68580" marR="68580" marT="0" marB="0" anchor="ctr"/>
                </a:tc>
              </a:tr>
              <a:tr h="370840">
                <a:tc>
                  <a:txBody>
                    <a:bodyPr/>
                    <a:lstStyle/>
                    <a:p>
                      <a:pPr marL="0" marR="0">
                        <a:lnSpc>
                          <a:spcPct val="115000"/>
                        </a:lnSpc>
                        <a:spcBef>
                          <a:spcPts val="0"/>
                        </a:spcBef>
                        <a:spcAft>
                          <a:spcPts val="0"/>
                        </a:spcAft>
                      </a:pPr>
                      <a:r>
                        <a:rPr lang="en-US" sz="1100" b="1" i="0" dirty="0" smtClean="0">
                          <a:solidFill>
                            <a:srgbClr val="000000"/>
                          </a:solidFill>
                          <a:effectLst/>
                          <a:latin typeface="Arial" panose="020B0604020202020204" pitchFamily="34" charset="0"/>
                          <a:ea typeface="Calibri"/>
                          <a:cs typeface="Arial" panose="020B0604020202020204" pitchFamily="34" charset="0"/>
                        </a:rPr>
                        <a:t>Minimum # of regions</a:t>
                      </a:r>
                      <a:endParaRPr lang="en-US" sz="1100" b="1" i="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0"/>
                        </a:spcAft>
                      </a:pPr>
                      <a:r>
                        <a:rPr lang="en-US" sz="1100" b="0" dirty="0" smtClean="0">
                          <a:solidFill>
                            <a:srgbClr val="000000"/>
                          </a:solidFill>
                          <a:effectLst/>
                          <a:latin typeface="Arial" panose="020B0604020202020204" pitchFamily="34" charset="0"/>
                          <a:ea typeface="Calibri"/>
                          <a:cs typeface="Arial" panose="020B0604020202020204" pitchFamily="34" charset="0"/>
                        </a:rPr>
                        <a:t>1</a:t>
                      </a:r>
                      <a:endParaRPr lang="en-US" sz="1100" b="0" dirty="0">
                        <a:solidFill>
                          <a:srgbClr val="000000"/>
                        </a:solidFill>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0"/>
                        </a:spcAft>
                      </a:pPr>
                      <a:r>
                        <a:rPr lang="en-US" sz="1100" b="0" dirty="0" smtClean="0">
                          <a:solidFill>
                            <a:srgbClr val="000000"/>
                          </a:solidFill>
                          <a:effectLst/>
                          <a:latin typeface="Arial" panose="020B0604020202020204" pitchFamily="34" charset="0"/>
                          <a:ea typeface="Calibri"/>
                          <a:cs typeface="Arial" panose="020B0604020202020204" pitchFamily="34" charset="0"/>
                        </a:rPr>
                        <a:t>2</a:t>
                      </a:r>
                      <a:endParaRPr lang="en-US" sz="1100" b="0" dirty="0">
                        <a:solidFill>
                          <a:srgbClr val="000000"/>
                        </a:solidFill>
                        <a:effectLst/>
                        <a:latin typeface="Arial" panose="020B0604020202020204" pitchFamily="34" charset="0"/>
                        <a:ea typeface="Calibri"/>
                        <a:cs typeface="Arial" panose="020B0604020202020204" pitchFamily="34" charset="0"/>
                      </a:endParaRPr>
                    </a:p>
                  </a:txBody>
                  <a:tcPr marL="68580" marR="68580" marT="0" marB="0" anchor="ctr"/>
                </a:tc>
              </a:tr>
              <a:tr h="370840">
                <a:tc>
                  <a:txBody>
                    <a:bodyPr/>
                    <a:lstStyle/>
                    <a:p>
                      <a:pPr marL="0" marR="0">
                        <a:lnSpc>
                          <a:spcPct val="115000"/>
                        </a:lnSpc>
                        <a:spcBef>
                          <a:spcPts val="0"/>
                        </a:spcBef>
                        <a:spcAft>
                          <a:spcPts val="0"/>
                        </a:spcAft>
                      </a:pPr>
                      <a:r>
                        <a:rPr lang="en-US" sz="1100" b="1" i="0" dirty="0" smtClean="0">
                          <a:solidFill>
                            <a:srgbClr val="000000"/>
                          </a:solidFill>
                          <a:effectLst/>
                          <a:latin typeface="Arial" panose="020B0604020202020204" pitchFamily="34" charset="0"/>
                          <a:ea typeface="Calibri"/>
                          <a:cs typeface="Arial" panose="020B0604020202020204" pitchFamily="34" charset="0"/>
                        </a:rPr>
                        <a:t>Distribution</a:t>
                      </a:r>
                      <a:endParaRPr lang="en-US" sz="1100" b="1" i="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0"/>
                        </a:spcAft>
                      </a:pPr>
                      <a:r>
                        <a:rPr lang="en-US" sz="1100" b="0" dirty="0" smtClean="0">
                          <a:solidFill>
                            <a:srgbClr val="000000"/>
                          </a:solidFill>
                          <a:effectLst/>
                          <a:latin typeface="Arial" panose="020B0604020202020204" pitchFamily="34" charset="0"/>
                          <a:ea typeface="Calibri"/>
                          <a:cs typeface="Arial" panose="020B0604020202020204" pitchFamily="34" charset="0"/>
                        </a:rPr>
                        <a:t>2</a:t>
                      </a:r>
                      <a:endParaRPr lang="en-US" sz="1100" b="0" dirty="0">
                        <a:solidFill>
                          <a:srgbClr val="000000"/>
                        </a:solidFill>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0"/>
                        </a:spcAft>
                      </a:pPr>
                      <a:r>
                        <a:rPr lang="en-US" sz="1100" b="0" dirty="0" smtClean="0">
                          <a:solidFill>
                            <a:srgbClr val="000000"/>
                          </a:solidFill>
                          <a:effectLst/>
                          <a:latin typeface="Arial" panose="020B0604020202020204" pitchFamily="34" charset="0"/>
                          <a:ea typeface="Calibri"/>
                          <a:cs typeface="Arial" panose="020B0604020202020204" pitchFamily="34" charset="0"/>
                        </a:rPr>
                        <a:t>2</a:t>
                      </a:r>
                      <a:endParaRPr lang="en-US" sz="1100" b="0" dirty="0">
                        <a:solidFill>
                          <a:srgbClr val="000000"/>
                        </a:solidFill>
                        <a:effectLst/>
                        <a:latin typeface="Arial" panose="020B0604020202020204" pitchFamily="34" charset="0"/>
                        <a:ea typeface="Calibri"/>
                        <a:cs typeface="Arial" panose="020B0604020202020204" pitchFamily="34" charset="0"/>
                      </a:endParaRPr>
                    </a:p>
                  </a:txBody>
                  <a:tcPr marL="68580" marR="68580" marT="0" marB="0" anchor="ctr"/>
                </a:tc>
              </a:tr>
              <a:tr h="370840">
                <a:tc>
                  <a:txBody>
                    <a:bodyPr/>
                    <a:lstStyle/>
                    <a:p>
                      <a:pPr marL="0" marR="0">
                        <a:lnSpc>
                          <a:spcPct val="115000"/>
                        </a:lnSpc>
                        <a:spcBef>
                          <a:spcPts val="0"/>
                        </a:spcBef>
                        <a:spcAft>
                          <a:spcPts val="0"/>
                        </a:spcAft>
                      </a:pPr>
                      <a:r>
                        <a:rPr lang="en-US" sz="1100" b="1" dirty="0" smtClean="0">
                          <a:solidFill>
                            <a:srgbClr val="000000"/>
                          </a:solidFill>
                          <a:effectLst/>
                          <a:latin typeface="Arial" panose="020B0604020202020204" pitchFamily="34" charset="0"/>
                          <a:ea typeface="Calibri"/>
                          <a:cs typeface="Arial" panose="020B0604020202020204" pitchFamily="34" charset="0"/>
                        </a:rPr>
                        <a:t>Pre-assessment</a:t>
                      </a:r>
                      <a:r>
                        <a:rPr lang="en-US" sz="1100" b="1" baseline="0" dirty="0" smtClean="0">
                          <a:solidFill>
                            <a:srgbClr val="000000"/>
                          </a:solidFill>
                          <a:effectLst/>
                          <a:latin typeface="Arial" panose="020B0604020202020204" pitchFamily="34" charset="0"/>
                          <a:ea typeface="Calibri"/>
                          <a:cs typeface="Arial" panose="020B0604020202020204" pitchFamily="34" charset="0"/>
                        </a:rPr>
                        <a:t> (Pathway)</a:t>
                      </a:r>
                      <a:endParaRPr lang="en-US" sz="1100" b="1" dirty="0">
                        <a:solidFill>
                          <a:srgbClr val="000000"/>
                        </a:solidFill>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0"/>
                        </a:spcAft>
                      </a:pPr>
                      <a:r>
                        <a:rPr lang="en-US" sz="1100" b="0" dirty="0" smtClean="0">
                          <a:solidFill>
                            <a:srgbClr val="000000"/>
                          </a:solidFill>
                          <a:effectLst/>
                          <a:latin typeface="Arial" panose="020B0604020202020204" pitchFamily="34" charset="0"/>
                          <a:ea typeface="Calibri"/>
                          <a:cs typeface="Arial" panose="020B0604020202020204" pitchFamily="34" charset="0"/>
                        </a:rPr>
                        <a:t>2</a:t>
                      </a:r>
                      <a:endParaRPr lang="en-US" sz="1100" b="0" dirty="0">
                        <a:solidFill>
                          <a:srgbClr val="000000"/>
                        </a:solidFill>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0"/>
                        </a:spcAft>
                      </a:pPr>
                      <a:r>
                        <a:rPr lang="en-US" sz="1100" b="0" dirty="0" smtClean="0">
                          <a:solidFill>
                            <a:srgbClr val="000000"/>
                          </a:solidFill>
                          <a:effectLst/>
                          <a:latin typeface="Arial" panose="020B0604020202020204" pitchFamily="34" charset="0"/>
                          <a:ea typeface="Calibri"/>
                          <a:cs typeface="Arial" panose="020B0604020202020204" pitchFamily="34" charset="0"/>
                        </a:rPr>
                        <a:t>4</a:t>
                      </a:r>
                      <a:endParaRPr lang="en-US" sz="1100" b="0" dirty="0">
                        <a:solidFill>
                          <a:srgbClr val="000000"/>
                        </a:solidFill>
                        <a:effectLst/>
                        <a:latin typeface="Arial" panose="020B0604020202020204" pitchFamily="34" charset="0"/>
                        <a:ea typeface="Calibri"/>
                        <a:cs typeface="Arial" panose="020B0604020202020204" pitchFamily="34" charset="0"/>
                      </a:endParaRPr>
                    </a:p>
                  </a:txBody>
                  <a:tcPr marL="68580" marR="68580" marT="0" marB="0" anchor="ctr"/>
                </a:tc>
              </a:tr>
              <a:tr h="370840">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100" b="1" dirty="0" smtClean="0">
                          <a:solidFill>
                            <a:srgbClr val="000000"/>
                          </a:solidFill>
                          <a:effectLst/>
                          <a:latin typeface="Arial" panose="020B0604020202020204" pitchFamily="34" charset="0"/>
                          <a:ea typeface="Calibri"/>
                          <a:cs typeface="Arial" panose="020B0604020202020204" pitchFamily="34" charset="0"/>
                        </a:rPr>
                        <a:t>Pre-assessment</a:t>
                      </a:r>
                      <a:r>
                        <a:rPr lang="en-US" sz="1100" b="1" baseline="0" dirty="0" smtClean="0">
                          <a:solidFill>
                            <a:srgbClr val="000000"/>
                          </a:solidFill>
                          <a:effectLst/>
                          <a:latin typeface="Arial" panose="020B0604020202020204" pitchFamily="34" charset="0"/>
                          <a:ea typeface="Calibri"/>
                          <a:cs typeface="Arial" panose="020B0604020202020204" pitchFamily="34" charset="0"/>
                        </a:rPr>
                        <a:t> (Non-reportable)</a:t>
                      </a:r>
                      <a:endParaRPr lang="en-US" sz="1100" b="1" dirty="0" smtClean="0">
                        <a:solidFill>
                          <a:srgbClr val="000000"/>
                        </a:solidFill>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0"/>
                        </a:spcAft>
                      </a:pPr>
                      <a:r>
                        <a:rPr lang="en-US" sz="1100" b="0" dirty="0" smtClean="0">
                          <a:solidFill>
                            <a:srgbClr val="000000"/>
                          </a:solidFill>
                          <a:effectLst/>
                          <a:latin typeface="Arial" panose="020B0604020202020204" pitchFamily="34" charset="0"/>
                          <a:ea typeface="Calibri"/>
                          <a:cs typeface="Arial" panose="020B0604020202020204" pitchFamily="34" charset="0"/>
                        </a:rPr>
                        <a:t>2</a:t>
                      </a:r>
                      <a:endParaRPr lang="en-US" sz="1100" b="0" dirty="0">
                        <a:solidFill>
                          <a:srgbClr val="000000"/>
                        </a:solidFill>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0"/>
                        </a:spcAft>
                      </a:pPr>
                      <a:r>
                        <a:rPr lang="en-US" sz="1100" b="0" dirty="0" smtClean="0">
                          <a:solidFill>
                            <a:srgbClr val="000000"/>
                          </a:solidFill>
                          <a:effectLst/>
                          <a:latin typeface="Arial" panose="020B0604020202020204" pitchFamily="34" charset="0"/>
                          <a:ea typeface="Calibri"/>
                          <a:cs typeface="Arial" panose="020B0604020202020204" pitchFamily="34" charset="0"/>
                        </a:rPr>
                        <a:t>-</a:t>
                      </a:r>
                      <a:endParaRPr lang="en-US" sz="1100" b="0" dirty="0">
                        <a:solidFill>
                          <a:srgbClr val="000000"/>
                        </a:solidFill>
                        <a:effectLst/>
                        <a:latin typeface="Arial" panose="020B0604020202020204" pitchFamily="34" charset="0"/>
                        <a:ea typeface="Calibri"/>
                        <a:cs typeface="Arial" panose="020B0604020202020204" pitchFamily="34" charset="0"/>
                      </a:endParaRPr>
                    </a:p>
                  </a:txBody>
                  <a:tcPr marL="68580" marR="68580" marT="0" marB="0" anchor="ctr"/>
                </a:tc>
              </a:tr>
              <a:tr h="460248">
                <a:tc>
                  <a:txBody>
                    <a:bodyPr/>
                    <a:lstStyle/>
                    <a:p>
                      <a:pPr marL="0" marR="0">
                        <a:lnSpc>
                          <a:spcPct val="115000"/>
                        </a:lnSpc>
                        <a:spcBef>
                          <a:spcPts val="0"/>
                        </a:spcBef>
                        <a:spcAft>
                          <a:spcPts val="0"/>
                        </a:spcAft>
                      </a:pPr>
                      <a:r>
                        <a:rPr lang="en-US" sz="1100" b="1" i="0" dirty="0" smtClean="0">
                          <a:solidFill>
                            <a:srgbClr val="000000"/>
                          </a:solidFill>
                          <a:effectLst/>
                          <a:latin typeface="Arial" panose="020B0604020202020204" pitchFamily="34" charset="0"/>
                          <a:ea typeface="Calibri"/>
                          <a:cs typeface="Arial" panose="020B0604020202020204" pitchFamily="34" charset="0"/>
                        </a:rPr>
                        <a:t>Post-assessment</a:t>
                      </a:r>
                      <a:endParaRPr lang="en-US" sz="1100" b="1" i="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0"/>
                        </a:spcAft>
                      </a:pPr>
                      <a:r>
                        <a:rPr lang="en-US" sz="1100" b="0" dirty="0" smtClean="0">
                          <a:solidFill>
                            <a:srgbClr val="000000"/>
                          </a:solidFill>
                          <a:effectLst/>
                          <a:latin typeface="Arial" panose="020B0604020202020204" pitchFamily="34" charset="0"/>
                          <a:ea typeface="Calibri"/>
                          <a:cs typeface="Arial" panose="020B0604020202020204" pitchFamily="34" charset="0"/>
                        </a:rPr>
                        <a:t>1</a:t>
                      </a:r>
                      <a:endParaRPr lang="en-US" sz="1100" b="0" dirty="0">
                        <a:solidFill>
                          <a:srgbClr val="000000"/>
                        </a:solidFill>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0"/>
                        </a:spcAft>
                      </a:pPr>
                      <a:r>
                        <a:rPr lang="en-US" sz="1100" b="0" dirty="0" smtClean="0">
                          <a:solidFill>
                            <a:srgbClr val="000000"/>
                          </a:solidFill>
                          <a:effectLst/>
                          <a:latin typeface="Arial" panose="020B0604020202020204" pitchFamily="34" charset="0"/>
                          <a:ea typeface="Calibri"/>
                          <a:cs typeface="Arial" panose="020B0604020202020204" pitchFamily="34" charset="0"/>
                        </a:rPr>
                        <a:t>3</a:t>
                      </a:r>
                      <a:endParaRPr lang="en-US" sz="1100" b="0" dirty="0">
                        <a:solidFill>
                          <a:srgbClr val="000000"/>
                        </a:solidFill>
                        <a:effectLst/>
                        <a:latin typeface="Arial" panose="020B0604020202020204" pitchFamily="34" charset="0"/>
                        <a:ea typeface="Calibri"/>
                        <a:cs typeface="Arial" panose="020B0604020202020204" pitchFamily="34" charset="0"/>
                      </a:endParaRPr>
                    </a:p>
                  </a:txBody>
                  <a:tcPr marL="68580" marR="68580" marT="0" marB="0" anchor="ctr"/>
                </a:tc>
              </a:tr>
              <a:tr h="370840">
                <a:tc>
                  <a:txBody>
                    <a:bodyPr/>
                    <a:lstStyle/>
                    <a:p>
                      <a:pPr marL="0" marR="0">
                        <a:lnSpc>
                          <a:spcPct val="115000"/>
                        </a:lnSpc>
                        <a:spcBef>
                          <a:spcPts val="0"/>
                        </a:spcBef>
                        <a:spcAft>
                          <a:spcPts val="0"/>
                        </a:spcAft>
                      </a:pPr>
                      <a:r>
                        <a:rPr lang="en-US" sz="1100" b="1" i="0" dirty="0" smtClean="0">
                          <a:solidFill>
                            <a:schemeClr val="accent1"/>
                          </a:solidFill>
                          <a:effectLst/>
                          <a:latin typeface="Arial" panose="020B0604020202020204" pitchFamily="34" charset="0"/>
                          <a:ea typeface="Calibri"/>
                          <a:cs typeface="Arial" panose="020B0604020202020204" pitchFamily="34" charset="0"/>
                        </a:rPr>
                        <a:t>Total Failed</a:t>
                      </a:r>
                      <a:endParaRPr lang="en-US" sz="1100" b="1" i="0" dirty="0">
                        <a:solidFill>
                          <a:schemeClr val="accent1"/>
                        </a:solidFill>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0"/>
                        </a:spcAft>
                      </a:pPr>
                      <a:r>
                        <a:rPr lang="en-US" sz="1100" b="1" dirty="0" smtClean="0">
                          <a:solidFill>
                            <a:schemeClr val="accent1"/>
                          </a:solidFill>
                          <a:effectLst/>
                          <a:latin typeface="Arial" panose="020B0604020202020204" pitchFamily="34" charset="0"/>
                          <a:ea typeface="Calibri"/>
                          <a:cs typeface="Arial" panose="020B0604020202020204" pitchFamily="34" charset="0"/>
                        </a:rPr>
                        <a:t>9</a:t>
                      </a:r>
                      <a:endParaRPr lang="en-US" sz="1100" b="1" dirty="0">
                        <a:solidFill>
                          <a:schemeClr val="accent1"/>
                        </a:solidFill>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0"/>
                        </a:spcAft>
                      </a:pPr>
                      <a:r>
                        <a:rPr lang="en-US" sz="1100" b="1" smtClean="0">
                          <a:solidFill>
                            <a:schemeClr val="accent1"/>
                          </a:solidFill>
                          <a:effectLst/>
                          <a:latin typeface="Arial" panose="020B0604020202020204" pitchFamily="34" charset="0"/>
                          <a:ea typeface="Calibri"/>
                          <a:cs typeface="Arial" panose="020B0604020202020204" pitchFamily="34" charset="0"/>
                        </a:rPr>
                        <a:t>11</a:t>
                      </a:r>
                      <a:endParaRPr lang="en-US" sz="1100" b="1" dirty="0">
                        <a:solidFill>
                          <a:schemeClr val="accent1"/>
                        </a:solidFill>
                        <a:effectLst/>
                        <a:latin typeface="Arial" panose="020B0604020202020204" pitchFamily="34" charset="0"/>
                        <a:ea typeface="Calibri"/>
                        <a:cs typeface="Arial" panose="020B0604020202020204" pitchFamily="34" charset="0"/>
                      </a:endParaRPr>
                    </a:p>
                  </a:txBody>
                  <a:tcPr marL="68580" marR="68580" marT="0" marB="0" anchor="ctr"/>
                </a:tc>
              </a:tr>
              <a:tr h="370840">
                <a:tc>
                  <a:txBody>
                    <a:bodyPr/>
                    <a:lstStyle/>
                    <a:p>
                      <a:pPr marL="0" marR="0">
                        <a:lnSpc>
                          <a:spcPct val="115000"/>
                        </a:lnSpc>
                        <a:spcBef>
                          <a:spcPts val="0"/>
                        </a:spcBef>
                        <a:spcAft>
                          <a:spcPts val="0"/>
                        </a:spcAft>
                      </a:pPr>
                      <a:r>
                        <a:rPr lang="en-US" sz="1100" b="1" i="0" dirty="0" smtClean="0">
                          <a:solidFill>
                            <a:schemeClr val="bg2"/>
                          </a:solidFill>
                          <a:effectLst/>
                          <a:latin typeface="Arial" panose="020B0604020202020204" pitchFamily="34" charset="0"/>
                          <a:ea typeface="Calibri"/>
                          <a:cs typeface="Arial" panose="020B0604020202020204" pitchFamily="34" charset="0"/>
                        </a:rPr>
                        <a:t>#</a:t>
                      </a:r>
                      <a:r>
                        <a:rPr lang="en-US" sz="1100" b="1" i="0" baseline="0" dirty="0" smtClean="0">
                          <a:solidFill>
                            <a:schemeClr val="bg2"/>
                          </a:solidFill>
                          <a:effectLst/>
                          <a:latin typeface="Arial" panose="020B0604020202020204" pitchFamily="34" charset="0"/>
                          <a:ea typeface="Calibri"/>
                          <a:cs typeface="Arial" panose="020B0604020202020204" pitchFamily="34" charset="0"/>
                        </a:rPr>
                        <a:t> Left</a:t>
                      </a:r>
                      <a:endParaRPr lang="en-US" sz="1100" b="1" i="0" dirty="0">
                        <a:solidFill>
                          <a:schemeClr val="bg2"/>
                        </a:solidFill>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0"/>
                        </a:spcAft>
                      </a:pPr>
                      <a:r>
                        <a:rPr lang="en-US" sz="1100" b="1" dirty="0" smtClean="0">
                          <a:solidFill>
                            <a:schemeClr val="bg2"/>
                          </a:solidFill>
                          <a:effectLst/>
                          <a:latin typeface="Arial" panose="020B0604020202020204" pitchFamily="34" charset="0"/>
                          <a:ea typeface="Calibri"/>
                          <a:cs typeface="Arial" panose="020B0604020202020204" pitchFamily="34" charset="0"/>
                        </a:rPr>
                        <a:t>4</a:t>
                      </a:r>
                      <a:endParaRPr lang="en-US" sz="1100" b="1" dirty="0">
                        <a:solidFill>
                          <a:schemeClr val="bg2"/>
                        </a:solidFill>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0"/>
                        </a:spcAft>
                      </a:pPr>
                      <a:r>
                        <a:rPr lang="en-US" sz="1100" b="1" dirty="0" smtClean="0">
                          <a:solidFill>
                            <a:schemeClr val="bg2"/>
                          </a:solidFill>
                          <a:effectLst/>
                          <a:latin typeface="Arial" panose="020B0604020202020204" pitchFamily="34" charset="0"/>
                          <a:ea typeface="Calibri"/>
                          <a:cs typeface="Arial" panose="020B0604020202020204" pitchFamily="34" charset="0"/>
                        </a:rPr>
                        <a:t>2</a:t>
                      </a:r>
                      <a:endParaRPr lang="en-US" sz="1100" b="1" dirty="0">
                        <a:solidFill>
                          <a:schemeClr val="bg2"/>
                        </a:solidFill>
                        <a:effectLst/>
                        <a:latin typeface="Arial" panose="020B0604020202020204" pitchFamily="34" charset="0"/>
                        <a:ea typeface="Calibri"/>
                        <a:cs typeface="Arial" panose="020B0604020202020204" pitchFamily="34" charset="0"/>
                      </a:endParaRPr>
                    </a:p>
                  </a:txBody>
                  <a:tcPr marL="68580" marR="68580" marT="0" marB="0" anchor="ctr"/>
                </a:tc>
              </a:tr>
            </a:tbl>
          </a:graphicData>
        </a:graphic>
      </p:graphicFrame>
    </p:spTree>
    <p:extLst>
      <p:ext uri="{BB962C8B-B14F-4D97-AF65-F5344CB8AC3E}">
        <p14:creationId xmlns:p14="http://schemas.microsoft.com/office/powerpoint/2010/main" val="33594926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34319"/>
            <a:ext cx="8229600" cy="685800"/>
          </a:xfrm>
        </p:spPr>
        <p:txBody>
          <a:bodyPr/>
          <a:lstStyle/>
          <a:p>
            <a:pPr algn="l"/>
            <a:r>
              <a:rPr lang="en-US" sz="3200" dirty="0"/>
              <a:t>Current Tropical Pest List</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2108748888"/>
              </p:ext>
            </p:extLst>
          </p:nvPr>
        </p:nvGraphicFramePr>
        <p:xfrm>
          <a:off x="2057400" y="1447800"/>
          <a:ext cx="4724400" cy="2745232"/>
        </p:xfrm>
        <a:graphic>
          <a:graphicData uri="http://schemas.openxmlformats.org/drawingml/2006/table">
            <a:tbl>
              <a:tblPr firstRow="1" bandRow="1">
                <a:tableStyleId>{5C22544A-7EE6-4342-B048-85BDC9FD1C3A}</a:tableStyleId>
              </a:tblPr>
              <a:tblGrid>
                <a:gridCol w="2362200"/>
                <a:gridCol w="2362200"/>
              </a:tblGrid>
              <a:tr h="381000">
                <a:tc>
                  <a:txBody>
                    <a:bodyPr/>
                    <a:lstStyle/>
                    <a:p>
                      <a:pPr marL="0" marR="0" algn="ctr">
                        <a:lnSpc>
                          <a:spcPct val="115000"/>
                        </a:lnSpc>
                        <a:spcBef>
                          <a:spcPts val="0"/>
                        </a:spcBef>
                        <a:spcAft>
                          <a:spcPts val="0"/>
                        </a:spcAft>
                      </a:pPr>
                      <a:r>
                        <a:rPr lang="en-US" sz="1600" b="1" dirty="0" smtClean="0">
                          <a:solidFill>
                            <a:srgbClr val="000000"/>
                          </a:solidFill>
                          <a:effectLst/>
                          <a:latin typeface="Arial" panose="020B0604020202020204" pitchFamily="34" charset="0"/>
                          <a:ea typeface="Times New Roman"/>
                          <a:cs typeface="Arial" panose="020B0604020202020204" pitchFamily="34" charset="0"/>
                        </a:rPr>
                        <a:t>Scientific Name</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0"/>
                        </a:spcAft>
                      </a:pPr>
                      <a:r>
                        <a:rPr lang="en-US" sz="1600" b="1" dirty="0" smtClean="0">
                          <a:solidFill>
                            <a:srgbClr val="000000"/>
                          </a:solidFill>
                          <a:effectLst/>
                          <a:latin typeface="Arial" panose="020B0604020202020204" pitchFamily="34" charset="0"/>
                          <a:ea typeface="Times New Roman"/>
                          <a:cs typeface="Arial" panose="020B0604020202020204" pitchFamily="34" charset="0"/>
                        </a:rPr>
                        <a:t>Common Name</a:t>
                      </a:r>
                      <a:endParaRPr lang="en-US" sz="1600" dirty="0">
                        <a:effectLst/>
                        <a:latin typeface="Arial" panose="020B0604020202020204" pitchFamily="34" charset="0"/>
                        <a:ea typeface="Calibri"/>
                        <a:cs typeface="Arial" panose="020B0604020202020204" pitchFamily="34" charset="0"/>
                      </a:endParaRPr>
                    </a:p>
                  </a:txBody>
                  <a:tcPr marL="68580" marR="68580" marT="0" marB="0" anchor="ctr"/>
                </a:tc>
              </a:tr>
              <a:tr h="370840">
                <a:tc>
                  <a:txBody>
                    <a:bodyPr/>
                    <a:lstStyle/>
                    <a:p>
                      <a:pPr marL="0" marR="0" algn="ctr">
                        <a:spcBef>
                          <a:spcPts val="0"/>
                        </a:spcBef>
                        <a:spcAft>
                          <a:spcPts val="0"/>
                        </a:spcAft>
                      </a:pPr>
                      <a:r>
                        <a:rPr lang="en-US" sz="1200" i="1" dirty="0" err="1" smtClean="0">
                          <a:solidFill>
                            <a:srgbClr val="000000"/>
                          </a:solidFill>
                          <a:effectLst/>
                          <a:latin typeface="Arial"/>
                          <a:ea typeface="Calibri"/>
                        </a:rPr>
                        <a:t>Aspidiotus</a:t>
                      </a:r>
                      <a:r>
                        <a:rPr lang="en-US" sz="1200" i="1" dirty="0" smtClean="0">
                          <a:solidFill>
                            <a:srgbClr val="000000"/>
                          </a:solidFill>
                          <a:effectLst/>
                          <a:latin typeface="Arial"/>
                          <a:ea typeface="Calibri"/>
                        </a:rPr>
                        <a:t> </a:t>
                      </a:r>
                      <a:r>
                        <a:rPr lang="en-US" sz="1200" i="1" dirty="0" err="1" smtClean="0">
                          <a:solidFill>
                            <a:srgbClr val="000000"/>
                          </a:solidFill>
                          <a:effectLst/>
                          <a:latin typeface="Arial"/>
                          <a:ea typeface="Calibri"/>
                        </a:rPr>
                        <a:t>rigidus</a:t>
                      </a:r>
                      <a:endParaRPr lang="en-US" sz="1200" i="1" dirty="0">
                        <a:solidFill>
                          <a:srgbClr val="000000"/>
                        </a:solidFill>
                        <a:effectLst/>
                        <a:latin typeface="Arial"/>
                        <a:ea typeface="Calibri"/>
                      </a:endParaRPr>
                    </a:p>
                  </a:txBody>
                  <a:tcPr marL="68580" marR="68580" marT="0" marB="0" anchor="ctr"/>
                </a:tc>
                <a:tc>
                  <a:txBody>
                    <a:bodyPr/>
                    <a:lstStyle/>
                    <a:p>
                      <a:pPr marL="0" marR="0" algn="ctr">
                        <a:spcBef>
                          <a:spcPts val="0"/>
                        </a:spcBef>
                        <a:spcAft>
                          <a:spcPts val="0"/>
                        </a:spcAft>
                      </a:pPr>
                      <a:r>
                        <a:rPr lang="en-US" sz="1200" dirty="0" smtClean="0">
                          <a:solidFill>
                            <a:srgbClr val="000000"/>
                          </a:solidFill>
                          <a:effectLst/>
                          <a:latin typeface="Arial"/>
                          <a:ea typeface="Calibri"/>
                        </a:rPr>
                        <a:t>none, an armored scale</a:t>
                      </a:r>
                      <a:endParaRPr lang="en-US" sz="1200" dirty="0">
                        <a:solidFill>
                          <a:srgbClr val="000000"/>
                        </a:solidFill>
                        <a:effectLst/>
                        <a:latin typeface="Arial"/>
                        <a:ea typeface="Calibri"/>
                      </a:endParaRPr>
                    </a:p>
                  </a:txBody>
                  <a:tcPr marL="68580" marR="68580" marT="0" marB="0" anchor="ctr"/>
                </a:tc>
              </a:tr>
              <a:tr h="370840">
                <a:tc>
                  <a:txBody>
                    <a:bodyPr/>
                    <a:lstStyle/>
                    <a:p>
                      <a:pPr marL="0" marR="0" algn="ctr">
                        <a:spcBef>
                          <a:spcPts val="0"/>
                        </a:spcBef>
                        <a:spcAft>
                          <a:spcPts val="0"/>
                        </a:spcAft>
                      </a:pPr>
                      <a:r>
                        <a:rPr lang="en-US" sz="1200" b="0" i="1" dirty="0" err="1" smtClean="0">
                          <a:solidFill>
                            <a:srgbClr val="000000"/>
                          </a:solidFill>
                          <a:effectLst/>
                          <a:latin typeface="Arial"/>
                          <a:ea typeface="Calibri"/>
                        </a:rPr>
                        <a:t>Ceratocystis</a:t>
                      </a:r>
                      <a:r>
                        <a:rPr lang="en-US" sz="1200" b="0" i="1" dirty="0" smtClean="0">
                          <a:solidFill>
                            <a:srgbClr val="000000"/>
                          </a:solidFill>
                          <a:effectLst/>
                          <a:latin typeface="Arial"/>
                          <a:ea typeface="Calibri"/>
                        </a:rPr>
                        <a:t> </a:t>
                      </a:r>
                      <a:r>
                        <a:rPr lang="en-US" sz="1200" b="0" i="1" dirty="0" err="1" smtClean="0">
                          <a:solidFill>
                            <a:srgbClr val="000000"/>
                          </a:solidFill>
                          <a:effectLst/>
                          <a:latin typeface="Arial"/>
                          <a:ea typeface="Calibri"/>
                        </a:rPr>
                        <a:t>manginecans</a:t>
                      </a:r>
                      <a:r>
                        <a:rPr lang="en-US" sz="1200" b="0" i="1" dirty="0" smtClean="0">
                          <a:solidFill>
                            <a:srgbClr val="000000"/>
                          </a:solidFill>
                          <a:effectLst/>
                          <a:latin typeface="Arial"/>
                          <a:ea typeface="Calibri"/>
                        </a:rPr>
                        <a:t>*</a:t>
                      </a:r>
                      <a:endParaRPr lang="en-US" sz="1200" b="0" i="1" dirty="0">
                        <a:solidFill>
                          <a:srgbClr val="000000"/>
                        </a:solidFill>
                        <a:effectLst/>
                        <a:latin typeface="Arial"/>
                        <a:ea typeface="Calibri"/>
                      </a:endParaRPr>
                    </a:p>
                  </a:txBody>
                  <a:tcPr marL="68580" marR="68580" marT="0" marB="0" anchor="ctr"/>
                </a:tc>
                <a:tc>
                  <a:txBody>
                    <a:bodyPr/>
                    <a:lstStyle/>
                    <a:p>
                      <a:pPr marL="0" marR="0" algn="ctr">
                        <a:spcBef>
                          <a:spcPts val="0"/>
                        </a:spcBef>
                        <a:spcAft>
                          <a:spcPts val="0"/>
                        </a:spcAft>
                      </a:pPr>
                      <a:r>
                        <a:rPr lang="en-US" sz="1200" b="0" dirty="0" smtClean="0">
                          <a:solidFill>
                            <a:srgbClr val="000000"/>
                          </a:solidFill>
                          <a:effectLst/>
                          <a:latin typeface="Arial"/>
                          <a:ea typeface="Calibri"/>
                        </a:rPr>
                        <a:t>Mango sudden fungus decline</a:t>
                      </a:r>
                      <a:endParaRPr lang="en-US" sz="1200" b="0" dirty="0">
                        <a:solidFill>
                          <a:srgbClr val="000000"/>
                        </a:solidFill>
                        <a:effectLst/>
                        <a:latin typeface="Arial"/>
                        <a:ea typeface="Calibri"/>
                      </a:endParaRPr>
                    </a:p>
                  </a:txBody>
                  <a:tcPr marL="68580" marR="68580" marT="0" marB="0" anchor="ctr"/>
                </a:tc>
              </a:tr>
              <a:tr h="370840">
                <a:tc>
                  <a:txBody>
                    <a:bodyPr/>
                    <a:lstStyle/>
                    <a:p>
                      <a:pPr marL="0" marR="0" algn="ctr">
                        <a:spcBef>
                          <a:spcPts val="0"/>
                        </a:spcBef>
                        <a:spcAft>
                          <a:spcPts val="0"/>
                        </a:spcAft>
                      </a:pPr>
                      <a:r>
                        <a:rPr lang="en-US" sz="1200" i="1" dirty="0" err="1" smtClean="0">
                          <a:solidFill>
                            <a:srgbClr val="000000"/>
                          </a:solidFill>
                          <a:effectLst/>
                          <a:latin typeface="Arial"/>
                          <a:ea typeface="Calibri"/>
                        </a:rPr>
                        <a:t>Conogethes</a:t>
                      </a:r>
                      <a:r>
                        <a:rPr lang="en-US" sz="1200" i="1" baseline="0" dirty="0" smtClean="0">
                          <a:solidFill>
                            <a:srgbClr val="000000"/>
                          </a:solidFill>
                          <a:effectLst/>
                          <a:latin typeface="Arial"/>
                          <a:ea typeface="Calibri"/>
                        </a:rPr>
                        <a:t> </a:t>
                      </a:r>
                      <a:r>
                        <a:rPr lang="en-US" sz="1200" i="1" baseline="0" dirty="0" err="1" smtClean="0">
                          <a:solidFill>
                            <a:srgbClr val="000000"/>
                          </a:solidFill>
                          <a:effectLst/>
                          <a:latin typeface="Arial"/>
                          <a:ea typeface="Calibri"/>
                        </a:rPr>
                        <a:t>punctiferalis</a:t>
                      </a:r>
                      <a:endParaRPr lang="en-US" sz="1200" i="1" dirty="0">
                        <a:solidFill>
                          <a:srgbClr val="000000"/>
                        </a:solidFill>
                        <a:effectLst/>
                        <a:latin typeface="Arial"/>
                        <a:ea typeface="Calibri"/>
                      </a:endParaRPr>
                    </a:p>
                  </a:txBody>
                  <a:tcPr marL="68580" marR="68580" marT="0" marB="0" anchor="ctr"/>
                </a:tc>
                <a:tc>
                  <a:txBody>
                    <a:bodyPr/>
                    <a:lstStyle/>
                    <a:p>
                      <a:pPr marL="0" marR="0" algn="ctr">
                        <a:spcBef>
                          <a:spcPts val="0"/>
                        </a:spcBef>
                        <a:spcAft>
                          <a:spcPts val="0"/>
                        </a:spcAft>
                      </a:pPr>
                      <a:r>
                        <a:rPr lang="en-US" sz="1200" dirty="0" smtClean="0">
                          <a:solidFill>
                            <a:srgbClr val="000000"/>
                          </a:solidFill>
                          <a:effectLst/>
                          <a:latin typeface="Arial"/>
                          <a:ea typeface="Calibri"/>
                        </a:rPr>
                        <a:t>Castor capsule borer</a:t>
                      </a:r>
                      <a:endParaRPr lang="en-US" sz="1200" dirty="0">
                        <a:solidFill>
                          <a:srgbClr val="000000"/>
                        </a:solidFill>
                        <a:effectLst/>
                        <a:latin typeface="Arial"/>
                        <a:ea typeface="Calibri"/>
                      </a:endParaRPr>
                    </a:p>
                  </a:txBody>
                  <a:tcPr marL="68580" marR="68580" marT="0" marB="0" anchor="ctr"/>
                </a:tc>
              </a:tr>
              <a:tr h="370840">
                <a:tc>
                  <a:txBody>
                    <a:bodyPr/>
                    <a:lstStyle/>
                    <a:p>
                      <a:pPr marL="0" marR="0" algn="ctr">
                        <a:lnSpc>
                          <a:spcPct val="115000"/>
                        </a:lnSpc>
                        <a:spcBef>
                          <a:spcPts val="0"/>
                        </a:spcBef>
                        <a:spcAft>
                          <a:spcPts val="0"/>
                        </a:spcAft>
                      </a:pPr>
                      <a:r>
                        <a:rPr lang="en-US" sz="1100" b="0" i="1" dirty="0">
                          <a:solidFill>
                            <a:srgbClr val="000000"/>
                          </a:solidFill>
                          <a:effectLst/>
                          <a:latin typeface="Arial" panose="020B0604020202020204" pitchFamily="34" charset="0"/>
                          <a:ea typeface="Calibri"/>
                          <a:cs typeface="Arial" panose="020B0604020202020204" pitchFamily="34" charset="0"/>
                        </a:rPr>
                        <a:t> </a:t>
                      </a:r>
                      <a:r>
                        <a:rPr lang="en-US" sz="1200" b="0" i="1" dirty="0" err="1">
                          <a:solidFill>
                            <a:srgbClr val="000000"/>
                          </a:solidFill>
                          <a:effectLst/>
                          <a:latin typeface="Arial" panose="020B0604020202020204" pitchFamily="34" charset="0"/>
                          <a:ea typeface="Calibri"/>
                          <a:cs typeface="Arial" panose="020B0604020202020204" pitchFamily="34" charset="0"/>
                        </a:rPr>
                        <a:t>Fusarium</a:t>
                      </a:r>
                      <a:r>
                        <a:rPr lang="en-US" sz="1200" b="0" i="1" dirty="0">
                          <a:solidFill>
                            <a:srgbClr val="000000"/>
                          </a:solidFill>
                          <a:effectLst/>
                          <a:latin typeface="Arial" panose="020B0604020202020204" pitchFamily="34" charset="0"/>
                          <a:ea typeface="Calibri"/>
                          <a:cs typeface="Arial" panose="020B0604020202020204" pitchFamily="34" charset="0"/>
                        </a:rPr>
                        <a:t> </a:t>
                      </a:r>
                      <a:r>
                        <a:rPr lang="en-US" sz="1200" b="0" i="1" dirty="0" err="1">
                          <a:solidFill>
                            <a:srgbClr val="000000"/>
                          </a:solidFill>
                          <a:effectLst/>
                          <a:latin typeface="Arial" panose="020B0604020202020204" pitchFamily="34" charset="0"/>
                          <a:ea typeface="Calibri"/>
                          <a:cs typeface="Arial" panose="020B0604020202020204" pitchFamily="34" charset="0"/>
                        </a:rPr>
                        <a:t>oxysporum</a:t>
                      </a:r>
                      <a:r>
                        <a:rPr lang="en-US" sz="1200" b="0" i="1" dirty="0">
                          <a:solidFill>
                            <a:srgbClr val="000000"/>
                          </a:solidFill>
                          <a:effectLst/>
                          <a:latin typeface="Arial" panose="020B0604020202020204" pitchFamily="34" charset="0"/>
                          <a:ea typeface="Calibri"/>
                          <a:cs typeface="Arial" panose="020B0604020202020204" pitchFamily="34" charset="0"/>
                        </a:rPr>
                        <a:t> </a:t>
                      </a:r>
                      <a:r>
                        <a:rPr lang="en-US" sz="1200" b="0" i="0" dirty="0">
                          <a:solidFill>
                            <a:srgbClr val="000000"/>
                          </a:solidFill>
                          <a:effectLst/>
                          <a:latin typeface="Arial" panose="020B0604020202020204" pitchFamily="34" charset="0"/>
                          <a:ea typeface="Calibri"/>
                          <a:cs typeface="Arial" panose="020B0604020202020204" pitchFamily="34" charset="0"/>
                        </a:rPr>
                        <a:t>f. sp. </a:t>
                      </a:r>
                      <a:r>
                        <a:rPr lang="en-US" sz="1200" b="0" i="1" dirty="0" err="1">
                          <a:solidFill>
                            <a:srgbClr val="000000"/>
                          </a:solidFill>
                          <a:effectLst/>
                          <a:latin typeface="Arial" panose="020B0604020202020204" pitchFamily="34" charset="0"/>
                          <a:ea typeface="Calibri"/>
                          <a:cs typeface="Arial" panose="020B0604020202020204" pitchFamily="34" charset="0"/>
                        </a:rPr>
                        <a:t>cubense</a:t>
                      </a:r>
                      <a:r>
                        <a:rPr lang="en-US" sz="1200" b="0" i="1" dirty="0">
                          <a:solidFill>
                            <a:srgbClr val="000000"/>
                          </a:solidFill>
                          <a:effectLst/>
                          <a:latin typeface="Arial" panose="020B0604020202020204" pitchFamily="34" charset="0"/>
                          <a:ea typeface="Calibri"/>
                          <a:cs typeface="Arial" panose="020B0604020202020204" pitchFamily="34" charset="0"/>
                        </a:rPr>
                        <a:t>  TR4</a:t>
                      </a:r>
                      <a:endParaRPr lang="en-US" sz="1200" b="0" dirty="0">
                        <a:effectLst/>
                        <a:latin typeface="Arial" panose="020B0604020202020204" pitchFamily="34" charset="0"/>
                        <a:ea typeface="Calibri"/>
                        <a:cs typeface="Arial" panose="020B0604020202020204" pitchFamily="34" charset="0"/>
                      </a:endParaRPr>
                    </a:p>
                  </a:txBody>
                  <a:tcPr marL="68580" marR="68580" marT="0" marB="0" anchor="ctr"/>
                </a:tc>
                <a:tc>
                  <a:txBody>
                    <a:bodyPr/>
                    <a:lstStyle/>
                    <a:p>
                      <a:pPr marL="0" marR="0" algn="ctr">
                        <a:lnSpc>
                          <a:spcPct val="115000"/>
                        </a:lnSpc>
                        <a:spcBef>
                          <a:spcPts val="0"/>
                        </a:spcBef>
                        <a:spcAft>
                          <a:spcPts val="0"/>
                        </a:spcAft>
                      </a:pPr>
                      <a:r>
                        <a:rPr lang="en-US" sz="1200" b="0" dirty="0">
                          <a:solidFill>
                            <a:srgbClr val="000000"/>
                          </a:solidFill>
                          <a:effectLst/>
                          <a:latin typeface="Arial" panose="020B0604020202020204" pitchFamily="34" charset="0"/>
                          <a:ea typeface="Calibri"/>
                          <a:cs typeface="Arial" panose="020B0604020202020204" pitchFamily="34" charset="0"/>
                        </a:rPr>
                        <a:t>Panama Disease Tropical race </a:t>
                      </a:r>
                      <a:r>
                        <a:rPr lang="en-US" sz="1200" b="0" dirty="0" smtClean="0">
                          <a:solidFill>
                            <a:srgbClr val="000000"/>
                          </a:solidFill>
                          <a:effectLst/>
                          <a:latin typeface="Arial" panose="020B0604020202020204" pitchFamily="34" charset="0"/>
                          <a:ea typeface="Calibri"/>
                          <a:cs typeface="Arial" panose="020B0604020202020204" pitchFamily="34" charset="0"/>
                        </a:rPr>
                        <a:t>4</a:t>
                      </a:r>
                      <a:endParaRPr lang="en-US" sz="1200" b="0" dirty="0">
                        <a:effectLst/>
                        <a:latin typeface="Arial" panose="020B0604020202020204" pitchFamily="34" charset="0"/>
                        <a:ea typeface="Calibri"/>
                        <a:cs typeface="Arial" panose="020B0604020202020204" pitchFamily="34" charset="0"/>
                      </a:endParaRPr>
                    </a:p>
                  </a:txBody>
                  <a:tcPr marL="68580" marR="68580" marT="0" marB="0" anchor="ctr"/>
                </a:tc>
              </a:tr>
              <a:tr h="370840">
                <a:tc>
                  <a:txBody>
                    <a:bodyPr/>
                    <a:lstStyle/>
                    <a:p>
                      <a:pPr marL="0" marR="0" algn="ctr">
                        <a:spcBef>
                          <a:spcPts val="0"/>
                        </a:spcBef>
                        <a:spcAft>
                          <a:spcPts val="0"/>
                        </a:spcAft>
                      </a:pPr>
                      <a:r>
                        <a:rPr lang="en-US" sz="1200" i="1" dirty="0" err="1" smtClean="0">
                          <a:solidFill>
                            <a:srgbClr val="000000"/>
                          </a:solidFill>
                          <a:effectLst/>
                          <a:latin typeface="Arial"/>
                          <a:ea typeface="Calibri"/>
                        </a:rPr>
                        <a:t>Gymnandrosoma</a:t>
                      </a:r>
                      <a:r>
                        <a:rPr lang="en-US" sz="1200" i="1" dirty="0" smtClean="0">
                          <a:solidFill>
                            <a:srgbClr val="000000"/>
                          </a:solidFill>
                          <a:effectLst/>
                          <a:latin typeface="Arial"/>
                          <a:ea typeface="Calibri"/>
                        </a:rPr>
                        <a:t> </a:t>
                      </a:r>
                      <a:r>
                        <a:rPr lang="en-US" sz="1200" i="1" dirty="0" err="1" smtClean="0">
                          <a:solidFill>
                            <a:srgbClr val="000000"/>
                          </a:solidFill>
                          <a:effectLst/>
                          <a:latin typeface="Arial"/>
                          <a:ea typeface="Calibri"/>
                        </a:rPr>
                        <a:t>aurantianum</a:t>
                      </a:r>
                      <a:endParaRPr lang="en-US" sz="1200" i="1" dirty="0">
                        <a:solidFill>
                          <a:srgbClr val="000000"/>
                        </a:solidFill>
                        <a:effectLst/>
                        <a:latin typeface="Arial"/>
                        <a:ea typeface="Calibri"/>
                      </a:endParaRPr>
                    </a:p>
                  </a:txBody>
                  <a:tcPr marL="68580" marR="68580" marT="0" marB="0" anchor="ctr"/>
                </a:tc>
                <a:tc>
                  <a:txBody>
                    <a:bodyPr/>
                    <a:lstStyle/>
                    <a:p>
                      <a:pPr marL="0" marR="0" algn="ctr">
                        <a:spcBef>
                          <a:spcPts val="0"/>
                        </a:spcBef>
                        <a:spcAft>
                          <a:spcPts val="0"/>
                        </a:spcAft>
                      </a:pPr>
                      <a:r>
                        <a:rPr lang="en-US" sz="1200" dirty="0" smtClean="0">
                          <a:solidFill>
                            <a:srgbClr val="000000"/>
                          </a:solidFill>
                          <a:effectLst/>
                          <a:latin typeface="Arial"/>
                          <a:ea typeface="Calibri"/>
                        </a:rPr>
                        <a:t>Macadamia </a:t>
                      </a:r>
                      <a:r>
                        <a:rPr lang="en-US" sz="1200" dirty="0" err="1" smtClean="0">
                          <a:solidFill>
                            <a:srgbClr val="000000"/>
                          </a:solidFill>
                          <a:effectLst/>
                          <a:latin typeface="Arial"/>
                          <a:ea typeface="Calibri"/>
                        </a:rPr>
                        <a:t>nutborer</a:t>
                      </a:r>
                      <a:endParaRPr lang="en-US" sz="1200" dirty="0">
                        <a:solidFill>
                          <a:srgbClr val="000000"/>
                        </a:solidFill>
                        <a:effectLst/>
                        <a:latin typeface="Arial"/>
                        <a:ea typeface="Calibri"/>
                      </a:endParaRPr>
                    </a:p>
                  </a:txBody>
                  <a:tcPr marL="68580" marR="68580" marT="0" marB="0" anchor="ctr"/>
                </a:tc>
              </a:tr>
              <a:tr h="460248">
                <a:tc>
                  <a:txBody>
                    <a:bodyPr/>
                    <a:lstStyle/>
                    <a:p>
                      <a:pPr marL="0" marR="0" algn="ctr">
                        <a:spcBef>
                          <a:spcPts val="0"/>
                        </a:spcBef>
                        <a:spcAft>
                          <a:spcPts val="0"/>
                        </a:spcAft>
                      </a:pPr>
                      <a:r>
                        <a:rPr lang="en-US" sz="1200" i="1" dirty="0" err="1" smtClean="0">
                          <a:solidFill>
                            <a:srgbClr val="000000"/>
                          </a:solidFill>
                          <a:effectLst/>
                          <a:latin typeface="Arial"/>
                          <a:ea typeface="Calibri"/>
                        </a:rPr>
                        <a:t>Paratachardina</a:t>
                      </a:r>
                      <a:r>
                        <a:rPr lang="en-US" sz="1200" i="1" dirty="0" smtClean="0">
                          <a:solidFill>
                            <a:srgbClr val="000000"/>
                          </a:solidFill>
                          <a:effectLst/>
                          <a:latin typeface="Arial"/>
                          <a:ea typeface="Calibri"/>
                        </a:rPr>
                        <a:t> </a:t>
                      </a:r>
                      <a:r>
                        <a:rPr lang="en-US" sz="1200" i="1" dirty="0" err="1" smtClean="0">
                          <a:solidFill>
                            <a:srgbClr val="000000"/>
                          </a:solidFill>
                          <a:effectLst/>
                          <a:latin typeface="Arial"/>
                          <a:ea typeface="Calibri"/>
                        </a:rPr>
                        <a:t>pseudolobata</a:t>
                      </a:r>
                      <a:endParaRPr lang="en-US" sz="1200" i="1" dirty="0">
                        <a:solidFill>
                          <a:srgbClr val="000000"/>
                        </a:solidFill>
                        <a:effectLst/>
                        <a:latin typeface="Arial"/>
                        <a:ea typeface="Calibri"/>
                      </a:endParaRPr>
                    </a:p>
                  </a:txBody>
                  <a:tcPr marL="68580" marR="68580" marT="0" marB="0" anchor="ctr"/>
                </a:tc>
                <a:tc>
                  <a:txBody>
                    <a:bodyPr/>
                    <a:lstStyle/>
                    <a:p>
                      <a:pPr marL="0" marR="0" algn="ctr">
                        <a:spcBef>
                          <a:spcPts val="0"/>
                        </a:spcBef>
                        <a:spcAft>
                          <a:spcPts val="0"/>
                        </a:spcAft>
                      </a:pPr>
                      <a:r>
                        <a:rPr lang="en-US" sz="1200" dirty="0" err="1" smtClean="0">
                          <a:solidFill>
                            <a:srgbClr val="000000"/>
                          </a:solidFill>
                          <a:effectLst/>
                          <a:latin typeface="Arial"/>
                          <a:ea typeface="Calibri"/>
                        </a:rPr>
                        <a:t>Lobate</a:t>
                      </a:r>
                      <a:r>
                        <a:rPr lang="en-US" sz="1200" dirty="0" smtClean="0">
                          <a:solidFill>
                            <a:srgbClr val="000000"/>
                          </a:solidFill>
                          <a:effectLst/>
                          <a:latin typeface="Arial"/>
                          <a:ea typeface="Calibri"/>
                        </a:rPr>
                        <a:t> lac</a:t>
                      </a:r>
                      <a:r>
                        <a:rPr lang="en-US" sz="1200" baseline="0" dirty="0" smtClean="0">
                          <a:solidFill>
                            <a:srgbClr val="000000"/>
                          </a:solidFill>
                          <a:effectLst/>
                          <a:latin typeface="Arial"/>
                          <a:ea typeface="Calibri"/>
                        </a:rPr>
                        <a:t> scale</a:t>
                      </a:r>
                      <a:endParaRPr lang="en-US" sz="1200" dirty="0">
                        <a:solidFill>
                          <a:srgbClr val="000000"/>
                        </a:solidFill>
                        <a:effectLst/>
                        <a:latin typeface="Arial"/>
                        <a:ea typeface="Calibri"/>
                      </a:endParaRPr>
                    </a:p>
                  </a:txBody>
                  <a:tcPr marL="68580" marR="68580" marT="0" marB="0" anchor="ctr"/>
                </a:tc>
              </a:tr>
            </a:tbl>
          </a:graphicData>
        </a:graphic>
      </p:graphicFrame>
      <p:sp>
        <p:nvSpPr>
          <p:cNvPr id="4" name="TextBox 3"/>
          <p:cNvSpPr txBox="1"/>
          <p:nvPr/>
        </p:nvSpPr>
        <p:spPr>
          <a:xfrm>
            <a:off x="4724400" y="4202668"/>
            <a:ext cx="2199468" cy="369332"/>
          </a:xfrm>
          <a:prstGeom prst="rect">
            <a:avLst/>
          </a:prstGeom>
          <a:noFill/>
        </p:spPr>
        <p:txBody>
          <a:bodyPr wrap="square" rtlCol="0">
            <a:spAutoFit/>
          </a:bodyPr>
          <a:lstStyle/>
          <a:p>
            <a:r>
              <a:rPr lang="en-US" dirty="0" smtClean="0">
                <a:solidFill>
                  <a:schemeClr val="tx2">
                    <a:lumMod val="75000"/>
                  </a:schemeClr>
                </a:solidFill>
                <a:effectLst>
                  <a:outerShdw blurRad="38100" dist="38100" dir="2700000" algn="tl">
                    <a:srgbClr val="000000">
                      <a:alpha val="43137"/>
                    </a:srgbClr>
                  </a:outerShdw>
                </a:effectLst>
              </a:rPr>
              <a:t>* Vector discussion</a:t>
            </a:r>
            <a:endParaRPr lang="en-US"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524219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284" y="173613"/>
            <a:ext cx="8229600" cy="816987"/>
          </a:xfrm>
        </p:spPr>
        <p:txBody>
          <a:bodyPr/>
          <a:lstStyle/>
          <a:p>
            <a:r>
              <a:rPr lang="en-US" sz="3800" dirty="0" smtClean="0"/>
              <a:t>New Surveys Anticipated for 2016</a:t>
            </a:r>
            <a:endParaRPr lang="en-US" sz="3800" dirty="0"/>
          </a:p>
        </p:txBody>
      </p:sp>
      <p:sp>
        <p:nvSpPr>
          <p:cNvPr id="6" name="Rectangle 5"/>
          <p:cNvSpPr/>
          <p:nvPr/>
        </p:nvSpPr>
        <p:spPr>
          <a:xfrm>
            <a:off x="682168" y="1219200"/>
            <a:ext cx="7699831" cy="5078313"/>
          </a:xfrm>
          <a:prstGeom prst="rect">
            <a:avLst/>
          </a:prstGeom>
        </p:spPr>
        <p:txBody>
          <a:bodyPr wrap="square">
            <a:spAutoFit/>
          </a:bodyPr>
          <a:lstStyle/>
          <a:p>
            <a:pPr marL="0" lvl="1">
              <a:buClr>
                <a:srgbClr val="FFC000"/>
              </a:buClr>
            </a:pPr>
            <a:r>
              <a:rPr lang="en-US" sz="3200" kern="0" dirty="0" smtClean="0">
                <a:solidFill>
                  <a:srgbClr val="FFC000"/>
                </a:solidFill>
                <a:effectLst>
                  <a:outerShdw blurRad="38100" dist="38100" dir="2700000" algn="tl">
                    <a:srgbClr val="000000"/>
                  </a:outerShdw>
                </a:effectLst>
                <a:latin typeface="+mn-lt"/>
              </a:rPr>
              <a:t>Tropical Pest </a:t>
            </a:r>
            <a:r>
              <a:rPr lang="en-US" sz="3200" kern="0" dirty="0">
                <a:solidFill>
                  <a:srgbClr val="FFC000"/>
                </a:solidFill>
                <a:effectLst>
                  <a:outerShdw blurRad="38100" dist="38100" dir="2700000" algn="tl">
                    <a:srgbClr val="000000"/>
                  </a:outerShdw>
                </a:effectLst>
                <a:latin typeface="+mn-lt"/>
              </a:rPr>
              <a:t>M</a:t>
            </a:r>
            <a:r>
              <a:rPr lang="en-US" sz="3200" kern="0" dirty="0" smtClean="0">
                <a:solidFill>
                  <a:srgbClr val="FFC000"/>
                </a:solidFill>
                <a:effectLst>
                  <a:outerShdw blurRad="38100" dist="38100" dir="2700000" algn="tl">
                    <a:srgbClr val="000000"/>
                  </a:outerShdw>
                </a:effectLst>
                <a:latin typeface="+mn-lt"/>
              </a:rPr>
              <a:t>anual</a:t>
            </a:r>
          </a:p>
          <a:p>
            <a:pPr marL="971550" lvl="2" indent="-514350">
              <a:buClr>
                <a:schemeClr val="tx2">
                  <a:lumMod val="75000"/>
                </a:schemeClr>
              </a:buClr>
              <a:buFont typeface="Arial" panose="020B0604020202020204" pitchFamily="34" charset="0"/>
              <a:buChar char="•"/>
            </a:pPr>
            <a:r>
              <a:rPr lang="en-US" sz="2600" kern="0" dirty="0" smtClean="0">
                <a:effectLst>
                  <a:outerShdw blurRad="38100" dist="38100" dir="2700000" algn="tl">
                    <a:srgbClr val="000000"/>
                  </a:outerShdw>
                </a:effectLst>
                <a:latin typeface="+mn-lt"/>
              </a:rPr>
              <a:t>Working on finalizing the pest list for the manual</a:t>
            </a:r>
          </a:p>
          <a:p>
            <a:pPr marL="1428750" lvl="3" indent="-514350">
              <a:buClr>
                <a:schemeClr val="tx2">
                  <a:lumMod val="75000"/>
                </a:schemeClr>
              </a:buClr>
              <a:buFont typeface="Arial" panose="020B0604020202020204" pitchFamily="34" charset="0"/>
              <a:buChar char="•"/>
            </a:pPr>
            <a:r>
              <a:rPr lang="en-US" sz="2600" kern="0" dirty="0" smtClean="0">
                <a:effectLst>
                  <a:outerShdw blurRad="38100" dist="38100" dir="2700000" algn="tl">
                    <a:srgbClr val="000000"/>
                  </a:outerShdw>
                </a:effectLst>
                <a:latin typeface="+mn-lt"/>
              </a:rPr>
              <a:t>May need to solicit a few more new pests</a:t>
            </a:r>
          </a:p>
          <a:p>
            <a:pPr marL="971550" lvl="2" indent="-514350">
              <a:buClr>
                <a:schemeClr val="tx2">
                  <a:lumMod val="75000"/>
                </a:schemeClr>
              </a:buClr>
              <a:buFont typeface="Arial" panose="020B0604020202020204" pitchFamily="34" charset="0"/>
              <a:buChar char="•"/>
            </a:pPr>
            <a:endParaRPr lang="en-US" sz="2600" kern="0" dirty="0" smtClean="0">
              <a:effectLst>
                <a:outerShdw blurRad="38100" dist="38100" dir="2700000" algn="tl">
                  <a:srgbClr val="000000"/>
                </a:outerShdw>
              </a:effectLst>
              <a:latin typeface="+mn-lt"/>
            </a:endParaRPr>
          </a:p>
          <a:p>
            <a:pPr marL="971550" lvl="2" indent="-514350">
              <a:buClr>
                <a:schemeClr val="tx2">
                  <a:lumMod val="75000"/>
                </a:schemeClr>
              </a:buClr>
              <a:buFont typeface="Arial" panose="020B0604020202020204" pitchFamily="34" charset="0"/>
              <a:buChar char="•"/>
            </a:pPr>
            <a:r>
              <a:rPr lang="en-US" sz="2600" kern="0" dirty="0" smtClean="0">
                <a:effectLst>
                  <a:outerShdw blurRad="38100" dist="38100" dir="2700000" algn="tl">
                    <a:srgbClr val="000000"/>
                  </a:outerShdw>
                </a:effectLst>
                <a:latin typeface="+mn-lt"/>
              </a:rPr>
              <a:t>Once the list is finalized, work will begin on the datasheets and Introduction</a:t>
            </a:r>
          </a:p>
          <a:p>
            <a:pPr marL="971550" lvl="2" indent="-514350">
              <a:buClr>
                <a:schemeClr val="tx2">
                  <a:lumMod val="75000"/>
                </a:schemeClr>
              </a:buClr>
              <a:buFont typeface="Arial" panose="020B0604020202020204" pitchFamily="34" charset="0"/>
              <a:buChar char="•"/>
            </a:pPr>
            <a:endParaRPr lang="en-US" sz="2600" kern="0" dirty="0" smtClean="0">
              <a:effectLst>
                <a:outerShdw blurRad="38100" dist="38100" dir="2700000" algn="tl">
                  <a:srgbClr val="000000"/>
                </a:outerShdw>
              </a:effectLst>
              <a:latin typeface="+mn-lt"/>
            </a:endParaRPr>
          </a:p>
          <a:p>
            <a:pPr marL="971550" lvl="2" indent="-514350">
              <a:buClr>
                <a:schemeClr val="tx2">
                  <a:lumMod val="75000"/>
                </a:schemeClr>
              </a:buClr>
              <a:buFont typeface="Arial" panose="020B0604020202020204" pitchFamily="34" charset="0"/>
              <a:buChar char="•"/>
            </a:pPr>
            <a:r>
              <a:rPr lang="en-US" sz="2600" kern="0" dirty="0" smtClean="0">
                <a:effectLst>
                  <a:outerShdw blurRad="38100" dist="38100" dir="2700000" algn="tl">
                    <a:srgbClr val="000000"/>
                  </a:outerShdw>
                </a:effectLst>
                <a:latin typeface="+mn-lt"/>
              </a:rPr>
              <a:t>We will make datasheets available as completed but all will be completed no later than August 2015.</a:t>
            </a:r>
            <a:endParaRPr lang="en-US" sz="3200" kern="0" dirty="0" smtClean="0">
              <a:effectLst>
                <a:outerShdw blurRad="38100" dist="38100" dir="2700000" algn="tl">
                  <a:srgbClr val="000000"/>
                </a:outerShdw>
              </a:effectLst>
              <a:latin typeface="+mn-lt"/>
            </a:endParaRPr>
          </a:p>
          <a:p>
            <a:pPr marL="342900" lvl="1" indent="-342900">
              <a:buClr>
                <a:schemeClr val="hlink"/>
              </a:buClr>
              <a:buNone/>
            </a:pPr>
            <a:endParaRPr lang="en-US" sz="3200" kern="0" dirty="0">
              <a:solidFill>
                <a:srgbClr val="FFFF99"/>
              </a:solidFill>
              <a:effectLst>
                <a:outerShdw blurRad="38100" dist="38100" dir="2700000" algn="tl">
                  <a:srgbClr val="000000"/>
                </a:outerShdw>
              </a:effectLst>
              <a:latin typeface="+mn-lt"/>
            </a:endParaRPr>
          </a:p>
        </p:txBody>
      </p:sp>
    </p:spTree>
    <p:extLst>
      <p:ext uri="{BB962C8B-B14F-4D97-AF65-F5344CB8AC3E}">
        <p14:creationId xmlns:p14="http://schemas.microsoft.com/office/powerpoint/2010/main" val="31067079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295400"/>
            <a:ext cx="7315200" cy="4191000"/>
          </a:xfrm>
          <a:noFill/>
          <a:ln w="38100" cmpd="sng">
            <a:solidFill>
              <a:srgbClr val="FFC000"/>
            </a:solidFill>
          </a:ln>
        </p:spPr>
        <p:txBody>
          <a:bodyPr/>
          <a:lstStyle/>
          <a:p>
            <a:r>
              <a:rPr lang="en-US" dirty="0" smtClean="0"/>
              <a:t>Proposed New Process for Manuals</a:t>
            </a:r>
            <a:endParaRPr lang="en-US" dirty="0"/>
          </a:p>
        </p:txBody>
      </p:sp>
    </p:spTree>
    <p:extLst>
      <p:ext uri="{BB962C8B-B14F-4D97-AF65-F5344CB8AC3E}">
        <p14:creationId xmlns:p14="http://schemas.microsoft.com/office/powerpoint/2010/main" val="37328547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219200"/>
          </a:xfrm>
        </p:spPr>
        <p:txBody>
          <a:bodyPr/>
          <a:lstStyle/>
          <a:p>
            <a:r>
              <a:rPr lang="en-US" sz="3800" dirty="0" smtClean="0"/>
              <a:t>Proposed Process for New Manuals</a:t>
            </a:r>
            <a:endParaRPr lang="en-US" sz="3800" dirty="0"/>
          </a:p>
        </p:txBody>
      </p:sp>
      <p:sp>
        <p:nvSpPr>
          <p:cNvPr id="3" name="Content Placeholder 2"/>
          <p:cNvSpPr>
            <a:spLocks noGrp="1"/>
          </p:cNvSpPr>
          <p:nvPr>
            <p:ph idx="1"/>
          </p:nvPr>
        </p:nvSpPr>
        <p:spPr>
          <a:xfrm>
            <a:off x="533400" y="1447800"/>
            <a:ext cx="8229600" cy="4114800"/>
          </a:xfrm>
        </p:spPr>
        <p:txBody>
          <a:bodyPr/>
          <a:lstStyle/>
          <a:p>
            <a:r>
              <a:rPr lang="en-US" dirty="0" smtClean="0">
                <a:solidFill>
                  <a:schemeClr val="tx2"/>
                </a:solidFill>
              </a:rPr>
              <a:t>In the future, manual suggestions will require a </a:t>
            </a:r>
            <a:r>
              <a:rPr lang="en-US" dirty="0" smtClean="0">
                <a:solidFill>
                  <a:srgbClr val="FFC000"/>
                </a:solidFill>
              </a:rPr>
              <a:t>‘champion’ </a:t>
            </a:r>
            <a:r>
              <a:rPr lang="en-US" dirty="0" smtClean="0">
                <a:solidFill>
                  <a:schemeClr val="tx2"/>
                </a:solidFill>
              </a:rPr>
              <a:t>to sponsor it.</a:t>
            </a:r>
          </a:p>
          <a:p>
            <a:pPr lvl="1"/>
            <a:r>
              <a:rPr lang="en-US" dirty="0" smtClean="0">
                <a:solidFill>
                  <a:schemeClr val="tx2"/>
                </a:solidFill>
              </a:rPr>
              <a:t>The champion will be required to submit an initial pest list (at least </a:t>
            </a:r>
            <a:r>
              <a:rPr lang="en-US" u="sng" dirty="0" smtClean="0">
                <a:solidFill>
                  <a:schemeClr val="tx2">
                    <a:lumMod val="75000"/>
                  </a:schemeClr>
                </a:solidFill>
              </a:rPr>
              <a:t>6 exotic</a:t>
            </a:r>
            <a:r>
              <a:rPr lang="en-US" dirty="0" smtClean="0">
                <a:solidFill>
                  <a:schemeClr val="tx2">
                    <a:lumMod val="75000"/>
                  </a:schemeClr>
                </a:solidFill>
              </a:rPr>
              <a:t> </a:t>
            </a:r>
            <a:r>
              <a:rPr lang="en-US" dirty="0" smtClean="0">
                <a:solidFill>
                  <a:schemeClr val="tx2"/>
                </a:solidFill>
              </a:rPr>
              <a:t>species) for consideration.</a:t>
            </a:r>
          </a:p>
          <a:p>
            <a:pPr lvl="1"/>
            <a:r>
              <a:rPr lang="en-US" dirty="0" smtClean="0">
                <a:solidFill>
                  <a:schemeClr val="tx2"/>
                </a:solidFill>
              </a:rPr>
              <a:t>At least 4 or 5 states will need to sign up/ express interest for the new survey before development occurs.</a:t>
            </a:r>
            <a:endParaRPr lang="en-US" dirty="0">
              <a:solidFill>
                <a:schemeClr val="tx2"/>
              </a:solidFill>
            </a:endParaRPr>
          </a:p>
        </p:txBody>
      </p:sp>
    </p:spTree>
    <p:extLst>
      <p:ext uri="{BB962C8B-B14F-4D97-AF65-F5344CB8AC3E}">
        <p14:creationId xmlns:p14="http://schemas.microsoft.com/office/powerpoint/2010/main" val="30843131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8153400" cy="914400"/>
          </a:xfrm>
        </p:spPr>
        <p:txBody>
          <a:bodyPr/>
          <a:lstStyle/>
          <a:p>
            <a:r>
              <a:rPr lang="en-US" sz="3600" dirty="0" smtClean="0"/>
              <a:t>“Champion” Responsib</a:t>
            </a:r>
            <a:r>
              <a:rPr lang="en-US" sz="4000" dirty="0" smtClean="0"/>
              <a:t>ilities</a:t>
            </a:r>
            <a:endParaRPr lang="en-US" sz="4000" dirty="0"/>
          </a:p>
        </p:txBody>
      </p:sp>
      <p:sp>
        <p:nvSpPr>
          <p:cNvPr id="3" name="Content Placeholder 2"/>
          <p:cNvSpPr>
            <a:spLocks noGrp="1"/>
          </p:cNvSpPr>
          <p:nvPr>
            <p:ph idx="1"/>
          </p:nvPr>
        </p:nvSpPr>
        <p:spPr>
          <a:xfrm>
            <a:off x="533400" y="990600"/>
            <a:ext cx="8229600" cy="4114800"/>
          </a:xfrm>
        </p:spPr>
        <p:txBody>
          <a:bodyPr/>
          <a:lstStyle/>
          <a:p>
            <a:pPr marL="514350" indent="-514350">
              <a:buSzPct val="80000"/>
              <a:buFont typeface="+mj-lt"/>
              <a:buAutoNum type="arabicPeriod"/>
            </a:pPr>
            <a:r>
              <a:rPr lang="en-US" sz="2600" dirty="0" smtClean="0">
                <a:solidFill>
                  <a:schemeClr val="tx2"/>
                </a:solidFill>
              </a:rPr>
              <a:t>Reach out to other states for their interest in survey (via PSSs, SSCs, SPHDs, SPROs)</a:t>
            </a:r>
          </a:p>
          <a:p>
            <a:pPr marL="514350" indent="-514350">
              <a:buSzPct val="80000"/>
              <a:buFont typeface="+mj-lt"/>
              <a:buAutoNum type="arabicPeriod"/>
            </a:pPr>
            <a:r>
              <a:rPr lang="en-US" sz="2600" dirty="0" smtClean="0">
                <a:solidFill>
                  <a:schemeClr val="tx2"/>
                </a:solidFill>
              </a:rPr>
              <a:t>Provide CPHST with a list of states who would be interested in participating. </a:t>
            </a:r>
          </a:p>
          <a:p>
            <a:pPr marL="514350" indent="-514350">
              <a:buSzPct val="80000"/>
              <a:buFont typeface="+mj-lt"/>
              <a:buAutoNum type="arabicPeriod"/>
            </a:pPr>
            <a:r>
              <a:rPr lang="en-US" sz="2600" dirty="0" smtClean="0">
                <a:solidFill>
                  <a:schemeClr val="tx2"/>
                </a:solidFill>
              </a:rPr>
              <a:t>Reach out to university extension for </a:t>
            </a:r>
            <a:r>
              <a:rPr lang="en-US" sz="2600" u="sng" dirty="0" smtClean="0">
                <a:solidFill>
                  <a:schemeClr val="tx2"/>
                </a:solidFill>
              </a:rPr>
              <a:t>exotic</a:t>
            </a:r>
            <a:r>
              <a:rPr lang="en-US" sz="2600" dirty="0" smtClean="0">
                <a:solidFill>
                  <a:schemeClr val="tx2"/>
                </a:solidFill>
              </a:rPr>
              <a:t> pests of concern (</a:t>
            </a:r>
            <a:r>
              <a:rPr lang="en-US" sz="2600" dirty="0" smtClean="0">
                <a:solidFill>
                  <a:schemeClr val="tx2">
                    <a:lumMod val="75000"/>
                  </a:schemeClr>
                </a:solidFill>
              </a:rPr>
              <a:t>6 pests per manual is the minimum to constitute a new manual</a:t>
            </a:r>
            <a:r>
              <a:rPr lang="en-US" sz="2600" dirty="0" smtClean="0">
                <a:solidFill>
                  <a:schemeClr val="tx2"/>
                </a:solidFill>
              </a:rPr>
              <a:t>). </a:t>
            </a:r>
          </a:p>
          <a:p>
            <a:pPr marL="514350" indent="-514350">
              <a:buSzPct val="80000"/>
              <a:buFont typeface="+mj-lt"/>
              <a:buAutoNum type="arabicPeriod"/>
            </a:pPr>
            <a:r>
              <a:rPr lang="en-US" sz="2600" dirty="0" smtClean="0">
                <a:solidFill>
                  <a:schemeClr val="tx2"/>
                </a:solidFill>
              </a:rPr>
              <a:t>Reach out to industry for exotic pests of concern? </a:t>
            </a:r>
          </a:p>
          <a:p>
            <a:pPr marL="914400" lvl="1" indent="-514350"/>
            <a:r>
              <a:rPr lang="en-US" sz="2400" dirty="0" smtClean="0">
                <a:solidFill>
                  <a:schemeClr val="tx2"/>
                </a:solidFill>
              </a:rPr>
              <a:t>Is this feasible? Who should do this (PPQ or champion)?</a:t>
            </a:r>
          </a:p>
          <a:p>
            <a:pPr marL="514350" indent="-514350">
              <a:buSzPct val="80000"/>
              <a:buFont typeface="+mj-lt"/>
              <a:buAutoNum type="arabicPeriod"/>
            </a:pPr>
            <a:r>
              <a:rPr lang="en-US" sz="2600" dirty="0" smtClean="0">
                <a:solidFill>
                  <a:schemeClr val="tx2"/>
                </a:solidFill>
              </a:rPr>
              <a:t>Could add a few pests of limited distribution or pests limited to one region of the country but not other areas important to the commodity. </a:t>
            </a:r>
            <a:endParaRPr lang="en-US" sz="2600" dirty="0">
              <a:effectLst/>
            </a:endParaRPr>
          </a:p>
        </p:txBody>
      </p:sp>
    </p:spTree>
    <p:extLst>
      <p:ext uri="{BB962C8B-B14F-4D97-AF65-F5344CB8AC3E}">
        <p14:creationId xmlns:p14="http://schemas.microsoft.com/office/powerpoint/2010/main" val="24416450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219200"/>
            <a:ext cx="7315200" cy="4191000"/>
          </a:xfrm>
          <a:noFill/>
          <a:ln w="38100" cmpd="sng">
            <a:solidFill>
              <a:srgbClr val="FFC000"/>
            </a:solidFill>
          </a:ln>
        </p:spPr>
        <p:txBody>
          <a:bodyPr/>
          <a:lstStyle/>
          <a:p>
            <a:r>
              <a:rPr lang="en-US" dirty="0" smtClean="0"/>
              <a:t/>
            </a:r>
            <a:br>
              <a:rPr lang="en-US" dirty="0" smtClean="0"/>
            </a:br>
            <a:r>
              <a:rPr lang="en-US" dirty="0" smtClean="0"/>
              <a:t>Manual Updates</a:t>
            </a:r>
            <a:br>
              <a:rPr lang="en-US" dirty="0" smtClean="0"/>
            </a:br>
            <a:endParaRPr lang="en-US" dirty="0"/>
          </a:p>
        </p:txBody>
      </p:sp>
    </p:spTree>
    <p:extLst>
      <p:ext uri="{BB962C8B-B14F-4D97-AF65-F5344CB8AC3E}">
        <p14:creationId xmlns:p14="http://schemas.microsoft.com/office/powerpoint/2010/main" val="22813455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371600"/>
            <a:ext cx="7315200" cy="4191000"/>
          </a:xfrm>
          <a:noFill/>
          <a:ln w="38100" cmpd="sng">
            <a:solidFill>
              <a:srgbClr val="FFC000"/>
            </a:solidFill>
          </a:ln>
        </p:spPr>
        <p:txBody>
          <a:bodyPr/>
          <a:lstStyle/>
          <a:p>
            <a:r>
              <a:rPr lang="en-US" dirty="0" smtClean="0"/>
              <a:t>Possible New Manuals</a:t>
            </a:r>
            <a:endParaRPr lang="en-US" dirty="0"/>
          </a:p>
        </p:txBody>
      </p:sp>
    </p:spTree>
    <p:extLst>
      <p:ext uri="{BB962C8B-B14F-4D97-AF65-F5344CB8AC3E}">
        <p14:creationId xmlns:p14="http://schemas.microsoft.com/office/powerpoint/2010/main" val="27825905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686800" cy="816987"/>
          </a:xfrm>
        </p:spPr>
        <p:txBody>
          <a:bodyPr/>
          <a:lstStyle/>
          <a:p>
            <a:r>
              <a:rPr lang="en-US" sz="3600" dirty="0" smtClean="0"/>
              <a:t>New Surveys Anticipated for 2017</a:t>
            </a:r>
            <a:endParaRPr lang="en-US" sz="3600" dirty="0"/>
          </a:p>
        </p:txBody>
      </p:sp>
      <p:sp>
        <p:nvSpPr>
          <p:cNvPr id="6" name="Rectangle 5"/>
          <p:cNvSpPr/>
          <p:nvPr/>
        </p:nvSpPr>
        <p:spPr>
          <a:xfrm>
            <a:off x="152400" y="990600"/>
            <a:ext cx="8839200" cy="5647700"/>
          </a:xfrm>
          <a:prstGeom prst="rect">
            <a:avLst/>
          </a:prstGeom>
        </p:spPr>
        <p:txBody>
          <a:bodyPr wrap="square">
            <a:spAutoFit/>
          </a:bodyPr>
          <a:lstStyle/>
          <a:p>
            <a:pPr marL="0" lvl="1">
              <a:buClr>
                <a:schemeClr val="tx2">
                  <a:lumMod val="75000"/>
                </a:schemeClr>
              </a:buClr>
            </a:pPr>
            <a:r>
              <a:rPr lang="en-US" sz="3000" kern="0" dirty="0" smtClean="0">
                <a:solidFill>
                  <a:srgbClr val="FFC000"/>
                </a:solidFill>
                <a:effectLst>
                  <a:outerShdw blurRad="38100" dist="38100" dir="2700000" algn="tl">
                    <a:srgbClr val="000000"/>
                  </a:outerShdw>
                </a:effectLst>
                <a:latin typeface="+mn-lt"/>
              </a:rPr>
              <a:t>1. Apple and Pear Commodity Manual </a:t>
            </a:r>
          </a:p>
          <a:p>
            <a:pPr marL="457200" lvl="2">
              <a:buClr>
                <a:schemeClr val="tx2">
                  <a:lumMod val="75000"/>
                </a:schemeClr>
              </a:buClr>
            </a:pPr>
            <a:r>
              <a:rPr lang="en-US" sz="2400" kern="0" dirty="0" smtClean="0">
                <a:effectLst>
                  <a:outerShdw blurRad="38100" dist="38100" dir="2700000" algn="tl">
                    <a:srgbClr val="000000"/>
                  </a:outerShdw>
                </a:effectLst>
                <a:latin typeface="+mn-lt"/>
              </a:rPr>
              <a:t>Beginning to work on the Pest list</a:t>
            </a:r>
          </a:p>
          <a:p>
            <a:pPr marL="1428750" lvl="3" indent="-514350">
              <a:buClr>
                <a:schemeClr val="tx2">
                  <a:lumMod val="75000"/>
                </a:schemeClr>
              </a:buClr>
              <a:buFont typeface="+mj-lt"/>
              <a:buAutoNum type="arabicPeriod"/>
            </a:pPr>
            <a:r>
              <a:rPr lang="en-US" sz="2400" kern="0" dirty="0" smtClean="0">
                <a:effectLst>
                  <a:outerShdw blurRad="38100" dist="38100" dir="2700000" algn="tl">
                    <a:srgbClr val="000000"/>
                  </a:outerShdw>
                </a:effectLst>
                <a:latin typeface="+mn-lt"/>
              </a:rPr>
              <a:t>Want to get manual champions </a:t>
            </a:r>
            <a:r>
              <a:rPr lang="en-US" sz="2400" kern="0" dirty="0">
                <a:effectLst>
                  <a:outerShdw blurRad="38100" dist="38100" dir="2700000" algn="tl">
                    <a:srgbClr val="000000"/>
                  </a:outerShdw>
                </a:effectLst>
                <a:latin typeface="+mn-lt"/>
              </a:rPr>
              <a:t>involved </a:t>
            </a:r>
            <a:endParaRPr lang="en-US" sz="2400" kern="0" dirty="0" smtClean="0">
              <a:effectLst>
                <a:outerShdw blurRad="38100" dist="38100" dir="2700000" algn="tl">
                  <a:srgbClr val="000000"/>
                </a:outerShdw>
              </a:effectLst>
              <a:latin typeface="+mn-lt"/>
            </a:endParaRPr>
          </a:p>
          <a:p>
            <a:pPr marL="1885950" lvl="4" indent="-514350">
              <a:buClr>
                <a:schemeClr val="tx2">
                  <a:lumMod val="75000"/>
                </a:schemeClr>
              </a:buClr>
              <a:buFont typeface="Arial" panose="020B0604020202020204" pitchFamily="34" charset="0"/>
              <a:buChar char="•"/>
            </a:pPr>
            <a:r>
              <a:rPr lang="en-US" sz="2300" kern="0" dirty="0">
                <a:effectLst>
                  <a:outerShdw blurRad="38100" dist="38100" dir="2700000" algn="tl">
                    <a:srgbClr val="000000"/>
                  </a:outerShdw>
                </a:effectLst>
                <a:latin typeface="+mn-lt"/>
              </a:rPr>
              <a:t>O</a:t>
            </a:r>
            <a:r>
              <a:rPr lang="en-US" sz="2300" kern="0" dirty="0" smtClean="0">
                <a:effectLst>
                  <a:outerShdw blurRad="38100" dist="38100" dir="2700000" algn="tl">
                    <a:srgbClr val="000000"/>
                  </a:outerShdw>
                </a:effectLst>
                <a:latin typeface="+mn-lt"/>
              </a:rPr>
              <a:t>ne from east (Rachel Braud -WV) &amp; want a champion from the west</a:t>
            </a:r>
            <a:endParaRPr lang="en-US" sz="2300" kern="0" dirty="0">
              <a:effectLst>
                <a:outerShdw blurRad="38100" dist="38100" dir="2700000" algn="tl">
                  <a:srgbClr val="000000"/>
                </a:outerShdw>
              </a:effectLst>
              <a:latin typeface="+mn-lt"/>
            </a:endParaRPr>
          </a:p>
          <a:p>
            <a:pPr marL="1428750" lvl="3" indent="-514350">
              <a:buClr>
                <a:schemeClr val="tx2">
                  <a:lumMod val="75000"/>
                </a:schemeClr>
              </a:buClr>
              <a:buFont typeface="+mj-lt"/>
              <a:buAutoNum type="arabicPeriod"/>
            </a:pPr>
            <a:r>
              <a:rPr lang="en-US" sz="2400" kern="0" dirty="0">
                <a:effectLst>
                  <a:outerShdw blurRad="38100" dist="38100" dir="2700000" algn="tl">
                    <a:srgbClr val="000000"/>
                  </a:outerShdw>
                </a:effectLst>
                <a:latin typeface="+mn-lt"/>
              </a:rPr>
              <a:t>H</a:t>
            </a:r>
            <a:r>
              <a:rPr lang="en-US" sz="2400" kern="0" dirty="0" smtClean="0">
                <a:effectLst>
                  <a:outerShdw blurRad="38100" dist="38100" dir="2700000" algn="tl">
                    <a:srgbClr val="000000"/>
                  </a:outerShdw>
                </a:effectLst>
                <a:latin typeface="+mn-lt"/>
              </a:rPr>
              <a:t>ave a pest </a:t>
            </a:r>
            <a:r>
              <a:rPr lang="en-US" sz="2400" kern="0" dirty="0">
                <a:effectLst>
                  <a:outerShdw blurRad="38100" dist="38100" dir="2700000" algn="tl">
                    <a:srgbClr val="000000"/>
                  </a:outerShdw>
                </a:effectLst>
                <a:latin typeface="+mn-lt"/>
              </a:rPr>
              <a:t>list related to trade with the European </a:t>
            </a:r>
            <a:r>
              <a:rPr lang="en-US" sz="2400" kern="0" dirty="0" smtClean="0">
                <a:effectLst>
                  <a:outerShdw blurRad="38100" dist="38100" dir="2700000" algn="tl">
                    <a:srgbClr val="000000"/>
                  </a:outerShdw>
                </a:effectLst>
                <a:latin typeface="+mn-lt"/>
              </a:rPr>
              <a:t>Union to start with.</a:t>
            </a:r>
          </a:p>
          <a:p>
            <a:pPr marL="1885950" lvl="4" indent="-514350">
              <a:buClr>
                <a:schemeClr val="tx2">
                  <a:lumMod val="75000"/>
                </a:schemeClr>
              </a:buClr>
              <a:buFont typeface="Arial" panose="020B0604020202020204" pitchFamily="34" charset="0"/>
              <a:buChar char="•"/>
            </a:pPr>
            <a:r>
              <a:rPr lang="en-US" sz="2300" kern="0" dirty="0">
                <a:effectLst>
                  <a:outerShdw blurRad="38100" dist="38100" dir="2700000" algn="tl">
                    <a:srgbClr val="000000"/>
                  </a:outerShdw>
                </a:effectLst>
                <a:latin typeface="+mn-lt"/>
              </a:rPr>
              <a:t>31 pests in total (19 of which are not on our prioritized pest </a:t>
            </a:r>
            <a:r>
              <a:rPr lang="en-US" sz="2300" kern="0" dirty="0" smtClean="0">
                <a:effectLst>
                  <a:outerShdw blurRad="38100" dist="38100" dir="2700000" algn="tl">
                    <a:srgbClr val="000000"/>
                  </a:outerShdw>
                </a:effectLst>
                <a:latin typeface="+mn-lt"/>
              </a:rPr>
              <a:t>list or already </a:t>
            </a:r>
            <a:r>
              <a:rPr lang="en-US" sz="2300" kern="0" dirty="0">
                <a:effectLst>
                  <a:outerShdw blurRad="38100" dist="38100" dir="2700000" algn="tl">
                    <a:srgbClr val="000000"/>
                  </a:outerShdw>
                </a:effectLst>
                <a:latin typeface="+mn-lt"/>
              </a:rPr>
              <a:t>present</a:t>
            </a:r>
            <a:r>
              <a:rPr lang="en-US" sz="2300" kern="0" dirty="0" smtClean="0">
                <a:effectLst>
                  <a:outerShdw blurRad="38100" dist="38100" dir="2700000" algn="tl">
                    <a:srgbClr val="000000"/>
                  </a:outerShdw>
                </a:effectLst>
                <a:latin typeface="+mn-lt"/>
              </a:rPr>
              <a:t>)</a:t>
            </a:r>
          </a:p>
          <a:p>
            <a:pPr marL="1428750" lvl="3" indent="-514350">
              <a:buClr>
                <a:schemeClr val="tx2">
                  <a:lumMod val="75000"/>
                </a:schemeClr>
              </a:buClr>
              <a:buFont typeface="+mj-lt"/>
              <a:buAutoNum type="arabicPeriod"/>
            </a:pPr>
            <a:r>
              <a:rPr lang="en-US" sz="2400" kern="0" dirty="0" smtClean="0">
                <a:effectLst>
                  <a:outerShdw blurRad="38100" dist="38100" dir="2700000" algn="tl">
                    <a:srgbClr val="000000"/>
                  </a:outerShdw>
                </a:effectLst>
                <a:latin typeface="+mn-lt"/>
              </a:rPr>
              <a:t>Industry input?</a:t>
            </a:r>
          </a:p>
          <a:p>
            <a:pPr marL="1885950" lvl="4" indent="-514350">
              <a:buClr>
                <a:schemeClr val="tx2">
                  <a:lumMod val="75000"/>
                </a:schemeClr>
              </a:buClr>
              <a:buFont typeface="Arial" panose="020B0604020202020204" pitchFamily="34" charset="0"/>
              <a:buChar char="•"/>
            </a:pPr>
            <a:r>
              <a:rPr lang="en-US" sz="2300" kern="0" dirty="0" smtClean="0">
                <a:effectLst>
                  <a:outerShdw blurRad="38100" dist="38100" dir="2700000" algn="tl">
                    <a:srgbClr val="000000"/>
                  </a:outerShdw>
                </a:effectLst>
                <a:latin typeface="+mn-lt"/>
              </a:rPr>
              <a:t>Datasheets and Introduction to come after pest list finalized</a:t>
            </a:r>
          </a:p>
          <a:p>
            <a:pPr marL="1885950" lvl="4" indent="-514350">
              <a:buClr>
                <a:schemeClr val="tx2">
                  <a:lumMod val="75000"/>
                </a:schemeClr>
              </a:buClr>
              <a:buFont typeface="Arial" panose="020B0604020202020204" pitchFamily="34" charset="0"/>
              <a:buChar char="•"/>
            </a:pPr>
            <a:r>
              <a:rPr lang="en-US" sz="2300" kern="0" dirty="0" smtClean="0">
                <a:effectLst>
                  <a:outerShdw blurRad="38100" dist="38100" dir="2700000" algn="tl">
                    <a:srgbClr val="000000"/>
                  </a:outerShdw>
                </a:effectLst>
                <a:latin typeface="+mn-lt"/>
              </a:rPr>
              <a:t>Working on this manual while updating Stone Fruit manual (overlap of pests with apple/pear; pests can go into manual where make the most impact). </a:t>
            </a:r>
          </a:p>
        </p:txBody>
      </p:sp>
    </p:spTree>
    <p:extLst>
      <p:ext uri="{BB962C8B-B14F-4D97-AF65-F5344CB8AC3E}">
        <p14:creationId xmlns:p14="http://schemas.microsoft.com/office/powerpoint/2010/main" val="224934701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284" y="152400"/>
            <a:ext cx="8229600" cy="816987"/>
          </a:xfrm>
        </p:spPr>
        <p:txBody>
          <a:bodyPr/>
          <a:lstStyle/>
          <a:p>
            <a:r>
              <a:rPr lang="en-US" sz="3800" dirty="0" smtClean="0"/>
              <a:t>Other Suggested Surveys</a:t>
            </a:r>
            <a:endParaRPr lang="en-US" sz="3800" dirty="0"/>
          </a:p>
        </p:txBody>
      </p:sp>
      <p:sp>
        <p:nvSpPr>
          <p:cNvPr id="6" name="Rectangle 5"/>
          <p:cNvSpPr/>
          <p:nvPr/>
        </p:nvSpPr>
        <p:spPr>
          <a:xfrm>
            <a:off x="304800" y="1219200"/>
            <a:ext cx="8458200" cy="5663089"/>
          </a:xfrm>
          <a:prstGeom prst="rect">
            <a:avLst/>
          </a:prstGeom>
        </p:spPr>
        <p:txBody>
          <a:bodyPr wrap="square">
            <a:spAutoFit/>
          </a:bodyPr>
          <a:lstStyle/>
          <a:p>
            <a:pPr marL="514350" lvl="1" indent="-514350">
              <a:buClr>
                <a:srgbClr val="FFC000"/>
              </a:buClr>
              <a:buAutoNum type="arabicPeriod"/>
            </a:pPr>
            <a:r>
              <a:rPr lang="en-US" sz="3000" kern="0" dirty="0" smtClean="0">
                <a:solidFill>
                  <a:srgbClr val="FFC000"/>
                </a:solidFill>
                <a:effectLst>
                  <a:outerShdw blurRad="38100" dist="38100" dir="2700000" algn="tl">
                    <a:srgbClr val="000000"/>
                  </a:outerShdw>
                </a:effectLst>
                <a:latin typeface="+mn-lt"/>
              </a:rPr>
              <a:t>Berries/Small Fruit </a:t>
            </a:r>
            <a:endParaRPr lang="en-US" sz="3000" kern="0" dirty="0">
              <a:effectLst>
                <a:outerShdw blurRad="38100" dist="38100" dir="2700000" algn="tl">
                  <a:srgbClr val="000000"/>
                </a:outerShdw>
              </a:effectLst>
              <a:latin typeface="+mn-lt"/>
            </a:endParaRPr>
          </a:p>
          <a:p>
            <a:pPr marL="971550" lvl="2" indent="-514350">
              <a:buClr>
                <a:schemeClr val="tx2">
                  <a:lumMod val="75000"/>
                </a:schemeClr>
              </a:buClr>
              <a:buFont typeface="Arial" panose="020B0604020202020204" pitchFamily="34" charset="0"/>
              <a:buChar char="•"/>
            </a:pPr>
            <a:r>
              <a:rPr lang="en-US" sz="2400" kern="0" dirty="0" smtClean="0">
                <a:effectLst>
                  <a:outerShdw blurRad="38100" dist="38100" dir="2700000" algn="tl">
                    <a:srgbClr val="000000"/>
                  </a:outerShdw>
                </a:effectLst>
                <a:latin typeface="+mn-lt"/>
              </a:rPr>
              <a:t>Saul </a:t>
            </a:r>
            <a:r>
              <a:rPr lang="en-US" sz="2400" kern="0" dirty="0" err="1" smtClean="0">
                <a:effectLst>
                  <a:outerShdw blurRad="38100" dist="38100" dir="2700000" algn="tl">
                    <a:srgbClr val="000000"/>
                  </a:outerShdw>
                </a:effectLst>
                <a:latin typeface="+mn-lt"/>
              </a:rPr>
              <a:t>Vaiciunas</a:t>
            </a:r>
            <a:r>
              <a:rPr lang="en-US" sz="2400" kern="0" dirty="0" smtClean="0">
                <a:effectLst>
                  <a:outerShdw blurRad="38100" dist="38100" dir="2700000" algn="tl">
                    <a:srgbClr val="000000"/>
                  </a:outerShdw>
                </a:effectLst>
                <a:latin typeface="+mn-lt"/>
              </a:rPr>
              <a:t> is the current champion</a:t>
            </a:r>
          </a:p>
          <a:p>
            <a:pPr marL="971550" lvl="2" indent="-514350">
              <a:buClr>
                <a:schemeClr val="tx2">
                  <a:lumMod val="75000"/>
                </a:schemeClr>
              </a:buClr>
              <a:buFont typeface="Arial" panose="020B0604020202020204" pitchFamily="34" charset="0"/>
              <a:buChar char="•"/>
            </a:pPr>
            <a:r>
              <a:rPr lang="en-US" sz="2400" kern="0" dirty="0" smtClean="0">
                <a:effectLst>
                  <a:outerShdw blurRad="38100" dist="38100" dir="2700000" algn="tl">
                    <a:srgbClr val="000000"/>
                  </a:outerShdw>
                </a:effectLst>
                <a:latin typeface="+mn-lt"/>
              </a:rPr>
              <a:t>Has sent us 3 or 4 possible pests that we are evaluating</a:t>
            </a:r>
          </a:p>
          <a:p>
            <a:pPr marL="971550" lvl="2" indent="-514350">
              <a:buClr>
                <a:schemeClr val="tx2">
                  <a:lumMod val="75000"/>
                </a:schemeClr>
              </a:buClr>
              <a:buFont typeface="Arial" panose="020B0604020202020204" pitchFamily="34" charset="0"/>
              <a:buChar char="•"/>
            </a:pPr>
            <a:r>
              <a:rPr lang="en-US" sz="2400" kern="0" dirty="0" smtClean="0">
                <a:effectLst>
                  <a:outerShdw blurRad="38100" dist="38100" dir="2700000" algn="tl">
                    <a:srgbClr val="000000"/>
                  </a:outerShdw>
                </a:effectLst>
                <a:latin typeface="+mn-lt"/>
              </a:rPr>
              <a:t>Likely 2018 at earliest</a:t>
            </a:r>
          </a:p>
          <a:p>
            <a:pPr marL="457200" lvl="2">
              <a:buClr>
                <a:schemeClr val="tx2">
                  <a:lumMod val="75000"/>
                </a:schemeClr>
              </a:buClr>
            </a:pPr>
            <a:endParaRPr lang="en-US" sz="2400" kern="0" dirty="0" smtClean="0">
              <a:effectLst>
                <a:outerShdw blurRad="38100" dist="38100" dir="2700000" algn="tl">
                  <a:srgbClr val="000000"/>
                </a:outerShdw>
              </a:effectLst>
              <a:latin typeface="+mn-lt"/>
            </a:endParaRPr>
          </a:p>
          <a:p>
            <a:pPr marL="514350" lvl="1" indent="-514350">
              <a:buClr>
                <a:srgbClr val="FFC000"/>
              </a:buClr>
              <a:buFont typeface="+mj-lt"/>
              <a:buAutoNum type="arabicPeriod"/>
            </a:pPr>
            <a:r>
              <a:rPr lang="en-US" sz="3000" kern="0" dirty="0" smtClean="0">
                <a:solidFill>
                  <a:srgbClr val="FFC000"/>
                </a:solidFill>
                <a:effectLst>
                  <a:outerShdw blurRad="38100" dist="38100" dir="2700000" algn="tl">
                    <a:srgbClr val="000000"/>
                  </a:outerShdw>
                </a:effectLst>
              </a:rPr>
              <a:t>Dry bean/ pea/ pulse crops</a:t>
            </a:r>
          </a:p>
          <a:p>
            <a:pPr marL="971550" lvl="2" indent="-514350">
              <a:buClr>
                <a:schemeClr val="tx2">
                  <a:lumMod val="75000"/>
                </a:schemeClr>
              </a:buClr>
              <a:buFont typeface="Arial" panose="020B0604020202020204" pitchFamily="34" charset="0"/>
              <a:buChar char="•"/>
            </a:pPr>
            <a:r>
              <a:rPr lang="en-US" sz="2400" kern="0" dirty="0" smtClean="0">
                <a:effectLst>
                  <a:outerShdw blurRad="38100" dist="38100" dir="2700000" algn="tl">
                    <a:srgbClr val="000000"/>
                  </a:outerShdw>
                </a:effectLst>
              </a:rPr>
              <a:t>Ian Foley (MT) is willing to champion per </a:t>
            </a:r>
            <a:r>
              <a:rPr lang="en-US" sz="2400" kern="0" dirty="0" err="1" smtClean="0">
                <a:effectLst>
                  <a:outerShdw blurRad="38100" dist="38100" dir="2700000" algn="tl">
                    <a:srgbClr val="000000"/>
                  </a:outerShdw>
                </a:effectLst>
              </a:rPr>
              <a:t>Helmuth</a:t>
            </a:r>
            <a:endParaRPr lang="en-US" sz="2400" kern="0" dirty="0" smtClean="0">
              <a:effectLst>
                <a:outerShdw blurRad="38100" dist="38100" dir="2700000" algn="tl">
                  <a:srgbClr val="000000"/>
                </a:outerShdw>
              </a:effectLst>
            </a:endParaRPr>
          </a:p>
          <a:p>
            <a:pPr marL="457200" lvl="2">
              <a:buClr>
                <a:schemeClr val="tx2">
                  <a:lumMod val="75000"/>
                </a:schemeClr>
              </a:buClr>
            </a:pPr>
            <a:endParaRPr lang="en-US" sz="2400" kern="0" dirty="0" smtClean="0">
              <a:solidFill>
                <a:srgbClr val="FFC000"/>
              </a:solidFill>
              <a:effectLst>
                <a:outerShdw blurRad="38100" dist="38100" dir="2700000" algn="tl">
                  <a:srgbClr val="000000"/>
                </a:outerShdw>
              </a:effectLst>
            </a:endParaRPr>
          </a:p>
          <a:p>
            <a:pPr marL="514350" lvl="1" indent="-514350">
              <a:buClr>
                <a:srgbClr val="FFC000"/>
              </a:buClr>
              <a:buFont typeface="+mj-lt"/>
              <a:buAutoNum type="arabicPeriod"/>
            </a:pPr>
            <a:r>
              <a:rPr lang="en-US" sz="3000" kern="0" dirty="0" smtClean="0">
                <a:solidFill>
                  <a:srgbClr val="FFC000"/>
                </a:solidFill>
                <a:effectLst>
                  <a:outerShdw blurRad="38100" dist="38100" dir="2700000" algn="tl">
                    <a:srgbClr val="000000"/>
                  </a:outerShdw>
                </a:effectLst>
              </a:rPr>
              <a:t>Vegetable seed </a:t>
            </a:r>
            <a:endParaRPr lang="en-US" sz="3000" kern="0" dirty="0" smtClean="0">
              <a:effectLst>
                <a:outerShdw blurRad="38100" dist="38100" dir="2700000" algn="tl">
                  <a:srgbClr val="000000"/>
                </a:outerShdw>
              </a:effectLst>
              <a:latin typeface="+mn-lt"/>
            </a:endParaRPr>
          </a:p>
          <a:p>
            <a:pPr marL="971550" lvl="2" indent="-514350">
              <a:buClr>
                <a:schemeClr val="tx2">
                  <a:lumMod val="75000"/>
                </a:schemeClr>
              </a:buClr>
              <a:buFont typeface="Arial" panose="020B0604020202020204" pitchFamily="34" charset="0"/>
              <a:buChar char="•"/>
            </a:pPr>
            <a:r>
              <a:rPr lang="en-US" sz="2400" kern="0" dirty="0" smtClean="0">
                <a:effectLst>
                  <a:outerShdw blurRad="38100" dist="38100" dir="2700000" algn="tl">
                    <a:srgbClr val="000000"/>
                  </a:outerShdw>
                </a:effectLst>
              </a:rPr>
              <a:t>Nancy </a:t>
            </a:r>
            <a:r>
              <a:rPr lang="en-US" sz="2400" kern="0" dirty="0" err="1" smtClean="0">
                <a:effectLst>
                  <a:outerShdw blurRad="38100" dist="38100" dir="2700000" algn="tl">
                    <a:srgbClr val="000000"/>
                  </a:outerShdw>
                </a:effectLst>
              </a:rPr>
              <a:t>Osterbaur</a:t>
            </a:r>
            <a:r>
              <a:rPr lang="en-US" sz="2400" kern="0" dirty="0" smtClean="0">
                <a:effectLst>
                  <a:outerShdw blurRad="38100" dist="38100" dir="2700000" algn="tl">
                    <a:srgbClr val="000000"/>
                  </a:outerShdw>
                </a:effectLst>
              </a:rPr>
              <a:t> (OR) and </a:t>
            </a:r>
            <a:r>
              <a:rPr lang="en-US" sz="2400" kern="0" dirty="0" err="1" smtClean="0">
                <a:effectLst>
                  <a:outerShdw blurRad="38100" dist="38100" dir="2700000" algn="tl">
                    <a:srgbClr val="000000"/>
                  </a:outerShdw>
                </a:effectLst>
              </a:rPr>
              <a:t>Helmuth</a:t>
            </a:r>
            <a:r>
              <a:rPr lang="en-US" sz="2400" kern="0" dirty="0" smtClean="0">
                <a:effectLst>
                  <a:outerShdw blurRad="38100" dist="38100" dir="2700000" algn="tl">
                    <a:srgbClr val="000000"/>
                  </a:outerShdw>
                </a:effectLst>
              </a:rPr>
              <a:t> </a:t>
            </a:r>
            <a:r>
              <a:rPr lang="en-US" sz="2400" kern="0" dirty="0" err="1" smtClean="0">
                <a:effectLst>
                  <a:outerShdw blurRad="38100" dist="38100" dir="2700000" algn="tl">
                    <a:srgbClr val="000000"/>
                  </a:outerShdw>
                </a:effectLst>
              </a:rPr>
              <a:t>Rogg</a:t>
            </a:r>
            <a:r>
              <a:rPr lang="en-US" sz="2400" kern="0" dirty="0" smtClean="0">
                <a:effectLst>
                  <a:outerShdw blurRad="38100" dist="38100" dir="2700000" algn="tl">
                    <a:srgbClr val="000000"/>
                  </a:outerShdw>
                </a:effectLst>
              </a:rPr>
              <a:t> are willing </a:t>
            </a:r>
            <a:r>
              <a:rPr lang="en-US" sz="2400" kern="0" dirty="0">
                <a:effectLst>
                  <a:outerShdw blurRad="38100" dist="38100" dir="2700000" algn="tl">
                    <a:srgbClr val="000000"/>
                  </a:outerShdw>
                </a:effectLst>
              </a:rPr>
              <a:t>to champion per </a:t>
            </a:r>
            <a:r>
              <a:rPr lang="en-US" sz="2400" kern="0" dirty="0" err="1" smtClean="0">
                <a:effectLst>
                  <a:outerShdw blurRad="38100" dist="38100" dir="2700000" algn="tl">
                    <a:srgbClr val="000000"/>
                  </a:outerShdw>
                </a:effectLst>
              </a:rPr>
              <a:t>Helmuth</a:t>
            </a:r>
            <a:endParaRPr lang="en-US" sz="2400" kern="0" dirty="0">
              <a:solidFill>
                <a:srgbClr val="FFC000"/>
              </a:solidFill>
              <a:effectLst>
                <a:outerShdw blurRad="38100" dist="38100" dir="2700000" algn="tl">
                  <a:srgbClr val="000000"/>
                </a:outerShdw>
              </a:effectLst>
            </a:endParaRPr>
          </a:p>
          <a:p>
            <a:pPr marL="971550" lvl="2" indent="-514350">
              <a:buClr>
                <a:schemeClr val="tx2">
                  <a:lumMod val="75000"/>
                </a:schemeClr>
              </a:buClr>
              <a:buFont typeface="Arial" panose="020B0604020202020204" pitchFamily="34" charset="0"/>
              <a:buChar char="•"/>
            </a:pPr>
            <a:r>
              <a:rPr lang="en-US" sz="2400" kern="0" dirty="0" smtClean="0">
                <a:effectLst>
                  <a:outerShdw blurRad="38100" dist="38100" dir="2700000" algn="tl">
                    <a:srgbClr val="000000"/>
                  </a:outerShdw>
                </a:effectLst>
                <a:latin typeface="+mn-lt"/>
              </a:rPr>
              <a:t>Want to focus on viruses – concern is ID methods</a:t>
            </a:r>
          </a:p>
          <a:p>
            <a:pPr marL="342900" lvl="1" indent="-342900">
              <a:buClr>
                <a:schemeClr val="hlink"/>
              </a:buClr>
              <a:buNone/>
            </a:pPr>
            <a:endParaRPr lang="en-US" sz="3200" kern="0" dirty="0">
              <a:solidFill>
                <a:srgbClr val="FFFF99"/>
              </a:solidFill>
              <a:effectLst>
                <a:outerShdw blurRad="38100" dist="38100" dir="2700000" algn="tl">
                  <a:srgbClr val="000000"/>
                </a:outerShdw>
              </a:effectLst>
              <a:latin typeface="+mn-lt"/>
            </a:endParaRPr>
          </a:p>
        </p:txBody>
      </p:sp>
    </p:spTree>
    <p:extLst>
      <p:ext uri="{BB962C8B-B14F-4D97-AF65-F5344CB8AC3E}">
        <p14:creationId xmlns:p14="http://schemas.microsoft.com/office/powerpoint/2010/main" val="229760349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295400"/>
            <a:ext cx="7315200" cy="4191000"/>
          </a:xfrm>
          <a:noFill/>
          <a:ln w="38100" cmpd="sng">
            <a:solidFill>
              <a:srgbClr val="FFC000"/>
            </a:solidFill>
          </a:ln>
        </p:spPr>
        <p:txBody>
          <a:bodyPr/>
          <a:lstStyle/>
          <a:p>
            <a:r>
              <a:rPr lang="en-US" dirty="0" smtClean="0"/>
              <a:t>Manual Changes</a:t>
            </a:r>
            <a:endParaRPr lang="en-US" dirty="0"/>
          </a:p>
        </p:txBody>
      </p:sp>
    </p:spTree>
    <p:extLst>
      <p:ext uri="{BB962C8B-B14F-4D97-AF65-F5344CB8AC3E}">
        <p14:creationId xmlns:p14="http://schemas.microsoft.com/office/powerpoint/2010/main" val="20932504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pPr algn="l"/>
            <a:r>
              <a:rPr lang="en-US" sz="3600" dirty="0" smtClean="0"/>
              <a:t>Manual/Datasheet </a:t>
            </a:r>
            <a:r>
              <a:rPr lang="en-US" sz="3600" dirty="0"/>
              <a:t>R</a:t>
            </a:r>
            <a:r>
              <a:rPr lang="en-US" sz="3600" dirty="0" smtClean="0"/>
              <a:t>evisions</a:t>
            </a:r>
            <a:endParaRPr lang="en-US" sz="3600" dirty="0"/>
          </a:p>
        </p:txBody>
      </p:sp>
      <p:sp>
        <p:nvSpPr>
          <p:cNvPr id="3" name="Content Placeholder 2"/>
          <p:cNvSpPr>
            <a:spLocks noGrp="1"/>
          </p:cNvSpPr>
          <p:nvPr>
            <p:ph idx="1"/>
          </p:nvPr>
        </p:nvSpPr>
        <p:spPr>
          <a:xfrm>
            <a:off x="-76200" y="762000"/>
            <a:ext cx="8610600" cy="5486400"/>
          </a:xfrm>
        </p:spPr>
        <p:txBody>
          <a:bodyPr/>
          <a:lstStyle/>
          <a:p>
            <a:pPr lvl="2">
              <a:spcBef>
                <a:spcPts val="300"/>
              </a:spcBef>
              <a:buClr>
                <a:schemeClr val="tx2">
                  <a:lumMod val="50000"/>
                </a:schemeClr>
              </a:buClr>
              <a:buSzPct val="90000"/>
              <a:buFont typeface="Wingdings" pitchFamily="2" charset="2"/>
              <a:buChar char="§"/>
            </a:pPr>
            <a:r>
              <a:rPr lang="en-US" sz="2600" dirty="0" smtClean="0"/>
              <a:t>Changes to datasheets and manuals occur on a yearly basis.</a:t>
            </a:r>
          </a:p>
          <a:p>
            <a:pPr lvl="2">
              <a:spcBef>
                <a:spcPts val="300"/>
              </a:spcBef>
              <a:buClr>
                <a:schemeClr val="tx2">
                  <a:lumMod val="50000"/>
                </a:schemeClr>
              </a:buClr>
              <a:buSzPct val="90000"/>
              <a:buFont typeface="Wingdings" pitchFamily="2" charset="2"/>
              <a:buChar char="§"/>
            </a:pPr>
            <a:endParaRPr lang="en-US" sz="600" dirty="0" smtClean="0"/>
          </a:p>
          <a:p>
            <a:pPr lvl="2">
              <a:spcBef>
                <a:spcPts val="300"/>
              </a:spcBef>
              <a:buClr>
                <a:schemeClr val="tx2">
                  <a:lumMod val="50000"/>
                </a:schemeClr>
              </a:buClr>
              <a:buSzPct val="90000"/>
              <a:buFont typeface="Wingdings" pitchFamily="2" charset="2"/>
              <a:buChar char="§"/>
            </a:pPr>
            <a:r>
              <a:rPr lang="en-US" sz="2600" dirty="0" smtClean="0"/>
              <a:t>If substantial changes are made, a new version is created.</a:t>
            </a:r>
          </a:p>
          <a:p>
            <a:pPr lvl="3">
              <a:spcBef>
                <a:spcPts val="300"/>
              </a:spcBef>
              <a:buClr>
                <a:schemeClr val="tx2">
                  <a:lumMod val="50000"/>
                </a:schemeClr>
              </a:buClr>
              <a:buSzPct val="90000"/>
              <a:buFont typeface="Arial" pitchFamily="34" charset="0"/>
              <a:buChar char="•"/>
            </a:pPr>
            <a:r>
              <a:rPr lang="en-US" sz="2200" dirty="0" smtClean="0"/>
              <a:t>New survey or ID method</a:t>
            </a:r>
          </a:p>
          <a:p>
            <a:pPr lvl="3">
              <a:spcBef>
                <a:spcPts val="300"/>
              </a:spcBef>
              <a:buClr>
                <a:schemeClr val="tx2">
                  <a:lumMod val="50000"/>
                </a:schemeClr>
              </a:buClr>
              <a:buSzPct val="90000"/>
              <a:buFont typeface="Arial" pitchFamily="34" charset="0"/>
              <a:buChar char="•"/>
            </a:pPr>
            <a:r>
              <a:rPr lang="en-US" sz="2200" dirty="0" smtClean="0"/>
              <a:t>Pest addition/ removal</a:t>
            </a:r>
            <a:endParaRPr lang="en-US" sz="2200" dirty="0"/>
          </a:p>
          <a:p>
            <a:pPr marL="1371600" lvl="3" indent="0">
              <a:spcBef>
                <a:spcPts val="300"/>
              </a:spcBef>
              <a:buClr>
                <a:schemeClr val="tx2">
                  <a:lumMod val="50000"/>
                </a:schemeClr>
              </a:buClr>
              <a:buSzPct val="90000"/>
              <a:buNone/>
            </a:pPr>
            <a:endParaRPr lang="en-US" sz="600" dirty="0">
              <a:effectLst>
                <a:outerShdw blurRad="38100" dist="38100" dir="2700000" algn="tl">
                  <a:srgbClr val="000000">
                    <a:alpha val="75000"/>
                  </a:srgbClr>
                </a:outerShdw>
              </a:effectLst>
            </a:endParaRPr>
          </a:p>
          <a:p>
            <a:pPr lvl="2">
              <a:spcBef>
                <a:spcPts val="300"/>
              </a:spcBef>
              <a:buClr>
                <a:schemeClr val="tx2">
                  <a:lumMod val="50000"/>
                </a:schemeClr>
              </a:buClr>
              <a:buSzPct val="90000"/>
              <a:buFont typeface="Wingdings" pitchFamily="2" charset="2"/>
              <a:buChar char="§"/>
            </a:pPr>
            <a:r>
              <a:rPr lang="en-US" sz="2600" dirty="0" smtClean="0"/>
              <a:t>Changes are listed in the draft log at the beginning of each manual.</a:t>
            </a:r>
          </a:p>
          <a:p>
            <a:pPr lvl="3">
              <a:spcBef>
                <a:spcPts val="300"/>
              </a:spcBef>
              <a:buClr>
                <a:schemeClr val="tx1"/>
              </a:buClr>
              <a:buSzPct val="90000"/>
              <a:buFont typeface="Wingdings" pitchFamily="2" charset="2"/>
              <a:buChar char="§"/>
            </a:pPr>
            <a:r>
              <a:rPr lang="en-US" sz="2200" dirty="0" smtClean="0"/>
              <a:t>Datasheet changes are also at the end of the specific datasheet.</a:t>
            </a:r>
          </a:p>
          <a:p>
            <a:pPr lvl="3">
              <a:spcBef>
                <a:spcPts val="300"/>
              </a:spcBef>
              <a:buClr>
                <a:schemeClr val="tx1"/>
              </a:buClr>
              <a:buSzPct val="90000"/>
              <a:buFont typeface="Wingdings" pitchFamily="2" charset="2"/>
              <a:buChar char="§"/>
            </a:pPr>
            <a:r>
              <a:rPr lang="en-US" sz="2200" dirty="0" smtClean="0"/>
              <a:t>CAPS Approved methods and forum email notices (CR&amp;C site).</a:t>
            </a:r>
          </a:p>
          <a:p>
            <a:pPr lvl="3">
              <a:spcBef>
                <a:spcPts val="300"/>
              </a:spcBef>
              <a:buClr>
                <a:schemeClr val="tx1"/>
              </a:buClr>
              <a:buSzPct val="90000"/>
              <a:buFont typeface="Wingdings" pitchFamily="2" charset="2"/>
              <a:buChar char="§"/>
            </a:pPr>
            <a:endParaRPr lang="en-US" sz="600" dirty="0" smtClean="0"/>
          </a:p>
          <a:p>
            <a:pPr lvl="2">
              <a:spcBef>
                <a:spcPts val="300"/>
              </a:spcBef>
              <a:buClr>
                <a:schemeClr val="tx2">
                  <a:lumMod val="50000"/>
                </a:schemeClr>
              </a:buClr>
              <a:buSzPct val="90000"/>
              <a:buFont typeface="Wingdings" pitchFamily="2" charset="2"/>
              <a:buChar char="§"/>
            </a:pPr>
            <a:r>
              <a:rPr lang="en-US" sz="2600" dirty="0" smtClean="0"/>
              <a:t>Starting to apply pre- and post-assessment filters to commodity manuals as well.</a:t>
            </a:r>
          </a:p>
          <a:p>
            <a:pPr marL="1371600" lvl="3" indent="0">
              <a:buClr>
                <a:schemeClr val="bg2">
                  <a:lumMod val="60000"/>
                  <a:lumOff val="40000"/>
                </a:schemeClr>
              </a:buClr>
              <a:buSzPct val="90000"/>
              <a:buNone/>
            </a:pPr>
            <a:r>
              <a:rPr lang="en-US" sz="2600" dirty="0" smtClean="0">
                <a:solidFill>
                  <a:srgbClr val="FFC000"/>
                </a:solidFill>
                <a:effectLst>
                  <a:outerShdw blurRad="38100" dist="38100" dir="2700000" algn="tl">
                    <a:srgbClr val="000000">
                      <a:alpha val="75000"/>
                    </a:srgbClr>
                  </a:outerShdw>
                </a:effectLst>
              </a:rPr>
              <a:t> </a:t>
            </a:r>
          </a:p>
          <a:p>
            <a:pPr marL="914400" lvl="2" indent="0">
              <a:buClr>
                <a:srgbClr val="FFFF66"/>
              </a:buClr>
              <a:buSzPct val="90000"/>
              <a:buNone/>
            </a:pPr>
            <a:endParaRPr lang="en-US" sz="2800" dirty="0">
              <a:effectLst>
                <a:outerShdw blurRad="38100" dist="38100" dir="2700000" algn="tl">
                  <a:srgbClr val="000000">
                    <a:alpha val="75000"/>
                  </a:srgbClr>
                </a:outerShdw>
              </a:effectLst>
            </a:endParaRPr>
          </a:p>
          <a:p>
            <a:pPr marL="965200" lvl="3" indent="0">
              <a:buClr>
                <a:schemeClr val="tx2">
                  <a:lumMod val="75000"/>
                </a:schemeClr>
              </a:buClr>
              <a:buSzPct val="90000"/>
              <a:buNone/>
            </a:pPr>
            <a:endParaRPr lang="en-US" dirty="0" smtClean="0">
              <a:effectLst>
                <a:outerShdw blurRad="38100" dist="38100" dir="2700000" algn="tl">
                  <a:srgbClr val="000000">
                    <a:alpha val="75000"/>
                  </a:srgbClr>
                </a:outerShdw>
              </a:effectLst>
            </a:endParaRPr>
          </a:p>
          <a:p>
            <a:pPr lvl="3">
              <a:buClr>
                <a:schemeClr val="tx2">
                  <a:lumMod val="75000"/>
                </a:schemeClr>
              </a:buClr>
              <a:buSzPct val="90000"/>
              <a:buFont typeface="Wingdings" pitchFamily="2" charset="2"/>
              <a:buChar char="§"/>
            </a:pPr>
            <a:endParaRPr lang="en-US" sz="1600" dirty="0" smtClean="0">
              <a:effectLst>
                <a:outerShdw blurRad="38100" dist="38100" dir="2700000" algn="tl">
                  <a:srgbClr val="000000">
                    <a:alpha val="75000"/>
                  </a:srgbClr>
                </a:outerShdw>
              </a:effectLst>
            </a:endParaRPr>
          </a:p>
          <a:p>
            <a:pPr marL="0" lvl="0" indent="0">
              <a:buClr>
                <a:srgbClr val="FFC000"/>
              </a:buClr>
              <a:buSzPct val="90000"/>
              <a:buNone/>
            </a:pPr>
            <a:endParaRPr lang="en-US"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177269961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lstStyle/>
          <a:p>
            <a:pPr algn="l"/>
            <a:r>
              <a:rPr lang="en-US" sz="3600" dirty="0" smtClean="0"/>
              <a:t>Changes to Manuals for 2015/2016</a:t>
            </a:r>
            <a:endParaRPr lang="en-US" sz="3600" dirty="0"/>
          </a:p>
        </p:txBody>
      </p:sp>
      <p:sp>
        <p:nvSpPr>
          <p:cNvPr id="3" name="Content Placeholder 2"/>
          <p:cNvSpPr>
            <a:spLocks noGrp="1"/>
          </p:cNvSpPr>
          <p:nvPr>
            <p:ph idx="1"/>
          </p:nvPr>
        </p:nvSpPr>
        <p:spPr>
          <a:xfrm>
            <a:off x="228600" y="914400"/>
            <a:ext cx="8763000" cy="4343400"/>
          </a:xfrm>
        </p:spPr>
        <p:txBody>
          <a:bodyPr/>
          <a:lstStyle/>
          <a:p>
            <a:r>
              <a:rPr lang="en-US" sz="2800" dirty="0" smtClean="0">
                <a:solidFill>
                  <a:srgbClr val="FFC000"/>
                </a:solidFill>
              </a:rPr>
              <a:t>2015 Grape</a:t>
            </a:r>
          </a:p>
          <a:p>
            <a:pPr lvl="1">
              <a:buClr>
                <a:schemeClr val="tx1"/>
              </a:buClr>
            </a:pPr>
            <a:r>
              <a:rPr lang="en-US" sz="2200" dirty="0" smtClean="0"/>
              <a:t>Removed*: </a:t>
            </a:r>
            <a:r>
              <a:rPr lang="en-US" sz="2200" i="1" dirty="0" err="1"/>
              <a:t>Adoxophyes</a:t>
            </a:r>
            <a:r>
              <a:rPr lang="en-US" sz="2200" i="1" dirty="0"/>
              <a:t> </a:t>
            </a:r>
            <a:r>
              <a:rPr lang="en-US" sz="2200" i="1" dirty="0" err="1"/>
              <a:t>orana</a:t>
            </a:r>
            <a:r>
              <a:rPr lang="en-US" sz="2200" i="1" dirty="0"/>
              <a:t> </a:t>
            </a:r>
            <a:r>
              <a:rPr lang="en-US" sz="2200" dirty="0"/>
              <a:t>(summer fruit </a:t>
            </a:r>
            <a:r>
              <a:rPr lang="en-US" sz="2200" dirty="0" err="1"/>
              <a:t>tortrix</a:t>
            </a:r>
            <a:r>
              <a:rPr lang="en-US" sz="2200" dirty="0"/>
              <a:t> moth) (minor host for this moth; not likely to be detected in grape).</a:t>
            </a:r>
          </a:p>
          <a:p>
            <a:pPr lvl="1">
              <a:buClr>
                <a:schemeClr val="tx1"/>
              </a:buClr>
            </a:pPr>
            <a:r>
              <a:rPr lang="en-US" sz="2200" dirty="0" smtClean="0"/>
              <a:t>Removed*: </a:t>
            </a:r>
            <a:r>
              <a:rPr lang="en-US" sz="2200" i="1" dirty="0" err="1"/>
              <a:t>Diabrotica</a:t>
            </a:r>
            <a:r>
              <a:rPr lang="en-US" sz="2200" i="1" dirty="0"/>
              <a:t> </a:t>
            </a:r>
            <a:r>
              <a:rPr lang="en-US" sz="2200" i="1" dirty="0" err="1"/>
              <a:t>speciosa</a:t>
            </a:r>
            <a:r>
              <a:rPr lang="en-US" sz="2200" i="1" dirty="0"/>
              <a:t> </a:t>
            </a:r>
            <a:r>
              <a:rPr lang="en-US" sz="2200" dirty="0"/>
              <a:t>(cucurbit beetle) (minor host for this beetle; not likely to be detected in grape</a:t>
            </a:r>
            <a:r>
              <a:rPr lang="en-US" sz="2200" dirty="0" smtClean="0"/>
              <a:t>).</a:t>
            </a:r>
          </a:p>
          <a:p>
            <a:pPr marL="914400" lvl="2" indent="0">
              <a:buClr>
                <a:schemeClr val="tx1"/>
              </a:buClr>
              <a:buNone/>
            </a:pPr>
            <a:r>
              <a:rPr lang="en-US" sz="2000" dirty="0" smtClean="0">
                <a:solidFill>
                  <a:schemeClr val="tx2">
                    <a:lumMod val="75000"/>
                  </a:schemeClr>
                </a:solidFill>
              </a:rPr>
              <a:t>* Note: Pests </a:t>
            </a:r>
            <a:r>
              <a:rPr lang="en-US" sz="2000" dirty="0">
                <a:solidFill>
                  <a:schemeClr val="tx2">
                    <a:lumMod val="75000"/>
                  </a:schemeClr>
                </a:solidFill>
              </a:rPr>
              <a:t>are available in other manuals and </a:t>
            </a:r>
            <a:r>
              <a:rPr lang="en-US" sz="2000" dirty="0" smtClean="0">
                <a:solidFill>
                  <a:schemeClr val="tx2">
                    <a:lumMod val="75000"/>
                  </a:schemeClr>
                </a:solidFill>
              </a:rPr>
              <a:t>can be bundled.</a:t>
            </a:r>
            <a:endParaRPr lang="en-US" sz="1800" dirty="0">
              <a:solidFill>
                <a:schemeClr val="tx2">
                  <a:lumMod val="75000"/>
                </a:schemeClr>
              </a:solidFill>
            </a:endParaRPr>
          </a:p>
          <a:p>
            <a:pPr lvl="1">
              <a:buClr>
                <a:schemeClr val="tx1"/>
              </a:buClr>
            </a:pPr>
            <a:r>
              <a:rPr lang="en-US" sz="2200" dirty="0"/>
              <a:t>Updated all datasheets and put into new format (standalone datasheets and introduction document</a:t>
            </a:r>
            <a:r>
              <a:rPr lang="en-US" sz="2200" dirty="0" smtClean="0"/>
              <a:t>).</a:t>
            </a:r>
          </a:p>
          <a:p>
            <a:r>
              <a:rPr lang="en-US" sz="2800" dirty="0" smtClean="0">
                <a:solidFill>
                  <a:srgbClr val="FFC000"/>
                </a:solidFill>
              </a:rPr>
              <a:t>2016 Grape</a:t>
            </a:r>
          </a:p>
          <a:p>
            <a:pPr lvl="1">
              <a:buClr>
                <a:schemeClr val="tx1"/>
              </a:buClr>
            </a:pPr>
            <a:r>
              <a:rPr lang="en-US" sz="2200" dirty="0" smtClean="0"/>
              <a:t>Adding: </a:t>
            </a:r>
            <a:r>
              <a:rPr lang="en-US" sz="2200" i="1" dirty="0" err="1" smtClean="0"/>
              <a:t>Lycorma</a:t>
            </a:r>
            <a:r>
              <a:rPr lang="en-US" sz="2200" i="1" dirty="0" smtClean="0"/>
              <a:t> </a:t>
            </a:r>
            <a:r>
              <a:rPr lang="en-US" sz="2200" i="1" dirty="0" err="1" smtClean="0"/>
              <a:t>delicatula</a:t>
            </a:r>
            <a:r>
              <a:rPr lang="en-US" sz="2200" i="1" dirty="0" smtClean="0"/>
              <a:t> </a:t>
            </a:r>
            <a:r>
              <a:rPr lang="en-US" sz="2200" dirty="0" smtClean="0"/>
              <a:t>(spotted </a:t>
            </a:r>
            <a:r>
              <a:rPr lang="en-US" sz="2200" dirty="0" err="1" smtClean="0"/>
              <a:t>lanternfly</a:t>
            </a:r>
            <a:r>
              <a:rPr lang="en-US" sz="2200" dirty="0" smtClean="0"/>
              <a:t>) – Several states are interested in this pest after PA find.</a:t>
            </a:r>
          </a:p>
          <a:p>
            <a:pPr lvl="1">
              <a:buClr>
                <a:schemeClr val="tx1"/>
              </a:buClr>
            </a:pPr>
            <a:r>
              <a:rPr lang="en-US" sz="2200" dirty="0"/>
              <a:t>Adding: </a:t>
            </a:r>
            <a:r>
              <a:rPr lang="en-US" sz="2200" i="1" dirty="0" err="1" smtClean="0"/>
              <a:t>Brevipalpus</a:t>
            </a:r>
            <a:r>
              <a:rPr lang="en-US" sz="2200" i="1" dirty="0" smtClean="0"/>
              <a:t> </a:t>
            </a:r>
            <a:r>
              <a:rPr lang="en-US" sz="2200" i="1" dirty="0" err="1" smtClean="0"/>
              <a:t>chilensis</a:t>
            </a:r>
            <a:r>
              <a:rPr lang="en-US" sz="2200" i="1" dirty="0" smtClean="0"/>
              <a:t> </a:t>
            </a:r>
            <a:r>
              <a:rPr lang="en-US" sz="2200" dirty="0" smtClean="0"/>
              <a:t>(Chilean false red mite) </a:t>
            </a:r>
            <a:r>
              <a:rPr lang="en-US" sz="2200" dirty="0"/>
              <a:t>– </a:t>
            </a:r>
            <a:r>
              <a:rPr lang="en-US" sz="2200" dirty="0" smtClean="0"/>
              <a:t>PPQ P&amp;M/ PDMT request; survey needed; fumigation costs for this pest in grape.</a:t>
            </a:r>
          </a:p>
          <a:p>
            <a:pPr lvl="1">
              <a:buNone/>
            </a:pPr>
            <a:endParaRPr lang="en-US" dirty="0" smtClean="0"/>
          </a:p>
        </p:txBody>
      </p:sp>
    </p:spTree>
    <p:extLst>
      <p:ext uri="{BB962C8B-B14F-4D97-AF65-F5344CB8AC3E}">
        <p14:creationId xmlns:p14="http://schemas.microsoft.com/office/powerpoint/2010/main" val="346524987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lstStyle/>
          <a:p>
            <a:pPr algn="l"/>
            <a:r>
              <a:rPr lang="en-US" sz="3800" dirty="0" smtClean="0"/>
              <a:t>Changes to Manuals for 2015/2016</a:t>
            </a:r>
            <a:endParaRPr lang="en-US" sz="3800" dirty="0"/>
          </a:p>
        </p:txBody>
      </p:sp>
      <p:sp>
        <p:nvSpPr>
          <p:cNvPr id="3" name="Content Placeholder 2"/>
          <p:cNvSpPr>
            <a:spLocks noGrp="1"/>
          </p:cNvSpPr>
          <p:nvPr>
            <p:ph idx="1"/>
          </p:nvPr>
        </p:nvSpPr>
        <p:spPr>
          <a:xfrm>
            <a:off x="228600" y="914400"/>
            <a:ext cx="8763000" cy="4343400"/>
          </a:xfrm>
        </p:spPr>
        <p:txBody>
          <a:bodyPr/>
          <a:lstStyle/>
          <a:p>
            <a:r>
              <a:rPr lang="en-US" sz="2800" dirty="0" smtClean="0">
                <a:solidFill>
                  <a:srgbClr val="FFC000"/>
                </a:solidFill>
              </a:rPr>
              <a:t>2016 Soybean</a:t>
            </a:r>
          </a:p>
          <a:p>
            <a:pPr lvl="1">
              <a:buClr>
                <a:schemeClr val="tx1"/>
              </a:buClr>
            </a:pPr>
            <a:r>
              <a:rPr lang="en-US" sz="2200" dirty="0" smtClean="0"/>
              <a:t>Removing: </a:t>
            </a:r>
            <a:r>
              <a:rPr lang="en-US" sz="2200" i="1" dirty="0" err="1"/>
              <a:t>Adoxophyes</a:t>
            </a:r>
            <a:r>
              <a:rPr lang="en-US" sz="2200" i="1" dirty="0"/>
              <a:t> </a:t>
            </a:r>
            <a:r>
              <a:rPr lang="en-US" sz="2200" i="1" dirty="0" err="1"/>
              <a:t>orana</a:t>
            </a:r>
            <a:r>
              <a:rPr lang="en-US" sz="2200" i="1" dirty="0"/>
              <a:t> </a:t>
            </a:r>
            <a:r>
              <a:rPr lang="en-US" sz="2200" dirty="0"/>
              <a:t>(summer fruit </a:t>
            </a:r>
            <a:r>
              <a:rPr lang="en-US" sz="2200" dirty="0" err="1"/>
              <a:t>tortrix</a:t>
            </a:r>
            <a:r>
              <a:rPr lang="en-US" sz="2200" dirty="0"/>
              <a:t> moth) (minor host for this moth; not likely to be detected in </a:t>
            </a:r>
            <a:r>
              <a:rPr lang="en-US" sz="2200" dirty="0" smtClean="0"/>
              <a:t>soybean).</a:t>
            </a:r>
          </a:p>
          <a:p>
            <a:pPr lvl="1">
              <a:buClr>
                <a:schemeClr val="tx1"/>
              </a:buClr>
            </a:pPr>
            <a:r>
              <a:rPr lang="en-US" sz="2200" dirty="0" smtClean="0"/>
              <a:t>Removing: </a:t>
            </a:r>
            <a:r>
              <a:rPr lang="en-US" sz="2200" i="1" dirty="0" err="1" smtClean="0"/>
              <a:t>Heteronychus</a:t>
            </a:r>
            <a:r>
              <a:rPr lang="en-US" sz="2200" i="1" dirty="0" smtClean="0"/>
              <a:t> </a:t>
            </a:r>
            <a:r>
              <a:rPr lang="en-US" sz="2200" i="1" dirty="0" err="1" smtClean="0"/>
              <a:t>arator</a:t>
            </a:r>
            <a:r>
              <a:rPr lang="en-US" sz="2200" i="1" dirty="0" smtClean="0"/>
              <a:t> </a:t>
            </a:r>
            <a:r>
              <a:rPr lang="en-US" sz="2200" dirty="0" smtClean="0"/>
              <a:t>(black maize beetle) </a:t>
            </a:r>
            <a:r>
              <a:rPr lang="en-US" sz="2200" dirty="0"/>
              <a:t>(minor host for this </a:t>
            </a:r>
            <a:r>
              <a:rPr lang="en-US" sz="2200" dirty="0" smtClean="0"/>
              <a:t>beetle; </a:t>
            </a:r>
            <a:r>
              <a:rPr lang="en-US" sz="2200" dirty="0"/>
              <a:t>not likely to be detected in soybean</a:t>
            </a:r>
            <a:r>
              <a:rPr lang="en-US" sz="2200" dirty="0" smtClean="0"/>
              <a:t>)</a:t>
            </a:r>
          </a:p>
          <a:p>
            <a:pPr marL="457200" lvl="1" indent="0">
              <a:buClr>
                <a:schemeClr val="tx1"/>
              </a:buClr>
              <a:buNone/>
            </a:pPr>
            <a:endParaRPr lang="en-US" sz="2200" dirty="0"/>
          </a:p>
          <a:p>
            <a:r>
              <a:rPr lang="en-US" sz="2800" dirty="0" smtClean="0">
                <a:solidFill>
                  <a:srgbClr val="FFC000"/>
                </a:solidFill>
              </a:rPr>
              <a:t>2016 Oak</a:t>
            </a:r>
          </a:p>
          <a:p>
            <a:pPr marL="800100" lvl="3" indent="-342900">
              <a:buClr>
                <a:schemeClr val="tx1"/>
              </a:buClr>
            </a:pPr>
            <a:r>
              <a:rPr lang="en-US" sz="2200" dirty="0"/>
              <a:t>Removing: </a:t>
            </a:r>
            <a:r>
              <a:rPr lang="en-US" sz="2200" i="1" dirty="0" err="1"/>
              <a:t>Ephiphyas</a:t>
            </a:r>
            <a:r>
              <a:rPr lang="en-US" sz="2200" i="1" dirty="0"/>
              <a:t> </a:t>
            </a:r>
            <a:r>
              <a:rPr lang="en-US" sz="2200" i="1" dirty="0" err="1"/>
              <a:t>postvittana</a:t>
            </a:r>
            <a:r>
              <a:rPr lang="en-US" sz="2200" i="1" dirty="0"/>
              <a:t> </a:t>
            </a:r>
            <a:r>
              <a:rPr lang="en-US" sz="2200" dirty="0"/>
              <a:t>(light brown apple moth/LBAM</a:t>
            </a:r>
            <a:r>
              <a:rPr lang="en-US" sz="2200" dirty="0" smtClean="0"/>
              <a:t>) </a:t>
            </a:r>
            <a:r>
              <a:rPr lang="en-US" sz="2200" dirty="0"/>
              <a:t>(minor host for this </a:t>
            </a:r>
            <a:r>
              <a:rPr lang="en-US" sz="2200" dirty="0" smtClean="0"/>
              <a:t>moth; </a:t>
            </a:r>
            <a:r>
              <a:rPr lang="en-US" sz="2200" dirty="0"/>
              <a:t>not likely to be detected in </a:t>
            </a:r>
            <a:r>
              <a:rPr lang="en-US" sz="2200" dirty="0" smtClean="0"/>
              <a:t>oak)</a:t>
            </a:r>
            <a:endParaRPr lang="en-US" sz="2200" dirty="0"/>
          </a:p>
          <a:p>
            <a:pPr marL="800100" lvl="3" indent="-342900">
              <a:buClr>
                <a:schemeClr val="tx1"/>
              </a:buClr>
            </a:pPr>
            <a:endParaRPr lang="en-US" sz="2800" dirty="0" smtClean="0">
              <a:solidFill>
                <a:srgbClr val="FFC000"/>
              </a:solidFill>
            </a:endParaRPr>
          </a:p>
          <a:p>
            <a:endParaRPr lang="en-US" sz="2800" dirty="0" smtClean="0">
              <a:solidFill>
                <a:srgbClr val="FFC000"/>
              </a:solidFill>
            </a:endParaRPr>
          </a:p>
        </p:txBody>
      </p:sp>
    </p:spTree>
    <p:extLst>
      <p:ext uri="{BB962C8B-B14F-4D97-AF65-F5344CB8AC3E}">
        <p14:creationId xmlns:p14="http://schemas.microsoft.com/office/powerpoint/2010/main" val="47721687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lstStyle/>
          <a:p>
            <a:pPr algn="l"/>
            <a:r>
              <a:rPr lang="en-US" sz="3800" dirty="0" smtClean="0"/>
              <a:t>Changes to Manuals for 2015/2016</a:t>
            </a:r>
            <a:endParaRPr lang="en-US" sz="3800" dirty="0"/>
          </a:p>
        </p:txBody>
      </p:sp>
      <p:sp>
        <p:nvSpPr>
          <p:cNvPr id="3" name="Content Placeholder 2"/>
          <p:cNvSpPr>
            <a:spLocks noGrp="1"/>
          </p:cNvSpPr>
          <p:nvPr>
            <p:ph idx="1"/>
          </p:nvPr>
        </p:nvSpPr>
        <p:spPr>
          <a:xfrm>
            <a:off x="228600" y="914400"/>
            <a:ext cx="8763000" cy="4343400"/>
          </a:xfrm>
        </p:spPr>
        <p:txBody>
          <a:bodyPr/>
          <a:lstStyle/>
          <a:p>
            <a:r>
              <a:rPr lang="en-US" sz="2800" dirty="0" smtClean="0">
                <a:solidFill>
                  <a:srgbClr val="FFC000"/>
                </a:solidFill>
              </a:rPr>
              <a:t>2016 Small Grains</a:t>
            </a:r>
          </a:p>
          <a:p>
            <a:pPr marL="800100" lvl="3" indent="-342900">
              <a:buClr>
                <a:schemeClr val="tx1"/>
              </a:buClr>
            </a:pPr>
            <a:r>
              <a:rPr lang="en-US" sz="2400" dirty="0"/>
              <a:t>Removing: </a:t>
            </a:r>
            <a:r>
              <a:rPr lang="en-US" sz="2400" i="1" dirty="0" err="1" smtClean="0"/>
              <a:t>Lobesia</a:t>
            </a:r>
            <a:r>
              <a:rPr lang="en-US" sz="2400" i="1" dirty="0" smtClean="0"/>
              <a:t> </a:t>
            </a:r>
            <a:r>
              <a:rPr lang="en-US" sz="2400" i="1" dirty="0" err="1" smtClean="0"/>
              <a:t>botrana</a:t>
            </a:r>
            <a:r>
              <a:rPr lang="en-US" sz="2400" i="1" dirty="0" smtClean="0"/>
              <a:t> </a:t>
            </a:r>
            <a:r>
              <a:rPr lang="en-US" sz="2400" dirty="0" smtClean="0"/>
              <a:t>(European grapevine moth) – Barley likely not a host</a:t>
            </a:r>
          </a:p>
          <a:p>
            <a:pPr marL="800100" lvl="3" indent="-342900">
              <a:buClr>
                <a:schemeClr val="tx1"/>
              </a:buClr>
            </a:pPr>
            <a:r>
              <a:rPr lang="en-US" sz="2400" dirty="0"/>
              <a:t>Removing: </a:t>
            </a:r>
            <a:r>
              <a:rPr lang="en-US" sz="2400" i="1" dirty="0" err="1" smtClean="0"/>
              <a:t>Peronosclerospora</a:t>
            </a:r>
            <a:r>
              <a:rPr lang="en-US" sz="2400" i="1" dirty="0" smtClean="0"/>
              <a:t> </a:t>
            </a:r>
            <a:r>
              <a:rPr lang="en-US" sz="2400" i="1" dirty="0" err="1" smtClean="0"/>
              <a:t>philippensis</a:t>
            </a:r>
            <a:r>
              <a:rPr lang="en-US" sz="2400" i="1" dirty="0" smtClean="0"/>
              <a:t> </a:t>
            </a:r>
            <a:r>
              <a:rPr lang="en-US" sz="2400" dirty="0" smtClean="0"/>
              <a:t>(Philippine downy mildew) – Oats only minor host; not likely to be detected in oats.</a:t>
            </a:r>
            <a:endParaRPr lang="en-US" sz="2400" dirty="0">
              <a:solidFill>
                <a:srgbClr val="FFC000"/>
              </a:solidFill>
            </a:endParaRPr>
          </a:p>
          <a:p>
            <a:pPr marL="800100" lvl="4" indent="-342900">
              <a:buClr>
                <a:schemeClr val="tx1"/>
              </a:buClr>
            </a:pPr>
            <a:r>
              <a:rPr lang="en-US" sz="2400" dirty="0"/>
              <a:t>Removing: </a:t>
            </a:r>
            <a:r>
              <a:rPr lang="en-US" sz="2400" i="1" dirty="0" err="1" smtClean="0"/>
              <a:t>Spodoptera</a:t>
            </a:r>
            <a:r>
              <a:rPr lang="en-US" sz="2400" i="1" dirty="0" smtClean="0"/>
              <a:t> </a:t>
            </a:r>
            <a:r>
              <a:rPr lang="en-US" sz="2400" i="1" dirty="0" err="1" smtClean="0"/>
              <a:t>litura</a:t>
            </a:r>
            <a:r>
              <a:rPr lang="en-US" sz="2400" i="1" dirty="0" smtClean="0"/>
              <a:t> </a:t>
            </a:r>
            <a:r>
              <a:rPr lang="en-US" sz="2400" dirty="0" smtClean="0"/>
              <a:t>(cotton cutworm) </a:t>
            </a:r>
            <a:r>
              <a:rPr lang="en-US" sz="2400" dirty="0"/>
              <a:t>– </a:t>
            </a:r>
            <a:r>
              <a:rPr lang="en-US" sz="2400" dirty="0" smtClean="0"/>
              <a:t>Wheat </a:t>
            </a:r>
            <a:r>
              <a:rPr lang="en-US" sz="2400" dirty="0"/>
              <a:t>only minor host; not likely to be detected in oats</a:t>
            </a:r>
            <a:r>
              <a:rPr lang="en-US" sz="2400" dirty="0" smtClean="0"/>
              <a:t>.</a:t>
            </a:r>
          </a:p>
          <a:p>
            <a:pPr marL="800100" lvl="4" indent="-342900">
              <a:buClr>
                <a:schemeClr val="tx1"/>
              </a:buClr>
            </a:pPr>
            <a:r>
              <a:rPr lang="en-US" sz="2400" dirty="0"/>
              <a:t>Removing: </a:t>
            </a:r>
            <a:r>
              <a:rPr lang="en-US" sz="2400" i="1" dirty="0" err="1"/>
              <a:t>Heteronychus</a:t>
            </a:r>
            <a:r>
              <a:rPr lang="en-US" sz="2400" i="1" dirty="0"/>
              <a:t> </a:t>
            </a:r>
            <a:r>
              <a:rPr lang="en-US" sz="2400" i="1" dirty="0" err="1"/>
              <a:t>arator</a:t>
            </a:r>
            <a:r>
              <a:rPr lang="en-US" sz="2400" i="1" dirty="0"/>
              <a:t> </a:t>
            </a:r>
            <a:r>
              <a:rPr lang="en-US" sz="2400" dirty="0"/>
              <a:t>(black maize beetle) (minor host for this beetle; not likely to be detected in </a:t>
            </a:r>
            <a:r>
              <a:rPr lang="en-US" sz="2400" dirty="0" smtClean="0"/>
              <a:t>small grains)</a:t>
            </a:r>
            <a:endParaRPr lang="en-US" sz="2400" dirty="0"/>
          </a:p>
          <a:p>
            <a:pPr marL="800100" lvl="4" indent="-342900">
              <a:buClr>
                <a:schemeClr val="tx1"/>
              </a:buClr>
            </a:pPr>
            <a:endParaRPr lang="en-US" sz="2400" dirty="0">
              <a:solidFill>
                <a:srgbClr val="FFC000"/>
              </a:solidFill>
            </a:endParaRPr>
          </a:p>
          <a:p>
            <a:endParaRPr lang="en-US" sz="2800" dirty="0" smtClean="0">
              <a:solidFill>
                <a:srgbClr val="FFC000"/>
              </a:solidFill>
            </a:endParaRPr>
          </a:p>
          <a:p>
            <a:pPr marL="0" indent="0">
              <a:buNone/>
            </a:pPr>
            <a:endParaRPr lang="en-US" sz="2800" dirty="0" smtClean="0">
              <a:solidFill>
                <a:srgbClr val="FFC000"/>
              </a:solidFill>
            </a:endParaRPr>
          </a:p>
        </p:txBody>
      </p:sp>
    </p:spTree>
    <p:extLst>
      <p:ext uri="{BB962C8B-B14F-4D97-AF65-F5344CB8AC3E}">
        <p14:creationId xmlns:p14="http://schemas.microsoft.com/office/powerpoint/2010/main" val="426154145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762000"/>
          </a:xfrm>
        </p:spPr>
        <p:txBody>
          <a:bodyPr/>
          <a:lstStyle/>
          <a:p>
            <a:pPr algn="l"/>
            <a:r>
              <a:rPr lang="en-US" sz="3800" dirty="0" smtClean="0"/>
              <a:t>Potential Changes to Manuals for 2015/2016</a:t>
            </a:r>
            <a:endParaRPr lang="en-US" sz="3800" dirty="0"/>
          </a:p>
        </p:txBody>
      </p:sp>
      <p:sp>
        <p:nvSpPr>
          <p:cNvPr id="3" name="Content Placeholder 2"/>
          <p:cNvSpPr>
            <a:spLocks noGrp="1"/>
          </p:cNvSpPr>
          <p:nvPr>
            <p:ph idx="1"/>
          </p:nvPr>
        </p:nvSpPr>
        <p:spPr>
          <a:xfrm>
            <a:off x="381000" y="1524000"/>
            <a:ext cx="8763000" cy="4343400"/>
          </a:xfrm>
        </p:spPr>
        <p:txBody>
          <a:bodyPr/>
          <a:lstStyle/>
          <a:p>
            <a:r>
              <a:rPr lang="en-US" sz="2800" dirty="0" smtClean="0">
                <a:solidFill>
                  <a:srgbClr val="FFC000"/>
                </a:solidFill>
              </a:rPr>
              <a:t>Two new pathogens</a:t>
            </a:r>
          </a:p>
          <a:p>
            <a:pPr marL="800100" lvl="3" indent="-342900">
              <a:buClr>
                <a:schemeClr val="tx1"/>
              </a:buClr>
            </a:pPr>
            <a:r>
              <a:rPr lang="en-US" sz="2400" i="1" dirty="0" err="1" smtClean="0">
                <a:solidFill>
                  <a:schemeClr val="tx2">
                    <a:lumMod val="75000"/>
                  </a:schemeClr>
                </a:solidFill>
              </a:rPr>
              <a:t>Candidatus</a:t>
            </a:r>
            <a:r>
              <a:rPr lang="en-US" sz="2400" i="1" dirty="0" smtClean="0">
                <a:solidFill>
                  <a:schemeClr val="tx2">
                    <a:lumMod val="75000"/>
                  </a:schemeClr>
                </a:solidFill>
              </a:rPr>
              <a:t> </a:t>
            </a:r>
            <a:r>
              <a:rPr lang="en-US" sz="2400" dirty="0" err="1" smtClean="0">
                <a:solidFill>
                  <a:schemeClr val="tx2">
                    <a:lumMod val="75000"/>
                  </a:schemeClr>
                </a:solidFill>
              </a:rPr>
              <a:t>Phytoplasma</a:t>
            </a:r>
            <a:r>
              <a:rPr lang="en-US" sz="2400" dirty="0" smtClean="0">
                <a:solidFill>
                  <a:schemeClr val="tx2">
                    <a:lumMod val="75000"/>
                  </a:schemeClr>
                </a:solidFill>
              </a:rPr>
              <a:t> </a:t>
            </a:r>
            <a:r>
              <a:rPr lang="en-US" sz="2400" dirty="0" err="1" smtClean="0">
                <a:solidFill>
                  <a:schemeClr val="tx2">
                    <a:lumMod val="75000"/>
                  </a:schemeClr>
                </a:solidFill>
              </a:rPr>
              <a:t>solani</a:t>
            </a:r>
            <a:r>
              <a:rPr lang="en-US" sz="2400" dirty="0" smtClean="0">
                <a:solidFill>
                  <a:schemeClr val="tx2">
                    <a:lumMod val="75000"/>
                  </a:schemeClr>
                </a:solidFill>
              </a:rPr>
              <a:t> </a:t>
            </a:r>
            <a:r>
              <a:rPr lang="en-US" sz="2400" dirty="0" smtClean="0"/>
              <a:t>(bois noir; </a:t>
            </a:r>
            <a:r>
              <a:rPr lang="en-US" sz="2400" dirty="0" err="1" smtClean="0"/>
              <a:t>stolbur</a:t>
            </a:r>
            <a:r>
              <a:rPr lang="en-US" sz="2400" dirty="0" smtClean="0"/>
              <a:t> </a:t>
            </a:r>
            <a:r>
              <a:rPr lang="en-US" sz="2400" dirty="0" err="1" smtClean="0"/>
              <a:t>phytoplasma</a:t>
            </a:r>
            <a:r>
              <a:rPr lang="en-US" sz="2400" dirty="0" smtClean="0"/>
              <a:t>) </a:t>
            </a:r>
          </a:p>
          <a:p>
            <a:pPr marL="1257300" lvl="4" indent="-342900">
              <a:buClr>
                <a:schemeClr val="tx1"/>
              </a:buClr>
            </a:pPr>
            <a:r>
              <a:rPr lang="en-US" sz="2400" dirty="0" smtClean="0"/>
              <a:t>Very broad host range; rapidly spreading across Europe</a:t>
            </a:r>
          </a:p>
          <a:p>
            <a:pPr marL="1257300" lvl="4" indent="-342900">
              <a:buClr>
                <a:schemeClr val="tx1"/>
              </a:buClr>
            </a:pPr>
            <a:r>
              <a:rPr lang="en-US" sz="2400" dirty="0" smtClean="0"/>
              <a:t>Likely will add this pest to grape, </a:t>
            </a:r>
            <a:r>
              <a:rPr lang="en-US" sz="2400" dirty="0" err="1" smtClean="0"/>
              <a:t>Solanaceous</a:t>
            </a:r>
            <a:r>
              <a:rPr lang="en-US" sz="2400" dirty="0" smtClean="0"/>
              <a:t> hosts, corn, and stone fruit</a:t>
            </a:r>
          </a:p>
          <a:p>
            <a:pPr marL="800100" lvl="3" indent="-342900">
              <a:buClr>
                <a:schemeClr val="tx1"/>
              </a:buClr>
            </a:pPr>
            <a:r>
              <a:rPr lang="en-US" sz="2400" i="1" dirty="0" err="1" smtClean="0">
                <a:solidFill>
                  <a:schemeClr val="tx2">
                    <a:lumMod val="75000"/>
                  </a:schemeClr>
                </a:solidFill>
              </a:rPr>
              <a:t>Phytophtora</a:t>
            </a:r>
            <a:r>
              <a:rPr lang="en-US" sz="2400" i="1" dirty="0" smtClean="0">
                <a:solidFill>
                  <a:schemeClr val="tx2">
                    <a:lumMod val="75000"/>
                  </a:schemeClr>
                </a:solidFill>
              </a:rPr>
              <a:t> </a:t>
            </a:r>
            <a:r>
              <a:rPr lang="en-US" sz="2400" i="1" dirty="0" err="1" smtClean="0">
                <a:solidFill>
                  <a:schemeClr val="tx2">
                    <a:lumMod val="75000"/>
                  </a:schemeClr>
                </a:solidFill>
              </a:rPr>
              <a:t>kernoviae</a:t>
            </a:r>
            <a:r>
              <a:rPr lang="en-US" sz="2400" i="1" dirty="0" smtClean="0">
                <a:solidFill>
                  <a:schemeClr val="tx2">
                    <a:lumMod val="75000"/>
                  </a:schemeClr>
                </a:solidFill>
              </a:rPr>
              <a:t> </a:t>
            </a:r>
            <a:r>
              <a:rPr lang="en-US" sz="2400" dirty="0" smtClean="0"/>
              <a:t>(No common name) </a:t>
            </a:r>
          </a:p>
          <a:p>
            <a:pPr marL="1257300" lvl="4" indent="-342900">
              <a:buClr>
                <a:schemeClr val="tx1"/>
              </a:buClr>
            </a:pPr>
            <a:r>
              <a:rPr lang="en-US" sz="2400" dirty="0" smtClean="0"/>
              <a:t>Very similar to </a:t>
            </a:r>
            <a:r>
              <a:rPr lang="en-US" sz="2400" i="1" dirty="0" smtClean="0"/>
              <a:t>P. </a:t>
            </a:r>
            <a:r>
              <a:rPr lang="en-US" sz="2400" i="1" dirty="0" err="1" smtClean="0"/>
              <a:t>ramorum</a:t>
            </a:r>
            <a:r>
              <a:rPr lang="en-US" sz="2400" i="1" dirty="0" smtClean="0"/>
              <a:t> </a:t>
            </a:r>
            <a:r>
              <a:rPr lang="en-US" sz="2400" dirty="0" smtClean="0"/>
              <a:t>(similar host range plus beech)</a:t>
            </a:r>
          </a:p>
          <a:p>
            <a:pPr marL="1257300" lvl="4" indent="-342900">
              <a:buClr>
                <a:schemeClr val="tx1"/>
              </a:buClr>
            </a:pPr>
            <a:r>
              <a:rPr lang="en-US" sz="2400" dirty="0" smtClean="0"/>
              <a:t>May add to oak manual</a:t>
            </a:r>
          </a:p>
          <a:p>
            <a:pPr marL="0" indent="0">
              <a:buNone/>
            </a:pPr>
            <a:endParaRPr lang="en-US" sz="2800" dirty="0" smtClean="0">
              <a:solidFill>
                <a:srgbClr val="FFC000"/>
              </a:solidFill>
            </a:endParaRPr>
          </a:p>
        </p:txBody>
      </p:sp>
    </p:spTree>
    <p:extLst>
      <p:ext uri="{BB962C8B-B14F-4D97-AF65-F5344CB8AC3E}">
        <p14:creationId xmlns:p14="http://schemas.microsoft.com/office/powerpoint/2010/main" val="62435358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284" y="152400"/>
            <a:ext cx="8229600" cy="816987"/>
          </a:xfrm>
        </p:spPr>
        <p:txBody>
          <a:bodyPr/>
          <a:lstStyle/>
          <a:p>
            <a:r>
              <a:rPr lang="en-US" sz="3800" dirty="0" smtClean="0"/>
              <a:t>Discussion</a:t>
            </a:r>
            <a:endParaRPr lang="en-US" sz="3800" dirty="0"/>
          </a:p>
        </p:txBody>
      </p:sp>
      <p:sp>
        <p:nvSpPr>
          <p:cNvPr id="6" name="Rectangle 5"/>
          <p:cNvSpPr/>
          <p:nvPr/>
        </p:nvSpPr>
        <p:spPr>
          <a:xfrm>
            <a:off x="329339" y="990600"/>
            <a:ext cx="8458200" cy="5909310"/>
          </a:xfrm>
          <a:prstGeom prst="rect">
            <a:avLst/>
          </a:prstGeom>
        </p:spPr>
        <p:txBody>
          <a:bodyPr wrap="square">
            <a:spAutoFit/>
          </a:bodyPr>
          <a:lstStyle/>
          <a:p>
            <a:pPr marL="0" lvl="1">
              <a:buClr>
                <a:schemeClr val="tx1"/>
              </a:buClr>
            </a:pPr>
            <a:r>
              <a:rPr lang="en-US" sz="3000" kern="0" dirty="0">
                <a:solidFill>
                  <a:srgbClr val="FFC000"/>
                </a:solidFill>
                <a:effectLst>
                  <a:outerShdw blurRad="38100" dist="38100" dir="2700000" algn="tl">
                    <a:srgbClr val="000000"/>
                  </a:outerShdw>
                </a:effectLst>
                <a:latin typeface="+mn-lt"/>
              </a:rPr>
              <a:t>CPHST can only maintain manuals and pest lists at current levels (10 manuals; ~145 pests in total</a:t>
            </a:r>
            <a:r>
              <a:rPr lang="en-US" sz="3000" kern="0" dirty="0" smtClean="0">
                <a:solidFill>
                  <a:srgbClr val="FFC000"/>
                </a:solidFill>
                <a:effectLst>
                  <a:outerShdw blurRad="38100" dist="38100" dir="2700000" algn="tl">
                    <a:srgbClr val="000000"/>
                  </a:outerShdw>
                </a:effectLst>
                <a:latin typeface="+mn-lt"/>
              </a:rPr>
              <a:t>) with current staffing</a:t>
            </a:r>
          </a:p>
          <a:p>
            <a:pPr marL="0" lvl="1">
              <a:buClr>
                <a:schemeClr val="tx1"/>
              </a:buClr>
            </a:pPr>
            <a:endParaRPr lang="en-US" sz="3000" kern="0" dirty="0" smtClean="0">
              <a:solidFill>
                <a:srgbClr val="FFC000"/>
              </a:solidFill>
              <a:effectLst>
                <a:outerShdw blurRad="38100" dist="38100" dir="2700000" algn="tl">
                  <a:srgbClr val="000000"/>
                </a:outerShdw>
              </a:effectLst>
              <a:latin typeface="+mn-lt"/>
            </a:endParaRPr>
          </a:p>
          <a:p>
            <a:pPr marL="514350" lvl="1" indent="-514350">
              <a:buClr>
                <a:schemeClr val="tx1"/>
              </a:buClr>
              <a:buFont typeface="+mj-lt"/>
              <a:buAutoNum type="arabicPeriod"/>
            </a:pPr>
            <a:r>
              <a:rPr lang="en-US" sz="2800" kern="0" dirty="0" smtClean="0">
                <a:effectLst>
                  <a:outerShdw blurRad="38100" dist="38100" dir="2700000" algn="tl">
                    <a:srgbClr val="000000"/>
                  </a:outerShdw>
                </a:effectLst>
                <a:latin typeface="+mn-lt"/>
              </a:rPr>
              <a:t>Is there agreement with the “champion” idea?</a:t>
            </a:r>
          </a:p>
          <a:p>
            <a:pPr marL="1428750" lvl="3" indent="-514350">
              <a:buClr>
                <a:schemeClr val="tx1"/>
              </a:buClr>
              <a:buFont typeface="Arial" panose="020B0604020202020204" pitchFamily="34" charset="0"/>
              <a:buChar char="•"/>
            </a:pPr>
            <a:r>
              <a:rPr lang="en-US" sz="2400" kern="0" dirty="0" smtClean="0">
                <a:effectLst>
                  <a:outerShdw blurRad="38100" dist="38100" dir="2700000" algn="tl">
                    <a:srgbClr val="000000"/>
                  </a:outerShdw>
                </a:effectLst>
                <a:latin typeface="+mn-lt"/>
              </a:rPr>
              <a:t>Puts some responsibility on the manual </a:t>
            </a:r>
            <a:r>
              <a:rPr lang="en-US" sz="2400" kern="0" dirty="0" err="1" smtClean="0">
                <a:effectLst>
                  <a:outerShdw blurRad="38100" dist="38100" dir="2700000" algn="tl">
                    <a:srgbClr val="000000"/>
                  </a:outerShdw>
                </a:effectLst>
                <a:latin typeface="+mn-lt"/>
              </a:rPr>
              <a:t>suggestor</a:t>
            </a:r>
            <a:r>
              <a:rPr lang="en-US" sz="2400" kern="0" dirty="0" smtClean="0">
                <a:effectLst>
                  <a:outerShdw blurRad="38100" dist="38100" dir="2700000" algn="tl">
                    <a:srgbClr val="000000"/>
                  </a:outerShdw>
                </a:effectLst>
                <a:latin typeface="+mn-lt"/>
              </a:rPr>
              <a:t>/ champion vs. just CPHST. </a:t>
            </a:r>
          </a:p>
          <a:p>
            <a:pPr marL="514350" lvl="1" indent="-514350">
              <a:buClr>
                <a:schemeClr val="tx1"/>
              </a:buClr>
              <a:buAutoNum type="arabicPeriod"/>
            </a:pPr>
            <a:r>
              <a:rPr lang="en-US" sz="2800" kern="0" dirty="0" smtClean="0">
                <a:effectLst>
                  <a:outerShdw blurRad="38100" dist="38100" dir="2700000" algn="tl">
                    <a:srgbClr val="000000"/>
                  </a:outerShdw>
                </a:effectLst>
                <a:latin typeface="+mn-lt"/>
              </a:rPr>
              <a:t>Can we have too manual manuals? Are we spreading our resources too thin; only certain amount of funding available? </a:t>
            </a:r>
          </a:p>
          <a:p>
            <a:pPr marL="514350" lvl="1" indent="-514350">
              <a:buClr>
                <a:schemeClr val="tx1"/>
              </a:buClr>
              <a:buAutoNum type="arabicPeriod"/>
            </a:pPr>
            <a:r>
              <a:rPr lang="en-US" sz="2800" kern="0" dirty="0" smtClean="0">
                <a:effectLst>
                  <a:outerShdw blurRad="38100" dist="38100" dir="2700000" algn="tl">
                    <a:srgbClr val="000000"/>
                  </a:outerShdw>
                </a:effectLst>
                <a:latin typeface="+mn-lt"/>
              </a:rPr>
              <a:t>How to prioritize new manual suggestions?</a:t>
            </a:r>
          </a:p>
          <a:p>
            <a:pPr marL="0" lvl="1">
              <a:buClr>
                <a:schemeClr val="tx1"/>
              </a:buClr>
            </a:pPr>
            <a:endParaRPr lang="en-US" sz="3000" kern="0" dirty="0">
              <a:effectLst>
                <a:outerShdw blurRad="38100" dist="38100" dir="2700000" algn="tl">
                  <a:srgbClr val="000000"/>
                </a:outerShdw>
              </a:effectLst>
              <a:latin typeface="+mn-lt"/>
            </a:endParaRPr>
          </a:p>
          <a:p>
            <a:pPr marL="342900" lvl="1" indent="-342900">
              <a:buClr>
                <a:schemeClr val="tx1"/>
              </a:buClr>
              <a:buNone/>
            </a:pPr>
            <a:endParaRPr lang="en-US" sz="3200" kern="0" dirty="0">
              <a:solidFill>
                <a:srgbClr val="FFFF99"/>
              </a:solidFill>
              <a:effectLst>
                <a:outerShdw blurRad="38100" dist="38100" dir="2700000" algn="tl">
                  <a:srgbClr val="000000"/>
                </a:outerShdw>
              </a:effectLst>
              <a:latin typeface="+mn-lt"/>
            </a:endParaRPr>
          </a:p>
        </p:txBody>
      </p:sp>
    </p:spTree>
    <p:extLst>
      <p:ext uri="{BB962C8B-B14F-4D97-AF65-F5344CB8AC3E}">
        <p14:creationId xmlns:p14="http://schemas.microsoft.com/office/powerpoint/2010/main" val="3840944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Topics</a:t>
            </a:r>
            <a:endParaRPr lang="en-US" dirty="0"/>
          </a:p>
        </p:txBody>
      </p:sp>
      <p:sp>
        <p:nvSpPr>
          <p:cNvPr id="4" name="Content Placeholder 3"/>
          <p:cNvSpPr>
            <a:spLocks noGrp="1"/>
          </p:cNvSpPr>
          <p:nvPr>
            <p:ph idx="1"/>
          </p:nvPr>
        </p:nvSpPr>
        <p:spPr>
          <a:xfrm>
            <a:off x="914400" y="1981200"/>
            <a:ext cx="7391400" cy="4114800"/>
          </a:xfrm>
        </p:spPr>
        <p:txBody>
          <a:bodyPr/>
          <a:lstStyle/>
          <a:p>
            <a:pPr>
              <a:buClr>
                <a:srgbClr val="FFC000"/>
              </a:buClr>
            </a:pPr>
            <a:r>
              <a:rPr lang="en-US" dirty="0" smtClean="0"/>
              <a:t>Format</a:t>
            </a:r>
          </a:p>
          <a:p>
            <a:pPr>
              <a:buClr>
                <a:srgbClr val="FFC000"/>
              </a:buClr>
            </a:pPr>
            <a:r>
              <a:rPr lang="en-US" dirty="0"/>
              <a:t>New </a:t>
            </a:r>
            <a:r>
              <a:rPr lang="en-US" dirty="0" smtClean="0"/>
              <a:t>Surveys/Manuals for 2016</a:t>
            </a:r>
          </a:p>
          <a:p>
            <a:pPr>
              <a:buClr>
                <a:srgbClr val="FFC000"/>
              </a:buClr>
            </a:pPr>
            <a:r>
              <a:rPr lang="en-US" dirty="0"/>
              <a:t>Proposed New Process for </a:t>
            </a:r>
            <a:r>
              <a:rPr lang="en-US" dirty="0" smtClean="0"/>
              <a:t>Manuals</a:t>
            </a:r>
          </a:p>
          <a:p>
            <a:pPr>
              <a:buClr>
                <a:srgbClr val="FFC000"/>
              </a:buClr>
            </a:pPr>
            <a:r>
              <a:rPr lang="en-US" dirty="0"/>
              <a:t>Possible New </a:t>
            </a:r>
            <a:r>
              <a:rPr lang="en-US" dirty="0" smtClean="0"/>
              <a:t>Manuals</a:t>
            </a:r>
          </a:p>
          <a:p>
            <a:pPr>
              <a:buClr>
                <a:srgbClr val="FFC000"/>
              </a:buClr>
            </a:pPr>
            <a:r>
              <a:rPr lang="en-US" dirty="0"/>
              <a:t>Manual Changes</a:t>
            </a:r>
            <a:endParaRPr lang="en-US" dirty="0" smtClean="0"/>
          </a:p>
          <a:p>
            <a:pPr>
              <a:buClr>
                <a:srgbClr val="FFC000"/>
              </a:buClr>
            </a:pPr>
            <a:endParaRPr lang="en-US" dirty="0" smtClean="0"/>
          </a:p>
        </p:txBody>
      </p:sp>
    </p:spTree>
    <p:extLst>
      <p:ext uri="{BB962C8B-B14F-4D97-AF65-F5344CB8AC3E}">
        <p14:creationId xmlns:p14="http://schemas.microsoft.com/office/powerpoint/2010/main" val="236874650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284" y="76200"/>
            <a:ext cx="8229600" cy="816987"/>
          </a:xfrm>
        </p:spPr>
        <p:txBody>
          <a:bodyPr/>
          <a:lstStyle/>
          <a:p>
            <a:r>
              <a:rPr lang="en-US" sz="3800" dirty="0" smtClean="0"/>
              <a:t>One Option: Manual Rotation</a:t>
            </a:r>
            <a:endParaRPr lang="en-US" sz="3800" dirty="0"/>
          </a:p>
        </p:txBody>
      </p:sp>
      <p:sp>
        <p:nvSpPr>
          <p:cNvPr id="6" name="Rectangle 5"/>
          <p:cNvSpPr/>
          <p:nvPr/>
        </p:nvSpPr>
        <p:spPr>
          <a:xfrm>
            <a:off x="381000" y="838200"/>
            <a:ext cx="8305800" cy="6524863"/>
          </a:xfrm>
          <a:prstGeom prst="rect">
            <a:avLst/>
          </a:prstGeom>
        </p:spPr>
        <p:txBody>
          <a:bodyPr wrap="square">
            <a:spAutoFit/>
          </a:bodyPr>
          <a:lstStyle/>
          <a:p>
            <a:pPr marL="0" lvl="1">
              <a:buClr>
                <a:schemeClr val="tx1"/>
              </a:buClr>
            </a:pPr>
            <a:r>
              <a:rPr lang="en-US" sz="2400" kern="0" dirty="0" smtClean="0">
                <a:effectLst>
                  <a:outerShdw blurRad="38100" dist="38100" dir="2700000" algn="tl">
                    <a:srgbClr val="000000"/>
                  </a:outerShdw>
                </a:effectLst>
              </a:rPr>
              <a:t>CPHST plans to clean up existing/older manuals as we update them; remove pests that are not being surveyed for or are only minor hosts of a given host.</a:t>
            </a:r>
          </a:p>
          <a:p>
            <a:pPr marL="0" lvl="1">
              <a:buClr>
                <a:schemeClr val="tx1"/>
              </a:buClr>
            </a:pPr>
            <a:endParaRPr lang="en-US" sz="1200" kern="0" dirty="0" smtClean="0">
              <a:effectLst>
                <a:outerShdw blurRad="38100" dist="38100" dir="2700000" algn="tl">
                  <a:srgbClr val="000000"/>
                </a:outerShdw>
              </a:effectLst>
            </a:endParaRPr>
          </a:p>
          <a:p>
            <a:pPr marL="514350" lvl="1" indent="-514350">
              <a:buClr>
                <a:schemeClr val="tx1"/>
              </a:buClr>
              <a:buFont typeface="Arial" panose="020B0604020202020204" pitchFamily="34" charset="0"/>
              <a:buChar char="•"/>
            </a:pPr>
            <a:r>
              <a:rPr lang="en-US" sz="2400" kern="0" dirty="0">
                <a:effectLst>
                  <a:outerShdw blurRad="38100" dist="38100" dir="2700000" algn="tl">
                    <a:srgbClr val="000000"/>
                  </a:outerShdw>
                </a:effectLst>
              </a:rPr>
              <a:t>M</a:t>
            </a:r>
            <a:r>
              <a:rPr lang="en-US" sz="2400" kern="0" dirty="0" smtClean="0">
                <a:effectLst>
                  <a:outerShdw blurRad="38100" dist="38100" dir="2700000" algn="tl">
                    <a:srgbClr val="000000"/>
                  </a:outerShdw>
                </a:effectLst>
              </a:rPr>
              <a:t>anual </a:t>
            </a:r>
            <a:r>
              <a:rPr lang="en-US" sz="2400" kern="0" dirty="0">
                <a:effectLst>
                  <a:outerShdw blurRad="38100" dist="38100" dir="2700000" algn="tl">
                    <a:srgbClr val="000000"/>
                  </a:outerShdw>
                </a:effectLst>
              </a:rPr>
              <a:t>rotation </a:t>
            </a:r>
            <a:r>
              <a:rPr lang="en-US" sz="2400" kern="0" dirty="0" smtClean="0">
                <a:effectLst>
                  <a:outerShdw blurRad="38100" dist="38100" dir="2700000" algn="tl">
                    <a:srgbClr val="000000"/>
                  </a:outerShdw>
                </a:effectLst>
              </a:rPr>
              <a:t>may be an option (sometime in the future).</a:t>
            </a:r>
            <a:endParaRPr lang="en-US" sz="2400" kern="0" dirty="0" smtClean="0">
              <a:effectLst>
                <a:outerShdw blurRad="38100" dist="38100" dir="2700000" algn="tl">
                  <a:srgbClr val="000000"/>
                </a:outerShdw>
              </a:effectLst>
              <a:latin typeface="+mn-lt"/>
            </a:endParaRPr>
          </a:p>
          <a:p>
            <a:pPr marL="971550" lvl="2" indent="-514350">
              <a:buClr>
                <a:schemeClr val="tx1"/>
              </a:buClr>
              <a:buFont typeface="Arial" panose="020B0604020202020204" pitchFamily="34" charset="0"/>
              <a:buChar char="•"/>
            </a:pPr>
            <a:r>
              <a:rPr lang="en-US" sz="2200" kern="0" dirty="0" smtClean="0">
                <a:effectLst>
                  <a:outerShdw blurRad="38100" dist="38100" dir="2700000" algn="tl">
                    <a:srgbClr val="000000"/>
                  </a:outerShdw>
                </a:effectLst>
                <a:latin typeface="+mn-lt"/>
              </a:rPr>
              <a:t>Manuals available for survey could be rotated (available some years; not available other years)</a:t>
            </a:r>
          </a:p>
          <a:p>
            <a:pPr marL="1428750" lvl="3" indent="-514350">
              <a:buClr>
                <a:schemeClr val="tx1"/>
              </a:buClr>
              <a:buFont typeface="Arial" panose="020B0604020202020204" pitchFamily="34" charset="0"/>
              <a:buChar char="•"/>
            </a:pPr>
            <a:r>
              <a:rPr lang="en-US" sz="2000" kern="0" dirty="0" smtClean="0">
                <a:solidFill>
                  <a:schemeClr val="tx2">
                    <a:lumMod val="75000"/>
                  </a:schemeClr>
                </a:solidFill>
                <a:effectLst>
                  <a:outerShdw blurRad="38100" dist="38100" dir="2700000" algn="tl">
                    <a:srgbClr val="000000"/>
                  </a:outerShdw>
                </a:effectLst>
                <a:latin typeface="+mn-lt"/>
              </a:rPr>
              <a:t>CAPS and Farm Bill need to implement to be effective</a:t>
            </a:r>
          </a:p>
          <a:p>
            <a:pPr marL="914400" lvl="3">
              <a:buClr>
                <a:schemeClr val="tx1"/>
              </a:buClr>
            </a:pPr>
            <a:endParaRPr lang="en-US" sz="2000" kern="0" dirty="0" smtClean="0">
              <a:solidFill>
                <a:schemeClr val="tx2">
                  <a:lumMod val="75000"/>
                </a:schemeClr>
              </a:solidFill>
              <a:effectLst>
                <a:outerShdw blurRad="38100" dist="38100" dir="2700000" algn="tl">
                  <a:srgbClr val="000000"/>
                </a:outerShdw>
              </a:effectLst>
              <a:latin typeface="+mn-lt"/>
            </a:endParaRPr>
          </a:p>
          <a:p>
            <a:pPr marL="971550" lvl="2" indent="-514350">
              <a:buClr>
                <a:schemeClr val="tx1"/>
              </a:buClr>
              <a:buFont typeface="Arial" panose="020B0604020202020204" pitchFamily="34" charset="0"/>
              <a:buChar char="•"/>
            </a:pPr>
            <a:r>
              <a:rPr lang="en-US" sz="2200" kern="0" dirty="0" smtClean="0">
                <a:effectLst>
                  <a:outerShdw blurRad="38100" dist="38100" dir="2700000" algn="tl">
                    <a:srgbClr val="000000"/>
                  </a:outerShdw>
                </a:effectLst>
                <a:latin typeface="+mn-lt"/>
              </a:rPr>
              <a:t>How do we do this and still meet the needs of the field?</a:t>
            </a:r>
          </a:p>
          <a:p>
            <a:pPr marL="1428750" lvl="3" indent="-514350">
              <a:buClr>
                <a:schemeClr val="tx1"/>
              </a:buClr>
              <a:buFont typeface="Arial" panose="020B0604020202020204" pitchFamily="34" charset="0"/>
              <a:buChar char="•"/>
            </a:pPr>
            <a:r>
              <a:rPr lang="en-US" sz="2000" kern="0" dirty="0" smtClean="0">
                <a:effectLst>
                  <a:outerShdw blurRad="38100" dist="38100" dir="2700000" algn="tl">
                    <a:srgbClr val="000000"/>
                  </a:outerShdw>
                </a:effectLst>
                <a:latin typeface="+mn-lt"/>
              </a:rPr>
              <a:t>Rotate by popularity of survey. Less popular not available first.</a:t>
            </a:r>
          </a:p>
          <a:p>
            <a:pPr marL="1428750" lvl="3" indent="-514350">
              <a:buClr>
                <a:schemeClr val="tx1"/>
              </a:buClr>
              <a:buFont typeface="Arial" panose="020B0604020202020204" pitchFamily="34" charset="0"/>
              <a:buChar char="•"/>
            </a:pPr>
            <a:r>
              <a:rPr lang="en-US" sz="2000" kern="0" dirty="0" smtClean="0">
                <a:effectLst>
                  <a:outerShdw blurRad="38100" dist="38100" dir="2700000" algn="tl">
                    <a:srgbClr val="000000"/>
                  </a:outerShdw>
                </a:effectLst>
                <a:latin typeface="+mn-lt"/>
              </a:rPr>
              <a:t>Rotate yearly (may not work as some states do the same survey across multiple years/ split state into smaller units, survey for a subset of pests of interest across years, etc.)</a:t>
            </a:r>
          </a:p>
          <a:p>
            <a:pPr marL="1428750" lvl="3" indent="-514350">
              <a:buClr>
                <a:schemeClr val="tx1"/>
              </a:buClr>
              <a:buFont typeface="Arial" panose="020B0604020202020204" pitchFamily="34" charset="0"/>
              <a:buChar char="•"/>
            </a:pPr>
            <a:r>
              <a:rPr lang="en-US" sz="2000" kern="0" dirty="0" smtClean="0">
                <a:effectLst>
                  <a:outerShdw blurRad="38100" dist="38100" dir="2700000" algn="tl">
                    <a:srgbClr val="000000"/>
                  </a:outerShdw>
                </a:effectLst>
                <a:latin typeface="+mn-lt"/>
              </a:rPr>
              <a:t>Survey available for 2-3 years and then rotated (not available) for several years.</a:t>
            </a:r>
            <a:endParaRPr lang="en-US" sz="2000" kern="0" dirty="0">
              <a:effectLst>
                <a:outerShdw blurRad="38100" dist="38100" dir="2700000" algn="tl">
                  <a:srgbClr val="000000"/>
                </a:outerShdw>
              </a:effectLst>
              <a:latin typeface="+mn-lt"/>
            </a:endParaRPr>
          </a:p>
          <a:p>
            <a:pPr marL="342900" lvl="1" indent="-342900">
              <a:buClr>
                <a:schemeClr val="tx1"/>
              </a:buClr>
              <a:buNone/>
            </a:pPr>
            <a:endParaRPr lang="en-US" sz="2800" kern="0" dirty="0">
              <a:solidFill>
                <a:srgbClr val="FFFF99"/>
              </a:solidFill>
              <a:effectLst>
                <a:outerShdw blurRad="38100" dist="38100" dir="2700000" algn="tl">
                  <a:srgbClr val="000000"/>
                </a:outerShdw>
              </a:effectLst>
              <a:latin typeface="+mn-lt"/>
            </a:endParaRPr>
          </a:p>
        </p:txBody>
      </p:sp>
    </p:spTree>
    <p:extLst>
      <p:ext uri="{BB962C8B-B14F-4D97-AF65-F5344CB8AC3E}">
        <p14:creationId xmlns:p14="http://schemas.microsoft.com/office/powerpoint/2010/main" val="176935542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pic>
        <p:nvPicPr>
          <p:cNvPr id="4" name="Picture 2" descr="http://school.discovery.com/clipart/images/question.gif"/>
          <p:cNvPicPr>
            <a:picLocks noChangeAspect="1" noChangeArrowheads="1"/>
          </p:cNvPicPr>
          <p:nvPr/>
        </p:nvPicPr>
        <p:blipFill>
          <a:blip r:embed="rId3"/>
          <a:srcRect/>
          <a:stretch>
            <a:fillRect/>
          </a:stretch>
        </p:blipFill>
        <p:spPr bwMode="auto">
          <a:xfrm>
            <a:off x="3581400" y="1752600"/>
            <a:ext cx="1981201" cy="4148363"/>
          </a:xfrm>
          <a:prstGeom prst="rect">
            <a:avLst/>
          </a:prstGeom>
          <a:noFill/>
          <a:ln>
            <a:solidFill>
              <a:srgbClr val="000000"/>
            </a:solidFill>
          </a:ln>
        </p:spPr>
      </p:pic>
    </p:spTree>
    <p:extLst>
      <p:ext uri="{BB962C8B-B14F-4D97-AF65-F5344CB8AC3E}">
        <p14:creationId xmlns:p14="http://schemas.microsoft.com/office/powerpoint/2010/main" val="34673366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219200"/>
            <a:ext cx="7315200" cy="4191000"/>
          </a:xfrm>
          <a:noFill/>
          <a:ln w="38100" cmpd="sng">
            <a:solidFill>
              <a:srgbClr val="FFC000"/>
            </a:solidFill>
          </a:ln>
        </p:spPr>
        <p:txBody>
          <a:bodyPr/>
          <a:lstStyle/>
          <a:p>
            <a:r>
              <a:rPr lang="en-US" dirty="0"/>
              <a:t/>
            </a:r>
            <a:br>
              <a:rPr lang="en-US" dirty="0"/>
            </a:br>
            <a:r>
              <a:rPr lang="en-US" dirty="0" smtClean="0"/>
              <a:t>Format</a:t>
            </a:r>
            <a:br>
              <a:rPr lang="en-US" dirty="0" smtClean="0"/>
            </a:br>
            <a:endParaRPr lang="en-US" dirty="0"/>
          </a:p>
        </p:txBody>
      </p:sp>
    </p:spTree>
    <p:extLst>
      <p:ext uri="{BB962C8B-B14F-4D97-AF65-F5344CB8AC3E}">
        <p14:creationId xmlns:p14="http://schemas.microsoft.com/office/powerpoint/2010/main" val="38729687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algn="l"/>
            <a:r>
              <a:rPr lang="en-US" sz="3800" dirty="0" smtClean="0"/>
              <a:t>Manual Format</a:t>
            </a:r>
            <a:endParaRPr lang="en-US" sz="3800" dirty="0"/>
          </a:p>
        </p:txBody>
      </p:sp>
      <p:sp>
        <p:nvSpPr>
          <p:cNvPr id="3" name="Content Placeholder 2"/>
          <p:cNvSpPr>
            <a:spLocks noGrp="1"/>
          </p:cNvSpPr>
          <p:nvPr>
            <p:ph idx="1"/>
          </p:nvPr>
        </p:nvSpPr>
        <p:spPr>
          <a:xfrm>
            <a:off x="-381000" y="1143000"/>
            <a:ext cx="8229600" cy="5486400"/>
          </a:xfrm>
        </p:spPr>
        <p:txBody>
          <a:bodyPr/>
          <a:lstStyle/>
          <a:p>
            <a:pPr lvl="2">
              <a:buClr>
                <a:schemeClr val="tx2">
                  <a:lumMod val="50000"/>
                </a:schemeClr>
              </a:buClr>
              <a:buSzPct val="90000"/>
              <a:buFont typeface="Wingdings" pitchFamily="2" charset="2"/>
              <a:buChar char="§"/>
            </a:pPr>
            <a:r>
              <a:rPr lang="en-US" sz="2800" dirty="0" smtClean="0"/>
              <a:t>In the past, each manual was offered as one large PDF file.</a:t>
            </a:r>
          </a:p>
          <a:p>
            <a:pPr lvl="2">
              <a:buClr>
                <a:schemeClr val="tx2">
                  <a:lumMod val="50000"/>
                </a:schemeClr>
              </a:buClr>
              <a:buSzPct val="90000"/>
              <a:buFont typeface="Wingdings" pitchFamily="2" charset="2"/>
              <a:buChar char="§"/>
            </a:pPr>
            <a:r>
              <a:rPr lang="en-US" sz="2800" dirty="0" smtClean="0"/>
              <a:t>Two separate documents were available:</a:t>
            </a:r>
          </a:p>
          <a:p>
            <a:pPr lvl="3">
              <a:buClr>
                <a:schemeClr val="tx1"/>
              </a:buClr>
              <a:buSzPct val="90000"/>
              <a:buFont typeface="Wingdings" pitchFamily="2" charset="2"/>
              <a:buChar char="§"/>
            </a:pPr>
            <a:r>
              <a:rPr lang="en-US" dirty="0" smtClean="0"/>
              <a:t>Reference – All pest datasheets in one file</a:t>
            </a:r>
          </a:p>
          <a:p>
            <a:pPr lvl="3">
              <a:buClr>
                <a:schemeClr val="tx1"/>
              </a:buClr>
              <a:buSzPct val="90000"/>
              <a:buFont typeface="Wingdings" pitchFamily="2" charset="2"/>
              <a:buChar char="§"/>
            </a:pPr>
            <a:r>
              <a:rPr lang="en-US" dirty="0" smtClean="0"/>
              <a:t>Guidelines – Contained survey planning information</a:t>
            </a:r>
          </a:p>
          <a:p>
            <a:pPr lvl="2">
              <a:buClr>
                <a:schemeClr val="tx2">
                  <a:lumMod val="50000"/>
                </a:schemeClr>
              </a:buClr>
              <a:buSzPct val="90000"/>
              <a:buFont typeface="Wingdings" pitchFamily="2" charset="2"/>
              <a:buChar char="§"/>
            </a:pPr>
            <a:r>
              <a:rPr lang="en-US" sz="2800" dirty="0" smtClean="0">
                <a:solidFill>
                  <a:srgbClr val="FFC000"/>
                </a:solidFill>
              </a:rPr>
              <a:t>Issues: </a:t>
            </a:r>
          </a:p>
          <a:p>
            <a:pPr lvl="3">
              <a:buClr>
                <a:schemeClr val="tx1"/>
              </a:buClr>
              <a:buSzPct val="90000"/>
              <a:buFont typeface="Wingdings" pitchFamily="2" charset="2"/>
              <a:buChar char="§"/>
            </a:pPr>
            <a:r>
              <a:rPr lang="en-US" dirty="0" smtClean="0"/>
              <a:t>Documents large – took too long to download and pull out pieces relevant to each state-specific survey</a:t>
            </a:r>
          </a:p>
          <a:p>
            <a:pPr lvl="3">
              <a:buClr>
                <a:schemeClr val="tx1"/>
              </a:buClr>
              <a:buSzPct val="90000"/>
              <a:buFont typeface="Wingdings" pitchFamily="2" charset="2"/>
              <a:buChar char="§"/>
            </a:pPr>
            <a:r>
              <a:rPr lang="en-US" dirty="0" smtClean="0"/>
              <a:t>Guidelines document too complicated – state budgets/ resources often do not allow statistically significant levels of survey</a:t>
            </a:r>
          </a:p>
          <a:p>
            <a:pPr lvl="3">
              <a:buClr>
                <a:schemeClr val="tx1"/>
              </a:buClr>
              <a:buSzPct val="90000"/>
              <a:buFont typeface="Wingdings" pitchFamily="2" charset="2"/>
              <a:buChar char="§"/>
            </a:pPr>
            <a:r>
              <a:rPr lang="en-US" dirty="0" smtClean="0"/>
              <a:t>Updating documents was difficult/ time-consuming for CPHST support staff</a:t>
            </a:r>
          </a:p>
          <a:p>
            <a:pPr marL="914400" lvl="2" indent="0">
              <a:buClr>
                <a:schemeClr val="bg2">
                  <a:lumMod val="60000"/>
                  <a:lumOff val="40000"/>
                </a:schemeClr>
              </a:buClr>
              <a:buSzPct val="90000"/>
              <a:buNone/>
            </a:pPr>
            <a:endParaRPr lang="en-US" sz="2800" dirty="0" smtClean="0"/>
          </a:p>
          <a:p>
            <a:pPr lvl="2">
              <a:buClr>
                <a:schemeClr val="bg2">
                  <a:lumMod val="60000"/>
                  <a:lumOff val="40000"/>
                </a:schemeClr>
              </a:buClr>
              <a:buSzPct val="90000"/>
              <a:buFont typeface="Wingdings" pitchFamily="2" charset="2"/>
              <a:buChar char="§"/>
            </a:pPr>
            <a:endParaRPr lang="en-US" sz="800" dirty="0" smtClean="0"/>
          </a:p>
          <a:p>
            <a:pPr marL="1371600" lvl="3" indent="0">
              <a:buClr>
                <a:schemeClr val="bg2">
                  <a:lumMod val="60000"/>
                  <a:lumOff val="40000"/>
                </a:schemeClr>
              </a:buClr>
              <a:buSzPct val="90000"/>
              <a:buNone/>
            </a:pPr>
            <a:r>
              <a:rPr lang="en-US" sz="2400" dirty="0" smtClean="0">
                <a:solidFill>
                  <a:srgbClr val="FFC000"/>
                </a:solidFill>
                <a:effectLst>
                  <a:outerShdw blurRad="38100" dist="38100" dir="2700000" algn="tl">
                    <a:srgbClr val="000000">
                      <a:alpha val="75000"/>
                    </a:srgbClr>
                  </a:outerShdw>
                </a:effectLst>
              </a:rPr>
              <a:t> </a:t>
            </a:r>
          </a:p>
          <a:p>
            <a:pPr marL="914400" lvl="2" indent="0">
              <a:buClr>
                <a:srgbClr val="FFFF66"/>
              </a:buClr>
              <a:buSzPct val="90000"/>
              <a:buNone/>
            </a:pPr>
            <a:endParaRPr lang="en-US" sz="2800" dirty="0">
              <a:effectLst>
                <a:outerShdw blurRad="38100" dist="38100" dir="2700000" algn="tl">
                  <a:srgbClr val="000000">
                    <a:alpha val="75000"/>
                  </a:srgbClr>
                </a:outerShdw>
              </a:effectLst>
            </a:endParaRPr>
          </a:p>
          <a:p>
            <a:pPr marL="965200" lvl="3" indent="0">
              <a:buClr>
                <a:schemeClr val="tx2">
                  <a:lumMod val="75000"/>
                </a:schemeClr>
              </a:buClr>
              <a:buSzPct val="90000"/>
              <a:buNone/>
            </a:pPr>
            <a:endParaRPr lang="en-US" dirty="0" smtClean="0">
              <a:effectLst>
                <a:outerShdw blurRad="38100" dist="38100" dir="2700000" algn="tl">
                  <a:srgbClr val="000000">
                    <a:alpha val="75000"/>
                  </a:srgbClr>
                </a:outerShdw>
              </a:effectLst>
            </a:endParaRPr>
          </a:p>
          <a:p>
            <a:pPr lvl="3">
              <a:buClr>
                <a:schemeClr val="tx2">
                  <a:lumMod val="75000"/>
                </a:schemeClr>
              </a:buClr>
              <a:buSzPct val="90000"/>
              <a:buFont typeface="Wingdings" pitchFamily="2" charset="2"/>
              <a:buChar char="§"/>
            </a:pPr>
            <a:endParaRPr lang="en-US" sz="1600" dirty="0" smtClean="0">
              <a:effectLst>
                <a:outerShdw blurRad="38100" dist="38100" dir="2700000" algn="tl">
                  <a:srgbClr val="000000">
                    <a:alpha val="75000"/>
                  </a:srgbClr>
                </a:outerShdw>
              </a:effectLst>
            </a:endParaRPr>
          </a:p>
          <a:p>
            <a:pPr marL="0" lvl="0" indent="0">
              <a:buClr>
                <a:srgbClr val="FFC000"/>
              </a:buClr>
              <a:buSzPct val="90000"/>
              <a:buNone/>
            </a:pPr>
            <a:endParaRPr lang="en-US"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37558636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lstStyle/>
          <a:p>
            <a:pPr algn="l"/>
            <a:r>
              <a:rPr lang="en-US" sz="3800" dirty="0" smtClean="0"/>
              <a:t>Manual Format</a:t>
            </a:r>
            <a:endParaRPr lang="en-US" sz="3800" dirty="0"/>
          </a:p>
        </p:txBody>
      </p:sp>
      <p:sp>
        <p:nvSpPr>
          <p:cNvPr id="3" name="Content Placeholder 2"/>
          <p:cNvSpPr>
            <a:spLocks noGrp="1"/>
          </p:cNvSpPr>
          <p:nvPr>
            <p:ph idx="1"/>
          </p:nvPr>
        </p:nvSpPr>
        <p:spPr>
          <a:xfrm>
            <a:off x="-152400" y="990600"/>
            <a:ext cx="8991600" cy="5486400"/>
          </a:xfrm>
        </p:spPr>
        <p:txBody>
          <a:bodyPr/>
          <a:lstStyle/>
          <a:p>
            <a:pPr lvl="2">
              <a:buClr>
                <a:schemeClr val="tx2">
                  <a:lumMod val="50000"/>
                </a:schemeClr>
              </a:buClr>
              <a:buSzPct val="90000"/>
              <a:buFont typeface="Wingdings" pitchFamily="2" charset="2"/>
              <a:buChar char="§"/>
            </a:pPr>
            <a:r>
              <a:rPr lang="en-US" sz="2700" dirty="0"/>
              <a:t>W</a:t>
            </a:r>
            <a:r>
              <a:rPr lang="en-US" sz="2700" dirty="0" smtClean="0"/>
              <a:t>e are now offering each manual as a standalone Introduction and providing links to individual pest datasheets.</a:t>
            </a:r>
          </a:p>
          <a:p>
            <a:pPr lvl="3">
              <a:buClr>
                <a:schemeClr val="tx1"/>
              </a:buClr>
              <a:buSzPct val="90000"/>
              <a:buFont typeface="Wingdings" pitchFamily="2" charset="2"/>
              <a:buChar char="§"/>
            </a:pPr>
            <a:r>
              <a:rPr lang="en-US" dirty="0" smtClean="0"/>
              <a:t>Introduction: General survey information – will replace Guidelines document</a:t>
            </a:r>
          </a:p>
          <a:p>
            <a:pPr lvl="2">
              <a:buClr>
                <a:schemeClr val="tx2">
                  <a:lumMod val="50000"/>
                </a:schemeClr>
              </a:buClr>
              <a:buSzPct val="90000"/>
              <a:buFont typeface="Wingdings" pitchFamily="2" charset="2"/>
              <a:buChar char="§"/>
            </a:pPr>
            <a:r>
              <a:rPr lang="en-US" sz="2700" dirty="0" smtClean="0"/>
              <a:t>The new format allows CPHST to make one datasheet for each pest, link it where appropriate, and eliminate the need for duplicate updates.</a:t>
            </a:r>
          </a:p>
          <a:p>
            <a:pPr lvl="3">
              <a:buClr>
                <a:schemeClr val="tx1"/>
              </a:buClr>
              <a:buSzPct val="90000"/>
              <a:buFont typeface="Wingdings" pitchFamily="2" charset="2"/>
              <a:buChar char="§"/>
            </a:pPr>
            <a:r>
              <a:rPr lang="en-US" i="1" dirty="0" smtClean="0"/>
              <a:t>Spodoptera littoralis </a:t>
            </a:r>
            <a:r>
              <a:rPr lang="en-US" dirty="0" smtClean="0"/>
              <a:t>– 6 different manuals and on AHP listing</a:t>
            </a:r>
            <a:endParaRPr lang="en-US" dirty="0"/>
          </a:p>
          <a:p>
            <a:pPr lvl="2">
              <a:buClr>
                <a:schemeClr val="bg2">
                  <a:lumMod val="60000"/>
                  <a:lumOff val="40000"/>
                </a:schemeClr>
              </a:buClr>
              <a:buSzPct val="90000"/>
              <a:buFont typeface="Wingdings" pitchFamily="2" charset="2"/>
              <a:buChar char="§"/>
            </a:pPr>
            <a:endParaRPr lang="en-US" sz="800" dirty="0" smtClean="0"/>
          </a:p>
          <a:p>
            <a:pPr marL="1371600" lvl="3" indent="0">
              <a:buClr>
                <a:schemeClr val="bg2">
                  <a:lumMod val="60000"/>
                  <a:lumOff val="40000"/>
                </a:schemeClr>
              </a:buClr>
              <a:buSzPct val="90000"/>
              <a:buNone/>
            </a:pPr>
            <a:r>
              <a:rPr lang="en-US" sz="2400" dirty="0" smtClean="0">
                <a:solidFill>
                  <a:srgbClr val="FFC000"/>
                </a:solidFill>
                <a:effectLst>
                  <a:outerShdw blurRad="38100" dist="38100" dir="2700000" algn="tl">
                    <a:srgbClr val="000000">
                      <a:alpha val="75000"/>
                    </a:srgbClr>
                  </a:outerShdw>
                </a:effectLst>
              </a:rPr>
              <a:t> </a:t>
            </a:r>
          </a:p>
          <a:p>
            <a:pPr marL="914400" lvl="2" indent="0">
              <a:buClr>
                <a:srgbClr val="FFFF66"/>
              </a:buClr>
              <a:buSzPct val="90000"/>
              <a:buNone/>
            </a:pPr>
            <a:endParaRPr lang="en-US" sz="2800" dirty="0">
              <a:effectLst>
                <a:outerShdw blurRad="38100" dist="38100" dir="2700000" algn="tl">
                  <a:srgbClr val="000000">
                    <a:alpha val="75000"/>
                  </a:srgbClr>
                </a:outerShdw>
              </a:effectLst>
            </a:endParaRPr>
          </a:p>
          <a:p>
            <a:pPr marL="965200" lvl="3" indent="0">
              <a:buClr>
                <a:schemeClr val="tx2">
                  <a:lumMod val="75000"/>
                </a:schemeClr>
              </a:buClr>
              <a:buSzPct val="90000"/>
              <a:buNone/>
            </a:pPr>
            <a:endParaRPr lang="en-US" dirty="0" smtClean="0">
              <a:effectLst>
                <a:outerShdw blurRad="38100" dist="38100" dir="2700000" algn="tl">
                  <a:srgbClr val="000000">
                    <a:alpha val="75000"/>
                  </a:srgbClr>
                </a:outerShdw>
              </a:effectLst>
            </a:endParaRPr>
          </a:p>
          <a:p>
            <a:pPr lvl="3">
              <a:buClr>
                <a:schemeClr val="tx2">
                  <a:lumMod val="75000"/>
                </a:schemeClr>
              </a:buClr>
              <a:buSzPct val="90000"/>
              <a:buFont typeface="Wingdings" pitchFamily="2" charset="2"/>
              <a:buChar char="§"/>
            </a:pPr>
            <a:endParaRPr lang="en-US" sz="1600" dirty="0" smtClean="0">
              <a:effectLst>
                <a:outerShdw blurRad="38100" dist="38100" dir="2700000" algn="tl">
                  <a:srgbClr val="000000">
                    <a:alpha val="75000"/>
                  </a:srgbClr>
                </a:outerShdw>
              </a:effectLst>
            </a:endParaRPr>
          </a:p>
          <a:p>
            <a:pPr marL="0" lvl="0" indent="0">
              <a:buClr>
                <a:srgbClr val="FFC000"/>
              </a:buClr>
              <a:buSzPct val="90000"/>
              <a:buNone/>
            </a:pPr>
            <a:endParaRPr lang="en-US"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0" y="4829089"/>
            <a:ext cx="2601030" cy="1707667"/>
          </a:xfrm>
          <a:prstGeom prst="rect">
            <a:avLst/>
          </a:prstGeom>
          <a:ln>
            <a:solidFill>
              <a:srgbClr val="000000"/>
            </a:solidFill>
          </a:ln>
        </p:spPr>
      </p:pic>
    </p:spTree>
    <p:extLst>
      <p:ext uri="{BB962C8B-B14F-4D97-AF65-F5344CB8AC3E}">
        <p14:creationId xmlns:p14="http://schemas.microsoft.com/office/powerpoint/2010/main" val="12507039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lstStyle/>
          <a:p>
            <a:pPr algn="l"/>
            <a:r>
              <a:rPr lang="en-US" sz="3800" dirty="0" smtClean="0"/>
              <a:t>Manual Format</a:t>
            </a:r>
            <a:endParaRPr lang="en-US" sz="3800" dirty="0"/>
          </a:p>
        </p:txBody>
      </p:sp>
      <p:sp>
        <p:nvSpPr>
          <p:cNvPr id="3" name="Content Placeholder 2"/>
          <p:cNvSpPr>
            <a:spLocks noGrp="1"/>
          </p:cNvSpPr>
          <p:nvPr>
            <p:ph idx="1"/>
          </p:nvPr>
        </p:nvSpPr>
        <p:spPr>
          <a:xfrm>
            <a:off x="-152400" y="990600"/>
            <a:ext cx="8991600" cy="5486400"/>
          </a:xfrm>
        </p:spPr>
        <p:txBody>
          <a:bodyPr/>
          <a:lstStyle/>
          <a:p>
            <a:pPr lvl="2">
              <a:buClr>
                <a:schemeClr val="tx2">
                  <a:lumMod val="50000"/>
                </a:schemeClr>
              </a:buClr>
              <a:buSzPct val="90000"/>
              <a:buFont typeface="Wingdings" pitchFamily="2" charset="2"/>
              <a:buChar char="§"/>
            </a:pPr>
            <a:r>
              <a:rPr lang="en-US" sz="2600" dirty="0" smtClean="0"/>
              <a:t>The current manuals in the new format include: Asian Defoliator, Cyst Nematode, Exotic Wood Boring/ Bark Beetle, </a:t>
            </a:r>
            <a:r>
              <a:rPr lang="en-US" sz="2600" dirty="0" smtClean="0">
                <a:solidFill>
                  <a:srgbClr val="7030A0"/>
                </a:solidFill>
              </a:rPr>
              <a:t>Grape</a:t>
            </a:r>
            <a:r>
              <a:rPr lang="en-US" sz="2600" dirty="0" smtClean="0"/>
              <a:t>, Mollusk, Palm, and </a:t>
            </a:r>
            <a:r>
              <a:rPr lang="en-US" sz="2600" dirty="0" err="1" smtClean="0"/>
              <a:t>Solanaceous</a:t>
            </a:r>
            <a:r>
              <a:rPr lang="en-US" sz="2600" dirty="0" smtClean="0"/>
              <a:t> Hosts.</a:t>
            </a:r>
          </a:p>
          <a:p>
            <a:pPr lvl="2">
              <a:buClr>
                <a:schemeClr val="tx2">
                  <a:lumMod val="50000"/>
                </a:schemeClr>
              </a:buClr>
              <a:buSzPct val="90000"/>
              <a:buFont typeface="Wingdings" pitchFamily="2" charset="2"/>
              <a:buChar char="§"/>
            </a:pPr>
            <a:r>
              <a:rPr lang="en-US" sz="2600" dirty="0" smtClean="0"/>
              <a:t>New manuals are produced using the new format.</a:t>
            </a:r>
            <a:endParaRPr lang="en-US" sz="2600" dirty="0"/>
          </a:p>
          <a:p>
            <a:pPr lvl="2">
              <a:buClr>
                <a:schemeClr val="tx2">
                  <a:lumMod val="50000"/>
                </a:schemeClr>
              </a:buClr>
              <a:buSzPct val="90000"/>
              <a:buFont typeface="Wingdings" pitchFamily="2" charset="2"/>
              <a:buChar char="§"/>
            </a:pPr>
            <a:r>
              <a:rPr lang="en-US" sz="2600" dirty="0" smtClean="0"/>
              <a:t>All of the older manuals will be updated and offered in this format.</a:t>
            </a:r>
          </a:p>
          <a:p>
            <a:pPr lvl="3">
              <a:buClr>
                <a:schemeClr val="tx1"/>
              </a:buClr>
              <a:buSzPct val="90000"/>
              <a:buFont typeface="Wingdings" pitchFamily="2" charset="2"/>
              <a:buChar char="§"/>
            </a:pPr>
            <a:r>
              <a:rPr lang="en-US" sz="2200" dirty="0" smtClean="0"/>
              <a:t>Will work on the older manuals in order of use/ popularity of survey.</a:t>
            </a:r>
          </a:p>
          <a:p>
            <a:pPr lvl="3">
              <a:buClr>
                <a:schemeClr val="tx1"/>
              </a:buClr>
              <a:buSzPct val="90000"/>
              <a:buFont typeface="Wingdings" pitchFamily="2" charset="2"/>
              <a:buChar char="§"/>
            </a:pPr>
            <a:r>
              <a:rPr lang="en-US" sz="2200" dirty="0" smtClean="0"/>
              <a:t>Aiming to complete at least one manual update (with complete datasheet revision) each year.</a:t>
            </a:r>
          </a:p>
          <a:p>
            <a:pPr lvl="3">
              <a:buClr>
                <a:schemeClr val="tx1"/>
              </a:buClr>
              <a:buSzPct val="90000"/>
              <a:buFont typeface="Wingdings" pitchFamily="2" charset="2"/>
              <a:buChar char="§"/>
            </a:pPr>
            <a:r>
              <a:rPr lang="en-US" sz="2200" dirty="0" smtClean="0"/>
              <a:t>CPHST CAPS support recently finished putting </a:t>
            </a:r>
            <a:r>
              <a:rPr lang="en-US" sz="2200" dirty="0" smtClean="0">
                <a:solidFill>
                  <a:srgbClr val="7030A0"/>
                </a:solidFill>
              </a:rPr>
              <a:t>Grape</a:t>
            </a:r>
            <a:r>
              <a:rPr lang="en-US" sz="2200" dirty="0" smtClean="0"/>
              <a:t> into the new format. </a:t>
            </a:r>
            <a:r>
              <a:rPr lang="en-US" sz="2200" dirty="0" smtClean="0">
                <a:solidFill>
                  <a:srgbClr val="FFC000"/>
                </a:solidFill>
              </a:rPr>
              <a:t>Stone Fruit </a:t>
            </a:r>
            <a:r>
              <a:rPr lang="en-US" sz="2200" dirty="0" smtClean="0"/>
              <a:t>will be the next manual updated.</a:t>
            </a:r>
          </a:p>
          <a:p>
            <a:pPr lvl="2">
              <a:buClr>
                <a:schemeClr val="bg2">
                  <a:lumMod val="60000"/>
                  <a:lumOff val="40000"/>
                </a:schemeClr>
              </a:buClr>
              <a:buSzPct val="90000"/>
              <a:buFont typeface="Wingdings" pitchFamily="2" charset="2"/>
              <a:buChar char="§"/>
            </a:pPr>
            <a:endParaRPr lang="en-US" sz="2800" dirty="0" smtClean="0"/>
          </a:p>
          <a:p>
            <a:pPr lvl="2">
              <a:buClr>
                <a:schemeClr val="bg2">
                  <a:lumMod val="60000"/>
                  <a:lumOff val="40000"/>
                </a:schemeClr>
              </a:buClr>
              <a:buSzPct val="90000"/>
              <a:buFont typeface="Wingdings" pitchFamily="2" charset="2"/>
              <a:buChar char="§"/>
            </a:pPr>
            <a:endParaRPr lang="en-US" sz="800" dirty="0" smtClean="0"/>
          </a:p>
          <a:p>
            <a:pPr marL="1371600" lvl="3" indent="0">
              <a:buClr>
                <a:schemeClr val="bg2">
                  <a:lumMod val="60000"/>
                  <a:lumOff val="40000"/>
                </a:schemeClr>
              </a:buClr>
              <a:buSzPct val="90000"/>
              <a:buNone/>
            </a:pPr>
            <a:r>
              <a:rPr lang="en-US" sz="2400" dirty="0" smtClean="0">
                <a:solidFill>
                  <a:srgbClr val="FFC000"/>
                </a:solidFill>
                <a:effectLst>
                  <a:outerShdw blurRad="38100" dist="38100" dir="2700000" algn="tl">
                    <a:srgbClr val="000000">
                      <a:alpha val="75000"/>
                    </a:srgbClr>
                  </a:outerShdw>
                </a:effectLst>
              </a:rPr>
              <a:t> </a:t>
            </a:r>
          </a:p>
          <a:p>
            <a:pPr marL="914400" lvl="2" indent="0">
              <a:buClr>
                <a:srgbClr val="FFFF66"/>
              </a:buClr>
              <a:buSzPct val="90000"/>
              <a:buNone/>
            </a:pPr>
            <a:endParaRPr lang="en-US" sz="2800" dirty="0">
              <a:effectLst>
                <a:outerShdw blurRad="38100" dist="38100" dir="2700000" algn="tl">
                  <a:srgbClr val="000000">
                    <a:alpha val="75000"/>
                  </a:srgbClr>
                </a:outerShdw>
              </a:effectLst>
            </a:endParaRPr>
          </a:p>
          <a:p>
            <a:pPr marL="965200" lvl="3" indent="0">
              <a:buClr>
                <a:schemeClr val="tx2">
                  <a:lumMod val="75000"/>
                </a:schemeClr>
              </a:buClr>
              <a:buSzPct val="90000"/>
              <a:buNone/>
            </a:pPr>
            <a:endParaRPr lang="en-US" dirty="0" smtClean="0">
              <a:effectLst>
                <a:outerShdw blurRad="38100" dist="38100" dir="2700000" algn="tl">
                  <a:srgbClr val="000000">
                    <a:alpha val="75000"/>
                  </a:srgbClr>
                </a:outerShdw>
              </a:effectLst>
            </a:endParaRPr>
          </a:p>
          <a:p>
            <a:pPr lvl="3">
              <a:buClr>
                <a:schemeClr val="tx2">
                  <a:lumMod val="75000"/>
                </a:schemeClr>
              </a:buClr>
              <a:buSzPct val="90000"/>
              <a:buFont typeface="Wingdings" pitchFamily="2" charset="2"/>
              <a:buChar char="§"/>
            </a:pPr>
            <a:endParaRPr lang="en-US" sz="1600" dirty="0" smtClean="0">
              <a:effectLst>
                <a:outerShdw blurRad="38100" dist="38100" dir="2700000" algn="tl">
                  <a:srgbClr val="000000">
                    <a:alpha val="75000"/>
                  </a:srgbClr>
                </a:outerShdw>
              </a:effectLst>
            </a:endParaRPr>
          </a:p>
          <a:p>
            <a:pPr marL="0" lvl="0" indent="0">
              <a:buClr>
                <a:srgbClr val="FFC000"/>
              </a:buClr>
              <a:buSzPct val="90000"/>
              <a:buNone/>
            </a:pPr>
            <a:endParaRPr lang="en-US" dirty="0" smtClean="0">
              <a:effectLst>
                <a:outerShdw blurRad="38100" dist="38100" dir="2700000" algn="tl">
                  <a:srgbClr val="000000">
                    <a:alpha val="75000"/>
                  </a:srgbClr>
                </a:outerShdw>
              </a:effectLst>
            </a:endParaRPr>
          </a:p>
          <a:p>
            <a:pPr marL="514350" lvl="0" indent="-514350">
              <a:buClr>
                <a:srgbClr val="FFC000"/>
              </a:buClr>
              <a:buSzPct val="90000"/>
              <a:buFont typeface="+mj-lt"/>
              <a:buAutoNum type="arabicPeriod"/>
            </a:pPr>
            <a:endParaRPr lang="en-US" sz="2800" dirty="0">
              <a:effectLst>
                <a:outerShdw blurRad="38100" dist="38100" dir="2700000" algn="tl">
                  <a:srgbClr val="000000">
                    <a:alpha val="43137"/>
                  </a:srgbClr>
                </a:outerShdw>
              </a:effectLst>
            </a:endParaRPr>
          </a:p>
          <a:p>
            <a:pPr lvl="1"/>
            <a:endParaRPr lang="en-US" dirty="0" smtClean="0"/>
          </a:p>
          <a:p>
            <a:pPr lvl="1">
              <a:buNone/>
            </a:pPr>
            <a:endParaRPr lang="en-US" dirty="0" smtClean="0"/>
          </a:p>
        </p:txBody>
      </p:sp>
    </p:spTree>
    <p:extLst>
      <p:ext uri="{BB962C8B-B14F-4D97-AF65-F5344CB8AC3E}">
        <p14:creationId xmlns:p14="http://schemas.microsoft.com/office/powerpoint/2010/main" val="37147012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0999" y="609600"/>
            <a:ext cx="8273081" cy="556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548471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60438"/>
          </a:xfrm>
        </p:spPr>
        <p:txBody>
          <a:bodyPr/>
          <a:lstStyle/>
          <a:p>
            <a:pPr algn="l"/>
            <a:r>
              <a:rPr lang="en-US" sz="3600" dirty="0" smtClean="0"/>
              <a:t>Listing of Currently Available Manuals</a:t>
            </a:r>
            <a:endParaRPr lang="en-US" sz="3600" dirty="0"/>
          </a:p>
        </p:txBody>
      </p:sp>
      <p:sp>
        <p:nvSpPr>
          <p:cNvPr id="4" name="Text Placeholder 3"/>
          <p:cNvSpPr>
            <a:spLocks noGrp="1"/>
          </p:cNvSpPr>
          <p:nvPr>
            <p:ph type="body" idx="1"/>
          </p:nvPr>
        </p:nvSpPr>
        <p:spPr>
          <a:xfrm>
            <a:off x="457200" y="655638"/>
            <a:ext cx="4040188" cy="639762"/>
          </a:xfrm>
        </p:spPr>
        <p:txBody>
          <a:bodyPr/>
          <a:lstStyle/>
          <a:p>
            <a:r>
              <a:rPr lang="en-US" sz="2800" dirty="0" smtClean="0">
                <a:solidFill>
                  <a:srgbClr val="FFC000"/>
                </a:solidFill>
              </a:rPr>
              <a:t>Commodity-Based</a:t>
            </a:r>
            <a:endParaRPr lang="en-US" sz="2800" dirty="0">
              <a:solidFill>
                <a:srgbClr val="FFC000"/>
              </a:solidFill>
            </a:endParaRPr>
          </a:p>
        </p:txBody>
      </p:sp>
      <p:sp>
        <p:nvSpPr>
          <p:cNvPr id="5" name="Content Placeholder 4"/>
          <p:cNvSpPr>
            <a:spLocks noGrp="1"/>
          </p:cNvSpPr>
          <p:nvPr>
            <p:ph sz="half" idx="2"/>
          </p:nvPr>
        </p:nvSpPr>
        <p:spPr>
          <a:xfrm>
            <a:off x="457200" y="1295401"/>
            <a:ext cx="4572000" cy="5562599"/>
          </a:xfrm>
        </p:spPr>
        <p:txBody>
          <a:bodyPr/>
          <a:lstStyle/>
          <a:p>
            <a:pPr>
              <a:spcBef>
                <a:spcPts val="300"/>
              </a:spcBef>
            </a:pPr>
            <a:r>
              <a:rPr lang="en-US" dirty="0" smtClean="0"/>
              <a:t>Corn </a:t>
            </a:r>
            <a:r>
              <a:rPr lang="en-US" sz="1800" dirty="0">
                <a:solidFill>
                  <a:schemeClr val="tx2"/>
                </a:solidFill>
              </a:rPr>
              <a:t>–</a:t>
            </a:r>
            <a:r>
              <a:rPr lang="en-US" sz="1800" dirty="0" smtClean="0"/>
              <a:t> </a:t>
            </a:r>
            <a:r>
              <a:rPr lang="en-US" sz="1800" dirty="0" smtClean="0">
                <a:solidFill>
                  <a:srgbClr val="00B050"/>
                </a:solidFill>
              </a:rPr>
              <a:t>CAPS</a:t>
            </a:r>
            <a:endParaRPr lang="en-US" sz="1800" dirty="0">
              <a:solidFill>
                <a:srgbClr val="00B050"/>
              </a:solidFill>
            </a:endParaRPr>
          </a:p>
          <a:p>
            <a:pPr>
              <a:spcBef>
                <a:spcPts val="300"/>
              </a:spcBef>
            </a:pPr>
            <a:r>
              <a:rPr lang="en-US" dirty="0" smtClean="0"/>
              <a:t>Cotton </a:t>
            </a:r>
            <a:r>
              <a:rPr lang="en-US" sz="1800" dirty="0">
                <a:solidFill>
                  <a:schemeClr val="tx2"/>
                </a:solidFill>
              </a:rPr>
              <a:t>–</a:t>
            </a:r>
            <a:r>
              <a:rPr lang="en-US" sz="1800" dirty="0" smtClean="0"/>
              <a:t> </a:t>
            </a:r>
            <a:r>
              <a:rPr lang="en-US" sz="1800" dirty="0" smtClean="0">
                <a:solidFill>
                  <a:srgbClr val="00B050"/>
                </a:solidFill>
              </a:rPr>
              <a:t>CAPS</a:t>
            </a:r>
            <a:endParaRPr lang="en-US" sz="1800" dirty="0">
              <a:effectLst>
                <a:outerShdw blurRad="38100" dist="38100" dir="2700000" algn="tl">
                  <a:srgbClr val="000000">
                    <a:alpha val="43137"/>
                  </a:srgbClr>
                </a:outerShdw>
              </a:effectLst>
            </a:endParaRPr>
          </a:p>
          <a:p>
            <a:pPr>
              <a:spcBef>
                <a:spcPts val="300"/>
              </a:spcBef>
            </a:pPr>
            <a:r>
              <a:rPr lang="en-US" dirty="0">
                <a:solidFill>
                  <a:schemeClr val="tx2">
                    <a:lumMod val="75000"/>
                  </a:schemeClr>
                </a:solidFill>
              </a:rPr>
              <a:t>Grape</a:t>
            </a:r>
            <a:r>
              <a:rPr lang="en-US" b="1" dirty="0"/>
              <a:t> </a:t>
            </a:r>
            <a:r>
              <a:rPr lang="en-US" sz="1800" dirty="0">
                <a:solidFill>
                  <a:schemeClr val="tx2"/>
                </a:solidFill>
              </a:rPr>
              <a:t>–</a:t>
            </a:r>
            <a:r>
              <a:rPr lang="en-US" sz="1800" dirty="0" smtClean="0">
                <a:solidFill>
                  <a:srgbClr val="FF0000"/>
                </a:solidFill>
              </a:rPr>
              <a:t> </a:t>
            </a:r>
            <a:r>
              <a:rPr lang="en-US" sz="1800" dirty="0">
                <a:solidFill>
                  <a:srgbClr val="7030A0"/>
                </a:solidFill>
              </a:rPr>
              <a:t>FB</a:t>
            </a:r>
          </a:p>
          <a:p>
            <a:pPr>
              <a:spcBef>
                <a:spcPts val="300"/>
              </a:spcBef>
            </a:pPr>
            <a:r>
              <a:rPr lang="en-US" dirty="0" smtClean="0"/>
              <a:t>Oak </a:t>
            </a:r>
            <a:r>
              <a:rPr lang="en-US" sz="2800" dirty="0">
                <a:solidFill>
                  <a:schemeClr val="tx2"/>
                </a:solidFill>
              </a:rPr>
              <a:t>–</a:t>
            </a:r>
            <a:r>
              <a:rPr lang="en-US" dirty="0"/>
              <a:t> </a:t>
            </a:r>
            <a:r>
              <a:rPr lang="en-US" sz="1800" dirty="0" smtClean="0">
                <a:solidFill>
                  <a:srgbClr val="00B050"/>
                </a:solidFill>
              </a:rPr>
              <a:t>CAPS</a:t>
            </a:r>
            <a:endParaRPr lang="en-US" dirty="0" smtClean="0"/>
          </a:p>
          <a:p>
            <a:pPr>
              <a:spcBef>
                <a:spcPts val="300"/>
              </a:spcBef>
            </a:pPr>
            <a:r>
              <a:rPr lang="en-US" dirty="0" smtClean="0">
                <a:solidFill>
                  <a:schemeClr val="tx2">
                    <a:lumMod val="75000"/>
                  </a:schemeClr>
                </a:solidFill>
              </a:rPr>
              <a:t>Palm</a:t>
            </a:r>
            <a:r>
              <a:rPr lang="en-US" dirty="0" smtClean="0"/>
              <a:t> </a:t>
            </a:r>
            <a:r>
              <a:rPr lang="en-US" sz="1800" dirty="0">
                <a:solidFill>
                  <a:schemeClr val="tx2"/>
                </a:solidFill>
              </a:rPr>
              <a:t>–</a:t>
            </a:r>
            <a:r>
              <a:rPr lang="en-US" sz="1800" dirty="0">
                <a:solidFill>
                  <a:srgbClr val="FF0000"/>
                </a:solidFill>
              </a:rPr>
              <a:t> </a:t>
            </a:r>
            <a:r>
              <a:rPr lang="en-US" sz="1800" dirty="0">
                <a:solidFill>
                  <a:srgbClr val="7030A0"/>
                </a:solidFill>
              </a:rPr>
              <a:t>FB</a:t>
            </a:r>
          </a:p>
          <a:p>
            <a:pPr>
              <a:spcBef>
                <a:spcPts val="300"/>
              </a:spcBef>
            </a:pPr>
            <a:r>
              <a:rPr lang="en-US" dirty="0" smtClean="0"/>
              <a:t>Pine </a:t>
            </a:r>
            <a:r>
              <a:rPr lang="en-US" sz="1800" dirty="0">
                <a:solidFill>
                  <a:schemeClr val="tx2"/>
                </a:solidFill>
              </a:rPr>
              <a:t>–</a:t>
            </a:r>
            <a:r>
              <a:rPr lang="en-US" sz="1800" dirty="0"/>
              <a:t> </a:t>
            </a:r>
            <a:r>
              <a:rPr lang="en-US" sz="1800" dirty="0" smtClean="0">
                <a:solidFill>
                  <a:srgbClr val="00B050"/>
                </a:solidFill>
              </a:rPr>
              <a:t>CAPS</a:t>
            </a:r>
            <a:endParaRPr lang="en-US" sz="1800" dirty="0" smtClean="0">
              <a:effectLst>
                <a:outerShdw blurRad="38100" dist="38100" dir="2700000" algn="tl">
                  <a:srgbClr val="000000">
                    <a:alpha val="43137"/>
                  </a:srgbClr>
                </a:outerShdw>
              </a:effectLst>
            </a:endParaRPr>
          </a:p>
          <a:p>
            <a:pPr>
              <a:spcBef>
                <a:spcPts val="300"/>
              </a:spcBef>
            </a:pPr>
            <a:r>
              <a:rPr lang="en-US" dirty="0" smtClean="0"/>
              <a:t>Small Grains </a:t>
            </a:r>
            <a:r>
              <a:rPr lang="en-US" sz="1800" dirty="0" smtClean="0"/>
              <a:t>(wheat, oats, rye, barley)</a:t>
            </a:r>
            <a:r>
              <a:rPr lang="en-US" sz="1800" dirty="0">
                <a:solidFill>
                  <a:schemeClr val="tx2"/>
                </a:solidFill>
              </a:rPr>
              <a:t> –</a:t>
            </a:r>
            <a:r>
              <a:rPr lang="en-US" sz="1800" dirty="0"/>
              <a:t> </a:t>
            </a:r>
            <a:r>
              <a:rPr lang="en-US" sz="1800" dirty="0" smtClean="0">
                <a:solidFill>
                  <a:srgbClr val="00B050"/>
                </a:solidFill>
              </a:rPr>
              <a:t>CAPS</a:t>
            </a:r>
            <a:endParaRPr lang="en-US" sz="1800" dirty="0">
              <a:solidFill>
                <a:schemeClr val="tx2">
                  <a:lumMod val="75000"/>
                </a:schemeClr>
              </a:solidFill>
            </a:endParaRPr>
          </a:p>
          <a:p>
            <a:pPr>
              <a:spcBef>
                <a:spcPts val="300"/>
              </a:spcBef>
            </a:pPr>
            <a:r>
              <a:rPr lang="en-US" dirty="0" smtClean="0"/>
              <a:t>Soybean </a:t>
            </a:r>
            <a:r>
              <a:rPr lang="en-US" sz="1800" dirty="0">
                <a:solidFill>
                  <a:schemeClr val="tx2"/>
                </a:solidFill>
              </a:rPr>
              <a:t>–</a:t>
            </a:r>
            <a:r>
              <a:rPr lang="en-US" sz="1800" dirty="0"/>
              <a:t> </a:t>
            </a:r>
            <a:r>
              <a:rPr lang="en-US" sz="1800" dirty="0" smtClean="0">
                <a:solidFill>
                  <a:srgbClr val="00B050"/>
                </a:solidFill>
              </a:rPr>
              <a:t>CAPS</a:t>
            </a:r>
            <a:endParaRPr lang="en-US" dirty="0" smtClean="0"/>
          </a:p>
          <a:p>
            <a:pPr>
              <a:spcBef>
                <a:spcPts val="300"/>
              </a:spcBef>
            </a:pPr>
            <a:r>
              <a:rPr lang="en-US" dirty="0" err="1" smtClean="0">
                <a:solidFill>
                  <a:schemeClr val="tx2">
                    <a:lumMod val="75000"/>
                  </a:schemeClr>
                </a:solidFill>
              </a:rPr>
              <a:t>Solanaceous</a:t>
            </a:r>
            <a:r>
              <a:rPr lang="en-US" dirty="0" smtClean="0">
                <a:solidFill>
                  <a:schemeClr val="tx2">
                    <a:lumMod val="75000"/>
                  </a:schemeClr>
                </a:solidFill>
              </a:rPr>
              <a:t> Hosts </a:t>
            </a:r>
            <a:r>
              <a:rPr lang="en-US" sz="1800" dirty="0">
                <a:solidFill>
                  <a:schemeClr val="tx2"/>
                </a:solidFill>
              </a:rPr>
              <a:t>–</a:t>
            </a:r>
            <a:r>
              <a:rPr lang="en-US" sz="1800" dirty="0">
                <a:solidFill>
                  <a:srgbClr val="FF0000"/>
                </a:solidFill>
              </a:rPr>
              <a:t> </a:t>
            </a:r>
            <a:r>
              <a:rPr lang="en-US" sz="1800" dirty="0">
                <a:solidFill>
                  <a:srgbClr val="7030A0"/>
                </a:solidFill>
              </a:rPr>
              <a:t>FB</a:t>
            </a:r>
          </a:p>
          <a:p>
            <a:pPr marL="0" indent="0">
              <a:spcBef>
                <a:spcPts val="300"/>
              </a:spcBef>
              <a:buNone/>
            </a:pPr>
            <a:r>
              <a:rPr lang="en-US" sz="1800" dirty="0" smtClean="0">
                <a:solidFill>
                  <a:schemeClr val="tx2">
                    <a:lumMod val="75000"/>
                  </a:schemeClr>
                </a:solidFill>
              </a:rPr>
              <a:t>    </a:t>
            </a:r>
            <a:r>
              <a:rPr lang="en-US" sz="1800" dirty="0" smtClean="0"/>
              <a:t>(eggplant, tomato, potato, pepper,  </a:t>
            </a:r>
          </a:p>
          <a:p>
            <a:pPr marL="0" indent="0">
              <a:spcBef>
                <a:spcPts val="300"/>
              </a:spcBef>
              <a:buNone/>
            </a:pPr>
            <a:r>
              <a:rPr lang="en-US" sz="1800" dirty="0"/>
              <a:t> </a:t>
            </a:r>
            <a:r>
              <a:rPr lang="en-US" sz="1800" dirty="0" smtClean="0"/>
              <a:t>   tobacco)</a:t>
            </a:r>
          </a:p>
          <a:p>
            <a:pPr>
              <a:spcBef>
                <a:spcPts val="300"/>
              </a:spcBef>
            </a:pPr>
            <a:r>
              <a:rPr lang="en-US" dirty="0" smtClean="0"/>
              <a:t>Stone Fruit </a:t>
            </a:r>
            <a:r>
              <a:rPr lang="en-US" sz="1800" dirty="0">
                <a:solidFill>
                  <a:schemeClr val="tx2"/>
                </a:solidFill>
              </a:rPr>
              <a:t>–</a:t>
            </a:r>
            <a:r>
              <a:rPr lang="en-US" sz="1800" dirty="0">
                <a:solidFill>
                  <a:srgbClr val="FF0000"/>
                </a:solidFill>
              </a:rPr>
              <a:t> </a:t>
            </a:r>
            <a:r>
              <a:rPr lang="en-US" sz="1800" dirty="0" smtClean="0">
                <a:solidFill>
                  <a:srgbClr val="7030A0"/>
                </a:solidFill>
              </a:rPr>
              <a:t>FB  </a:t>
            </a:r>
            <a:r>
              <a:rPr lang="en-US" sz="1800" dirty="0" smtClean="0"/>
              <a:t>(peach, plum, nectarine, cherry)</a:t>
            </a:r>
            <a:endParaRPr lang="en-US" sz="1800" dirty="0"/>
          </a:p>
        </p:txBody>
      </p:sp>
      <p:sp>
        <p:nvSpPr>
          <p:cNvPr id="7" name="Text Placeholder 6"/>
          <p:cNvSpPr>
            <a:spLocks noGrp="1"/>
          </p:cNvSpPr>
          <p:nvPr>
            <p:ph type="body" sz="quarter" idx="3"/>
          </p:nvPr>
        </p:nvSpPr>
        <p:spPr>
          <a:xfrm>
            <a:off x="4724400" y="533400"/>
            <a:ext cx="4280714" cy="774112"/>
          </a:xfrm>
        </p:spPr>
        <p:txBody>
          <a:bodyPr/>
          <a:lstStyle/>
          <a:p>
            <a:r>
              <a:rPr lang="en-US" sz="2800" dirty="0" smtClean="0">
                <a:solidFill>
                  <a:srgbClr val="FFC000"/>
                </a:solidFill>
              </a:rPr>
              <a:t>Taxon-Based</a:t>
            </a:r>
            <a:endParaRPr lang="en-US" sz="2800" dirty="0">
              <a:solidFill>
                <a:srgbClr val="FFC000"/>
              </a:solidFill>
            </a:endParaRPr>
          </a:p>
        </p:txBody>
      </p:sp>
      <p:sp>
        <p:nvSpPr>
          <p:cNvPr id="8" name="Content Placeholder 7"/>
          <p:cNvSpPr>
            <a:spLocks noGrp="1"/>
          </p:cNvSpPr>
          <p:nvPr>
            <p:ph sz="quarter" idx="4"/>
          </p:nvPr>
        </p:nvSpPr>
        <p:spPr>
          <a:xfrm>
            <a:off x="4800600" y="1295400"/>
            <a:ext cx="4343400" cy="4114800"/>
          </a:xfrm>
        </p:spPr>
        <p:txBody>
          <a:bodyPr/>
          <a:lstStyle/>
          <a:p>
            <a:r>
              <a:rPr lang="en-US" dirty="0" smtClean="0">
                <a:solidFill>
                  <a:schemeClr val="tx2">
                    <a:lumMod val="75000"/>
                  </a:schemeClr>
                </a:solidFill>
              </a:rPr>
              <a:t>Asian-Defoliator</a:t>
            </a:r>
            <a:r>
              <a:rPr lang="en-US" dirty="0" smtClean="0"/>
              <a:t> </a:t>
            </a:r>
            <a:r>
              <a:rPr lang="en-US" sz="1800" dirty="0">
                <a:solidFill>
                  <a:schemeClr val="tx2"/>
                </a:solidFill>
              </a:rPr>
              <a:t>–</a:t>
            </a:r>
            <a:r>
              <a:rPr lang="en-US" sz="1800" dirty="0">
                <a:solidFill>
                  <a:srgbClr val="FF0000"/>
                </a:solidFill>
              </a:rPr>
              <a:t> </a:t>
            </a:r>
            <a:r>
              <a:rPr lang="en-US" sz="1800" dirty="0" smtClean="0">
                <a:solidFill>
                  <a:srgbClr val="7030A0"/>
                </a:solidFill>
              </a:rPr>
              <a:t>FB</a:t>
            </a:r>
            <a:endParaRPr lang="en-US" sz="1800" dirty="0" smtClean="0">
              <a:solidFill>
                <a:srgbClr val="FF0000"/>
              </a:solidFill>
            </a:endParaRPr>
          </a:p>
          <a:p>
            <a:r>
              <a:rPr lang="en-US" dirty="0">
                <a:solidFill>
                  <a:schemeClr val="tx2">
                    <a:lumMod val="75000"/>
                  </a:schemeClr>
                </a:solidFill>
              </a:rPr>
              <a:t>Cyst Nematode </a:t>
            </a:r>
            <a:r>
              <a:rPr lang="en-US" sz="1800" dirty="0">
                <a:solidFill>
                  <a:schemeClr val="tx2"/>
                </a:solidFill>
              </a:rPr>
              <a:t>–</a:t>
            </a:r>
            <a:r>
              <a:rPr lang="en-US" sz="1800" dirty="0">
                <a:solidFill>
                  <a:srgbClr val="FF0000"/>
                </a:solidFill>
              </a:rPr>
              <a:t> </a:t>
            </a:r>
            <a:r>
              <a:rPr lang="en-US" sz="1800" dirty="0" smtClean="0">
                <a:solidFill>
                  <a:srgbClr val="7030A0"/>
                </a:solidFill>
              </a:rPr>
              <a:t>FB</a:t>
            </a:r>
            <a:r>
              <a:rPr lang="en-US" sz="1800" dirty="0" smtClean="0"/>
              <a:t>/</a:t>
            </a:r>
            <a:r>
              <a:rPr lang="en-US" sz="1800" dirty="0" smtClean="0">
                <a:solidFill>
                  <a:srgbClr val="00B050"/>
                </a:solidFill>
              </a:rPr>
              <a:t>CAPS</a:t>
            </a:r>
            <a:endParaRPr lang="en-US" sz="1800" dirty="0">
              <a:solidFill>
                <a:srgbClr val="00B050"/>
              </a:solidFill>
            </a:endParaRPr>
          </a:p>
          <a:p>
            <a:r>
              <a:rPr lang="en-US" dirty="0" smtClean="0">
                <a:solidFill>
                  <a:schemeClr val="tx2">
                    <a:lumMod val="75000"/>
                  </a:schemeClr>
                </a:solidFill>
              </a:rPr>
              <a:t>Exotic </a:t>
            </a:r>
            <a:r>
              <a:rPr lang="en-US" dirty="0">
                <a:solidFill>
                  <a:schemeClr val="tx2">
                    <a:lumMod val="75000"/>
                  </a:schemeClr>
                </a:solidFill>
              </a:rPr>
              <a:t>Wood Borer/Bark </a:t>
            </a:r>
            <a:r>
              <a:rPr lang="en-US" dirty="0" smtClean="0">
                <a:solidFill>
                  <a:schemeClr val="tx2">
                    <a:lumMod val="75000"/>
                  </a:schemeClr>
                </a:solidFill>
              </a:rPr>
              <a:t>Beetle </a:t>
            </a:r>
            <a:r>
              <a:rPr lang="en-US" sz="1800" dirty="0">
                <a:solidFill>
                  <a:schemeClr val="tx2"/>
                </a:solidFill>
              </a:rPr>
              <a:t>–</a:t>
            </a:r>
            <a:r>
              <a:rPr lang="en-US" sz="1800" dirty="0">
                <a:solidFill>
                  <a:srgbClr val="FF0000"/>
                </a:solidFill>
              </a:rPr>
              <a:t> </a:t>
            </a:r>
            <a:r>
              <a:rPr lang="en-US" sz="1800" dirty="0" smtClean="0">
                <a:solidFill>
                  <a:srgbClr val="7030A0"/>
                </a:solidFill>
              </a:rPr>
              <a:t>FB</a:t>
            </a:r>
            <a:r>
              <a:rPr lang="en-US" sz="1800" dirty="0" smtClean="0"/>
              <a:t>/</a:t>
            </a:r>
            <a:r>
              <a:rPr lang="en-US" sz="1800" dirty="0" smtClean="0">
                <a:solidFill>
                  <a:srgbClr val="00B050"/>
                </a:solidFill>
              </a:rPr>
              <a:t>CAPS</a:t>
            </a:r>
            <a:endParaRPr lang="en-US" sz="1800" dirty="0">
              <a:solidFill>
                <a:srgbClr val="00B050"/>
              </a:solidFill>
            </a:endParaRPr>
          </a:p>
          <a:p>
            <a:r>
              <a:rPr lang="en-US" dirty="0" smtClean="0">
                <a:solidFill>
                  <a:schemeClr val="tx2">
                    <a:lumMod val="75000"/>
                  </a:schemeClr>
                </a:solidFill>
              </a:rPr>
              <a:t>Mollusk</a:t>
            </a:r>
            <a:r>
              <a:rPr lang="en-US" dirty="0" smtClean="0"/>
              <a:t> </a:t>
            </a:r>
            <a:r>
              <a:rPr lang="en-US" sz="1800" dirty="0">
                <a:solidFill>
                  <a:schemeClr val="tx2"/>
                </a:solidFill>
              </a:rPr>
              <a:t>–</a:t>
            </a:r>
            <a:r>
              <a:rPr lang="en-US" sz="1800" dirty="0">
                <a:solidFill>
                  <a:srgbClr val="FF0000"/>
                </a:solidFill>
              </a:rPr>
              <a:t> </a:t>
            </a:r>
            <a:r>
              <a:rPr lang="en-US" sz="1800" dirty="0" smtClean="0">
                <a:solidFill>
                  <a:srgbClr val="7030A0"/>
                </a:solidFill>
              </a:rPr>
              <a:t>FB</a:t>
            </a:r>
            <a:r>
              <a:rPr lang="en-US" sz="1800" dirty="0" smtClean="0"/>
              <a:t>/</a:t>
            </a:r>
            <a:r>
              <a:rPr lang="en-US" sz="1800" dirty="0" smtClean="0">
                <a:solidFill>
                  <a:srgbClr val="00B050"/>
                </a:solidFill>
              </a:rPr>
              <a:t>CAPS</a:t>
            </a:r>
            <a:endParaRPr lang="en-US" sz="1800" dirty="0">
              <a:solidFill>
                <a:srgbClr val="00B050"/>
              </a:solidFill>
            </a:endParaRPr>
          </a:p>
          <a:p>
            <a:pPr marL="0" indent="0">
              <a:buNone/>
            </a:pPr>
            <a:endParaRPr lang="en-US" dirty="0">
              <a:effectLst/>
            </a:endParaRPr>
          </a:p>
          <a:p>
            <a:endParaRPr lang="en-US" dirty="0"/>
          </a:p>
        </p:txBody>
      </p:sp>
    </p:spTree>
    <p:extLst>
      <p:ext uri="{BB962C8B-B14F-4D97-AF65-F5344CB8AC3E}">
        <p14:creationId xmlns:p14="http://schemas.microsoft.com/office/powerpoint/2010/main" val="396720290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ed">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5E522B94E69CD74A82A7CEE9BF0963B0" ma:contentTypeVersion="0" ma:contentTypeDescription="Create a new document." ma:contentTypeScope="" ma:versionID="27ebc82f74802ac29a342847cdd892df">
  <xsd:schema xmlns:xsd="http://www.w3.org/2001/XMLSchema" xmlns:xs="http://www.w3.org/2001/XMLSchema" xmlns:p="http://schemas.microsoft.com/office/2006/metadata/properties" xmlns:ns2="ed6d8045-9bce-45b8-96e9-ffa15b628daa" targetNamespace="http://schemas.microsoft.com/office/2006/metadata/properties" ma:root="true" ma:fieldsID="f731c6ce2622161d0d54611dd74d5f3a" ns2:_="">
    <xsd:import namespace="ed6d8045-9bce-45b8-96e9-ffa15b628daa"/>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6d8045-9bce-45b8-96e9-ffa15b628daa"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_dlc_DocId xmlns="ed6d8045-9bce-45b8-96e9-ffa15b628daa">A7UXA6N55WET-5418-7015</_dlc_DocId>
    <_dlc_DocIdUrl xmlns="ed6d8045-9bce-45b8-96e9-ffa15b628daa">
      <Url>http://sp.we.aphis.gov/PPQ/st/cphst/pd/_layouts/DocIdRedir.aspx?ID=A7UXA6N55WET-5418-7015</Url>
      <Description>A7UXA6N55WET-5418-7015</Description>
    </_dlc_DocIdUrl>
  </documentManagement>
</p:properties>
</file>

<file path=customXml/itemProps1.xml><?xml version="1.0" encoding="utf-8"?>
<ds:datastoreItem xmlns:ds="http://schemas.openxmlformats.org/officeDocument/2006/customXml" ds:itemID="{56FE9A3A-AC74-43B5-8477-37CBE0B30745}">
  <ds:schemaRefs>
    <ds:schemaRef ds:uri="http://schemas.microsoft.com/sharepoint/v3/contenttype/forms"/>
  </ds:schemaRefs>
</ds:datastoreItem>
</file>

<file path=customXml/itemProps2.xml><?xml version="1.0" encoding="utf-8"?>
<ds:datastoreItem xmlns:ds="http://schemas.openxmlformats.org/officeDocument/2006/customXml" ds:itemID="{4D998C34-EC42-4328-AF94-EFB863DD6CD8}">
  <ds:schemaRefs>
    <ds:schemaRef ds:uri="http://schemas.microsoft.com/sharepoint/events"/>
  </ds:schemaRefs>
</ds:datastoreItem>
</file>

<file path=customXml/itemProps3.xml><?xml version="1.0" encoding="utf-8"?>
<ds:datastoreItem xmlns:ds="http://schemas.openxmlformats.org/officeDocument/2006/customXml" ds:itemID="{F31A1317-A65A-4573-A016-DBBC430E68D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6d8045-9bce-45b8-96e9-ffa15b628d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A4D37569-18B0-4A74-A883-B92966135F5B}">
  <ds:schemaRefs>
    <ds:schemaRef ds:uri="http://purl.org/dc/elements/1.1/"/>
    <ds:schemaRef ds:uri="http://schemas.microsoft.com/office/2006/metadata/properties"/>
    <ds:schemaRef ds:uri="http://schemas.microsoft.com/office/2006/documentManagement/types"/>
    <ds:schemaRef ds:uri="http://purl.org/dc/dcmitype/"/>
    <ds:schemaRef ds:uri="http://www.w3.org/XML/1998/namespace"/>
    <ds:schemaRef ds:uri="http://schemas.microsoft.com/office/infopath/2007/PartnerControls"/>
    <ds:schemaRef ds:uri="http://schemas.openxmlformats.org/package/2006/metadata/core-properties"/>
    <ds:schemaRef ds:uri="ed6d8045-9bce-45b8-96e9-ffa15b628daa"/>
    <ds:schemaRef ds:uri="http://purl.org/dc/terms/"/>
  </ds:schemaRefs>
</ds:datastoreItem>
</file>

<file path=docProps/app.xml><?xml version="1.0" encoding="utf-8"?>
<Properties xmlns="http://schemas.openxmlformats.org/officeDocument/2006/extended-properties" xmlns:vt="http://schemas.openxmlformats.org/officeDocument/2006/docPropsVTypes">
  <Template>Textured</Template>
  <TotalTime>8101</TotalTime>
  <Words>2661</Words>
  <Application>Microsoft Office PowerPoint</Application>
  <PresentationFormat>On-screen Show (4:3)</PresentationFormat>
  <Paragraphs>403</Paragraphs>
  <Slides>31</Slides>
  <Notes>26</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31</vt:i4>
      </vt:variant>
    </vt:vector>
  </HeadingPairs>
  <TitlesOfParts>
    <vt:vector size="34" baseType="lpstr">
      <vt:lpstr>Textured</vt:lpstr>
      <vt:lpstr>Acrobat Document</vt:lpstr>
      <vt:lpstr>Photo Editor Photo</vt:lpstr>
      <vt:lpstr>CPHST Support: Bringing Pests, Surveys, Plants, and Science Together </vt:lpstr>
      <vt:lpstr> Manual Updates </vt:lpstr>
      <vt:lpstr>Topics</vt:lpstr>
      <vt:lpstr> Format </vt:lpstr>
      <vt:lpstr>Manual Format</vt:lpstr>
      <vt:lpstr>Manual Format</vt:lpstr>
      <vt:lpstr>Manual Format</vt:lpstr>
      <vt:lpstr>PowerPoint Presentation</vt:lpstr>
      <vt:lpstr>Listing of Currently Available Manuals</vt:lpstr>
      <vt:lpstr> New Surveys/ Manuals 2016 </vt:lpstr>
      <vt:lpstr>Tropical Pests</vt:lpstr>
      <vt:lpstr>Tropical Pest Suggestions</vt:lpstr>
      <vt:lpstr>Tropical Pest Suggestions</vt:lpstr>
      <vt:lpstr>Tropical Pest Suggestions</vt:lpstr>
      <vt:lpstr>Current Tropical Pest List</vt:lpstr>
      <vt:lpstr>New Surveys Anticipated for 2016</vt:lpstr>
      <vt:lpstr>Proposed New Process for Manuals</vt:lpstr>
      <vt:lpstr>Proposed Process for New Manuals</vt:lpstr>
      <vt:lpstr>“Champion” Responsibilities</vt:lpstr>
      <vt:lpstr>Possible New Manuals</vt:lpstr>
      <vt:lpstr>New Surveys Anticipated for 2017</vt:lpstr>
      <vt:lpstr>Other Suggested Surveys</vt:lpstr>
      <vt:lpstr>Manual Changes</vt:lpstr>
      <vt:lpstr>Manual/Datasheet Revisions</vt:lpstr>
      <vt:lpstr>Changes to Manuals for 2015/2016</vt:lpstr>
      <vt:lpstr>Changes to Manuals for 2015/2016</vt:lpstr>
      <vt:lpstr>Changes to Manuals for 2015/2016</vt:lpstr>
      <vt:lpstr>Potential Changes to Manuals for 2015/2016</vt:lpstr>
      <vt:lpstr>Discussion</vt:lpstr>
      <vt:lpstr>One Option: Manual Rotation</vt:lpstr>
      <vt:lpstr>Questions</vt:lpstr>
    </vt:vector>
  </TitlesOfParts>
  <Company>USDA APHIS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lkennaway</dc:creator>
  <cp:lastModifiedBy>Sullivan, Melinda J - APHIS</cp:lastModifiedBy>
  <cp:revision>483</cp:revision>
  <cp:lastPrinted>2013-02-05T21:30:04Z</cp:lastPrinted>
  <dcterms:created xsi:type="dcterms:W3CDTF">2008-07-31T20:19:29Z</dcterms:created>
  <dcterms:modified xsi:type="dcterms:W3CDTF">2015-01-30T20:14:50Z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0x0101005E522B94E69CD74A82A7CEE9BF0963B0</vt:lpwstr>
  </property>
  <property fmtid="{D5CDD505-2E9C-101B-9397-08002B2CF9AE}" pid="3" name="_dlc_DocIdItemGuid">
    <vt:lpwstr>3d3c12f0-4d84-43cc-8066-01b1f1da50df</vt:lpwstr>
  </property>
</Properties>
</file>