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58" r:id="rId5"/>
    <p:sldId id="268" r:id="rId6"/>
    <p:sldId id="269" r:id="rId7"/>
    <p:sldId id="260" r:id="rId8"/>
    <p:sldId id="261" r:id="rId9"/>
    <p:sldId id="266" r:id="rId10"/>
    <p:sldId id="262" r:id="rId11"/>
    <p:sldId id="264" r:id="rId12"/>
    <p:sldId id="263" r:id="rId13"/>
    <p:sldId id="267" r:id="rId14"/>
    <p:sldId id="265" r:id="rId15"/>
    <p:sldId id="271" r:id="rId16"/>
    <p:sldId id="270" r:id="rId17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87379" autoAdjust="0"/>
  </p:normalViewPr>
  <p:slideViewPr>
    <p:cSldViewPr snapToGrid="0">
      <p:cViewPr varScale="1">
        <p:scale>
          <a:sx n="59" d="100"/>
          <a:sy n="59" d="100"/>
        </p:scale>
        <p:origin x="90" y="6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2724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43F02-E2AE-4692-9B02-D695A1727F88}" type="datetimeFigureOut">
              <a:rPr lang="en-US" smtClean="0"/>
              <a:t>2/19/2015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56A49-EB46-4277-A1AA-931CACC7A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20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14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Survey planning uses CAM</a:t>
            </a:r>
            <a:r>
              <a:rPr lang="en-US" baseline="0" dirty="0" smtClean="0"/>
              <a:t> for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20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a concept that</a:t>
            </a:r>
            <a:r>
              <a:rPr lang="en-US" baseline="0" dirty="0" smtClean="0"/>
              <a:t> has taken form from discussions with Melinda and Lisa, analysis of data…</a:t>
            </a:r>
          </a:p>
          <a:p>
            <a:r>
              <a:rPr lang="en-US" baseline="0" dirty="0" smtClean="0"/>
              <a:t>How many non-priority pests use trapping-    , sample-     , visual-    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122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3908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003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72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Thinking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773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37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 I updated the NCC on</a:t>
            </a:r>
            <a:r>
              <a:rPr lang="en-US" baseline="0" dirty="0" smtClean="0"/>
              <a:t> our activities last year I ended with this image -  We had been thinking about moving NAPIS to a relational data base and were close to implementing on the new platform.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14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the NAPIS 2.0 environment there was a lot of time consuming work to keep the CAPS suite of services working together.  </a:t>
            </a:r>
            <a:r>
              <a:rPr lang="en-US" dirty="0" smtClean="0"/>
              <a:t>With NAPIS now</a:t>
            </a:r>
            <a:r>
              <a:rPr lang="en-US" baseline="0" dirty="0" smtClean="0"/>
              <a:t> on a common platform with CAPS applications, we </a:t>
            </a:r>
            <a:r>
              <a:rPr lang="en-US" baseline="0" dirty="0" smtClean="0"/>
              <a:t>are </a:t>
            </a:r>
            <a:r>
              <a:rPr lang="en-US" baseline="0" dirty="0" smtClean="0"/>
              <a:t>refining the connections between the </a:t>
            </a:r>
            <a:r>
              <a:rPr lang="en-US" baseline="0" dirty="0" smtClean="0"/>
              <a:t>applications.  Adding elements to improve the mechanisms.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00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NAPIS 3.0 went into</a:t>
            </a:r>
            <a:r>
              <a:rPr lang="en-US" baseline="0" dirty="0" smtClean="0"/>
              <a:t> production almost 11 months ago on April 1</a:t>
            </a:r>
            <a:r>
              <a:rPr lang="en-US" baseline="30000" dirty="0" smtClean="0"/>
              <a:t>st</a:t>
            </a:r>
            <a:r>
              <a:rPr lang="en-US" baseline="0" dirty="0" smtClean="0"/>
              <a:t>.   </a:t>
            </a:r>
          </a:p>
          <a:p>
            <a:r>
              <a:rPr lang="en-US" dirty="0" smtClean="0"/>
              <a:t>End</a:t>
            </a:r>
            <a:r>
              <a:rPr lang="en-US" baseline="0" dirty="0" smtClean="0"/>
              <a:t> users can function without training – shows interfaces are designed for cognitive accessibility. </a:t>
            </a:r>
            <a:endParaRPr lang="en-US" baseline="0" dirty="0" smtClean="0"/>
          </a:p>
          <a:p>
            <a:r>
              <a:rPr lang="en-US" baseline="0" dirty="0" smtClean="0"/>
              <a:t>We’ve heard positive comments from users.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25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Event</a:t>
            </a:r>
            <a:r>
              <a:rPr lang="en-US" baseline="0" dirty="0" smtClean="0"/>
              <a:t> logging is a powerful hidden feature in NAPIS 3.0</a:t>
            </a:r>
          </a:p>
          <a:p>
            <a:r>
              <a:rPr lang="en-US" baseline="0" dirty="0" smtClean="0"/>
              <a:t>User Support – Browser errors, report and map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425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never had easy access to NAPIS application event</a:t>
            </a:r>
            <a:r>
              <a:rPr lang="en-US" baseline="0" dirty="0" smtClean="0"/>
              <a:t> details</a:t>
            </a:r>
            <a:r>
              <a:rPr lang="en-US" baseline="0" dirty="0" smtClean="0"/>
              <a:t>.  Now we can make data driven decisions.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1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NAPIS 3.0 it</a:t>
            </a:r>
            <a:r>
              <a:rPr lang="en-US" baseline="0" dirty="0" smtClean="0"/>
              <a:t> is easy to add new data elements – from the technical side.  </a:t>
            </a:r>
          </a:p>
          <a:p>
            <a:r>
              <a:rPr lang="en-US" dirty="0" smtClean="0"/>
              <a:t>We have</a:t>
            </a:r>
            <a:r>
              <a:rPr lang="en-US" baseline="0" dirty="0" smtClean="0"/>
              <a:t> </a:t>
            </a:r>
            <a:r>
              <a:rPr lang="en-US" dirty="0" smtClean="0"/>
              <a:t>responded to </a:t>
            </a:r>
            <a:r>
              <a:rPr lang="en-US" dirty="0" smtClean="0"/>
              <a:t>lots of user support contacts </a:t>
            </a:r>
            <a:r>
              <a:rPr lang="en-US" dirty="0" smtClean="0"/>
              <a:t>for the funding fields.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Lessons learned</a:t>
            </a:r>
          </a:p>
          <a:p>
            <a:r>
              <a:rPr lang="en-US" baseline="0" dirty="0" smtClean="0"/>
              <a:t> – give back what we have from survey summary – ‘My Surveys’.  </a:t>
            </a:r>
          </a:p>
          <a:p>
            <a:r>
              <a:rPr lang="en-US" baseline="0" dirty="0" smtClean="0"/>
              <a:t>Provide information for self service.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8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Scientific names in parentheses under the old dictionary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on their own row in the new dictionary and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tagged 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synonyms.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05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aseline="0" dirty="0" smtClean="0"/>
              <a:t> report and map pest filters, s</a:t>
            </a:r>
            <a:r>
              <a:rPr lang="en-US" dirty="0" smtClean="0"/>
              <a:t>earching</a:t>
            </a:r>
            <a:r>
              <a:rPr lang="en-US" baseline="0" dirty="0" smtClean="0"/>
              <a:t> on either the primary name of the synonym will return possible pest references.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56A49-EB46-4277-A1AA-931CACC7A7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86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2/19/2015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urveyupdate@purdue.ed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aps.ceris.purdue.edu/napis-data-definitions#note-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est.ceris.purdue.edu/services/napisquery/query.php?code=pest&amp;uid=1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CAPS Services </a:t>
            </a:r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63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Method Crosswalk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4024" y="1846052"/>
            <a:ext cx="5261656" cy="4010140"/>
          </a:xfrm>
        </p:spPr>
        <p:txBody>
          <a:bodyPr>
            <a:normAutofit/>
          </a:bodyPr>
          <a:lstStyle/>
          <a:p>
            <a:r>
              <a:rPr lang="en-US" dirty="0"/>
              <a:t>CAPS Approved Methods – </a:t>
            </a:r>
            <a:r>
              <a:rPr lang="en-US" dirty="0">
                <a:solidFill>
                  <a:srgbClr val="7030A0"/>
                </a:solidFill>
              </a:rPr>
              <a:t>Pest Centric</a:t>
            </a:r>
          </a:p>
          <a:p>
            <a:pPr fontAlgn="ctr"/>
            <a:r>
              <a:rPr lang="en-US" dirty="0"/>
              <a:t> Multiple method options may be defined for a target </a:t>
            </a:r>
            <a:r>
              <a:rPr lang="en-US" dirty="0" smtClean="0"/>
              <a:t>pest.</a:t>
            </a:r>
            <a:endParaRPr lang="en-US" dirty="0"/>
          </a:p>
          <a:p>
            <a:pPr fontAlgn="ctr"/>
            <a:r>
              <a:rPr lang="en-US" dirty="0"/>
              <a:t>Multiple lure options may be defined for a method </a:t>
            </a:r>
            <a:r>
              <a:rPr lang="en-US" dirty="0" smtClean="0"/>
              <a:t>option.</a:t>
            </a:r>
          </a:p>
          <a:p>
            <a:pPr fontAlgn="ctr"/>
            <a:r>
              <a:rPr lang="en-US" dirty="0" smtClean="0">
                <a:solidFill>
                  <a:srgbClr val="7030A0"/>
                </a:solidFill>
              </a:rPr>
              <a:t>Used to validate incoming data.</a:t>
            </a:r>
            <a:endParaRPr lang="en-US" dirty="0">
              <a:solidFill>
                <a:srgbClr val="7030A0"/>
              </a:solidFill>
            </a:endParaRPr>
          </a:p>
          <a:p>
            <a:pPr fontAlgn="ctr"/>
            <a:r>
              <a:rPr lang="en-US" dirty="0" smtClean="0"/>
              <a:t>Links to references for survey procedures not defined and validated. </a:t>
            </a:r>
          </a:p>
          <a:p>
            <a:pPr fontAlgn="ctr"/>
            <a:r>
              <a:rPr lang="en-US" dirty="0" smtClean="0">
                <a:solidFill>
                  <a:srgbClr val="7030A0"/>
                </a:solidFill>
              </a:rPr>
              <a:t>Frequent review by CPHST, versions </a:t>
            </a:r>
            <a:r>
              <a:rPr lang="en-US" dirty="0">
                <a:solidFill>
                  <a:srgbClr val="7030A0"/>
                </a:solidFill>
              </a:rPr>
              <a:t>establish the  approved methodology for a given time period</a:t>
            </a:r>
            <a:r>
              <a:rPr lang="en-US" dirty="0" smtClean="0">
                <a:solidFill>
                  <a:srgbClr val="7030A0"/>
                </a:solidFill>
              </a:rPr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10837" y="1846052"/>
            <a:ext cx="4906917" cy="3303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NAPIS Survey Methods – </a:t>
            </a:r>
            <a:r>
              <a:rPr lang="en-US" sz="2000" dirty="0">
                <a:solidFill>
                  <a:srgbClr val="7030A0"/>
                </a:solidFill>
              </a:rPr>
              <a:t>Method </a:t>
            </a:r>
            <a:r>
              <a:rPr lang="en-US" sz="2000" dirty="0" smtClean="0">
                <a:solidFill>
                  <a:srgbClr val="7030A0"/>
                </a:solidFill>
              </a:rPr>
              <a:t>Centric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survey method defines valid data values for elements target pest, host, pest life stage and descriptor units. 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rgbClr val="7030A0"/>
                </a:solidFill>
              </a:rPr>
              <a:t>Not used to validate incoming data.</a:t>
            </a:r>
          </a:p>
          <a:p>
            <a:pPr marL="91440" indent="-91440" defTabSz="914400" font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Describes sampling method, when to survey, sample selection, sample procedure, reporting units and method origin.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dirty="0">
                <a:solidFill>
                  <a:srgbClr val="7030A0"/>
                </a:solidFill>
              </a:rPr>
              <a:t>No review process.</a:t>
            </a:r>
          </a:p>
        </p:txBody>
      </p:sp>
    </p:spTree>
    <p:extLst>
      <p:ext uri="{BB962C8B-B14F-4D97-AF65-F5344CB8AC3E}">
        <p14:creationId xmlns:p14="http://schemas.microsoft.com/office/powerpoint/2010/main" val="409537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Method </a:t>
            </a:r>
            <a:r>
              <a:rPr lang="en-US" dirty="0" smtClean="0"/>
              <a:t>Reconciliation</a:t>
            </a:r>
            <a:br>
              <a:rPr lang="en-US" dirty="0" smtClean="0"/>
            </a:br>
            <a:r>
              <a:rPr lang="en-US" dirty="0" smtClean="0"/>
              <a:t>Early Design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702220"/>
              </p:ext>
            </p:extLst>
          </p:nvPr>
        </p:nvGraphicFramePr>
        <p:xfrm>
          <a:off x="4274545" y="274870"/>
          <a:ext cx="7557570" cy="567705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401676"/>
                <a:gridCol w="2537401"/>
                <a:gridCol w="2618493"/>
              </a:tblGrid>
              <a:tr h="485294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Procedure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Required Data Elements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Units (validate)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</a:tr>
              <a:tr h="547851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Trap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7030A0"/>
                          </a:solidFill>
                          <a:effectLst/>
                        </a:rPr>
                        <a:t>Trap </a:t>
                      </a:r>
                      <a:r>
                        <a:rPr lang="en-US" sz="1800" dirty="0" smtClean="0">
                          <a:effectLst/>
                        </a:rPr>
                        <a:t>(from table),&amp;</a:t>
                      </a: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7030A0"/>
                          </a:solidFill>
                          <a:effectLst/>
                        </a:rPr>
                        <a:t>Lure</a:t>
                      </a:r>
                      <a:r>
                        <a:rPr lang="en-US" sz="1800" dirty="0" smtClean="0">
                          <a:effectLst/>
                        </a:rPr>
                        <a:t> (from table)</a:t>
                      </a:r>
                      <a:r>
                        <a:rPr lang="en-US" sz="1800" baseline="0" dirty="0" smtClean="0">
                          <a:effectLst/>
                        </a:rPr>
                        <a:t> &amp;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Crop Situation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 Version or ?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Pest(s)</a:t>
                      </a:r>
                      <a:r>
                        <a:rPr lang="en-US" sz="1800" baseline="0" dirty="0" smtClean="0">
                          <a:effectLst/>
                        </a:rPr>
                        <a:t> in trap(s)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</a:tr>
              <a:tr h="30996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Sample - Soil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Crop </a:t>
                      </a:r>
                      <a:r>
                        <a:rPr lang="en-US" sz="1800" dirty="0" smtClean="0">
                          <a:effectLst/>
                        </a:rPr>
                        <a:t>Situation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Diagnostic Lab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Confirmation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Method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 Version or ?</a:t>
                      </a: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err="1" smtClean="0">
                          <a:effectLst/>
                        </a:rPr>
                        <a:t>Lb</a:t>
                      </a:r>
                      <a:r>
                        <a:rPr lang="en-US" sz="1800" dirty="0" smtClean="0">
                          <a:effectLst/>
                        </a:rPr>
                        <a:t>/Kg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</a:tr>
              <a:tr h="30996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Sample -</a:t>
                      </a:r>
                      <a:r>
                        <a:rPr lang="en-US" sz="1800" baseline="0" dirty="0" smtClean="0">
                          <a:effectLst/>
                        </a:rPr>
                        <a:t> Plant Material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Site &amp; Crop Situation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Diagnostic Lab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Confirmation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Method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 Version or ?</a:t>
                      </a: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  <a:r>
                        <a:rPr lang="en-US" sz="1800" dirty="0" smtClean="0">
                          <a:effectLst/>
                        </a:rPr>
                        <a:t>Leaves/Stems/Roots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</a:tr>
              <a:tr h="30996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Sample - Sweep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Site </a:t>
                      </a:r>
                      <a:r>
                        <a:rPr lang="en-US" sz="1800" dirty="0" smtClean="0">
                          <a:effectLst/>
                        </a:rPr>
                        <a:t>&amp;</a:t>
                      </a: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  <a:r>
                        <a:rPr lang="en-US" sz="1800" dirty="0" smtClean="0">
                          <a:effectLst/>
                        </a:rPr>
                        <a:t>Crop Situation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Diagnostic Lab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Confirmation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Method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 Version or ?</a:t>
                      </a: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Pests(s)</a:t>
                      </a:r>
                      <a:r>
                        <a:rPr lang="en-US" sz="1800" baseline="0" dirty="0" smtClean="0">
                          <a:effectLst/>
                        </a:rPr>
                        <a:t> in sweeps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</a:tr>
              <a:tr h="547851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Visual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Site </a:t>
                      </a:r>
                      <a:r>
                        <a:rPr lang="en-US" sz="1800" dirty="0" smtClean="0">
                          <a:effectLst/>
                        </a:rPr>
                        <a:t>&amp;</a:t>
                      </a: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Crop </a:t>
                      </a:r>
                      <a:r>
                        <a:rPr lang="en-US" sz="1800" dirty="0" smtClean="0">
                          <a:effectLst/>
                        </a:rPr>
                        <a:t>Situation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 Version or ?</a:t>
                      </a:r>
                    </a:p>
                  </a:txBody>
                  <a:tcPr marL="38100" marR="38100" marT="25400" marB="2540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Plants/Trees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Fields/Acres/</a:t>
                      </a:r>
                      <a:r>
                        <a:rPr lang="en-US" sz="1800" baseline="0" dirty="0" smtClean="0">
                          <a:effectLst/>
                        </a:rPr>
                        <a:t>Properties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25400" marB="25400"/>
                </a:tc>
              </a:tr>
            </a:tbl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3260034"/>
            <a:ext cx="3200400" cy="3045169"/>
          </a:xfrm>
        </p:spPr>
        <p:txBody>
          <a:bodyPr/>
          <a:lstStyle/>
          <a:p>
            <a:r>
              <a:rPr lang="en-US" dirty="0" smtClean="0"/>
              <a:t>This design adds Trap and Lure as data elements required for trapping surveys and replaces legacy NAPIS survey methods.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CAM </a:t>
            </a:r>
            <a:r>
              <a:rPr lang="en-US" dirty="0" smtClean="0"/>
              <a:t>version for priority pests.</a:t>
            </a:r>
          </a:p>
          <a:p>
            <a:r>
              <a:rPr lang="en-US" dirty="0" smtClean="0"/>
              <a:t>Or</a:t>
            </a:r>
          </a:p>
          <a:p>
            <a:r>
              <a:rPr lang="en-US" dirty="0" smtClean="0"/>
              <a:t>??? for survey targets without a CAM.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50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</a:t>
            </a:r>
            <a:r>
              <a:rPr lang="en-US" dirty="0" smtClean="0"/>
              <a:t>New Data Elements: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smtClean="0"/>
              <a:t>Trap </a:t>
            </a:r>
            <a:r>
              <a:rPr lang="en-US" dirty="0" smtClean="0"/>
              <a:t>&amp; Lure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52551" y="2239434"/>
            <a:ext cx="6865620" cy="337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Next steps:</a:t>
            </a:r>
          </a:p>
          <a:p>
            <a:pPr marL="0" indent="0">
              <a:buNone/>
            </a:pPr>
            <a:r>
              <a:rPr lang="en-US" dirty="0"/>
              <a:t> Use case </a:t>
            </a:r>
            <a:r>
              <a:rPr lang="en-US" dirty="0" smtClean="0"/>
              <a:t>analysis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CAPS / CPHST review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NCC review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End User input session/training</a:t>
            </a:r>
          </a:p>
          <a:p>
            <a:r>
              <a:rPr lang="en-US" dirty="0" smtClean="0"/>
              <a:t>Apply lessons learned from adding funding fields:</a:t>
            </a:r>
          </a:p>
          <a:p>
            <a:pPr lvl="1"/>
            <a:r>
              <a:rPr lang="en-US" dirty="0" smtClean="0"/>
              <a:t>Include trap, lure and CAM version values in ‘My Surveys’ templates.</a:t>
            </a:r>
          </a:p>
          <a:p>
            <a:pPr lvl="1"/>
            <a:r>
              <a:rPr lang="en-US" dirty="0" smtClean="0"/>
              <a:t>Link data validation error messages to documentation.</a:t>
            </a:r>
          </a:p>
          <a:p>
            <a:pPr marL="201168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0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CAPS 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0986" y="1447800"/>
            <a:ext cx="6959600" cy="4198620"/>
          </a:xfrm>
        </p:spPr>
        <p:txBody>
          <a:bodyPr/>
          <a:lstStyle/>
          <a:p>
            <a:r>
              <a:rPr lang="en-US" dirty="0" smtClean="0"/>
              <a:t>2014 </a:t>
            </a:r>
            <a:r>
              <a:rPr lang="en-US" dirty="0" smtClean="0"/>
              <a:t>Did:</a:t>
            </a:r>
            <a:endParaRPr lang="en-US" dirty="0" smtClean="0"/>
          </a:p>
          <a:p>
            <a:r>
              <a:rPr lang="en-US" dirty="0" smtClean="0"/>
              <a:t>Active forum replaced by </a:t>
            </a:r>
            <a:r>
              <a:rPr lang="en-US" dirty="0" smtClean="0">
                <a:hlinkClick r:id="rId3"/>
              </a:rPr>
              <a:t>surveyupdate@purdue.edu</a:t>
            </a:r>
            <a:r>
              <a:rPr lang="en-US" dirty="0" smtClean="0"/>
              <a:t> mail list.</a:t>
            </a:r>
          </a:p>
          <a:p>
            <a:r>
              <a:rPr lang="en-US" dirty="0" smtClean="0"/>
              <a:t>Behind the </a:t>
            </a:r>
            <a:r>
              <a:rPr lang="en-US" dirty="0" smtClean="0"/>
              <a:t>scenes, the </a:t>
            </a:r>
            <a:r>
              <a:rPr lang="en-US" dirty="0" smtClean="0"/>
              <a:t>survey summary data </a:t>
            </a:r>
            <a:r>
              <a:rPr lang="en-US" dirty="0" smtClean="0"/>
              <a:t>was rebuilt.</a:t>
            </a:r>
            <a:endParaRPr lang="en-US" dirty="0" smtClean="0"/>
          </a:p>
          <a:p>
            <a:r>
              <a:rPr lang="en-US" dirty="0" smtClean="0"/>
              <a:t>Survey summary query was created using the new data structure.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2015 Doing:</a:t>
            </a:r>
            <a:endParaRPr lang="en-US" dirty="0" smtClean="0"/>
          </a:p>
          <a:p>
            <a:r>
              <a:rPr lang="en-US" dirty="0"/>
              <a:t>Rebuild CAPS Accountability Report to include survey name.</a:t>
            </a:r>
          </a:p>
          <a:p>
            <a:r>
              <a:rPr lang="en-US" dirty="0" smtClean="0"/>
              <a:t>Survey </a:t>
            </a:r>
            <a:r>
              <a:rPr lang="en-US" dirty="0" smtClean="0"/>
              <a:t>Summary update form and work flow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330602"/>
            <a:ext cx="3200400" cy="2831659"/>
          </a:xfrm>
        </p:spPr>
        <p:txBody>
          <a:bodyPr/>
          <a:lstStyle/>
          <a:p>
            <a:r>
              <a:rPr lang="en-US" dirty="0" smtClean="0"/>
              <a:t>Migration to Drupal 7 will be largely invisible to end users.  </a:t>
            </a:r>
          </a:p>
          <a:p>
            <a:r>
              <a:rPr lang="en-US" dirty="0" smtClean="0"/>
              <a:t>One benefit will be a single sign-on for CAPS and NAPIS.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39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408713" y="787929"/>
            <a:ext cx="7429499" cy="5231669"/>
          </a:xfrm>
        </p:spPr>
        <p:txBody>
          <a:bodyPr>
            <a:noAutofit/>
          </a:bodyPr>
          <a:lstStyle/>
          <a:p>
            <a:r>
              <a:rPr lang="en-US" sz="2400" dirty="0" smtClean="0"/>
              <a:t>Original proposal, to ‘roll forward’ established records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r>
              <a:rPr lang="en-US" sz="2400" dirty="0" smtClean="0"/>
              <a:t>Analysis showed this would more than double the number of records in the database with a big hit on NAPIS map generation time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r>
              <a:rPr lang="en-US" sz="2400" dirty="0" smtClean="0"/>
              <a:t>Modified proposal: Create process to display Pest Tracker map status as if established finds were rolled forward.  Any period mapped after a pest is recorded as established will be colored purple</a:t>
            </a:r>
            <a:r>
              <a:rPr lang="en-US" sz="2400" dirty="0" smtClean="0"/>
              <a:t>.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Kathy worked with states to resolve objections and a project to update Boll Weevil maps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Identified and resolved misleading display of eradication records when creating NAPIS maps with ‘3 years negative data’ filter chosen.</a:t>
            </a:r>
          </a:p>
          <a:p>
            <a:endParaRPr lang="en-US" sz="1800" dirty="0" smtClean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3403764"/>
            <a:ext cx="3200400" cy="3379124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P</a:t>
            </a:r>
            <a:r>
              <a:rPr lang="en-US" dirty="0" smtClean="0"/>
              <a:t>roject </a:t>
            </a:r>
            <a:r>
              <a:rPr lang="en-US" dirty="0" smtClean="0"/>
              <a:t>to </a:t>
            </a:r>
            <a:r>
              <a:rPr lang="en-US" dirty="0" smtClean="0"/>
              <a:t>represent </a:t>
            </a:r>
            <a:r>
              <a:rPr lang="en-US" dirty="0" smtClean="0"/>
              <a:t>persistent presence in counties </a:t>
            </a:r>
            <a:r>
              <a:rPr lang="en-US" dirty="0" smtClean="0"/>
              <a:t>where pests are </a:t>
            </a:r>
            <a:r>
              <a:rPr lang="en-US" dirty="0" smtClean="0"/>
              <a:t>established </a:t>
            </a:r>
            <a:r>
              <a:rPr lang="en-US" dirty="0"/>
              <a:t>on Pest Tracker </a:t>
            </a:r>
            <a:r>
              <a:rPr lang="en-US" dirty="0" smtClean="0"/>
              <a:t>maps. </a:t>
            </a:r>
          </a:p>
          <a:p>
            <a:endParaRPr lang="en-US" dirty="0"/>
          </a:p>
          <a:p>
            <a:r>
              <a:rPr lang="en-US" dirty="0"/>
              <a:t>Do we need a mechanism for users to choose to create NAPIS maps using Pest Tracker process?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7298"/>
            <a:ext cx="3200400" cy="2286000"/>
          </a:xfrm>
        </p:spPr>
        <p:txBody>
          <a:bodyPr/>
          <a:lstStyle/>
          <a:p>
            <a:r>
              <a:rPr lang="en-US" dirty="0" smtClean="0"/>
              <a:t>Mapping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19" y="458083"/>
            <a:ext cx="2700762" cy="2438611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8916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nagit_PPT9DF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357" y="708905"/>
            <a:ext cx="8866327" cy="574088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Visualization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457200" y="3579346"/>
            <a:ext cx="2632253" cy="1809083"/>
          </a:xfrm>
        </p:spPr>
        <p:txBody>
          <a:bodyPr>
            <a:normAutofit/>
          </a:bodyPr>
          <a:lstStyle/>
          <a:p>
            <a:r>
              <a:rPr lang="en-US" dirty="0" smtClean="0"/>
              <a:t>Seeing meaning in data</a:t>
            </a:r>
            <a:endParaRPr lang="en-US" dirty="0"/>
          </a:p>
          <a:p>
            <a:r>
              <a:rPr lang="en-US" dirty="0" smtClean="0"/>
              <a:t>Dashboards for instant </a:t>
            </a:r>
            <a:r>
              <a:rPr lang="en-US" dirty="0"/>
              <a:t>a</a:t>
            </a:r>
            <a:r>
              <a:rPr lang="en-US" dirty="0" smtClean="0"/>
              <a:t>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8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073" y="255134"/>
            <a:ext cx="8490855" cy="636814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44499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Did, Doing, Will Do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25800" y="2286001"/>
            <a:ext cx="4692762" cy="332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6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C1975D"/>
              </a:clrFrom>
              <a:clrTo>
                <a:srgbClr val="C1975D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 trans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383" y="1979621"/>
            <a:ext cx="4762500" cy="3971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41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CAPS Services Systems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 trans="51000" numberOfShades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5039" y="1871831"/>
            <a:ext cx="7343775" cy="4802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40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9"/>
          <p:cNvSpPr/>
          <p:nvPr/>
        </p:nvSpPr>
        <p:spPr>
          <a:xfrm>
            <a:off x="978693" y="2280676"/>
            <a:ext cx="9351169" cy="4247317"/>
          </a:xfrm>
          <a:prstGeom prst="rect">
            <a:avLst/>
          </a:prstGeom>
          <a:noFill/>
          <a:ln w="3175">
            <a:noFill/>
          </a:ln>
        </p:spPr>
        <p:txBody>
          <a:bodyPr wrap="square" lIns="91440" tIns="45720" rIns="91440" bIns="45720">
            <a:spAutoFit/>
          </a:bodyPr>
          <a:lstStyle/>
          <a:p>
            <a:pPr lvl="1" algn="r"/>
            <a:r>
              <a:rPr lang="en-US" sz="5400" b="1" dirty="0" smtClean="0">
                <a:ln w="3175">
                  <a:solidFill>
                    <a:schemeClr val="tx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Approved Methods</a:t>
            </a:r>
          </a:p>
          <a:p>
            <a:pPr lvl="1" algn="r"/>
            <a:r>
              <a:rPr lang="en-US" sz="5400" b="1" dirty="0" smtClean="0">
                <a:ln w="3175">
                  <a:solidFill>
                    <a:schemeClr val="tx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Survey Summary </a:t>
            </a:r>
          </a:p>
          <a:p>
            <a:r>
              <a:rPr lang="en-US" sz="5400" b="1" dirty="0" smtClean="0">
                <a:ln w="3175">
                  <a:solidFill>
                    <a:schemeClr val="tx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Survey Database            </a:t>
            </a:r>
            <a:r>
              <a:rPr lang="en-US" sz="4800" b="1" dirty="0" smtClean="0">
                <a:ln w="3175">
                  <a:solidFill>
                    <a:schemeClr val="tx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NAPIS 3.0</a:t>
            </a:r>
          </a:p>
          <a:p>
            <a:pPr algn="r"/>
            <a:r>
              <a:rPr lang="en-US" sz="5400" b="1" dirty="0" smtClean="0">
                <a:ln w="3175">
                  <a:solidFill>
                    <a:schemeClr val="tx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Accountability Report</a:t>
            </a:r>
          </a:p>
          <a:p>
            <a:pPr algn="r"/>
            <a:r>
              <a:rPr lang="en-US" sz="5400" b="1" cap="none" spc="0" dirty="0" smtClean="0">
                <a:ln w="3175">
                  <a:solidFill>
                    <a:schemeClr val="tx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Pest Tracker</a:t>
            </a:r>
            <a:endParaRPr lang="en-US" sz="5400" b="1" cap="none" spc="0" dirty="0">
              <a:ln w="3175">
                <a:solidFill>
                  <a:schemeClr val="tx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6036469" y="4025715"/>
            <a:ext cx="1293019" cy="757237"/>
          </a:xfrm>
          <a:prstGeom prst="striped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2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NAPIS 3.0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4556"/>
            <a:ext cx="10058400" cy="3704538"/>
          </a:xfrm>
        </p:spPr>
        <p:txBody>
          <a:bodyPr/>
          <a:lstStyle/>
          <a:p>
            <a:r>
              <a:rPr lang="en-US" dirty="0"/>
              <a:t>NAPIS 3.0 had an uneventful first day.  Twenty three </a:t>
            </a:r>
            <a:r>
              <a:rPr lang="en-US" dirty="0" smtClean="0"/>
              <a:t>end users </a:t>
            </a:r>
            <a:r>
              <a:rPr lang="en-US" dirty="0"/>
              <a:t>logged in, to create 25 maps and download thirty five reports.  Two records were entered, and one user that had not yet participated in the demonstration tested data and produced a clean file. </a:t>
            </a:r>
            <a:endParaRPr lang="en-US" dirty="0" smtClean="0"/>
          </a:p>
          <a:p>
            <a:r>
              <a:rPr lang="en-US" dirty="0" smtClean="0"/>
              <a:t>SSC Comment – ‘</a:t>
            </a:r>
            <a:r>
              <a:rPr lang="en-US" dirty="0"/>
              <a:t>I really like this version of NAPIS much better than the last.  In my limited experience, it has proven to be much more user friendly and easier to navigate. </a:t>
            </a:r>
            <a:r>
              <a:rPr lang="en-US" dirty="0" smtClean="0"/>
              <a:t>‘</a:t>
            </a:r>
          </a:p>
          <a:p>
            <a:r>
              <a:rPr lang="en-US" dirty="0" smtClean="0"/>
              <a:t>What is your impression?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Logging</a:t>
            </a:r>
            <a:endParaRPr lang="en-US" dirty="0"/>
          </a:p>
        </p:txBody>
      </p:sp>
      <p:pic>
        <p:nvPicPr>
          <p:cNvPr id="7" name="Snagit_PPT82C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514" y="348342"/>
            <a:ext cx="6989280" cy="4179431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Real time access to user interactions with the application</a:t>
            </a:r>
            <a:endParaRPr lang="en-US" dirty="0"/>
          </a:p>
        </p:txBody>
      </p:sp>
      <p:pic>
        <p:nvPicPr>
          <p:cNvPr id="8" name="Snagit_PPT624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470" y="3433177"/>
            <a:ext cx="6213756" cy="3232881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5172075" y="2794634"/>
            <a:ext cx="1600200" cy="35704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13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984535"/>
          </a:xfrm>
        </p:spPr>
        <p:txBody>
          <a:bodyPr/>
          <a:lstStyle/>
          <a:p>
            <a:r>
              <a:rPr lang="en-US" dirty="0" smtClean="0"/>
              <a:t>By the numbers</a:t>
            </a:r>
            <a:endParaRPr lang="en-US" dirty="0"/>
          </a:p>
        </p:txBody>
      </p:sp>
      <p:pic>
        <p:nvPicPr>
          <p:cNvPr id="3" name="Snagit_PPTF03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820" y="903072"/>
            <a:ext cx="4400000" cy="1638095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NAPIS 3.0 event log provides metrics about usage.</a:t>
            </a:r>
            <a:endParaRPr lang="en-US" dirty="0"/>
          </a:p>
          <a:p>
            <a:r>
              <a:rPr lang="en-US" dirty="0" smtClean="0"/>
              <a:t>Guide when to make changes, who to consult on upgrades…</a:t>
            </a:r>
            <a:endParaRPr lang="en-US" dirty="0"/>
          </a:p>
        </p:txBody>
      </p:sp>
      <p:pic>
        <p:nvPicPr>
          <p:cNvPr id="6" name="Snagit_PPTB53C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553" y="4607038"/>
            <a:ext cx="8238095" cy="1809524"/>
          </a:xfrm>
          <a:prstGeom prst="rect">
            <a:avLst/>
          </a:prstGeom>
        </p:spPr>
      </p:pic>
      <p:pic>
        <p:nvPicPr>
          <p:cNvPr id="7" name="Snagit_PPTA6F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933" y="3146485"/>
            <a:ext cx="7533333" cy="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Data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900" y="1845735"/>
            <a:ext cx="6375400" cy="2472266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Technically - very easy </a:t>
            </a:r>
          </a:p>
          <a:p>
            <a:r>
              <a:rPr lang="en-US" sz="3400" dirty="0" smtClean="0"/>
              <a:t>In practice - requires extra </a:t>
            </a:r>
            <a:r>
              <a:rPr lang="en-US" sz="3400" dirty="0" smtClean="0"/>
              <a:t>support</a:t>
            </a: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‘My Surveys’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July - 2014 CAPS funded surveys,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September - 2014 Farm Bill funded surveys.,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January – filters to download any CAPS or Farm Bill funded survey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Error message with resource link</a:t>
            </a:r>
            <a:r>
              <a:rPr lang="en-US" dirty="0" smtClean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Funding Year, Funding Source, and Survey Name are required. </a:t>
            </a:r>
            <a:r>
              <a:rPr lang="en-US" u="sng" dirty="0">
                <a:hlinkClick r:id="rId3"/>
              </a:rPr>
              <a:t>Note E</a:t>
            </a:r>
            <a:r>
              <a:rPr lang="en-US" dirty="0"/>
              <a:t> has more information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1857" y="2157913"/>
            <a:ext cx="38154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Survey funding </a:t>
            </a:r>
            <a:r>
              <a:rPr lang="en-US" dirty="0" smtClean="0"/>
              <a:t>fields required for 2015</a:t>
            </a:r>
            <a:endParaRPr lang="en-US" dirty="0" smtClean="0"/>
          </a:p>
          <a:p>
            <a:pPr lvl="1"/>
            <a:r>
              <a:rPr lang="en-US" dirty="0"/>
              <a:t>F</a:t>
            </a:r>
            <a:r>
              <a:rPr lang="en-US" dirty="0" smtClean="0"/>
              <a:t>unding year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unding source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urvey name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Trapping </a:t>
            </a:r>
            <a:r>
              <a:rPr lang="en-US" dirty="0" smtClean="0"/>
              <a:t>fields proposed</a:t>
            </a:r>
            <a:endParaRPr lang="en-US" dirty="0" smtClean="0"/>
          </a:p>
          <a:p>
            <a:pPr lvl="1"/>
            <a:r>
              <a:rPr lang="en-US" dirty="0" smtClean="0"/>
              <a:t>Trap</a:t>
            </a:r>
          </a:p>
          <a:p>
            <a:pPr lvl="1"/>
            <a:r>
              <a:rPr lang="en-US" dirty="0" smtClean="0"/>
              <a:t>Lure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3157" y="4171465"/>
            <a:ext cx="4141343" cy="202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8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 Dictionary –Synonyms Project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916648"/>
              </p:ext>
            </p:extLst>
          </p:nvPr>
        </p:nvGraphicFramePr>
        <p:xfrm>
          <a:off x="5431969" y="938254"/>
          <a:ext cx="4705351" cy="965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847"/>
                <a:gridCol w="628905"/>
                <a:gridCol w="1034199"/>
                <a:gridCol w="937640"/>
                <a:gridCol w="751509"/>
                <a:gridCol w="743251"/>
              </a:tblGrid>
              <a:tr h="3482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 dirty="0">
                          <a:effectLst/>
                          <a:hlinkClick r:id="rId3" tooltip="Sort descending"/>
                        </a:rPr>
                        <a:t>Code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Common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 dirty="0">
                          <a:effectLst/>
                          <a:hlinkClick r:id="rId3" tooltip="Sort ascending"/>
                        </a:rPr>
                        <a:t>Genus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Subspecies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?</a:t>
                      </a:r>
                      <a:br>
                        <a:rPr lang="en-US" sz="800">
                          <a:effectLst/>
                        </a:rPr>
                      </a:br>
                      <a:r>
                        <a:rPr lang="en-US" sz="800" u="sng">
                          <a:effectLst/>
                          <a:hlinkClick r:id="rId3" tooltip="Sort ascending"/>
                        </a:rPr>
                        <a:t>Justified?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FDACCOZ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Ash Dieback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Chalara (Hymenoscyphus)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Fraxinea (pseudoalbidus)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Yes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7" name="Rectangle 1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57200" y="3287713"/>
            <a:ext cx="3001617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2011 International Code of Nomenclature </a:t>
            </a: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naming convention for algae, fungi, and plants.  </a:t>
            </a:r>
            <a:endParaRPr lang="en-US" altLang="en-US" sz="1400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sz="1400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Farm </a:t>
            </a: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 </a:t>
            </a:r>
            <a:r>
              <a:rPr lang="en-US" altLang="en-US" sz="14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suggestion funded upgrade to NPDN dictionary, shared with NAPIS,</a:t>
            </a: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246362"/>
              </p:ext>
            </p:extLst>
          </p:nvPr>
        </p:nvGraphicFramePr>
        <p:xfrm>
          <a:off x="4990534" y="2775073"/>
          <a:ext cx="5276849" cy="11553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820"/>
                <a:gridCol w="571706"/>
                <a:gridCol w="628877"/>
                <a:gridCol w="1034153"/>
                <a:gridCol w="857560"/>
                <a:gridCol w="831515"/>
                <a:gridCol w="743218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 dirty="0">
                          <a:effectLst/>
                          <a:hlinkClick r:id="rId3" tooltip="Sort descending"/>
                        </a:rPr>
                        <a:t>Code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Common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 dirty="0">
                          <a:effectLst/>
                          <a:hlinkClick r:id="rId3" tooltip="Sort ascending"/>
                        </a:rPr>
                        <a:t>Genus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 dirty="0">
                          <a:effectLst/>
                          <a:hlinkClick r:id="rId3" tooltip="Sort ascending"/>
                        </a:rPr>
                        <a:t>Species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 dirty="0">
                          <a:effectLst/>
                          <a:hlinkClick r:id="rId3" tooltip="Sort ascending"/>
                        </a:rPr>
                        <a:t>Subspecies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?</a:t>
                      </a:r>
                      <a:br>
                        <a:rPr lang="en-US" sz="800">
                          <a:effectLst/>
                        </a:rPr>
                      </a:br>
                      <a:r>
                        <a:rPr lang="en-US" sz="800" u="sng">
                          <a:effectLst/>
                          <a:hlinkClick r:id="rId3" tooltip="Sort ascending"/>
                        </a:rPr>
                        <a:t>Justified?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FDACCOZ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Primary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</a:rPr>
                        <a:t>Ash Dieback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</a:rPr>
                        <a:t>Chalara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 err="1">
                          <a:effectLst/>
                        </a:rPr>
                        <a:t>fraxinea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Yes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FDACCOZ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Synonym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Ash Dieback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Hymenoscyphus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pseudoalbidus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Yes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729999"/>
              </p:ext>
            </p:extLst>
          </p:nvPr>
        </p:nvGraphicFramePr>
        <p:xfrm>
          <a:off x="4974632" y="4918213"/>
          <a:ext cx="5276849" cy="1424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820"/>
                <a:gridCol w="571706"/>
                <a:gridCol w="628877"/>
                <a:gridCol w="1034153"/>
                <a:gridCol w="857560"/>
                <a:gridCol w="831515"/>
                <a:gridCol w="743218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descending"/>
                        </a:rPr>
                        <a:t>Code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Common Name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Genus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>
                          <a:effectLst/>
                          <a:hlinkClick r:id="rId3" tooltip="Sort ascending"/>
                        </a:rPr>
                        <a:t>Subspecies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?</a:t>
                      </a:r>
                      <a:br>
                        <a:rPr lang="en-US" sz="800">
                          <a:effectLst/>
                        </a:rPr>
                      </a:br>
                      <a:r>
                        <a:rPr lang="en-US" sz="800" u="sng">
                          <a:effectLst/>
                          <a:hlinkClick r:id="rId3" tooltip="Sort ascending"/>
                        </a:rPr>
                        <a:t>Justified?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FDACCOZ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Ash Dieback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Hymenoscyphus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fraxineus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Yes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FDACCOZ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Synonym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Ash Dieback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Chalara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fraxinea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Yes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FDACCOZ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Synonym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Ash Dieback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Hymenoscyphus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pseudoalbidus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Yes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080883" y="333955"/>
            <a:ext cx="1717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December 2014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161722" y="2156129"/>
            <a:ext cx="3346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Presented in new format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201476" y="4223468"/>
            <a:ext cx="367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format with ICN primary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01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Synonym </a:t>
            </a:r>
            <a:r>
              <a:rPr lang="en-US" dirty="0" smtClean="0"/>
              <a:t>Search </a:t>
            </a:r>
            <a:r>
              <a:rPr lang="en-US" dirty="0" smtClean="0"/>
              <a:t>and </a:t>
            </a:r>
            <a:r>
              <a:rPr lang="en-US" dirty="0" smtClean="0"/>
              <a:t>Display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20700" y="3028794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Search for ‘</a:t>
            </a:r>
            <a:r>
              <a:rPr lang="en-US" dirty="0" err="1" smtClean="0"/>
              <a:t>Chalara</a:t>
            </a:r>
            <a:r>
              <a:rPr lang="en-US" dirty="0" smtClean="0"/>
              <a:t>’</a:t>
            </a:r>
            <a:endParaRPr lang="en-US" dirty="0"/>
          </a:p>
        </p:txBody>
      </p:sp>
      <p:pic>
        <p:nvPicPr>
          <p:cNvPr id="4" name="Snagit_PPTB1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373" y="2224253"/>
            <a:ext cx="9153103" cy="288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3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2006</TotalTime>
  <Words>1184</Words>
  <Application>Microsoft Office PowerPoint</Application>
  <PresentationFormat>Widescreen</PresentationFormat>
  <Paragraphs>217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Retrospect</vt:lpstr>
      <vt:lpstr>CAPS Services Update</vt:lpstr>
      <vt:lpstr>Did, Doing, Will Do</vt:lpstr>
      <vt:lpstr>CAPS Services Systems</vt:lpstr>
      <vt:lpstr>NAPIS 3.0 Feedback</vt:lpstr>
      <vt:lpstr>Event Logging</vt:lpstr>
      <vt:lpstr>By the numbers</vt:lpstr>
      <vt:lpstr>New Data Elements</vt:lpstr>
      <vt:lpstr>Pest Dictionary –Synonyms Project</vt:lpstr>
      <vt:lpstr>Synonym Search and Display</vt:lpstr>
      <vt:lpstr>Survey Method Crosswalk</vt:lpstr>
      <vt:lpstr>Survey Method Reconciliation Early Design</vt:lpstr>
      <vt:lpstr>Proposed New Data Elements:  Trap &amp; Lure </vt:lpstr>
      <vt:lpstr>CAPS Site</vt:lpstr>
      <vt:lpstr>Mapping</vt:lpstr>
      <vt:lpstr>Data Visualization</vt:lpstr>
      <vt:lpstr>PowerPoint Presentation</vt:lpstr>
    </vt:vector>
  </TitlesOfParts>
  <Company>Purdue University - AgIT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CAPS Services Update</dc:title>
  <dc:creator>Schechter, Susan E.</dc:creator>
  <cp:lastModifiedBy>Schechter, Susan E.</cp:lastModifiedBy>
  <cp:revision>65</cp:revision>
  <cp:lastPrinted>2015-02-19T17:22:04Z</cp:lastPrinted>
  <dcterms:created xsi:type="dcterms:W3CDTF">2015-02-12T17:13:09Z</dcterms:created>
  <dcterms:modified xsi:type="dcterms:W3CDTF">2015-02-19T19:08:07Z</dcterms:modified>
</cp:coreProperties>
</file>