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9"/>
  </p:notesMasterIdLst>
  <p:handoutMasterIdLst>
    <p:handoutMasterId r:id="rId30"/>
  </p:handoutMasterIdLst>
  <p:sldIdLst>
    <p:sldId id="262" r:id="rId6"/>
    <p:sldId id="270" r:id="rId7"/>
    <p:sldId id="271" r:id="rId8"/>
    <p:sldId id="272" r:id="rId9"/>
    <p:sldId id="282" r:id="rId10"/>
    <p:sldId id="276" r:id="rId11"/>
    <p:sldId id="267" r:id="rId12"/>
    <p:sldId id="268" r:id="rId13"/>
    <p:sldId id="275" r:id="rId14"/>
    <p:sldId id="278" r:id="rId15"/>
    <p:sldId id="274" r:id="rId16"/>
    <p:sldId id="279" r:id="rId17"/>
    <p:sldId id="265" r:id="rId18"/>
    <p:sldId id="264" r:id="rId19"/>
    <p:sldId id="277" r:id="rId20"/>
    <p:sldId id="266" r:id="rId21"/>
    <p:sldId id="280" r:id="rId22"/>
    <p:sldId id="283" r:id="rId23"/>
    <p:sldId id="281" r:id="rId24"/>
    <p:sldId id="284" r:id="rId25"/>
    <p:sldId id="285" r:id="rId26"/>
    <p:sldId id="286" r:id="rId27"/>
    <p:sldId id="269" r:id="rId28"/>
  </p:sldIdLst>
  <p:sldSz cx="9144000" cy="6858000" type="screen4x3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ECFF"/>
    <a:srgbClr val="E9EDF4"/>
    <a:srgbClr val="D0D8E8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18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24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bowers\Documents\CAPS%20Strategic%20Plan\CAPS%20Fundin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bowers\Documents\CAPS%20Strategic%20Plan\CAPS%20Fundin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CAPS Funding FY11 - FY16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' Surveys &amp; Funding'!$T$2</c:f>
              <c:strCache>
                <c:ptCount val="1"/>
                <c:pt idx="0">
                  <c:v>Infrastructure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 Surveys &amp; Funding'!$S$3:$S$8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 Surveys &amp; Funding'!$T$3:$T$8</c:f>
              <c:numCache>
                <c:formatCode>_("$"* #,##0_);_("$"* \(#,##0\);_("$"* "-"??_);_(@_)</c:formatCode>
                <c:ptCount val="6"/>
                <c:pt idx="0">
                  <c:v>4399005</c:v>
                </c:pt>
                <c:pt idx="1">
                  <c:v>4192768.21</c:v>
                </c:pt>
                <c:pt idx="2">
                  <c:v>4086285</c:v>
                </c:pt>
                <c:pt idx="3">
                  <c:v>3808526</c:v>
                </c:pt>
                <c:pt idx="4">
                  <c:v>3679257</c:v>
                </c:pt>
                <c:pt idx="5">
                  <c:v>3696624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 Surveys &amp; Funding'!$U$2</c:f>
              <c:strCache>
                <c:ptCount val="1"/>
                <c:pt idx="0">
                  <c:v>Survey</c:v>
                </c:pt>
              </c:strCache>
            </c:strRef>
          </c:tx>
          <c:spPr>
            <a:ln w="28575" cap="rnd">
              <a:solidFill>
                <a:srgbClr val="0066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006600"/>
              </a:solidFill>
              <a:ln w="9525">
                <a:solidFill>
                  <a:srgbClr val="006600"/>
                </a:solidFill>
              </a:ln>
              <a:effectLst/>
            </c:spPr>
          </c:marker>
          <c:cat>
            <c:numRef>
              <c:f>' Surveys &amp; Funding'!$S$3:$S$8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 Surveys &amp; Funding'!$U$3:$U$8</c:f>
              <c:numCache>
                <c:formatCode>_("$"* #,##0_);_("$"* \(#,##0\);_("$"* "-"??_);_(@_)</c:formatCode>
                <c:ptCount val="6"/>
                <c:pt idx="0">
                  <c:v>2426341</c:v>
                </c:pt>
                <c:pt idx="1">
                  <c:v>2650141.2400000002</c:v>
                </c:pt>
                <c:pt idx="2">
                  <c:v>2787051</c:v>
                </c:pt>
                <c:pt idx="3">
                  <c:v>2517938</c:v>
                </c:pt>
                <c:pt idx="4">
                  <c:v>2628973</c:v>
                </c:pt>
                <c:pt idx="5">
                  <c:v>2637981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 Surveys &amp; Funding'!$V$2</c:f>
              <c:strCache>
                <c:ptCount val="1"/>
                <c:pt idx="0">
                  <c:v>Total</c:v>
                </c:pt>
              </c:strCache>
            </c:strRef>
          </c:tx>
          <c:spPr>
            <a:ln w="3175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1">
                  <a:lumMod val="75000"/>
                </a:schemeClr>
              </a:solidFill>
              <a:ln w="12700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cat>
            <c:numRef>
              <c:f>' Surveys &amp; Funding'!$S$3:$S$8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 Surveys &amp; Funding'!$V$3:$V$8</c:f>
              <c:numCache>
                <c:formatCode>_("$"* #,##0_);_("$"* \(#,##0\);_("$"* "-"??_);_(@_)</c:formatCode>
                <c:ptCount val="6"/>
                <c:pt idx="0">
                  <c:v>6825346</c:v>
                </c:pt>
                <c:pt idx="1">
                  <c:v>6842911</c:v>
                </c:pt>
                <c:pt idx="2">
                  <c:v>6873336</c:v>
                </c:pt>
                <c:pt idx="3">
                  <c:v>6326464</c:v>
                </c:pt>
                <c:pt idx="4">
                  <c:v>6308230</c:v>
                </c:pt>
                <c:pt idx="5">
                  <c:v>6334605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675848"/>
        <c:axId val="153675456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 Surveys &amp; Funding'!$S$2</c15:sqref>
                        </c15:formulaRef>
                      </c:ext>
                    </c:extLst>
                    <c:strCache>
                      <c:ptCount val="1"/>
                      <c:pt idx="0">
                        <c:v>Year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' Surveys &amp; Funding'!$S$3:$S$8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2011</c:v>
                      </c:pt>
                      <c:pt idx="1">
                        <c:v>2012</c:v>
                      </c:pt>
                      <c:pt idx="2">
                        <c:v>2013</c:v>
                      </c:pt>
                      <c:pt idx="3">
                        <c:v>2014</c:v>
                      </c:pt>
                      <c:pt idx="4">
                        <c:v>2015</c:v>
                      </c:pt>
                      <c:pt idx="5">
                        <c:v>2016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 Surveys &amp; Funding'!$S$3:$S$8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2011</c:v>
                      </c:pt>
                      <c:pt idx="1">
                        <c:v>2012</c:v>
                      </c:pt>
                      <c:pt idx="2">
                        <c:v>2013</c:v>
                      </c:pt>
                      <c:pt idx="3">
                        <c:v>2014</c:v>
                      </c:pt>
                      <c:pt idx="4">
                        <c:v>2015</c:v>
                      </c:pt>
                      <c:pt idx="5">
                        <c:v>2016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1536758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in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75456"/>
        <c:crosses val="autoZero"/>
        <c:auto val="1"/>
        <c:lblAlgn val="ctr"/>
        <c:lblOffset val="100"/>
        <c:noMultiLvlLbl val="0"/>
      </c:catAx>
      <c:valAx>
        <c:axId val="153675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Funding ($)</a:t>
                </a:r>
              </a:p>
            </c:rich>
          </c:tx>
          <c:layout>
            <c:manualLayout>
              <c:xMode val="edge"/>
              <c:yMode val="edge"/>
              <c:x val="4.6920615018174183E-3"/>
              <c:y val="0.358027571378206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_);_(&quot;$&quot;* \(#,##0\);_(&quot;$&quot;* &quot;-&quot;??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75848"/>
        <c:crosses val="autoZero"/>
        <c:crossBetween val="between"/>
      </c:valAx>
      <c:spPr>
        <a:solidFill>
          <a:schemeClr val="bg2"/>
        </a:solidFill>
        <a:ln>
          <a:solidFill>
            <a:sysClr val="windowText" lastClr="000000"/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CAPS &amp; FB Funding FY11 - FY15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' Surveys &amp; Funding'!$T$2</c:f>
              <c:strCache>
                <c:ptCount val="1"/>
                <c:pt idx="0">
                  <c:v>Infrastructure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 Surveys &amp; Funding'!$S$3:$S$8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 Surveys &amp; Funding'!$T$3:$T$8</c:f>
              <c:numCache>
                <c:formatCode>_("$"* #,##0_);_("$"* \(#,##0\);_("$"* "-"??_);_(@_)</c:formatCode>
                <c:ptCount val="6"/>
                <c:pt idx="0">
                  <c:v>4399005</c:v>
                </c:pt>
                <c:pt idx="1">
                  <c:v>4192768.21</c:v>
                </c:pt>
                <c:pt idx="2">
                  <c:v>4086285</c:v>
                </c:pt>
                <c:pt idx="3">
                  <c:v>3808526</c:v>
                </c:pt>
                <c:pt idx="4">
                  <c:v>3679257</c:v>
                </c:pt>
                <c:pt idx="5">
                  <c:v>3696624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 Surveys &amp; Funding'!$U$2</c:f>
              <c:strCache>
                <c:ptCount val="1"/>
                <c:pt idx="0">
                  <c:v>Survey</c:v>
                </c:pt>
              </c:strCache>
            </c:strRef>
          </c:tx>
          <c:spPr>
            <a:ln w="31750" cap="rnd">
              <a:solidFill>
                <a:srgbClr val="0066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006600"/>
              </a:solidFill>
              <a:ln w="9525">
                <a:solidFill>
                  <a:srgbClr val="006600"/>
                </a:solidFill>
              </a:ln>
              <a:effectLst/>
            </c:spPr>
          </c:marker>
          <c:cat>
            <c:numRef>
              <c:f>' Surveys &amp; Funding'!$S$3:$S$8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 Surveys &amp; Funding'!$U$3:$U$8</c:f>
              <c:numCache>
                <c:formatCode>_("$"* #,##0_);_("$"* \(#,##0\);_("$"* "-"??_);_(@_)</c:formatCode>
                <c:ptCount val="6"/>
                <c:pt idx="0">
                  <c:v>2426341</c:v>
                </c:pt>
                <c:pt idx="1">
                  <c:v>2650141.2400000002</c:v>
                </c:pt>
                <c:pt idx="2">
                  <c:v>2787051</c:v>
                </c:pt>
                <c:pt idx="3">
                  <c:v>2517938</c:v>
                </c:pt>
                <c:pt idx="4">
                  <c:v>2628973</c:v>
                </c:pt>
                <c:pt idx="5">
                  <c:v>2637981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 Surveys &amp; Funding'!$V$2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tx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tx2">
                  <a:lumMod val="75000"/>
                </a:schemeClr>
              </a:solidFill>
              <a:ln w="9525">
                <a:solidFill>
                  <a:schemeClr val="tx2">
                    <a:lumMod val="75000"/>
                  </a:schemeClr>
                </a:solidFill>
              </a:ln>
              <a:effectLst/>
            </c:spPr>
          </c:marker>
          <c:cat>
            <c:numRef>
              <c:f>' Surveys &amp; Funding'!$S$3:$S$8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 Surveys &amp; Funding'!$V$3:$V$8</c:f>
              <c:numCache>
                <c:formatCode>_("$"* #,##0_);_("$"* \(#,##0\);_("$"* "-"??_);_(@_)</c:formatCode>
                <c:ptCount val="6"/>
                <c:pt idx="0">
                  <c:v>6825346</c:v>
                </c:pt>
                <c:pt idx="1">
                  <c:v>6842911</c:v>
                </c:pt>
                <c:pt idx="2">
                  <c:v>6873336</c:v>
                </c:pt>
                <c:pt idx="3">
                  <c:v>6326464</c:v>
                </c:pt>
                <c:pt idx="4">
                  <c:v>6308230</c:v>
                </c:pt>
                <c:pt idx="5">
                  <c:v>6334605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 Surveys &amp; Funding'!$W$2</c:f>
              <c:strCache>
                <c:ptCount val="1"/>
                <c:pt idx="0">
                  <c:v>FB Natl Prior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5">
                  <a:lumMod val="75000"/>
                </a:schemeClr>
              </a:solidFill>
              <a:ln w="9525">
                <a:solidFill>
                  <a:schemeClr val="accent5">
                    <a:lumMod val="75000"/>
                  </a:schemeClr>
                </a:solidFill>
              </a:ln>
              <a:effectLst/>
            </c:spPr>
          </c:marker>
          <c:cat>
            <c:numRef>
              <c:f>' Surveys &amp; Funding'!$S$3:$S$8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 Surveys &amp; Funding'!$W$3:$W$8</c:f>
              <c:numCache>
                <c:formatCode>_("$"* #,##0_);_("$"* \(#,##0\);_("$"* "-"??_);_(@_)</c:formatCode>
                <c:ptCount val="6"/>
                <c:pt idx="0">
                  <c:v>3365601</c:v>
                </c:pt>
                <c:pt idx="1">
                  <c:v>3191283</c:v>
                </c:pt>
                <c:pt idx="2">
                  <c:v>3859669</c:v>
                </c:pt>
                <c:pt idx="3">
                  <c:v>3653124</c:v>
                </c:pt>
                <c:pt idx="4">
                  <c:v>5333516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678200"/>
        <c:axId val="15367780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 Surveys &amp; Funding'!$S$2</c15:sqref>
                        </c15:formulaRef>
                      </c:ext>
                    </c:extLst>
                    <c:strCache>
                      <c:ptCount val="1"/>
                      <c:pt idx="0">
                        <c:v>Year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' Surveys &amp; Funding'!$S$3:$S$8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2011</c:v>
                      </c:pt>
                      <c:pt idx="1">
                        <c:v>2012</c:v>
                      </c:pt>
                      <c:pt idx="2">
                        <c:v>2013</c:v>
                      </c:pt>
                      <c:pt idx="3">
                        <c:v>2014</c:v>
                      </c:pt>
                      <c:pt idx="4">
                        <c:v>2015</c:v>
                      </c:pt>
                      <c:pt idx="5">
                        <c:v>2016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 Surveys &amp; Funding'!$S$3:$S$8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2011</c:v>
                      </c:pt>
                      <c:pt idx="1">
                        <c:v>2012</c:v>
                      </c:pt>
                      <c:pt idx="2">
                        <c:v>2013</c:v>
                      </c:pt>
                      <c:pt idx="3">
                        <c:v>2014</c:v>
                      </c:pt>
                      <c:pt idx="4">
                        <c:v>2015</c:v>
                      </c:pt>
                      <c:pt idx="5">
                        <c:v>2016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1536782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in"/>
        <c:tickLblPos val="nextTo"/>
        <c:spPr>
          <a:noFill/>
          <a:ln w="12700" cap="flat" cmpd="sng" algn="ctr">
            <a:solidFill>
              <a:schemeClr val="accent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77808"/>
        <c:crosses val="autoZero"/>
        <c:auto val="1"/>
        <c:lblAlgn val="ctr"/>
        <c:lblOffset val="100"/>
        <c:noMultiLvlLbl val="0"/>
      </c:catAx>
      <c:valAx>
        <c:axId val="153677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Funding ($)</a:t>
                </a:r>
              </a:p>
            </c:rich>
          </c:tx>
          <c:layout>
            <c:manualLayout>
              <c:xMode val="edge"/>
              <c:yMode val="edge"/>
              <c:x val="1.9886937209771856E-4"/>
              <c:y val="0.366783657856721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78200"/>
        <c:crosses val="autoZero"/>
        <c:crossBetween val="between"/>
      </c:valAx>
      <c:spPr>
        <a:solidFill>
          <a:schemeClr val="bg2"/>
        </a:solidFill>
        <a:ln w="12700">
          <a:solidFill>
            <a:schemeClr val="accent1">
              <a:lumMod val="50000"/>
            </a:schemeClr>
          </a:solidFill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tx2">
          <a:lumMod val="5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CF7C1E52-EF9E-480C-B7BC-32662880EAF1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B9665B78-2724-47EA-9347-E6EC1862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08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6BB6A7C4-B4AA-4008-BCD5-36AC6BC80C42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3B408DE8-84EF-45BC-82B7-4DE3FA315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48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42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55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193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72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649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921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29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666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93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587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46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536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350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720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954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23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37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30000" dirty="0" smtClean="0"/>
              <a:t>#</a:t>
            </a:r>
            <a:r>
              <a:rPr lang="en-US" dirty="0" smtClean="0"/>
              <a:t>Some Priority Pests are only in a CAPS commodity survey, e.g., Oak.  This pest is then removed from the shortened priority</a:t>
            </a:r>
            <a:r>
              <a:rPr lang="en-US" baseline="0" dirty="0" smtClean="0"/>
              <a:t> pest list.</a:t>
            </a:r>
            <a:r>
              <a:rPr lang="en-US" dirty="0" smtClean="0"/>
              <a:t>  However, some FB surveys,</a:t>
            </a:r>
            <a:r>
              <a:rPr lang="en-US" baseline="0" dirty="0" smtClean="0"/>
              <a:t> e.g., Stone Fruit and Orchard, contain this pest.  While surveys for this pest occur, it is not counted in the FB w/o CAPS calculations because it is not in the shortened priority pest list to be matched against the Survey Summary form list.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Large increase in funding from 2014 to 2015, but only a small increase in surveys and pests targeted.</a:t>
            </a:r>
          </a:p>
          <a:p>
            <a:r>
              <a:rPr lang="en-US" baseline="0" dirty="0" smtClean="0"/>
              <a:t>However, there was a pronounced movement to the Natl Priority Surveys away from the other surveys in G!S.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04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43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Farm Bill Goal 1 Survey, all the Priority Pests are being surveyed for in the National Priority Surveys.  The remaining surveys in Farm Bill are</a:t>
            </a:r>
            <a:r>
              <a:rPr lang="en-US" baseline="0" dirty="0" smtClean="0"/>
              <a:t> not addressing Priority Pests.  Similar results also were seen for 2013 and 2014 surveys.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28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30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2013-14:  CAPS </a:t>
            </a:r>
            <a:r>
              <a:rPr lang="en-US" baseline="0" dirty="0" smtClean="0"/>
              <a:t> + PPQ + FB </a:t>
            </a:r>
            <a:r>
              <a:rPr lang="en-US" baseline="0" dirty="0" err="1" smtClean="0"/>
              <a:t>natl</a:t>
            </a:r>
            <a:r>
              <a:rPr lang="en-US" baseline="0" dirty="0" smtClean="0"/>
              <a:t> </a:t>
            </a:r>
            <a:r>
              <a:rPr lang="en-US" baseline="0" dirty="0" smtClean="0"/>
              <a:t>prior</a:t>
            </a:r>
          </a:p>
          <a:p>
            <a:r>
              <a:rPr lang="en-US" baseline="0" dirty="0" smtClean="0"/>
              <a:t>Percent Priority Pest with data in NAPIS is divided by the Priority Pests targeted for survey (J-3</a:t>
            </a:r>
            <a:r>
              <a:rPr lang="en-US" baseline="0" smtClean="0"/>
              <a:t>) times 100</a:t>
            </a:r>
            <a:endParaRPr lang="en-US" baseline="0" dirty="0" smtClean="0"/>
          </a:p>
          <a:p>
            <a:r>
              <a:rPr lang="en-US" baseline="0" dirty="0" smtClean="0"/>
              <a:t>Priority Pests with NO data in NAPIS is Priority pests targeted for survey minus Priority Pests with data in NAPIS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21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09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3600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58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93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70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194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7384"/>
            <a:ext cx="8229600" cy="710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1059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70699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 SigLockup Master PwPt.Neg-transbg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" y="137064"/>
            <a:ext cx="2876453" cy="4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33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54051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dirty="0"/>
              <a:t>Pest Detection</a:t>
            </a:r>
            <a:br>
              <a:rPr lang="en-US" dirty="0"/>
            </a:br>
            <a:r>
              <a:rPr lang="en-US" dirty="0"/>
              <a:t>&amp;</a:t>
            </a:r>
            <a:br>
              <a:rPr lang="en-US" dirty="0"/>
            </a:br>
            <a:r>
              <a:rPr lang="en-US" dirty="0"/>
              <a:t>Cooperative Agricultural Pest Survey (CAPS)</a:t>
            </a:r>
          </a:p>
        </p:txBody>
      </p:sp>
      <p:pic>
        <p:nvPicPr>
          <p:cNvPr id="8" name="Picture 7" descr="C:\Documents and Settings\jbowers\My Documents\My Pictures\YellowBu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7915" y="5904854"/>
            <a:ext cx="1050011" cy="787508"/>
          </a:xfrm>
          <a:prstGeom prst="ellipse">
            <a:avLst/>
          </a:prstGeom>
          <a:ln w="6350" cap="rnd">
            <a:solidFill>
              <a:srgbClr val="33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169" y="2812300"/>
            <a:ext cx="3206535" cy="28612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63500" dir="36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9908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248792"/>
              </p:ext>
            </p:extLst>
          </p:nvPr>
        </p:nvGraphicFramePr>
        <p:xfrm>
          <a:off x="1503338" y="841860"/>
          <a:ext cx="6132164" cy="428807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084164"/>
                <a:gridCol w="3048000"/>
              </a:tblGrid>
              <a:tr h="70417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Priority Pests with Positive Data in NAPIS (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CY2014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Agrilus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planipennis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Lissachatina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fulica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Bactrocera zonata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Lymantria dispar asiatica</a:t>
                      </a: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Cernuella virgata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Orthotomicus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erosus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Chrysodeixis</a:t>
                      </a:r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chalcites</a:t>
                      </a:r>
                      <a:r>
                        <a:rPr lang="en-US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*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Oryctes</a:t>
                      </a:r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rhinoceros *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Enarmonia formosana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Trichoferus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campestris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Helicoverpa </a:t>
                      </a:r>
                      <a:r>
                        <a:rPr lang="en-US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armigera *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Trypodendron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domesticum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Heterodera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filipjevi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Xyleborus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glabratus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rgbClr val="CC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New U.S. Record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3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151493"/>
              </p:ext>
            </p:extLst>
          </p:nvPr>
        </p:nvGraphicFramePr>
        <p:xfrm>
          <a:off x="1503338" y="841860"/>
          <a:ext cx="6132164" cy="428807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084164"/>
                <a:gridCol w="3048000"/>
              </a:tblGrid>
              <a:tr h="70417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Priority Pests with Positive Data in NAPIS (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CY2015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Agrilus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planipennis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Raoiella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Epiphyas postvittana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Rhynchophorus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palmarum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Helicoverpa armigera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Tomicus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piniperda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Lymantria dispar asiatica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Trichoferus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campestris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Orthotomicus erosus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51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/>
              <a:t>Pest Detection / CAPS Pest &amp; Survey Measures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670649"/>
              </p:ext>
            </p:extLst>
          </p:nvPr>
        </p:nvGraphicFramePr>
        <p:xfrm>
          <a:off x="297538" y="2021115"/>
          <a:ext cx="8534403" cy="40233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srgbClr val="000000"/>
                  </a:innerShdw>
                </a:effectLst>
                <a:tableStyleId>{5C22544A-7EE6-4342-B048-85BDC9FD1C3A}</a:tableStyleId>
              </a:tblPr>
              <a:tblGrid>
                <a:gridCol w="3883263"/>
                <a:gridCol w="1162785"/>
                <a:gridCol w="1162785"/>
                <a:gridCol w="1162785"/>
                <a:gridCol w="1162785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Measure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13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14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15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16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CAPS Participation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Number of States</a:t>
                      </a: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&amp; T</a:t>
                      </a:r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erritories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Including these Territories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PR, VI, GU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PR, VI, GU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PR, VI, GU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PR, VI, GU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States</a:t>
                      </a: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&amp; T</a:t>
                      </a:r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erritories with Infrastructure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341313" indent="0" algn="l" fontAlgn="ctr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w/o Infrastructure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AZ, WA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AZ, WA, GU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AZ, WA, GU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States &amp; Territories with Surveys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341313" indent="0" algn="l" fontAlgn="ctr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w/o Survey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67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/>
              <a:t>Pest Detection / CAPS Pest &amp; Survey Measures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93765" y="6395680"/>
            <a:ext cx="2324753" cy="33855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baseline="30000" dirty="0" smtClean="0">
                <a:sym typeface="Wingdings"/>
              </a:rPr>
              <a:t></a:t>
            </a:r>
            <a:r>
              <a:rPr lang="en-US" sz="1600" dirty="0" smtClean="0">
                <a:sym typeface="Wingdings"/>
              </a:rPr>
              <a:t> Pre-Sequestration; </a:t>
            </a:r>
            <a:r>
              <a:rPr lang="en-US" sz="1600" b="1" baseline="30000" dirty="0">
                <a:solidFill>
                  <a:srgbClr val="000000"/>
                </a:solidFill>
                <a:sym typeface="Wingdings"/>
              </a:rPr>
              <a:t></a:t>
            </a:r>
            <a:r>
              <a:rPr lang="en-US" sz="1600" dirty="0" smtClean="0">
                <a:sym typeface="Wingdings"/>
              </a:rPr>
              <a:t>CR</a:t>
            </a:r>
            <a:endParaRPr lang="en-US" sz="1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552131"/>
              </p:ext>
            </p:extLst>
          </p:nvPr>
        </p:nvGraphicFramePr>
        <p:xfrm>
          <a:off x="294367" y="2025650"/>
          <a:ext cx="8534403" cy="41757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883263"/>
                <a:gridCol w="1162785"/>
                <a:gridCol w="1162785"/>
                <a:gridCol w="1162785"/>
                <a:gridCol w="1162785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Measure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13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14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15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16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CAPS Surveys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Number of bundled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120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Number of unique exotic pests for which national surveys are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conducted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229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220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219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211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pests per state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16.3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16.3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16.6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17.0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pests per bundled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7.1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7.3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7.2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7.4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surveys per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state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cost per individual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$23,410</a:t>
                      </a:r>
                      <a:r>
                        <a:rPr lang="en-US" sz="1600" b="1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  <a:sym typeface="Wingdings"/>
                        </a:rPr>
                        <a:t></a:t>
                      </a:r>
                      <a:endParaRPr lang="en-US" sz="1600" b="1" i="0" u="none" strike="noStrike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$21,620</a:t>
                      </a:r>
                      <a:r>
                        <a:rPr lang="en-US" sz="1600" b="1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  <a:sym typeface="Wingdings"/>
                        </a:rPr>
                        <a:t></a:t>
                      </a:r>
                      <a:endParaRPr lang="en-US" sz="1600" b="1" i="0" u="none" strike="noStrike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$21,773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$22,168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47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algn="ctr"/>
            <a:r>
              <a:rPr lang="en-US" dirty="0"/>
              <a:t>Pest Detection / CAPS Pest &amp; Survey Measures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497052"/>
              </p:ext>
            </p:extLst>
          </p:nvPr>
        </p:nvGraphicFramePr>
        <p:xfrm>
          <a:off x="294367" y="2021119"/>
          <a:ext cx="8534403" cy="309372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952169"/>
                <a:gridCol w="1093879"/>
                <a:gridCol w="1162785"/>
                <a:gridCol w="1162785"/>
                <a:gridCol w="1162785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Measure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13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14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15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16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CAPS Priority</a:t>
                      </a:r>
                      <a:r>
                        <a:rPr lang="en-US" sz="18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Pest List</a:t>
                      </a:r>
                      <a:endParaRPr lang="en-US" sz="1800" b="1" kern="12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innerShdw blurRad="63500" dist="50800" dir="18900000">
                            <a:prstClr val="black">
                              <a:alpha val="50000"/>
                            </a:prst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Total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Priority Pests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145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144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157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targeted for survey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of target pests on the CAPS Priority Pest List for which surveys were conducted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80.5%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72.4%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75.7%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70.7%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not targeted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24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algn="ctr"/>
            <a:r>
              <a:rPr lang="en-US" dirty="0"/>
              <a:t>Pest Detection / CAPS Pest &amp; Survey Measures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232776"/>
              </p:ext>
            </p:extLst>
          </p:nvPr>
        </p:nvGraphicFramePr>
        <p:xfrm>
          <a:off x="294367" y="2021119"/>
          <a:ext cx="8534403" cy="355092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952169"/>
                <a:gridCol w="1093879"/>
                <a:gridCol w="1162785"/>
                <a:gridCol w="1162785"/>
                <a:gridCol w="1162785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Measure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15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15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Farm Bill Pests </a:t>
                      </a:r>
                      <a:r>
                        <a:rPr lang="en-US" baseline="30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16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16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Farm Bill Pests </a:t>
                      </a:r>
                      <a:r>
                        <a:rPr lang="en-US" baseline="30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CAPS Priority</a:t>
                      </a:r>
                      <a:r>
                        <a:rPr lang="en-US" sz="18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Pest List</a:t>
                      </a:r>
                      <a:endParaRPr lang="en-US" sz="1800" b="1" kern="12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innerShdw blurRad="63500" dist="50800" dir="18900000">
                            <a:prstClr val="black">
                              <a:alpha val="50000"/>
                            </a:prst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Total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Priority Pests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144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157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targeted for survey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of target pests on the CAPS Priority Pest List for which surveys were conducted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75.7%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85.8%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70.7%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82.2%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not targeted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92263" y="5761322"/>
            <a:ext cx="4728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# </a:t>
            </a:r>
            <a:r>
              <a:rPr lang="en-US" dirty="0" smtClean="0"/>
              <a:t>Removed those pests from the Priority Pest List</a:t>
            </a:r>
          </a:p>
          <a:p>
            <a:r>
              <a:rPr lang="en-US" dirty="0" smtClean="0"/>
              <a:t>  that appear only </a:t>
            </a:r>
            <a:r>
              <a:rPr lang="en-US" dirty="0"/>
              <a:t>i</a:t>
            </a:r>
            <a:r>
              <a:rPr lang="en-US" dirty="0" smtClean="0"/>
              <a:t>n Farm Bill surveys</a:t>
            </a:r>
          </a:p>
        </p:txBody>
      </p:sp>
    </p:spTree>
    <p:extLst>
      <p:ext uri="{BB962C8B-B14F-4D97-AF65-F5344CB8AC3E}">
        <p14:creationId xmlns:p14="http://schemas.microsoft.com/office/powerpoint/2010/main" val="204612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053419"/>
              </p:ext>
            </p:extLst>
          </p:nvPr>
        </p:nvGraphicFramePr>
        <p:xfrm>
          <a:off x="293688" y="793399"/>
          <a:ext cx="8547099" cy="591736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226122"/>
                <a:gridCol w="938276"/>
                <a:gridCol w="938276"/>
                <a:gridCol w="231163"/>
                <a:gridCol w="2083702"/>
                <a:gridCol w="1064780"/>
                <a:gridCol w="1064780"/>
              </a:tblGrid>
              <a:tr h="3798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Priority Surveys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r>
                        <a:rPr lang="en-US" sz="16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rgbClr val="FFFF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r>
                        <a:rPr lang="en-US" sz="16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rgbClr val="FFFF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State Surveys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r>
                        <a:rPr lang="en-US" sz="16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rgbClr val="FFFF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  <a:r>
                        <a:rPr lang="en-US" sz="16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rgbClr val="FFFF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00"/>
                    </a:solidFill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Corn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8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Citrus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Cotton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Field Crops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Cyst Nematode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Forest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13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17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EWB/BB</a:t>
                      </a:r>
                      <a:endParaRPr lang="en-US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21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Fruit Crops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Pest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Surveys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Mollusk</a:t>
                      </a:r>
                      <a:endParaRPr lang="en-US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Greenhouse Crops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Pest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Oak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Legume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Pine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6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Mixed Berry Surveys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Small Grains </a:t>
                      </a:r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Commodity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Mixed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Commodity Survey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Soybean Commodity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9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Nematode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Survey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Tropical Hosts</a:t>
                      </a:r>
                      <a:r>
                        <a:rPr lang="en-US" sz="1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Pest</a:t>
                      </a:r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Survey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Nursery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&amp;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Retail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Plants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19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18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Palm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1" i="0" u="none" strike="noStrike" kern="12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1" i="0" u="none" strike="noStrike" kern="12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Rice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  <a:endParaRPr lang="en-US" sz="1400" b="1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1" i="0" u="none" strike="noStrike" kern="12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1" i="0" u="none" strike="noStrike" kern="12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Tree Fruit Pest Survey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US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</a:t>
                      </a:r>
                      <a:endParaRPr lang="en-US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5539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Vegetable Crops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Pest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</a:t>
                      </a:r>
                      <a:endParaRPr lang="en-US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endParaRPr lang="en-US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62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133356"/>
              </p:ext>
            </p:extLst>
          </p:nvPr>
        </p:nvGraphicFramePr>
        <p:xfrm>
          <a:off x="105411" y="1719263"/>
          <a:ext cx="4169410" cy="4803130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439669"/>
                <a:gridCol w="571500"/>
                <a:gridCol w="1158241"/>
              </a:tblGrid>
              <a:tr h="32257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Priority Surveys</a:t>
                      </a:r>
                      <a:endParaRPr lang="en-US" sz="1600" b="1" i="0" u="none" strike="noStrike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#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Corn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$       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222,730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Cotton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$         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67,827 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Cyst Nematode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$         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20,988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Woodborer/Bark </a:t>
                      </a:r>
                      <a:r>
                        <a:rPr lang="en-US" sz="1400" u="none" strike="noStrike" dirty="0">
                          <a:effectLst/>
                        </a:rPr>
                        <a:t>Beetle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$       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537,151 </a:t>
                      </a: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Mollusk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$       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122,600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Oak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$         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80,589 </a:t>
                      </a: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Pine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$       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144,593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Small Grains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$       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110,406 </a:t>
                      </a: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Soybean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$       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148,419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Tropical Hosts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Totals 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63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1,455,303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Total CAPS Survey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122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2,628,973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Total CAPS Infrastructure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3,679,257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431226"/>
              </p:ext>
            </p:extLst>
          </p:nvPr>
        </p:nvGraphicFramePr>
        <p:xfrm>
          <a:off x="4509771" y="1561596"/>
          <a:ext cx="4451349" cy="5155170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630169"/>
                <a:gridCol w="594360"/>
                <a:gridCol w="1226820"/>
              </a:tblGrid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Bundled Surveys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endParaRPr lang="en-US" sz="16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Cerceris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Bio-surveillance Survey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  2,053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Citrus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  4,600 </a:t>
                      </a:r>
                    </a:p>
                  </a:txBody>
                  <a:tcPr marL="9525" marR="9525" marT="9525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Field Crops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42,406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Forest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319,268 </a:t>
                      </a:r>
                    </a:p>
                  </a:txBody>
                  <a:tcPr marL="9525" marR="9525" marT="9525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Fruit Crops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27,938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Nematode Survey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39,885 </a:t>
                      </a:r>
                    </a:p>
                  </a:txBody>
                  <a:tcPr marL="9525" marR="9525" marT="9525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Greenhouse Crops Pest Survey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22,770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Legume Survey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  4,369 </a:t>
                      </a:r>
                    </a:p>
                  </a:txBody>
                  <a:tcPr marL="9525" marR="9525" marT="9525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Mixed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Commodity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Bundled Survey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39,028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Nursery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Retail Plants Pest Survey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460,739 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Palm Pest Survey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  6,000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Rice Pest Survey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40,193 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Tree Fruit Pest Survey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77,252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Vegetable Crops Pest Survey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87,169 </a:t>
                      </a:r>
                    </a:p>
                  </a:txBody>
                  <a:tcPr marL="9525" marR="9525" marT="9525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$        1,173,670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 smtClean="0"/>
              <a:t>2015 </a:t>
            </a:r>
            <a:r>
              <a:rPr lang="en-US" sz="2600" dirty="0"/>
              <a:t>CAPS Surveys &amp; Funding</a:t>
            </a:r>
          </a:p>
        </p:txBody>
      </p:sp>
    </p:spTree>
    <p:extLst>
      <p:ext uri="{BB962C8B-B14F-4D97-AF65-F5344CB8AC3E}">
        <p14:creationId xmlns:p14="http://schemas.microsoft.com/office/powerpoint/2010/main" val="2464034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497688"/>
              </p:ext>
            </p:extLst>
          </p:nvPr>
        </p:nvGraphicFramePr>
        <p:xfrm>
          <a:off x="105411" y="1719263"/>
          <a:ext cx="4169410" cy="4803130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439669"/>
                <a:gridCol w="571500"/>
                <a:gridCol w="1158241"/>
              </a:tblGrid>
              <a:tr h="32257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Priority Surveys</a:t>
                      </a:r>
                      <a:endParaRPr lang="en-US" sz="1600" b="1" i="0" u="none" strike="noStrike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#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Corn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$       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191,755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Cotton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$         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67,666 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Cyst Nematode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$         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31,074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Woodborer/Bark </a:t>
                      </a:r>
                      <a:r>
                        <a:rPr lang="en-US" sz="1400" u="none" strike="noStrike" dirty="0">
                          <a:effectLst/>
                        </a:rPr>
                        <a:t>Beetle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$       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584,205 </a:t>
                      </a: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Mollusk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$       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138,657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Oak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$         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65,722 </a:t>
                      </a: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Pine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$       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109,982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Small Grains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$       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200,365 </a:t>
                      </a: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Soybean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$       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124,417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Tropical Hosts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$         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48,691 </a:t>
                      </a: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1,562,534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Total CAPS Survey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119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2,637,981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Total CAPS Infrastructure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3,696,624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940697"/>
              </p:ext>
            </p:extLst>
          </p:nvPr>
        </p:nvGraphicFramePr>
        <p:xfrm>
          <a:off x="4509771" y="1561596"/>
          <a:ext cx="4451349" cy="4510486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630169"/>
                <a:gridCol w="594360"/>
                <a:gridCol w="1226820"/>
              </a:tblGrid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Bundled Surveys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endParaRPr lang="en-US" sz="16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Cerceris</a:t>
                      </a:r>
                      <a:r>
                        <a:rPr lang="en-US" sz="1400" u="none" strike="noStrike" dirty="0">
                          <a:effectLst/>
                        </a:rPr>
                        <a:t> Bio-surveillance Survey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$                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2,053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Citrus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$                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5,568 </a:t>
                      </a:r>
                    </a:p>
                  </a:txBody>
                  <a:tcPr marL="9525" marR="9525" marT="9525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Field Crops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$              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80,747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Forest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$            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441,861 </a:t>
                      </a:r>
                    </a:p>
                  </a:txBody>
                  <a:tcPr marL="9525" marR="9525" marT="9525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Fruit Crops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$                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3,660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Mixed Berry / Small Fruit Survey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$              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13,664 </a:t>
                      </a:r>
                    </a:p>
                  </a:txBody>
                  <a:tcPr marL="9525" marR="9525" marT="9525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Nursery </a:t>
                      </a:r>
                      <a:r>
                        <a:rPr lang="en-US" sz="1400" u="none" strike="noStrike" dirty="0" smtClean="0">
                          <a:effectLst/>
                        </a:rPr>
                        <a:t>&amp; </a:t>
                      </a:r>
                      <a:r>
                        <a:rPr lang="en-US" sz="1400" u="none" strike="noStrike" dirty="0">
                          <a:effectLst/>
                        </a:rPr>
                        <a:t>Retail Plants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$            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441,578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Palm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$                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6,000 </a:t>
                      </a:r>
                    </a:p>
                  </a:txBody>
                  <a:tcPr marL="9525" marR="9525" marT="9525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Pulse Crop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$              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27,065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Rice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$              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33,591 </a:t>
                      </a:r>
                    </a:p>
                  </a:txBody>
                  <a:tcPr marL="9525" marR="9525" marT="9525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Solanaceous Crops Survey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$                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9,660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Vegetable Crops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$              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10,000 </a:t>
                      </a:r>
                    </a:p>
                  </a:txBody>
                  <a:tcPr marL="9525" marR="9525" marT="9525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$        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1,075,447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/>
              <a:t>2016 CAPS Surveys &amp; Funding</a:t>
            </a:r>
          </a:p>
        </p:txBody>
      </p:sp>
    </p:spTree>
    <p:extLst>
      <p:ext uri="{BB962C8B-B14F-4D97-AF65-F5344CB8AC3E}">
        <p14:creationId xmlns:p14="http://schemas.microsoft.com/office/powerpoint/2010/main" val="2979354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/>
              <a:t>CAPS </a:t>
            </a:r>
            <a:r>
              <a:rPr lang="en-US" sz="2600" dirty="0" smtClean="0"/>
              <a:t>Funding FY11 – FY16</a:t>
            </a:r>
            <a:endParaRPr lang="en-US" sz="26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5165375"/>
              </p:ext>
            </p:extLst>
          </p:nvPr>
        </p:nvGraphicFramePr>
        <p:xfrm>
          <a:off x="630555" y="1628029"/>
          <a:ext cx="7882889" cy="4938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2033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 smtClean="0"/>
              <a:t>2015 CAPS </a:t>
            </a:r>
            <a:r>
              <a:rPr lang="en-US" dirty="0"/>
              <a:t>– PPQ – Farm Bill </a:t>
            </a:r>
            <a:r>
              <a:rPr lang="en-US" dirty="0" smtClean="0"/>
              <a:t>Surveys - Basics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81915" y="5547852"/>
            <a:ext cx="3573735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CAPS &amp; PPQ: Pest Detection funding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680834"/>
              </p:ext>
            </p:extLst>
          </p:nvPr>
        </p:nvGraphicFramePr>
        <p:xfrm>
          <a:off x="309710" y="1684694"/>
          <a:ext cx="8508852" cy="377952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871636"/>
                <a:gridCol w="1159304"/>
                <a:gridCol w="1159304"/>
                <a:gridCol w="1159304"/>
                <a:gridCol w="1159304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2015 Measures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</a:t>
                      </a:r>
                      <a:endParaRPr lang="en-US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PPQ</a:t>
                      </a:r>
                      <a:endParaRPr lang="en-US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Farm Bill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</a:t>
                      </a:r>
                      <a:r>
                        <a:rPr lang="en-US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Natl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Priority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States and Territories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52</a:t>
                      </a:r>
                      <a:r>
                        <a:rPr lang="en-US" sz="1600" b="1" baseline="30000" dirty="0" smtClean="0">
                          <a:latin typeface="+mn-lt"/>
                          <a:sym typeface="Wingdings" panose="05000000000000000000" pitchFamily="2" charset="2"/>
                        </a:rPr>
                        <a:t></a:t>
                      </a:r>
                      <a:endParaRPr lang="en-US" sz="1600" b="1" baseline="300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45</a:t>
                      </a:r>
                      <a:r>
                        <a:rPr lang="en-US" sz="1600" b="1" baseline="30000" dirty="0" smtClean="0">
                          <a:latin typeface="+mn-lt"/>
                        </a:rPr>
                        <a:t>#</a:t>
                      </a:r>
                      <a:endParaRPr lang="en-US" sz="1600" b="1" baseline="300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50*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39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Total 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139</a:t>
                      </a:r>
                      <a:endParaRPr lang="en-US" sz="1600" b="1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146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80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surveys per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state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3.1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Total 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xotic Pests for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which national surveys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were conducted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274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183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State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16.6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10.9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26.1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12.4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3.5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8.9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6.1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63094" y="5828762"/>
            <a:ext cx="2395399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Farm Bill: Goal 1 Survey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6430211"/>
            <a:ext cx="34156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baseline="30000" dirty="0" smtClean="0"/>
              <a:t># </a:t>
            </a:r>
            <a:r>
              <a:rPr lang="en-US" sz="1200" dirty="0" smtClean="0"/>
              <a:t>No PPQ SSF data for AK, CA, FL, MD, ND, NE, VA, VI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374763" y="6433793"/>
            <a:ext cx="37692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Includes Honey Bee Surveys: 33 states, 25 pests/survey 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6216835"/>
            <a:ext cx="178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baseline="30000" dirty="0" smtClean="0">
                <a:sym typeface="Wingdings" panose="05000000000000000000" pitchFamily="2" charset="2"/>
              </a:rPr>
              <a:t></a:t>
            </a:r>
            <a:r>
              <a:rPr lang="en-US" sz="1200" b="1" baseline="30000" dirty="0" smtClean="0"/>
              <a:t> </a:t>
            </a:r>
            <a:r>
              <a:rPr lang="en-US" sz="1200" dirty="0" smtClean="0"/>
              <a:t>No State SSF data for AZ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74763" y="6214709"/>
            <a:ext cx="24069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 No PPQ SSF data for DE, USVI, WY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1118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133356"/>
              </p:ext>
            </p:extLst>
          </p:nvPr>
        </p:nvGraphicFramePr>
        <p:xfrm>
          <a:off x="105411" y="1719263"/>
          <a:ext cx="4169410" cy="4803130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439669"/>
                <a:gridCol w="571500"/>
                <a:gridCol w="1158241"/>
              </a:tblGrid>
              <a:tr h="32257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Priority Surveys</a:t>
                      </a:r>
                      <a:endParaRPr lang="en-US" sz="1600" b="1" i="0" u="none" strike="noStrike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#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Corn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$       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222,730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Cotton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$         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67,827 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Cyst Nematode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$         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20,988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Woodborer/Bark </a:t>
                      </a:r>
                      <a:r>
                        <a:rPr lang="en-US" sz="1400" u="none" strike="noStrike" dirty="0">
                          <a:effectLst/>
                        </a:rPr>
                        <a:t>Beetle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$       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537,151 </a:t>
                      </a: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Mollusk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$       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122,600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Oak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$         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80,589 </a:t>
                      </a: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Pine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$       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144,593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Small Grains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$       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110,406 </a:t>
                      </a: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Soybean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$       </a:t>
                      </a:r>
                      <a:r>
                        <a:rPr lang="en-US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148,419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Tropical Hosts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Totals 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63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1,455,303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Total CAPS Survey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122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2,628,973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</a:rPr>
                        <a:t>Total CAPS Infrastructure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$   3,679,257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431226"/>
              </p:ext>
            </p:extLst>
          </p:nvPr>
        </p:nvGraphicFramePr>
        <p:xfrm>
          <a:off x="4509771" y="1561596"/>
          <a:ext cx="4451349" cy="5155170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630169"/>
                <a:gridCol w="594360"/>
                <a:gridCol w="1226820"/>
              </a:tblGrid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Bundled Surveys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endParaRPr lang="en-US" sz="16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Cerceris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Bio-surveillance Survey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  2,053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Citrus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  4,600 </a:t>
                      </a:r>
                    </a:p>
                  </a:txBody>
                  <a:tcPr marL="9525" marR="9525" marT="9525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Field Crops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42,406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Forest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319,268 </a:t>
                      </a:r>
                    </a:p>
                  </a:txBody>
                  <a:tcPr marL="9525" marR="9525" marT="9525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Fruit Crops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27,938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Nematode Survey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39,885 </a:t>
                      </a:r>
                    </a:p>
                  </a:txBody>
                  <a:tcPr marL="9525" marR="9525" marT="9525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Greenhouse Crops Pest Survey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22,770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Legume Survey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  4,369 </a:t>
                      </a:r>
                    </a:p>
                  </a:txBody>
                  <a:tcPr marL="9525" marR="9525" marT="9525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Mixed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Commodity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Bundled Survey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39,028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Nursery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Retail Plants Pest Survey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460,739 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Palm Pest Survey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  6,000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Rice Pest Survey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40,193 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Tree Fruit Pest Survey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77,252 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Vegetable Crops Pest Survey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 $          87,169 </a:t>
                      </a:r>
                    </a:p>
                  </a:txBody>
                  <a:tcPr marL="9525" marR="9525" marT="9525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$        1,173,670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 smtClean="0"/>
              <a:t>2015 </a:t>
            </a:r>
            <a:r>
              <a:rPr lang="en-US" sz="2600" dirty="0"/>
              <a:t>CAPS Surveys &amp; Funding</a:t>
            </a:r>
          </a:p>
        </p:txBody>
      </p:sp>
    </p:spTree>
    <p:extLst>
      <p:ext uri="{BB962C8B-B14F-4D97-AF65-F5344CB8AC3E}">
        <p14:creationId xmlns:p14="http://schemas.microsoft.com/office/powerpoint/2010/main" val="3156889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 smtClean="0"/>
              <a:t>2014-15 Farm </a:t>
            </a:r>
            <a:r>
              <a:rPr lang="en-US" dirty="0"/>
              <a:t>Bill National Priority Surveys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305446"/>
              </p:ext>
            </p:extLst>
          </p:nvPr>
        </p:nvGraphicFramePr>
        <p:xfrm>
          <a:off x="402014" y="1568666"/>
          <a:ext cx="8355723" cy="5186826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484400"/>
                <a:gridCol w="1019494"/>
                <a:gridCol w="1019494"/>
                <a:gridCol w="1019494"/>
                <a:gridCol w="812841"/>
              </a:tblGrid>
              <a:tr h="24662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6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n-US" sz="1600" b="1" i="0" u="none" strike="noStrike" kern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6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  <a:endParaRPr lang="en-US" sz="1600" b="1" i="0" u="none" strike="noStrike" kern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46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Surveys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Count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Count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Asian Defoliator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900,395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1,013,445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Citrus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524,595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Cyst Nematode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294,762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332,387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EWB/BB - Forest Pests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145,316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481,297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Grape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358,436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489,405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Nursery and Ornamental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185,000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Palm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290,625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253,004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Orchard / Apple / Fruit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233,245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476,792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Pathway Survey for Pests of Multiple Agricultural Systems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140,000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261,290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Small Fruit / Mixed Berry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154,689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Solanaceous/Tomato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428,000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587,772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Stone Fruit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317,750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1,052,521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Terrestrial Mollusk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20,000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45,914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 $     3,653,124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 $     5,333,516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Total G1S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22.8%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60.8%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34.5%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48.8%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Total Farm Bill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6.8%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18.9%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10.0%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18.2%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966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CAPS and FB Funding FY11 – FY15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230397"/>
              </p:ext>
            </p:extLst>
          </p:nvPr>
        </p:nvGraphicFramePr>
        <p:xfrm>
          <a:off x="609600" y="1638300"/>
          <a:ext cx="7924800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71523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ps_ph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5126" y="985154"/>
            <a:ext cx="4902525" cy="4499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687611" y="5694903"/>
            <a:ext cx="3768339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CAPS Resource and Collaboration Site</a:t>
            </a:r>
            <a:endParaRPr lang="en-US" dirty="0" smtClean="0"/>
          </a:p>
          <a:p>
            <a:pPr algn="ctr"/>
            <a:r>
              <a:rPr lang="en-US" dirty="0" smtClean="0"/>
              <a:t>caps.ceris.purdue.edu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23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dirty="0" smtClean="0"/>
              <a:t>2015 Pest Detection Surveys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351649"/>
              </p:ext>
            </p:extLst>
          </p:nvPr>
        </p:nvGraphicFramePr>
        <p:xfrm>
          <a:off x="294367" y="1680163"/>
          <a:ext cx="8534401" cy="38862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478266"/>
                <a:gridCol w="1011227"/>
                <a:gridCol w="1011227"/>
                <a:gridCol w="1011227"/>
                <a:gridCol w="1011227"/>
                <a:gridCol w="1011227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2015 Measures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FB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baseline="300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PPQ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PPQ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FB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+ PPQ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FB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2015 Priority Pests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109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Priority Pests  with Surveys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75.7%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85.8%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50.0%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53.5%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92.9%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No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Additional Pests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126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Pests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219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92263" y="5761322"/>
            <a:ext cx="4728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# </a:t>
            </a:r>
            <a:r>
              <a:rPr lang="en-US" dirty="0" smtClean="0"/>
              <a:t>Removed those pests from the Priority Pest List</a:t>
            </a:r>
          </a:p>
          <a:p>
            <a:r>
              <a:rPr lang="en-US" dirty="0" smtClean="0"/>
              <a:t>  that appear only </a:t>
            </a:r>
            <a:r>
              <a:rPr lang="en-US" dirty="0"/>
              <a:t>i</a:t>
            </a:r>
            <a:r>
              <a:rPr lang="en-US" dirty="0" smtClean="0"/>
              <a:t>n Farm Bill surveys</a:t>
            </a:r>
          </a:p>
        </p:txBody>
      </p:sp>
    </p:spTree>
    <p:extLst>
      <p:ext uri="{BB962C8B-B14F-4D97-AF65-F5344CB8AC3E}">
        <p14:creationId xmlns:p14="http://schemas.microsoft.com/office/powerpoint/2010/main" val="310781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 smtClean="0"/>
              <a:t>2015 Farm </a:t>
            </a:r>
            <a:r>
              <a:rPr lang="en-US" dirty="0"/>
              <a:t>Bill Surveys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623125"/>
              </p:ext>
            </p:extLst>
          </p:nvPr>
        </p:nvGraphicFramePr>
        <p:xfrm>
          <a:off x="294367" y="1687912"/>
          <a:ext cx="8534405" cy="38862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30873"/>
                <a:gridCol w="1250883"/>
                <a:gridCol w="1250883"/>
                <a:gridCol w="1250883"/>
                <a:gridCol w="1250883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2015 Measures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Farm Bill Goal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1 Survey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CAPS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National Priority Surveys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Wingdings"/>
                        </a:rPr>
                        <a:t></a:t>
                      </a:r>
                      <a:endParaRPr lang="en-US" sz="1600" baseline="300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</a:t>
                      </a:r>
                      <a:r>
                        <a:rPr lang="en-US" sz="160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Natl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Priority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CAPS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2015 Priority Pests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134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87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84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Priority Pests  with Surveys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60.4%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64.9%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58.3%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62.7%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No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Additional Pests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187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Pests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274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274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183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183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1143" y="5844398"/>
            <a:ext cx="7773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# </a:t>
            </a:r>
            <a:r>
              <a:rPr lang="en-US" dirty="0" smtClean="0"/>
              <a:t>Removed those pests from the Priority Pest List that appear only </a:t>
            </a:r>
            <a:r>
              <a:rPr lang="en-US" dirty="0"/>
              <a:t>i</a:t>
            </a:r>
            <a:r>
              <a:rPr lang="en-US" dirty="0" smtClean="0"/>
              <a:t>n CAPS surveys</a:t>
            </a:r>
          </a:p>
          <a:p>
            <a:r>
              <a:rPr lang="en-US" baseline="30000" dirty="0" smtClean="0">
                <a:sym typeface="Wingdings"/>
              </a:rPr>
              <a:t>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Removed those surveys not defined as National Priority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580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 smtClean="0"/>
              <a:t>2014-15 Farm </a:t>
            </a:r>
            <a:r>
              <a:rPr lang="en-US" dirty="0"/>
              <a:t>Bill National Priority Surveys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305446"/>
              </p:ext>
            </p:extLst>
          </p:nvPr>
        </p:nvGraphicFramePr>
        <p:xfrm>
          <a:off x="402014" y="1568666"/>
          <a:ext cx="8355723" cy="5186826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484400"/>
                <a:gridCol w="1019494"/>
                <a:gridCol w="1019494"/>
                <a:gridCol w="1019494"/>
                <a:gridCol w="812841"/>
              </a:tblGrid>
              <a:tr h="24662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6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n-US" sz="1600" b="1" i="0" u="none" strike="noStrike" kern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6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  <a:endParaRPr lang="en-US" sz="1600" b="1" i="0" u="none" strike="noStrike" kern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46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Surveys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Count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Count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Asian Defoliator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900,395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1,013,445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Citrus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524,595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Cyst Nematode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294,762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332,387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EWB/BB - Forest Pests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145,316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481,297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Grape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358,436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489,405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Nursery and Ornamental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185,000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Palm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290,625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253,004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Orchard / Apple / Fruit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233,245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476,792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Pathway Survey for Pests of Multiple Agricultural Systems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140,000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261,290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Small Fruit / Mixed Berry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154,689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Solanaceous/Tomato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428,000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587,772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Stone Fruit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317,750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1,052,521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effectLst/>
                        </a:rPr>
                        <a:t>Terrestrial Mollusk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20,000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45,914 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 $     3,653,124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 $     5,333,516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Total G1S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22.8%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60.8%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34.5%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48.8%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Total Farm Bill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6.8%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18.9%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10.0%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18.2%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841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 smtClean="0"/>
              <a:t>2015 Pest Surveillance </a:t>
            </a:r>
            <a:r>
              <a:rPr lang="en-US" dirty="0"/>
              <a:t>Surveys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547416"/>
              </p:ext>
            </p:extLst>
          </p:nvPr>
        </p:nvGraphicFramePr>
        <p:xfrm>
          <a:off x="294367" y="1687912"/>
          <a:ext cx="8534404" cy="413308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54962"/>
                <a:gridCol w="1997989"/>
                <a:gridCol w="2981453"/>
              </a:tblGrid>
              <a:tr h="106984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2015 Measures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+ PPQ + FB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+ PPQ +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National Priority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Wingdings"/>
                        </a:rPr>
                        <a:t>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endParaRPr lang="en-US" sz="16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2015 Priority Pests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Priority Pests  with Surveys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94.4%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94.4%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No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Additional Pests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285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Pests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421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346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94431" y="5991158"/>
            <a:ext cx="5544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sym typeface="Wingdings"/>
              </a:rPr>
              <a:t></a:t>
            </a:r>
            <a:r>
              <a:rPr lang="en-US" dirty="0" smtClean="0">
                <a:sym typeface="Wingdings"/>
              </a:rPr>
              <a:t> Removed those surveys not defined as National Priority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720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6906"/>
            <a:ext cx="8229600" cy="7106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/>
              <a:t>Pest </a:t>
            </a:r>
            <a:r>
              <a:rPr lang="en-US" dirty="0" smtClean="0"/>
              <a:t>Detections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950810"/>
              </p:ext>
            </p:extLst>
          </p:nvPr>
        </p:nvGraphicFramePr>
        <p:xfrm>
          <a:off x="301624" y="1459973"/>
          <a:ext cx="8534401" cy="41452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657601"/>
                <a:gridCol w="1219200"/>
                <a:gridCol w="1219200"/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Measure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12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13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14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15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to the United States</a:t>
                      </a:r>
                      <a:endParaRPr lang="en-US" sz="1800" b="1" kern="12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innerShdw blurRad="63500" dist="50800" dir="18900000">
                            <a:prstClr val="black">
                              <a:alpha val="50000"/>
                            </a:prst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Percent of significant pest introductions that were detected before they had a chance to spread from the original point of colonization and cause severe economical and/or environmental damage </a:t>
                      </a:r>
                      <a:r>
                        <a:rPr lang="en-US" sz="1600" b="1" i="0" u="none" strike="noStrike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90.0%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88.2%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88.2%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92.3%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New or re-introduced into the United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States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Percent listed as reportable/actionable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Number on Priority Pest List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0</a:t>
                      </a:r>
                      <a:endParaRPr lang="en-US" sz="1600" b="1" baseline="300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b="1" kern="1200" baseline="3000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48631" y="5793862"/>
            <a:ext cx="5364674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2015:  13 confirmed; 1 widespread at time of detection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9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274512"/>
              </p:ext>
            </p:extLst>
          </p:nvPr>
        </p:nvGraphicFramePr>
        <p:xfrm>
          <a:off x="641517" y="990578"/>
          <a:ext cx="7863840" cy="531183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17857"/>
                <a:gridCol w="1448661"/>
                <a:gridCol w="1448661"/>
                <a:gridCol w="144866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NAPIS Data</a:t>
                      </a:r>
                      <a:endParaRPr lang="en-US" sz="1800" dirty="0">
                        <a:ln>
                          <a:noFill/>
                        </a:ln>
                        <a:solidFill>
                          <a:srgbClr val="CCECFF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13</a:t>
                      </a:r>
                      <a:endParaRPr lang="en-US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Total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Priority Pests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118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145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144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targeted for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 (J-3)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103 (87.3%)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124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 (85.5%)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136 (94.4%)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Unique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pests targeted for survey (J-3)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300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306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346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NAPIS Records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144,634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334,788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234,795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Unique pests with data in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780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740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557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Priority Pests </a:t>
                      </a:r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with</a:t>
                      </a: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 data in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99 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(96.1%)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122 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(98.4%)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117 (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86.0%)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Priority Pests with </a:t>
                      </a:r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no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data in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Not</a:t>
                      </a: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 Priority Pests </a:t>
                      </a:r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with</a:t>
                      </a: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 data in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681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618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440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lvl="0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Priority Pests with positive records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33135" y="6378368"/>
            <a:ext cx="2873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from NAPIS 01-20-2016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86739" y="648934"/>
            <a:ext cx="342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Observation Dates – Calendar Year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57861" y="1655030"/>
            <a:ext cx="7617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CAPS +</a:t>
            </a:r>
          </a:p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PPQ +</a:t>
            </a:r>
          </a:p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FB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84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0530"/>
              </p:ext>
            </p:extLst>
          </p:nvPr>
        </p:nvGraphicFramePr>
        <p:xfrm>
          <a:off x="1503338" y="841860"/>
          <a:ext cx="6132164" cy="428807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084164"/>
                <a:gridCol w="3048000"/>
              </a:tblGrid>
              <a:tr h="70417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Priority Pests with Positive Data in NAPIS (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CY2013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Agrilus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planipennis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Tomicus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piniperda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Bactrocera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zonata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Trichoferus</a:t>
                      </a:r>
                      <a:r>
                        <a:rPr lang="en-US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campestris</a:t>
                      </a:r>
                      <a:r>
                        <a:rPr lang="en-US" sz="16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*</a:t>
                      </a:r>
                      <a:endParaRPr lang="en-US" sz="1600" b="1" i="1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Cernuella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virgata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Veronicella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cubensis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Enarmonia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formosana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Xyleborus</a:t>
                      </a:r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glabratus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Lymantria dispar asiatica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7475" indent="0" algn="l" fontAlgn="b"/>
                      <a:endParaRPr lang="en-US" sz="1800" b="1" i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7475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New U.S. Record</a:t>
                      </a: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7475" indent="0" algn="l" fontAlgn="b"/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rgbClr val="CC00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8212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1" u="none" strike="noStrike" kern="1200" dirty="0">
                        <a:solidFill>
                          <a:schemeClr val="dk1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81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FBAF046079094EAEECE416F9C7F76E" ma:contentTypeVersion="11" ma:contentTypeDescription="Create a new document." ma:contentTypeScope="" ma:versionID="bf46035e090006a7dff9e35528c1639b">
  <xsd:schema xmlns:xsd="http://www.w3.org/2001/XMLSchema" xmlns:xs="http://www.w3.org/2001/XMLSchema" xmlns:p="http://schemas.microsoft.com/office/2006/metadata/properties" xmlns:ns2="CF0C8BD6-F0A4-4686-8900-5F4DD9BBE6BF" xmlns:ns3="http://schemas.microsoft.com/sharepoint/v3/fields" xmlns:ns4="ed6d8045-9bce-45b8-96e9-ffa15b628daa" targetNamespace="http://schemas.microsoft.com/office/2006/metadata/properties" ma:root="true" ma:fieldsID="d128541e68a85e850a1b90b56a11e695" ns2:_="" ns3:_="" ns4:_="">
    <xsd:import namespace="CF0C8BD6-F0A4-4686-8900-5F4DD9BBE6BF"/>
    <xsd:import namespace="http://schemas.microsoft.com/sharepoint/v3/fields"/>
    <xsd:import namespace="ed6d8045-9bce-45b8-96e9-ffa15b628daa"/>
    <xsd:element name="properties">
      <xsd:complexType>
        <xsd:sequence>
          <xsd:element name="documentManagement">
            <xsd:complexType>
              <xsd:all>
                <xsd:element ref="ns2:Comments" minOccurs="0"/>
                <xsd:element ref="ns3:Version0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0C8BD6-F0A4-4686-8900-5F4DD9BBE6BF" elementFormDefault="qualified">
    <xsd:import namespace="http://schemas.microsoft.com/office/2006/documentManagement/types"/>
    <xsd:import namespace="http://schemas.microsoft.com/office/infopath/2007/PartnerControls"/>
    <xsd:element name="Comments" ma:index="2" nillable="true" ma:displayName="Comments" ma:internalName="Comment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Version0" ma:index="3" nillable="true" ma:displayName="Version" ma:decimals="-1" ma:internalName="Version0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d8045-9bce-45b8-96e9-ffa15b628daa" elementFormDefault="qualified">
    <xsd:import namespace="http://schemas.microsoft.com/office/2006/documentManagement/types"/>
    <xsd:import namespace="http://schemas.microsoft.com/office/infopath/2007/PartnerControls"/>
    <xsd:element name="_dlc_DocId" ma:index="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d6d8045-9bce-45b8-96e9-ffa15b628daa">A7UXA6N55WET-2284-888</_dlc_DocId>
    <Version0 xmlns="http://schemas.microsoft.com/sharepoint/v3/fields" xsi:nil="true"/>
    <Comments xmlns="CF0C8BD6-F0A4-4686-8900-5F4DD9BBE6BF" xsi:nil="true"/>
    <_dlc_DocIdUrl xmlns="ed6d8045-9bce-45b8-96e9-ffa15b628daa">
      <Url>http://sp.we.aphis.gov/PPQ/policy/php/PD/CAPS/_layouts/DocIdRedir.aspx?ID=A7UXA6N55WET-2284-888</Url>
      <Description>A7UXA6N55WET-2284-888</Description>
    </_dlc_DocIdUrl>
  </documentManagement>
</p:properties>
</file>

<file path=customXml/itemProps1.xml><?xml version="1.0" encoding="utf-8"?>
<ds:datastoreItem xmlns:ds="http://schemas.openxmlformats.org/officeDocument/2006/customXml" ds:itemID="{CCEC67CA-6721-4641-A749-A6BA5226BC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0C8BD6-F0A4-4686-8900-5F4DD9BBE6BF"/>
    <ds:schemaRef ds:uri="http://schemas.microsoft.com/sharepoint/v3/fields"/>
    <ds:schemaRef ds:uri="ed6d8045-9bce-45b8-96e9-ffa15b628d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DE5081-6975-4292-BEBB-8933D33207E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592FDCF-ACD5-42EC-9F9C-E301E7194AF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3CE5673-AC6F-49A6-9D5B-ED407EC251F7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CF0C8BD6-F0A4-4686-8900-5F4DD9BBE6BF"/>
    <ds:schemaRef ds:uri="http://schemas.openxmlformats.org/package/2006/metadata/core-properties"/>
    <ds:schemaRef ds:uri="ed6d8045-9bce-45b8-96e9-ffa15b628daa"/>
    <ds:schemaRef ds:uri="http://schemas.microsoft.com/sharepoint/v3/field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3843</TotalTime>
  <Words>2481</Words>
  <Application>Microsoft Office PowerPoint</Application>
  <PresentationFormat>On-screen Show (4:3)</PresentationFormat>
  <Paragraphs>939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Office Theme</vt:lpstr>
      <vt:lpstr>Pest Detection &amp; Cooperative Agricultural Pest Survey (CAPS)</vt:lpstr>
      <vt:lpstr>2015 CAPS – PPQ – Farm Bill Surveys - Basics</vt:lpstr>
      <vt:lpstr>2015 Pest Detection Surveys</vt:lpstr>
      <vt:lpstr>2015 Farm Bill Surveys</vt:lpstr>
      <vt:lpstr>2014-15 Farm Bill National Priority Surveys</vt:lpstr>
      <vt:lpstr>2015 Pest Surveillance Surveys</vt:lpstr>
      <vt:lpstr>Pest Detections</vt:lpstr>
      <vt:lpstr>PowerPoint Presentation</vt:lpstr>
      <vt:lpstr>PowerPoint Presentation</vt:lpstr>
      <vt:lpstr>PowerPoint Presentation</vt:lpstr>
      <vt:lpstr>PowerPoint Presentation</vt:lpstr>
      <vt:lpstr>Pest Detection / CAPS Pest &amp; Survey Measures</vt:lpstr>
      <vt:lpstr>Pest Detection / CAPS Pest &amp; Survey Measures</vt:lpstr>
      <vt:lpstr>Pest Detection / CAPS Pest &amp; Survey Measures</vt:lpstr>
      <vt:lpstr>Pest Detection / CAPS Pest &amp; Survey Measures</vt:lpstr>
      <vt:lpstr>PowerPoint Presentation</vt:lpstr>
      <vt:lpstr>2015 CAPS Surveys &amp; Funding</vt:lpstr>
      <vt:lpstr>2016 CAPS Surveys &amp; Funding</vt:lpstr>
      <vt:lpstr>CAPS Funding FY11 – FY16</vt:lpstr>
      <vt:lpstr>2015 CAPS Surveys &amp; Funding</vt:lpstr>
      <vt:lpstr>2014-15 Farm Bill National Priority Surveys</vt:lpstr>
      <vt:lpstr>CAPS and FB Funding FY11 – FY15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Bowers, John H - APHIS</cp:lastModifiedBy>
  <cp:revision>238</cp:revision>
  <cp:lastPrinted>2016-02-05T23:19:53Z</cp:lastPrinted>
  <dcterms:created xsi:type="dcterms:W3CDTF">2012-10-22T18:54:08Z</dcterms:created>
  <dcterms:modified xsi:type="dcterms:W3CDTF">2016-02-08T16:19:50Z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909d3e91-5cfe-485d-9996-c166dcce1d12</vt:lpwstr>
  </property>
  <property fmtid="{D5CDD505-2E9C-101B-9397-08002B2CF9AE}" pid="3" name="ContentTypeId">
    <vt:lpwstr>0x0101009DFBAF046079094EAEECE416F9C7F76E</vt:lpwstr>
  </property>
</Properties>
</file>