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256" r:id="rId2"/>
    <p:sldId id="263" r:id="rId3"/>
    <p:sldId id="258" r:id="rId4"/>
    <p:sldId id="257" r:id="rId5"/>
    <p:sldId id="267" r:id="rId6"/>
    <p:sldId id="262" r:id="rId7"/>
    <p:sldId id="259" r:id="rId8"/>
    <p:sldId id="265" r:id="rId9"/>
    <p:sldId id="266" r:id="rId10"/>
    <p:sldId id="261" r:id="rId11"/>
    <p:sldId id="264" r:id="rId12"/>
    <p:sldId id="268" r:id="rId13"/>
    <p:sldId id="269" r:id="rId14"/>
    <p:sldId id="26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3" autoAdjust="0"/>
    <p:restoredTop sz="68223" autoAdjust="0"/>
  </p:normalViewPr>
  <p:slideViewPr>
    <p:cSldViewPr snapToGrid="0">
      <p:cViewPr varScale="1">
        <p:scale>
          <a:sx n="51" d="100"/>
          <a:sy n="51" d="100"/>
        </p:scale>
        <p:origin x="1494" y="60"/>
      </p:cViewPr>
      <p:guideLst/>
    </p:cSldViewPr>
  </p:slideViewPr>
  <p:outlineViewPr>
    <p:cViewPr>
      <p:scale>
        <a:sx n="33" d="100"/>
        <a:sy n="33" d="100"/>
      </p:scale>
      <p:origin x="0" y="-4266"/>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7" d="100"/>
          <a:sy n="57" d="100"/>
        </p:scale>
        <p:origin x="198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Survey</a:t>
            </a:r>
            <a:r>
              <a:rPr lang="en-US" baseline="0"/>
              <a:t> Procedure</a:t>
            </a:r>
            <a:endParaRPr lang="en-US"/>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Sheet5!$A$2</c:f>
              <c:strCache>
                <c:ptCount val="1"/>
                <c:pt idx="0">
                  <c:v>Consensus</c:v>
                </c:pt>
              </c:strCache>
            </c:strRef>
          </c:tx>
          <c:spPr>
            <a:ln w="28575" cap="rnd">
              <a:solidFill>
                <a:schemeClr val="accent1"/>
              </a:solidFill>
              <a:round/>
            </a:ln>
            <a:effectLst/>
          </c:spPr>
          <c:marker>
            <c:symbol val="none"/>
          </c:marker>
          <c:cat>
            <c:numRef>
              <c:f>Sheet5!$B$1:$AG$1</c:f>
              <c:numCache>
                <c:formatCode>General</c:formatCode>
                <c:ptCount val="32"/>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numCache>
            </c:numRef>
          </c:cat>
          <c:val>
            <c:numRef>
              <c:f>Sheet5!$B$2:$AG$2</c:f>
              <c:numCache>
                <c:formatCode>General</c:formatCode>
                <c:ptCount val="32"/>
                <c:pt idx="0">
                  <c:v>1379</c:v>
                </c:pt>
                <c:pt idx="1">
                  <c:v>1240</c:v>
                </c:pt>
                <c:pt idx="2">
                  <c:v>1044</c:v>
                </c:pt>
                <c:pt idx="3">
                  <c:v>1197</c:v>
                </c:pt>
                <c:pt idx="4">
                  <c:v>1677</c:v>
                </c:pt>
                <c:pt idx="5">
                  <c:v>3502</c:v>
                </c:pt>
                <c:pt idx="6">
                  <c:v>3588</c:v>
                </c:pt>
                <c:pt idx="7">
                  <c:v>3813</c:v>
                </c:pt>
                <c:pt idx="8">
                  <c:v>4390</c:v>
                </c:pt>
                <c:pt idx="9">
                  <c:v>6955</c:v>
                </c:pt>
                <c:pt idx="10">
                  <c:v>7782</c:v>
                </c:pt>
                <c:pt idx="11">
                  <c:v>8727</c:v>
                </c:pt>
                <c:pt idx="12">
                  <c:v>10724</c:v>
                </c:pt>
                <c:pt idx="13">
                  <c:v>15978</c:v>
                </c:pt>
                <c:pt idx="14">
                  <c:v>15438</c:v>
                </c:pt>
                <c:pt idx="15">
                  <c:v>10043</c:v>
                </c:pt>
                <c:pt idx="16">
                  <c:v>7927</c:v>
                </c:pt>
                <c:pt idx="17">
                  <c:v>8213</c:v>
                </c:pt>
                <c:pt idx="18">
                  <c:v>9839</c:v>
                </c:pt>
                <c:pt idx="19">
                  <c:v>7825</c:v>
                </c:pt>
                <c:pt idx="20">
                  <c:v>7144</c:v>
                </c:pt>
                <c:pt idx="21">
                  <c:v>6835</c:v>
                </c:pt>
                <c:pt idx="22">
                  <c:v>1118</c:v>
                </c:pt>
                <c:pt idx="23">
                  <c:v>862</c:v>
                </c:pt>
                <c:pt idx="24">
                  <c:v>91</c:v>
                </c:pt>
                <c:pt idx="25">
                  <c:v>143</c:v>
                </c:pt>
                <c:pt idx="26">
                  <c:v>42</c:v>
                </c:pt>
                <c:pt idx="27">
                  <c:v>1</c:v>
                </c:pt>
              </c:numCache>
            </c:numRef>
          </c:val>
          <c:smooth val="0"/>
        </c:ser>
        <c:ser>
          <c:idx val="1"/>
          <c:order val="1"/>
          <c:tx>
            <c:strRef>
              <c:f>Sheet5!$A$3</c:f>
              <c:strCache>
                <c:ptCount val="1"/>
                <c:pt idx="0">
                  <c:v>Die Out</c:v>
                </c:pt>
              </c:strCache>
            </c:strRef>
          </c:tx>
          <c:spPr>
            <a:ln w="28575" cap="rnd">
              <a:solidFill>
                <a:schemeClr val="accent2"/>
              </a:solidFill>
              <a:round/>
            </a:ln>
            <a:effectLst/>
          </c:spPr>
          <c:marker>
            <c:symbol val="none"/>
          </c:marker>
          <c:cat>
            <c:numRef>
              <c:f>Sheet5!$B$1:$AG$1</c:f>
              <c:numCache>
                <c:formatCode>General</c:formatCode>
                <c:ptCount val="32"/>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numCache>
            </c:numRef>
          </c:cat>
          <c:val>
            <c:numRef>
              <c:f>Sheet5!$B$3:$AG$3</c:f>
              <c:numCache>
                <c:formatCode>General</c:formatCode>
                <c:ptCount val="32"/>
                <c:pt idx="4">
                  <c:v>1</c:v>
                </c:pt>
                <c:pt idx="6">
                  <c:v>2</c:v>
                </c:pt>
                <c:pt idx="7">
                  <c:v>2</c:v>
                </c:pt>
                <c:pt idx="8">
                  <c:v>3</c:v>
                </c:pt>
                <c:pt idx="9">
                  <c:v>5</c:v>
                </c:pt>
                <c:pt idx="10">
                  <c:v>3</c:v>
                </c:pt>
                <c:pt idx="11">
                  <c:v>2</c:v>
                </c:pt>
                <c:pt idx="12">
                  <c:v>3</c:v>
                </c:pt>
                <c:pt idx="13">
                  <c:v>1</c:v>
                </c:pt>
                <c:pt idx="14">
                  <c:v>1</c:v>
                </c:pt>
                <c:pt idx="16">
                  <c:v>5</c:v>
                </c:pt>
                <c:pt idx="27">
                  <c:v>1</c:v>
                </c:pt>
              </c:numCache>
            </c:numRef>
          </c:val>
          <c:smooth val="0"/>
        </c:ser>
        <c:ser>
          <c:idx val="2"/>
          <c:order val="2"/>
          <c:tx>
            <c:strRef>
              <c:f>Sheet5!$A$4</c:f>
              <c:strCache>
                <c:ptCount val="1"/>
                <c:pt idx="0">
                  <c:v>Eradication</c:v>
                </c:pt>
              </c:strCache>
            </c:strRef>
          </c:tx>
          <c:spPr>
            <a:ln w="28575" cap="rnd">
              <a:solidFill>
                <a:schemeClr val="accent3"/>
              </a:solidFill>
              <a:round/>
            </a:ln>
            <a:effectLst/>
          </c:spPr>
          <c:marker>
            <c:symbol val="none"/>
          </c:marker>
          <c:cat>
            <c:numRef>
              <c:f>Sheet5!$B$1:$AG$1</c:f>
              <c:numCache>
                <c:formatCode>General</c:formatCode>
                <c:ptCount val="32"/>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numCache>
            </c:numRef>
          </c:cat>
          <c:val>
            <c:numRef>
              <c:f>Sheet5!$B$4:$AG$4</c:f>
              <c:numCache>
                <c:formatCode>General</c:formatCode>
                <c:ptCount val="32"/>
                <c:pt idx="0">
                  <c:v>8</c:v>
                </c:pt>
                <c:pt idx="1">
                  <c:v>120</c:v>
                </c:pt>
                <c:pt idx="2">
                  <c:v>5</c:v>
                </c:pt>
                <c:pt idx="3">
                  <c:v>12</c:v>
                </c:pt>
                <c:pt idx="4">
                  <c:v>20</c:v>
                </c:pt>
                <c:pt idx="5">
                  <c:v>64</c:v>
                </c:pt>
                <c:pt idx="6">
                  <c:v>25</c:v>
                </c:pt>
                <c:pt idx="7">
                  <c:v>29</c:v>
                </c:pt>
                <c:pt idx="8">
                  <c:v>29</c:v>
                </c:pt>
                <c:pt idx="9">
                  <c:v>35</c:v>
                </c:pt>
                <c:pt idx="10">
                  <c:v>138</c:v>
                </c:pt>
                <c:pt idx="11">
                  <c:v>263</c:v>
                </c:pt>
                <c:pt idx="12">
                  <c:v>81</c:v>
                </c:pt>
                <c:pt idx="13">
                  <c:v>78</c:v>
                </c:pt>
                <c:pt idx="14">
                  <c:v>60</c:v>
                </c:pt>
                <c:pt idx="15">
                  <c:v>33</c:v>
                </c:pt>
                <c:pt idx="16">
                  <c:v>24</c:v>
                </c:pt>
                <c:pt idx="17">
                  <c:v>100</c:v>
                </c:pt>
                <c:pt idx="18">
                  <c:v>35</c:v>
                </c:pt>
                <c:pt idx="19">
                  <c:v>30</c:v>
                </c:pt>
                <c:pt idx="20">
                  <c:v>152</c:v>
                </c:pt>
                <c:pt idx="21">
                  <c:v>89</c:v>
                </c:pt>
                <c:pt idx="22">
                  <c:v>37</c:v>
                </c:pt>
                <c:pt idx="23">
                  <c:v>12</c:v>
                </c:pt>
                <c:pt idx="24">
                  <c:v>52</c:v>
                </c:pt>
                <c:pt idx="25">
                  <c:v>13</c:v>
                </c:pt>
                <c:pt idx="26">
                  <c:v>9</c:v>
                </c:pt>
                <c:pt idx="27">
                  <c:v>2</c:v>
                </c:pt>
                <c:pt idx="28">
                  <c:v>4</c:v>
                </c:pt>
                <c:pt idx="29">
                  <c:v>16</c:v>
                </c:pt>
                <c:pt idx="30">
                  <c:v>4</c:v>
                </c:pt>
              </c:numCache>
            </c:numRef>
          </c:val>
          <c:smooth val="0"/>
        </c:ser>
        <c:ser>
          <c:idx val="3"/>
          <c:order val="3"/>
          <c:tx>
            <c:strRef>
              <c:f>Sheet5!$A$5</c:f>
              <c:strCache>
                <c:ptCount val="1"/>
                <c:pt idx="0">
                  <c:v>Literature</c:v>
                </c:pt>
              </c:strCache>
            </c:strRef>
          </c:tx>
          <c:spPr>
            <a:ln w="28575" cap="rnd">
              <a:solidFill>
                <a:schemeClr val="accent4"/>
              </a:solidFill>
              <a:round/>
            </a:ln>
            <a:effectLst/>
          </c:spPr>
          <c:marker>
            <c:symbol val="none"/>
          </c:marker>
          <c:cat>
            <c:numRef>
              <c:f>Sheet5!$B$1:$AG$1</c:f>
              <c:numCache>
                <c:formatCode>General</c:formatCode>
                <c:ptCount val="32"/>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numCache>
            </c:numRef>
          </c:cat>
          <c:val>
            <c:numRef>
              <c:f>Sheet5!$B$5:$AG$5</c:f>
              <c:numCache>
                <c:formatCode>General</c:formatCode>
                <c:ptCount val="32"/>
                <c:pt idx="0">
                  <c:v>469</c:v>
                </c:pt>
                <c:pt idx="1">
                  <c:v>362</c:v>
                </c:pt>
                <c:pt idx="2">
                  <c:v>483</c:v>
                </c:pt>
                <c:pt idx="3">
                  <c:v>407</c:v>
                </c:pt>
                <c:pt idx="4">
                  <c:v>502</c:v>
                </c:pt>
                <c:pt idx="5">
                  <c:v>455</c:v>
                </c:pt>
                <c:pt idx="6">
                  <c:v>397</c:v>
                </c:pt>
                <c:pt idx="7">
                  <c:v>794</c:v>
                </c:pt>
                <c:pt idx="8">
                  <c:v>418</c:v>
                </c:pt>
                <c:pt idx="9">
                  <c:v>895</c:v>
                </c:pt>
                <c:pt idx="10">
                  <c:v>535</c:v>
                </c:pt>
                <c:pt idx="11">
                  <c:v>450</c:v>
                </c:pt>
                <c:pt idx="12">
                  <c:v>522</c:v>
                </c:pt>
                <c:pt idx="13">
                  <c:v>578</c:v>
                </c:pt>
                <c:pt idx="14">
                  <c:v>846</c:v>
                </c:pt>
                <c:pt idx="15">
                  <c:v>402</c:v>
                </c:pt>
                <c:pt idx="16">
                  <c:v>449</c:v>
                </c:pt>
                <c:pt idx="17">
                  <c:v>4305</c:v>
                </c:pt>
                <c:pt idx="18">
                  <c:v>16</c:v>
                </c:pt>
                <c:pt idx="19">
                  <c:v>8</c:v>
                </c:pt>
                <c:pt idx="20">
                  <c:v>35</c:v>
                </c:pt>
                <c:pt idx="21">
                  <c:v>12</c:v>
                </c:pt>
                <c:pt idx="22">
                  <c:v>30</c:v>
                </c:pt>
                <c:pt idx="23">
                  <c:v>6</c:v>
                </c:pt>
              </c:numCache>
            </c:numRef>
          </c:val>
          <c:smooth val="0"/>
        </c:ser>
        <c:ser>
          <c:idx val="4"/>
          <c:order val="4"/>
          <c:tx>
            <c:strRef>
              <c:f>Sheet5!$A$6</c:f>
              <c:strCache>
                <c:ptCount val="1"/>
                <c:pt idx="0">
                  <c:v>RATING</c:v>
                </c:pt>
              </c:strCache>
            </c:strRef>
          </c:tx>
          <c:spPr>
            <a:ln w="28575" cap="rnd">
              <a:solidFill>
                <a:schemeClr val="accent5"/>
              </a:solidFill>
              <a:round/>
            </a:ln>
            <a:effectLst/>
          </c:spPr>
          <c:marker>
            <c:symbol val="none"/>
          </c:marker>
          <c:cat>
            <c:numRef>
              <c:f>Sheet5!$B$1:$AG$1</c:f>
              <c:numCache>
                <c:formatCode>General</c:formatCode>
                <c:ptCount val="32"/>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numCache>
            </c:numRef>
          </c:cat>
          <c:val>
            <c:numRef>
              <c:f>Sheet5!$B$6:$AG$6</c:f>
              <c:numCache>
                <c:formatCode>General</c:formatCode>
                <c:ptCount val="32"/>
                <c:pt idx="0">
                  <c:v>0</c:v>
                </c:pt>
                <c:pt idx="1">
                  <c:v>5</c:v>
                </c:pt>
                <c:pt idx="2">
                  <c:v>0</c:v>
                </c:pt>
                <c:pt idx="3">
                  <c:v>3</c:v>
                </c:pt>
                <c:pt idx="4">
                  <c:v>0</c:v>
                </c:pt>
                <c:pt idx="5">
                  <c:v>421</c:v>
                </c:pt>
                <c:pt idx="6">
                  <c:v>408</c:v>
                </c:pt>
                <c:pt idx="7">
                  <c:v>255</c:v>
                </c:pt>
                <c:pt idx="8">
                  <c:v>34</c:v>
                </c:pt>
                <c:pt idx="9">
                  <c:v>133</c:v>
                </c:pt>
                <c:pt idx="10">
                  <c:v>35</c:v>
                </c:pt>
                <c:pt idx="11">
                  <c:v>29</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numCache>
            </c:numRef>
          </c:val>
          <c:smooth val="0"/>
        </c:ser>
        <c:ser>
          <c:idx val="5"/>
          <c:order val="5"/>
          <c:tx>
            <c:strRef>
              <c:f>Sheet5!$A$7</c:f>
              <c:strCache>
                <c:ptCount val="1"/>
                <c:pt idx="0">
                  <c:v>SAMPLE</c:v>
                </c:pt>
              </c:strCache>
            </c:strRef>
          </c:tx>
          <c:spPr>
            <a:ln w="28575" cap="rnd">
              <a:solidFill>
                <a:schemeClr val="accent6"/>
              </a:solidFill>
              <a:round/>
            </a:ln>
            <a:effectLst/>
          </c:spPr>
          <c:marker>
            <c:symbol val="none"/>
          </c:marker>
          <c:cat>
            <c:numRef>
              <c:f>Sheet5!$B$1:$AG$1</c:f>
              <c:numCache>
                <c:formatCode>General</c:formatCode>
                <c:ptCount val="32"/>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numCache>
            </c:numRef>
          </c:cat>
          <c:val>
            <c:numRef>
              <c:f>Sheet5!$B$7:$AG$7</c:f>
              <c:numCache>
                <c:formatCode>General</c:formatCode>
                <c:ptCount val="32"/>
                <c:pt idx="0">
                  <c:v>305</c:v>
                </c:pt>
                <c:pt idx="1">
                  <c:v>12345</c:v>
                </c:pt>
                <c:pt idx="2">
                  <c:v>10868</c:v>
                </c:pt>
                <c:pt idx="3">
                  <c:v>9283</c:v>
                </c:pt>
                <c:pt idx="4">
                  <c:v>7397</c:v>
                </c:pt>
                <c:pt idx="5">
                  <c:v>10853</c:v>
                </c:pt>
                <c:pt idx="6">
                  <c:v>5398</c:v>
                </c:pt>
                <c:pt idx="7">
                  <c:v>3356</c:v>
                </c:pt>
                <c:pt idx="8">
                  <c:v>2317</c:v>
                </c:pt>
                <c:pt idx="9">
                  <c:v>997</c:v>
                </c:pt>
                <c:pt idx="10">
                  <c:v>3458</c:v>
                </c:pt>
                <c:pt idx="11">
                  <c:v>12861</c:v>
                </c:pt>
                <c:pt idx="12">
                  <c:v>16153</c:v>
                </c:pt>
                <c:pt idx="13">
                  <c:v>5141</c:v>
                </c:pt>
                <c:pt idx="14">
                  <c:v>2568</c:v>
                </c:pt>
                <c:pt idx="15">
                  <c:v>4239</c:v>
                </c:pt>
                <c:pt idx="16">
                  <c:v>4287</c:v>
                </c:pt>
                <c:pt idx="17">
                  <c:v>5239</c:v>
                </c:pt>
                <c:pt idx="18">
                  <c:v>5121</c:v>
                </c:pt>
                <c:pt idx="19">
                  <c:v>5091</c:v>
                </c:pt>
                <c:pt idx="20">
                  <c:v>23785</c:v>
                </c:pt>
                <c:pt idx="21">
                  <c:v>23539</c:v>
                </c:pt>
                <c:pt idx="22">
                  <c:v>31055</c:v>
                </c:pt>
                <c:pt idx="23">
                  <c:v>42576</c:v>
                </c:pt>
                <c:pt idx="24">
                  <c:v>33094</c:v>
                </c:pt>
                <c:pt idx="25">
                  <c:v>29148</c:v>
                </c:pt>
                <c:pt idx="26">
                  <c:v>24331</c:v>
                </c:pt>
                <c:pt idx="27">
                  <c:v>25809</c:v>
                </c:pt>
                <c:pt idx="28">
                  <c:v>12758</c:v>
                </c:pt>
                <c:pt idx="29">
                  <c:v>8181</c:v>
                </c:pt>
                <c:pt idx="30">
                  <c:v>4716</c:v>
                </c:pt>
                <c:pt idx="31">
                  <c:v>0</c:v>
                </c:pt>
              </c:numCache>
            </c:numRef>
          </c:val>
          <c:smooth val="0"/>
        </c:ser>
        <c:ser>
          <c:idx val="6"/>
          <c:order val="6"/>
          <c:tx>
            <c:strRef>
              <c:f>Sheet5!$A$8</c:f>
              <c:strCache>
                <c:ptCount val="1"/>
                <c:pt idx="0">
                  <c:v>TRAP</c:v>
                </c:pt>
              </c:strCache>
            </c:strRef>
          </c:tx>
          <c:spPr>
            <a:ln w="28575" cap="rnd">
              <a:solidFill>
                <a:schemeClr val="accent1">
                  <a:lumMod val="60000"/>
                </a:schemeClr>
              </a:solidFill>
              <a:round/>
            </a:ln>
            <a:effectLst/>
          </c:spPr>
          <c:marker>
            <c:symbol val="none"/>
          </c:marker>
          <c:cat>
            <c:numRef>
              <c:f>Sheet5!$B$1:$AG$1</c:f>
              <c:numCache>
                <c:formatCode>General</c:formatCode>
                <c:ptCount val="32"/>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numCache>
            </c:numRef>
          </c:cat>
          <c:val>
            <c:numRef>
              <c:f>Sheet5!$B$8:$AG$8</c:f>
              <c:numCache>
                <c:formatCode>General</c:formatCode>
                <c:ptCount val="32"/>
                <c:pt idx="0">
                  <c:v>19822</c:v>
                </c:pt>
                <c:pt idx="1">
                  <c:v>23541</c:v>
                </c:pt>
                <c:pt idx="2">
                  <c:v>29742</c:v>
                </c:pt>
                <c:pt idx="3">
                  <c:v>24724</c:v>
                </c:pt>
                <c:pt idx="4">
                  <c:v>27742</c:v>
                </c:pt>
                <c:pt idx="5">
                  <c:v>70050</c:v>
                </c:pt>
                <c:pt idx="6">
                  <c:v>46472</c:v>
                </c:pt>
                <c:pt idx="7">
                  <c:v>27614</c:v>
                </c:pt>
                <c:pt idx="8">
                  <c:v>19238</c:v>
                </c:pt>
                <c:pt idx="9">
                  <c:v>23550</c:v>
                </c:pt>
                <c:pt idx="10">
                  <c:v>23317</c:v>
                </c:pt>
                <c:pt idx="11">
                  <c:v>17389</c:v>
                </c:pt>
                <c:pt idx="12">
                  <c:v>13832</c:v>
                </c:pt>
                <c:pt idx="13">
                  <c:v>14227</c:v>
                </c:pt>
                <c:pt idx="14">
                  <c:v>14343</c:v>
                </c:pt>
                <c:pt idx="15">
                  <c:v>18401</c:v>
                </c:pt>
                <c:pt idx="16">
                  <c:v>19277</c:v>
                </c:pt>
                <c:pt idx="17">
                  <c:v>21217</c:v>
                </c:pt>
                <c:pt idx="18">
                  <c:v>16387</c:v>
                </c:pt>
                <c:pt idx="19">
                  <c:v>18424</c:v>
                </c:pt>
                <c:pt idx="20">
                  <c:v>30745</c:v>
                </c:pt>
                <c:pt idx="21">
                  <c:v>88421</c:v>
                </c:pt>
                <c:pt idx="22">
                  <c:v>45809</c:v>
                </c:pt>
                <c:pt idx="23">
                  <c:v>52606</c:v>
                </c:pt>
                <c:pt idx="24">
                  <c:v>52443</c:v>
                </c:pt>
                <c:pt idx="25">
                  <c:v>67249</c:v>
                </c:pt>
                <c:pt idx="26">
                  <c:v>46599</c:v>
                </c:pt>
                <c:pt idx="27">
                  <c:v>43911</c:v>
                </c:pt>
                <c:pt idx="28">
                  <c:v>51216</c:v>
                </c:pt>
                <c:pt idx="29">
                  <c:v>59661</c:v>
                </c:pt>
                <c:pt idx="30">
                  <c:v>38742</c:v>
                </c:pt>
                <c:pt idx="31">
                  <c:v>0</c:v>
                </c:pt>
              </c:numCache>
            </c:numRef>
          </c:val>
          <c:smooth val="0"/>
        </c:ser>
        <c:ser>
          <c:idx val="7"/>
          <c:order val="7"/>
          <c:tx>
            <c:strRef>
              <c:f>Sheet5!$A$9</c:f>
              <c:strCache>
                <c:ptCount val="1"/>
                <c:pt idx="0">
                  <c:v>Unspecified</c:v>
                </c:pt>
              </c:strCache>
            </c:strRef>
          </c:tx>
          <c:spPr>
            <a:ln w="28575" cap="rnd">
              <a:solidFill>
                <a:schemeClr val="accent2">
                  <a:lumMod val="60000"/>
                </a:schemeClr>
              </a:solidFill>
              <a:round/>
            </a:ln>
            <a:effectLst/>
          </c:spPr>
          <c:marker>
            <c:symbol val="none"/>
          </c:marker>
          <c:cat>
            <c:numRef>
              <c:f>Sheet5!$B$1:$AG$1</c:f>
              <c:numCache>
                <c:formatCode>General</c:formatCode>
                <c:ptCount val="32"/>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numCache>
            </c:numRef>
          </c:cat>
          <c:val>
            <c:numRef>
              <c:f>Sheet5!$B$9:$AG$9</c:f>
              <c:numCache>
                <c:formatCode>General</c:formatCode>
                <c:ptCount val="32"/>
                <c:pt idx="0">
                  <c:v>39348</c:v>
                </c:pt>
                <c:pt idx="1">
                  <c:v>2649</c:v>
                </c:pt>
                <c:pt idx="2">
                  <c:v>4884</c:v>
                </c:pt>
                <c:pt idx="3">
                  <c:v>5309</c:v>
                </c:pt>
                <c:pt idx="4">
                  <c:v>5129</c:v>
                </c:pt>
                <c:pt idx="5">
                  <c:v>5641</c:v>
                </c:pt>
                <c:pt idx="6">
                  <c:v>2776</c:v>
                </c:pt>
                <c:pt idx="7">
                  <c:v>1251</c:v>
                </c:pt>
                <c:pt idx="8">
                  <c:v>217</c:v>
                </c:pt>
                <c:pt idx="9">
                  <c:v>115</c:v>
                </c:pt>
                <c:pt idx="10">
                  <c:v>31</c:v>
                </c:pt>
                <c:pt idx="11">
                  <c:v>210</c:v>
                </c:pt>
                <c:pt idx="12">
                  <c:v>19</c:v>
                </c:pt>
                <c:pt idx="13">
                  <c:v>302</c:v>
                </c:pt>
                <c:pt idx="14">
                  <c:v>11</c:v>
                </c:pt>
                <c:pt idx="15">
                  <c:v>31</c:v>
                </c:pt>
                <c:pt idx="16">
                  <c:v>77</c:v>
                </c:pt>
                <c:pt idx="17">
                  <c:v>3905</c:v>
                </c:pt>
                <c:pt idx="18">
                  <c:v>4471</c:v>
                </c:pt>
                <c:pt idx="19">
                  <c:v>152</c:v>
                </c:pt>
                <c:pt idx="20">
                  <c:v>124</c:v>
                </c:pt>
                <c:pt idx="21">
                  <c:v>2835</c:v>
                </c:pt>
                <c:pt idx="22">
                  <c:v>1420</c:v>
                </c:pt>
                <c:pt idx="23">
                  <c:v>332</c:v>
                </c:pt>
                <c:pt idx="24">
                  <c:v>2877</c:v>
                </c:pt>
                <c:pt idx="25">
                  <c:v>746</c:v>
                </c:pt>
                <c:pt idx="26">
                  <c:v>190</c:v>
                </c:pt>
                <c:pt idx="27">
                  <c:v>13</c:v>
                </c:pt>
                <c:pt idx="28">
                  <c:v>239</c:v>
                </c:pt>
                <c:pt idx="29">
                  <c:v>31</c:v>
                </c:pt>
              </c:numCache>
            </c:numRef>
          </c:val>
          <c:smooth val="0"/>
        </c:ser>
        <c:ser>
          <c:idx val="8"/>
          <c:order val="8"/>
          <c:tx>
            <c:strRef>
              <c:f>Sheet5!$A$10</c:f>
              <c:strCache>
                <c:ptCount val="1"/>
                <c:pt idx="0">
                  <c:v>VISUAL</c:v>
                </c:pt>
              </c:strCache>
            </c:strRef>
          </c:tx>
          <c:spPr>
            <a:ln w="28575" cap="rnd">
              <a:solidFill>
                <a:schemeClr val="accent3">
                  <a:lumMod val="60000"/>
                </a:schemeClr>
              </a:solidFill>
              <a:round/>
            </a:ln>
            <a:effectLst/>
          </c:spPr>
          <c:marker>
            <c:symbol val="none"/>
          </c:marker>
          <c:cat>
            <c:numRef>
              <c:f>Sheet5!$B$1:$AG$1</c:f>
              <c:numCache>
                <c:formatCode>General</c:formatCode>
                <c:ptCount val="32"/>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numCache>
            </c:numRef>
          </c:cat>
          <c:val>
            <c:numRef>
              <c:f>Sheet5!$B$10:$AG$10</c:f>
              <c:numCache>
                <c:formatCode>General</c:formatCode>
                <c:ptCount val="32"/>
                <c:pt idx="0">
                  <c:v>1851</c:v>
                </c:pt>
                <c:pt idx="1">
                  <c:v>21762</c:v>
                </c:pt>
                <c:pt idx="2">
                  <c:v>26552</c:v>
                </c:pt>
                <c:pt idx="3">
                  <c:v>24296</c:v>
                </c:pt>
                <c:pt idx="4">
                  <c:v>22767</c:v>
                </c:pt>
                <c:pt idx="5">
                  <c:v>23518</c:v>
                </c:pt>
                <c:pt idx="6">
                  <c:v>13332</c:v>
                </c:pt>
                <c:pt idx="7">
                  <c:v>12955</c:v>
                </c:pt>
                <c:pt idx="8">
                  <c:v>15925</c:v>
                </c:pt>
                <c:pt idx="9">
                  <c:v>14069</c:v>
                </c:pt>
                <c:pt idx="10">
                  <c:v>14149</c:v>
                </c:pt>
                <c:pt idx="11">
                  <c:v>18514</c:v>
                </c:pt>
                <c:pt idx="12">
                  <c:v>21447</c:v>
                </c:pt>
                <c:pt idx="13">
                  <c:v>9895</c:v>
                </c:pt>
                <c:pt idx="14">
                  <c:v>9118</c:v>
                </c:pt>
                <c:pt idx="15">
                  <c:v>12783</c:v>
                </c:pt>
                <c:pt idx="16">
                  <c:v>12744</c:v>
                </c:pt>
                <c:pt idx="17">
                  <c:v>14144</c:v>
                </c:pt>
                <c:pt idx="18">
                  <c:v>23907</c:v>
                </c:pt>
                <c:pt idx="19">
                  <c:v>79934</c:v>
                </c:pt>
                <c:pt idx="20">
                  <c:v>58744</c:v>
                </c:pt>
                <c:pt idx="21">
                  <c:v>90988</c:v>
                </c:pt>
                <c:pt idx="22">
                  <c:v>140654</c:v>
                </c:pt>
                <c:pt idx="23">
                  <c:v>92221</c:v>
                </c:pt>
                <c:pt idx="24">
                  <c:v>138536</c:v>
                </c:pt>
                <c:pt idx="25">
                  <c:v>108644</c:v>
                </c:pt>
                <c:pt idx="26">
                  <c:v>70298</c:v>
                </c:pt>
                <c:pt idx="27">
                  <c:v>70594</c:v>
                </c:pt>
                <c:pt idx="28">
                  <c:v>79395</c:v>
                </c:pt>
                <c:pt idx="29">
                  <c:v>265477</c:v>
                </c:pt>
                <c:pt idx="30">
                  <c:v>195677</c:v>
                </c:pt>
                <c:pt idx="31">
                  <c:v>2</c:v>
                </c:pt>
              </c:numCache>
            </c:numRef>
          </c:val>
          <c:smooth val="0"/>
        </c:ser>
        <c:dLbls>
          <c:showLegendKey val="0"/>
          <c:showVal val="0"/>
          <c:showCatName val="0"/>
          <c:showSerName val="0"/>
          <c:showPercent val="0"/>
          <c:showBubbleSize val="0"/>
        </c:dLbls>
        <c:smooth val="0"/>
        <c:axId val="219783264"/>
        <c:axId val="219783656"/>
      </c:lineChart>
      <c:catAx>
        <c:axId val="219783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9783656"/>
        <c:crosses val="autoZero"/>
        <c:auto val="1"/>
        <c:lblAlgn val="ctr"/>
        <c:lblOffset val="100"/>
        <c:noMultiLvlLbl val="0"/>
      </c:catAx>
      <c:valAx>
        <c:axId val="2197836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Record</a:t>
                </a:r>
                <a:r>
                  <a:rPr lang="en-US" baseline="0"/>
                  <a:t> Count</a:t>
                </a:r>
                <a:endParaRPr lang="en-US"/>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9783264"/>
        <c:crosses val="autoZero"/>
        <c:crossBetween val="between"/>
      </c:valAx>
      <c:spPr>
        <a:noFill/>
        <a:ln>
          <a:noFill/>
        </a:ln>
        <a:effectLst/>
      </c:spPr>
    </c:plotArea>
    <c:legend>
      <c:legendPos val="r"/>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6E3945-3384-4570-9063-9029E203B584}" type="datetimeFigureOut">
              <a:rPr lang="en-US" smtClean="0"/>
              <a:t>2/2/2016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DD2B41-6340-41E4-B35F-FCDFFDD3192A}" type="slidenum">
              <a:rPr lang="en-US" smtClean="0"/>
              <a:t>‹#›</a:t>
            </a:fld>
            <a:endParaRPr lang="en-US"/>
          </a:p>
        </p:txBody>
      </p:sp>
    </p:spTree>
    <p:extLst>
      <p:ext uri="{BB962C8B-B14F-4D97-AF65-F5344CB8AC3E}">
        <p14:creationId xmlns:p14="http://schemas.microsoft.com/office/powerpoint/2010/main" val="1809850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DD2B41-6340-41E4-B35F-FCDFFDD3192A}" type="slidenum">
              <a:rPr lang="en-US" smtClean="0"/>
              <a:t>1</a:t>
            </a:fld>
            <a:endParaRPr lang="en-US"/>
          </a:p>
        </p:txBody>
      </p:sp>
    </p:spTree>
    <p:extLst>
      <p:ext uri="{BB962C8B-B14F-4D97-AF65-F5344CB8AC3E}">
        <p14:creationId xmlns:p14="http://schemas.microsoft.com/office/powerpoint/2010/main" val="1787663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DD2B41-6340-41E4-B35F-FCDFFDD3192A}" type="slidenum">
              <a:rPr lang="en-US" smtClean="0"/>
              <a:t>10</a:t>
            </a:fld>
            <a:endParaRPr lang="en-US"/>
          </a:p>
        </p:txBody>
      </p:sp>
    </p:spTree>
    <p:extLst>
      <p:ext uri="{BB962C8B-B14F-4D97-AF65-F5344CB8AC3E}">
        <p14:creationId xmlns:p14="http://schemas.microsoft.com/office/powerpoint/2010/main" val="10920511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a:t>
            </a:r>
            <a:r>
              <a:rPr lang="en-US" baseline="0" dirty="0" smtClean="0"/>
              <a:t> does CAPS do that merits the expenditure of tax dollars?  Providing data to respond to that question has motivated development of </a:t>
            </a:r>
            <a:endParaRPr lang="en-US" dirty="0"/>
          </a:p>
        </p:txBody>
      </p:sp>
      <p:sp>
        <p:nvSpPr>
          <p:cNvPr id="4" name="Slide Number Placeholder 3"/>
          <p:cNvSpPr>
            <a:spLocks noGrp="1"/>
          </p:cNvSpPr>
          <p:nvPr>
            <p:ph type="sldNum" sz="quarter" idx="10"/>
          </p:nvPr>
        </p:nvSpPr>
        <p:spPr/>
        <p:txBody>
          <a:bodyPr/>
          <a:lstStyle/>
          <a:p>
            <a:fld id="{65DD2B41-6340-41E4-B35F-FCDFFDD3192A}" type="slidenum">
              <a:rPr lang="en-US" smtClean="0"/>
              <a:t>11</a:t>
            </a:fld>
            <a:endParaRPr lang="en-US"/>
          </a:p>
        </p:txBody>
      </p:sp>
    </p:spTree>
    <p:extLst>
      <p:ext uri="{BB962C8B-B14F-4D97-AF65-F5344CB8AC3E}">
        <p14:creationId xmlns:p14="http://schemas.microsoft.com/office/powerpoint/2010/main" val="31725527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smtClean="0"/>
          </a:p>
          <a:p>
            <a:r>
              <a:rPr lang="en-US" dirty="0" smtClean="0"/>
              <a:t>Added</a:t>
            </a:r>
            <a:r>
              <a:rPr lang="en-US" baseline="0" dirty="0" smtClean="0"/>
              <a:t> the</a:t>
            </a:r>
            <a:r>
              <a:rPr lang="en-US" dirty="0" smtClean="0"/>
              <a:t> graphs at the bottom</a:t>
            </a:r>
            <a:r>
              <a:rPr lang="en-US" baseline="0" dirty="0" smtClean="0"/>
              <a:t> of the narrative in the 11</a:t>
            </a:r>
            <a:r>
              <a:rPr lang="en-US" baseline="30000" dirty="0" smtClean="0"/>
              <a:t>th</a:t>
            </a:r>
            <a:r>
              <a:rPr lang="en-US" baseline="0" dirty="0" smtClean="0"/>
              <a:t> hour to illustrate the features we can deliver.  You need to craft the message and we can work with you to develop visualizations to communicate the message.</a:t>
            </a:r>
            <a:endParaRPr lang="en-US" dirty="0"/>
          </a:p>
        </p:txBody>
      </p:sp>
      <p:sp>
        <p:nvSpPr>
          <p:cNvPr id="4" name="Slide Number Placeholder 3"/>
          <p:cNvSpPr>
            <a:spLocks noGrp="1"/>
          </p:cNvSpPr>
          <p:nvPr>
            <p:ph type="sldNum" sz="quarter" idx="10"/>
          </p:nvPr>
        </p:nvSpPr>
        <p:spPr/>
        <p:txBody>
          <a:bodyPr/>
          <a:lstStyle/>
          <a:p>
            <a:fld id="{65DD2B41-6340-41E4-B35F-FCDFFDD3192A}" type="slidenum">
              <a:rPr lang="en-US" smtClean="0"/>
              <a:t>12</a:t>
            </a:fld>
            <a:endParaRPr lang="en-US"/>
          </a:p>
        </p:txBody>
      </p:sp>
    </p:spTree>
    <p:extLst>
      <p:ext uri="{BB962C8B-B14F-4D97-AF65-F5344CB8AC3E}">
        <p14:creationId xmlns:p14="http://schemas.microsoft.com/office/powerpoint/2010/main" val="37356957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5DD2B41-6340-41E4-B35F-FCDFFDD3192A}" type="slidenum">
              <a:rPr lang="en-US" smtClean="0"/>
              <a:t>14</a:t>
            </a:fld>
            <a:endParaRPr lang="en-US"/>
          </a:p>
        </p:txBody>
      </p:sp>
    </p:spTree>
    <p:extLst>
      <p:ext uri="{BB962C8B-B14F-4D97-AF65-F5344CB8AC3E}">
        <p14:creationId xmlns:p14="http://schemas.microsoft.com/office/powerpoint/2010/main" val="3707595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CAPS</a:t>
            </a:r>
            <a:r>
              <a:rPr lang="en-US" baseline="0" dirty="0" smtClean="0"/>
              <a:t> </a:t>
            </a:r>
            <a:r>
              <a:rPr lang="en-US" baseline="0" dirty="0" smtClean="0"/>
              <a:t>Update</a:t>
            </a:r>
            <a:endParaRPr lang="en-US" dirty="0"/>
          </a:p>
        </p:txBody>
      </p:sp>
      <p:sp>
        <p:nvSpPr>
          <p:cNvPr id="4" name="Slide Number Placeholder 3"/>
          <p:cNvSpPr>
            <a:spLocks noGrp="1"/>
          </p:cNvSpPr>
          <p:nvPr>
            <p:ph type="sldNum" sz="quarter" idx="10"/>
          </p:nvPr>
        </p:nvSpPr>
        <p:spPr/>
        <p:txBody>
          <a:bodyPr/>
          <a:lstStyle/>
          <a:p>
            <a:fld id="{65DD2B41-6340-41E4-B35F-FCDFFDD3192A}" type="slidenum">
              <a:rPr lang="en-US" smtClean="0"/>
              <a:t>2</a:t>
            </a:fld>
            <a:endParaRPr lang="en-US"/>
          </a:p>
        </p:txBody>
      </p:sp>
    </p:spTree>
    <p:extLst>
      <p:ext uri="{BB962C8B-B14F-4D97-AF65-F5344CB8AC3E}">
        <p14:creationId xmlns:p14="http://schemas.microsoft.com/office/powerpoint/2010/main" val="2272349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Administration</a:t>
            </a:r>
            <a:r>
              <a:rPr lang="en-US" baseline="0" dirty="0" smtClean="0"/>
              <a:t> </a:t>
            </a:r>
            <a:r>
              <a:rPr lang="en-US" baseline="0" dirty="0" smtClean="0"/>
              <a:t>of the CAPS program has improved since 2008.  </a:t>
            </a:r>
          </a:p>
          <a:p>
            <a:r>
              <a:rPr lang="en-US" baseline="0" dirty="0" smtClean="0"/>
              <a:t>2008? NCC meeting.  No accountability or Survey Summary</a:t>
            </a:r>
            <a:endParaRPr lang="en-US" dirty="0" smtClean="0"/>
          </a:p>
          <a:p>
            <a:r>
              <a:rPr lang="en-US" dirty="0" smtClean="0"/>
              <a:t>Applications</a:t>
            </a:r>
            <a:r>
              <a:rPr lang="en-US" baseline="0" dirty="0" smtClean="0"/>
              <a:t> and features developed organically and are tailored to the program.</a:t>
            </a:r>
          </a:p>
          <a:p>
            <a:r>
              <a:rPr lang="en-US" baseline="0" dirty="0" smtClean="0"/>
              <a:t>2010 through 2013 the Accountability Report matched targets from the J3s with NAPIS data. </a:t>
            </a:r>
          </a:p>
          <a:p>
            <a:r>
              <a:rPr lang="en-US" baseline="0" dirty="0" smtClean="0"/>
              <a:t> </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65DD2B41-6340-41E4-B35F-FCDFFDD3192A}" type="slidenum">
              <a:rPr lang="en-US" smtClean="0"/>
              <a:t>3</a:t>
            </a:fld>
            <a:endParaRPr lang="en-US"/>
          </a:p>
        </p:txBody>
      </p:sp>
    </p:spTree>
    <p:extLst>
      <p:ext uri="{BB962C8B-B14F-4D97-AF65-F5344CB8AC3E}">
        <p14:creationId xmlns:p14="http://schemas.microsoft.com/office/powerpoint/2010/main" val="2547214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J3 - </a:t>
            </a:r>
            <a:r>
              <a:rPr lang="en-US" baseline="0" dirty="0" smtClean="0"/>
              <a:t>In the spring we would collate the survey targets on the 50+ spreadsheets, translating listed survey targets to pest codes – weeks of resource.</a:t>
            </a:r>
          </a:p>
          <a:p>
            <a:endParaRPr lang="en-US" dirty="0"/>
          </a:p>
        </p:txBody>
      </p:sp>
      <p:sp>
        <p:nvSpPr>
          <p:cNvPr id="4" name="Slide Number Placeholder 3"/>
          <p:cNvSpPr>
            <a:spLocks noGrp="1"/>
          </p:cNvSpPr>
          <p:nvPr>
            <p:ph type="sldNum" sz="quarter" idx="10"/>
          </p:nvPr>
        </p:nvSpPr>
        <p:spPr/>
        <p:txBody>
          <a:bodyPr/>
          <a:lstStyle/>
          <a:p>
            <a:fld id="{65DD2B41-6340-41E4-B35F-FCDFFDD3192A}" type="slidenum">
              <a:rPr lang="en-US" smtClean="0"/>
              <a:t>4</a:t>
            </a:fld>
            <a:endParaRPr lang="en-US"/>
          </a:p>
        </p:txBody>
      </p:sp>
    </p:spTree>
    <p:extLst>
      <p:ext uri="{BB962C8B-B14F-4D97-AF65-F5344CB8AC3E}">
        <p14:creationId xmlns:p14="http://schemas.microsoft.com/office/powerpoint/2010/main" val="3424224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2015</a:t>
            </a:r>
            <a:r>
              <a:rPr lang="en-US" baseline="0" dirty="0" smtClean="0"/>
              <a:t> was the first year to collect funding data so the Accountability Report was not </a:t>
            </a:r>
            <a:endParaRPr lang="en-US" dirty="0"/>
          </a:p>
        </p:txBody>
      </p:sp>
      <p:sp>
        <p:nvSpPr>
          <p:cNvPr id="4" name="Slide Number Placeholder 3"/>
          <p:cNvSpPr>
            <a:spLocks noGrp="1"/>
          </p:cNvSpPr>
          <p:nvPr>
            <p:ph type="sldNum" sz="quarter" idx="10"/>
          </p:nvPr>
        </p:nvSpPr>
        <p:spPr/>
        <p:txBody>
          <a:bodyPr/>
          <a:lstStyle/>
          <a:p>
            <a:fld id="{65DD2B41-6340-41E4-B35F-FCDFFDD3192A}" type="slidenum">
              <a:rPr lang="en-US" smtClean="0"/>
              <a:t>5</a:t>
            </a:fld>
            <a:endParaRPr lang="en-US"/>
          </a:p>
        </p:txBody>
      </p:sp>
    </p:spTree>
    <p:extLst>
      <p:ext uri="{BB962C8B-B14F-4D97-AF65-F5344CB8AC3E}">
        <p14:creationId xmlns:p14="http://schemas.microsoft.com/office/powerpoint/2010/main" val="14446324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Characteristics of NAPIS data have changed since the early 20</a:t>
            </a:r>
            <a:r>
              <a:rPr lang="en-US" baseline="0" dirty="0" smtClean="0"/>
              <a:t> hundreds. </a:t>
            </a:r>
            <a:endParaRPr lang="en-US" baseline="0" dirty="0" smtClean="0"/>
          </a:p>
          <a:p>
            <a:r>
              <a:rPr lang="en-US" baseline="0" dirty="0" smtClean="0"/>
              <a:t>The </a:t>
            </a:r>
            <a:r>
              <a:rPr lang="en-US" baseline="0" dirty="0" smtClean="0"/>
              <a:t>volume of yearly records has </a:t>
            </a:r>
            <a:r>
              <a:rPr lang="en-US" baseline="0" dirty="0" smtClean="0"/>
              <a:t>increased</a:t>
            </a:r>
          </a:p>
          <a:p>
            <a:r>
              <a:rPr lang="en-US" baseline="0" dirty="0" smtClean="0"/>
              <a:t>predominantly </a:t>
            </a:r>
            <a:r>
              <a:rPr lang="en-US" baseline="0" dirty="0" smtClean="0"/>
              <a:t>Visual, Trap and Sample procedures.</a:t>
            </a:r>
          </a:p>
          <a:p>
            <a:r>
              <a:rPr lang="en-US" baseline="0" dirty="0" smtClean="0"/>
              <a:t>Around 2007 focus </a:t>
            </a:r>
            <a:r>
              <a:rPr lang="en-US" baseline="0" dirty="0" smtClean="0"/>
              <a:t>of survey toward regulatory, early </a:t>
            </a:r>
            <a:r>
              <a:rPr lang="en-US" baseline="0" dirty="0" smtClean="0"/>
              <a:t>detection</a:t>
            </a:r>
            <a:endParaRPr lang="en-US" baseline="0" dirty="0" smtClean="0"/>
          </a:p>
          <a:p>
            <a:r>
              <a:rPr lang="en-US" baseline="0" dirty="0" smtClean="0"/>
              <a:t>Input </a:t>
            </a:r>
            <a:r>
              <a:rPr lang="en-US" baseline="0" smtClean="0"/>
              <a:t>from </a:t>
            </a:r>
            <a:r>
              <a:rPr lang="en-US" baseline="0" smtClean="0"/>
              <a:t>NCC.</a:t>
            </a:r>
            <a:endParaRPr lang="en-US" baseline="0" dirty="0" smtClean="0"/>
          </a:p>
          <a:p>
            <a:r>
              <a:rPr lang="en-US" baseline="0" dirty="0" smtClean="0"/>
              <a:t>AMPS </a:t>
            </a:r>
          </a:p>
          <a:p>
            <a:r>
              <a:rPr lang="en-US" baseline="0" dirty="0" smtClean="0"/>
              <a:t>What about non-AMPS  </a:t>
            </a:r>
          </a:p>
          <a:p>
            <a:endParaRPr lang="en-US" baseline="0" dirty="0" smtClean="0"/>
          </a:p>
          <a:p>
            <a:r>
              <a:rPr lang="en-US" baseline="0" dirty="0" smtClean="0"/>
              <a:t>Phasing out NAPIS Methods in recent years.</a:t>
            </a:r>
          </a:p>
          <a:p>
            <a:r>
              <a:rPr lang="en-US" baseline="0" dirty="0" smtClean="0"/>
              <a:t>SMR</a:t>
            </a:r>
            <a:endParaRPr lang="en-US" dirty="0"/>
          </a:p>
        </p:txBody>
      </p:sp>
      <p:sp>
        <p:nvSpPr>
          <p:cNvPr id="4" name="Slide Number Placeholder 3"/>
          <p:cNvSpPr>
            <a:spLocks noGrp="1"/>
          </p:cNvSpPr>
          <p:nvPr>
            <p:ph type="sldNum" sz="quarter" idx="10"/>
          </p:nvPr>
        </p:nvSpPr>
        <p:spPr/>
        <p:txBody>
          <a:bodyPr/>
          <a:lstStyle/>
          <a:p>
            <a:fld id="{65DD2B41-6340-41E4-B35F-FCDFFDD3192A}" type="slidenum">
              <a:rPr lang="en-US" smtClean="0"/>
              <a:t>6</a:t>
            </a:fld>
            <a:endParaRPr lang="en-US"/>
          </a:p>
        </p:txBody>
      </p:sp>
    </p:spTree>
    <p:extLst>
      <p:ext uri="{BB962C8B-B14F-4D97-AF65-F5344CB8AC3E}">
        <p14:creationId xmlns:p14="http://schemas.microsoft.com/office/powerpoint/2010/main" val="36365905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DD2B41-6340-41E4-B35F-FCDFFDD3192A}" type="slidenum">
              <a:rPr lang="en-US" smtClean="0"/>
              <a:t>7</a:t>
            </a:fld>
            <a:endParaRPr lang="en-US"/>
          </a:p>
        </p:txBody>
      </p:sp>
    </p:spTree>
    <p:extLst>
      <p:ext uri="{BB962C8B-B14F-4D97-AF65-F5344CB8AC3E}">
        <p14:creationId xmlns:p14="http://schemas.microsoft.com/office/powerpoint/2010/main" val="10172585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a:t>
            </a:r>
            <a:r>
              <a:rPr lang="en-US" baseline="0" dirty="0" smtClean="0"/>
              <a:t> trapping surveys come in with Survey Method Code ‘3001’.</a:t>
            </a:r>
          </a:p>
          <a:p>
            <a:r>
              <a:rPr lang="en-US" baseline="0" dirty="0" smtClean="0"/>
              <a:t>There are templates for all funded surveys that are pre-populated for 3 funding fields/pest code/survey method/trap/lure/descriptor units.</a:t>
            </a:r>
          </a:p>
          <a:p>
            <a:r>
              <a:rPr lang="en-US" baseline="0" dirty="0" smtClean="0"/>
              <a:t>Pest, trap and lure data are validated.</a:t>
            </a:r>
          </a:p>
        </p:txBody>
      </p:sp>
      <p:sp>
        <p:nvSpPr>
          <p:cNvPr id="4" name="Slide Number Placeholder 3"/>
          <p:cNvSpPr>
            <a:spLocks noGrp="1"/>
          </p:cNvSpPr>
          <p:nvPr>
            <p:ph type="sldNum" sz="quarter" idx="10"/>
          </p:nvPr>
        </p:nvSpPr>
        <p:spPr/>
        <p:txBody>
          <a:bodyPr/>
          <a:lstStyle/>
          <a:p>
            <a:fld id="{65DD2B41-6340-41E4-B35F-FCDFFDD3192A}" type="slidenum">
              <a:rPr lang="en-US" smtClean="0"/>
              <a:t>8</a:t>
            </a:fld>
            <a:endParaRPr lang="en-US"/>
          </a:p>
        </p:txBody>
      </p:sp>
    </p:spTree>
    <p:extLst>
      <p:ext uri="{BB962C8B-B14F-4D97-AF65-F5344CB8AC3E}">
        <p14:creationId xmlns:p14="http://schemas.microsoft.com/office/powerpoint/2010/main" val="10079368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From inception in 1985 NAPIS has maintained survey methods, sometimes detailed, sometimes minimal.</a:t>
            </a:r>
          </a:p>
          <a:p>
            <a:endParaRPr lang="en-US" dirty="0"/>
          </a:p>
        </p:txBody>
      </p:sp>
      <p:sp>
        <p:nvSpPr>
          <p:cNvPr id="4" name="Slide Number Placeholder 3"/>
          <p:cNvSpPr>
            <a:spLocks noGrp="1"/>
          </p:cNvSpPr>
          <p:nvPr>
            <p:ph type="sldNum" sz="quarter" idx="10"/>
          </p:nvPr>
        </p:nvSpPr>
        <p:spPr/>
        <p:txBody>
          <a:bodyPr/>
          <a:lstStyle/>
          <a:p>
            <a:fld id="{65DD2B41-6340-41E4-B35F-FCDFFDD3192A}" type="slidenum">
              <a:rPr lang="en-US" smtClean="0"/>
              <a:t>9</a:t>
            </a:fld>
            <a:endParaRPr lang="en-US"/>
          </a:p>
        </p:txBody>
      </p:sp>
    </p:spTree>
    <p:extLst>
      <p:ext uri="{BB962C8B-B14F-4D97-AF65-F5344CB8AC3E}">
        <p14:creationId xmlns:p14="http://schemas.microsoft.com/office/powerpoint/2010/main" val="600673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2/2/2016</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2/2/2016</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2/2/2016</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2/2/2016</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2/2/2016</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caps.ceris.purdue.edu/pdmetrics" TargetMode="External"/><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CAPS Services Update</a:t>
            </a:r>
            <a:endParaRPr lang="en-US" dirty="0"/>
          </a:p>
        </p:txBody>
      </p:sp>
      <p:sp>
        <p:nvSpPr>
          <p:cNvPr id="3" name="Subtitle 2"/>
          <p:cNvSpPr>
            <a:spLocks noGrp="1"/>
          </p:cNvSpPr>
          <p:nvPr>
            <p:ph type="subTitle" idx="1"/>
          </p:nvPr>
        </p:nvSpPr>
        <p:spPr/>
        <p:txBody>
          <a:bodyPr/>
          <a:lstStyle/>
          <a:p>
            <a:r>
              <a:rPr lang="en-US" dirty="0" smtClean="0"/>
              <a:t>2016 NCC </a:t>
            </a:r>
            <a:r>
              <a:rPr lang="en-US" dirty="0" smtClean="0"/>
              <a:t>meeting</a:t>
            </a:r>
            <a:endParaRPr lang="en-US" dirty="0"/>
          </a:p>
        </p:txBody>
      </p:sp>
    </p:spTree>
    <p:extLst>
      <p:ext uri="{BB962C8B-B14F-4D97-AF65-F5344CB8AC3E}">
        <p14:creationId xmlns:p14="http://schemas.microsoft.com/office/powerpoint/2010/main" val="1230869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Data validation </a:t>
            </a:r>
            <a:endParaRPr lang="en-US" dirty="0"/>
          </a:p>
        </p:txBody>
      </p:sp>
      <p:sp>
        <p:nvSpPr>
          <p:cNvPr id="3" name="Content Placeholder 2"/>
          <p:cNvSpPr>
            <a:spLocks noGrp="1"/>
          </p:cNvSpPr>
          <p:nvPr>
            <p:ph idx="1"/>
          </p:nvPr>
        </p:nvSpPr>
        <p:spPr/>
        <p:txBody>
          <a:bodyPr/>
          <a:lstStyle/>
          <a:p>
            <a:pPr marL="0" indent="0">
              <a:buNone/>
            </a:pPr>
            <a:endParaRPr lang="en-US" dirty="0" smtClean="0"/>
          </a:p>
          <a:p>
            <a:r>
              <a:rPr lang="en-US" dirty="0" smtClean="0"/>
              <a:t>Host Code – required for diseases.  Hosts are mostly species level and some habitats.  Question from a users recording a pathway survey of community gardens; can negative disease data be recorded with family level </a:t>
            </a:r>
            <a:r>
              <a:rPr lang="en-US" dirty="0" smtClean="0"/>
              <a:t>hosts?</a:t>
            </a:r>
            <a:endParaRPr lang="en-US" dirty="0" smtClean="0"/>
          </a:p>
          <a:p>
            <a:r>
              <a:rPr lang="en-US" dirty="0" smtClean="0"/>
              <a:t>Total Units Checked.  AZ would like to report services.  Use new Descriptor Units – currently all trapping surveys report ‘pest(s) in trap(s)’.  Downside, lose some information re. survey density.</a:t>
            </a:r>
          </a:p>
          <a:p>
            <a:r>
              <a:rPr lang="en-US" dirty="0" smtClean="0"/>
              <a:t>Validation – Observation Year &amp; Funding Year</a:t>
            </a:r>
          </a:p>
          <a:p>
            <a:endParaRPr lang="en-US" dirty="0"/>
          </a:p>
        </p:txBody>
      </p:sp>
    </p:spTree>
    <p:extLst>
      <p:ext uri="{BB962C8B-B14F-4D97-AF65-F5344CB8AC3E}">
        <p14:creationId xmlns:p14="http://schemas.microsoft.com/office/powerpoint/2010/main" val="20159975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Metrics </a:t>
            </a:r>
            <a:endParaRPr lang="en-US" dirty="0"/>
          </a:p>
        </p:txBody>
      </p:sp>
      <p:sp>
        <p:nvSpPr>
          <p:cNvPr id="3" name="Text Placeholder 2"/>
          <p:cNvSpPr>
            <a:spLocks noGrp="1"/>
          </p:cNvSpPr>
          <p:nvPr>
            <p:ph type="body" idx="1"/>
          </p:nvPr>
        </p:nvSpPr>
        <p:spPr>
          <a:xfrm>
            <a:off x="1884728" y="3098783"/>
            <a:ext cx="3601654" cy="536005"/>
          </a:xfrm>
        </p:spPr>
        <p:txBody>
          <a:bodyPr/>
          <a:lstStyle/>
          <a:p>
            <a:r>
              <a:rPr lang="en-US" dirty="0" smtClean="0"/>
              <a:t>Legacy Reports</a:t>
            </a:r>
            <a:endParaRPr lang="en-US" dirty="0"/>
          </a:p>
        </p:txBody>
      </p:sp>
      <p:sp>
        <p:nvSpPr>
          <p:cNvPr id="4" name="Content Placeholder 3"/>
          <p:cNvSpPr>
            <a:spLocks noGrp="1"/>
          </p:cNvSpPr>
          <p:nvPr>
            <p:ph sz="half" idx="2"/>
          </p:nvPr>
        </p:nvSpPr>
        <p:spPr>
          <a:xfrm>
            <a:off x="1562077" y="3773943"/>
            <a:ext cx="3641671" cy="1995090"/>
          </a:xfrm>
        </p:spPr>
        <p:txBody>
          <a:bodyPr>
            <a:normAutofit/>
          </a:bodyPr>
          <a:lstStyle/>
          <a:p>
            <a:r>
              <a:rPr lang="en-US" dirty="0" smtClean="0"/>
              <a:t>Record Counts</a:t>
            </a:r>
          </a:p>
          <a:p>
            <a:r>
              <a:rPr lang="en-US" dirty="0" smtClean="0"/>
              <a:t>First Ins</a:t>
            </a:r>
          </a:p>
          <a:p>
            <a:r>
              <a:rPr lang="en-US" dirty="0" smtClean="0"/>
              <a:t>Trap Counts</a:t>
            </a:r>
          </a:p>
          <a:p>
            <a:r>
              <a:rPr lang="en-US" dirty="0" smtClean="0"/>
              <a:t>Maps</a:t>
            </a:r>
          </a:p>
          <a:p>
            <a:endParaRPr lang="en-US" dirty="0"/>
          </a:p>
        </p:txBody>
      </p:sp>
      <p:sp>
        <p:nvSpPr>
          <p:cNvPr id="7" name="Text Placeholder 6"/>
          <p:cNvSpPr>
            <a:spLocks noGrp="1"/>
          </p:cNvSpPr>
          <p:nvPr>
            <p:ph type="body" sz="quarter" idx="3"/>
          </p:nvPr>
        </p:nvSpPr>
        <p:spPr>
          <a:xfrm>
            <a:off x="6523735" y="3098783"/>
            <a:ext cx="5087073" cy="553373"/>
          </a:xfrm>
        </p:spPr>
        <p:txBody>
          <a:bodyPr/>
          <a:lstStyle/>
          <a:p>
            <a:r>
              <a:rPr lang="en-US" dirty="0" smtClean="0"/>
              <a:t>Performance Measures</a:t>
            </a:r>
            <a:endParaRPr lang="en-US" dirty="0"/>
          </a:p>
        </p:txBody>
      </p:sp>
      <p:sp>
        <p:nvSpPr>
          <p:cNvPr id="8" name="Content Placeholder 7"/>
          <p:cNvSpPr>
            <a:spLocks noGrp="1"/>
          </p:cNvSpPr>
          <p:nvPr>
            <p:ph sz="quarter" idx="4"/>
          </p:nvPr>
        </p:nvSpPr>
        <p:spPr>
          <a:xfrm>
            <a:off x="6217709" y="3773942"/>
            <a:ext cx="5393100" cy="1332629"/>
          </a:xfrm>
        </p:spPr>
        <p:txBody>
          <a:bodyPr>
            <a:normAutofit/>
          </a:bodyPr>
          <a:lstStyle/>
          <a:p>
            <a:r>
              <a:rPr lang="en-US" dirty="0" smtClean="0"/>
              <a:t>John’s Charts and Graphs</a:t>
            </a:r>
          </a:p>
          <a:p>
            <a:r>
              <a:rPr lang="en-US" dirty="0" smtClean="0">
                <a:hlinkClick r:id="rId3"/>
              </a:rPr>
              <a:t>Pest Detection Metrics</a:t>
            </a:r>
            <a:endParaRPr lang="en-US" dirty="0" smtClean="0"/>
          </a:p>
        </p:txBody>
      </p:sp>
      <p:sp>
        <p:nvSpPr>
          <p:cNvPr id="9" name="TextBox 8"/>
          <p:cNvSpPr txBox="1"/>
          <p:nvPr/>
        </p:nvSpPr>
        <p:spPr>
          <a:xfrm>
            <a:off x="581193" y="2078182"/>
            <a:ext cx="11029615" cy="461665"/>
          </a:xfrm>
          <a:prstGeom prst="rect">
            <a:avLst/>
          </a:prstGeom>
          <a:noFill/>
        </p:spPr>
        <p:txBody>
          <a:bodyPr wrap="square" rtlCol="0">
            <a:spAutoFit/>
          </a:bodyPr>
          <a:lstStyle/>
          <a:p>
            <a:r>
              <a:rPr lang="en-US" sz="2400" dirty="0" smtClean="0"/>
              <a:t>What does CAPS/Pest Detection do that merits the expenditure of tax dollars?</a:t>
            </a:r>
            <a:endParaRPr lang="en-US" sz="2400" dirty="0"/>
          </a:p>
        </p:txBody>
      </p:sp>
    </p:spTree>
    <p:extLst>
      <p:ext uri="{BB962C8B-B14F-4D97-AF65-F5344CB8AC3E}">
        <p14:creationId xmlns:p14="http://schemas.microsoft.com/office/powerpoint/2010/main" val="42940138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a:stretch>
            <a:fillRect/>
          </a:stretch>
        </p:blipFill>
        <p:spPr>
          <a:xfrm>
            <a:off x="4781265" y="990905"/>
            <a:ext cx="6352381" cy="4876190"/>
          </a:xfrm>
          <a:prstGeom prst="rect">
            <a:avLst/>
          </a:prstGeom>
        </p:spPr>
      </p:pic>
      <p:sp>
        <p:nvSpPr>
          <p:cNvPr id="10" name="TextBox 9"/>
          <p:cNvSpPr txBox="1"/>
          <p:nvPr/>
        </p:nvSpPr>
        <p:spPr>
          <a:xfrm>
            <a:off x="342900" y="1583872"/>
            <a:ext cx="3755571" cy="2308324"/>
          </a:xfrm>
          <a:prstGeom prst="rect">
            <a:avLst/>
          </a:prstGeom>
          <a:noFill/>
        </p:spPr>
        <p:txBody>
          <a:bodyPr wrap="square" rtlCol="0">
            <a:spAutoFit/>
          </a:bodyPr>
          <a:lstStyle/>
          <a:p>
            <a:r>
              <a:rPr lang="en-US" dirty="0" smtClean="0"/>
              <a:t>Interactive metrics tell a story.</a:t>
            </a:r>
          </a:p>
          <a:p>
            <a:endParaRPr lang="en-US" dirty="0"/>
          </a:p>
          <a:p>
            <a:pPr marL="285750" indent="-285750">
              <a:buFont typeface="Arial" panose="020B0604020202020204" pitchFamily="34" charset="0"/>
              <a:buChar char="•"/>
            </a:pPr>
            <a:r>
              <a:rPr lang="en-US" dirty="0" smtClean="0"/>
              <a:t>What is the message?</a:t>
            </a:r>
          </a:p>
          <a:p>
            <a:pPr marL="742950" lvl="1" indent="-285750">
              <a:buFont typeface="Arial" panose="020B0604020202020204" pitchFamily="34" charset="0"/>
              <a:buChar char="•"/>
            </a:pPr>
            <a:r>
              <a:rPr lang="en-US" dirty="0" smtClean="0"/>
              <a:t>Choose a meaningful measure of central tendency.</a:t>
            </a:r>
          </a:p>
          <a:p>
            <a:pPr marL="742950" lvl="1" indent="-285750">
              <a:buFont typeface="Arial" panose="020B0604020202020204" pitchFamily="34" charset="0"/>
              <a:buChar char="•"/>
            </a:pPr>
            <a:r>
              <a:rPr lang="en-US" dirty="0" smtClean="0"/>
              <a:t>Accentuates CAPS funding</a:t>
            </a:r>
          </a:p>
          <a:p>
            <a:pPr marL="742950" lvl="1" indent="-285750">
              <a:buFont typeface="Arial" panose="020B0604020202020204" pitchFamily="34" charset="0"/>
              <a:buChar char="•"/>
            </a:pPr>
            <a:endParaRPr lang="en-US" dirty="0" smtClean="0"/>
          </a:p>
          <a:p>
            <a:r>
              <a:rPr lang="en-US" dirty="0" smtClean="0"/>
              <a:t>And provide the data to back it up.</a:t>
            </a:r>
            <a:endParaRPr lang="en-US" dirty="0"/>
          </a:p>
        </p:txBody>
      </p:sp>
    </p:spTree>
    <p:extLst>
      <p:ext uri="{BB962C8B-B14F-4D97-AF65-F5344CB8AC3E}">
        <p14:creationId xmlns:p14="http://schemas.microsoft.com/office/powerpoint/2010/main" val="7665399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942438" y="1770475"/>
            <a:ext cx="6579224" cy="3797567"/>
          </a:xfrm>
          <a:prstGeom prst="rect">
            <a:avLst/>
          </a:prstGeom>
        </p:spPr>
      </p:pic>
      <p:sp>
        <p:nvSpPr>
          <p:cNvPr id="3" name="TextBox 2"/>
          <p:cNvSpPr txBox="1"/>
          <p:nvPr/>
        </p:nvSpPr>
        <p:spPr>
          <a:xfrm>
            <a:off x="440871" y="898071"/>
            <a:ext cx="4294415" cy="2123658"/>
          </a:xfrm>
          <a:prstGeom prst="rect">
            <a:avLst/>
          </a:prstGeom>
          <a:noFill/>
        </p:spPr>
        <p:txBody>
          <a:bodyPr wrap="square" rtlCol="0">
            <a:spAutoFit/>
          </a:bodyPr>
          <a:lstStyle/>
          <a:p>
            <a:r>
              <a:rPr lang="en-US" sz="2400" dirty="0" smtClean="0"/>
              <a:t>Interactive Metrics Features</a:t>
            </a:r>
          </a:p>
          <a:p>
            <a:endParaRPr lang="en-US" dirty="0"/>
          </a:p>
          <a:p>
            <a:r>
              <a:rPr lang="en-US" dirty="0" smtClean="0"/>
              <a:t>Select a subset of data – in this case by year.</a:t>
            </a:r>
          </a:p>
          <a:p>
            <a:endParaRPr lang="en-US" dirty="0"/>
          </a:p>
          <a:p>
            <a:r>
              <a:rPr lang="en-US" dirty="0" smtClean="0"/>
              <a:t>Use of color to communicate information.</a:t>
            </a:r>
          </a:p>
          <a:p>
            <a:endParaRPr lang="en-US" dirty="0"/>
          </a:p>
          <a:p>
            <a:r>
              <a:rPr lang="en-US" dirty="0" smtClean="0"/>
              <a:t>Drill down to detail</a:t>
            </a:r>
            <a:endParaRPr lang="en-US" dirty="0"/>
          </a:p>
        </p:txBody>
      </p:sp>
    </p:spTree>
    <p:extLst>
      <p:ext uri="{BB962C8B-B14F-4D97-AF65-F5344CB8AC3E}">
        <p14:creationId xmlns:p14="http://schemas.microsoft.com/office/powerpoint/2010/main" val="31128352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Leveraging Content</a:t>
            </a:r>
            <a:endParaRPr lang="en-US" dirty="0"/>
          </a:p>
        </p:txBody>
      </p:sp>
      <p:sp>
        <p:nvSpPr>
          <p:cNvPr id="6" name="Text Placeholder 5"/>
          <p:cNvSpPr>
            <a:spLocks noGrp="1"/>
          </p:cNvSpPr>
          <p:nvPr>
            <p:ph type="body" sz="quarter" idx="3"/>
          </p:nvPr>
        </p:nvSpPr>
        <p:spPr/>
        <p:txBody>
          <a:bodyPr/>
          <a:lstStyle/>
          <a:p>
            <a:r>
              <a:rPr lang="en-US" dirty="0" smtClean="0"/>
              <a:t>Biography Format</a:t>
            </a:r>
            <a:endParaRPr lang="en-US" dirty="0"/>
          </a:p>
        </p:txBody>
      </p:sp>
      <p:pic>
        <p:nvPicPr>
          <p:cNvPr id="9" name="Content Placeholder 8"/>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6783985" y="3048000"/>
            <a:ext cx="4872430" cy="2935288"/>
          </a:xfrm>
        </p:spPr>
      </p:pic>
      <p:sp>
        <p:nvSpPr>
          <p:cNvPr id="3" name="TextBox 2"/>
          <p:cNvSpPr txBox="1"/>
          <p:nvPr/>
        </p:nvSpPr>
        <p:spPr>
          <a:xfrm>
            <a:off x="952500" y="2804265"/>
            <a:ext cx="4210050" cy="2862322"/>
          </a:xfrm>
          <a:prstGeom prst="rect">
            <a:avLst/>
          </a:prstGeom>
          <a:noFill/>
        </p:spPr>
        <p:txBody>
          <a:bodyPr wrap="square" rtlCol="0">
            <a:spAutoFit/>
          </a:bodyPr>
          <a:lstStyle/>
          <a:p>
            <a:r>
              <a:rPr lang="en-US" dirty="0" smtClean="0"/>
              <a:t>Accomplishment Report</a:t>
            </a:r>
          </a:p>
          <a:p>
            <a:endParaRPr lang="en-US" dirty="0" smtClean="0"/>
          </a:p>
          <a:p>
            <a:r>
              <a:rPr lang="en-US" dirty="0" smtClean="0"/>
              <a:t>State centric</a:t>
            </a:r>
          </a:p>
          <a:p>
            <a:r>
              <a:rPr lang="en-US" dirty="0" smtClean="0"/>
              <a:t>Dynamically generated framework</a:t>
            </a:r>
          </a:p>
          <a:p>
            <a:endParaRPr lang="en-US" dirty="0"/>
          </a:p>
          <a:p>
            <a:r>
              <a:rPr lang="en-US" dirty="0" smtClean="0"/>
              <a:t>Title</a:t>
            </a:r>
          </a:p>
          <a:p>
            <a:r>
              <a:rPr lang="en-US" dirty="0" smtClean="0"/>
              <a:t>Summary data</a:t>
            </a:r>
          </a:p>
          <a:p>
            <a:r>
              <a:rPr lang="en-US" dirty="0" smtClean="0"/>
              <a:t>Survey Sections</a:t>
            </a:r>
          </a:p>
          <a:p>
            <a:r>
              <a:rPr lang="en-US" dirty="0" smtClean="0"/>
              <a:t>Target image and survey map</a:t>
            </a:r>
          </a:p>
          <a:p>
            <a:r>
              <a:rPr lang="en-US" dirty="0" smtClean="0"/>
              <a:t>Survey plan for coming year</a:t>
            </a:r>
            <a:endParaRPr lang="en-US" dirty="0"/>
          </a:p>
        </p:txBody>
      </p:sp>
    </p:spTree>
    <p:extLst>
      <p:ext uri="{BB962C8B-B14F-4D97-AF65-F5344CB8AC3E}">
        <p14:creationId xmlns:p14="http://schemas.microsoft.com/office/powerpoint/2010/main" val="13809993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CAPS Services  Updates</a:t>
            </a:r>
            <a:endParaRPr lang="en-US" dirty="0"/>
          </a:p>
        </p:txBody>
      </p:sp>
      <p:sp>
        <p:nvSpPr>
          <p:cNvPr id="3" name="Content Placeholder 2"/>
          <p:cNvSpPr>
            <a:spLocks noGrp="1"/>
          </p:cNvSpPr>
          <p:nvPr>
            <p:ph idx="1"/>
          </p:nvPr>
        </p:nvSpPr>
        <p:spPr/>
        <p:txBody>
          <a:bodyPr/>
          <a:lstStyle/>
          <a:p>
            <a:r>
              <a:rPr lang="en-US" dirty="0"/>
              <a:t>Survey Summaries – Process Enhancement</a:t>
            </a:r>
          </a:p>
          <a:p>
            <a:r>
              <a:rPr lang="en-US" dirty="0" smtClean="0"/>
              <a:t>Survey Method Reconciliation – Phase I, Trap and Lure</a:t>
            </a:r>
          </a:p>
          <a:p>
            <a:pPr lvl="1"/>
            <a:r>
              <a:rPr lang="en-US" dirty="0" smtClean="0"/>
              <a:t>Data Validation</a:t>
            </a:r>
          </a:p>
          <a:p>
            <a:r>
              <a:rPr lang="en-US" dirty="0" smtClean="0"/>
              <a:t>Performance Measures</a:t>
            </a:r>
            <a:r>
              <a:rPr lang="en-US" dirty="0"/>
              <a:t> – </a:t>
            </a:r>
            <a:r>
              <a:rPr lang="en-US" dirty="0" smtClean="0"/>
              <a:t>How are we doing?</a:t>
            </a:r>
          </a:p>
          <a:p>
            <a:r>
              <a:rPr lang="en-US" dirty="0" smtClean="0"/>
              <a:t>Odds and Ends </a:t>
            </a:r>
            <a:r>
              <a:rPr lang="en-US" dirty="0"/>
              <a:t>– </a:t>
            </a:r>
            <a:endParaRPr lang="en-US" dirty="0" smtClean="0"/>
          </a:p>
          <a:p>
            <a:pPr lvl="1"/>
            <a:r>
              <a:rPr lang="en-US" dirty="0" smtClean="0"/>
              <a:t>Bios</a:t>
            </a:r>
            <a:endParaRPr lang="en-US" dirty="0" smtClean="0"/>
          </a:p>
          <a:p>
            <a:pPr lvl="1"/>
            <a:r>
              <a:rPr lang="en-US" dirty="0" smtClean="0"/>
              <a:t>Accomplishment </a:t>
            </a:r>
            <a:r>
              <a:rPr lang="en-US" dirty="0" smtClean="0"/>
              <a:t>Report</a:t>
            </a:r>
            <a:endParaRPr lang="en-US" dirty="0" smtClean="0"/>
          </a:p>
          <a:p>
            <a:endParaRPr lang="en-US" dirty="0" smtClean="0"/>
          </a:p>
        </p:txBody>
      </p:sp>
    </p:spTree>
    <p:extLst>
      <p:ext uri="{BB962C8B-B14F-4D97-AF65-F5344CB8AC3E}">
        <p14:creationId xmlns:p14="http://schemas.microsoft.com/office/powerpoint/2010/main" val="11189079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CAPS Services </a:t>
            </a:r>
            <a:endParaRPr lang="en-US" dirty="0"/>
          </a:p>
        </p:txBody>
      </p:sp>
      <p:pic>
        <p:nvPicPr>
          <p:cNvPr id="1026" name="Picture 2" descr="Machine generated alternative text:&#10;Ccnwft&#10;FO MOU&#10;No&#10;V"/>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253731" y="2095501"/>
            <a:ext cx="8516201" cy="4571999"/>
          </a:xfrm>
          <a:prstGeom prst="rect">
            <a:avLst/>
          </a:prstGeom>
          <a:noFill/>
          <a:extLst>
            <a:ext uri="{909E8E84-426E-40DD-AFC4-6F175D3DCCD1}">
              <a14:hiddenFill xmlns:a14="http://schemas.microsoft.com/office/drawing/2010/main">
                <a:solidFill>
                  <a:srgbClr val="FFFFFF"/>
                </a:solidFill>
              </a14:hiddenFill>
            </a:ext>
          </a:extLst>
        </p:spPr>
      </p:pic>
      <p:sp>
        <p:nvSpPr>
          <p:cNvPr id="9" name="Oval 8"/>
          <p:cNvSpPr/>
          <p:nvPr/>
        </p:nvSpPr>
        <p:spPr>
          <a:xfrm>
            <a:off x="8738711" y="3545007"/>
            <a:ext cx="811369" cy="303304"/>
          </a:xfrm>
          <a:prstGeom prst="ellipse">
            <a:avLst/>
          </a:prstGeom>
          <a:solidFill>
            <a:schemeClr val="lt1">
              <a:alpha val="50000"/>
            </a:schemeClr>
          </a:solidFill>
          <a:ln>
            <a:solidFill>
              <a:schemeClr val="accent6">
                <a:alpha val="49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dirty="0" smtClean="0"/>
              <a:t>2014</a:t>
            </a:r>
            <a:endParaRPr lang="en-US" sz="1400" dirty="0"/>
          </a:p>
        </p:txBody>
      </p:sp>
      <p:sp>
        <p:nvSpPr>
          <p:cNvPr id="10" name="Oval 9"/>
          <p:cNvSpPr/>
          <p:nvPr/>
        </p:nvSpPr>
        <p:spPr>
          <a:xfrm>
            <a:off x="7184013" y="2374117"/>
            <a:ext cx="811369" cy="303304"/>
          </a:xfrm>
          <a:prstGeom prst="ellipse">
            <a:avLst/>
          </a:prstGeom>
          <a:solidFill>
            <a:schemeClr val="lt1">
              <a:alpha val="51000"/>
            </a:schemeClr>
          </a:solidFill>
          <a:ln>
            <a:solidFill>
              <a:schemeClr val="accent6">
                <a:alpha val="49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dirty="0" smtClean="0"/>
              <a:t>2012</a:t>
            </a:r>
            <a:endParaRPr lang="en-US" sz="1400" dirty="0"/>
          </a:p>
        </p:txBody>
      </p:sp>
      <p:sp>
        <p:nvSpPr>
          <p:cNvPr id="13" name="Oval 12"/>
          <p:cNvSpPr/>
          <p:nvPr/>
        </p:nvSpPr>
        <p:spPr>
          <a:xfrm>
            <a:off x="8738711" y="2621149"/>
            <a:ext cx="811369" cy="303304"/>
          </a:xfrm>
          <a:prstGeom prst="ellipse">
            <a:avLst/>
          </a:prstGeom>
          <a:solidFill>
            <a:schemeClr val="lt1">
              <a:alpha val="48000"/>
            </a:schemeClr>
          </a:solidFill>
          <a:ln>
            <a:solidFill>
              <a:schemeClr val="accent6">
                <a:alpha val="49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1400" dirty="0" smtClean="0"/>
              <a:t>2010</a:t>
            </a:r>
            <a:endParaRPr lang="en-US" sz="1400" dirty="0"/>
          </a:p>
        </p:txBody>
      </p:sp>
      <p:sp>
        <p:nvSpPr>
          <p:cNvPr id="3" name="TextBox 2"/>
          <p:cNvSpPr txBox="1"/>
          <p:nvPr/>
        </p:nvSpPr>
        <p:spPr>
          <a:xfrm>
            <a:off x="581192" y="4944131"/>
            <a:ext cx="4788830" cy="1477328"/>
          </a:xfrm>
          <a:prstGeom prst="rect">
            <a:avLst/>
          </a:prstGeom>
          <a:noFill/>
        </p:spPr>
        <p:txBody>
          <a:bodyPr wrap="square" rtlCol="0">
            <a:spAutoFit/>
          </a:bodyPr>
          <a:lstStyle/>
          <a:p>
            <a:r>
              <a:rPr lang="en-US" dirty="0" smtClean="0"/>
              <a:t>2010 Accountability Report</a:t>
            </a:r>
          </a:p>
          <a:p>
            <a:r>
              <a:rPr lang="en-US" dirty="0" smtClean="0"/>
              <a:t>2011 Approved Methods for Pest Surveillance</a:t>
            </a:r>
          </a:p>
          <a:p>
            <a:r>
              <a:rPr lang="en-US" dirty="0" smtClean="0"/>
              <a:t>2012 Survey Summary </a:t>
            </a:r>
          </a:p>
          <a:p>
            <a:r>
              <a:rPr lang="en-US" dirty="0" smtClean="0"/>
              <a:t>2014 NAPIS 3.0</a:t>
            </a:r>
          </a:p>
          <a:p>
            <a:r>
              <a:rPr lang="en-US" dirty="0"/>
              <a:t>	</a:t>
            </a:r>
          </a:p>
        </p:txBody>
      </p:sp>
      <p:sp>
        <p:nvSpPr>
          <p:cNvPr id="5" name="10-Point Star 4"/>
          <p:cNvSpPr/>
          <p:nvPr/>
        </p:nvSpPr>
        <p:spPr>
          <a:xfrm>
            <a:off x="7628730" y="3517720"/>
            <a:ext cx="733304" cy="661182"/>
          </a:xfrm>
          <a:prstGeom prst="star1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AMPS 2011</a:t>
            </a:r>
            <a:endParaRPr lang="en-US" sz="1100" dirty="0"/>
          </a:p>
        </p:txBody>
      </p:sp>
    </p:spTree>
    <p:extLst>
      <p:ext uri="{BB962C8B-B14F-4D97-AF65-F5344CB8AC3E}">
        <p14:creationId xmlns:p14="http://schemas.microsoft.com/office/powerpoint/2010/main" val="2245765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anim calcmode="lin" valueType="num">
                                      <p:cBhvr>
                                        <p:cTn id="8" dur="2000" fill="hold"/>
                                        <p:tgtEl>
                                          <p:spTgt spid="13"/>
                                        </p:tgtEl>
                                        <p:attrNameLst>
                                          <p:attrName>ppt_w</p:attrName>
                                        </p:attrNameLst>
                                      </p:cBhvr>
                                      <p:tavLst>
                                        <p:tav tm="0" fmla="#ppt_w*sin(2.5*pi*$)">
                                          <p:val>
                                            <p:fltVal val="0"/>
                                          </p:val>
                                        </p:tav>
                                        <p:tav tm="100000">
                                          <p:val>
                                            <p:fltVal val="1"/>
                                          </p:val>
                                        </p:tav>
                                      </p:tavLst>
                                    </p:anim>
                                    <p:anim calcmode="lin" valueType="num">
                                      <p:cBhvr>
                                        <p:cTn id="9" dur="2000" fill="hold"/>
                                        <p:tgtEl>
                                          <p:spTgt spid="13"/>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2000"/>
                                        <p:tgtEl>
                                          <p:spTgt spid="5"/>
                                        </p:tgtEl>
                                      </p:cBhvr>
                                    </p:animEffect>
                                    <p:anim calcmode="lin" valueType="num">
                                      <p:cBhvr>
                                        <p:cTn id="15" dur="2000" fill="hold"/>
                                        <p:tgtEl>
                                          <p:spTgt spid="5"/>
                                        </p:tgtEl>
                                        <p:attrNameLst>
                                          <p:attrName>ppt_w</p:attrName>
                                        </p:attrNameLst>
                                      </p:cBhvr>
                                      <p:tavLst>
                                        <p:tav tm="0" fmla="#ppt_w*sin(2.5*pi*$)">
                                          <p:val>
                                            <p:fltVal val="0"/>
                                          </p:val>
                                        </p:tav>
                                        <p:tav tm="100000">
                                          <p:val>
                                            <p:fltVal val="1"/>
                                          </p:val>
                                        </p:tav>
                                      </p:tavLst>
                                    </p:anim>
                                    <p:anim calcmode="lin" valueType="num">
                                      <p:cBhvr>
                                        <p:cTn id="16" dur="2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500" fill="hold"/>
                                        <p:tgtEl>
                                          <p:spTgt spid="10"/>
                                        </p:tgtEl>
                                        <p:attrNameLst>
                                          <p:attrName>ppt_w</p:attrName>
                                        </p:attrNameLst>
                                      </p:cBhvr>
                                      <p:tavLst>
                                        <p:tav tm="0">
                                          <p:val>
                                            <p:fltVal val="0"/>
                                          </p:val>
                                        </p:tav>
                                        <p:tav tm="100000">
                                          <p:val>
                                            <p:strVal val="#ppt_w"/>
                                          </p:val>
                                        </p:tav>
                                      </p:tavLst>
                                    </p:anim>
                                    <p:anim calcmode="lin" valueType="num">
                                      <p:cBhvr>
                                        <p:cTn id="22" dur="500" fill="hold"/>
                                        <p:tgtEl>
                                          <p:spTgt spid="10"/>
                                        </p:tgtEl>
                                        <p:attrNameLst>
                                          <p:attrName>ppt_h</p:attrName>
                                        </p:attrNameLst>
                                      </p:cBhvr>
                                      <p:tavLst>
                                        <p:tav tm="0">
                                          <p:val>
                                            <p:fltVal val="0"/>
                                          </p:val>
                                        </p:tav>
                                        <p:tav tm="100000">
                                          <p:val>
                                            <p:strVal val="#ppt_h"/>
                                          </p:val>
                                        </p:tav>
                                      </p:tavLst>
                                    </p:anim>
                                    <p:animEffect transition="in" filter="fade">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2000"/>
                                        <p:tgtEl>
                                          <p:spTgt spid="9"/>
                                        </p:tgtEl>
                                      </p:cBhvr>
                                    </p:animEffect>
                                    <p:anim calcmode="lin" valueType="num">
                                      <p:cBhvr>
                                        <p:cTn id="29" dur="2000" fill="hold"/>
                                        <p:tgtEl>
                                          <p:spTgt spid="9"/>
                                        </p:tgtEl>
                                        <p:attrNameLst>
                                          <p:attrName>ppt_w</p:attrName>
                                        </p:attrNameLst>
                                      </p:cBhvr>
                                      <p:tavLst>
                                        <p:tav tm="0" fmla="#ppt_w*sin(2.5*pi*$)">
                                          <p:val>
                                            <p:fltVal val="0"/>
                                          </p:val>
                                        </p:tav>
                                        <p:tav tm="100000">
                                          <p:val>
                                            <p:fltVal val="1"/>
                                          </p:val>
                                        </p:tav>
                                      </p:tavLst>
                                    </p:anim>
                                    <p:anim calcmode="lin" valueType="num">
                                      <p:cBhvr>
                                        <p:cTn id="30" dur="2000" fill="hold"/>
                                        <p:tgtEl>
                                          <p:spTgt spid="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3"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645549"/>
            <a:ext cx="11029616" cy="1013800"/>
          </a:xfrm>
        </p:spPr>
        <p:txBody>
          <a:bodyPr/>
          <a:lstStyle/>
          <a:p>
            <a:r>
              <a:rPr lang="en-US" smtClean="0"/>
              <a:t>Survey Summaries</a:t>
            </a:r>
            <a:endParaRPr lang="en-US" dirty="0"/>
          </a:p>
        </p:txBody>
      </p:sp>
      <p:sp>
        <p:nvSpPr>
          <p:cNvPr id="3" name="Content Placeholder 2"/>
          <p:cNvSpPr>
            <a:spLocks noGrp="1"/>
          </p:cNvSpPr>
          <p:nvPr>
            <p:ph idx="1"/>
          </p:nvPr>
        </p:nvSpPr>
        <p:spPr>
          <a:xfrm>
            <a:off x="581192" y="2333678"/>
            <a:ext cx="11029615" cy="3678303"/>
          </a:xfrm>
        </p:spPr>
        <p:txBody>
          <a:bodyPr>
            <a:normAutofit fontScale="85000" lnSpcReduction="20000"/>
          </a:bodyPr>
          <a:lstStyle/>
          <a:p>
            <a:r>
              <a:rPr lang="en-US" sz="1700" smtClean="0"/>
              <a:t>Do you remember J3s?</a:t>
            </a:r>
          </a:p>
          <a:p>
            <a:r>
              <a:rPr lang="en-US" sz="1700" smtClean="0"/>
              <a:t>2012 Farm Bill form was the first Survey Summary in spring of 2012</a:t>
            </a:r>
          </a:p>
          <a:p>
            <a:pPr marL="0" indent="0">
              <a:buNone/>
            </a:pPr>
            <a:r>
              <a:rPr lang="en-US" sz="1700" smtClean="0"/>
              <a:t>	      CAPS form in August </a:t>
            </a:r>
          </a:p>
          <a:p>
            <a:pPr marL="0" indent="0">
              <a:buNone/>
            </a:pPr>
            <a:r>
              <a:rPr lang="en-US" sz="1700" smtClean="0"/>
              <a:t>	      PPQ form in November 2012</a:t>
            </a:r>
          </a:p>
          <a:p>
            <a:r>
              <a:rPr lang="en-US" sz="1700" smtClean="0"/>
              <a:t>2014  Add Funding Fields to NAPIS data</a:t>
            </a:r>
          </a:p>
          <a:p>
            <a:pPr marL="0" indent="0">
              <a:buNone/>
            </a:pPr>
            <a:r>
              <a:rPr lang="en-US" sz="1700" smtClean="0"/>
              <a:t>	      Create ‘My Survey’ templates from Survey Summary data</a:t>
            </a:r>
          </a:p>
          <a:p>
            <a:r>
              <a:rPr lang="en-US" sz="1700" smtClean="0"/>
              <a:t>2015 Consolidate Survey Summary Data</a:t>
            </a:r>
          </a:p>
          <a:p>
            <a:pPr marL="324000" lvl="1" indent="0">
              <a:buNone/>
            </a:pPr>
            <a:r>
              <a:rPr lang="en-US" sz="1500" smtClean="0"/>
              <a:t>	      </a:t>
            </a:r>
            <a:r>
              <a:rPr lang="en-US" sz="1700" smtClean="0"/>
              <a:t>Collect funding information with data</a:t>
            </a:r>
          </a:p>
          <a:p>
            <a:pPr marL="0" indent="0">
              <a:buNone/>
            </a:pPr>
            <a:r>
              <a:rPr lang="en-US" sz="1700" smtClean="0"/>
              <a:t>	  </a:t>
            </a:r>
            <a:r>
              <a:rPr lang="en-US" sz="1700" baseline="0" smtClean="0"/>
              <a:t>    </a:t>
            </a:r>
            <a:r>
              <a:rPr lang="en-US" sz="1700" smtClean="0"/>
              <a:t>Collect Host with Survey Summary	</a:t>
            </a:r>
          </a:p>
          <a:p>
            <a:pPr lvl="0"/>
            <a:r>
              <a:rPr lang="en-US" sz="1700" smtClean="0"/>
              <a:t>201</a:t>
            </a:r>
            <a:r>
              <a:rPr lang="en-US" sz="1700" baseline="0" smtClean="0"/>
              <a:t>6 </a:t>
            </a:r>
            <a:r>
              <a:rPr lang="en-US" sz="1700" smtClean="0"/>
              <a:t>SSF Change Request Form</a:t>
            </a:r>
          </a:p>
          <a:p>
            <a:pPr marL="0" lvl="0" indent="0">
              <a:buNone/>
            </a:pPr>
            <a:r>
              <a:rPr lang="en-US" sz="1700" smtClean="0"/>
              <a:t>	     Add Trap and Lure	      </a:t>
            </a:r>
          </a:p>
          <a:p>
            <a:pPr marL="0" lvl="0" indent="0">
              <a:buNone/>
            </a:pPr>
            <a:r>
              <a:rPr lang="en-US" sz="1700" smtClean="0"/>
              <a:t>	    Merge Survey Summary forms</a:t>
            </a:r>
            <a:endParaRPr lang="en-US" dirty="0" smtClean="0"/>
          </a:p>
        </p:txBody>
      </p:sp>
      <p:grpSp>
        <p:nvGrpSpPr>
          <p:cNvPr id="9" name="Group 8"/>
          <p:cNvGrpSpPr/>
          <p:nvPr/>
        </p:nvGrpSpPr>
        <p:grpSpPr>
          <a:xfrm>
            <a:off x="7374651" y="2445963"/>
            <a:ext cx="3125190" cy="2927785"/>
            <a:chOff x="2309609" y="1867136"/>
            <a:chExt cx="3125190" cy="2927785"/>
          </a:xfrm>
        </p:grpSpPr>
        <p:sp>
          <p:nvSpPr>
            <p:cNvPr id="10" name="Rectangle 9"/>
            <p:cNvSpPr/>
            <p:nvPr/>
          </p:nvSpPr>
          <p:spPr>
            <a:xfrm>
              <a:off x="2309609" y="1867136"/>
              <a:ext cx="3125190" cy="2927785"/>
            </a:xfrm>
            <a:prstGeom prst="rect">
              <a:avLst/>
            </a:prstGeom>
            <a:solidFill>
              <a:schemeClr val="accent3">
                <a:lumMod val="20000"/>
                <a:lumOff val="8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an 10"/>
            <p:cNvSpPr/>
            <p:nvPr/>
          </p:nvSpPr>
          <p:spPr>
            <a:xfrm>
              <a:off x="2500604" y="21273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an 11"/>
            <p:cNvSpPr/>
            <p:nvPr/>
          </p:nvSpPr>
          <p:spPr>
            <a:xfrm>
              <a:off x="2771192" y="242285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an 12"/>
            <p:cNvSpPr/>
            <p:nvPr/>
          </p:nvSpPr>
          <p:spPr>
            <a:xfrm>
              <a:off x="2606351" y="2301552"/>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Can 13"/>
            <p:cNvSpPr/>
            <p:nvPr/>
          </p:nvSpPr>
          <p:spPr>
            <a:xfrm>
              <a:off x="2957804" y="25845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an 14"/>
            <p:cNvSpPr/>
            <p:nvPr/>
          </p:nvSpPr>
          <p:spPr>
            <a:xfrm>
              <a:off x="3110204" y="27369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an 15"/>
            <p:cNvSpPr/>
            <p:nvPr/>
          </p:nvSpPr>
          <p:spPr>
            <a:xfrm>
              <a:off x="3262604" y="28893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an 16"/>
            <p:cNvSpPr/>
            <p:nvPr/>
          </p:nvSpPr>
          <p:spPr>
            <a:xfrm>
              <a:off x="3415004" y="30417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Can 17"/>
            <p:cNvSpPr/>
            <p:nvPr/>
          </p:nvSpPr>
          <p:spPr>
            <a:xfrm>
              <a:off x="3567404" y="31941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an 18"/>
            <p:cNvSpPr/>
            <p:nvPr/>
          </p:nvSpPr>
          <p:spPr>
            <a:xfrm>
              <a:off x="3719804" y="33465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Can 19"/>
            <p:cNvSpPr/>
            <p:nvPr/>
          </p:nvSpPr>
          <p:spPr>
            <a:xfrm>
              <a:off x="3872204" y="34989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Can 20"/>
            <p:cNvSpPr/>
            <p:nvPr/>
          </p:nvSpPr>
          <p:spPr>
            <a:xfrm>
              <a:off x="4024604" y="36513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Can 21"/>
            <p:cNvSpPr/>
            <p:nvPr/>
          </p:nvSpPr>
          <p:spPr>
            <a:xfrm>
              <a:off x="4177004" y="38037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Can 22"/>
            <p:cNvSpPr/>
            <p:nvPr/>
          </p:nvSpPr>
          <p:spPr>
            <a:xfrm>
              <a:off x="4329404" y="39561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Can 23"/>
            <p:cNvSpPr/>
            <p:nvPr/>
          </p:nvSpPr>
          <p:spPr>
            <a:xfrm>
              <a:off x="4481804" y="41085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Can 24"/>
            <p:cNvSpPr/>
            <p:nvPr/>
          </p:nvSpPr>
          <p:spPr>
            <a:xfrm>
              <a:off x="4634204" y="42609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Can 25"/>
            <p:cNvSpPr/>
            <p:nvPr/>
          </p:nvSpPr>
          <p:spPr>
            <a:xfrm>
              <a:off x="4786604" y="44133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Can 26"/>
            <p:cNvSpPr/>
            <p:nvPr/>
          </p:nvSpPr>
          <p:spPr>
            <a:xfrm>
              <a:off x="2864498" y="2058956"/>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Can 27"/>
            <p:cNvSpPr/>
            <p:nvPr/>
          </p:nvSpPr>
          <p:spPr>
            <a:xfrm>
              <a:off x="2990603" y="21273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Can 28"/>
            <p:cNvSpPr/>
            <p:nvPr/>
          </p:nvSpPr>
          <p:spPr>
            <a:xfrm>
              <a:off x="3143003" y="22797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Can 29"/>
            <p:cNvSpPr/>
            <p:nvPr/>
          </p:nvSpPr>
          <p:spPr>
            <a:xfrm>
              <a:off x="3295403" y="24321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an 30"/>
            <p:cNvSpPr/>
            <p:nvPr/>
          </p:nvSpPr>
          <p:spPr>
            <a:xfrm>
              <a:off x="3447803" y="25845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Can 31"/>
            <p:cNvSpPr/>
            <p:nvPr/>
          </p:nvSpPr>
          <p:spPr>
            <a:xfrm>
              <a:off x="3600203" y="27369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Can 32"/>
            <p:cNvSpPr/>
            <p:nvPr/>
          </p:nvSpPr>
          <p:spPr>
            <a:xfrm>
              <a:off x="3752603" y="28893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Can 33"/>
            <p:cNvSpPr/>
            <p:nvPr/>
          </p:nvSpPr>
          <p:spPr>
            <a:xfrm>
              <a:off x="3905003" y="30417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Can 34"/>
            <p:cNvSpPr/>
            <p:nvPr/>
          </p:nvSpPr>
          <p:spPr>
            <a:xfrm>
              <a:off x="4057403" y="31941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Can 35"/>
            <p:cNvSpPr/>
            <p:nvPr/>
          </p:nvSpPr>
          <p:spPr>
            <a:xfrm>
              <a:off x="4209803" y="33465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Can 36"/>
            <p:cNvSpPr/>
            <p:nvPr/>
          </p:nvSpPr>
          <p:spPr>
            <a:xfrm>
              <a:off x="4362203" y="34989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Can 37"/>
            <p:cNvSpPr/>
            <p:nvPr/>
          </p:nvSpPr>
          <p:spPr>
            <a:xfrm>
              <a:off x="4514603" y="36513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Can 38"/>
            <p:cNvSpPr/>
            <p:nvPr/>
          </p:nvSpPr>
          <p:spPr>
            <a:xfrm>
              <a:off x="4667003" y="38037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Can 39"/>
            <p:cNvSpPr/>
            <p:nvPr/>
          </p:nvSpPr>
          <p:spPr>
            <a:xfrm>
              <a:off x="4819403" y="39561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Can 40"/>
            <p:cNvSpPr/>
            <p:nvPr/>
          </p:nvSpPr>
          <p:spPr>
            <a:xfrm>
              <a:off x="4971803" y="41085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Can 41"/>
            <p:cNvSpPr/>
            <p:nvPr/>
          </p:nvSpPr>
          <p:spPr>
            <a:xfrm>
              <a:off x="2635754" y="3576732"/>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Can 42"/>
            <p:cNvSpPr/>
            <p:nvPr/>
          </p:nvSpPr>
          <p:spPr>
            <a:xfrm>
              <a:off x="2620205" y="28893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Can 43"/>
            <p:cNvSpPr/>
            <p:nvPr/>
          </p:nvSpPr>
          <p:spPr>
            <a:xfrm>
              <a:off x="2772605" y="30417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Can 44"/>
            <p:cNvSpPr/>
            <p:nvPr/>
          </p:nvSpPr>
          <p:spPr>
            <a:xfrm>
              <a:off x="2925005" y="31941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Can 45"/>
            <p:cNvSpPr/>
            <p:nvPr/>
          </p:nvSpPr>
          <p:spPr>
            <a:xfrm>
              <a:off x="3077405" y="33465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Can 46"/>
            <p:cNvSpPr/>
            <p:nvPr/>
          </p:nvSpPr>
          <p:spPr>
            <a:xfrm>
              <a:off x="3229805" y="34989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Can 47"/>
            <p:cNvSpPr/>
            <p:nvPr/>
          </p:nvSpPr>
          <p:spPr>
            <a:xfrm>
              <a:off x="3382205" y="36513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Can 48"/>
            <p:cNvSpPr/>
            <p:nvPr/>
          </p:nvSpPr>
          <p:spPr>
            <a:xfrm>
              <a:off x="3534605" y="38037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Can 49"/>
            <p:cNvSpPr/>
            <p:nvPr/>
          </p:nvSpPr>
          <p:spPr>
            <a:xfrm>
              <a:off x="3687005" y="39561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Can 50"/>
            <p:cNvSpPr/>
            <p:nvPr/>
          </p:nvSpPr>
          <p:spPr>
            <a:xfrm>
              <a:off x="3839405" y="41085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Can 51"/>
            <p:cNvSpPr/>
            <p:nvPr/>
          </p:nvSpPr>
          <p:spPr>
            <a:xfrm>
              <a:off x="3991805" y="42609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Can 52"/>
            <p:cNvSpPr/>
            <p:nvPr/>
          </p:nvSpPr>
          <p:spPr>
            <a:xfrm>
              <a:off x="3136501" y="4413380"/>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Can 53"/>
            <p:cNvSpPr/>
            <p:nvPr/>
          </p:nvSpPr>
          <p:spPr>
            <a:xfrm>
              <a:off x="4547400" y="2021633"/>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Can 54"/>
            <p:cNvSpPr/>
            <p:nvPr/>
          </p:nvSpPr>
          <p:spPr>
            <a:xfrm>
              <a:off x="3710757" y="2174033"/>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Can 55"/>
            <p:cNvSpPr/>
            <p:nvPr/>
          </p:nvSpPr>
          <p:spPr>
            <a:xfrm>
              <a:off x="3863157" y="2326433"/>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Can 56"/>
            <p:cNvSpPr/>
            <p:nvPr/>
          </p:nvSpPr>
          <p:spPr>
            <a:xfrm>
              <a:off x="4015557" y="2478833"/>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Can 57"/>
            <p:cNvSpPr/>
            <p:nvPr/>
          </p:nvSpPr>
          <p:spPr>
            <a:xfrm>
              <a:off x="4167957" y="2631233"/>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Can 58"/>
            <p:cNvSpPr/>
            <p:nvPr/>
          </p:nvSpPr>
          <p:spPr>
            <a:xfrm>
              <a:off x="4320357" y="2783633"/>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Can 59"/>
            <p:cNvSpPr/>
            <p:nvPr/>
          </p:nvSpPr>
          <p:spPr>
            <a:xfrm>
              <a:off x="4472757" y="2936033"/>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Can 60"/>
            <p:cNvSpPr/>
            <p:nvPr/>
          </p:nvSpPr>
          <p:spPr>
            <a:xfrm>
              <a:off x="4942394" y="3163077"/>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Can 61"/>
            <p:cNvSpPr/>
            <p:nvPr/>
          </p:nvSpPr>
          <p:spPr>
            <a:xfrm>
              <a:off x="4889523" y="2382419"/>
              <a:ext cx="186612" cy="242596"/>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3" name="Group 62"/>
          <p:cNvGrpSpPr/>
          <p:nvPr/>
        </p:nvGrpSpPr>
        <p:grpSpPr>
          <a:xfrm>
            <a:off x="7532352" y="2588780"/>
            <a:ext cx="3125190" cy="2927785"/>
            <a:chOff x="5227970" y="3339276"/>
            <a:chExt cx="3125190" cy="2927785"/>
          </a:xfrm>
        </p:grpSpPr>
        <p:sp>
          <p:nvSpPr>
            <p:cNvPr id="64" name="Rectangle 63"/>
            <p:cNvSpPr/>
            <p:nvPr/>
          </p:nvSpPr>
          <p:spPr>
            <a:xfrm>
              <a:off x="5227970" y="3339276"/>
              <a:ext cx="3125190" cy="2927785"/>
            </a:xfrm>
            <a:prstGeom prst="rect">
              <a:avLst/>
            </a:prstGeom>
            <a:solidFill>
              <a:schemeClr val="accent3">
                <a:lumMod val="20000"/>
                <a:lumOff val="8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Can 64"/>
            <p:cNvSpPr/>
            <p:nvPr/>
          </p:nvSpPr>
          <p:spPr>
            <a:xfrm>
              <a:off x="5547402" y="5167059"/>
              <a:ext cx="528876" cy="653143"/>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Can 65"/>
            <p:cNvSpPr/>
            <p:nvPr/>
          </p:nvSpPr>
          <p:spPr>
            <a:xfrm>
              <a:off x="6500432" y="5167059"/>
              <a:ext cx="528876" cy="653143"/>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Can 66"/>
            <p:cNvSpPr/>
            <p:nvPr/>
          </p:nvSpPr>
          <p:spPr>
            <a:xfrm>
              <a:off x="7419267" y="5167058"/>
              <a:ext cx="528876" cy="653143"/>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ounded Rectangle 67"/>
            <p:cNvSpPr/>
            <p:nvPr/>
          </p:nvSpPr>
          <p:spPr>
            <a:xfrm>
              <a:off x="5516229" y="4074294"/>
              <a:ext cx="533259" cy="5588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ounded Rectangle 68"/>
            <p:cNvSpPr/>
            <p:nvPr/>
          </p:nvSpPr>
          <p:spPr>
            <a:xfrm>
              <a:off x="6515381" y="4074295"/>
              <a:ext cx="533259" cy="5588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ounded Rectangle 69"/>
            <p:cNvSpPr/>
            <p:nvPr/>
          </p:nvSpPr>
          <p:spPr>
            <a:xfrm>
              <a:off x="7449079" y="4076393"/>
              <a:ext cx="533259" cy="5588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70"/>
          <p:cNvGrpSpPr/>
          <p:nvPr/>
        </p:nvGrpSpPr>
        <p:grpSpPr>
          <a:xfrm>
            <a:off x="7717551" y="2744307"/>
            <a:ext cx="3125190" cy="2927785"/>
            <a:chOff x="4881042" y="2045431"/>
            <a:chExt cx="3125190" cy="2927785"/>
          </a:xfrm>
        </p:grpSpPr>
        <p:sp>
          <p:nvSpPr>
            <p:cNvPr id="72" name="Rectangle 71"/>
            <p:cNvSpPr/>
            <p:nvPr/>
          </p:nvSpPr>
          <p:spPr>
            <a:xfrm>
              <a:off x="4881042" y="2045431"/>
              <a:ext cx="3125190" cy="2927785"/>
            </a:xfrm>
            <a:prstGeom prst="rect">
              <a:avLst/>
            </a:prstGeom>
            <a:solidFill>
              <a:schemeClr val="accent3">
                <a:lumMod val="20000"/>
                <a:lumOff val="8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ounded Rectangle 72"/>
            <p:cNvSpPr/>
            <p:nvPr/>
          </p:nvSpPr>
          <p:spPr>
            <a:xfrm>
              <a:off x="5175868" y="2790865"/>
              <a:ext cx="533259" cy="5588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ounded Rectangle 73"/>
            <p:cNvSpPr/>
            <p:nvPr/>
          </p:nvSpPr>
          <p:spPr>
            <a:xfrm>
              <a:off x="6156960" y="2780453"/>
              <a:ext cx="533259" cy="5588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ounded Rectangle 74"/>
            <p:cNvSpPr/>
            <p:nvPr/>
          </p:nvSpPr>
          <p:spPr>
            <a:xfrm>
              <a:off x="7121937" y="2790865"/>
              <a:ext cx="533259" cy="5588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Can 75"/>
            <p:cNvSpPr/>
            <p:nvPr/>
          </p:nvSpPr>
          <p:spPr>
            <a:xfrm>
              <a:off x="6156960" y="3873148"/>
              <a:ext cx="528876" cy="653143"/>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76"/>
          <p:cNvGrpSpPr/>
          <p:nvPr/>
        </p:nvGrpSpPr>
        <p:grpSpPr>
          <a:xfrm>
            <a:off x="7909959" y="2904482"/>
            <a:ext cx="3125190" cy="2927785"/>
            <a:chOff x="5804489" y="3166692"/>
            <a:chExt cx="3125190" cy="2927785"/>
          </a:xfrm>
        </p:grpSpPr>
        <p:sp>
          <p:nvSpPr>
            <p:cNvPr id="78" name="Rectangle 77"/>
            <p:cNvSpPr/>
            <p:nvPr/>
          </p:nvSpPr>
          <p:spPr>
            <a:xfrm>
              <a:off x="5804489" y="3166692"/>
              <a:ext cx="3125190" cy="2927785"/>
            </a:xfrm>
            <a:prstGeom prst="rect">
              <a:avLst/>
            </a:prstGeom>
            <a:solidFill>
              <a:schemeClr val="accent3">
                <a:lumMod val="20000"/>
                <a:lumOff val="8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ounded Rectangle 78"/>
            <p:cNvSpPr/>
            <p:nvPr/>
          </p:nvSpPr>
          <p:spPr>
            <a:xfrm>
              <a:off x="7036199" y="3892888"/>
              <a:ext cx="533259" cy="55882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Can 79"/>
            <p:cNvSpPr/>
            <p:nvPr/>
          </p:nvSpPr>
          <p:spPr>
            <a:xfrm>
              <a:off x="7040582" y="4985652"/>
              <a:ext cx="528876" cy="653143"/>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978217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CAPS Development 2016</a:t>
            </a:r>
            <a:endParaRPr lang="en-US" dirty="0"/>
          </a:p>
        </p:txBody>
      </p:sp>
      <p:sp>
        <p:nvSpPr>
          <p:cNvPr id="3" name="Content Placeholder 2"/>
          <p:cNvSpPr>
            <a:spLocks noGrp="1"/>
          </p:cNvSpPr>
          <p:nvPr>
            <p:ph idx="1"/>
          </p:nvPr>
        </p:nvSpPr>
        <p:spPr>
          <a:xfrm>
            <a:off x="581192" y="2180496"/>
            <a:ext cx="11029615" cy="4500222"/>
          </a:xfrm>
        </p:spPr>
        <p:txBody>
          <a:bodyPr>
            <a:normAutofit/>
          </a:bodyPr>
          <a:lstStyle/>
          <a:p>
            <a:r>
              <a:rPr lang="en-US" sz="2000" dirty="0" smtClean="0"/>
              <a:t>Extend Accountability Report to leverage funding fields.</a:t>
            </a:r>
          </a:p>
          <a:p>
            <a:r>
              <a:rPr lang="en-US" sz="2000" dirty="0" smtClean="0"/>
              <a:t>Implement a Survey Summary request form. </a:t>
            </a:r>
          </a:p>
          <a:p>
            <a:pPr lvl="1"/>
            <a:r>
              <a:rPr lang="en-US" sz="2000" dirty="0" smtClean="0"/>
              <a:t>Change request; add, modify or delete survey summary </a:t>
            </a:r>
            <a:r>
              <a:rPr lang="en-US" sz="2000" dirty="0" smtClean="0"/>
              <a:t>data.</a:t>
            </a:r>
            <a:endParaRPr lang="en-US" sz="2000" dirty="0" smtClean="0"/>
          </a:p>
          <a:p>
            <a:pPr lvl="1"/>
            <a:r>
              <a:rPr lang="en-US" sz="2000" dirty="0"/>
              <a:t>Trap and Lure request for non-AMPS survey targets – </a:t>
            </a:r>
            <a:r>
              <a:rPr lang="en-US" sz="2000" dirty="0" smtClean="0"/>
              <a:t>2016</a:t>
            </a:r>
            <a:r>
              <a:rPr lang="en-US" sz="2000" dirty="0" smtClean="0"/>
              <a:t> </a:t>
            </a:r>
            <a:r>
              <a:rPr lang="en-US" sz="2000" dirty="0"/>
              <a:t>Farm Bill Goal 1 Survey </a:t>
            </a:r>
            <a:r>
              <a:rPr lang="en-US" sz="2000" dirty="0" smtClean="0"/>
              <a:t>Summary.</a:t>
            </a:r>
            <a:endParaRPr lang="en-US" sz="2000" dirty="0" smtClean="0"/>
          </a:p>
          <a:p>
            <a:r>
              <a:rPr lang="en-US" sz="2000" dirty="0" smtClean="0"/>
              <a:t>Develop Survey Summary Form to collect all survey plans – </a:t>
            </a:r>
            <a:r>
              <a:rPr lang="en-US" sz="2000" dirty="0" smtClean="0"/>
              <a:t> </a:t>
            </a:r>
            <a:r>
              <a:rPr lang="en-US" sz="2000" dirty="0" smtClean="0"/>
              <a:t>August 2016 for CAPS 2017 surveys.</a:t>
            </a:r>
          </a:p>
          <a:p>
            <a:pPr lvl="1"/>
            <a:r>
              <a:rPr lang="en-US" sz="2000" dirty="0" smtClean="0"/>
              <a:t>NCC vision a survey funding model that better meets program and state needs?</a:t>
            </a:r>
          </a:p>
          <a:p>
            <a:pPr lvl="1"/>
            <a:r>
              <a:rPr lang="en-US" sz="2000" dirty="0" smtClean="0"/>
              <a:t>CAPS Services design the SSF with flexibility to work from here to there.</a:t>
            </a:r>
          </a:p>
          <a:p>
            <a:endParaRPr lang="en-US" dirty="0"/>
          </a:p>
        </p:txBody>
      </p:sp>
    </p:spTree>
    <p:extLst>
      <p:ext uri="{BB962C8B-B14F-4D97-AF65-F5344CB8AC3E}">
        <p14:creationId xmlns:p14="http://schemas.microsoft.com/office/powerpoint/2010/main" val="8482981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Survey through the Years</a:t>
            </a:r>
            <a:endParaRPr lang="en-US" dirty="0"/>
          </a:p>
        </p:txBody>
      </p:sp>
      <p:graphicFrame>
        <p:nvGraphicFramePr>
          <p:cNvPr id="9" name="Chart 8"/>
          <p:cNvGraphicFramePr>
            <a:graphicFrameLocks noGrp="1"/>
          </p:cNvGraphicFramePr>
          <p:nvPr>
            <p:extLst>
              <p:ext uri="{D42A27DB-BD31-4B8C-83A1-F6EECF244321}">
                <p14:modId xmlns:p14="http://schemas.microsoft.com/office/powerpoint/2010/main" val="2763591954"/>
              </p:ext>
            </p:extLst>
          </p:nvPr>
        </p:nvGraphicFramePr>
        <p:xfrm>
          <a:off x="360285" y="1954153"/>
          <a:ext cx="7562798" cy="468379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59946247"/>
              </p:ext>
            </p:extLst>
          </p:nvPr>
        </p:nvGraphicFramePr>
        <p:xfrm>
          <a:off x="8762316" y="2729133"/>
          <a:ext cx="2252686" cy="905607"/>
        </p:xfrm>
        <a:graphic>
          <a:graphicData uri="http://schemas.openxmlformats.org/drawingml/2006/table">
            <a:tbl>
              <a:tblPr>
                <a:tableStyleId>{5C22544A-7EE6-4342-B048-85BDC9FD1C3A}</a:tableStyleId>
              </a:tblPr>
              <a:tblGrid>
                <a:gridCol w="888120"/>
                <a:gridCol w="759656"/>
                <a:gridCol w="604910"/>
              </a:tblGrid>
              <a:tr h="236952">
                <a:tc>
                  <a:txBody>
                    <a:bodyPr/>
                    <a:lstStyle/>
                    <a:p>
                      <a:pPr algn="l" fontAlgn="b"/>
                      <a:r>
                        <a:rPr lang="en-US" sz="1400" u="none" strike="noStrike" dirty="0" smtClean="0">
                          <a:effectLst/>
                        </a:rPr>
                        <a:t>Procedure</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smtClean="0">
                          <a:effectLst/>
                        </a:rPr>
                        <a:t>Inactive</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smtClean="0">
                          <a:solidFill>
                            <a:schemeClr val="dk1"/>
                          </a:solidFill>
                          <a:effectLst/>
                          <a:latin typeface="+mn-lt"/>
                        </a:rPr>
                        <a:t>Active</a:t>
                      </a:r>
                      <a:endParaRPr lang="en-US" sz="1400" b="0" i="0" u="none" strike="noStrike" dirty="0">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n-US" sz="1400" u="none" strike="noStrike" dirty="0">
                          <a:effectLst/>
                        </a:rPr>
                        <a:t>Sample</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32</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36</a:t>
                      </a:r>
                      <a:endParaRPr lang="en-US" sz="1400" b="0" i="0" u="none" strike="noStrike" dirty="0">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n-US" sz="1400" u="none" strike="noStrike">
                          <a:effectLst/>
                        </a:rPr>
                        <a:t>Trap</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108</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1</a:t>
                      </a:r>
                      <a:endParaRPr lang="en-US" sz="1400" b="0" i="0" u="none" strike="noStrike" dirty="0">
                        <a:solidFill>
                          <a:srgbClr val="000000"/>
                        </a:solidFill>
                        <a:effectLst/>
                        <a:latin typeface="Calibri" panose="020F0502020204030204" pitchFamily="34" charset="0"/>
                      </a:endParaRPr>
                    </a:p>
                  </a:txBody>
                  <a:tcPr marL="9525" marR="9525" marT="9525" marB="0" anchor="b"/>
                </a:tc>
              </a:tr>
              <a:tr h="190500">
                <a:tc>
                  <a:txBody>
                    <a:bodyPr/>
                    <a:lstStyle/>
                    <a:p>
                      <a:pPr algn="l" fontAlgn="b"/>
                      <a:r>
                        <a:rPr lang="en-US" sz="1400" u="none" strike="noStrike" dirty="0">
                          <a:effectLst/>
                        </a:rPr>
                        <a:t>Visual</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smtClean="0">
                          <a:effectLst/>
                        </a:rPr>
                        <a:t>168</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smtClean="0">
                          <a:effectLst/>
                        </a:rPr>
                        <a:t>24</a:t>
                      </a:r>
                      <a:endParaRPr lang="en-US" sz="1400" b="0" i="0" u="none" strike="noStrike" dirty="0">
                        <a:solidFill>
                          <a:srgbClr val="000000"/>
                        </a:solidFill>
                        <a:effectLst/>
                        <a:latin typeface="Calibri" panose="020F0502020204030204" pitchFamily="34" charset="0"/>
                      </a:endParaRPr>
                    </a:p>
                  </a:txBody>
                  <a:tcPr marL="9525" marR="9525" marT="9525" marB="0" anchor="b"/>
                </a:tc>
              </a:tr>
            </a:tbl>
          </a:graphicData>
        </a:graphic>
      </p:graphicFrame>
    </p:spTree>
    <p:extLst>
      <p:ext uri="{BB962C8B-B14F-4D97-AF65-F5344CB8AC3E}">
        <p14:creationId xmlns:p14="http://schemas.microsoft.com/office/powerpoint/2010/main" val="20738918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Recording Survey Method</a:t>
            </a:r>
            <a:endParaRPr lang="en-US" dirty="0"/>
          </a:p>
        </p:txBody>
      </p:sp>
      <p:sp>
        <p:nvSpPr>
          <p:cNvPr id="3" name="Content Placeholder 2"/>
          <p:cNvSpPr>
            <a:spLocks noGrp="1"/>
          </p:cNvSpPr>
          <p:nvPr>
            <p:ph idx="1"/>
          </p:nvPr>
        </p:nvSpPr>
        <p:spPr>
          <a:xfrm>
            <a:off x="3324392" y="2469088"/>
            <a:ext cx="5427721" cy="3501679"/>
          </a:xfrm>
        </p:spPr>
        <p:txBody>
          <a:bodyPr/>
          <a:lstStyle/>
          <a:p>
            <a:pPr marL="0" indent="0">
              <a:buNone/>
            </a:pPr>
            <a:endParaRPr lang="en-US" dirty="0" smtClean="0"/>
          </a:p>
          <a:p>
            <a:pPr marL="0" indent="0">
              <a:buNone/>
            </a:pPr>
            <a:r>
              <a:rPr lang="en-US" sz="2800" dirty="0" smtClean="0"/>
              <a:t>Trapping Surveys </a:t>
            </a:r>
            <a:r>
              <a:rPr lang="en-US" sz="2800" dirty="0" smtClean="0"/>
              <a:t>January </a:t>
            </a:r>
            <a:r>
              <a:rPr lang="en-US" sz="2800" dirty="0" smtClean="0"/>
              <a:t>2016. </a:t>
            </a:r>
          </a:p>
          <a:p>
            <a:pPr marL="0" indent="0">
              <a:buNone/>
            </a:pPr>
            <a:r>
              <a:rPr lang="en-US" sz="2800" dirty="0" smtClean="0"/>
              <a:t>Sample Surveys </a:t>
            </a:r>
            <a:r>
              <a:rPr lang="en-US" sz="2800" dirty="0" smtClean="0"/>
              <a:t> </a:t>
            </a:r>
          </a:p>
          <a:p>
            <a:pPr marL="0" indent="0">
              <a:buNone/>
            </a:pPr>
            <a:r>
              <a:rPr lang="en-US" sz="2800" dirty="0" smtClean="0"/>
              <a:t>Visual Surveys </a:t>
            </a:r>
            <a:endParaRPr lang="en-US" sz="2800" dirty="0"/>
          </a:p>
        </p:txBody>
      </p:sp>
      <p:sp>
        <p:nvSpPr>
          <p:cNvPr id="4" name="Right Brace 3"/>
          <p:cNvSpPr/>
          <p:nvPr/>
        </p:nvSpPr>
        <p:spPr>
          <a:xfrm>
            <a:off x="6000928" y="4238588"/>
            <a:ext cx="298580" cy="914400"/>
          </a:xfrm>
          <a:prstGeom prst="rightBrace">
            <a:avLst/>
          </a:prstGeom>
          <a:ln w="698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extBox 4"/>
          <p:cNvSpPr txBox="1"/>
          <p:nvPr/>
        </p:nvSpPr>
        <p:spPr>
          <a:xfrm>
            <a:off x="6512768" y="4321991"/>
            <a:ext cx="2239344" cy="830997"/>
          </a:xfrm>
          <a:prstGeom prst="rect">
            <a:avLst/>
          </a:prstGeom>
          <a:noFill/>
        </p:spPr>
        <p:txBody>
          <a:bodyPr wrap="square" rtlCol="0">
            <a:spAutoFit/>
          </a:bodyPr>
          <a:lstStyle/>
          <a:p>
            <a:r>
              <a:rPr lang="en-US" sz="2400" dirty="0" smtClean="0"/>
              <a:t>In Process </a:t>
            </a:r>
          </a:p>
          <a:p>
            <a:r>
              <a:rPr lang="en-US" sz="2400" dirty="0" smtClean="0"/>
              <a:t>Input Please</a:t>
            </a:r>
            <a:endParaRPr lang="en-US" sz="2400" dirty="0"/>
          </a:p>
        </p:txBody>
      </p:sp>
    </p:spTree>
    <p:extLst>
      <p:ext uri="{BB962C8B-B14F-4D97-AF65-F5344CB8AC3E}">
        <p14:creationId xmlns:p14="http://schemas.microsoft.com/office/powerpoint/2010/main" val="2279751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701675"/>
            <a:ext cx="11029950" cy="1014413"/>
          </a:xfrm>
        </p:spPr>
        <p:txBody>
          <a:bodyPr/>
          <a:lstStyle/>
          <a:p>
            <a:r>
              <a:rPr lang="en-US" dirty="0" smtClean="0"/>
              <a:t>Survey Method Reconciliation Phase I: Trapping Surveys</a:t>
            </a:r>
            <a:endParaRPr lang="en-US" dirty="0"/>
          </a:p>
        </p:txBody>
      </p:sp>
      <p:pic>
        <p:nvPicPr>
          <p:cNvPr id="5" name="Content Placeholder 4"/>
          <p:cNvPicPr>
            <a:picLocks noGrp="1" noChangeAspect="1"/>
          </p:cNvPicPr>
          <p:nvPr>
            <p:ph idx="4294967295"/>
          </p:nvPr>
        </p:nvPicPr>
        <p:blipFill>
          <a:blip r:embed="rId3"/>
          <a:stretch>
            <a:fillRect/>
          </a:stretch>
        </p:blipFill>
        <p:spPr>
          <a:xfrm>
            <a:off x="522513" y="701675"/>
            <a:ext cx="8131630" cy="6028013"/>
          </a:xfrm>
          <a:prstGeom prst="rect">
            <a:avLst/>
          </a:prstGeom>
        </p:spPr>
      </p:pic>
      <p:sp>
        <p:nvSpPr>
          <p:cNvPr id="6" name="TextBox 5"/>
          <p:cNvSpPr txBox="1"/>
          <p:nvPr/>
        </p:nvSpPr>
        <p:spPr>
          <a:xfrm>
            <a:off x="8948057" y="1224643"/>
            <a:ext cx="3086100" cy="2487669"/>
          </a:xfrm>
          <a:prstGeom prst="rect">
            <a:avLst/>
          </a:prstGeom>
          <a:noFill/>
        </p:spPr>
        <p:txBody>
          <a:bodyPr wrap="square" rtlCol="0">
            <a:spAutoFit/>
          </a:bodyPr>
          <a:lstStyle/>
          <a:p>
            <a:pPr marL="571500" indent="-571500">
              <a:lnSpc>
                <a:spcPct val="150000"/>
              </a:lnSpc>
              <a:buFont typeface="Arial" panose="020B0604020202020204" pitchFamily="34" charset="0"/>
              <a:buChar char="•"/>
            </a:pPr>
            <a:r>
              <a:rPr lang="en-US" sz="3600" dirty="0" smtClean="0">
                <a:solidFill>
                  <a:schemeClr val="accent3">
                    <a:lumMod val="50000"/>
                  </a:schemeClr>
                </a:solidFill>
              </a:rPr>
              <a:t>‘3001’</a:t>
            </a:r>
          </a:p>
          <a:p>
            <a:pPr marL="571500" indent="-571500">
              <a:lnSpc>
                <a:spcPct val="150000"/>
              </a:lnSpc>
              <a:buFont typeface="Arial" panose="020B0604020202020204" pitchFamily="34" charset="0"/>
              <a:buChar char="•"/>
            </a:pPr>
            <a:r>
              <a:rPr lang="en-US" sz="3600" dirty="0" smtClean="0">
                <a:solidFill>
                  <a:schemeClr val="accent3">
                    <a:lumMod val="50000"/>
                  </a:schemeClr>
                </a:solidFill>
              </a:rPr>
              <a:t>My Surveys</a:t>
            </a:r>
          </a:p>
          <a:p>
            <a:pPr marL="571500" indent="-571500">
              <a:lnSpc>
                <a:spcPct val="150000"/>
              </a:lnSpc>
              <a:buFont typeface="Arial" panose="020B0604020202020204" pitchFamily="34" charset="0"/>
              <a:buChar char="•"/>
            </a:pPr>
            <a:r>
              <a:rPr lang="en-US" sz="3600" dirty="0" smtClean="0">
                <a:solidFill>
                  <a:schemeClr val="accent3">
                    <a:lumMod val="50000"/>
                  </a:schemeClr>
                </a:solidFill>
              </a:rPr>
              <a:t>Validation</a:t>
            </a:r>
            <a:endParaRPr lang="en-US" sz="3600" dirty="0">
              <a:solidFill>
                <a:schemeClr val="accent3">
                  <a:lumMod val="50000"/>
                </a:schemeClr>
              </a:solidFill>
            </a:endParaRPr>
          </a:p>
        </p:txBody>
      </p:sp>
    </p:spTree>
    <p:extLst>
      <p:ext uri="{BB962C8B-B14F-4D97-AF65-F5344CB8AC3E}">
        <p14:creationId xmlns:p14="http://schemas.microsoft.com/office/powerpoint/2010/main" val="18725096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 &amp; Sample Methods</a:t>
            </a:r>
            <a:endParaRPr lang="en-US" dirty="0"/>
          </a:p>
        </p:txBody>
      </p:sp>
      <p:sp>
        <p:nvSpPr>
          <p:cNvPr id="4" name="Text Placeholder 3"/>
          <p:cNvSpPr>
            <a:spLocks noGrp="1"/>
          </p:cNvSpPr>
          <p:nvPr>
            <p:ph type="body" idx="1"/>
          </p:nvPr>
        </p:nvSpPr>
        <p:spPr>
          <a:xfrm>
            <a:off x="887219" y="2054018"/>
            <a:ext cx="5087075" cy="536005"/>
          </a:xfrm>
        </p:spPr>
        <p:txBody>
          <a:bodyPr/>
          <a:lstStyle/>
          <a:p>
            <a:r>
              <a:rPr lang="en-US" dirty="0" smtClean="0"/>
              <a:t>A sparse survey method</a:t>
            </a:r>
            <a:endParaRPr lang="en-US" dirty="0"/>
          </a:p>
        </p:txBody>
      </p:sp>
      <p:graphicFrame>
        <p:nvGraphicFramePr>
          <p:cNvPr id="11" name="Content Placeholder 10"/>
          <p:cNvGraphicFramePr>
            <a:graphicFrameLocks noGrp="1"/>
          </p:cNvGraphicFramePr>
          <p:nvPr>
            <p:ph sz="half" idx="2"/>
            <p:extLst>
              <p:ext uri="{D42A27DB-BD31-4B8C-83A1-F6EECF244321}">
                <p14:modId xmlns:p14="http://schemas.microsoft.com/office/powerpoint/2010/main" val="3740488089"/>
              </p:ext>
            </p:extLst>
          </p:nvPr>
        </p:nvGraphicFramePr>
        <p:xfrm>
          <a:off x="581025" y="3331932"/>
          <a:ext cx="5392738" cy="1538262"/>
        </p:xfrm>
        <a:graphic>
          <a:graphicData uri="http://schemas.openxmlformats.org/drawingml/2006/table">
            <a:tbl>
              <a:tblPr/>
              <a:tblGrid>
                <a:gridCol w="1036760"/>
                <a:gridCol w="4355978"/>
              </a:tblGrid>
              <a:tr h="178827">
                <a:tc>
                  <a:txBody>
                    <a:bodyPr/>
                    <a:lstStyle/>
                    <a:p>
                      <a:r>
                        <a:rPr lang="en-US" sz="900" dirty="0"/>
                        <a:t>Survey Method: </a:t>
                      </a:r>
                    </a:p>
                  </a:txBody>
                  <a:tcPr marL="44707" marR="44707" marT="22353" marB="22353" anchor="ctr">
                    <a:lnL>
                      <a:noFill/>
                    </a:lnL>
                    <a:lnR>
                      <a:noFill/>
                    </a:lnR>
                    <a:lnT>
                      <a:noFill/>
                    </a:lnT>
                    <a:lnB>
                      <a:noFill/>
                    </a:lnB>
                  </a:tcPr>
                </a:tc>
                <a:tc>
                  <a:txBody>
                    <a:bodyPr/>
                    <a:lstStyle/>
                    <a:p>
                      <a:r>
                        <a:rPr lang="en-US" sz="900"/>
                        <a:t>57 - Bucket;30-35stems;Assessment;Nc Man </a:t>
                      </a:r>
                    </a:p>
                  </a:txBody>
                  <a:tcPr marL="44707" marR="44707" marT="22353" marB="22353" anchor="ctr">
                    <a:lnL>
                      <a:noFill/>
                    </a:lnL>
                    <a:lnR>
                      <a:noFill/>
                    </a:lnR>
                    <a:lnT>
                      <a:noFill/>
                    </a:lnT>
                    <a:lnB>
                      <a:noFill/>
                    </a:lnB>
                  </a:tcPr>
                </a:tc>
              </a:tr>
              <a:tr h="178827">
                <a:tc>
                  <a:txBody>
                    <a:bodyPr/>
                    <a:lstStyle/>
                    <a:p>
                      <a:r>
                        <a:rPr lang="en-US" sz="900" dirty="0"/>
                        <a:t>Procedure: </a:t>
                      </a:r>
                    </a:p>
                  </a:txBody>
                  <a:tcPr marL="44707" marR="44707" marT="22353" marB="22353" anchor="ctr">
                    <a:lnL>
                      <a:noFill/>
                    </a:lnL>
                    <a:lnR>
                      <a:noFill/>
                    </a:lnR>
                    <a:lnT>
                      <a:noFill/>
                    </a:lnT>
                    <a:lnB>
                      <a:noFill/>
                    </a:lnB>
                  </a:tcPr>
                </a:tc>
                <a:tc>
                  <a:txBody>
                    <a:bodyPr/>
                    <a:lstStyle/>
                    <a:p>
                      <a:r>
                        <a:rPr lang="en-US" sz="900" dirty="0"/>
                        <a:t>Count </a:t>
                      </a:r>
                    </a:p>
                  </a:txBody>
                  <a:tcPr marL="44707" marR="44707" marT="22353" marB="22353" anchor="ctr">
                    <a:lnL>
                      <a:noFill/>
                    </a:lnL>
                    <a:lnR>
                      <a:noFill/>
                    </a:lnR>
                    <a:lnT>
                      <a:noFill/>
                    </a:lnT>
                    <a:lnB>
                      <a:noFill/>
                    </a:lnB>
                  </a:tcPr>
                </a:tc>
              </a:tr>
              <a:tr h="447066">
                <a:tc>
                  <a:txBody>
                    <a:bodyPr/>
                    <a:lstStyle/>
                    <a:p>
                      <a:r>
                        <a:rPr lang="en-US" sz="900"/>
                        <a:t>When to Survey: </a:t>
                      </a:r>
                    </a:p>
                  </a:txBody>
                  <a:tcPr marL="44707" marR="44707" marT="22353" marB="22353" anchor="ctr">
                    <a:lnL>
                      <a:noFill/>
                    </a:lnL>
                    <a:lnR>
                      <a:noFill/>
                    </a:lnR>
                    <a:lnT>
                      <a:noFill/>
                    </a:lnT>
                    <a:lnB>
                      <a:noFill/>
                    </a:lnB>
                  </a:tcPr>
                </a:tc>
                <a:tc>
                  <a:txBody>
                    <a:bodyPr/>
                    <a:lstStyle/>
                    <a:p>
                      <a:r>
                        <a:rPr lang="en-US" sz="900" dirty="0"/>
                        <a:t>Sampling begins the week the degree day accumulation reaches 190 degree days (usually at the </a:t>
                      </a:r>
                      <a:r>
                        <a:rPr lang="en-US" sz="900" dirty="0" err="1"/>
                        <a:t>begining</a:t>
                      </a:r>
                      <a:r>
                        <a:rPr lang="en-US" sz="900" dirty="0"/>
                        <a:t> of May in most areas). </a:t>
                      </a:r>
                    </a:p>
                  </a:txBody>
                  <a:tcPr marL="44707" marR="44707" marT="22353" marB="22353" anchor="ctr">
                    <a:lnL>
                      <a:noFill/>
                    </a:lnL>
                    <a:lnR>
                      <a:noFill/>
                    </a:lnR>
                    <a:lnT>
                      <a:noFill/>
                    </a:lnT>
                    <a:lnB>
                      <a:noFill/>
                    </a:lnB>
                  </a:tcPr>
                </a:tc>
              </a:tr>
              <a:tr h="178827">
                <a:tc>
                  <a:txBody>
                    <a:bodyPr/>
                    <a:lstStyle/>
                    <a:p>
                      <a:r>
                        <a:rPr lang="en-US" sz="900"/>
                        <a:t>Sample Selection: </a:t>
                      </a:r>
                    </a:p>
                  </a:txBody>
                  <a:tcPr marL="44707" marR="44707" marT="22353" marB="22353" anchor="ctr">
                    <a:lnL>
                      <a:noFill/>
                    </a:lnL>
                    <a:lnR>
                      <a:noFill/>
                    </a:lnR>
                    <a:lnT>
                      <a:noFill/>
                    </a:lnT>
                    <a:lnB>
                      <a:noFill/>
                    </a:lnB>
                  </a:tcPr>
                </a:tc>
                <a:tc>
                  <a:txBody>
                    <a:bodyPr/>
                    <a:lstStyle/>
                    <a:p>
                      <a:endParaRPr lang="en-US" sz="900"/>
                    </a:p>
                  </a:txBody>
                  <a:tcPr marL="44707" marR="44707" marT="22353" marB="22353" anchor="ctr">
                    <a:lnL>
                      <a:noFill/>
                    </a:lnL>
                    <a:lnR>
                      <a:noFill/>
                    </a:lnR>
                    <a:lnT>
                      <a:noFill/>
                    </a:lnT>
                    <a:lnB>
                      <a:noFill/>
                    </a:lnB>
                  </a:tcPr>
                </a:tc>
              </a:tr>
              <a:tr h="178827">
                <a:tc>
                  <a:txBody>
                    <a:bodyPr/>
                    <a:lstStyle/>
                    <a:p>
                      <a:r>
                        <a:rPr lang="en-US" sz="900"/>
                        <a:t>Sample Procedure: </a:t>
                      </a:r>
                    </a:p>
                  </a:txBody>
                  <a:tcPr marL="44707" marR="44707" marT="22353" marB="22353" anchor="ctr">
                    <a:lnL>
                      <a:noFill/>
                    </a:lnL>
                    <a:lnR>
                      <a:noFill/>
                    </a:lnR>
                    <a:lnT>
                      <a:noFill/>
                    </a:lnT>
                    <a:lnB>
                      <a:noFill/>
                    </a:lnB>
                  </a:tcPr>
                </a:tc>
                <a:tc>
                  <a:txBody>
                    <a:bodyPr/>
                    <a:lstStyle/>
                    <a:p>
                      <a:endParaRPr lang="en-US" sz="900"/>
                    </a:p>
                  </a:txBody>
                  <a:tcPr marL="44707" marR="44707" marT="22353" marB="22353" anchor="ctr">
                    <a:lnL>
                      <a:noFill/>
                    </a:lnL>
                    <a:lnR>
                      <a:noFill/>
                    </a:lnR>
                    <a:lnT>
                      <a:noFill/>
                    </a:lnT>
                    <a:lnB>
                      <a:noFill/>
                    </a:lnB>
                  </a:tcPr>
                </a:tc>
              </a:tr>
              <a:tr h="178827">
                <a:tc>
                  <a:txBody>
                    <a:bodyPr/>
                    <a:lstStyle/>
                    <a:p>
                      <a:r>
                        <a:rPr lang="en-US" sz="900"/>
                        <a:t>Reporting Units: </a:t>
                      </a:r>
                    </a:p>
                  </a:txBody>
                  <a:tcPr marL="44707" marR="44707" marT="22353" marB="22353" anchor="ctr">
                    <a:lnL>
                      <a:noFill/>
                    </a:lnL>
                    <a:lnR>
                      <a:noFill/>
                    </a:lnR>
                    <a:lnT>
                      <a:noFill/>
                    </a:lnT>
                    <a:lnB>
                      <a:noFill/>
                    </a:lnB>
                  </a:tcPr>
                </a:tc>
                <a:tc>
                  <a:txBody>
                    <a:bodyPr/>
                    <a:lstStyle/>
                    <a:p>
                      <a:endParaRPr lang="en-US" sz="900"/>
                    </a:p>
                  </a:txBody>
                  <a:tcPr marL="44707" marR="44707" marT="22353" marB="22353" anchor="ctr">
                    <a:lnL>
                      <a:noFill/>
                    </a:lnL>
                    <a:lnR>
                      <a:noFill/>
                    </a:lnR>
                    <a:lnT>
                      <a:noFill/>
                    </a:lnT>
                    <a:lnB>
                      <a:noFill/>
                    </a:lnB>
                  </a:tcPr>
                </a:tc>
              </a:tr>
              <a:tr h="178827">
                <a:tc>
                  <a:txBody>
                    <a:bodyPr/>
                    <a:lstStyle/>
                    <a:p>
                      <a:r>
                        <a:rPr lang="en-US" sz="900"/>
                        <a:t>Method Origin: </a:t>
                      </a:r>
                    </a:p>
                  </a:txBody>
                  <a:tcPr marL="44707" marR="44707" marT="22353" marB="22353" anchor="ctr">
                    <a:lnL>
                      <a:noFill/>
                    </a:lnL>
                    <a:lnR>
                      <a:noFill/>
                    </a:lnR>
                    <a:lnT>
                      <a:noFill/>
                    </a:lnT>
                    <a:lnB>
                      <a:noFill/>
                    </a:lnB>
                  </a:tcPr>
                </a:tc>
                <a:tc>
                  <a:txBody>
                    <a:bodyPr/>
                    <a:lstStyle/>
                    <a:p>
                      <a:endParaRPr lang="en-US" sz="900" dirty="0"/>
                    </a:p>
                  </a:txBody>
                  <a:tcPr marL="44707" marR="44707" marT="22353" marB="22353" anchor="ctr">
                    <a:lnL>
                      <a:noFill/>
                    </a:lnL>
                    <a:lnR>
                      <a:noFill/>
                    </a:lnR>
                    <a:lnT>
                      <a:noFill/>
                    </a:lnT>
                    <a:lnB>
                      <a:noFill/>
                    </a:lnB>
                  </a:tcPr>
                </a:tc>
              </a:tr>
            </a:tbl>
          </a:graphicData>
        </a:graphic>
      </p:graphicFrame>
      <p:sp>
        <p:nvSpPr>
          <p:cNvPr id="6" name="Text Placeholder 5"/>
          <p:cNvSpPr>
            <a:spLocks noGrp="1"/>
          </p:cNvSpPr>
          <p:nvPr>
            <p:ph type="body" sz="quarter" idx="3"/>
          </p:nvPr>
        </p:nvSpPr>
        <p:spPr>
          <a:xfrm>
            <a:off x="6523735" y="2039872"/>
            <a:ext cx="5087073" cy="553373"/>
          </a:xfrm>
        </p:spPr>
        <p:txBody>
          <a:bodyPr/>
          <a:lstStyle/>
          <a:p>
            <a:r>
              <a:rPr lang="en-US" dirty="0" smtClean="0"/>
              <a:t>A robust survey method</a:t>
            </a:r>
            <a:endParaRPr lang="en-US" dirty="0"/>
          </a:p>
        </p:txBody>
      </p:sp>
      <p:graphicFrame>
        <p:nvGraphicFramePr>
          <p:cNvPr id="8" name="Content Placeholder 7"/>
          <p:cNvGraphicFramePr>
            <a:graphicFrameLocks noGrp="1"/>
          </p:cNvGraphicFramePr>
          <p:nvPr>
            <p:ph sz="quarter" idx="4"/>
            <p:extLst>
              <p:ext uri="{D42A27DB-BD31-4B8C-83A1-F6EECF244321}">
                <p14:modId xmlns:p14="http://schemas.microsoft.com/office/powerpoint/2010/main" val="3690056444"/>
              </p:ext>
            </p:extLst>
          </p:nvPr>
        </p:nvGraphicFramePr>
        <p:xfrm>
          <a:off x="6523736" y="2729100"/>
          <a:ext cx="4000276" cy="2039848"/>
        </p:xfrm>
        <a:graphic>
          <a:graphicData uri="http://schemas.openxmlformats.org/drawingml/2006/table">
            <a:tbl>
              <a:tblPr/>
              <a:tblGrid>
                <a:gridCol w="642151"/>
                <a:gridCol w="3358125"/>
              </a:tblGrid>
              <a:tr h="106738">
                <a:tc>
                  <a:txBody>
                    <a:bodyPr/>
                    <a:lstStyle/>
                    <a:p>
                      <a:r>
                        <a:rPr lang="en-US" sz="500" dirty="0"/>
                        <a:t>Survey Method: </a:t>
                      </a:r>
                    </a:p>
                  </a:txBody>
                  <a:tcPr marL="26684" marR="26684" marT="13342" marB="13342" anchor="ctr">
                    <a:lnL>
                      <a:noFill/>
                    </a:lnL>
                    <a:lnR>
                      <a:noFill/>
                    </a:lnR>
                    <a:lnT>
                      <a:noFill/>
                    </a:lnT>
                    <a:lnB>
                      <a:noFill/>
                    </a:lnB>
                  </a:tcPr>
                </a:tc>
                <a:tc>
                  <a:txBody>
                    <a:bodyPr/>
                    <a:lstStyle/>
                    <a:p>
                      <a:r>
                        <a:rPr lang="en-US" sz="500"/>
                        <a:t>236 - Count; Leaves </a:t>
                      </a:r>
                    </a:p>
                  </a:txBody>
                  <a:tcPr marL="26684" marR="26684" marT="13342" marB="13342" anchor="ctr">
                    <a:lnL>
                      <a:noFill/>
                    </a:lnL>
                    <a:lnR>
                      <a:noFill/>
                    </a:lnR>
                    <a:lnT>
                      <a:noFill/>
                    </a:lnT>
                    <a:lnB>
                      <a:noFill/>
                    </a:lnB>
                  </a:tcPr>
                </a:tc>
              </a:tr>
              <a:tr h="106738">
                <a:tc>
                  <a:txBody>
                    <a:bodyPr/>
                    <a:lstStyle/>
                    <a:p>
                      <a:r>
                        <a:rPr lang="en-US" sz="500" dirty="0"/>
                        <a:t>Procedure: </a:t>
                      </a:r>
                    </a:p>
                  </a:txBody>
                  <a:tcPr marL="26684" marR="26684" marT="13342" marB="13342" anchor="ctr">
                    <a:lnL>
                      <a:noFill/>
                    </a:lnL>
                    <a:lnR>
                      <a:noFill/>
                    </a:lnR>
                    <a:lnT>
                      <a:noFill/>
                    </a:lnT>
                    <a:lnB>
                      <a:noFill/>
                    </a:lnB>
                  </a:tcPr>
                </a:tc>
                <a:tc>
                  <a:txBody>
                    <a:bodyPr/>
                    <a:lstStyle/>
                    <a:p>
                      <a:r>
                        <a:rPr lang="en-US" sz="500"/>
                        <a:t>Count </a:t>
                      </a:r>
                    </a:p>
                  </a:txBody>
                  <a:tcPr marL="26684" marR="26684" marT="13342" marB="13342" anchor="ctr">
                    <a:lnL>
                      <a:noFill/>
                    </a:lnL>
                    <a:lnR>
                      <a:noFill/>
                    </a:lnR>
                    <a:lnT>
                      <a:noFill/>
                    </a:lnT>
                    <a:lnB>
                      <a:noFill/>
                    </a:lnB>
                  </a:tcPr>
                </a:tc>
              </a:tr>
              <a:tr h="305058">
                <a:tc>
                  <a:txBody>
                    <a:bodyPr/>
                    <a:lstStyle/>
                    <a:p>
                      <a:r>
                        <a:rPr lang="en-US" sz="500"/>
                        <a:t>When to Survey: </a:t>
                      </a:r>
                    </a:p>
                  </a:txBody>
                  <a:tcPr marL="26684" marR="26684" marT="13342" marB="13342" anchor="ctr">
                    <a:lnL>
                      <a:noFill/>
                    </a:lnL>
                    <a:lnR>
                      <a:noFill/>
                    </a:lnR>
                    <a:lnT>
                      <a:noFill/>
                    </a:lnT>
                    <a:lnB>
                      <a:noFill/>
                    </a:lnB>
                  </a:tcPr>
                </a:tc>
                <a:tc>
                  <a:txBody>
                    <a:bodyPr/>
                    <a:lstStyle/>
                    <a:p>
                      <a:r>
                        <a:rPr lang="en-US" sz="500" dirty="0"/>
                        <a:t>For </a:t>
                      </a:r>
                      <a:r>
                        <a:rPr lang="en-US" sz="500" dirty="0" err="1"/>
                        <a:t>leafhoopers</a:t>
                      </a:r>
                      <a:r>
                        <a:rPr lang="en-US" sz="500" dirty="0"/>
                        <a:t> look in May - June (1st generation) and August (2nd generation). Start early season when leaves are expanded and </a:t>
                      </a:r>
                      <a:r>
                        <a:rPr lang="en-US" sz="500" dirty="0" err="1"/>
                        <a:t>blossum</a:t>
                      </a:r>
                      <a:r>
                        <a:rPr lang="en-US" sz="500" dirty="0"/>
                        <a:t> buds are </a:t>
                      </a:r>
                      <a:r>
                        <a:rPr lang="en-US" sz="500" dirty="0" err="1"/>
                        <a:t>visable</a:t>
                      </a:r>
                      <a:r>
                        <a:rPr lang="en-US" sz="500" dirty="0"/>
                        <a:t> in the crowns for strawberry plants. This could be as early as April. Continue monitoring through harvest (usually July). </a:t>
                      </a:r>
                    </a:p>
                  </a:txBody>
                  <a:tcPr marL="26684" marR="26684" marT="13342" marB="13342" anchor="ctr">
                    <a:lnL>
                      <a:noFill/>
                    </a:lnL>
                    <a:lnR>
                      <a:noFill/>
                    </a:lnR>
                    <a:lnT>
                      <a:noFill/>
                    </a:lnT>
                    <a:lnB>
                      <a:noFill/>
                    </a:lnB>
                  </a:tcPr>
                </a:tc>
              </a:tr>
              <a:tr h="639041">
                <a:tc>
                  <a:txBody>
                    <a:bodyPr/>
                    <a:lstStyle/>
                    <a:p>
                      <a:r>
                        <a:rPr lang="en-US" sz="500"/>
                        <a:t>Sample Selection: </a:t>
                      </a:r>
                    </a:p>
                  </a:txBody>
                  <a:tcPr marL="26684" marR="26684" marT="13342" marB="13342" anchor="ctr">
                    <a:lnL>
                      <a:noFill/>
                    </a:lnL>
                    <a:lnR>
                      <a:noFill/>
                    </a:lnR>
                    <a:lnT>
                      <a:noFill/>
                    </a:lnT>
                    <a:lnB>
                      <a:noFill/>
                    </a:lnB>
                  </a:tcPr>
                </a:tc>
                <a:tc>
                  <a:txBody>
                    <a:bodyPr/>
                    <a:lstStyle/>
                    <a:p>
                      <a:r>
                        <a:rPr lang="en-US" sz="500" dirty="0"/>
                        <a:t>For 1st generation nymphs, examine weekly the underside of new leaves </a:t>
                      </a:r>
                      <a:r>
                        <a:rPr lang="en-US" sz="500" dirty="0" err="1"/>
                        <a:t>leaves</a:t>
                      </a:r>
                      <a:r>
                        <a:rPr lang="en-US" sz="500" dirty="0"/>
                        <a:t> next to two year wood. Action threshold is average 1/2 nymph per leaf. For 2nd generation of nymphs, examine weekly the underside of cluster side-shoot and terminal leaves. Action threshold is average 1 nymph per leaf. To sample for two spotted spider mite, walk diagonally across the field, randomly picking one mature, fully expanded leaflet from every other row until 60 leaves are collected. Examine the leaves. If 25% are infested with mites (this corresponds to about 5 mites/leaflet), a </a:t>
                      </a:r>
                      <a:r>
                        <a:rPr lang="en-US" sz="500" dirty="0" err="1"/>
                        <a:t>miticide</a:t>
                      </a:r>
                      <a:r>
                        <a:rPr lang="en-US" sz="500" dirty="0"/>
                        <a:t> is recommended. This is a conservative action threshold. </a:t>
                      </a:r>
                    </a:p>
                  </a:txBody>
                  <a:tcPr marL="26684" marR="26684" marT="13342" marB="13342" anchor="ctr">
                    <a:lnL>
                      <a:noFill/>
                    </a:lnL>
                    <a:lnR>
                      <a:noFill/>
                    </a:lnR>
                    <a:lnT>
                      <a:noFill/>
                    </a:lnT>
                    <a:lnB>
                      <a:noFill/>
                    </a:lnB>
                  </a:tcPr>
                </a:tc>
              </a:tr>
              <a:tr h="244187">
                <a:tc>
                  <a:txBody>
                    <a:bodyPr/>
                    <a:lstStyle/>
                    <a:p>
                      <a:r>
                        <a:rPr lang="en-US" sz="500"/>
                        <a:t>Sample Procedure: </a:t>
                      </a:r>
                    </a:p>
                  </a:txBody>
                  <a:tcPr marL="26684" marR="26684" marT="13342" marB="13342" anchor="ctr">
                    <a:lnL>
                      <a:noFill/>
                    </a:lnL>
                    <a:lnR>
                      <a:noFill/>
                    </a:lnR>
                    <a:lnT>
                      <a:noFill/>
                    </a:lnT>
                    <a:lnB>
                      <a:noFill/>
                    </a:lnB>
                  </a:tcPr>
                </a:tc>
                <a:tc>
                  <a:txBody>
                    <a:bodyPr/>
                    <a:lstStyle/>
                    <a:p>
                      <a:r>
                        <a:rPr lang="en-US" sz="500"/>
                        <a:t>Examine plant parts as appropriate for the generation of leafhopper being surveyed for. Examine the strawberry plant leaves for the presence/absence of two spotted spide mite infestations. </a:t>
                      </a:r>
                    </a:p>
                  </a:txBody>
                  <a:tcPr marL="26684" marR="26684" marT="13342" marB="13342" anchor="ctr">
                    <a:lnL>
                      <a:noFill/>
                    </a:lnL>
                    <a:lnR>
                      <a:noFill/>
                    </a:lnR>
                    <a:lnT>
                      <a:noFill/>
                    </a:lnT>
                    <a:lnB>
                      <a:noFill/>
                    </a:lnB>
                  </a:tcPr>
                </a:tc>
              </a:tr>
              <a:tr h="201916">
                <a:tc>
                  <a:txBody>
                    <a:bodyPr/>
                    <a:lstStyle/>
                    <a:p>
                      <a:r>
                        <a:rPr lang="en-US" sz="500"/>
                        <a:t>Reporting Units: </a:t>
                      </a:r>
                    </a:p>
                  </a:txBody>
                  <a:tcPr marL="26684" marR="26684" marT="13342" marB="13342" anchor="ctr">
                    <a:lnL>
                      <a:noFill/>
                    </a:lnL>
                    <a:lnR>
                      <a:noFill/>
                    </a:lnR>
                    <a:lnT>
                      <a:noFill/>
                    </a:lnT>
                    <a:lnB>
                      <a:noFill/>
                    </a:lnB>
                  </a:tcPr>
                </a:tc>
                <a:tc>
                  <a:txBody>
                    <a:bodyPr/>
                    <a:lstStyle/>
                    <a:p>
                      <a:r>
                        <a:rPr lang="en-US" sz="500" dirty="0"/>
                        <a:t>Record number of nymph(s) per leaf for leafhoppers on apple. Record the percent of strawberry leaflets infested with mites. </a:t>
                      </a:r>
                    </a:p>
                  </a:txBody>
                  <a:tcPr marL="26684" marR="26684" marT="13342" marB="13342" anchor="ctr">
                    <a:lnL>
                      <a:noFill/>
                    </a:lnL>
                    <a:lnR>
                      <a:noFill/>
                    </a:lnR>
                    <a:lnT>
                      <a:noFill/>
                    </a:lnT>
                    <a:lnB>
                      <a:noFill/>
                    </a:lnB>
                  </a:tcPr>
                </a:tc>
              </a:tr>
              <a:tr h="436170">
                <a:tc>
                  <a:txBody>
                    <a:bodyPr/>
                    <a:lstStyle/>
                    <a:p>
                      <a:r>
                        <a:rPr lang="en-US" sz="500"/>
                        <a:t>Method Origin: </a:t>
                      </a:r>
                    </a:p>
                  </a:txBody>
                  <a:tcPr marL="26684" marR="26684" marT="13342" marB="13342" anchor="ctr">
                    <a:lnL>
                      <a:noFill/>
                    </a:lnL>
                    <a:lnR>
                      <a:noFill/>
                    </a:lnR>
                    <a:lnT>
                      <a:noFill/>
                    </a:lnT>
                    <a:lnB>
                      <a:noFill/>
                    </a:lnB>
                  </a:tcPr>
                </a:tc>
                <a:tc>
                  <a:txBody>
                    <a:bodyPr/>
                    <a:lstStyle/>
                    <a:p>
                      <a:r>
                        <a:rPr lang="en-US" sz="500" dirty="0"/>
                        <a:t>Pest Management Scouting Manual for Tree Fruit in Western New York, by Douglas Bruno and Michael </a:t>
                      </a:r>
                      <a:r>
                        <a:rPr lang="en-US" sz="500" dirty="0" err="1"/>
                        <a:t>Scharz</a:t>
                      </a:r>
                      <a:r>
                        <a:rPr lang="en-US" sz="500" dirty="0"/>
                        <a:t>, Cornell Univ., Coop. Ext. Strawberry Scouting Procedures A Guide to Sampling for Common Pests in New York State, by J. Kovach, W. Wilcox, A. </a:t>
                      </a:r>
                      <a:r>
                        <a:rPr lang="en-US" sz="500" dirty="0" err="1"/>
                        <a:t>Agnello</a:t>
                      </a:r>
                      <a:r>
                        <a:rPr lang="en-US" sz="500" dirty="0"/>
                        <a:t>, and M. </a:t>
                      </a:r>
                      <a:r>
                        <a:rPr lang="en-US" sz="500" dirty="0" err="1"/>
                        <a:t>Pritts</a:t>
                      </a:r>
                      <a:r>
                        <a:rPr lang="en-US" sz="500" dirty="0"/>
                        <a:t>, NY State Integrated Pest Management Program, N. 203, 1990, Cornell Cooperative Ext.</a:t>
                      </a:r>
                    </a:p>
                  </a:txBody>
                  <a:tcPr marL="26684" marR="26684" marT="13342" marB="13342" anchor="ctr">
                    <a:lnL>
                      <a:noFill/>
                    </a:lnL>
                    <a:lnR>
                      <a:noFill/>
                    </a:lnR>
                    <a:lnT>
                      <a:noFill/>
                    </a:lnT>
                    <a:lnB>
                      <a:noFill/>
                    </a:lnB>
                  </a:tcPr>
                </a:tc>
              </a:tr>
            </a:tbl>
          </a:graphicData>
        </a:graphic>
      </p:graphicFrame>
      <p:sp>
        <p:nvSpPr>
          <p:cNvPr id="10" name="TextBox 9"/>
          <p:cNvSpPr txBox="1"/>
          <p:nvPr/>
        </p:nvSpPr>
        <p:spPr>
          <a:xfrm>
            <a:off x="6668086" y="5050301"/>
            <a:ext cx="4065563" cy="1477328"/>
          </a:xfrm>
          <a:prstGeom prst="rect">
            <a:avLst/>
          </a:prstGeom>
          <a:noFill/>
        </p:spPr>
        <p:txBody>
          <a:bodyPr wrap="square" rtlCol="0">
            <a:spAutoFit/>
          </a:bodyPr>
          <a:lstStyle/>
          <a:p>
            <a:r>
              <a:rPr lang="en-US" dirty="0" smtClean="0"/>
              <a:t>Used to report:</a:t>
            </a:r>
          </a:p>
          <a:p>
            <a:r>
              <a:rPr lang="en-US" dirty="0" smtClean="0"/>
              <a:t>3 beetles</a:t>
            </a:r>
          </a:p>
          <a:p>
            <a:r>
              <a:rPr lang="en-US" dirty="0" smtClean="0"/>
              <a:t>5 diseases</a:t>
            </a:r>
          </a:p>
          <a:p>
            <a:r>
              <a:rPr lang="en-US" dirty="0" smtClean="0"/>
              <a:t>6 leafhoppers</a:t>
            </a:r>
          </a:p>
          <a:p>
            <a:r>
              <a:rPr lang="en-US" dirty="0" smtClean="0"/>
              <a:t>7 mites</a:t>
            </a:r>
            <a:endParaRPr lang="en-US" dirty="0"/>
          </a:p>
        </p:txBody>
      </p:sp>
      <p:sp>
        <p:nvSpPr>
          <p:cNvPr id="12" name="TextBox 11"/>
          <p:cNvSpPr txBox="1"/>
          <p:nvPr/>
        </p:nvSpPr>
        <p:spPr>
          <a:xfrm>
            <a:off x="750861" y="5050301"/>
            <a:ext cx="4065563" cy="1200329"/>
          </a:xfrm>
          <a:prstGeom prst="rect">
            <a:avLst/>
          </a:prstGeom>
          <a:noFill/>
        </p:spPr>
        <p:txBody>
          <a:bodyPr wrap="square" rtlCol="0">
            <a:spAutoFit/>
          </a:bodyPr>
          <a:lstStyle/>
          <a:p>
            <a:r>
              <a:rPr lang="en-US" dirty="0" smtClean="0"/>
              <a:t>Used to report 160 different pests including</a:t>
            </a:r>
            <a:r>
              <a:rPr lang="en-US" dirty="0"/>
              <a:t> </a:t>
            </a:r>
            <a:r>
              <a:rPr lang="en-US" dirty="0" smtClean="0"/>
              <a:t>aphids, weevils, cutworms, borers, beetles, leafspots, weeds, bugs, </a:t>
            </a:r>
            <a:r>
              <a:rPr lang="en-US" dirty="0" err="1" smtClean="0"/>
              <a:t>leafminers</a:t>
            </a:r>
            <a:r>
              <a:rPr lang="en-US" dirty="0" smtClean="0"/>
              <a:t>, parasites, grasshoppers…</a:t>
            </a:r>
          </a:p>
        </p:txBody>
      </p:sp>
    </p:spTree>
    <p:extLst>
      <p:ext uri="{BB962C8B-B14F-4D97-AF65-F5344CB8AC3E}">
        <p14:creationId xmlns:p14="http://schemas.microsoft.com/office/powerpoint/2010/main" val="84265709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10507</TotalTime>
  <Words>1130</Words>
  <Application>Microsoft Office PowerPoint</Application>
  <PresentationFormat>Widescreen</PresentationFormat>
  <Paragraphs>180</Paragraphs>
  <Slides>14</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Gill Sans MT</vt:lpstr>
      <vt:lpstr>Wingdings 2</vt:lpstr>
      <vt:lpstr>Dividend</vt:lpstr>
      <vt:lpstr>CAPS Services Update</vt:lpstr>
      <vt:lpstr>CAPS Services  Updates</vt:lpstr>
      <vt:lpstr>CAPS Services </vt:lpstr>
      <vt:lpstr>Survey Summaries</vt:lpstr>
      <vt:lpstr>CAPS Development 2016</vt:lpstr>
      <vt:lpstr>Survey through the Years</vt:lpstr>
      <vt:lpstr>Recording Survey Method</vt:lpstr>
      <vt:lpstr>Survey Method Reconciliation Phase I: Trapping Surveys</vt:lpstr>
      <vt:lpstr>Visual &amp; Sample Methods</vt:lpstr>
      <vt:lpstr>Data validation </vt:lpstr>
      <vt:lpstr>Metrics </vt:lpstr>
      <vt:lpstr>PowerPoint Presentation</vt:lpstr>
      <vt:lpstr>PowerPoint Presentation</vt:lpstr>
      <vt:lpstr>Leveraging Content</vt:lpstr>
    </vt:vector>
  </TitlesOfParts>
  <Company>Purdue University - AgIT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CAPS Services Update</dc:title>
  <dc:creator>Schechter, Susan E.</dc:creator>
  <cp:lastModifiedBy>Schechter, Susan E.</cp:lastModifiedBy>
  <cp:revision>82</cp:revision>
  <dcterms:created xsi:type="dcterms:W3CDTF">2016-01-22T21:05:55Z</dcterms:created>
  <dcterms:modified xsi:type="dcterms:W3CDTF">2016-02-02T12:54:17Z</dcterms:modified>
</cp:coreProperties>
</file>