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8"/>
    <p:sldMasterId id="2147483672" r:id="rId9"/>
  </p:sldMasterIdLst>
  <p:notesMasterIdLst>
    <p:notesMasterId r:id="rId13"/>
  </p:notesMasterIdLst>
  <p:sldIdLst>
    <p:sldId id="259" r:id="rId10"/>
    <p:sldId id="261"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nnaway, Lisa F - APHIS" initials="KLF-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62" autoAdjust="0"/>
    <p:restoredTop sz="85404" autoAdjust="0"/>
  </p:normalViewPr>
  <p:slideViewPr>
    <p:cSldViewPr>
      <p:cViewPr varScale="1">
        <p:scale>
          <a:sx n="84" d="100"/>
          <a:sy n="84" d="100"/>
        </p:scale>
        <p:origin x="-1632"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1.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3.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2.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1.xml"/><Relationship Id="rId4" Type="http://schemas.openxmlformats.org/officeDocument/2006/relationships/customXml" Target="../customXml/item4.xml"/><Relationship Id="rId9" Type="http://schemas.openxmlformats.org/officeDocument/2006/relationships/slideMaster" Target="slideMasters/slideMaster2.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C493B2-84AB-4FDB-981E-6955787D2879}" type="datetimeFigureOut">
              <a:rPr lang="en-US" smtClean="0"/>
              <a:t>1/28/2016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27405D-4201-4EC6-96C5-E54EF8DE8627}" type="slidenum">
              <a:rPr lang="en-US" smtClean="0"/>
              <a:t>‹#›</a:t>
            </a:fld>
            <a:endParaRPr lang="en-US"/>
          </a:p>
        </p:txBody>
      </p:sp>
    </p:spTree>
    <p:extLst>
      <p:ext uri="{BB962C8B-B14F-4D97-AF65-F5344CB8AC3E}">
        <p14:creationId xmlns:p14="http://schemas.microsoft.com/office/powerpoint/2010/main" val="1403735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The</a:t>
            </a:r>
            <a:r>
              <a:rPr lang="en-US" baseline="0" dirty="0" smtClean="0"/>
              <a:t> weather forecasting tools apply to predicting how pest species are predicted to change across space and time months in advance. These forecasting tools will allow managers to plan survey operations months in advance. Climate suitability – are this season’s weather patterns expected to show spatial shifts in distribution suitable for the pest to establish? Pest events – are this season’s weather patterns expected to show early or late pest emergence compared to the norm? Pest event maps show the calendar date of when to deploy or remove traps for that pest. Stage/generation maps show the progression of the pest’s development through multiple </a:t>
            </a:r>
            <a:r>
              <a:rPr lang="en-US" baseline="0" dirty="0" err="1" smtClean="0"/>
              <a:t>lifestages</a:t>
            </a:r>
            <a:r>
              <a:rPr lang="en-US" baseline="0" dirty="0" smtClean="0"/>
              <a:t> and generations. It is useful as an overview phenology map.</a:t>
            </a:r>
          </a:p>
          <a:p>
            <a:pPr lvl="0"/>
            <a:endParaRPr lang="en-US" baseline="0" dirty="0" smtClean="0"/>
          </a:p>
          <a:p>
            <a:pPr lvl="0"/>
            <a:r>
              <a:rPr lang="en-US" baseline="0" dirty="0" smtClean="0"/>
              <a:t>Climate products update daily as new weather info is captured and the forecasts approach reality.</a:t>
            </a:r>
            <a:endParaRPr lang="en-US" dirty="0" smtClean="0"/>
          </a:p>
        </p:txBody>
      </p:sp>
      <p:sp>
        <p:nvSpPr>
          <p:cNvPr id="4" name="Slide Number Placeholder 3"/>
          <p:cNvSpPr>
            <a:spLocks noGrp="1"/>
          </p:cNvSpPr>
          <p:nvPr>
            <p:ph type="sldNum" sz="quarter" idx="10"/>
          </p:nvPr>
        </p:nvSpPr>
        <p:spPr/>
        <p:txBody>
          <a:bodyPr/>
          <a:lstStyle/>
          <a:p>
            <a:fld id="{C44A5457-3407-44A1-8566-BE3BBF489E42}"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783969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37FA1D0-CB0F-4BEB-A7D2-1753272D99E4}"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852042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2601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60326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3512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40813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836110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93210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82887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82798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375762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532060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07312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87934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236201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022607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5158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9902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37606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1923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73798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37981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24007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94DA330-4F63-4BB6-A2F4-4090831DCC21}" type="datetimeFigureOut">
              <a:rPr lang="en-US">
                <a:solidFill>
                  <a:prstClr val="black"/>
                </a:solidFill>
              </a:rPr>
              <a:pPr/>
              <a:t>1/28/2016</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8ED35DA-6D0E-4342-80EF-94220C9EF663}"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31523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a:xfrm>
            <a:off x="0" y="0"/>
            <a:ext cx="9144000" cy="70699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8" name="Picture 7" descr=" SigLockup Master PwPt.Neg-transbg.pn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sp>
        <p:nvSpPr>
          <p:cNvPr id="2" name="Title Placeholder 1"/>
          <p:cNvSpPr>
            <a:spLocks noGrp="1"/>
          </p:cNvSpPr>
          <p:nvPr>
            <p:ph type="title"/>
          </p:nvPr>
        </p:nvSpPr>
        <p:spPr>
          <a:xfrm>
            <a:off x="457200" y="914400"/>
            <a:ext cx="8229600" cy="71064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828800"/>
            <a:ext cx="8229600" cy="4297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365402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a:xfrm>
            <a:off x="0" y="0"/>
            <a:ext cx="9144000" cy="70699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8" name="Picture 7" descr=" SigLockup Master PwPt.Neg-transbg.pn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sp>
        <p:nvSpPr>
          <p:cNvPr id="2" name="Title Placeholder 1"/>
          <p:cNvSpPr>
            <a:spLocks noGrp="1"/>
          </p:cNvSpPr>
          <p:nvPr>
            <p:ph type="title"/>
          </p:nvPr>
        </p:nvSpPr>
        <p:spPr>
          <a:xfrm>
            <a:off x="457200" y="914400"/>
            <a:ext cx="8229600" cy="71064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828800"/>
            <a:ext cx="8229600" cy="4297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308178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838200"/>
            <a:ext cx="8229600" cy="710645"/>
          </a:xfrm>
        </p:spPr>
        <p:txBody>
          <a:bodyPr>
            <a:normAutofit/>
          </a:bodyPr>
          <a:lstStyle/>
          <a:p>
            <a:r>
              <a:rPr lang="en-US" sz="3600" cap="small" dirty="0" smtClean="0">
                <a:gradFill>
                  <a:gsLst>
                    <a:gs pos="0">
                      <a:srgbClr val="000000"/>
                    </a:gs>
                    <a:gs pos="39999">
                      <a:srgbClr val="0A128C"/>
                    </a:gs>
                    <a:gs pos="63000">
                      <a:srgbClr val="181CC7"/>
                    </a:gs>
                    <a:gs pos="81000">
                      <a:srgbClr val="7005D4"/>
                    </a:gs>
                    <a:gs pos="100000">
                      <a:srgbClr val="8C3D91"/>
                    </a:gs>
                  </a:gsLst>
                  <a:lin ang="5400000" scaled="0"/>
                </a:gradFill>
                <a:effectLst>
                  <a:innerShdw blurRad="63500" dist="50800" dir="13500000">
                    <a:schemeClr val="tx2">
                      <a:lumMod val="60000"/>
                      <a:lumOff val="40000"/>
                      <a:alpha val="50000"/>
                    </a:schemeClr>
                  </a:innerShdw>
                </a:effectLst>
              </a:rPr>
              <a:t>Pest Risk Mapping Catalogue</a:t>
            </a:r>
            <a:endParaRPr lang="en-US" sz="3600" cap="small" dirty="0">
              <a:gradFill>
                <a:gsLst>
                  <a:gs pos="0">
                    <a:srgbClr val="000000"/>
                  </a:gs>
                  <a:gs pos="39999">
                    <a:srgbClr val="0A128C"/>
                  </a:gs>
                  <a:gs pos="63000">
                    <a:srgbClr val="181CC7"/>
                  </a:gs>
                  <a:gs pos="81000">
                    <a:srgbClr val="7005D4"/>
                  </a:gs>
                  <a:gs pos="100000">
                    <a:srgbClr val="8C3D91"/>
                  </a:gs>
                </a:gsLst>
                <a:lin ang="5400000" scaled="0"/>
              </a:gradFill>
              <a:effectLst>
                <a:innerShdw blurRad="63500" dist="50800" dir="13500000">
                  <a:schemeClr val="tx2">
                    <a:lumMod val="60000"/>
                    <a:lumOff val="40000"/>
                    <a:alpha val="50000"/>
                  </a:schemeClr>
                </a:innerShdw>
              </a:effectLst>
            </a:endParaRPr>
          </a:p>
        </p:txBody>
      </p:sp>
      <p:sp>
        <p:nvSpPr>
          <p:cNvPr id="2" name="Content Placeholder 1"/>
          <p:cNvSpPr>
            <a:spLocks noGrp="1"/>
          </p:cNvSpPr>
          <p:nvPr>
            <p:ph idx="1"/>
          </p:nvPr>
        </p:nvSpPr>
        <p:spPr>
          <a:xfrm>
            <a:off x="457200" y="1676400"/>
            <a:ext cx="8229600" cy="4800600"/>
          </a:xfrm>
        </p:spPr>
        <p:txBody>
          <a:bodyPr>
            <a:normAutofit fontScale="92500" lnSpcReduction="20000"/>
          </a:bodyPr>
          <a:lstStyle/>
          <a:p>
            <a:r>
              <a:rPr lang="en-US" sz="2600" u="sng" dirty="0" smtClean="0"/>
              <a:t>Decision making </a:t>
            </a:r>
            <a:r>
              <a:rPr lang="en-US" sz="2600" u="sng" dirty="0" smtClean="0"/>
              <a:t>tools</a:t>
            </a:r>
            <a:endParaRPr lang="en-US" sz="2600" u="sng" dirty="0" smtClean="0"/>
          </a:p>
          <a:p>
            <a:pPr lvl="1"/>
            <a:r>
              <a:rPr lang="en-US" dirty="0" smtClean="0"/>
              <a:t>Host distribution (agricultural &amp; forest)</a:t>
            </a:r>
          </a:p>
          <a:p>
            <a:pPr lvl="2"/>
            <a:r>
              <a:rPr lang="en-US" dirty="0" smtClean="0"/>
              <a:t>Individual host and pest-specific analyses</a:t>
            </a:r>
          </a:p>
          <a:p>
            <a:pPr lvl="1"/>
            <a:r>
              <a:rPr lang="en-US" dirty="0" smtClean="0"/>
              <a:t>Predictive weather forecasting for survey planning</a:t>
            </a:r>
          </a:p>
          <a:p>
            <a:pPr lvl="2"/>
            <a:r>
              <a:rPr lang="en-US" dirty="0" smtClean="0"/>
              <a:t>Climate suitability maps (spatial risk)</a:t>
            </a:r>
          </a:p>
          <a:p>
            <a:pPr lvl="2"/>
            <a:r>
              <a:rPr lang="en-US" dirty="0" smtClean="0"/>
              <a:t>Timing of pest events (temporal risk)</a:t>
            </a:r>
          </a:p>
          <a:p>
            <a:pPr lvl="2"/>
            <a:r>
              <a:rPr lang="en-US" dirty="0" smtClean="0"/>
              <a:t>Stage/generation maps (phenology progression)</a:t>
            </a:r>
          </a:p>
          <a:p>
            <a:pPr marL="1371600" lvl="3" indent="0">
              <a:buNone/>
            </a:pPr>
            <a:endParaRPr lang="en-US" dirty="0" smtClean="0"/>
          </a:p>
          <a:p>
            <a:r>
              <a:rPr lang="en-US" sz="2600" dirty="0" smtClean="0"/>
              <a:t>Led out of the CPHST Fort Collins </a:t>
            </a:r>
            <a:r>
              <a:rPr lang="en-US" sz="2600" dirty="0" smtClean="0"/>
              <a:t>Lab </a:t>
            </a:r>
            <a:endParaRPr lang="en-US" sz="2600" dirty="0" smtClean="0"/>
          </a:p>
          <a:p>
            <a:pPr lvl="1"/>
            <a:r>
              <a:rPr lang="en-US" dirty="0" smtClean="0"/>
              <a:t>Cooperating with OSU (Dr. Len Coop)</a:t>
            </a:r>
          </a:p>
          <a:p>
            <a:pPr lvl="2"/>
            <a:r>
              <a:rPr lang="en-US" dirty="0" smtClean="0"/>
              <a:t>Climate products</a:t>
            </a:r>
          </a:p>
          <a:p>
            <a:pPr lvl="1"/>
            <a:r>
              <a:rPr lang="en-US" dirty="0" smtClean="0"/>
              <a:t>Cooperating with NCSU (SAFARIS)</a:t>
            </a:r>
          </a:p>
          <a:p>
            <a:pPr lvl="2"/>
            <a:r>
              <a:rPr lang="en-US" dirty="0" smtClean="0"/>
              <a:t>Hosting entire catalogue for archive and customer access</a:t>
            </a:r>
            <a:endParaRPr lang="en-US" dirty="0"/>
          </a:p>
        </p:txBody>
      </p:sp>
    </p:spTree>
    <p:extLst>
      <p:ext uri="{BB962C8B-B14F-4D97-AF65-F5344CB8AC3E}">
        <p14:creationId xmlns:p14="http://schemas.microsoft.com/office/powerpoint/2010/main" val="1410848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710645"/>
          </a:xfrm>
        </p:spPr>
        <p:txBody>
          <a:bodyPr>
            <a:normAutofit/>
          </a:bodyPr>
          <a:lstStyle/>
          <a:p>
            <a:r>
              <a:rPr lang="en-US" dirty="0" smtClean="0"/>
              <a:t>Deliverable Status – Year 1 Pest List</a:t>
            </a:r>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28828303"/>
              </p:ext>
            </p:extLst>
          </p:nvPr>
        </p:nvGraphicFramePr>
        <p:xfrm>
          <a:off x="457200" y="1752600"/>
          <a:ext cx="8229600" cy="3115735"/>
        </p:xfrm>
        <a:graphic>
          <a:graphicData uri="http://schemas.openxmlformats.org/drawingml/2006/table">
            <a:tbl>
              <a:tblPr firstRow="1" bandRow="1">
                <a:tableStyleId>{5C22544A-7EE6-4342-B048-85BDC9FD1C3A}</a:tableStyleId>
              </a:tblPr>
              <a:tblGrid>
                <a:gridCol w="1645920"/>
                <a:gridCol w="1645920"/>
                <a:gridCol w="1262405"/>
                <a:gridCol w="1677880"/>
                <a:gridCol w="1997475"/>
              </a:tblGrid>
              <a:tr h="440267">
                <a:tc>
                  <a:txBody>
                    <a:bodyPr/>
                    <a:lstStyle/>
                    <a:p>
                      <a:r>
                        <a:rPr lang="en-US" sz="1400" dirty="0" smtClean="0"/>
                        <a:t>Latin Name</a:t>
                      </a:r>
                      <a:endParaRPr lang="en-US" sz="1400" dirty="0"/>
                    </a:p>
                  </a:txBody>
                  <a:tcPr/>
                </a:tc>
                <a:tc>
                  <a:txBody>
                    <a:bodyPr/>
                    <a:lstStyle/>
                    <a:p>
                      <a:r>
                        <a:rPr lang="en-US" sz="1400" dirty="0" smtClean="0"/>
                        <a:t>Common Name</a:t>
                      </a:r>
                      <a:endParaRPr lang="en-US" sz="1400" dirty="0"/>
                    </a:p>
                  </a:txBody>
                  <a:tcPr/>
                </a:tc>
                <a:tc>
                  <a:txBody>
                    <a:bodyPr/>
                    <a:lstStyle/>
                    <a:p>
                      <a:r>
                        <a:rPr lang="en-US" sz="1400" smtClean="0"/>
                        <a:t>Host Map</a:t>
                      </a:r>
                      <a:endParaRPr lang="en-US" sz="1400" dirty="0"/>
                    </a:p>
                  </a:txBody>
                  <a:tcPr/>
                </a:tc>
                <a:tc>
                  <a:txBody>
                    <a:bodyPr/>
                    <a:lstStyle/>
                    <a:p>
                      <a:r>
                        <a:rPr lang="en-US" sz="1400" smtClean="0"/>
                        <a:t>Climate Suitability</a:t>
                      </a:r>
                      <a:endParaRPr lang="en-US" sz="1400" dirty="0"/>
                    </a:p>
                  </a:txBody>
                  <a:tcPr/>
                </a:tc>
                <a:tc>
                  <a:txBody>
                    <a:bodyPr/>
                    <a:lstStyle/>
                    <a:p>
                      <a:r>
                        <a:rPr lang="en-US" sz="1400" dirty="0" smtClean="0"/>
                        <a:t>Pest Event </a:t>
                      </a:r>
                      <a:r>
                        <a:rPr lang="en-US" sz="1400" baseline="0" dirty="0" smtClean="0"/>
                        <a:t>Maps</a:t>
                      </a:r>
                      <a:endParaRPr lang="en-US" sz="1400" dirty="0"/>
                    </a:p>
                  </a:txBody>
                  <a:tcPr/>
                </a:tc>
              </a:tr>
              <a:tr h="440267">
                <a:tc>
                  <a:txBody>
                    <a:bodyPr/>
                    <a:lstStyle/>
                    <a:p>
                      <a:pPr algn="l" fontAlgn="t"/>
                      <a:r>
                        <a:rPr lang="en-US" sz="1200" b="0" i="1" u="none" strike="noStrike" dirty="0" err="1">
                          <a:solidFill>
                            <a:srgbClr val="000000"/>
                          </a:solidFill>
                          <a:effectLst/>
                          <a:latin typeface="Calibri"/>
                        </a:rPr>
                        <a:t>Dendolimus</a:t>
                      </a:r>
                      <a:r>
                        <a:rPr lang="en-US" sz="1200" b="0" i="1" u="none" strike="noStrike" dirty="0">
                          <a:solidFill>
                            <a:srgbClr val="000000"/>
                          </a:solidFill>
                          <a:effectLst/>
                          <a:latin typeface="Calibri"/>
                        </a:rPr>
                        <a:t> </a:t>
                      </a:r>
                      <a:r>
                        <a:rPr lang="en-US" sz="1200" b="0" i="1" u="none" strike="noStrike" dirty="0" err="1">
                          <a:solidFill>
                            <a:srgbClr val="000000"/>
                          </a:solidFill>
                          <a:effectLst/>
                          <a:latin typeface="Calibri"/>
                        </a:rPr>
                        <a:t>pini</a:t>
                      </a:r>
                      <a:endParaRPr lang="en-US" sz="1200" b="0" i="1" u="none" strike="noStrike" dirty="0">
                        <a:solidFill>
                          <a:srgbClr val="000000"/>
                        </a:solidFill>
                        <a:effectLst/>
                        <a:latin typeface="Calibri"/>
                      </a:endParaRPr>
                    </a:p>
                  </a:txBody>
                  <a:tcPr marL="7620" marR="7620" marT="7620" marB="0" anchor="ctr"/>
                </a:tc>
                <a:tc>
                  <a:txBody>
                    <a:bodyPr/>
                    <a:lstStyle/>
                    <a:p>
                      <a:pPr algn="l" fontAlgn="t"/>
                      <a:r>
                        <a:rPr lang="en-US" sz="1200" b="0" i="0" u="none" strike="noStrike" dirty="0">
                          <a:solidFill>
                            <a:srgbClr val="000000"/>
                          </a:solidFill>
                          <a:effectLst/>
                          <a:latin typeface="Calibri"/>
                        </a:rPr>
                        <a:t>Pine Tree Lappet, Pine Lappet, Pine Moth</a:t>
                      </a:r>
                    </a:p>
                  </a:txBody>
                  <a:tcPr marL="7620" marR="7620" marT="7620" marB="0" anchor="ctr"/>
                </a:tc>
                <a:tc>
                  <a:txBody>
                    <a:bodyPr/>
                    <a:lstStyle/>
                    <a:p>
                      <a:r>
                        <a:rPr lang="en-US" sz="1200" dirty="0" smtClean="0">
                          <a:latin typeface="+mn-lt"/>
                        </a:rPr>
                        <a:t>Complete</a:t>
                      </a:r>
                      <a:endParaRPr lang="en-US" sz="1200" dirty="0">
                        <a:latin typeface="+mn-lt"/>
                      </a:endParaRPr>
                    </a:p>
                  </a:txBody>
                  <a:tcPr anchor="ctr"/>
                </a:tc>
                <a:tc>
                  <a:txBody>
                    <a:bodyPr/>
                    <a:lstStyle/>
                    <a:p>
                      <a:r>
                        <a:rPr lang="en-US" sz="1200" dirty="0" smtClean="0">
                          <a:latin typeface="+mn-lt"/>
                        </a:rPr>
                        <a:t>August 2016</a:t>
                      </a:r>
                      <a:endParaRPr lang="en-US" sz="1200" dirty="0">
                        <a:latin typeface="+mn-lt"/>
                      </a:endParaRPr>
                    </a:p>
                  </a:txBody>
                  <a:tcPr anchor="ctr"/>
                </a:tc>
                <a:tc>
                  <a:txBody>
                    <a:bodyPr/>
                    <a:lstStyle/>
                    <a:p>
                      <a:r>
                        <a:rPr lang="en-US" sz="1200" dirty="0" smtClean="0">
                          <a:latin typeface="+mn-lt"/>
                        </a:rPr>
                        <a:t>August 2016</a:t>
                      </a:r>
                      <a:endParaRPr lang="en-US" sz="1200" dirty="0">
                        <a:latin typeface="+mn-lt"/>
                      </a:endParaRPr>
                    </a:p>
                  </a:txBody>
                  <a:tcPr anchor="ctr"/>
                </a:tc>
              </a:tr>
              <a:tr h="440267">
                <a:tc>
                  <a:txBody>
                    <a:bodyPr/>
                    <a:lstStyle/>
                    <a:p>
                      <a:pPr algn="l" fontAlgn="t"/>
                      <a:r>
                        <a:rPr lang="en-US" sz="1200" b="0" i="1" u="none" strike="noStrike" dirty="0" err="1">
                          <a:solidFill>
                            <a:srgbClr val="000000"/>
                          </a:solidFill>
                          <a:effectLst/>
                          <a:latin typeface="Calibri"/>
                        </a:rPr>
                        <a:t>Epiphyas</a:t>
                      </a:r>
                      <a:r>
                        <a:rPr lang="en-US" sz="1200" b="0" i="1" u="none" strike="noStrike" dirty="0">
                          <a:solidFill>
                            <a:srgbClr val="000000"/>
                          </a:solidFill>
                          <a:effectLst/>
                          <a:latin typeface="Calibri"/>
                        </a:rPr>
                        <a:t> </a:t>
                      </a:r>
                      <a:r>
                        <a:rPr lang="en-US" sz="1200" b="0" i="1" u="none" strike="noStrike" dirty="0" err="1">
                          <a:solidFill>
                            <a:srgbClr val="000000"/>
                          </a:solidFill>
                          <a:effectLst/>
                          <a:latin typeface="Calibri"/>
                        </a:rPr>
                        <a:t>postvittana</a:t>
                      </a:r>
                      <a:endParaRPr lang="en-US" sz="1200" b="0" i="1" u="none" strike="noStrike" dirty="0">
                        <a:solidFill>
                          <a:srgbClr val="000000"/>
                        </a:solidFill>
                        <a:effectLst/>
                        <a:latin typeface="Calibri"/>
                      </a:endParaRPr>
                    </a:p>
                  </a:txBody>
                  <a:tcPr marL="7620" marR="7620" marT="7620" marB="0" anchor="ctr"/>
                </a:tc>
                <a:tc>
                  <a:txBody>
                    <a:bodyPr/>
                    <a:lstStyle/>
                    <a:p>
                      <a:pPr algn="l" fontAlgn="t"/>
                      <a:r>
                        <a:rPr lang="en-US" sz="1200" b="0" i="0" u="none" strike="noStrike" dirty="0">
                          <a:solidFill>
                            <a:srgbClr val="000000"/>
                          </a:solidFill>
                          <a:effectLst/>
                          <a:latin typeface="Calibri"/>
                        </a:rPr>
                        <a:t>Light Brown Apple Moth (LBAM</a:t>
                      </a:r>
                      <a:r>
                        <a:rPr lang="en-US" sz="1200" b="0" i="0" u="none" strike="noStrike" dirty="0" smtClean="0">
                          <a:solidFill>
                            <a:srgbClr val="000000"/>
                          </a:solidFill>
                          <a:effectLst/>
                          <a:latin typeface="Calibri"/>
                        </a:rPr>
                        <a:t>)</a:t>
                      </a:r>
                      <a:endParaRPr lang="en-US" sz="1200" b="0" i="0" u="none" strike="noStrike" dirty="0">
                        <a:solidFill>
                          <a:srgbClr val="000000"/>
                        </a:solidFill>
                        <a:effectLst/>
                        <a:latin typeface="Calibri"/>
                      </a:endParaRPr>
                    </a:p>
                  </a:txBody>
                  <a:tcPr marL="7620" marR="7620" marT="7620" marB="0" anchor="ctr"/>
                </a:tc>
                <a:tc>
                  <a:txBody>
                    <a:bodyPr/>
                    <a:lstStyle/>
                    <a:p>
                      <a:r>
                        <a:rPr lang="en-US" sz="1200" dirty="0" smtClean="0">
                          <a:latin typeface="+mn-lt"/>
                        </a:rPr>
                        <a:t>March </a:t>
                      </a:r>
                      <a:r>
                        <a:rPr lang="en-US" sz="1200" dirty="0" smtClean="0">
                          <a:latin typeface="+mn-lt"/>
                        </a:rPr>
                        <a:t>2016</a:t>
                      </a:r>
                      <a:endParaRPr lang="en-US" sz="1200" dirty="0">
                        <a:latin typeface="+mn-lt"/>
                      </a:endParaRPr>
                    </a:p>
                  </a:txBody>
                  <a:tcPr anchor="ctr"/>
                </a:tc>
                <a:tc>
                  <a:txBody>
                    <a:bodyPr/>
                    <a:lstStyle/>
                    <a:p>
                      <a:r>
                        <a:rPr lang="en-US" sz="1200" dirty="0" smtClean="0">
                          <a:latin typeface="+mn-lt"/>
                        </a:rPr>
                        <a:t>April (prototype)</a:t>
                      </a:r>
                      <a:endParaRPr lang="en-US" sz="1200" dirty="0">
                        <a:latin typeface="+mn-lt"/>
                      </a:endParaRPr>
                    </a:p>
                  </a:txBody>
                  <a:tcPr anchor="ctr"/>
                </a:tc>
                <a:tc>
                  <a:txBody>
                    <a:bodyPr/>
                    <a:lstStyle/>
                    <a:p>
                      <a:r>
                        <a:rPr lang="en-US" sz="1200" dirty="0" smtClean="0">
                          <a:latin typeface="+mn-lt"/>
                        </a:rPr>
                        <a:t>February (prototype)</a:t>
                      </a:r>
                      <a:endParaRPr lang="en-US" sz="1200" dirty="0">
                        <a:latin typeface="+mn-lt"/>
                      </a:endParaRPr>
                    </a:p>
                  </a:txBody>
                  <a:tcPr anchor="ctr"/>
                </a:tc>
              </a:tr>
              <a:tr h="440267">
                <a:tc>
                  <a:txBody>
                    <a:bodyPr/>
                    <a:lstStyle/>
                    <a:p>
                      <a:pPr algn="l" fontAlgn="t"/>
                      <a:r>
                        <a:rPr lang="en-US" sz="1200" b="0" i="1" u="none" strike="noStrike" dirty="0" err="1">
                          <a:solidFill>
                            <a:srgbClr val="000000"/>
                          </a:solidFill>
                          <a:effectLst/>
                          <a:latin typeface="Calibri"/>
                        </a:rPr>
                        <a:t>Helicoverpa</a:t>
                      </a:r>
                      <a:r>
                        <a:rPr lang="en-US" sz="1200" b="0" i="1" u="none" strike="noStrike" dirty="0">
                          <a:solidFill>
                            <a:srgbClr val="000000"/>
                          </a:solidFill>
                          <a:effectLst/>
                          <a:latin typeface="Calibri"/>
                        </a:rPr>
                        <a:t> </a:t>
                      </a:r>
                      <a:r>
                        <a:rPr lang="en-US" sz="1200" b="0" i="1" u="none" strike="noStrike" dirty="0" err="1">
                          <a:solidFill>
                            <a:srgbClr val="000000"/>
                          </a:solidFill>
                          <a:effectLst/>
                          <a:latin typeface="Calibri"/>
                        </a:rPr>
                        <a:t>armigera</a:t>
                      </a:r>
                      <a:endParaRPr lang="en-US" sz="1200" b="0" i="1" u="none" strike="noStrike" dirty="0">
                        <a:solidFill>
                          <a:srgbClr val="000000"/>
                        </a:solidFill>
                        <a:effectLst/>
                        <a:latin typeface="Calibri"/>
                      </a:endParaRPr>
                    </a:p>
                  </a:txBody>
                  <a:tcPr marL="7620" marR="7620" marT="7620" marB="0" anchor="ctr"/>
                </a:tc>
                <a:tc>
                  <a:txBody>
                    <a:bodyPr/>
                    <a:lstStyle/>
                    <a:p>
                      <a:pPr algn="l" fontAlgn="t"/>
                      <a:r>
                        <a:rPr lang="en-US" sz="1200" b="0" i="0" u="none" strike="noStrike" kern="1200" dirty="0">
                          <a:solidFill>
                            <a:srgbClr val="000000"/>
                          </a:solidFill>
                          <a:effectLst/>
                          <a:latin typeface="Calibri"/>
                          <a:ea typeface="+mn-ea"/>
                          <a:cs typeface="+mn-cs"/>
                        </a:rPr>
                        <a:t>Old World Bollworm</a:t>
                      </a:r>
                    </a:p>
                  </a:txBody>
                  <a:tcPr marL="7620" marR="7620" marT="7620" marB="0" anchor="ctr"/>
                </a:tc>
                <a:tc>
                  <a:txBody>
                    <a:bodyPr/>
                    <a:lstStyle/>
                    <a:p>
                      <a:r>
                        <a:rPr lang="en-US" sz="1200" b="0" i="0" u="none" strike="noStrike" kern="1200" dirty="0" smtClean="0">
                          <a:solidFill>
                            <a:srgbClr val="000000"/>
                          </a:solidFill>
                          <a:effectLst/>
                          <a:latin typeface="+mn-lt"/>
                          <a:ea typeface="+mn-ea"/>
                          <a:cs typeface="+mn-cs"/>
                        </a:rPr>
                        <a:t>Complete</a:t>
                      </a:r>
                      <a:endParaRPr lang="en-US" sz="1200" b="0" i="0" u="none" strike="noStrike" kern="1200" dirty="0">
                        <a:solidFill>
                          <a:srgbClr val="000000"/>
                        </a:solidFill>
                        <a:effectLst/>
                        <a:latin typeface="+mn-lt"/>
                        <a:ea typeface="+mn-ea"/>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April (prototype)</a:t>
                      </a:r>
                    </a:p>
                    <a:p>
                      <a:endParaRPr lang="en-US" sz="1200" dirty="0">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February (prototype)</a:t>
                      </a:r>
                    </a:p>
                    <a:p>
                      <a:endParaRPr lang="en-US" sz="1200" dirty="0">
                        <a:latin typeface="+mn-lt"/>
                      </a:endParaRPr>
                    </a:p>
                  </a:txBody>
                  <a:tcPr anchor="ctr"/>
                </a:tc>
              </a:tr>
              <a:tr h="440267">
                <a:tc>
                  <a:txBody>
                    <a:bodyPr/>
                    <a:lstStyle/>
                    <a:p>
                      <a:pPr algn="l" fontAlgn="t"/>
                      <a:r>
                        <a:rPr lang="en-US" sz="1200" b="0" i="1" u="none" strike="noStrike">
                          <a:solidFill>
                            <a:srgbClr val="000000"/>
                          </a:solidFill>
                          <a:effectLst/>
                          <a:latin typeface="Calibri"/>
                        </a:rPr>
                        <a:t>Monochamus alternatus</a:t>
                      </a:r>
                    </a:p>
                  </a:txBody>
                  <a:tcPr marL="7620" marR="7620" marT="7620" marB="0" anchor="ctr"/>
                </a:tc>
                <a:tc>
                  <a:txBody>
                    <a:bodyPr/>
                    <a:lstStyle/>
                    <a:p>
                      <a:pPr algn="l" fontAlgn="t"/>
                      <a:r>
                        <a:rPr lang="en-US" sz="1200" b="0" i="0" u="none" strike="noStrike" dirty="0">
                          <a:solidFill>
                            <a:srgbClr val="000000"/>
                          </a:solidFill>
                          <a:effectLst/>
                          <a:latin typeface="Calibri"/>
                        </a:rPr>
                        <a:t>Japanese Pine Sawyer</a:t>
                      </a:r>
                    </a:p>
                  </a:txBody>
                  <a:tcPr marL="7620" marR="7620" marT="7620" marB="0" anchor="ctr"/>
                </a:tc>
                <a:tc>
                  <a:txBody>
                    <a:bodyPr/>
                    <a:lstStyle/>
                    <a:p>
                      <a:r>
                        <a:rPr lang="en-US" sz="1200" dirty="0" smtClean="0">
                          <a:latin typeface="+mn-lt"/>
                        </a:rPr>
                        <a:t>March</a:t>
                      </a:r>
                      <a:r>
                        <a:rPr lang="en-US" sz="1200" baseline="0" dirty="0" smtClean="0">
                          <a:latin typeface="+mn-lt"/>
                        </a:rPr>
                        <a:t> 2016</a:t>
                      </a:r>
                      <a:endParaRPr lang="en-US" sz="1200" dirty="0">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April (prototype)</a:t>
                      </a:r>
                    </a:p>
                    <a:p>
                      <a:endParaRPr lang="en-US" sz="1200" dirty="0">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February (prototype)</a:t>
                      </a:r>
                    </a:p>
                    <a:p>
                      <a:endParaRPr lang="en-US" sz="1200" dirty="0">
                        <a:latin typeface="+mn-lt"/>
                      </a:endParaRPr>
                    </a:p>
                  </a:txBody>
                  <a:tcPr anchor="ctr"/>
                </a:tc>
              </a:tr>
              <a:tr h="440267">
                <a:tc>
                  <a:txBody>
                    <a:bodyPr/>
                    <a:lstStyle/>
                    <a:p>
                      <a:pPr algn="l" fontAlgn="t"/>
                      <a:r>
                        <a:rPr lang="en-US" sz="1200" b="0" i="1" u="none" strike="noStrike">
                          <a:solidFill>
                            <a:srgbClr val="000000"/>
                          </a:solidFill>
                          <a:effectLst/>
                          <a:latin typeface="Calibri"/>
                        </a:rPr>
                        <a:t>Platypus quercivorus</a:t>
                      </a:r>
                    </a:p>
                  </a:txBody>
                  <a:tcPr marL="7620" marR="7620" marT="7620" marB="0" anchor="ctr"/>
                </a:tc>
                <a:tc>
                  <a:txBody>
                    <a:bodyPr/>
                    <a:lstStyle/>
                    <a:p>
                      <a:pPr algn="l" fontAlgn="t"/>
                      <a:r>
                        <a:rPr lang="en-US" sz="1200" b="0" i="0" u="none" strike="noStrike" dirty="0">
                          <a:solidFill>
                            <a:srgbClr val="000000"/>
                          </a:solidFill>
                          <a:effectLst/>
                          <a:latin typeface="Calibri"/>
                        </a:rPr>
                        <a:t>Oak Ambrosia Beetle</a:t>
                      </a:r>
                    </a:p>
                  </a:txBody>
                  <a:tcPr marL="7620" marR="7620" marT="7620" marB="0" anchor="ctr"/>
                </a:tc>
                <a:tc>
                  <a:txBody>
                    <a:bodyPr/>
                    <a:lstStyle/>
                    <a:p>
                      <a:r>
                        <a:rPr lang="en-US" sz="1200" dirty="0" smtClean="0">
                          <a:latin typeface="+mn-lt"/>
                        </a:rPr>
                        <a:t>March </a:t>
                      </a:r>
                      <a:r>
                        <a:rPr lang="en-US" sz="1200" dirty="0" smtClean="0">
                          <a:latin typeface="+mn-lt"/>
                        </a:rPr>
                        <a:t>2016</a:t>
                      </a:r>
                      <a:endParaRPr lang="en-US" sz="1200" dirty="0">
                        <a:latin typeface="+mn-lt"/>
                      </a:endParaRPr>
                    </a:p>
                  </a:txBody>
                  <a:tcPr anchor="ctr"/>
                </a:tc>
                <a:tc>
                  <a:txBody>
                    <a:bodyPr/>
                    <a:lstStyle/>
                    <a:p>
                      <a:r>
                        <a:rPr lang="en-US" sz="1200" dirty="0" smtClean="0">
                          <a:latin typeface="+mn-lt"/>
                        </a:rPr>
                        <a:t>August 2016</a:t>
                      </a:r>
                      <a:endParaRPr lang="en-US" sz="1200" dirty="0">
                        <a:latin typeface="+mn-lt"/>
                      </a:endParaRPr>
                    </a:p>
                  </a:txBody>
                  <a:tcPr anchor="ctr"/>
                </a:tc>
                <a:tc>
                  <a:txBody>
                    <a:bodyPr/>
                    <a:lstStyle/>
                    <a:p>
                      <a:r>
                        <a:rPr lang="en-US" sz="1200" dirty="0" smtClean="0">
                          <a:latin typeface="+mn-lt"/>
                        </a:rPr>
                        <a:t>August 2016</a:t>
                      </a:r>
                      <a:endParaRPr lang="en-US" sz="1200" dirty="0">
                        <a:latin typeface="+mn-lt"/>
                      </a:endParaRPr>
                    </a:p>
                  </a:txBody>
                  <a:tcPr anchor="ctr"/>
                </a:tc>
              </a:tr>
              <a:tr h="440267">
                <a:tc>
                  <a:txBody>
                    <a:bodyPr/>
                    <a:lstStyle/>
                    <a:p>
                      <a:pPr algn="l" fontAlgn="t"/>
                      <a:r>
                        <a:rPr lang="en-US" sz="1200" b="0" i="1" u="none" strike="noStrike">
                          <a:solidFill>
                            <a:srgbClr val="000000"/>
                          </a:solidFill>
                          <a:effectLst/>
                          <a:latin typeface="Calibri"/>
                        </a:rPr>
                        <a:t>Thaumatotibia leucotreta</a:t>
                      </a:r>
                    </a:p>
                  </a:txBody>
                  <a:tcPr marL="7620" marR="7620" marT="7620" marB="0" anchor="ctr"/>
                </a:tc>
                <a:tc>
                  <a:txBody>
                    <a:bodyPr/>
                    <a:lstStyle/>
                    <a:p>
                      <a:pPr algn="l" fontAlgn="t"/>
                      <a:r>
                        <a:rPr lang="en-US" sz="1200" b="0" i="0" u="none" strike="noStrike" dirty="0">
                          <a:solidFill>
                            <a:srgbClr val="000000"/>
                          </a:solidFill>
                          <a:effectLst/>
                          <a:latin typeface="Calibri"/>
                        </a:rPr>
                        <a:t>False Coddling </a:t>
                      </a:r>
                      <a:r>
                        <a:rPr lang="en-US" sz="1200" b="0" i="0" u="none" strike="noStrike" dirty="0" smtClean="0">
                          <a:solidFill>
                            <a:srgbClr val="000000"/>
                          </a:solidFill>
                          <a:effectLst/>
                          <a:latin typeface="Calibri"/>
                        </a:rPr>
                        <a:t>Moth</a:t>
                      </a:r>
                      <a:endParaRPr lang="en-US" sz="1200" b="0" i="0" u="none" strike="noStrike" dirty="0">
                        <a:solidFill>
                          <a:srgbClr val="000000"/>
                        </a:solidFill>
                        <a:effectLst/>
                        <a:latin typeface="Calibri"/>
                      </a:endParaRPr>
                    </a:p>
                  </a:txBody>
                  <a:tcPr marL="7620" marR="7620" marT="7620" marB="0" anchor="ctr"/>
                </a:tc>
                <a:tc>
                  <a:txBody>
                    <a:bodyPr/>
                    <a:lstStyle/>
                    <a:p>
                      <a:r>
                        <a:rPr lang="en-US" sz="1200" dirty="0" smtClean="0">
                          <a:latin typeface="+mn-lt"/>
                        </a:rPr>
                        <a:t>Complete</a:t>
                      </a:r>
                      <a:endParaRPr lang="en-US" sz="1200" dirty="0">
                        <a:latin typeface="+mn-lt"/>
                      </a:endParaRPr>
                    </a:p>
                  </a:txBody>
                  <a:tcPr anchor="ctr"/>
                </a:tc>
                <a:tc>
                  <a:txBody>
                    <a:bodyPr/>
                    <a:lstStyle/>
                    <a:p>
                      <a:r>
                        <a:rPr lang="en-US" sz="1200" dirty="0" smtClean="0">
                          <a:latin typeface="+mn-lt"/>
                        </a:rPr>
                        <a:t>In development</a:t>
                      </a:r>
                      <a:endParaRPr lang="en-US" sz="1200" dirty="0">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rgbClr val="000000"/>
                          </a:solidFill>
                          <a:effectLst/>
                          <a:latin typeface="+mn-lt"/>
                          <a:ea typeface="+mn-ea"/>
                          <a:cs typeface="+mn-cs"/>
                        </a:rPr>
                        <a:t>Prototype complete</a:t>
                      </a:r>
                    </a:p>
                  </a:txBody>
                  <a:tcPr anchor="ctr"/>
                </a:tc>
              </a:tr>
            </a:tbl>
          </a:graphicData>
        </a:graphic>
      </p:graphicFrame>
    </p:spTree>
    <p:extLst>
      <p:ext uri="{BB962C8B-B14F-4D97-AF65-F5344CB8AC3E}">
        <p14:creationId xmlns:p14="http://schemas.microsoft.com/office/powerpoint/2010/main" val="6855772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2600" y="27774"/>
            <a:ext cx="8229600" cy="710645"/>
          </a:xfrm>
        </p:spPr>
        <p:txBody>
          <a:bodyPr/>
          <a:lstStyle/>
          <a:p>
            <a:r>
              <a:rPr lang="en-US" dirty="0" smtClean="0">
                <a:solidFill>
                  <a:schemeClr val="bg1"/>
                </a:solidFill>
              </a:rPr>
              <a:t>Product Examples</a:t>
            </a:r>
            <a:endParaRPr lang="en-US" dirty="0">
              <a:solidFill>
                <a:schemeClr val="bg1"/>
              </a:solidFill>
            </a:endParaRPr>
          </a:p>
        </p:txBody>
      </p:sp>
      <p:grpSp>
        <p:nvGrpSpPr>
          <p:cNvPr id="8" name="Group 7"/>
          <p:cNvGrpSpPr/>
          <p:nvPr/>
        </p:nvGrpSpPr>
        <p:grpSpPr>
          <a:xfrm>
            <a:off x="487591" y="838200"/>
            <a:ext cx="3246209" cy="5734931"/>
            <a:chOff x="487591" y="838200"/>
            <a:chExt cx="3246209" cy="5734931"/>
          </a:xfrm>
        </p:grpSpPr>
        <p:sp>
          <p:nvSpPr>
            <p:cNvPr id="22" name="Rectangle 21"/>
            <p:cNvSpPr/>
            <p:nvPr/>
          </p:nvSpPr>
          <p:spPr>
            <a:xfrm>
              <a:off x="495300" y="858131"/>
              <a:ext cx="3238500" cy="5715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9429" y="4000500"/>
              <a:ext cx="3106271" cy="2400300"/>
            </a:xfrm>
            <a:prstGeom prst="rect">
              <a:avLst/>
            </a:prstGeom>
          </p:spPr>
        </p:pic>
        <p:sp>
          <p:nvSpPr>
            <p:cNvPr id="17" name="TextBox 16"/>
            <p:cNvSpPr txBox="1"/>
            <p:nvPr/>
          </p:nvSpPr>
          <p:spPr>
            <a:xfrm>
              <a:off x="487591" y="838200"/>
              <a:ext cx="2133599" cy="400110"/>
            </a:xfrm>
            <a:prstGeom prst="rect">
              <a:avLst/>
            </a:prstGeom>
            <a:noFill/>
          </p:spPr>
          <p:txBody>
            <a:bodyPr wrap="square" rtlCol="0">
              <a:spAutoFit/>
            </a:bodyPr>
            <a:lstStyle/>
            <a:p>
              <a:r>
                <a:rPr lang="en-US" sz="2000" b="1" u="sng" cap="small" dirty="0" smtClean="0"/>
                <a:t>Host Catalogue</a:t>
              </a:r>
              <a:endParaRPr lang="en-US" sz="2000" b="1" u="sng" cap="small" dirty="0"/>
            </a:p>
          </p:txBody>
        </p:sp>
        <p:sp>
          <p:nvSpPr>
            <p:cNvPr id="18" name="TextBox 17"/>
            <p:cNvSpPr txBox="1"/>
            <p:nvPr/>
          </p:nvSpPr>
          <p:spPr>
            <a:xfrm>
              <a:off x="487591" y="1219200"/>
              <a:ext cx="1600200" cy="584775"/>
            </a:xfrm>
            <a:prstGeom prst="rect">
              <a:avLst/>
            </a:prstGeom>
            <a:noFill/>
          </p:spPr>
          <p:txBody>
            <a:bodyPr wrap="square" rtlCol="0">
              <a:spAutoFit/>
            </a:bodyPr>
            <a:lstStyle/>
            <a:p>
              <a:r>
                <a:rPr lang="en-US" sz="1600" i="1" dirty="0" smtClean="0"/>
                <a:t>Individual </a:t>
              </a:r>
              <a:r>
                <a:rPr lang="en-US" sz="1600" i="1" dirty="0" smtClean="0"/>
                <a:t>Host (Ag &amp; Forest)</a:t>
              </a:r>
              <a:endParaRPr lang="en-US" sz="1600" i="1" dirty="0"/>
            </a:p>
          </p:txBody>
        </p:sp>
        <p:sp>
          <p:nvSpPr>
            <p:cNvPr id="19" name="TextBox 18"/>
            <p:cNvSpPr txBox="1"/>
            <p:nvPr/>
          </p:nvSpPr>
          <p:spPr>
            <a:xfrm>
              <a:off x="487591" y="3623846"/>
              <a:ext cx="3162300" cy="338554"/>
            </a:xfrm>
            <a:prstGeom prst="rect">
              <a:avLst/>
            </a:prstGeom>
            <a:noFill/>
          </p:spPr>
          <p:txBody>
            <a:bodyPr wrap="square" rtlCol="0">
              <a:spAutoFit/>
            </a:bodyPr>
            <a:lstStyle/>
            <a:p>
              <a:r>
                <a:rPr lang="en-US" sz="1600" i="1" dirty="0" smtClean="0"/>
                <a:t>Pest Specific Combined Host</a:t>
              </a:r>
              <a:endParaRPr lang="en-US" sz="1600" i="1" dirty="0"/>
            </a:p>
          </p:txBody>
        </p:sp>
        <p:grpSp>
          <p:nvGrpSpPr>
            <p:cNvPr id="25" name="Group 24"/>
            <p:cNvGrpSpPr/>
            <p:nvPr/>
          </p:nvGrpSpPr>
          <p:grpSpPr>
            <a:xfrm>
              <a:off x="901358" y="1524000"/>
              <a:ext cx="2329433" cy="1947446"/>
              <a:chOff x="566167" y="1600200"/>
              <a:chExt cx="2634233" cy="2133600"/>
            </a:xfrm>
          </p:grpSpPr>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3423" y="1600200"/>
                <a:ext cx="1586977" cy="1226300"/>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95400" y="1897900"/>
                <a:ext cx="1651341" cy="122630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 y="2209831"/>
                <a:ext cx="1641738" cy="1219169"/>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6167" y="2494716"/>
                <a:ext cx="1668557" cy="1239084"/>
              </a:xfrm>
              <a:prstGeom prst="rect">
                <a:avLst/>
              </a:prstGeom>
            </p:spPr>
          </p:pic>
        </p:grpSp>
      </p:grpSp>
      <p:sp>
        <p:nvSpPr>
          <p:cNvPr id="23" name="Rectangle 22"/>
          <p:cNvSpPr/>
          <p:nvPr/>
        </p:nvSpPr>
        <p:spPr>
          <a:xfrm>
            <a:off x="3933656" y="858131"/>
            <a:ext cx="4753144" cy="5715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3964635" y="838200"/>
            <a:ext cx="2743200" cy="400110"/>
          </a:xfrm>
          <a:prstGeom prst="rect">
            <a:avLst/>
          </a:prstGeom>
          <a:noFill/>
        </p:spPr>
        <p:txBody>
          <a:bodyPr wrap="square" rtlCol="0">
            <a:spAutoFit/>
          </a:bodyPr>
          <a:lstStyle/>
          <a:p>
            <a:r>
              <a:rPr lang="en-US" sz="2000" b="1" u="sng" cap="small" dirty="0" smtClean="0"/>
              <a:t>Climate Catalogue</a:t>
            </a:r>
            <a:endParaRPr lang="en-US" sz="2000" b="1" u="sng" cap="small" dirty="0"/>
          </a:p>
        </p:txBody>
      </p:sp>
      <p:sp>
        <p:nvSpPr>
          <p:cNvPr id="20" name="TextBox 19"/>
          <p:cNvSpPr txBox="1"/>
          <p:nvPr/>
        </p:nvSpPr>
        <p:spPr>
          <a:xfrm>
            <a:off x="3964635" y="1219200"/>
            <a:ext cx="2057399" cy="338554"/>
          </a:xfrm>
          <a:prstGeom prst="rect">
            <a:avLst/>
          </a:prstGeom>
          <a:noFill/>
        </p:spPr>
        <p:txBody>
          <a:bodyPr wrap="square" rtlCol="0">
            <a:spAutoFit/>
          </a:bodyPr>
          <a:lstStyle/>
          <a:p>
            <a:r>
              <a:rPr lang="en-US" sz="1600" i="1" dirty="0" smtClean="0"/>
              <a:t>Climate Suitability</a:t>
            </a:r>
          </a:p>
        </p:txBody>
      </p:sp>
      <p:sp>
        <p:nvSpPr>
          <p:cNvPr id="26" name="TextBox 25"/>
          <p:cNvSpPr txBox="1"/>
          <p:nvPr/>
        </p:nvSpPr>
        <p:spPr>
          <a:xfrm>
            <a:off x="3964635" y="3623846"/>
            <a:ext cx="1630916" cy="338554"/>
          </a:xfrm>
          <a:prstGeom prst="rect">
            <a:avLst/>
          </a:prstGeom>
          <a:noFill/>
        </p:spPr>
        <p:txBody>
          <a:bodyPr wrap="square" rtlCol="0">
            <a:spAutoFit/>
          </a:bodyPr>
          <a:lstStyle/>
          <a:p>
            <a:r>
              <a:rPr lang="en-US" sz="1600" i="1" dirty="0" smtClean="0"/>
              <a:t>Pest Event Maps</a:t>
            </a:r>
            <a:endParaRPr lang="en-US" sz="1600" i="1" dirty="0"/>
          </a:p>
        </p:txBody>
      </p:sp>
      <p:grpSp>
        <p:nvGrpSpPr>
          <p:cNvPr id="4" name="Group 3"/>
          <p:cNvGrpSpPr/>
          <p:nvPr/>
        </p:nvGrpSpPr>
        <p:grpSpPr>
          <a:xfrm>
            <a:off x="5279809" y="1388477"/>
            <a:ext cx="2942441" cy="2155496"/>
            <a:chOff x="5387749" y="1005787"/>
            <a:chExt cx="3251237" cy="2470945"/>
          </a:xfrm>
        </p:grpSpPr>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387749" y="1544396"/>
              <a:ext cx="2489237" cy="193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20920" y="1418183"/>
              <a:ext cx="2489237" cy="193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691225" y="1321236"/>
              <a:ext cx="2489237" cy="193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844949" y="1205842"/>
              <a:ext cx="2489237" cy="193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78120" y="1129450"/>
              <a:ext cx="2489237" cy="193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49749" y="1005787"/>
              <a:ext cx="2489237" cy="193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 name="Group 5"/>
          <p:cNvGrpSpPr/>
          <p:nvPr/>
        </p:nvGrpSpPr>
        <p:grpSpPr>
          <a:xfrm>
            <a:off x="5279809" y="4013886"/>
            <a:ext cx="2921239" cy="2253249"/>
            <a:chOff x="5408951" y="3767395"/>
            <a:chExt cx="3430249" cy="2684097"/>
          </a:xfrm>
        </p:grpSpPr>
        <p:pic>
          <p:nvPicPr>
            <p:cNvPr id="1027"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08951" y="4420397"/>
              <a:ext cx="2608354" cy="203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567762" y="4310673"/>
              <a:ext cx="2608354" cy="203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21836" y="4198243"/>
              <a:ext cx="2608354" cy="203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891791" y="4063463"/>
              <a:ext cx="2608354" cy="203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35413" y="3933546"/>
              <a:ext cx="2608354" cy="203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30846" y="3767395"/>
              <a:ext cx="2608354" cy="203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 name="Right Arrow 2"/>
          <p:cNvSpPr/>
          <p:nvPr/>
        </p:nvSpPr>
        <p:spPr>
          <a:xfrm rot="20098609">
            <a:off x="5597065" y="2819455"/>
            <a:ext cx="3051402" cy="858369"/>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Updated Daily until Forecasts </a:t>
            </a:r>
          </a:p>
          <a:p>
            <a:pPr algn="ctr"/>
            <a:r>
              <a:rPr lang="en-US" sz="1400" dirty="0" smtClean="0">
                <a:solidFill>
                  <a:schemeClr val="tx1"/>
                </a:solidFill>
              </a:rPr>
              <a:t>Approach Final Accumulation</a:t>
            </a:r>
            <a:endParaRPr lang="en-US" sz="1400" dirty="0">
              <a:solidFill>
                <a:schemeClr val="tx1"/>
              </a:solidFill>
            </a:endParaRPr>
          </a:p>
        </p:txBody>
      </p:sp>
    </p:spTree>
    <p:extLst>
      <p:ext uri="{BB962C8B-B14F-4D97-AF65-F5344CB8AC3E}">
        <p14:creationId xmlns:p14="http://schemas.microsoft.com/office/powerpoint/2010/main" val="19593733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3046C4D0-1B22-4AA1-92C9-35C0E3DD0935}">
  <ds:schemaRefs>
    <ds:schemaRef ds:uri="ESRI.ArcGIS.Mapping.OfficeIntegration.PowerPointInfo"/>
  </ds:schemaRefs>
</ds:datastoreItem>
</file>

<file path=customXml/itemProps2.xml><?xml version="1.0" encoding="utf-8"?>
<ds:datastoreItem xmlns:ds="http://schemas.openxmlformats.org/officeDocument/2006/customXml" ds:itemID="{B6223993-1A59-49D5-994B-4071D2A98D89}">
  <ds:schemaRefs>
    <ds:schemaRef ds:uri="ESRI.ArcGIS.Mapping.OfficeIntegration.PowerPointInfo"/>
  </ds:schemaRefs>
</ds:datastoreItem>
</file>

<file path=customXml/itemProps3.xml><?xml version="1.0" encoding="utf-8"?>
<ds:datastoreItem xmlns:ds="http://schemas.openxmlformats.org/officeDocument/2006/customXml" ds:itemID="{560FE7AF-5448-44F1-8F6B-2AC2FC6C139B}">
  <ds:schemaRefs>
    <ds:schemaRef ds:uri="ESRI.ArcGIS.Mapping.OfficeIntegration.PowerPointInfo"/>
  </ds:schemaRefs>
</ds:datastoreItem>
</file>

<file path=customXml/itemProps4.xml><?xml version="1.0" encoding="utf-8"?>
<ds:datastoreItem xmlns:ds="http://schemas.openxmlformats.org/officeDocument/2006/customXml" ds:itemID="{597D0818-34B3-4754-9F43-DDE5B85A1D1E}">
  <ds:schemaRefs>
    <ds:schemaRef ds:uri="ESRI.ArcGIS.Mapping.OfficeIntegration.PowerPointInfo"/>
  </ds:schemaRefs>
</ds:datastoreItem>
</file>

<file path=customXml/itemProps5.xml><?xml version="1.0" encoding="utf-8"?>
<ds:datastoreItem xmlns:ds="http://schemas.openxmlformats.org/officeDocument/2006/customXml" ds:itemID="{4056CDC2-DA2E-40A6-A16B-D9C4FC854B86}">
  <ds:schemaRefs>
    <ds:schemaRef ds:uri="ESRI.ArcGIS.Mapping.OfficeIntegration.PowerPointInfo"/>
  </ds:schemaRefs>
</ds:datastoreItem>
</file>

<file path=customXml/itemProps6.xml><?xml version="1.0" encoding="utf-8"?>
<ds:datastoreItem xmlns:ds="http://schemas.openxmlformats.org/officeDocument/2006/customXml" ds:itemID="{DD92331C-E0A7-4EA5-8523-2B8DBDE7FA8A}">
  <ds:schemaRefs>
    <ds:schemaRef ds:uri="ESRI.ArcGIS.Mapping.OfficeIntegration.PowerPointInfo"/>
  </ds:schemaRefs>
</ds:datastoreItem>
</file>

<file path=customXml/itemProps7.xml><?xml version="1.0" encoding="utf-8"?>
<ds:datastoreItem xmlns:ds="http://schemas.openxmlformats.org/officeDocument/2006/customXml" ds:itemID="{B18EEF7D-0108-43F6-B4D4-E7C53F4E941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507</TotalTime>
  <Words>350</Words>
  <Application>Microsoft Office PowerPoint</Application>
  <PresentationFormat>On-screen Show (4:3)</PresentationFormat>
  <Paragraphs>64</Paragraphs>
  <Slides>3</Slides>
  <Notes>2</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1_Office Theme</vt:lpstr>
      <vt:lpstr>Office Theme</vt:lpstr>
      <vt:lpstr>Pest Risk Mapping Catalogue</vt:lpstr>
      <vt:lpstr>Deliverable Status – Year 1 Pest List</vt:lpstr>
      <vt:lpstr>Product Examples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Update Boll Weevil</dc:title>
  <dc:creator>Government User</dc:creator>
  <cp:lastModifiedBy>Kennaway, Lisa F - APHIS</cp:lastModifiedBy>
  <cp:revision>38</cp:revision>
  <dcterms:created xsi:type="dcterms:W3CDTF">2015-07-15T17:30:45Z</dcterms:created>
  <dcterms:modified xsi:type="dcterms:W3CDTF">2016-01-28T15:26:38Z</dcterms:modified>
</cp:coreProperties>
</file>