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 id="2147483663" r:id="rId6"/>
  </p:sldMasterIdLst>
  <p:notesMasterIdLst>
    <p:notesMasterId r:id="rId28"/>
  </p:notesMasterIdLst>
  <p:handoutMasterIdLst>
    <p:handoutMasterId r:id="rId29"/>
  </p:handoutMasterIdLst>
  <p:sldIdLst>
    <p:sldId id="328" r:id="rId7"/>
    <p:sldId id="382" r:id="rId8"/>
    <p:sldId id="375" r:id="rId9"/>
    <p:sldId id="377" r:id="rId10"/>
    <p:sldId id="379" r:id="rId11"/>
    <p:sldId id="380" r:id="rId12"/>
    <p:sldId id="388" r:id="rId13"/>
    <p:sldId id="376" r:id="rId14"/>
    <p:sldId id="383" r:id="rId15"/>
    <p:sldId id="330" r:id="rId16"/>
    <p:sldId id="327" r:id="rId17"/>
    <p:sldId id="331" r:id="rId18"/>
    <p:sldId id="332" r:id="rId19"/>
    <p:sldId id="384" r:id="rId20"/>
    <p:sldId id="386" r:id="rId21"/>
    <p:sldId id="387" r:id="rId22"/>
    <p:sldId id="352" r:id="rId23"/>
    <p:sldId id="334" r:id="rId24"/>
    <p:sldId id="374" r:id="rId25"/>
    <p:sldId id="381" r:id="rId26"/>
    <p:sldId id="370" r:id="rId27"/>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DDDDDD"/>
    <a:srgbClr val="000000"/>
    <a:srgbClr val="A50021"/>
    <a:srgbClr val="FFFFCC"/>
    <a:srgbClr val="F7D5F5"/>
    <a:srgbClr val="FFCCFF"/>
    <a:srgbClr val="FFCC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16" autoAdjust="0"/>
    <p:restoredTop sz="98415" autoAdjust="0"/>
  </p:normalViewPr>
  <p:slideViewPr>
    <p:cSldViewPr>
      <p:cViewPr varScale="1">
        <p:scale>
          <a:sx n="57" d="100"/>
          <a:sy n="57" d="100"/>
        </p:scale>
        <p:origin x="-1196" y="-6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61" cy="465140"/>
          </a:xfrm>
          <a:prstGeom prst="rect">
            <a:avLst/>
          </a:prstGeom>
        </p:spPr>
        <p:txBody>
          <a:bodyPr vert="horz" lIns="92226" tIns="46113" rIns="92226" bIns="46113" rtlCol="0"/>
          <a:lstStyle>
            <a:lvl1pPr algn="l">
              <a:defRPr sz="1200"/>
            </a:lvl1pPr>
          </a:lstStyle>
          <a:p>
            <a:endParaRPr lang="en-US" dirty="0"/>
          </a:p>
        </p:txBody>
      </p:sp>
      <p:sp>
        <p:nvSpPr>
          <p:cNvPr id="3" name="Date Placeholder 2"/>
          <p:cNvSpPr>
            <a:spLocks noGrp="1"/>
          </p:cNvSpPr>
          <p:nvPr>
            <p:ph type="dt" sz="quarter" idx="1"/>
          </p:nvPr>
        </p:nvSpPr>
        <p:spPr>
          <a:xfrm>
            <a:off x="3970634" y="1"/>
            <a:ext cx="3038161" cy="465140"/>
          </a:xfrm>
          <a:prstGeom prst="rect">
            <a:avLst/>
          </a:prstGeom>
        </p:spPr>
        <p:txBody>
          <a:bodyPr vert="horz" lIns="92226" tIns="46113" rIns="92226" bIns="46113" rtlCol="0"/>
          <a:lstStyle>
            <a:lvl1pPr algn="r">
              <a:defRPr sz="1200"/>
            </a:lvl1pPr>
          </a:lstStyle>
          <a:p>
            <a:fld id="{50C14F02-61C8-43CE-9583-F34EC7B6FC74}" type="datetimeFigureOut">
              <a:rPr lang="en-US" smtClean="0"/>
              <a:pPr/>
              <a:t>2/8/2016</a:t>
            </a:fld>
            <a:endParaRPr lang="en-US" dirty="0"/>
          </a:p>
        </p:txBody>
      </p:sp>
      <p:sp>
        <p:nvSpPr>
          <p:cNvPr id="4" name="Footer Placeholder 3"/>
          <p:cNvSpPr>
            <a:spLocks noGrp="1"/>
          </p:cNvSpPr>
          <p:nvPr>
            <p:ph type="ftr" sz="quarter" idx="2"/>
          </p:nvPr>
        </p:nvSpPr>
        <p:spPr>
          <a:xfrm>
            <a:off x="0" y="8829662"/>
            <a:ext cx="3038161" cy="465140"/>
          </a:xfrm>
          <a:prstGeom prst="rect">
            <a:avLst/>
          </a:prstGeom>
        </p:spPr>
        <p:txBody>
          <a:bodyPr vert="horz" lIns="92226" tIns="46113" rIns="92226" bIns="4611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634" y="8829662"/>
            <a:ext cx="3038161" cy="465140"/>
          </a:xfrm>
          <a:prstGeom prst="rect">
            <a:avLst/>
          </a:prstGeom>
        </p:spPr>
        <p:txBody>
          <a:bodyPr vert="horz" lIns="92226" tIns="46113" rIns="92226" bIns="46113" rtlCol="0" anchor="b"/>
          <a:lstStyle>
            <a:lvl1pPr algn="r">
              <a:defRPr sz="1200"/>
            </a:lvl1pPr>
          </a:lstStyle>
          <a:p>
            <a:fld id="{01A68C26-11B5-4CDA-9272-F4D42B876CED}" type="slidenum">
              <a:rPr lang="en-US" smtClean="0"/>
              <a:pPr/>
              <a:t>‹#›</a:t>
            </a:fld>
            <a:endParaRPr lang="en-US" dirty="0"/>
          </a:p>
        </p:txBody>
      </p:sp>
    </p:spTree>
    <p:extLst>
      <p:ext uri="{BB962C8B-B14F-4D97-AF65-F5344CB8AC3E}">
        <p14:creationId xmlns:p14="http://schemas.microsoft.com/office/powerpoint/2010/main" val="2604929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3038161" cy="465140"/>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lvl1pPr defTabSz="931871" eaLnBrk="1" hangingPunct="1">
              <a:defRPr sz="1200" smtClean="0">
                <a:latin typeface="Arial" charset="0"/>
              </a:defRPr>
            </a:lvl1pPr>
          </a:lstStyle>
          <a:p>
            <a:pPr>
              <a:defRPr/>
            </a:pPr>
            <a:endParaRPr lang="en-US" dirty="0"/>
          </a:p>
        </p:txBody>
      </p:sp>
      <p:sp>
        <p:nvSpPr>
          <p:cNvPr id="3075" name="Rectangle 3"/>
          <p:cNvSpPr>
            <a:spLocks noGrp="1" noChangeArrowheads="1"/>
          </p:cNvSpPr>
          <p:nvPr>
            <p:ph type="dt" idx="1"/>
          </p:nvPr>
        </p:nvSpPr>
        <p:spPr bwMode="auto">
          <a:xfrm>
            <a:off x="3970634" y="1"/>
            <a:ext cx="3038161" cy="465140"/>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lvl1pPr algn="r" defTabSz="931871" eaLnBrk="1" hangingPunct="1">
              <a:defRPr sz="1200" smtClean="0">
                <a:latin typeface="Arial" charset="0"/>
              </a:defRPr>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362" y="4416430"/>
            <a:ext cx="5607678" cy="4183060"/>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29662"/>
            <a:ext cx="3038161" cy="465140"/>
          </a:xfrm>
          <a:prstGeom prst="rect">
            <a:avLst/>
          </a:prstGeom>
          <a:noFill/>
          <a:ln w="9525">
            <a:noFill/>
            <a:miter lim="800000"/>
            <a:headEnd/>
            <a:tailEnd/>
          </a:ln>
          <a:effectLst/>
        </p:spPr>
        <p:txBody>
          <a:bodyPr vert="horz" wrap="square" lIns="93176" tIns="46588" rIns="93176" bIns="46588" numCol="1" anchor="b" anchorCtr="0" compatLnSpc="1">
            <a:prstTxWarp prst="textNoShape">
              <a:avLst/>
            </a:prstTxWarp>
          </a:bodyPr>
          <a:lstStyle>
            <a:lvl1pPr defTabSz="931871" eaLnBrk="1" hangingPunct="1">
              <a:defRPr sz="1200" smtClean="0">
                <a:latin typeface="Arial" charset="0"/>
              </a:defRPr>
            </a:lvl1pPr>
          </a:lstStyle>
          <a:p>
            <a:pPr>
              <a:defRPr/>
            </a:pPr>
            <a:endParaRPr lang="en-US" dirty="0"/>
          </a:p>
        </p:txBody>
      </p:sp>
      <p:sp>
        <p:nvSpPr>
          <p:cNvPr id="3079" name="Rectangle 7"/>
          <p:cNvSpPr>
            <a:spLocks noGrp="1" noChangeArrowheads="1"/>
          </p:cNvSpPr>
          <p:nvPr>
            <p:ph type="sldNum" sz="quarter" idx="5"/>
          </p:nvPr>
        </p:nvSpPr>
        <p:spPr bwMode="auto">
          <a:xfrm>
            <a:off x="3970634" y="8829662"/>
            <a:ext cx="3038161" cy="465140"/>
          </a:xfrm>
          <a:prstGeom prst="rect">
            <a:avLst/>
          </a:prstGeom>
          <a:noFill/>
          <a:ln w="9525">
            <a:noFill/>
            <a:miter lim="800000"/>
            <a:headEnd/>
            <a:tailEnd/>
          </a:ln>
          <a:effectLst/>
        </p:spPr>
        <p:txBody>
          <a:bodyPr vert="horz" wrap="square" lIns="93176" tIns="46588" rIns="93176" bIns="46588" numCol="1" anchor="b" anchorCtr="0" compatLnSpc="1">
            <a:prstTxWarp prst="textNoShape">
              <a:avLst/>
            </a:prstTxWarp>
          </a:bodyPr>
          <a:lstStyle>
            <a:lvl1pPr algn="r" defTabSz="931871" eaLnBrk="1" hangingPunct="1">
              <a:defRPr sz="1200" smtClean="0">
                <a:latin typeface="Arial" charset="0"/>
              </a:defRPr>
            </a:lvl1pPr>
          </a:lstStyle>
          <a:p>
            <a:pPr>
              <a:defRPr/>
            </a:pPr>
            <a:fld id="{32DF7B70-8741-48D4-83E6-72A50784909B}" type="slidenum">
              <a:rPr lang="en-US"/>
              <a:pPr>
                <a:defRPr/>
              </a:pPr>
              <a:t>‹#›</a:t>
            </a:fld>
            <a:endParaRPr lang="en-US" dirty="0"/>
          </a:p>
        </p:txBody>
      </p:sp>
    </p:spTree>
    <p:extLst>
      <p:ext uri="{BB962C8B-B14F-4D97-AF65-F5344CB8AC3E}">
        <p14:creationId xmlns:p14="http://schemas.microsoft.com/office/powerpoint/2010/main" val="3156300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FA98B628-E3CF-4B93-A86E-E3CA5E6192E1}" type="slidenum">
              <a:rPr lang="en-US"/>
              <a:pPr/>
              <a:t>1</a:t>
            </a:fld>
            <a:endParaRPr lang="en-US" dirty="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40046634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Clr>
                <a:srgbClr val="FFC000"/>
              </a:buClr>
              <a:buSzPct val="90000"/>
              <a:buFont typeface="Wingdings" pitchFamily="2" charset="2"/>
              <a:buNone/>
            </a:pPr>
            <a:r>
              <a:rPr lang="en-US" sz="3000" dirty="0" smtClean="0">
                <a:effectLst>
                  <a:outerShdw blurRad="38100" dist="38100" dir="2700000" algn="tl">
                    <a:srgbClr val="000000">
                      <a:alpha val="75000"/>
                    </a:srgbClr>
                  </a:outerShdw>
                </a:effectLst>
              </a:rPr>
              <a:t>The current overall</a:t>
            </a:r>
            <a:r>
              <a:rPr lang="en-US" sz="3000" baseline="0" dirty="0" smtClean="0">
                <a:effectLst>
                  <a:outerShdw blurRad="38100" dist="38100" dir="2700000" algn="tl">
                    <a:srgbClr val="000000">
                      <a:alpha val="75000"/>
                    </a:srgbClr>
                  </a:outerShdw>
                </a:effectLst>
              </a:rPr>
              <a:t> process stays the same. </a:t>
            </a:r>
            <a:endParaRPr lang="en-US" sz="3000" dirty="0">
              <a:effectLst>
                <a:outerShdw blurRad="38100" dist="38100" dir="2700000" algn="tl">
                  <a:srgbClr val="000000">
                    <a:alpha val="75000"/>
                  </a:srgbClr>
                </a:outerShdw>
              </a:effectLst>
            </a:endParaRPr>
          </a:p>
          <a:p>
            <a:pPr lvl="0">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10</a:t>
            </a:fld>
            <a:endParaRPr lang="en-US" dirty="0"/>
          </a:p>
        </p:txBody>
      </p:sp>
    </p:spTree>
    <p:extLst>
      <p:ext uri="{BB962C8B-B14F-4D97-AF65-F5344CB8AC3E}">
        <p14:creationId xmlns:p14="http://schemas.microsoft.com/office/powerpoint/2010/main" val="1742974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solidFill>
                  <a:prstClr val="black"/>
                </a:solidFill>
              </a:rPr>
              <a:pPr>
                <a:defRPr/>
              </a:pPr>
              <a:t>11</a:t>
            </a:fld>
            <a:endParaRPr lang="en-US" dirty="0">
              <a:solidFill>
                <a:prstClr val="black"/>
              </a:solidFill>
            </a:endParaRPr>
          </a:p>
        </p:txBody>
      </p:sp>
    </p:spTree>
    <p:extLst>
      <p:ext uri="{BB962C8B-B14F-4D97-AF65-F5344CB8AC3E}">
        <p14:creationId xmlns:p14="http://schemas.microsoft.com/office/powerpoint/2010/main" val="312698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did add an additional question</a:t>
            </a:r>
            <a:r>
              <a:rPr lang="en-US" baseline="0" dirty="0" smtClean="0"/>
              <a:t> to the Pre-assessment.</a:t>
            </a:r>
          </a:p>
          <a:p>
            <a:endParaRPr lang="en-US" baseline="0" dirty="0" smtClean="0"/>
          </a:p>
          <a:p>
            <a:pPr marL="228600" indent="-228600">
              <a:buAutoNum type="arabicParenR"/>
            </a:pPr>
            <a:r>
              <a:rPr lang="en-US" baseline="0" dirty="0" smtClean="0"/>
              <a:t>Actually a plant pest that causes damage.</a:t>
            </a:r>
          </a:p>
          <a:p>
            <a:pPr marL="228600" indent="-228600">
              <a:buAutoNum type="arabicParenR"/>
            </a:pPr>
            <a:r>
              <a:rPr lang="en-US" baseline="0" dirty="0" smtClean="0"/>
              <a:t>Is it exotic to the United States?</a:t>
            </a:r>
          </a:p>
          <a:p>
            <a:pPr marL="228600" indent="-228600">
              <a:buAutoNum type="arabicParenR"/>
            </a:pPr>
            <a:r>
              <a:rPr lang="en-US" baseline="0" dirty="0" smtClean="0"/>
              <a:t>Is there a pathway?</a:t>
            </a:r>
          </a:p>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12</a:t>
            </a:fld>
            <a:endParaRPr lang="en-US" dirty="0"/>
          </a:p>
        </p:txBody>
      </p:sp>
    </p:spTree>
    <p:extLst>
      <p:ext uri="{BB962C8B-B14F-4D97-AF65-F5344CB8AC3E}">
        <p14:creationId xmlns:p14="http://schemas.microsoft.com/office/powerpoint/2010/main" val="8513363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a:buClr>
                <a:srgbClr val="FFC000"/>
              </a:buClr>
              <a:buSzPct val="90000"/>
              <a:buFont typeface="Wingdings" pitchFamily="2" charset="2"/>
              <a:buNone/>
            </a:pPr>
            <a:r>
              <a:rPr lang="en-US" sz="3000" dirty="0" smtClean="0">
                <a:effectLst>
                  <a:outerShdw blurRad="38100" dist="38100" dir="2700000" algn="tl">
                    <a:srgbClr val="000000">
                      <a:alpha val="75000"/>
                    </a:srgbClr>
                  </a:outerShdw>
                </a:effectLst>
              </a:rPr>
              <a:t>The post-assessment </a:t>
            </a:r>
            <a:r>
              <a:rPr lang="en-US" sz="3000" dirty="0">
                <a:effectLst>
                  <a:outerShdw blurRad="38100" dist="38100" dir="2700000" algn="tl">
                    <a:srgbClr val="000000">
                      <a:alpha val="75000"/>
                    </a:srgbClr>
                  </a:outerShdw>
                </a:effectLst>
              </a:rPr>
              <a:t>evaluates the:</a:t>
            </a:r>
          </a:p>
          <a:p>
            <a:pPr>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a:p>
            <a:pPr lvl="1">
              <a:buClr>
                <a:schemeClr val="tx2">
                  <a:lumMod val="75000"/>
                </a:schemeClr>
              </a:buClr>
              <a:buSzPct val="90000"/>
              <a:buFont typeface="Wingdings" pitchFamily="2" charset="2"/>
              <a:buChar char="§"/>
            </a:pPr>
            <a:r>
              <a:rPr lang="en-US" sz="2400" dirty="0">
                <a:effectLst>
                  <a:outerShdw blurRad="38100" dist="38100" dir="2700000" algn="tl">
                    <a:srgbClr val="000000">
                      <a:alpha val="75000"/>
                    </a:srgbClr>
                  </a:outerShdw>
                </a:effectLst>
              </a:rPr>
              <a:t>Ease of detection for this pest: (specific pheromone, generic sticky trap, visual)</a:t>
            </a:r>
          </a:p>
          <a:p>
            <a:pPr lvl="1">
              <a:buClr>
                <a:schemeClr val="tx2">
                  <a:lumMod val="75000"/>
                </a:schemeClr>
              </a:buClr>
              <a:buSzPct val="90000"/>
              <a:buFont typeface="Wingdings" pitchFamily="2" charset="2"/>
              <a:buChar char="§"/>
            </a:pPr>
            <a:r>
              <a:rPr lang="en-US" sz="2400" dirty="0">
                <a:effectLst>
                  <a:outerShdw blurRad="38100" dist="38100" dir="2700000" algn="tl">
                    <a:srgbClr val="000000">
                      <a:alpha val="75000"/>
                    </a:srgbClr>
                  </a:outerShdw>
                </a:effectLst>
              </a:rPr>
              <a:t>Ease of identification: </a:t>
            </a:r>
          </a:p>
          <a:p>
            <a:pPr lvl="2">
              <a:buClr>
                <a:schemeClr val="tx2">
                  <a:lumMod val="75000"/>
                </a:schemeClr>
              </a:buClr>
              <a:buSzPct val="90000"/>
              <a:buFont typeface="Wingdings" pitchFamily="2" charset="2"/>
              <a:buNone/>
            </a:pPr>
            <a:r>
              <a:rPr lang="en-US" dirty="0"/>
              <a:t>Are there validated- diagnostic methods?</a:t>
            </a:r>
            <a:endParaRPr lang="en-US" sz="2400" dirty="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None/>
            </a:pPr>
            <a:r>
              <a:rPr lang="en-US" sz="2400" dirty="0">
                <a:effectLst>
                  <a:outerShdw blurRad="38100" dist="38100" dir="2700000" algn="tl">
                    <a:srgbClr val="000000">
                      <a:alpha val="75000"/>
                    </a:srgbClr>
                  </a:outerShdw>
                </a:effectLst>
              </a:rPr>
              <a:t>Does it require extensive sample preparation?</a:t>
            </a:r>
          </a:p>
          <a:p>
            <a:pPr lvl="2">
              <a:buClr>
                <a:schemeClr val="tx2">
                  <a:lumMod val="75000"/>
                </a:schemeClr>
              </a:buClr>
              <a:buSzPct val="90000"/>
              <a:buFont typeface="Wingdings" pitchFamily="2" charset="2"/>
              <a:buNone/>
            </a:pPr>
            <a:r>
              <a:rPr lang="en-US" sz="2400" dirty="0">
                <a:effectLst>
                  <a:outerShdw blurRad="38100" dist="38100" dir="2700000" algn="tl">
                    <a:srgbClr val="000000">
                      <a:alpha val="75000"/>
                    </a:srgbClr>
                  </a:outerShdw>
                </a:effectLst>
              </a:rPr>
              <a:t>Is the target </a:t>
            </a:r>
            <a:r>
              <a:rPr lang="en-US" dirty="0"/>
              <a:t>easily confused with many native/endemic pests?</a:t>
            </a:r>
            <a:endParaRPr lang="en-US" sz="2400" dirty="0">
              <a:effectLst>
                <a:outerShdw blurRad="38100" dist="38100" dir="2700000" algn="tl">
                  <a:srgbClr val="000000">
                    <a:alpha val="75000"/>
                  </a:srgbClr>
                </a:outerShdw>
              </a:effectLst>
            </a:endParaRPr>
          </a:p>
          <a:p>
            <a:pPr lvl="1">
              <a:buClr>
                <a:schemeClr val="tx2">
                  <a:lumMod val="75000"/>
                </a:schemeClr>
              </a:buClr>
              <a:buSzPct val="90000"/>
              <a:buFont typeface="Wingdings" pitchFamily="2" charset="2"/>
              <a:buChar char="§"/>
            </a:pPr>
            <a:r>
              <a:rPr lang="en-US" sz="2400" dirty="0">
                <a:effectLst>
                  <a:outerShdw blurRad="38100" dist="38100" dir="2700000" algn="tl">
                    <a:srgbClr val="000000">
                      <a:alpha val="75000"/>
                    </a:srgbClr>
                  </a:outerShdw>
                </a:effectLst>
              </a:rPr>
              <a:t> and if there is sufficient capacity and available expertise to identify the pest should a large scale survey be conducted</a:t>
            </a:r>
          </a:p>
          <a:p>
            <a:pPr>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a:p>
            <a:pPr>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13</a:t>
            </a:fld>
            <a:endParaRPr lang="en-US" dirty="0"/>
          </a:p>
        </p:txBody>
      </p:sp>
    </p:spTree>
    <p:extLst>
      <p:ext uri="{BB962C8B-B14F-4D97-AF65-F5344CB8AC3E}">
        <p14:creationId xmlns:p14="http://schemas.microsoft.com/office/powerpoint/2010/main" val="31996938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401638" lvl="1" indent="-401638">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Pests fall into three categories</a:t>
            </a:r>
          </a:p>
          <a:p>
            <a:pPr marL="401638" lvl="1" indent="-401638">
              <a:buClr>
                <a:schemeClr val="tx2">
                  <a:lumMod val="75000"/>
                </a:schemeClr>
              </a:buClr>
              <a:buSzPct val="90000"/>
              <a:buFont typeface="Wingdings" pitchFamily="2" charset="2"/>
              <a:buChar char="§"/>
            </a:pPr>
            <a:r>
              <a:rPr lang="en-US" sz="2400" dirty="0" smtClean="0">
                <a:effectLst>
                  <a:outerShdw blurRad="38100" dist="38100" dir="2700000" algn="tl">
                    <a:srgbClr val="000000">
                      <a:alpha val="43137"/>
                    </a:srgbClr>
                  </a:outerShdw>
                </a:effectLst>
              </a:rPr>
              <a:t>Category 1 (Top 45 pests, High and some Moderate pests)</a:t>
            </a:r>
          </a:p>
          <a:p>
            <a:pPr marL="401638" lvl="1" indent="-401638">
              <a:buClr>
                <a:schemeClr val="tx2">
                  <a:lumMod val="75000"/>
                </a:schemeClr>
              </a:buClr>
              <a:buSzPct val="90000"/>
              <a:buFont typeface="Wingdings" pitchFamily="2" charset="2"/>
              <a:buChar char="§"/>
            </a:pPr>
            <a:r>
              <a:rPr lang="en-US" sz="2400" dirty="0" smtClean="0">
                <a:effectLst>
                  <a:outerShdw blurRad="38100" dist="38100" dir="2700000" algn="tl">
                    <a:srgbClr val="000000">
                      <a:alpha val="43137"/>
                    </a:srgbClr>
                  </a:outerShdw>
                </a:effectLst>
              </a:rPr>
              <a:t>Pests have a significant likelihood to have a high impact in the United States. </a:t>
            </a:r>
          </a:p>
          <a:p>
            <a:pPr marL="401638" lvl="1" indent="-401638">
              <a:buClr>
                <a:schemeClr val="tx2">
                  <a:lumMod val="75000"/>
                </a:schemeClr>
              </a:buClr>
              <a:buSzPct val="90000"/>
              <a:buFont typeface="Wingdings" pitchFamily="2" charset="2"/>
              <a:buChar char="§"/>
            </a:pPr>
            <a:r>
              <a:rPr lang="en-US" sz="2400" dirty="0" smtClean="0">
                <a:effectLst>
                  <a:outerShdw blurRad="38100" dist="38100" dir="2700000" algn="tl">
                    <a:srgbClr val="000000">
                      <a:alpha val="43137"/>
                    </a:srgbClr>
                  </a:outerShdw>
                </a:effectLst>
              </a:rPr>
              <a:t>Pests have a greater than 20% probability of being a high impact pest.</a:t>
            </a:r>
          </a:p>
          <a:p>
            <a:pPr marL="401638" lvl="1" indent="-401638">
              <a:buClr>
                <a:schemeClr val="tx2">
                  <a:lumMod val="75000"/>
                </a:schemeClr>
              </a:buClr>
              <a:buSzPct val="90000"/>
              <a:buFont typeface="Wingdings" pitchFamily="2" charset="2"/>
              <a:buChar char="§"/>
            </a:pPr>
            <a:r>
              <a:rPr lang="en-US" sz="2400" dirty="0" smtClean="0">
                <a:effectLst>
                  <a:outerShdw blurRad="38100" dist="38100" dir="2700000" algn="tl">
                    <a:srgbClr val="000000">
                      <a:alpha val="43137"/>
                    </a:srgbClr>
                  </a:outerShdw>
                </a:effectLst>
              </a:rPr>
              <a:t>If the pests pass the Post-assessment, they will be listed on the Pests of Economic and Environmental Importance List. Pests will also be added to relevant commodity manuals.</a:t>
            </a:r>
          </a:p>
          <a:p>
            <a:pPr marL="401638" lvl="1" indent="-401638">
              <a:buClr>
                <a:schemeClr val="tx2">
                  <a:lumMod val="75000"/>
                </a:schemeClr>
              </a:buClr>
              <a:buSzPct val="90000"/>
              <a:buFont typeface="Wingdings" pitchFamily="2" charset="2"/>
              <a:buChar char="§"/>
            </a:pPr>
            <a:r>
              <a:rPr lang="en-US" sz="2400" dirty="0" smtClean="0">
                <a:effectLst>
                  <a:outerShdw blurRad="38100" dist="38100" dir="2700000" algn="tl">
                    <a:srgbClr val="000000">
                      <a:alpha val="43137"/>
                    </a:srgbClr>
                  </a:outerShdw>
                </a:effectLst>
              </a:rPr>
              <a:t>If pests fail the Post-assessment, they will be placed on a priority list for research.</a:t>
            </a:r>
          </a:p>
          <a:p>
            <a:pPr>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14</a:t>
            </a:fld>
            <a:endParaRPr lang="en-US" dirty="0"/>
          </a:p>
        </p:txBody>
      </p:sp>
    </p:spTree>
    <p:extLst>
      <p:ext uri="{BB962C8B-B14F-4D97-AF65-F5344CB8AC3E}">
        <p14:creationId xmlns:p14="http://schemas.microsoft.com/office/powerpoint/2010/main" val="31996938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marL="0" indent="0">
              <a:buNone/>
            </a:pPr>
            <a:r>
              <a:rPr lang="en-US" sz="2400" dirty="0" smtClean="0">
                <a:effectLst>
                  <a:outerShdw blurRad="38100" dist="38100" dir="2700000" algn="tl">
                    <a:srgbClr val="000000">
                      <a:alpha val="43137"/>
                    </a:srgbClr>
                  </a:outerShdw>
                </a:effectLst>
              </a:rPr>
              <a:t>Category 2 (Middle 15 pests, Moderate pests)</a:t>
            </a:r>
          </a:p>
          <a:p>
            <a:pPr>
              <a:buSzPct val="90000"/>
              <a:buFont typeface="Wingdings" panose="05000000000000000000" pitchFamily="2" charset="2"/>
              <a:buChar char="§"/>
            </a:pPr>
            <a:r>
              <a:rPr lang="en-US" sz="2400" dirty="0" smtClean="0">
                <a:effectLst>
                  <a:outerShdw blurRad="38100" dist="38100" dir="2700000" algn="tl">
                    <a:srgbClr val="000000">
                      <a:alpha val="43137"/>
                    </a:srgbClr>
                  </a:outerShdw>
                </a:effectLst>
              </a:rPr>
              <a:t>Pests are most likely to have a moderate impact in the United States. </a:t>
            </a:r>
          </a:p>
          <a:p>
            <a:pPr>
              <a:buSzPct val="90000"/>
              <a:buFont typeface="Wingdings" panose="05000000000000000000" pitchFamily="2" charset="2"/>
              <a:buChar char="§"/>
            </a:pPr>
            <a:r>
              <a:rPr lang="en-US" sz="2400" dirty="0" smtClean="0">
                <a:effectLst>
                  <a:outerShdw blurRad="38100" dist="38100" dir="2700000" algn="tl">
                    <a:srgbClr val="000000">
                      <a:alpha val="43137"/>
                    </a:srgbClr>
                  </a:outerShdw>
                </a:effectLst>
              </a:rPr>
              <a:t>Fall into one of three categories (from</a:t>
            </a:r>
            <a:r>
              <a:rPr lang="en-US" sz="2400" baseline="0" dirty="0" smtClean="0">
                <a:effectLst>
                  <a:outerShdw blurRad="38100" dist="38100" dir="2700000" algn="tl">
                    <a:srgbClr val="000000">
                      <a:alpha val="43137"/>
                    </a:srgbClr>
                  </a:outerShdw>
                </a:effectLst>
              </a:rPr>
              <a:t> Alison’s presentation):</a:t>
            </a:r>
          </a:p>
          <a:p>
            <a:pPr marL="795338" indent="-338138">
              <a:buClr>
                <a:schemeClr val="tx2">
                  <a:lumMod val="75000"/>
                </a:schemeClr>
              </a:buClr>
              <a:buSzPct val="90000"/>
              <a:buFont typeface="Wingdings" panose="05000000000000000000" pitchFamily="2" charset="2"/>
              <a:buChar char="§"/>
            </a:pPr>
            <a:r>
              <a:rPr lang="en-US" sz="2400" dirty="0" smtClean="0">
                <a:effectLst>
                  <a:outerShdw blurRad="38100" dist="38100" dir="2700000" algn="tl">
                    <a:srgbClr val="000000">
                      <a:alpha val="43137"/>
                    </a:srgbClr>
                  </a:outerShdw>
                </a:effectLst>
              </a:rPr>
              <a:t>Predicted to be a moderate pest</a:t>
            </a:r>
          </a:p>
          <a:p>
            <a:pPr marL="795338" indent="-338138">
              <a:buClr>
                <a:schemeClr val="tx2">
                  <a:lumMod val="75000"/>
                </a:schemeClr>
              </a:buClr>
              <a:buSzPct val="90000"/>
              <a:buFont typeface="Wingdings" panose="05000000000000000000" pitchFamily="2" charset="2"/>
              <a:buChar char="§"/>
            </a:pPr>
            <a:r>
              <a:rPr lang="en-US" sz="2400" dirty="0" smtClean="0">
                <a:effectLst>
                  <a:outerShdw blurRad="38100" dist="38100" dir="2700000" algn="tl">
                    <a:srgbClr val="000000">
                      <a:alpha val="43137"/>
                    </a:srgbClr>
                  </a:outerShdw>
                </a:effectLst>
              </a:rPr>
              <a:t>Predicted to be a moderate pest, but with a high degree of uncertainty</a:t>
            </a:r>
          </a:p>
          <a:p>
            <a:pPr marL="795338" indent="-338138">
              <a:buClr>
                <a:schemeClr val="tx2">
                  <a:lumMod val="75000"/>
                </a:schemeClr>
              </a:buClr>
              <a:buSzPct val="90000"/>
              <a:buFont typeface="Wingdings" panose="05000000000000000000" pitchFamily="2" charset="2"/>
              <a:buChar char="§"/>
            </a:pPr>
            <a:r>
              <a:rPr lang="en-US" sz="2400" dirty="0" smtClean="0">
                <a:effectLst>
                  <a:outerShdw blurRad="38100" dist="38100" dir="2700000" algn="tl">
                    <a:srgbClr val="000000">
                      <a:alpha val="43137"/>
                    </a:srgbClr>
                  </a:outerShdw>
                </a:effectLst>
              </a:rPr>
              <a:t>Probability of being a moderate vs. low impact pest is roughly equivalent (within 10%)</a:t>
            </a:r>
          </a:p>
          <a:p>
            <a:pPr marL="0" marR="0" indent="0" algn="l" defTabSz="914400" rtl="0" eaLnBrk="0" fontAlgn="base" latinLnBrk="0" hangingPunct="0">
              <a:lnSpc>
                <a:spcPct val="100000"/>
              </a:lnSpc>
              <a:spcBef>
                <a:spcPct val="30000"/>
              </a:spcBef>
              <a:spcAft>
                <a:spcPct val="0"/>
              </a:spcAft>
              <a:buClrTx/>
              <a:buSzPct val="90000"/>
              <a:buFont typeface="Wingdings" panose="05000000000000000000" pitchFamily="2" charset="2"/>
              <a:buChar char="§"/>
              <a:tabLst/>
              <a:defRPr/>
            </a:pPr>
            <a:r>
              <a:rPr lang="en-US" sz="2400" dirty="0" smtClean="0">
                <a:effectLst>
                  <a:outerShdw blurRad="38100" dist="38100" dir="2700000" algn="tl">
                    <a:srgbClr val="000000">
                      <a:alpha val="43137"/>
                    </a:srgbClr>
                  </a:outerShdw>
                </a:effectLst>
              </a:rPr>
              <a:t>Pests have a 10 to 20% probability of being a high impact pest.</a:t>
            </a:r>
          </a:p>
          <a:p>
            <a:pPr>
              <a:buSzPct val="90000"/>
              <a:buFont typeface="Wingdings" panose="05000000000000000000" pitchFamily="2" charset="2"/>
              <a:buChar char="§"/>
            </a:pPr>
            <a:r>
              <a:rPr lang="en-US" sz="2400" dirty="0" smtClean="0">
                <a:effectLst>
                  <a:outerShdw blurRad="38100" dist="38100" dir="2700000" algn="tl">
                    <a:srgbClr val="000000">
                      <a:alpha val="43137"/>
                    </a:srgbClr>
                  </a:outerShdw>
                </a:effectLst>
              </a:rPr>
              <a:t>These pests will not be part of the Pests of Economic and Environmental Importance List.</a:t>
            </a:r>
          </a:p>
          <a:p>
            <a:pPr>
              <a:buSzPct val="90000"/>
              <a:buFont typeface="Wingdings" panose="05000000000000000000" pitchFamily="2" charset="2"/>
              <a:buChar char="§"/>
            </a:pPr>
            <a:r>
              <a:rPr lang="en-US" sz="2400" dirty="0" smtClean="0">
                <a:effectLst>
                  <a:outerShdw blurRad="38100" dist="38100" dir="2700000" algn="tl">
                    <a:srgbClr val="000000">
                      <a:alpha val="43137"/>
                    </a:srgbClr>
                  </a:outerShdw>
                </a:effectLst>
              </a:rPr>
              <a:t>Pests will be evaluated on a case-by-case basis to determine if surveys are warranted. Pests that are recommended for survey and pass the Post-assessment will be added to commodity manuals or posted as free-standing datasheets. </a:t>
            </a:r>
          </a:p>
          <a:p>
            <a:r>
              <a:rPr lang="en-US" sz="2400" dirty="0" smtClean="0">
                <a:effectLst>
                  <a:outerShdw blurRad="38100" dist="38100" dir="2700000" algn="tl">
                    <a:srgbClr val="000000">
                      <a:alpha val="43137"/>
                    </a:srgbClr>
                  </a:outerShdw>
                </a:effectLst>
              </a:rPr>
              <a:t>If pests are recommended for survey but fail the Post-assessment they may or may not be listed as priorities for research.</a:t>
            </a:r>
            <a:endParaRPr lang="en-US" sz="2400"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15</a:t>
            </a:fld>
            <a:endParaRPr lang="en-US" dirty="0"/>
          </a:p>
        </p:txBody>
      </p:sp>
    </p:spTree>
    <p:extLst>
      <p:ext uri="{BB962C8B-B14F-4D97-AF65-F5344CB8AC3E}">
        <p14:creationId xmlns:p14="http://schemas.microsoft.com/office/powerpoint/2010/main" val="31996938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62500" lnSpcReduction="20000"/>
          </a:bodyPr>
          <a:lstStyle/>
          <a:p>
            <a:pPr marL="0" indent="0">
              <a:buNone/>
            </a:pPr>
            <a:r>
              <a:rPr lang="en-US" sz="2400" dirty="0" smtClean="0">
                <a:effectLst>
                  <a:outerShdw blurRad="38100" dist="38100" dir="2700000" algn="tl">
                    <a:srgbClr val="000000">
                      <a:alpha val="43137"/>
                    </a:srgbClr>
                  </a:outerShdw>
                </a:effectLst>
              </a:rPr>
              <a:t>Category 3 [Bottom 31 pests, Low impact pests]</a:t>
            </a:r>
          </a:p>
          <a:p>
            <a:pPr marL="342900" indent="-342900">
              <a:buFont typeface="Wingdings" panose="05000000000000000000" pitchFamily="2" charset="2"/>
              <a:buChar char="§"/>
            </a:pPr>
            <a:r>
              <a:rPr lang="en-US" sz="2400" dirty="0" smtClean="0">
                <a:effectLst>
                  <a:outerShdw blurRad="38100" dist="38100" dir="2700000" algn="tl">
                    <a:srgbClr val="000000">
                      <a:alpha val="43137"/>
                    </a:srgbClr>
                  </a:outerShdw>
                </a:effectLst>
              </a:rPr>
              <a:t>Pests are most likely to have a low impact in the United States. Pests have a less than 10% probability of being a high impact pest. </a:t>
            </a:r>
          </a:p>
          <a:p>
            <a:pPr marL="342900" indent="-342900">
              <a:buFont typeface="Wingdings" panose="05000000000000000000" pitchFamily="2" charset="2"/>
              <a:buChar char="§"/>
            </a:pPr>
            <a:r>
              <a:rPr lang="en-US" sz="2400" dirty="0" smtClean="0">
                <a:effectLst>
                  <a:outerShdw blurRad="38100" dist="38100" dir="2700000" algn="tl">
                    <a:srgbClr val="000000">
                      <a:alpha val="43137"/>
                    </a:srgbClr>
                  </a:outerShdw>
                </a:effectLst>
              </a:rPr>
              <a:t>Fall into</a:t>
            </a:r>
            <a:r>
              <a:rPr lang="en-US" sz="2400" baseline="0" dirty="0" smtClean="0">
                <a:effectLst>
                  <a:outerShdw blurRad="38100" dist="38100" dir="2700000" algn="tl">
                    <a:srgbClr val="000000">
                      <a:alpha val="43137"/>
                    </a:srgbClr>
                  </a:outerShdw>
                </a:effectLst>
              </a:rPr>
              <a:t> one of three groups:</a:t>
            </a:r>
          </a:p>
          <a:p>
            <a:pPr marL="0" indent="0">
              <a:buFont typeface="Arial" panose="020B0604020202020204" pitchFamily="34" charset="0"/>
              <a:buNone/>
            </a:pPr>
            <a:r>
              <a:rPr lang="en-US" sz="2400" dirty="0" smtClean="0">
                <a:effectLst>
                  <a:outerShdw blurRad="38100" dist="38100" dir="2700000" algn="tl">
                    <a:srgbClr val="000000">
                      <a:alpha val="43137"/>
                    </a:srgbClr>
                  </a:outerShdw>
                </a:effectLst>
              </a:rPr>
              <a:t>	Predicted to be a low impact pest, but with high uncertainty</a:t>
            </a:r>
          </a:p>
          <a:p>
            <a:pPr marL="0" indent="0">
              <a:buFont typeface="Arial" panose="020B0604020202020204" pitchFamily="34" charset="0"/>
              <a:buNone/>
            </a:pPr>
            <a:r>
              <a:rPr lang="en-US" sz="2400" dirty="0" smtClean="0">
                <a:effectLst>
                  <a:outerShdw blurRad="38100" dist="38100" dir="2700000" algn="tl">
                    <a:srgbClr val="000000">
                      <a:alpha val="43137"/>
                    </a:srgbClr>
                  </a:outerShdw>
                </a:effectLst>
              </a:rPr>
              <a:t>	Predicted to be a low impact pest</a:t>
            </a:r>
          </a:p>
          <a:p>
            <a:pPr marL="0" indent="0">
              <a:buFont typeface="Arial" panose="020B0604020202020204" pitchFamily="34" charset="0"/>
              <a:buNone/>
            </a:pPr>
            <a:r>
              <a:rPr lang="en-US" sz="2400" dirty="0" smtClean="0">
                <a:effectLst>
                  <a:outerShdw blurRad="38100" dist="38100" dir="2700000" algn="tl">
                    <a:srgbClr val="000000">
                      <a:alpha val="43137"/>
                    </a:srgbClr>
                  </a:outerShdw>
                </a:effectLst>
              </a:rPr>
              <a:t>	Undetermined-- Pest has not been introduced outside of native range; closely related species are high impact pests</a:t>
            </a:r>
          </a:p>
          <a:p>
            <a:pPr marL="342900" indent="-342900">
              <a:buFont typeface="Wingdings" panose="05000000000000000000" pitchFamily="2" charset="2"/>
              <a:buChar char="§"/>
            </a:pPr>
            <a:r>
              <a:rPr lang="en-US" sz="2400" dirty="0" smtClean="0">
                <a:effectLst>
                  <a:outerShdw blurRad="38100" dist="38100" dir="2700000" algn="tl">
                    <a:srgbClr val="000000">
                      <a:alpha val="43137"/>
                    </a:srgbClr>
                  </a:outerShdw>
                </a:effectLst>
              </a:rPr>
              <a:t>These pests will not be included on the Pests of Economic and Environmental Importance List. </a:t>
            </a:r>
          </a:p>
          <a:p>
            <a:pPr marL="342900" indent="-342900">
              <a:buFont typeface="Wingdings" panose="05000000000000000000" pitchFamily="2" charset="2"/>
              <a:buChar char="§"/>
            </a:pPr>
            <a:r>
              <a:rPr lang="en-US" sz="2400" dirty="0" smtClean="0">
                <a:effectLst>
                  <a:outerShdw blurRad="38100" dist="38100" dir="2700000" algn="tl">
                    <a:srgbClr val="000000">
                      <a:alpha val="43137"/>
                    </a:srgbClr>
                  </a:outerShdw>
                </a:effectLst>
              </a:rPr>
              <a:t>New pests assessed will not be included in a commodity manual or posted as free-standing datasheets unless there is a significant reason for including them.</a:t>
            </a:r>
          </a:p>
          <a:p>
            <a:pPr marL="342900" indent="-342900">
              <a:buFont typeface="Wingdings" panose="05000000000000000000" pitchFamily="2" charset="2"/>
              <a:buChar char="§"/>
            </a:pPr>
            <a:r>
              <a:rPr lang="en-US" sz="2400" dirty="0" smtClean="0">
                <a:effectLst>
                  <a:outerShdw blurRad="38100" dist="38100" dir="2700000" algn="tl">
                    <a:srgbClr val="000000">
                      <a:alpha val="43137"/>
                    </a:srgbClr>
                  </a:outerShdw>
                </a:effectLst>
              </a:rPr>
              <a:t>Existing pests present in a commodity-manual will likely be removed from manuals over time. These pests will still be available for bundling into other surveys.</a:t>
            </a:r>
            <a:endParaRPr lang="en-US" sz="2400"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16</a:t>
            </a:fld>
            <a:endParaRPr lang="en-US" dirty="0"/>
          </a:p>
        </p:txBody>
      </p:sp>
    </p:spTree>
    <p:extLst>
      <p:ext uri="{BB962C8B-B14F-4D97-AF65-F5344CB8AC3E}">
        <p14:creationId xmlns:p14="http://schemas.microsoft.com/office/powerpoint/2010/main" val="31996938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17</a:t>
            </a:fld>
            <a:endParaRPr lang="en-US" dirty="0"/>
          </a:p>
        </p:txBody>
      </p:sp>
    </p:spTree>
    <p:extLst>
      <p:ext uri="{BB962C8B-B14F-4D97-AF65-F5344CB8AC3E}">
        <p14:creationId xmlns:p14="http://schemas.microsoft.com/office/powerpoint/2010/main" val="34235166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2800" dirty="0" smtClean="0"/>
              <a:t>We analyzed 53</a:t>
            </a:r>
            <a:r>
              <a:rPr lang="en-US" sz="2800" baseline="0" dirty="0" smtClean="0"/>
              <a:t> pests from the 2016 model (plant pathogens and arthropods). Mollusks (2 species, 1 genera, 1 family) will be analyzed in separate mollusk model. 1 weed.</a:t>
            </a:r>
          </a:p>
          <a:p>
            <a:endParaRPr lang="en-US" sz="2800" baseline="0" dirty="0" smtClean="0"/>
          </a:p>
          <a:p>
            <a:r>
              <a:rPr lang="en-US" sz="2800" dirty="0" smtClean="0"/>
              <a:t>We </a:t>
            </a:r>
            <a:r>
              <a:rPr lang="en-US" sz="2800" dirty="0" smtClean="0">
                <a:solidFill>
                  <a:srgbClr val="FFFF00"/>
                </a:solidFill>
              </a:rPr>
              <a:t>analyzed</a:t>
            </a:r>
            <a:r>
              <a:rPr lang="en-US" sz="2800" baseline="0" dirty="0" smtClean="0">
                <a:solidFill>
                  <a:srgbClr val="FFFF00"/>
                </a:solidFill>
              </a:rPr>
              <a:t> 38 new pests </a:t>
            </a:r>
            <a:r>
              <a:rPr lang="en-US" sz="2800" baseline="0" dirty="0" smtClean="0"/>
              <a:t>using the new model. We analyzed arthropods, plant pathogens, and nematodes. </a:t>
            </a:r>
          </a:p>
          <a:p>
            <a:endParaRPr lang="en-US" sz="2800" baseline="0" dirty="0" smtClean="0"/>
          </a:p>
          <a:p>
            <a:r>
              <a:rPr lang="en-US" sz="2800" dirty="0" smtClean="0">
                <a:effectLst>
                  <a:outerShdw blurRad="38100" dist="38100" dir="2700000" algn="tl">
                    <a:srgbClr val="000000">
                      <a:alpha val="43137"/>
                    </a:srgbClr>
                  </a:outerShdw>
                </a:effectLst>
              </a:rPr>
              <a:t>2012 Offshore Pest Information System (OPIS) </a:t>
            </a:r>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18</a:t>
            </a:fld>
            <a:endParaRPr lang="en-US" dirty="0"/>
          </a:p>
        </p:txBody>
      </p:sp>
    </p:spTree>
    <p:extLst>
      <p:ext uri="{BB962C8B-B14F-4D97-AF65-F5344CB8AC3E}">
        <p14:creationId xmlns:p14="http://schemas.microsoft.com/office/powerpoint/2010/main" val="19480016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96925" lvl="2" indent="-398463">
              <a:buClr>
                <a:schemeClr val="tx2">
                  <a:lumMod val="75000"/>
                </a:schemeClr>
              </a:buClr>
              <a:buSzPct val="90000"/>
              <a:buFont typeface="Wingdings" pitchFamily="2" charset="2"/>
              <a:buChar char="§"/>
              <a:tabLst>
                <a:tab pos="515938" algn="l"/>
              </a:tabLst>
            </a:pPr>
            <a:r>
              <a:rPr lang="en-US" sz="1600" dirty="0">
                <a:effectLst>
                  <a:outerShdw blurRad="38100" dist="38100" dir="2700000" algn="tl">
                    <a:srgbClr val="000000">
                      <a:alpha val="75000"/>
                    </a:srgbClr>
                  </a:outerShdw>
                </a:effectLst>
              </a:rPr>
              <a:t>17 </a:t>
            </a:r>
            <a:r>
              <a:rPr lang="en-US" sz="1600" dirty="0" smtClean="0">
                <a:effectLst>
                  <a:outerShdw blurRad="38100" dist="38100" dir="2700000" algn="tl">
                    <a:srgbClr val="000000">
                      <a:alpha val="75000"/>
                    </a:srgbClr>
                  </a:outerShdw>
                </a:effectLst>
              </a:rPr>
              <a:t>new </a:t>
            </a:r>
            <a:r>
              <a:rPr lang="en-US" sz="1600" dirty="0">
                <a:effectLst>
                  <a:outerShdw blurRad="38100" dist="38100" dir="2700000" algn="tl">
                    <a:srgbClr val="000000">
                      <a:alpha val="75000"/>
                    </a:srgbClr>
                  </a:outerShdw>
                </a:effectLst>
              </a:rPr>
              <a:t>arthropods ran through model</a:t>
            </a:r>
          </a:p>
          <a:p>
            <a:pPr marL="796925" lvl="2" indent="-398463">
              <a:buClr>
                <a:schemeClr val="tx2">
                  <a:lumMod val="75000"/>
                </a:schemeClr>
              </a:buClr>
              <a:buSzPct val="90000"/>
              <a:buFont typeface="Wingdings" pitchFamily="2" charset="2"/>
              <a:buChar char="§"/>
              <a:tabLst>
                <a:tab pos="515938" algn="l"/>
              </a:tabLst>
            </a:pPr>
            <a:r>
              <a:rPr lang="en-US" sz="1600" dirty="0">
                <a:effectLst>
                  <a:outerShdw blurRad="38100" dist="38100" dir="2700000" algn="tl">
                    <a:srgbClr val="000000">
                      <a:alpha val="75000"/>
                    </a:srgbClr>
                  </a:outerShdw>
                </a:effectLst>
              </a:rPr>
              <a:t>10 pests either ranked low or failed the post-assessment.</a:t>
            </a:r>
            <a:r>
              <a:rPr lang="en-US" sz="1600" baseline="0" dirty="0">
                <a:effectLst>
                  <a:outerShdw blurRad="38100" dist="38100" dir="2700000" algn="tl">
                    <a:srgbClr val="000000">
                      <a:alpha val="75000"/>
                    </a:srgbClr>
                  </a:outerShdw>
                </a:effectLst>
              </a:rPr>
              <a:t> They</a:t>
            </a:r>
            <a:r>
              <a:rPr lang="en-US" sz="1600" dirty="0">
                <a:effectLst>
                  <a:outerShdw blurRad="38100" dist="38100" dir="2700000" algn="tl">
                    <a:srgbClr val="000000">
                      <a:alpha val="75000"/>
                    </a:srgbClr>
                  </a:outerShdw>
                </a:effectLst>
              </a:rPr>
              <a:t> will not be added to the prioritized</a:t>
            </a:r>
            <a:r>
              <a:rPr lang="en-US" sz="1600" baseline="0" dirty="0">
                <a:effectLst>
                  <a:outerShdw blurRad="38100" dist="38100" dir="2700000" algn="tl">
                    <a:srgbClr val="000000">
                      <a:alpha val="75000"/>
                    </a:srgbClr>
                  </a:outerShdw>
                </a:effectLst>
              </a:rPr>
              <a:t> </a:t>
            </a:r>
            <a:r>
              <a:rPr lang="en-US" sz="1600" dirty="0">
                <a:effectLst>
                  <a:outerShdw blurRad="38100" dist="38100" dir="2700000" algn="tl">
                    <a:srgbClr val="000000">
                      <a:alpha val="75000"/>
                    </a:srgbClr>
                  </a:outerShdw>
                </a:effectLst>
              </a:rPr>
              <a:t>list or commodity manual.</a:t>
            </a:r>
          </a:p>
          <a:p>
            <a:pPr marL="796925" lvl="2" indent="-398463">
              <a:buClr>
                <a:schemeClr val="tx2">
                  <a:lumMod val="75000"/>
                </a:schemeClr>
              </a:buClr>
              <a:buSzPct val="90000"/>
              <a:buFont typeface="Wingdings" pitchFamily="2" charset="2"/>
              <a:buChar char="§"/>
              <a:tabLst>
                <a:tab pos="515938" algn="l"/>
              </a:tabLst>
            </a:pPr>
            <a:r>
              <a:rPr lang="en-US" sz="1600" dirty="0">
                <a:effectLst>
                  <a:outerShdw blurRad="38100" dist="38100" dir="2700000" algn="tl">
                    <a:srgbClr val="000000">
                      <a:alpha val="75000"/>
                    </a:srgbClr>
                  </a:outerShdw>
                </a:effectLst>
              </a:rPr>
              <a:t>We are applying the post-assessment to 7 </a:t>
            </a:r>
            <a:r>
              <a:rPr lang="en-US" sz="1600" dirty="0" smtClean="0">
                <a:effectLst>
                  <a:outerShdw blurRad="38100" dist="38100" dir="2700000" algn="tl">
                    <a:srgbClr val="000000">
                      <a:alpha val="75000"/>
                    </a:srgbClr>
                  </a:outerShdw>
                </a:effectLst>
              </a:rPr>
              <a:t>pests</a:t>
            </a:r>
            <a:r>
              <a:rPr lang="en-US" sz="1600" dirty="0">
                <a:effectLst>
                  <a:outerShdw blurRad="38100" dist="38100" dir="2700000" algn="tl">
                    <a:srgbClr val="000000">
                      <a:alpha val="75000"/>
                    </a:srgbClr>
                  </a:outerShdw>
                </a:effectLst>
              </a:rPr>
              <a:t>.</a:t>
            </a:r>
            <a:r>
              <a:rPr lang="en-US" sz="1600" baseline="0" dirty="0">
                <a:effectLst>
                  <a:outerShdw blurRad="38100" dist="38100" dir="2700000" algn="tl">
                    <a:srgbClr val="000000">
                      <a:alpha val="75000"/>
                    </a:srgbClr>
                  </a:outerShdw>
                </a:effectLst>
              </a:rPr>
              <a:t> </a:t>
            </a:r>
            <a:endParaRPr lang="en-US" sz="1600" dirty="0">
              <a:effectLst>
                <a:outerShdw blurRad="38100" dist="38100" dir="2700000" algn="tl">
                  <a:srgbClr val="000000">
                    <a:alpha val="75000"/>
                  </a:srgbClr>
                </a:outerShdw>
              </a:effectLst>
            </a:endParaRPr>
          </a:p>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19</a:t>
            </a:fld>
            <a:endParaRPr lang="en-US" dirty="0"/>
          </a:p>
        </p:txBody>
      </p:sp>
    </p:spTree>
    <p:extLst>
      <p:ext uri="{BB962C8B-B14F-4D97-AF65-F5344CB8AC3E}">
        <p14:creationId xmlns:p14="http://schemas.microsoft.com/office/powerpoint/2010/main" val="3094066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a:t>
            </a:fld>
            <a:endParaRPr lang="en-US" dirty="0"/>
          </a:p>
        </p:txBody>
      </p:sp>
    </p:spTree>
    <p:extLst>
      <p:ext uri="{BB962C8B-B14F-4D97-AF65-F5344CB8AC3E}">
        <p14:creationId xmlns:p14="http://schemas.microsoft.com/office/powerpoint/2010/main" val="34235166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 new plant pathogens and nematodes</a:t>
            </a:r>
            <a:r>
              <a:rPr lang="en-US" baseline="0" dirty="0" smtClean="0"/>
              <a:t> analyzed:</a:t>
            </a:r>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600" dirty="0" smtClean="0">
                <a:effectLst>
                  <a:outerShdw blurRad="38100" dist="38100" dir="2700000" algn="tl">
                    <a:srgbClr val="000000">
                      <a:alpha val="75000"/>
                    </a:srgbClr>
                  </a:outerShdw>
                </a:effectLst>
              </a:rPr>
              <a:t>10 pests either ranked low or failed the post-assessment.</a:t>
            </a:r>
            <a:r>
              <a:rPr lang="en-US" sz="1600" baseline="0" dirty="0" smtClean="0">
                <a:effectLst>
                  <a:outerShdw blurRad="38100" dist="38100" dir="2700000" algn="tl">
                    <a:srgbClr val="000000">
                      <a:alpha val="75000"/>
                    </a:srgbClr>
                  </a:outerShdw>
                </a:effectLst>
              </a:rPr>
              <a:t> They</a:t>
            </a:r>
            <a:r>
              <a:rPr lang="en-US" sz="1600" dirty="0" smtClean="0">
                <a:effectLst>
                  <a:outerShdw blurRad="38100" dist="38100" dir="2700000" algn="tl">
                    <a:srgbClr val="000000">
                      <a:alpha val="75000"/>
                    </a:srgbClr>
                  </a:outerShdw>
                </a:effectLst>
              </a:rPr>
              <a:t> will not be added to the prioritized</a:t>
            </a:r>
            <a:r>
              <a:rPr lang="en-US" sz="1600" baseline="0" dirty="0" smtClean="0">
                <a:effectLst>
                  <a:outerShdw blurRad="38100" dist="38100" dir="2700000" algn="tl">
                    <a:srgbClr val="000000">
                      <a:alpha val="75000"/>
                    </a:srgbClr>
                  </a:outerShdw>
                </a:effectLst>
              </a:rPr>
              <a:t> </a:t>
            </a:r>
            <a:r>
              <a:rPr lang="en-US" sz="1600" dirty="0" smtClean="0">
                <a:effectLst>
                  <a:outerShdw blurRad="38100" dist="38100" dir="2700000" algn="tl">
                    <a:srgbClr val="000000">
                      <a:alpha val="75000"/>
                    </a:srgbClr>
                  </a:outerShdw>
                </a:effectLst>
              </a:rPr>
              <a:t>list or commodity manual. We are currently applying the post-assessment to an additional 10 pests.</a:t>
            </a:r>
            <a:r>
              <a:rPr lang="en-US" sz="1600" baseline="0" dirty="0" smtClean="0">
                <a:effectLst>
                  <a:outerShdw blurRad="38100" dist="38100" dir="2700000" algn="tl">
                    <a:srgbClr val="000000">
                      <a:alpha val="75000"/>
                    </a:srgbClr>
                  </a:outerShdw>
                </a:effectLst>
              </a:rPr>
              <a:t> </a:t>
            </a:r>
            <a:endParaRPr lang="en-US" sz="1600" dirty="0" smtClean="0">
              <a:effectLst>
                <a:outerShdw blurRad="38100" dist="38100" dir="2700000" algn="tl">
                  <a:srgbClr val="000000">
                    <a:alpha val="75000"/>
                  </a:srgbClr>
                </a:outerShdw>
              </a:effectLst>
            </a:endParaRPr>
          </a:p>
          <a:p>
            <a:endParaRPr lang="en-US" sz="1600" dirty="0" smtClean="0">
              <a:effectLst>
                <a:outerShdw blurRad="38100" dist="38100" dir="2700000" algn="tl">
                  <a:srgbClr val="000000">
                    <a:alpha val="75000"/>
                  </a:srgbClr>
                </a:outerShdw>
              </a:effectLst>
            </a:endParaRPr>
          </a:p>
          <a:p>
            <a:endParaRPr lang="en-US" sz="1600" dirty="0" smtClean="0">
              <a:effectLst>
                <a:outerShdw blurRad="38100" dist="38100" dir="2700000" algn="tl">
                  <a:srgbClr val="000000">
                    <a:alpha val="75000"/>
                  </a:srgbClr>
                </a:outerShdw>
              </a:effectLst>
            </a:endParaRPr>
          </a:p>
          <a:p>
            <a:r>
              <a:rPr lang="en-US" sz="1600" dirty="0" smtClean="0">
                <a:effectLst>
                  <a:outerShdw blurRad="38100" dist="38100" dir="2700000" algn="tl">
                    <a:srgbClr val="000000">
                      <a:alpha val="75000"/>
                    </a:srgbClr>
                  </a:outerShdw>
                </a:effectLst>
              </a:rPr>
              <a:t>The Magnaporthe oryzae triticum strain or wheat</a:t>
            </a:r>
            <a:r>
              <a:rPr lang="en-US" sz="1600" baseline="0" dirty="0" smtClean="0">
                <a:effectLst>
                  <a:outerShdw blurRad="38100" dist="38100" dir="2700000" algn="tl">
                    <a:srgbClr val="000000">
                      <a:alpha val="75000"/>
                    </a:srgbClr>
                  </a:outerShdw>
                </a:effectLst>
              </a:rPr>
              <a:t> blast failed the post-assessment based on the lack of diagnostic methods but the methods are very close to completion (~1-yr out) . The post-assessment will be re-run during the next CAPS Prioritization and this pest will likely make the next list.</a:t>
            </a:r>
          </a:p>
          <a:p>
            <a:endParaRPr lang="en-US" dirty="0" smtClean="0"/>
          </a:p>
          <a:p>
            <a:r>
              <a:rPr lang="en-US" dirty="0" smtClean="0"/>
              <a:t>Rathayibacter</a:t>
            </a:r>
            <a:r>
              <a:rPr lang="en-US" baseline="0" dirty="0" smtClean="0"/>
              <a:t> toxicus ranked low using the model based on the plant impacts alone. This bacterium only causes some slight gumming of the rye grass seed heads. The actual impacts however are to cattle and sheep. The bacterium produces a toxin that can kill cattle/sheep. This is also a Select Agent. Since PPQ would likely be the only ones conducting surveys for this bacterium or its nematode vector, we have decided to complete a post-assessment for this one as well. </a:t>
            </a:r>
          </a:p>
          <a:p>
            <a:endParaRPr lang="en-US" baseline="0" dirty="0" smtClean="0"/>
          </a:p>
          <a:p>
            <a:r>
              <a:rPr lang="en-US" baseline="0" dirty="0" smtClean="0"/>
              <a:t>There has been some discussion of running pests such as this one with human or animal health impacts through an additional or different assessment.</a:t>
            </a:r>
            <a:endParaRPr lang="en-US" dirty="0" smtClean="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20</a:t>
            </a:fld>
            <a:endParaRPr lang="en-US" dirty="0"/>
          </a:p>
        </p:txBody>
      </p:sp>
    </p:spTree>
    <p:extLst>
      <p:ext uri="{BB962C8B-B14F-4D97-AF65-F5344CB8AC3E}">
        <p14:creationId xmlns:p14="http://schemas.microsoft.com/office/powerpoint/2010/main" val="32497719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2800" dirty="0" smtClean="0"/>
              <a:t>Running</a:t>
            </a:r>
            <a:r>
              <a:rPr lang="en-US" sz="2800" baseline="0" dirty="0" smtClean="0"/>
              <a:t> 95 total pests for a range of sources this includes 56 pests from the existing/current prioritized pest list. The additional 39 isn’t all of the pest suggestions that we have gotten over the pest few years. We have prioritized the pests to be run through. It will take us several years to run all of the OPIS A and former Additional pest of concerns pest list. In total those two lists had 103 pests listed on them alone.</a:t>
            </a:r>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21</a:t>
            </a:fld>
            <a:endParaRPr lang="en-US" dirty="0"/>
          </a:p>
        </p:txBody>
      </p:sp>
    </p:spTree>
    <p:extLst>
      <p:ext uri="{BB962C8B-B14F-4D97-AF65-F5344CB8AC3E}">
        <p14:creationId xmlns:p14="http://schemas.microsoft.com/office/powerpoint/2010/main" val="739199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3</a:t>
            </a:fld>
            <a:endParaRPr lang="en-US" dirty="0"/>
          </a:p>
        </p:txBody>
      </p:sp>
    </p:spTree>
    <p:extLst>
      <p:ext uri="{BB962C8B-B14F-4D97-AF65-F5344CB8AC3E}">
        <p14:creationId xmlns:p14="http://schemas.microsoft.com/office/powerpoint/2010/main" val="1780388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458788" indent="339725">
              <a:buClr>
                <a:schemeClr val="tx1"/>
              </a:buClr>
            </a:pPr>
            <a:r>
              <a:rPr lang="en-US" sz="2400" i="1" dirty="0" smtClean="0"/>
              <a:t>Paysandisia archon </a:t>
            </a:r>
            <a:r>
              <a:rPr lang="en-US" sz="2400" dirty="0" smtClean="0"/>
              <a:t>(South American palm borer) (was #49)</a:t>
            </a:r>
          </a:p>
          <a:p>
            <a:pPr marL="458788" indent="339725">
              <a:buClr>
                <a:schemeClr val="tx1"/>
              </a:buClr>
            </a:pPr>
            <a:r>
              <a:rPr lang="en-US" sz="2400" i="1" dirty="0" smtClean="0"/>
              <a:t>	Tecia solanivora </a:t>
            </a:r>
            <a:r>
              <a:rPr lang="en-US" sz="2400" dirty="0" smtClean="0"/>
              <a:t>(Guatemalan potato moth) (was #51)</a:t>
            </a:r>
          </a:p>
          <a:p>
            <a:pPr lvl="1">
              <a:buClr>
                <a:schemeClr val="tx1"/>
              </a:buClr>
            </a:pPr>
            <a:r>
              <a:rPr lang="en-US" sz="2400" i="1" dirty="0" smtClean="0"/>
              <a:t>	Trogoderma granarium </a:t>
            </a:r>
            <a:r>
              <a:rPr lang="en-US" sz="2400" dirty="0" smtClean="0"/>
              <a:t>(Khapra beetle) (was #44)</a:t>
            </a:r>
          </a:p>
          <a:p>
            <a:pPr marL="457200" marR="0" lvl="1" indent="0" algn="l" defTabSz="914400" rtl="0" eaLnBrk="0" fontAlgn="base" latinLnBrk="0" hangingPunct="0">
              <a:lnSpc>
                <a:spcPct val="100000"/>
              </a:lnSpc>
              <a:spcBef>
                <a:spcPct val="30000"/>
              </a:spcBef>
              <a:spcAft>
                <a:spcPct val="0"/>
              </a:spcAft>
              <a:buClr>
                <a:schemeClr val="tx1"/>
              </a:buClr>
              <a:buSzTx/>
              <a:buFontTx/>
              <a:buNone/>
              <a:tabLst/>
              <a:defRPr/>
            </a:pPr>
            <a:r>
              <a:rPr lang="en-US" sz="2400" i="1" dirty="0" smtClean="0"/>
              <a:t>	Tuta absoluta </a:t>
            </a:r>
            <a:r>
              <a:rPr lang="en-US" sz="2400" dirty="0" smtClean="0"/>
              <a:t>(Tomato leaf miner) (was #27</a:t>
            </a:r>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4</a:t>
            </a:fld>
            <a:endParaRPr lang="en-US" dirty="0"/>
          </a:p>
        </p:txBody>
      </p:sp>
    </p:spTree>
    <p:extLst>
      <p:ext uri="{BB962C8B-B14F-4D97-AF65-F5344CB8AC3E}">
        <p14:creationId xmlns:p14="http://schemas.microsoft.com/office/powerpoint/2010/main" val="113445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5</a:t>
            </a:fld>
            <a:endParaRPr lang="en-US" dirty="0"/>
          </a:p>
        </p:txBody>
      </p:sp>
    </p:spTree>
    <p:extLst>
      <p:ext uri="{BB962C8B-B14F-4D97-AF65-F5344CB8AC3E}">
        <p14:creationId xmlns:p14="http://schemas.microsoft.com/office/powerpoint/2010/main" val="607314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i="1" dirty="0" smtClean="0">
                <a:effectLst/>
              </a:rPr>
              <a:t>Agrilus biguttatus </a:t>
            </a:r>
            <a:r>
              <a:rPr lang="en-US" sz="1200" i="0" dirty="0" smtClean="0">
                <a:effectLst/>
              </a:rPr>
              <a:t>(was #1)</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en-US" sz="1200" kern="1200" dirty="0" smtClean="0">
                <a:solidFill>
                  <a:schemeClr val="tx1"/>
                </a:solidFill>
                <a:effectLst/>
                <a:latin typeface="Arial" charset="0"/>
                <a:ea typeface="+mn-ea"/>
                <a:cs typeface="+mn-cs"/>
              </a:rPr>
              <a:t>In its native range, it is generally a secondary pest attacking weakened trees;</a:t>
            </a:r>
            <a:r>
              <a:rPr lang="en-US" sz="1200" kern="1200" baseline="0" dirty="0" smtClean="0">
                <a:solidFill>
                  <a:schemeClr val="tx1"/>
                </a:solidFill>
                <a:effectLst/>
                <a:latin typeface="Arial" charset="0"/>
                <a:ea typeface="+mn-ea"/>
                <a:cs typeface="+mn-cs"/>
              </a:rPr>
              <a:t> however, some tree mortality has been observed. It could become a major pest under the right conditions…but so could many other wood-boring species. Could be some guilt by association in past…same genus as EAB.</a:t>
            </a:r>
            <a:endParaRPr lang="en-US" sz="1200" kern="1200" dirty="0" smtClean="0">
              <a:solidFill>
                <a:schemeClr val="tx1"/>
              </a:solidFill>
              <a:effectLst/>
              <a:latin typeface="Arial"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i="1" kern="1200" dirty="0" smtClean="0">
              <a:solidFill>
                <a:schemeClr val="tx1"/>
              </a:solidFill>
              <a:effectLst/>
              <a:latin typeface="Arial"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i="1" dirty="0" smtClean="0">
                <a:effectLst/>
              </a:rPr>
              <a:t>Massicus raddei </a:t>
            </a:r>
            <a:r>
              <a:rPr lang="en-US" sz="1200" dirty="0" smtClean="0">
                <a:effectLst/>
              </a:rPr>
              <a:t> (Low) (was #16)</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Arial" charset="0"/>
                <a:ea typeface="+mn-ea"/>
                <a:cs typeface="+mn-cs"/>
              </a:rPr>
              <a:t>-Serious damage is reported only from northeastern China, although this cerambycid is established throughout Asia. Outbreaks are experienced only occasionally and severe damage is not consistently reported. </a:t>
            </a:r>
            <a:endParaRPr lang="en-US" sz="1200"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i="1"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i="1" dirty="0" smtClean="0">
                <a:effectLst/>
              </a:rPr>
              <a:t>Tomicus destruens </a:t>
            </a:r>
            <a:r>
              <a:rPr lang="en-US" sz="1200" dirty="0" smtClean="0">
                <a:effectLst/>
              </a:rPr>
              <a:t>(Moderate or Low) (was #6)</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smtClean="0">
                <a:effectLst/>
              </a:rPr>
              <a:t>- There is another introduced species in same genus (T. piniperda) that has not been a major pest. There are also native species that affect the same host</a:t>
            </a:r>
            <a:r>
              <a:rPr lang="en-US" sz="1200" baseline="0" dirty="0" smtClean="0">
                <a:effectLst/>
              </a:rPr>
              <a:t> species. This pest had a 40% probability of being a Moderate pest and a 50% probability of being a Low pest. Probably ranked higher in past based on pine as a host…high value since there is so much acreage.</a:t>
            </a:r>
            <a:endParaRPr lang="en-US" sz="1200"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i="1"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i="1" dirty="0" smtClean="0">
                <a:effectLst/>
              </a:rPr>
              <a:t>Tremex fuscicornis </a:t>
            </a:r>
            <a:r>
              <a:rPr lang="en-US" sz="1200" dirty="0" smtClean="0">
                <a:effectLst/>
              </a:rPr>
              <a:t>(Moderate impact – potential outbreak pest) (Was #4)</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Arial" charset="0"/>
                <a:ea typeface="+mn-ea"/>
                <a:cs typeface="+mn-cs"/>
              </a:rPr>
              <a:t>- This</a:t>
            </a:r>
            <a:r>
              <a:rPr lang="en-US" sz="1200" kern="1200" baseline="0" dirty="0" smtClean="0">
                <a:solidFill>
                  <a:schemeClr val="tx1"/>
                </a:solidFill>
                <a:effectLst/>
                <a:latin typeface="Arial" charset="0"/>
                <a:ea typeface="+mn-ea"/>
                <a:cs typeface="+mn-cs"/>
              </a:rPr>
              <a:t> pest </a:t>
            </a:r>
            <a:r>
              <a:rPr lang="en-US" sz="1200" kern="1200" dirty="0" smtClean="0">
                <a:solidFill>
                  <a:schemeClr val="tx1"/>
                </a:solidFill>
                <a:effectLst/>
                <a:latin typeface="Arial" charset="0"/>
                <a:ea typeface="+mn-ea"/>
                <a:cs typeface="+mn-cs"/>
              </a:rPr>
              <a:t>normally attacks weakened or recently dead trees, but in its introduced range in Chile, it is attacking healthy trees in windbreak and shelter-wood areas.</a:t>
            </a:r>
            <a:endParaRPr lang="en-US" sz="1200" dirty="0" smtClean="0">
              <a:effectLst/>
            </a:endParaRPr>
          </a:p>
          <a:p>
            <a:pPr marL="171450" marR="0" lvl="0" indent="-171450" algn="l" defTabSz="914400" rtl="0" eaLnBrk="0" fontAlgn="base" latinLnBrk="0" hangingPunct="0">
              <a:lnSpc>
                <a:spcPct val="100000"/>
              </a:lnSpc>
              <a:spcBef>
                <a:spcPct val="30000"/>
              </a:spcBef>
              <a:spcAft>
                <a:spcPct val="0"/>
              </a:spcAft>
              <a:buClrTx/>
              <a:buSzTx/>
              <a:buFontTx/>
              <a:buChar char="-"/>
              <a:tabLst/>
              <a:defRPr/>
            </a:pPr>
            <a:endParaRPr lang="en-US" sz="1200" kern="1200" dirty="0" smtClean="0">
              <a:solidFill>
                <a:schemeClr val="tx1"/>
              </a:solidFill>
              <a:effectLst/>
              <a:latin typeface="Arial" charset="0"/>
              <a:ea typeface="+mn-ea"/>
              <a:cs typeface="+mn-cs"/>
            </a:endParaRPr>
          </a:p>
          <a:p>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6</a:t>
            </a:fld>
            <a:endParaRPr lang="en-US" dirty="0"/>
          </a:p>
        </p:txBody>
      </p:sp>
    </p:spTree>
    <p:extLst>
      <p:ext uri="{BB962C8B-B14F-4D97-AF65-F5344CB8AC3E}">
        <p14:creationId xmlns:p14="http://schemas.microsoft.com/office/powerpoint/2010/main" val="25276218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sz="2800" i="1" dirty="0" smtClean="0"/>
              <a:t>Helicoverpa armigera </a:t>
            </a:r>
            <a:r>
              <a:rPr lang="en-US" sz="2800" i="0" dirty="0" smtClean="0"/>
              <a:t>(High or Moderate) (Was #3)</a:t>
            </a:r>
          </a:p>
          <a:p>
            <a:r>
              <a:rPr lang="en-US" sz="2800" dirty="0" smtClean="0"/>
              <a:t>It frequently causes significant damage. The predictive model categorizes this as a major pest, although it is expected that the damage and costs will be reduced due to the presence and controls in place for its congener, Helicoverpa zea.  </a:t>
            </a:r>
          </a:p>
          <a:p>
            <a:endParaRPr lang="en-US" sz="2800" dirty="0" smtClean="0"/>
          </a:p>
          <a:p>
            <a:r>
              <a:rPr lang="en-US" sz="1200" i="1" dirty="0" smtClean="0"/>
              <a:t>Nysius huttoni </a:t>
            </a:r>
            <a:r>
              <a:rPr lang="en-US" sz="1200" i="0" dirty="0" smtClean="0"/>
              <a:t>(Low) (Was #31)</a:t>
            </a:r>
          </a:p>
          <a:p>
            <a:r>
              <a:rPr lang="en-US" sz="1200" kern="1200" dirty="0" smtClean="0">
                <a:solidFill>
                  <a:schemeClr val="tx1"/>
                </a:solidFill>
                <a:effectLst/>
                <a:latin typeface="Arial" charset="0"/>
                <a:ea typeface="+mn-ea"/>
                <a:cs typeface="+mn-cs"/>
              </a:rPr>
              <a:t>Insecticide programs for wheat and other crops that are already in place to control other pests will likely control </a:t>
            </a:r>
            <a:r>
              <a:rPr lang="en-US" sz="1200" i="1" kern="1200" dirty="0" smtClean="0">
                <a:solidFill>
                  <a:schemeClr val="tx1"/>
                </a:solidFill>
                <a:effectLst/>
                <a:latin typeface="Arial" charset="0"/>
                <a:ea typeface="+mn-ea"/>
                <a:cs typeface="+mn-cs"/>
              </a:rPr>
              <a:t>N. huttoni </a:t>
            </a:r>
            <a:r>
              <a:rPr lang="en-US" sz="1200" kern="1200" dirty="0" smtClean="0">
                <a:solidFill>
                  <a:schemeClr val="tx1"/>
                </a:solidFill>
                <a:effectLst/>
                <a:latin typeface="Arial" charset="0"/>
                <a:ea typeface="+mn-ea"/>
                <a:cs typeface="+mn-cs"/>
              </a:rPr>
              <a:t>as well. </a:t>
            </a:r>
            <a:endParaRPr lang="en-US" sz="2800" dirty="0" smtClean="0"/>
          </a:p>
          <a:p>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7</a:t>
            </a:fld>
            <a:endParaRPr lang="en-US" dirty="0"/>
          </a:p>
        </p:txBody>
      </p:sp>
    </p:spTree>
    <p:extLst>
      <p:ext uri="{BB962C8B-B14F-4D97-AF65-F5344CB8AC3E}">
        <p14:creationId xmlns:p14="http://schemas.microsoft.com/office/powerpoint/2010/main" val="4265030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US" sz="2600" dirty="0" smtClean="0"/>
              <a:t>Many plant pathogens ranked higher this year</a:t>
            </a:r>
          </a:p>
          <a:p>
            <a:r>
              <a:rPr lang="en-US" sz="2600" dirty="0" smtClean="0"/>
              <a:t>*Last year, we had 19 plant</a:t>
            </a:r>
            <a:r>
              <a:rPr lang="en-US" sz="2600" baseline="0" dirty="0" smtClean="0"/>
              <a:t> pathogens in the top 58. This year we have the 20 pathogens in the top 45.</a:t>
            </a:r>
            <a:endParaRPr lang="en-US" sz="2600" dirty="0" smtClean="0"/>
          </a:p>
          <a:p>
            <a:endParaRPr lang="en-US" sz="2600" dirty="0" smtClean="0"/>
          </a:p>
          <a:p>
            <a:r>
              <a:rPr lang="en-US" sz="2600" dirty="0" smtClean="0"/>
              <a:t>Polyphagy not necessarily related to higher score</a:t>
            </a:r>
          </a:p>
          <a:p>
            <a:r>
              <a:rPr lang="en-US" sz="2600" dirty="0" smtClean="0"/>
              <a:t>In top 45, only</a:t>
            </a:r>
            <a:r>
              <a:rPr lang="en-US" sz="2600" baseline="0" dirty="0" smtClean="0"/>
              <a:t> four of the 20 were polyphagous. The other 16 cause damage to one or a few related hosts.</a:t>
            </a:r>
            <a:endParaRPr lang="en-US" sz="2600" dirty="0" smtClean="0"/>
          </a:p>
          <a:p>
            <a:endParaRPr lang="en-US" sz="2600" dirty="0" smtClean="0"/>
          </a:p>
          <a:p>
            <a:r>
              <a:rPr lang="en-US" sz="2600" dirty="0" smtClean="0"/>
              <a:t>Consistent damage/ impact (particularly causing plant death) = higher score</a:t>
            </a:r>
          </a:p>
          <a:p>
            <a:endParaRPr lang="en-US" sz="2600" dirty="0" smtClean="0"/>
          </a:p>
          <a:p>
            <a:r>
              <a:rPr lang="en-US" sz="2600" dirty="0" smtClean="0"/>
              <a:t>Lack of control measured/ mitigations = high score; Availability of control measures = low/ lower score</a:t>
            </a:r>
          </a:p>
          <a:p>
            <a:endParaRPr lang="en-US" sz="2600" dirty="0" smtClean="0"/>
          </a:p>
          <a:p>
            <a:pPr lvl="1">
              <a:buClr>
                <a:schemeClr val="tx1"/>
              </a:buClr>
            </a:pPr>
            <a:r>
              <a:rPr lang="en-US" sz="2200" dirty="0" smtClean="0"/>
              <a:t>With the exception of host removal and pre-clearance programs, control/ mitigation options are quite limited for most of the pathogens</a:t>
            </a:r>
          </a:p>
          <a:p>
            <a:pPr lvl="1">
              <a:buClr>
                <a:schemeClr val="tx1"/>
              </a:buClr>
            </a:pPr>
            <a:endParaRPr lang="en-US" sz="2200" dirty="0" smtClean="0"/>
          </a:p>
          <a:p>
            <a:pPr marL="457200" marR="0" lvl="1" indent="0" algn="l" defTabSz="914400" rtl="0" eaLnBrk="0" fontAlgn="base" latinLnBrk="0" hangingPunct="0">
              <a:lnSpc>
                <a:spcPct val="100000"/>
              </a:lnSpc>
              <a:spcBef>
                <a:spcPct val="30000"/>
              </a:spcBef>
              <a:spcAft>
                <a:spcPct val="0"/>
              </a:spcAft>
              <a:buClr>
                <a:schemeClr val="tx1"/>
              </a:buClr>
              <a:buSzTx/>
              <a:buFontTx/>
              <a:buNone/>
              <a:tabLst/>
              <a:defRPr/>
            </a:pPr>
            <a:r>
              <a:rPr lang="en-US" sz="2200" dirty="0" smtClean="0"/>
              <a:t>Example: </a:t>
            </a:r>
            <a:r>
              <a:rPr lang="en-US" sz="2200" i="1" dirty="0" smtClean="0"/>
              <a:t>Monilinia fructigena </a:t>
            </a:r>
            <a:r>
              <a:rPr lang="en-US" sz="2200" dirty="0" smtClean="0"/>
              <a:t>(apple brown rot) – moved to moderate while </a:t>
            </a:r>
            <a:r>
              <a:rPr lang="en-US" sz="2200" i="1" dirty="0" smtClean="0"/>
              <a:t>Monilia polystroma  </a:t>
            </a:r>
            <a:r>
              <a:rPr lang="en-US" sz="2200" dirty="0" smtClean="0"/>
              <a:t>(Asiatic brown rot) moved to low based on the availability of fungicides and other controls for native brown rot fungi and the level of uncertainty.</a:t>
            </a:r>
          </a:p>
          <a:p>
            <a:pPr lvl="1">
              <a:buClr>
                <a:schemeClr val="tx1"/>
              </a:buClr>
            </a:pPr>
            <a:endParaRPr lang="en-US" sz="2200" dirty="0" smtClean="0"/>
          </a:p>
          <a:p>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8</a:t>
            </a:fld>
            <a:endParaRPr lang="en-US" dirty="0"/>
          </a:p>
        </p:txBody>
      </p:sp>
    </p:spTree>
    <p:extLst>
      <p:ext uri="{BB962C8B-B14F-4D97-AF65-F5344CB8AC3E}">
        <p14:creationId xmlns:p14="http://schemas.microsoft.com/office/powerpoint/2010/main" val="4180827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9</a:t>
            </a:fld>
            <a:endParaRPr lang="en-US" dirty="0"/>
          </a:p>
        </p:txBody>
      </p:sp>
    </p:spTree>
    <p:extLst>
      <p:ext uri="{BB962C8B-B14F-4D97-AF65-F5344CB8AC3E}">
        <p14:creationId xmlns:p14="http://schemas.microsoft.com/office/powerpoint/2010/main" val="3423516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242"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1024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1021E28-FFB0-4C62-80E0-4EBD5B6838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092D3B-4F08-41EA-B6F8-8CC8F5C443C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9E4607-2843-4964-B2DA-C0B8DAF3BF07}"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57EE5B-07A4-4D72-9614-6A580DF4AC57}" type="datetimeFigureOut">
              <a:rPr lang="en-US" smtClean="0">
                <a:solidFill>
                  <a:prstClr val="black">
                    <a:tint val="75000"/>
                  </a:prstClr>
                </a:solidFill>
              </a:rPr>
              <a:pPr/>
              <a:t>2/8/2016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6C9C664-5B55-42CF-8B66-6631A2CB6422}"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952F26F-BCDB-42A1-95C4-5CE764E37EF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C0126BA-B6BA-4AAD-9FBD-3CFBA21930B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50C3545-2BD5-4DC6-882A-520BDD5A045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AAF14BA1-B21D-46B4-8663-88F8E4F20D4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7B62425-02B7-4E56-B495-D15B0BFC205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DD2AA82-BC48-4A69-9E5D-FF18DD4B4DF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90A7B5D-D4E4-44D9-9132-B9C3F7FA4BF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773A2B7-72DC-487C-883A-F62EC74120F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charset="0"/>
              </a:defRPr>
            </a:lvl1pPr>
          </a:lstStyle>
          <a:p>
            <a:pPr>
              <a:defRPr/>
            </a:pPr>
            <a:fld id="{DF66E5C3-E3A3-4ACB-BADC-782A685DF9E1}"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pPr>
            <a:fld id="{C057EE5B-07A4-4D72-9614-6A580DF4AC57}" type="datetimeFigureOut">
              <a:rPr lang="en-US" smtClean="0">
                <a:solidFill>
                  <a:prstClr val="black">
                    <a:tint val="75000"/>
                  </a:prstClr>
                </a:solidFill>
                <a:latin typeface="Calibri"/>
              </a:rPr>
              <a:pPr eaLnBrk="1" fontAlgn="auto" hangingPunct="1">
                <a:spcBef>
                  <a:spcPts val="0"/>
                </a:spcBef>
                <a:spcAft>
                  <a:spcPts val="0"/>
                </a:spcAft>
              </a:pPr>
              <a:t>2/8/2016</a:t>
            </a:fld>
            <a:endParaRPr lang="en-US" dirty="0">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pPr>
            <a:endParaRPr lang="en-US" dirty="0">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36C9C664-5B55-42CF-8B66-6631A2CB6422}" type="slidenum">
              <a:rPr lang="en-US" smtClean="0">
                <a:solidFill>
                  <a:prstClr val="black">
                    <a:tint val="75000"/>
                  </a:prstClr>
                </a:solidFill>
                <a:latin typeface="Calibri"/>
              </a:rPr>
              <a:pPr eaLnBrk="1" fontAlgn="auto" hangingPunct="1">
                <a:spcBef>
                  <a:spcPts val="0"/>
                </a:spcBef>
                <a:spcAft>
                  <a:spcPts val="0"/>
                </a:spcAft>
              </a:pPr>
              <a:t>‹#›</a:t>
            </a:fld>
            <a:endParaRPr lang="en-US" dirty="0">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64"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notesSlide" Target="../notesSlides/notesSlide1.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package" Target="../embeddings/Microsoft_Excel_Worksheet1.xlsx"/></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ctrTitle"/>
          </p:nvPr>
        </p:nvSpPr>
        <p:spPr>
          <a:xfrm>
            <a:off x="381000" y="2514600"/>
            <a:ext cx="8763000" cy="1828800"/>
          </a:xfrm>
        </p:spPr>
        <p:txBody>
          <a:bodyPr/>
          <a:lstStyle/>
          <a:p>
            <a:r>
              <a:rPr lang="en-US" dirty="0" smtClean="0"/>
              <a:t>New Pest Prioritization Model: Impacts to CAPS Program</a:t>
            </a:r>
            <a:r>
              <a:rPr lang="en-US" sz="3600" dirty="0" smtClean="0"/>
              <a:t>	</a:t>
            </a:r>
          </a:p>
        </p:txBody>
      </p:sp>
      <p:graphicFrame>
        <p:nvGraphicFramePr>
          <p:cNvPr id="8" name="Object 4"/>
          <p:cNvGraphicFramePr>
            <a:graphicFrameLocks noChangeAspect="1"/>
          </p:cNvGraphicFramePr>
          <p:nvPr/>
        </p:nvGraphicFramePr>
        <p:xfrm>
          <a:off x="3733800" y="533400"/>
          <a:ext cx="1295400" cy="1371600"/>
        </p:xfrm>
        <a:graphic>
          <a:graphicData uri="http://schemas.openxmlformats.org/presentationml/2006/ole">
            <mc:AlternateContent xmlns:mc="http://schemas.openxmlformats.org/markup-compatibility/2006">
              <mc:Choice xmlns:v="urn:schemas-microsoft-com:vml" Requires="v">
                <p:oleObj spid="_x0000_s1832" name="Acrobat Document" r:id="rId4" imgW="1038370" imgH="1162212" progId="AcroExch.Document.7">
                  <p:embed/>
                </p:oleObj>
              </mc:Choice>
              <mc:Fallback>
                <p:oleObj name="Acrobat Document" r:id="rId4" imgW="1038370" imgH="1162212" progId="AcroExch.Document.7">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533400"/>
                        <a:ext cx="1295400" cy="1371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5"/>
          <p:cNvGraphicFramePr>
            <a:graphicFrameLocks noChangeAspect="1"/>
          </p:cNvGraphicFramePr>
          <p:nvPr/>
        </p:nvGraphicFramePr>
        <p:xfrm>
          <a:off x="685800" y="533400"/>
          <a:ext cx="1644650" cy="1077913"/>
        </p:xfrm>
        <a:graphic>
          <a:graphicData uri="http://schemas.openxmlformats.org/presentationml/2006/ole">
            <mc:AlternateContent xmlns:mc="http://schemas.openxmlformats.org/markup-compatibility/2006">
              <mc:Choice xmlns:v="urn:schemas-microsoft-com:vml" Requires="v">
                <p:oleObj spid="_x0000_s1833" name="Photo Editor Photo" r:id="rId6" imgW="1047619" imgH="800212" progId="">
                  <p:embed/>
                </p:oleObj>
              </mc:Choice>
              <mc:Fallback>
                <p:oleObj name="Photo Editor Photo" r:id="rId6" imgW="1047619" imgH="800212"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533400"/>
                        <a:ext cx="1644650" cy="10779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 name="Picture 6"/>
          <p:cNvPicPr>
            <a:picLocks noChangeAspect="1" noChangeArrowheads="1"/>
          </p:cNvPicPr>
          <p:nvPr/>
        </p:nvPicPr>
        <p:blipFill>
          <a:blip r:embed="rId8" cstate="print"/>
          <a:srcRect/>
          <a:stretch>
            <a:fillRect/>
          </a:stretch>
        </p:blipFill>
        <p:spPr bwMode="auto">
          <a:xfrm>
            <a:off x="6477000" y="533400"/>
            <a:ext cx="1676400" cy="1066800"/>
          </a:xfrm>
          <a:prstGeom prst="rect">
            <a:avLst/>
          </a:prstGeom>
          <a:noFill/>
          <a:ln w="9525">
            <a:solidFill>
              <a:schemeClr val="tx1"/>
            </a:solidFill>
            <a:miter lim="800000"/>
            <a:headEnd/>
            <a:tailEnd/>
          </a:ln>
        </p:spPr>
      </p:pic>
      <p:sp>
        <p:nvSpPr>
          <p:cNvPr id="7" name="Rectangle 6"/>
          <p:cNvSpPr>
            <a:spLocks noChangeArrowheads="1"/>
          </p:cNvSpPr>
          <p:nvPr/>
        </p:nvSpPr>
        <p:spPr bwMode="auto">
          <a:xfrm>
            <a:off x="181897" y="4953000"/>
            <a:ext cx="8610600" cy="1752600"/>
          </a:xfrm>
          <a:prstGeom prst="rect">
            <a:avLst/>
          </a:prstGeom>
          <a:noFill/>
          <a:ln w="9525">
            <a:noFill/>
            <a:miter lim="800000"/>
            <a:headEnd/>
            <a:tailEnd/>
          </a:ln>
          <a:effectLst/>
        </p:spPr>
        <p:txBody>
          <a:bodyPr/>
          <a:ls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a:lstStyle>
          <a:p>
            <a:pPr eaLnBrk="1" hangingPunct="1">
              <a:spcBef>
                <a:spcPct val="20000"/>
              </a:spcBef>
              <a:buClr>
                <a:schemeClr val="hlink"/>
              </a:buClr>
              <a:buSzPct val="65000"/>
              <a:buFont typeface="Wingdings" pitchFamily="2" charset="2"/>
              <a:buNone/>
            </a:pPr>
            <a:r>
              <a:rPr lang="en-US" sz="1600" dirty="0" smtClean="0">
                <a:effectLst>
                  <a:outerShdw blurRad="38100" dist="38100" dir="2700000" algn="tl">
                    <a:srgbClr val="000000"/>
                  </a:outerShdw>
                </a:effectLst>
              </a:rPr>
              <a:t>Melinda Sullivan					Lisa Jackson</a:t>
            </a:r>
          </a:p>
          <a:p>
            <a:pPr eaLnBrk="1" hangingPunct="1">
              <a:spcBef>
                <a:spcPct val="20000"/>
              </a:spcBef>
              <a:buClr>
                <a:schemeClr val="hlink"/>
              </a:buClr>
              <a:buSzPct val="65000"/>
            </a:pPr>
            <a:r>
              <a:rPr lang="en-US" sz="1600" dirty="0" smtClean="0">
                <a:effectLst>
                  <a:outerShdw blurRad="38100" dist="38100" dir="2700000" algn="tl">
                    <a:srgbClr val="000000"/>
                  </a:outerShdw>
                </a:effectLst>
              </a:rPr>
              <a:t>melinda.j.sullivan@aphis.usda.gov     			lisa.d.jackson@aphis.usda.gov</a:t>
            </a:r>
          </a:p>
          <a:p>
            <a:pPr eaLnBrk="1" hangingPunct="1">
              <a:spcBef>
                <a:spcPct val="20000"/>
              </a:spcBef>
              <a:buClr>
                <a:schemeClr val="hlink"/>
              </a:buClr>
              <a:buSzPct val="65000"/>
            </a:pPr>
            <a:endParaRPr lang="en-US" sz="1600" dirty="0">
              <a:effectLst>
                <a:outerShdw blurRad="38100" dist="38100" dir="2700000" algn="tl">
                  <a:srgbClr val="000000"/>
                </a:outerShdw>
              </a:effectLst>
            </a:endParaRPr>
          </a:p>
          <a:p>
            <a:pPr eaLnBrk="1" hangingPunct="1">
              <a:spcBef>
                <a:spcPct val="20000"/>
              </a:spcBef>
              <a:buClr>
                <a:schemeClr val="hlink"/>
              </a:buClr>
              <a:buSzPct val="65000"/>
            </a:pPr>
            <a:r>
              <a:rPr lang="en-US" sz="1600" dirty="0" smtClean="0">
                <a:effectLst>
                  <a:outerShdw blurRad="38100" dist="38100" dir="2700000" algn="tl">
                    <a:srgbClr val="000000"/>
                  </a:outerShdw>
                </a:effectLst>
              </a:rPr>
              <a:t>				Daniel Mackesy							daniel.z.mackesy@aphis.usda.gov			</a:t>
            </a:r>
            <a:endParaRPr lang="en-US" sz="1600" dirty="0">
              <a:effectLst>
                <a:outerShdw blurRad="38100" dist="38100" dir="2700000" algn="tl">
                  <a:srgbClr val="000000"/>
                </a:outerShdw>
              </a:effectLst>
            </a:endParaRPr>
          </a:p>
        </p:txBody>
      </p:sp>
    </p:spTree>
    <p:extLst>
      <p:ext uri="{BB962C8B-B14F-4D97-AF65-F5344CB8AC3E}">
        <p14:creationId xmlns:p14="http://schemas.microsoft.com/office/powerpoint/2010/main" val="927074696"/>
      </p:ext>
    </p:extLst>
  </p:cSld>
  <p:clrMapOvr>
    <a:masterClrMapping/>
  </p:clrMapOvr>
  <mc:AlternateContent xmlns:mc="http://schemas.openxmlformats.org/markup-compatibility/2006" xmlns:p14="http://schemas.microsoft.com/office/powerpoint/2010/main">
    <mc:Choice Requires="p14">
      <p:transition spd="slow" p14:dur="2000" advTm="8765"/>
    </mc:Choice>
    <mc:Fallback xmlns="">
      <p:transition spd="slow" advTm="8765"/>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Pest Prioritization Process</a:t>
            </a:r>
            <a:endParaRPr lang="en-US" sz="3800" dirty="0"/>
          </a:p>
        </p:txBody>
      </p:sp>
      <p:sp>
        <p:nvSpPr>
          <p:cNvPr id="5" name="TextBox 4"/>
          <p:cNvSpPr txBox="1"/>
          <p:nvPr/>
        </p:nvSpPr>
        <p:spPr>
          <a:xfrm>
            <a:off x="3045625" y="1457980"/>
            <a:ext cx="2441763" cy="523220"/>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Pre-assessment</a:t>
            </a:r>
            <a:endParaRPr lang="en-US" sz="2800" dirty="0">
              <a:solidFill>
                <a:prstClr val="black"/>
              </a:solidFill>
              <a:latin typeface="Calibri"/>
            </a:endParaRPr>
          </a:p>
        </p:txBody>
      </p:sp>
      <p:sp>
        <p:nvSpPr>
          <p:cNvPr id="7" name="TextBox 6"/>
          <p:cNvSpPr txBox="1"/>
          <p:nvPr/>
        </p:nvSpPr>
        <p:spPr>
          <a:xfrm>
            <a:off x="2970118" y="4124980"/>
            <a:ext cx="2744882" cy="523220"/>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Post-assessment</a:t>
            </a:r>
            <a:endParaRPr lang="en-US" sz="2800" dirty="0">
              <a:solidFill>
                <a:prstClr val="black"/>
              </a:solidFill>
              <a:latin typeface="Calibri"/>
            </a:endParaRPr>
          </a:p>
        </p:txBody>
      </p:sp>
      <p:sp>
        <p:nvSpPr>
          <p:cNvPr id="8" name="TextBox 7"/>
          <p:cNvSpPr txBox="1"/>
          <p:nvPr/>
        </p:nvSpPr>
        <p:spPr>
          <a:xfrm>
            <a:off x="2743200" y="2496853"/>
            <a:ext cx="3124200" cy="954107"/>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Prioritization Model (OPEP)</a:t>
            </a:r>
            <a:endParaRPr lang="en-US" sz="2800" dirty="0">
              <a:solidFill>
                <a:prstClr val="black"/>
              </a:solidFill>
              <a:latin typeface="Calibri"/>
            </a:endParaRPr>
          </a:p>
        </p:txBody>
      </p:sp>
      <p:sp>
        <p:nvSpPr>
          <p:cNvPr id="9" name="TextBox 8"/>
          <p:cNvSpPr txBox="1"/>
          <p:nvPr/>
        </p:nvSpPr>
        <p:spPr>
          <a:xfrm>
            <a:off x="2941082" y="5267980"/>
            <a:ext cx="2744882" cy="523220"/>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Final List</a:t>
            </a:r>
            <a:endParaRPr lang="en-US" sz="2800" dirty="0">
              <a:solidFill>
                <a:prstClr val="black"/>
              </a:solidFill>
              <a:latin typeface="Calibri"/>
            </a:endParaRPr>
          </a:p>
        </p:txBody>
      </p:sp>
      <p:sp>
        <p:nvSpPr>
          <p:cNvPr id="14" name="Down Arrow 13"/>
          <p:cNvSpPr/>
          <p:nvPr/>
        </p:nvSpPr>
        <p:spPr bwMode="auto">
          <a:xfrm>
            <a:off x="4137703" y="2067580"/>
            <a:ext cx="152103" cy="317863"/>
          </a:xfrm>
          <a:prstGeom prst="downArrow">
            <a:avLst/>
          </a:prstGeom>
          <a:solidFill>
            <a:srgbClr val="FFC000"/>
          </a:solidFill>
          <a:ln w="158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ahoma" charset="0"/>
            </a:endParaRPr>
          </a:p>
        </p:txBody>
      </p:sp>
      <p:sp>
        <p:nvSpPr>
          <p:cNvPr id="15" name="Down Arrow 14"/>
          <p:cNvSpPr/>
          <p:nvPr/>
        </p:nvSpPr>
        <p:spPr bwMode="auto">
          <a:xfrm>
            <a:off x="4135725" y="4810778"/>
            <a:ext cx="152103" cy="317863"/>
          </a:xfrm>
          <a:prstGeom prst="downArrow">
            <a:avLst/>
          </a:prstGeom>
          <a:solidFill>
            <a:srgbClr val="FFC000"/>
          </a:solidFill>
          <a:ln w="158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ahoma" charset="0"/>
            </a:endParaRPr>
          </a:p>
        </p:txBody>
      </p:sp>
      <p:sp>
        <p:nvSpPr>
          <p:cNvPr id="16" name="Down Arrow 15"/>
          <p:cNvSpPr/>
          <p:nvPr/>
        </p:nvSpPr>
        <p:spPr bwMode="auto">
          <a:xfrm>
            <a:off x="4137703" y="3682042"/>
            <a:ext cx="152103" cy="317863"/>
          </a:xfrm>
          <a:prstGeom prst="downArrow">
            <a:avLst/>
          </a:prstGeom>
          <a:solidFill>
            <a:srgbClr val="FFC000"/>
          </a:solidFill>
          <a:ln w="158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ahoma" charset="0"/>
            </a:endParaRPr>
          </a:p>
        </p:txBody>
      </p:sp>
    </p:spTree>
    <p:extLst>
      <p:ext uri="{BB962C8B-B14F-4D97-AF65-F5344CB8AC3E}">
        <p14:creationId xmlns:p14="http://schemas.microsoft.com/office/powerpoint/2010/main" val="276092972"/>
      </p:ext>
    </p:extLst>
  </p:cSld>
  <p:clrMapOvr>
    <a:masterClrMapping/>
  </p:clrMapOvr>
  <mc:AlternateContent xmlns:mc="http://schemas.openxmlformats.org/markup-compatibility/2006" xmlns:p14="http://schemas.microsoft.com/office/powerpoint/2010/main">
    <mc:Choice Requires="p14">
      <p:transition spd="slow" p14:dur="2000" advTm="73335"/>
    </mc:Choice>
    <mc:Fallback xmlns="">
      <p:transition spd="slow" advTm="73335"/>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52400"/>
            <a:ext cx="3048000" cy="533400"/>
          </a:xfrm>
          <a:prstGeom prst="rect">
            <a:avLst/>
          </a:prstGeom>
          <a:solidFill>
            <a:schemeClr val="accent6">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are suggested  by CAPS community and other sources.</a:t>
            </a:r>
            <a:endParaRPr lang="en-US" sz="1400" dirty="0">
              <a:solidFill>
                <a:prstClr val="black"/>
              </a:solidFill>
              <a:latin typeface="Calibri"/>
            </a:endParaRPr>
          </a:p>
        </p:txBody>
      </p:sp>
      <p:sp>
        <p:nvSpPr>
          <p:cNvPr id="5" name="TextBox 4"/>
          <p:cNvSpPr txBox="1"/>
          <p:nvPr/>
        </p:nvSpPr>
        <p:spPr>
          <a:xfrm>
            <a:off x="304800" y="1219200"/>
            <a:ext cx="3048000" cy="533400"/>
          </a:xfrm>
          <a:prstGeom prst="rect">
            <a:avLst/>
          </a:prstGeom>
          <a:solidFill>
            <a:schemeClr val="accent3">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are run through Pre-assessment Form.</a:t>
            </a:r>
            <a:endParaRPr lang="en-US" sz="1400" dirty="0">
              <a:solidFill>
                <a:prstClr val="black"/>
              </a:solidFill>
              <a:latin typeface="Calibri"/>
            </a:endParaRPr>
          </a:p>
        </p:txBody>
      </p:sp>
      <p:sp>
        <p:nvSpPr>
          <p:cNvPr id="9" name="TextBox 8"/>
          <p:cNvSpPr txBox="1"/>
          <p:nvPr/>
        </p:nvSpPr>
        <p:spPr>
          <a:xfrm>
            <a:off x="304800" y="2286000"/>
            <a:ext cx="3048000" cy="533400"/>
          </a:xfrm>
          <a:prstGeom prst="rect">
            <a:avLst/>
          </a:prstGeom>
          <a:solidFill>
            <a:schemeClr val="accent1">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 is a candidate for Prioritized Pest List. Pest is run through model.</a:t>
            </a:r>
            <a:endParaRPr lang="en-US" sz="1400" dirty="0">
              <a:solidFill>
                <a:prstClr val="black"/>
              </a:solidFill>
              <a:latin typeface="Calibri"/>
            </a:endParaRPr>
          </a:p>
        </p:txBody>
      </p:sp>
      <p:sp>
        <p:nvSpPr>
          <p:cNvPr id="10" name="TextBox 9"/>
          <p:cNvSpPr txBox="1"/>
          <p:nvPr/>
        </p:nvSpPr>
        <p:spPr>
          <a:xfrm>
            <a:off x="4419600" y="1143000"/>
            <a:ext cx="1752600" cy="738664"/>
          </a:xfrm>
          <a:prstGeom prst="rect">
            <a:avLst/>
          </a:prstGeom>
          <a:solidFill>
            <a:schemeClr val="accent2">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 is not a candidate for Prioritized Pest List.</a:t>
            </a:r>
            <a:endParaRPr lang="en-US" sz="1400" dirty="0">
              <a:solidFill>
                <a:prstClr val="black"/>
              </a:solidFill>
              <a:latin typeface="Calibri"/>
            </a:endParaRPr>
          </a:p>
        </p:txBody>
      </p:sp>
      <p:cxnSp>
        <p:nvCxnSpPr>
          <p:cNvPr id="12" name="Straight Arrow Connector 11"/>
          <p:cNvCxnSpPr/>
          <p:nvPr/>
        </p:nvCxnSpPr>
        <p:spPr>
          <a:xfrm>
            <a:off x="3657600" y="14478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248400" y="13716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934200" y="685800"/>
            <a:ext cx="2057400" cy="1384995"/>
          </a:xfrm>
          <a:prstGeom prst="rect">
            <a:avLst/>
          </a:prstGeom>
          <a:solidFill>
            <a:schemeClr val="accent2">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Completed pre-assessment form is archived.  Pest may be re-submitted in the future if more information becomes available.  </a:t>
            </a:r>
            <a:endParaRPr lang="en-US" sz="1400" dirty="0">
              <a:solidFill>
                <a:prstClr val="black"/>
              </a:solidFill>
              <a:latin typeface="Calibri"/>
            </a:endParaRPr>
          </a:p>
        </p:txBody>
      </p:sp>
      <p:sp>
        <p:nvSpPr>
          <p:cNvPr id="35" name="TextBox 34"/>
          <p:cNvSpPr txBox="1"/>
          <p:nvPr/>
        </p:nvSpPr>
        <p:spPr>
          <a:xfrm>
            <a:off x="304800" y="3429000"/>
            <a:ext cx="3048000" cy="523220"/>
          </a:xfrm>
          <a:prstGeom prst="rect">
            <a:avLst/>
          </a:prstGeom>
          <a:solidFill>
            <a:srgbClr val="FFFFCC"/>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High and Moderate Impact Pests are run through the Post-assessment Form.</a:t>
            </a:r>
            <a:endParaRPr lang="en-US" sz="1400" dirty="0">
              <a:solidFill>
                <a:prstClr val="black"/>
              </a:solidFill>
              <a:latin typeface="Calibri"/>
            </a:endParaRPr>
          </a:p>
        </p:txBody>
      </p:sp>
      <p:cxnSp>
        <p:nvCxnSpPr>
          <p:cNvPr id="37" name="Straight Arrow Connector 36"/>
          <p:cNvCxnSpPr/>
          <p:nvPr/>
        </p:nvCxnSpPr>
        <p:spPr>
          <a:xfrm>
            <a:off x="1828800" y="18288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1828800" y="7620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1828800" y="28956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3657600" y="25146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412810" y="2150477"/>
            <a:ext cx="1752600" cy="954107"/>
          </a:xfrm>
          <a:prstGeom prst="rect">
            <a:avLst/>
          </a:prstGeom>
          <a:solidFill>
            <a:schemeClr val="accent4">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Low impact pests are not added to the final </a:t>
            </a:r>
            <a:r>
              <a:rPr lang="en-US" sz="1400" dirty="0">
                <a:solidFill>
                  <a:prstClr val="black"/>
                </a:solidFill>
                <a:latin typeface="Calibri"/>
              </a:rPr>
              <a:t>Prioritized Pest List </a:t>
            </a:r>
            <a:r>
              <a:rPr lang="en-US" sz="1400" dirty="0" smtClean="0">
                <a:solidFill>
                  <a:prstClr val="black"/>
                </a:solidFill>
                <a:latin typeface="Calibri"/>
              </a:rPr>
              <a:t>list.</a:t>
            </a:r>
            <a:endParaRPr lang="en-US" sz="1400" dirty="0">
              <a:solidFill>
                <a:prstClr val="black"/>
              </a:solidFill>
              <a:latin typeface="Calibri"/>
            </a:endParaRPr>
          </a:p>
        </p:txBody>
      </p:sp>
      <p:sp>
        <p:nvSpPr>
          <p:cNvPr id="44" name="TextBox 43"/>
          <p:cNvSpPr txBox="1"/>
          <p:nvPr/>
        </p:nvSpPr>
        <p:spPr>
          <a:xfrm>
            <a:off x="304800" y="4724400"/>
            <a:ext cx="3048000" cy="738664"/>
          </a:xfrm>
          <a:prstGeom prst="rect">
            <a:avLst/>
          </a:prstGeom>
          <a:solidFill>
            <a:srgbClr val="FFFFCC"/>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are run through Post-assessment Form (evaluate Survey and ID methods/ capacity).</a:t>
            </a:r>
            <a:endParaRPr lang="en-US" sz="1400" dirty="0">
              <a:solidFill>
                <a:prstClr val="black"/>
              </a:solidFill>
              <a:latin typeface="Calibri"/>
            </a:endParaRPr>
          </a:p>
        </p:txBody>
      </p:sp>
      <p:cxnSp>
        <p:nvCxnSpPr>
          <p:cNvPr id="45" name="Straight Arrow Connector 44"/>
          <p:cNvCxnSpPr/>
          <p:nvPr/>
        </p:nvCxnSpPr>
        <p:spPr>
          <a:xfrm>
            <a:off x="1828800" y="42672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3581400" y="51054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304800" y="6096000"/>
            <a:ext cx="3048000" cy="523220"/>
          </a:xfrm>
          <a:prstGeom prst="rect">
            <a:avLst/>
          </a:prstGeom>
          <a:solidFill>
            <a:schemeClr val="accent5">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that make it through the Post-assessment will be on the final pest list.</a:t>
            </a:r>
            <a:endParaRPr lang="en-US" sz="1400" dirty="0">
              <a:solidFill>
                <a:prstClr val="black"/>
              </a:solidFill>
              <a:latin typeface="Calibri"/>
            </a:endParaRPr>
          </a:p>
        </p:txBody>
      </p:sp>
      <p:cxnSp>
        <p:nvCxnSpPr>
          <p:cNvPr id="24" name="Straight Arrow Connector 23"/>
          <p:cNvCxnSpPr/>
          <p:nvPr/>
        </p:nvCxnSpPr>
        <p:spPr>
          <a:xfrm>
            <a:off x="1828800" y="55626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412810" y="4508956"/>
            <a:ext cx="2438400" cy="1169551"/>
          </a:xfrm>
          <a:prstGeom prst="rect">
            <a:avLst/>
          </a:prstGeom>
          <a:solidFill>
            <a:srgbClr val="FFFFCC"/>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that do not pass the Post-assessment are put on a research list for methods development/ improvement or ID capacity improvement.</a:t>
            </a:r>
            <a:endParaRPr lang="en-US" sz="1400" dirty="0">
              <a:solidFill>
                <a:prstClr val="black"/>
              </a:solidFill>
              <a:latin typeface="Calibri"/>
            </a:endParaRPr>
          </a:p>
        </p:txBody>
      </p:sp>
    </p:spTree>
    <p:extLst>
      <p:ext uri="{BB962C8B-B14F-4D97-AF65-F5344CB8AC3E}">
        <p14:creationId xmlns:p14="http://schemas.microsoft.com/office/powerpoint/2010/main" val="2358650002"/>
      </p:ext>
    </p:extLst>
  </p:cSld>
  <p:clrMapOvr>
    <a:masterClrMapping/>
  </p:clrMapOvr>
  <mc:AlternateContent xmlns:mc="http://schemas.openxmlformats.org/markup-compatibility/2006" xmlns:p14="http://schemas.microsoft.com/office/powerpoint/2010/main">
    <mc:Choice Requires="p14">
      <p:transition spd="slow" p14:dur="2000" advTm="67356"/>
    </mc:Choice>
    <mc:Fallback xmlns="">
      <p:transition spd="slow" advTm="67356"/>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Pest </a:t>
            </a:r>
            <a:r>
              <a:rPr lang="en-US" sz="3800" dirty="0"/>
              <a:t>Prioritization Process</a:t>
            </a:r>
          </a:p>
        </p:txBody>
      </p:sp>
      <p:sp>
        <p:nvSpPr>
          <p:cNvPr id="3" name="Content Placeholder 2"/>
          <p:cNvSpPr>
            <a:spLocks noGrp="1"/>
          </p:cNvSpPr>
          <p:nvPr>
            <p:ph idx="1"/>
          </p:nvPr>
        </p:nvSpPr>
        <p:spPr>
          <a:xfrm>
            <a:off x="152400" y="1143000"/>
            <a:ext cx="8686800" cy="4343400"/>
          </a:xfrm>
        </p:spPr>
        <p:txBody>
          <a:bodyPr/>
          <a:lstStyle/>
          <a:p>
            <a:pPr marL="0" indent="0">
              <a:buClr>
                <a:srgbClr val="FFC000"/>
              </a:buClr>
              <a:buSzPct val="90000"/>
              <a:buNone/>
            </a:pPr>
            <a:r>
              <a:rPr lang="en-US" sz="3000" dirty="0" smtClean="0">
                <a:solidFill>
                  <a:srgbClr val="FFFF99"/>
                </a:solidFill>
                <a:effectLst>
                  <a:outerShdw blurRad="38100" dist="38100" dir="2700000" algn="tl">
                    <a:srgbClr val="000000">
                      <a:alpha val="75000"/>
                    </a:srgbClr>
                  </a:outerShdw>
                </a:effectLst>
              </a:rPr>
              <a:t>Pre-assessment Questionnaire</a:t>
            </a:r>
          </a:p>
          <a:p>
            <a:pPr lvl="1" indent="-344488">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a:t>
            </a:r>
            <a:r>
              <a:rPr lang="en-US" sz="2400" dirty="0">
                <a:effectLst>
                  <a:outerShdw blurRad="38100" dist="38100" dir="2700000" algn="tl">
                    <a:srgbClr val="000000">
                      <a:alpha val="75000"/>
                    </a:srgbClr>
                  </a:outerShdw>
                </a:effectLst>
              </a:rPr>
              <a:t>it a plant pest as defined by the IPPC</a:t>
            </a:r>
            <a:r>
              <a:rPr lang="en-US" sz="2400" dirty="0" smtClean="0">
                <a:effectLst>
                  <a:outerShdw blurRad="38100" dist="38100" dir="2700000" algn="tl">
                    <a:srgbClr val="000000">
                      <a:alpha val="75000"/>
                    </a:srgbClr>
                  </a:outerShdw>
                </a:effectLst>
              </a:rPr>
              <a:t>?</a:t>
            </a:r>
          </a:p>
          <a:p>
            <a:pPr lvl="1" indent="-344488">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Does </a:t>
            </a:r>
            <a:r>
              <a:rPr lang="en-US" sz="2400" dirty="0">
                <a:effectLst>
                  <a:outerShdw blurRad="38100" dist="38100" dir="2700000" algn="tl">
                    <a:srgbClr val="000000">
                      <a:alpha val="75000"/>
                    </a:srgbClr>
                  </a:outerShdw>
                </a:effectLst>
              </a:rPr>
              <a:t>the pest cause measurable damage on any plant of value </a:t>
            </a:r>
            <a:r>
              <a:rPr lang="en-US" sz="2400" dirty="0" smtClean="0">
                <a:effectLst>
                  <a:outerShdw blurRad="38100" dist="38100" dir="2700000" algn="tl">
                    <a:srgbClr val="000000">
                      <a:alpha val="75000"/>
                    </a:srgbClr>
                  </a:outerShdw>
                </a:effectLst>
              </a:rPr>
              <a:t>or </a:t>
            </a:r>
            <a:r>
              <a:rPr lang="en-US" sz="2400" dirty="0">
                <a:effectLst>
                  <a:outerShdw blurRad="38100" dist="38100" dir="2700000" algn="tl">
                    <a:srgbClr val="000000">
                      <a:alpha val="75000"/>
                    </a:srgbClr>
                  </a:outerShdw>
                </a:effectLst>
              </a:rPr>
              <a:t>interfere with trade? </a:t>
            </a:r>
            <a:endParaRPr lang="en-US" sz="2400" dirty="0" smtClean="0">
              <a:effectLst>
                <a:outerShdw blurRad="38100" dist="38100" dir="2700000" algn="tl">
                  <a:srgbClr val="000000">
                    <a:alpha val="75000"/>
                  </a:srgbClr>
                </a:outerShdw>
              </a:effectLst>
            </a:endParaRPr>
          </a:p>
          <a:p>
            <a:pPr lvl="1" indent="-344488">
              <a:buClr>
                <a:schemeClr val="tx2">
                  <a:lumMod val="75000"/>
                </a:schemeClr>
              </a:buClr>
              <a:buSzPct val="90000"/>
              <a:buAutoNum type="arabicPeriod"/>
            </a:pPr>
            <a:r>
              <a:rPr lang="en-US" sz="2400" dirty="0">
                <a:solidFill>
                  <a:srgbClr val="FFC000"/>
                </a:solidFill>
                <a:effectLst>
                  <a:outerShdw blurRad="38100" dist="38100" dir="2700000" algn="tl">
                    <a:srgbClr val="000000">
                      <a:alpha val="75000"/>
                    </a:srgbClr>
                  </a:outerShdw>
                </a:effectLst>
              </a:rPr>
              <a:t>Is citrus the only important host for this pest</a:t>
            </a:r>
            <a:r>
              <a:rPr lang="en-US" sz="2400" dirty="0" smtClean="0">
                <a:solidFill>
                  <a:srgbClr val="FFC000"/>
                </a:solidFill>
                <a:effectLst>
                  <a:outerShdw blurRad="38100" dist="38100" dir="2700000" algn="tl">
                    <a:srgbClr val="000000">
                      <a:alpha val="75000"/>
                    </a:srgbClr>
                  </a:outerShdw>
                </a:effectLst>
              </a:rPr>
              <a:t>? (If yes, refer to CPHST citrus team.)</a:t>
            </a:r>
          </a:p>
          <a:p>
            <a:pPr lvl="1" indent="-344488">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a:t>
            </a:r>
            <a:r>
              <a:rPr lang="en-US" sz="2400" dirty="0">
                <a:effectLst>
                  <a:outerShdw blurRad="38100" dist="38100" dir="2700000" algn="tl">
                    <a:srgbClr val="000000">
                      <a:alpha val="75000"/>
                    </a:srgbClr>
                  </a:outerShdw>
                </a:effectLst>
              </a:rPr>
              <a:t>the pest </a:t>
            </a:r>
            <a:r>
              <a:rPr lang="en-US" sz="2400" dirty="0" smtClean="0">
                <a:effectLst>
                  <a:outerShdw blurRad="38100" dist="38100" dir="2700000" algn="tl">
                    <a:srgbClr val="000000">
                      <a:alpha val="75000"/>
                    </a:srgbClr>
                  </a:outerShdw>
                </a:effectLst>
              </a:rPr>
              <a:t>exotic to the United </a:t>
            </a:r>
            <a:r>
              <a:rPr lang="en-US" sz="2400" dirty="0">
                <a:effectLst>
                  <a:outerShdw blurRad="38100" dist="38100" dir="2700000" algn="tl">
                    <a:srgbClr val="000000">
                      <a:alpha val="75000"/>
                    </a:srgbClr>
                  </a:outerShdw>
                </a:effectLst>
              </a:rPr>
              <a:t>States? </a:t>
            </a:r>
            <a:endParaRPr lang="en-US" sz="2400" dirty="0" smtClean="0">
              <a:effectLst>
                <a:outerShdw blurRad="38100" dist="38100" dir="2700000" algn="tl">
                  <a:srgbClr val="000000">
                    <a:alpha val="75000"/>
                  </a:srgbClr>
                </a:outerShdw>
              </a:effectLst>
            </a:endParaRPr>
          </a:p>
          <a:p>
            <a:pPr lvl="1" indent="-344488">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a:t>
            </a:r>
            <a:r>
              <a:rPr lang="en-US" sz="2400" dirty="0">
                <a:effectLst>
                  <a:outerShdw blurRad="38100" dist="38100" dir="2700000" algn="tl">
                    <a:srgbClr val="000000">
                      <a:alpha val="75000"/>
                    </a:srgbClr>
                  </a:outerShdw>
                </a:effectLst>
              </a:rPr>
              <a:t>it listed in the AQAS database as </a:t>
            </a:r>
            <a:r>
              <a:rPr lang="en-US" sz="2400" dirty="0" smtClean="0">
                <a:effectLst>
                  <a:outerShdw blurRad="38100" dist="38100" dir="2700000" algn="tl">
                    <a:srgbClr val="000000">
                      <a:alpha val="75000"/>
                    </a:srgbClr>
                  </a:outerShdw>
                </a:effectLst>
              </a:rPr>
              <a:t>non-reportable </a:t>
            </a:r>
            <a:r>
              <a:rPr lang="en-US" sz="2400" dirty="0">
                <a:effectLst>
                  <a:outerShdw blurRad="38100" dist="38100" dir="2700000" algn="tl">
                    <a:srgbClr val="000000">
                      <a:alpha val="75000"/>
                    </a:srgbClr>
                  </a:outerShdw>
                </a:effectLst>
              </a:rPr>
              <a:t>at the species level? Yes = </a:t>
            </a:r>
            <a:r>
              <a:rPr lang="en-US" sz="2400" dirty="0" smtClean="0">
                <a:effectLst>
                  <a:outerShdw blurRad="38100" dist="38100" dir="2700000" algn="tl">
                    <a:srgbClr val="000000">
                      <a:alpha val="75000"/>
                    </a:srgbClr>
                  </a:outerShdw>
                </a:effectLst>
              </a:rPr>
              <a:t>Fail</a:t>
            </a:r>
          </a:p>
          <a:p>
            <a:pPr lvl="1" indent="-344488">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a:t>
            </a:r>
            <a:r>
              <a:rPr lang="en-US" sz="2400" dirty="0">
                <a:effectLst>
                  <a:outerShdw blurRad="38100" dist="38100" dir="2700000" algn="tl">
                    <a:srgbClr val="000000">
                      <a:alpha val="75000"/>
                    </a:srgbClr>
                  </a:outerShdw>
                </a:effectLst>
              </a:rPr>
              <a:t>there a demonstrated pathway of introduction, not including </a:t>
            </a:r>
            <a:r>
              <a:rPr lang="en-US" sz="2400" dirty="0" smtClean="0">
                <a:effectLst>
                  <a:outerShdw blurRad="38100" dist="38100" dir="2700000" algn="tl">
                    <a:srgbClr val="000000">
                      <a:alpha val="75000"/>
                    </a:srgbClr>
                  </a:outerShdw>
                </a:effectLst>
              </a:rPr>
              <a:t>smuggling?</a:t>
            </a:r>
          </a:p>
          <a:p>
            <a:pPr lvl="1" indent="-344488">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the deliberate smuggling of this pest or any host of this pest likely to occur?</a:t>
            </a:r>
            <a:r>
              <a:rPr lang="en-US" sz="2400" dirty="0" smtClean="0">
                <a:effectLst/>
              </a:rPr>
              <a:t> </a:t>
            </a:r>
            <a:endParaRPr lang="en-US" sz="2400" dirty="0">
              <a:effectLst>
                <a:outerShdw blurRad="38100" dist="38100" dir="2700000" algn="tl">
                  <a:srgbClr val="000000">
                    <a:alpha val="75000"/>
                  </a:srgbClr>
                </a:outerShdw>
              </a:effectLst>
            </a:endParaRPr>
          </a:p>
          <a:p>
            <a:pPr marL="739775" lvl="2" indent="-231775">
              <a:buClr>
                <a:schemeClr val="tx2">
                  <a:lumMod val="75000"/>
                </a:schemeClr>
              </a:buClr>
              <a:buSzPct val="90000"/>
              <a:buFont typeface="Wingdings" pitchFamily="2" charset="2"/>
              <a:buChar char="§"/>
            </a:pPr>
            <a:endParaRPr lang="en-US" dirty="0">
              <a:effectLst>
                <a:outerShdw blurRad="38100" dist="38100" dir="2700000" algn="tl">
                  <a:srgbClr val="000000">
                    <a:alpha val="75000"/>
                  </a:srgbClr>
                </a:outerShdw>
              </a:effectLst>
            </a:endParaRPr>
          </a:p>
          <a:p>
            <a:pPr marL="739775" lvl="2" indent="-231775">
              <a:buClr>
                <a:schemeClr val="tx2">
                  <a:lumMod val="75000"/>
                </a:schemeClr>
              </a:buClr>
              <a:buSzPct val="90000"/>
              <a:buFont typeface="Wingdings" pitchFamily="2" charset="2"/>
              <a:buChar char="§"/>
            </a:pPr>
            <a:endParaRPr lang="en-US" dirty="0" smtClean="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Char char="§"/>
            </a:pPr>
            <a:endParaRPr lang="en-US" sz="20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pic>
        <p:nvPicPr>
          <p:cNvPr id="2052" name="Picture 4" descr="C:\Users\ldjackson\AppData\Local\Microsoft\Windows\Temporary Internet Files\Content.IE5\0U9WH89E\NEW-Burst-300x30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43200"/>
            <a:ext cx="952500" cy="95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6954150"/>
      </p:ext>
    </p:extLst>
  </p:cSld>
  <p:clrMapOvr>
    <a:masterClrMapping/>
  </p:clrMapOvr>
  <mc:AlternateContent xmlns:mc="http://schemas.openxmlformats.org/markup-compatibility/2006" xmlns:p14="http://schemas.microsoft.com/office/powerpoint/2010/main">
    <mc:Choice Requires="p14">
      <p:transition spd="slow" p14:dur="2000" advTm="62816"/>
    </mc:Choice>
    <mc:Fallback xmlns="">
      <p:transition spd="slow" advTm="62816"/>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Pest </a:t>
            </a:r>
            <a:r>
              <a:rPr lang="en-US" sz="3800" dirty="0"/>
              <a:t>Prioritization Process</a:t>
            </a:r>
          </a:p>
        </p:txBody>
      </p:sp>
      <p:sp>
        <p:nvSpPr>
          <p:cNvPr id="3" name="Content Placeholder 2"/>
          <p:cNvSpPr>
            <a:spLocks noGrp="1"/>
          </p:cNvSpPr>
          <p:nvPr>
            <p:ph idx="1"/>
          </p:nvPr>
        </p:nvSpPr>
        <p:spPr>
          <a:xfrm>
            <a:off x="381000" y="1295400"/>
            <a:ext cx="8229600" cy="4343400"/>
          </a:xfrm>
        </p:spPr>
        <p:txBody>
          <a:bodyPr/>
          <a:lstStyle/>
          <a:p>
            <a:pPr marL="0" indent="0">
              <a:buClr>
                <a:srgbClr val="FFC000"/>
              </a:buClr>
              <a:buSzPct val="90000"/>
              <a:buNone/>
            </a:pPr>
            <a:r>
              <a:rPr lang="en-US" sz="3000" dirty="0" smtClean="0">
                <a:solidFill>
                  <a:srgbClr val="FFFF99"/>
                </a:solidFill>
                <a:effectLst>
                  <a:outerShdw blurRad="38100" dist="38100" dir="2700000" algn="tl">
                    <a:srgbClr val="000000">
                      <a:alpha val="75000"/>
                    </a:srgbClr>
                  </a:outerShdw>
                </a:effectLst>
              </a:rPr>
              <a:t>Post-assessment Questionnaire</a:t>
            </a:r>
          </a:p>
          <a:p>
            <a:pPr marL="457200" lvl="1" indent="0">
              <a:buClr>
                <a:schemeClr val="tx2">
                  <a:lumMod val="75000"/>
                </a:schemeClr>
              </a:buClr>
              <a:buSzPct val="90000"/>
              <a:buNone/>
            </a:pPr>
            <a:r>
              <a:rPr lang="en-US" sz="2400" dirty="0" smtClean="0">
                <a:effectLst>
                  <a:outerShdw blurRad="38100" dist="38100" dir="2700000" algn="tl">
                    <a:srgbClr val="000000">
                      <a:alpha val="75000"/>
                    </a:srgbClr>
                  </a:outerShdw>
                </a:effectLst>
              </a:rPr>
              <a:t>Evaluates:</a:t>
            </a:r>
          </a:p>
          <a:p>
            <a:pPr lvl="2">
              <a:buClr>
                <a:schemeClr val="tx2">
                  <a:lumMod val="75000"/>
                </a:schemeClr>
              </a:buClr>
              <a:buSzPct val="90000"/>
              <a:buFont typeface="Wingdings" pitchFamily="2" charset="2"/>
              <a:buChar char="§"/>
            </a:pPr>
            <a:r>
              <a:rPr lang="en-US" dirty="0" smtClean="0">
                <a:effectLst>
                  <a:outerShdw blurRad="38100" dist="38100" dir="2700000" algn="tl">
                    <a:srgbClr val="000000">
                      <a:alpha val="75000"/>
                    </a:srgbClr>
                  </a:outerShdw>
                </a:effectLst>
              </a:rPr>
              <a:t>Survey method</a:t>
            </a:r>
          </a:p>
          <a:p>
            <a:pPr lvl="2">
              <a:buClr>
                <a:schemeClr val="tx2">
                  <a:lumMod val="75000"/>
                </a:schemeClr>
              </a:buClr>
              <a:buSzPct val="90000"/>
              <a:buFont typeface="Wingdings" pitchFamily="2" charset="2"/>
              <a:buChar char="§"/>
            </a:pPr>
            <a:r>
              <a:rPr lang="en-US" dirty="0" smtClean="0">
                <a:effectLst>
                  <a:outerShdw blurRad="38100" dist="38100" dir="2700000" algn="tl">
                    <a:srgbClr val="000000">
                      <a:alpha val="75000"/>
                    </a:srgbClr>
                  </a:outerShdw>
                </a:effectLst>
              </a:rPr>
              <a:t>Identification/ diagnostic method</a:t>
            </a:r>
          </a:p>
          <a:p>
            <a:pPr lvl="2">
              <a:buClr>
                <a:schemeClr val="tx2">
                  <a:lumMod val="75000"/>
                </a:schemeClr>
              </a:buClr>
              <a:buSzPct val="90000"/>
              <a:buFont typeface="Wingdings" pitchFamily="2" charset="2"/>
              <a:buChar char="§"/>
            </a:pPr>
            <a:r>
              <a:rPr lang="en-US" dirty="0" smtClean="0">
                <a:effectLst>
                  <a:outerShdw blurRad="38100" dist="38100" dir="2700000" algn="tl">
                    <a:srgbClr val="000000">
                      <a:alpha val="75000"/>
                    </a:srgbClr>
                  </a:outerShdw>
                </a:effectLst>
              </a:rPr>
              <a:t>Capacity/ expertise to perform ID/ diagnostics</a:t>
            </a:r>
            <a:endParaRPr lang="en-US" dirty="0">
              <a:effectLst>
                <a:outerShdw blurRad="38100" dist="38100" dir="2700000" algn="tl">
                  <a:srgbClr val="000000">
                    <a:alpha val="75000"/>
                  </a:srgbClr>
                </a:outerShdw>
              </a:effectLst>
            </a:endParaRPr>
          </a:p>
          <a:p>
            <a:pPr lvl="1">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Exclude pests that don’t have effective methods.</a:t>
            </a:r>
          </a:p>
          <a:p>
            <a:pPr lvl="1">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These pests would not be listed on the final prioritized pest list.</a:t>
            </a:r>
          </a:p>
          <a:p>
            <a:pPr lvl="1">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Pests </a:t>
            </a:r>
            <a:r>
              <a:rPr lang="en-US" sz="2400" dirty="0">
                <a:effectLst>
                  <a:outerShdw blurRad="38100" dist="38100" dir="2700000" algn="tl">
                    <a:srgbClr val="000000">
                      <a:alpha val="75000"/>
                    </a:srgbClr>
                  </a:outerShdw>
                </a:effectLst>
              </a:rPr>
              <a:t>would go to a research and development list</a:t>
            </a:r>
            <a:r>
              <a:rPr lang="en-US" sz="2400" dirty="0" smtClean="0">
                <a:effectLst>
                  <a:outerShdw blurRad="38100" dist="38100" dir="2700000" algn="tl">
                    <a:srgbClr val="000000">
                      <a:alpha val="75000"/>
                    </a:srgbClr>
                  </a:outerShdw>
                </a:effectLst>
              </a:rPr>
              <a:t>.</a:t>
            </a:r>
          </a:p>
          <a:p>
            <a:pPr marL="1196975" lvl="3" indent="-231775">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Farm Bill Goal 3 has asked us for recommendations for priorities each year</a:t>
            </a:r>
          </a:p>
          <a:p>
            <a:pPr lvl="2">
              <a:buClr>
                <a:schemeClr val="tx2">
                  <a:lumMod val="75000"/>
                </a:schemeClr>
              </a:buClr>
              <a:buSzPct val="90000"/>
              <a:buFont typeface="Wingdings" pitchFamily="2" charset="2"/>
              <a:buChar char="§"/>
            </a:pPr>
            <a:endParaRPr lang="en-US" sz="20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pic>
        <p:nvPicPr>
          <p:cNvPr id="5" name="Picture 4" descr="Petri%20Dishes2.jpg"/>
          <p:cNvPicPr>
            <a:picLocks noChangeAspect="1"/>
          </p:cNvPicPr>
          <p:nvPr/>
        </p:nvPicPr>
        <p:blipFill>
          <a:blip r:embed="rId3" cstate="print"/>
          <a:stretch>
            <a:fillRect/>
          </a:stretch>
        </p:blipFill>
        <p:spPr>
          <a:xfrm>
            <a:off x="6553200" y="1219200"/>
            <a:ext cx="1923385" cy="1603248"/>
          </a:xfrm>
          <a:prstGeom prst="rect">
            <a:avLst/>
          </a:prstGeom>
        </p:spPr>
      </p:pic>
    </p:spTree>
    <p:extLst>
      <p:ext uri="{BB962C8B-B14F-4D97-AF65-F5344CB8AC3E}">
        <p14:creationId xmlns:p14="http://schemas.microsoft.com/office/powerpoint/2010/main" val="796698565"/>
      </p:ext>
    </p:extLst>
  </p:cSld>
  <p:clrMapOvr>
    <a:masterClrMapping/>
  </p:clrMapOvr>
  <mc:AlternateContent xmlns:mc="http://schemas.openxmlformats.org/markup-compatibility/2006" xmlns:p14="http://schemas.microsoft.com/office/powerpoint/2010/main">
    <mc:Choice Requires="p14">
      <p:transition spd="slow" p14:dur="2000" advTm="68131"/>
    </mc:Choice>
    <mc:Fallback xmlns="">
      <p:transition spd="slow" advTm="68131"/>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Pest </a:t>
            </a:r>
            <a:r>
              <a:rPr lang="en-US" sz="3800" dirty="0"/>
              <a:t>Prioritization Process</a:t>
            </a:r>
          </a:p>
        </p:txBody>
      </p:sp>
      <p:sp>
        <p:nvSpPr>
          <p:cNvPr id="3" name="Content Placeholder 2"/>
          <p:cNvSpPr>
            <a:spLocks noGrp="1"/>
          </p:cNvSpPr>
          <p:nvPr>
            <p:ph idx="1"/>
          </p:nvPr>
        </p:nvSpPr>
        <p:spPr>
          <a:xfrm>
            <a:off x="381000" y="1143000"/>
            <a:ext cx="8229600" cy="4343400"/>
          </a:xfrm>
        </p:spPr>
        <p:txBody>
          <a:bodyPr/>
          <a:lstStyle/>
          <a:p>
            <a:pPr marL="0" indent="0">
              <a:buClr>
                <a:srgbClr val="FFC000"/>
              </a:buClr>
              <a:buSzPct val="90000"/>
              <a:buNone/>
            </a:pPr>
            <a:r>
              <a:rPr lang="en-US" sz="3000" dirty="0" smtClean="0">
                <a:solidFill>
                  <a:srgbClr val="FFFF99"/>
                </a:solidFill>
                <a:effectLst>
                  <a:outerShdw blurRad="38100" dist="38100" dir="2700000" algn="tl">
                    <a:srgbClr val="000000">
                      <a:alpha val="75000"/>
                    </a:srgbClr>
                  </a:outerShdw>
                </a:effectLst>
              </a:rPr>
              <a:t>Outcome for New Model</a:t>
            </a:r>
          </a:p>
          <a:p>
            <a:pPr marL="0" lvl="1" indent="0">
              <a:buClr>
                <a:schemeClr val="tx2">
                  <a:lumMod val="75000"/>
                </a:schemeClr>
              </a:buClr>
              <a:buSzPct val="90000"/>
              <a:buNone/>
            </a:pPr>
            <a:r>
              <a:rPr lang="en-US" sz="2400" dirty="0" smtClean="0">
                <a:effectLst>
                  <a:outerShdw blurRad="38100" dist="38100" dir="2700000" algn="tl">
                    <a:srgbClr val="000000">
                      <a:alpha val="75000"/>
                    </a:srgbClr>
                  </a:outerShdw>
                </a:effectLst>
              </a:rPr>
              <a:t>Pests fall into three categories:</a:t>
            </a:r>
          </a:p>
          <a:p>
            <a:pPr marL="0" lvl="1" indent="0">
              <a:buClr>
                <a:schemeClr val="tx2">
                  <a:lumMod val="75000"/>
                </a:schemeClr>
              </a:buClr>
              <a:buSzPct val="90000"/>
              <a:buNone/>
            </a:pPr>
            <a:endParaRPr lang="en-US" sz="800" dirty="0">
              <a:effectLst>
                <a:outerShdw blurRad="38100" dist="38100" dir="2700000" algn="tl">
                  <a:srgbClr val="000000">
                    <a:alpha val="75000"/>
                  </a:srgbClr>
                </a:outerShdw>
              </a:effectLst>
            </a:endParaRPr>
          </a:p>
          <a:p>
            <a:pPr marL="0" lvl="1" indent="0">
              <a:buClr>
                <a:schemeClr val="tx2">
                  <a:lumMod val="75000"/>
                </a:schemeClr>
              </a:buClr>
              <a:buSzPct val="90000"/>
              <a:buNone/>
            </a:pPr>
            <a:r>
              <a:rPr lang="en-US" sz="2400" u="sng" dirty="0" smtClean="0">
                <a:solidFill>
                  <a:srgbClr val="FFC000"/>
                </a:solidFill>
                <a:effectLst>
                  <a:outerShdw blurRad="38100" dist="38100" dir="2700000" algn="tl">
                    <a:srgbClr val="000000">
                      <a:alpha val="75000"/>
                    </a:srgbClr>
                  </a:outerShdw>
                </a:effectLst>
              </a:rPr>
              <a:t>Category 1</a:t>
            </a:r>
            <a:r>
              <a:rPr lang="en-US" sz="2400" dirty="0" smtClean="0">
                <a:solidFill>
                  <a:srgbClr val="FFC000"/>
                </a:solidFill>
                <a:effectLst>
                  <a:outerShdw blurRad="38100" dist="38100" dir="2700000" algn="tl">
                    <a:srgbClr val="000000">
                      <a:alpha val="75000"/>
                    </a:srgbClr>
                  </a:outerShdw>
                </a:effectLst>
              </a:rPr>
              <a:t> </a:t>
            </a:r>
            <a:r>
              <a:rPr lang="en-US" sz="2400" dirty="0" smtClean="0">
                <a:effectLst>
                  <a:outerShdw blurRad="38100" dist="38100" dir="2700000" algn="tl">
                    <a:srgbClr val="000000">
                      <a:alpha val="75000"/>
                    </a:srgbClr>
                  </a:outerShdw>
                </a:effectLst>
              </a:rPr>
              <a:t>(Top 45 pests, High and some Moderate pests)</a:t>
            </a:r>
            <a:endParaRPr lang="en-US" sz="2400" dirty="0">
              <a:effectLst>
                <a:outerShdw blurRad="38100" dist="38100" dir="2700000" algn="tl">
                  <a:srgbClr val="000000">
                    <a:alpha val="75000"/>
                  </a:srgbClr>
                </a:outerShdw>
              </a:effectLst>
            </a:endParaRPr>
          </a:p>
          <a:p>
            <a:pPr marL="793750" lvl="1" indent="-276225">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Pests have a greater than 20% probability of being a high impact pest.</a:t>
            </a:r>
            <a:endParaRPr lang="en-US" sz="2400" dirty="0">
              <a:effectLst>
                <a:outerShdw blurRad="38100" dist="38100" dir="2700000" algn="tl">
                  <a:srgbClr val="000000">
                    <a:alpha val="75000"/>
                  </a:srgbClr>
                </a:outerShdw>
              </a:effectLst>
            </a:endParaRPr>
          </a:p>
          <a:p>
            <a:pPr marL="793750" lvl="1" indent="-276225">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If the pest passes the Post-assessment, they will be listed on the Pests of Economic and Environmental Importance List.</a:t>
            </a:r>
            <a:endParaRPr lang="en-US" sz="2400" dirty="0">
              <a:effectLst>
                <a:outerShdw blurRad="38100" dist="38100" dir="2700000" algn="tl">
                  <a:srgbClr val="000000">
                    <a:alpha val="75000"/>
                  </a:srgbClr>
                </a:outerShdw>
              </a:effectLst>
            </a:endParaRPr>
          </a:p>
          <a:p>
            <a:pPr marL="793750" lvl="1" indent="-276225">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Pests will also be added to relevant commodity manuals.</a:t>
            </a:r>
            <a:endParaRPr lang="en-US" sz="2400" dirty="0">
              <a:effectLst>
                <a:outerShdw blurRad="38100" dist="38100" dir="2700000" algn="tl">
                  <a:srgbClr val="000000">
                    <a:alpha val="75000"/>
                  </a:srgbClr>
                </a:outerShdw>
              </a:effectLst>
            </a:endParaRPr>
          </a:p>
          <a:p>
            <a:pPr marL="793750" lvl="1" indent="-276225">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If pests fail the Post-assessment, they will be placed on a priority list for research.</a:t>
            </a:r>
            <a:endParaRPr lang="en-US" sz="2400" dirty="0">
              <a:effectLst>
                <a:outerShdw blurRad="38100" dist="38100" dir="2700000" algn="tl">
                  <a:srgbClr val="000000">
                    <a:alpha val="75000"/>
                  </a:srgbClr>
                </a:outerShdw>
              </a:effectLst>
            </a:endParaRPr>
          </a:p>
          <a:p>
            <a:pPr marL="457200" lvl="1" indent="0">
              <a:buClr>
                <a:schemeClr val="tx2">
                  <a:lumMod val="75000"/>
                </a:schemeClr>
              </a:buClr>
              <a:buSzPct val="90000"/>
              <a:buNone/>
            </a:pPr>
            <a:endParaRPr lang="en-US" sz="2400" dirty="0" smtClean="0">
              <a:effectLst>
                <a:outerShdw blurRad="38100" dist="38100" dir="2700000" algn="tl">
                  <a:srgbClr val="000000">
                    <a:alpha val="43137"/>
                  </a:srgbClr>
                </a:outerShdw>
              </a:effectLst>
            </a:endParaRPr>
          </a:p>
          <a:p>
            <a:pPr lvl="1">
              <a:buClr>
                <a:schemeClr val="tx2">
                  <a:lumMod val="75000"/>
                </a:schemeClr>
              </a:buClr>
              <a:buSzPct val="90000"/>
              <a:buFont typeface="Wingdings" pitchFamily="2" charset="2"/>
              <a:buChar char="§"/>
            </a:pPr>
            <a:endParaRPr lang="en-US" sz="2400" dirty="0" smtClean="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Char char="§"/>
            </a:pPr>
            <a:endParaRPr lang="en-US" sz="20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161986871"/>
      </p:ext>
    </p:extLst>
  </p:cSld>
  <p:clrMapOvr>
    <a:masterClrMapping/>
  </p:clrMapOvr>
  <mc:AlternateContent xmlns:mc="http://schemas.openxmlformats.org/markup-compatibility/2006" xmlns:p14="http://schemas.microsoft.com/office/powerpoint/2010/main">
    <mc:Choice Requires="p14">
      <p:transition spd="slow" p14:dur="2000" advTm="68131"/>
    </mc:Choice>
    <mc:Fallback xmlns="">
      <p:transition spd="slow" advTm="68131"/>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Pest </a:t>
            </a:r>
            <a:r>
              <a:rPr lang="en-US" sz="3800" dirty="0"/>
              <a:t>Prioritization Process</a:t>
            </a:r>
          </a:p>
        </p:txBody>
      </p:sp>
      <p:sp>
        <p:nvSpPr>
          <p:cNvPr id="3" name="Content Placeholder 2"/>
          <p:cNvSpPr>
            <a:spLocks noGrp="1"/>
          </p:cNvSpPr>
          <p:nvPr>
            <p:ph idx="1"/>
          </p:nvPr>
        </p:nvSpPr>
        <p:spPr>
          <a:xfrm>
            <a:off x="381000" y="1295400"/>
            <a:ext cx="8229600" cy="4343400"/>
          </a:xfrm>
        </p:spPr>
        <p:txBody>
          <a:bodyPr/>
          <a:lstStyle/>
          <a:p>
            <a:pPr marL="0" indent="0">
              <a:buClr>
                <a:srgbClr val="FFC000"/>
              </a:buClr>
              <a:buSzPct val="90000"/>
              <a:buNone/>
            </a:pPr>
            <a:r>
              <a:rPr lang="en-US" sz="3000" dirty="0" smtClean="0">
                <a:solidFill>
                  <a:srgbClr val="FFFF99"/>
                </a:solidFill>
                <a:effectLst>
                  <a:outerShdw blurRad="38100" dist="38100" dir="2700000" algn="tl">
                    <a:srgbClr val="000000">
                      <a:alpha val="75000"/>
                    </a:srgbClr>
                  </a:outerShdw>
                </a:effectLst>
              </a:rPr>
              <a:t>Outcome for New Model</a:t>
            </a:r>
          </a:p>
          <a:p>
            <a:pPr marL="0" lvl="1" indent="0">
              <a:buClr>
                <a:schemeClr val="hlink"/>
              </a:buClr>
              <a:buNone/>
            </a:pPr>
            <a:r>
              <a:rPr lang="en-US" sz="2400" u="sng" dirty="0">
                <a:solidFill>
                  <a:srgbClr val="FFC000"/>
                </a:solidFill>
                <a:effectLst>
                  <a:outerShdw blurRad="38100" dist="38100" dir="2700000" algn="tl">
                    <a:srgbClr val="000000">
                      <a:alpha val="75000"/>
                    </a:srgbClr>
                  </a:outerShdw>
                </a:effectLst>
              </a:rPr>
              <a:t>Category </a:t>
            </a:r>
            <a:r>
              <a:rPr lang="en-US" sz="2400" u="sng" dirty="0" smtClean="0">
                <a:solidFill>
                  <a:srgbClr val="FFC000"/>
                </a:solidFill>
                <a:effectLst>
                  <a:outerShdw blurRad="38100" dist="38100" dir="2700000" algn="tl">
                    <a:srgbClr val="000000">
                      <a:alpha val="75000"/>
                    </a:srgbClr>
                  </a:outerShdw>
                </a:effectLst>
              </a:rPr>
              <a:t>2</a:t>
            </a:r>
            <a:r>
              <a:rPr lang="en-US" sz="2400" dirty="0" smtClean="0">
                <a:solidFill>
                  <a:srgbClr val="FFC000"/>
                </a:solidFill>
                <a:effectLst>
                  <a:outerShdw blurRad="38100" dist="38100" dir="2700000" algn="tl">
                    <a:srgbClr val="000000">
                      <a:alpha val="75000"/>
                    </a:srgbClr>
                  </a:outerShdw>
                </a:effectLst>
              </a:rPr>
              <a:t> </a:t>
            </a:r>
            <a:r>
              <a:rPr lang="en-US" sz="2400" dirty="0" smtClean="0">
                <a:effectLst>
                  <a:outerShdw blurRad="38100" dist="38100" dir="2700000" algn="tl">
                    <a:srgbClr val="000000">
                      <a:alpha val="75000"/>
                    </a:srgbClr>
                  </a:outerShdw>
                </a:effectLst>
              </a:rPr>
              <a:t>(Middle 15 pests, Moderate pests)</a:t>
            </a:r>
            <a:endParaRPr lang="en-US" sz="2400" dirty="0">
              <a:effectLst>
                <a:outerShdw blurRad="38100" dist="38100" dir="2700000" algn="tl">
                  <a:srgbClr val="000000">
                    <a:alpha val="75000"/>
                  </a:srgbClr>
                </a:outerShdw>
              </a:effectLst>
            </a:endParaRPr>
          </a:p>
          <a:p>
            <a:pPr marL="465138" lvl="1" indent="328613">
              <a:buClr>
                <a:schemeClr val="tx2">
                  <a:lumMod val="75000"/>
                </a:schemeClr>
              </a:buClr>
              <a:buSzPct val="90000"/>
              <a:buFont typeface="Wingdings" panose="05000000000000000000" pitchFamily="2" charset="2"/>
              <a:buChar char="§"/>
            </a:pPr>
            <a:r>
              <a:rPr lang="en-US" sz="2400" dirty="0" smtClean="0">
                <a:effectLst>
                  <a:outerShdw blurRad="38100" dist="38100" dir="2700000" algn="tl">
                    <a:srgbClr val="000000">
                      <a:alpha val="75000"/>
                    </a:srgbClr>
                  </a:outerShdw>
                </a:effectLst>
              </a:rPr>
              <a:t>Pests are most likely to have a moderate impact.</a:t>
            </a:r>
          </a:p>
          <a:p>
            <a:pPr marL="465138" lvl="1" indent="328613">
              <a:buClr>
                <a:schemeClr val="tx2">
                  <a:lumMod val="75000"/>
                </a:schemeClr>
              </a:buClr>
              <a:buSzPct val="90000"/>
              <a:buFont typeface="Wingdings" panose="05000000000000000000" pitchFamily="2" charset="2"/>
              <a:buChar char="§"/>
            </a:pPr>
            <a:r>
              <a:rPr lang="en-US" sz="2400" dirty="0" smtClean="0">
                <a:effectLst>
                  <a:outerShdw blurRad="38100" dist="38100" dir="2700000" algn="tl">
                    <a:srgbClr val="000000">
                      <a:alpha val="75000"/>
                    </a:srgbClr>
                  </a:outerShdw>
                </a:effectLst>
              </a:rPr>
              <a:t>Pests have a 10 to 20% probability of being a high  </a:t>
            </a:r>
          </a:p>
          <a:p>
            <a:pPr marL="465138" lvl="1" indent="0">
              <a:buClr>
                <a:schemeClr val="tx2">
                  <a:lumMod val="75000"/>
                </a:schemeClr>
              </a:buClr>
              <a:buSzPct val="90000"/>
              <a:buNone/>
            </a:pPr>
            <a:r>
              <a:rPr lang="en-US" sz="2400" dirty="0">
                <a:effectLst>
                  <a:outerShdw blurRad="38100" dist="38100" dir="2700000" algn="tl">
                    <a:srgbClr val="000000">
                      <a:alpha val="75000"/>
                    </a:srgbClr>
                  </a:outerShdw>
                </a:effectLst>
              </a:rPr>
              <a:t> </a:t>
            </a:r>
            <a:r>
              <a:rPr lang="en-US" sz="2400" dirty="0" smtClean="0">
                <a:effectLst>
                  <a:outerShdw blurRad="38100" dist="38100" dir="2700000" algn="tl">
                    <a:srgbClr val="000000">
                      <a:alpha val="75000"/>
                    </a:srgbClr>
                  </a:outerShdw>
                </a:effectLst>
              </a:rPr>
              <a:t>   impact pest. </a:t>
            </a:r>
          </a:p>
          <a:p>
            <a:pPr marL="465138" lvl="1" indent="328613">
              <a:buClr>
                <a:schemeClr val="tx2">
                  <a:lumMod val="75000"/>
                </a:schemeClr>
              </a:buClr>
              <a:buSzPct val="90000"/>
              <a:buFont typeface="Wingdings" panose="05000000000000000000" pitchFamily="2" charset="2"/>
              <a:buChar char="§"/>
            </a:pPr>
            <a:r>
              <a:rPr lang="en-US" sz="2400" dirty="0" smtClean="0">
                <a:effectLst>
                  <a:outerShdw blurRad="38100" dist="38100" dir="2700000" algn="tl">
                    <a:srgbClr val="000000">
                      <a:alpha val="75000"/>
                    </a:srgbClr>
                  </a:outerShdw>
                </a:effectLst>
              </a:rPr>
              <a:t>These pests will not be part of the Pests of Economic </a:t>
            </a:r>
          </a:p>
          <a:p>
            <a:pPr marL="465138" lvl="1" indent="0">
              <a:buClr>
                <a:schemeClr val="tx2">
                  <a:lumMod val="75000"/>
                </a:schemeClr>
              </a:buClr>
              <a:buSzPct val="90000"/>
              <a:buNone/>
            </a:pPr>
            <a:r>
              <a:rPr lang="en-US" sz="2400" dirty="0">
                <a:effectLst>
                  <a:outerShdw blurRad="38100" dist="38100" dir="2700000" algn="tl">
                    <a:srgbClr val="000000">
                      <a:alpha val="75000"/>
                    </a:srgbClr>
                  </a:outerShdw>
                </a:effectLst>
              </a:rPr>
              <a:t> </a:t>
            </a:r>
            <a:r>
              <a:rPr lang="en-US" sz="2400" dirty="0" smtClean="0">
                <a:effectLst>
                  <a:outerShdw blurRad="38100" dist="38100" dir="2700000" algn="tl">
                    <a:srgbClr val="000000">
                      <a:alpha val="75000"/>
                    </a:srgbClr>
                  </a:outerShdw>
                </a:effectLst>
              </a:rPr>
              <a:t>  and Environmental Importance List.</a:t>
            </a:r>
            <a:endParaRPr lang="en-US" sz="2400" dirty="0">
              <a:effectLst>
                <a:outerShdw blurRad="38100" dist="38100" dir="2700000" algn="tl">
                  <a:srgbClr val="000000">
                    <a:alpha val="75000"/>
                  </a:srgbClr>
                </a:outerShdw>
              </a:effectLst>
            </a:endParaRPr>
          </a:p>
          <a:p>
            <a:pPr marL="795338" lvl="1" indent="-338138">
              <a:buClr>
                <a:schemeClr val="tx2">
                  <a:lumMod val="75000"/>
                </a:schemeClr>
              </a:buClr>
              <a:buSzPct val="90000"/>
              <a:buFont typeface="Wingdings" panose="05000000000000000000" pitchFamily="2" charset="2"/>
              <a:buChar char="§"/>
            </a:pPr>
            <a:r>
              <a:rPr lang="en-US" sz="2400" dirty="0" smtClean="0">
                <a:effectLst>
                  <a:outerShdw blurRad="38100" dist="38100" dir="2700000" algn="tl">
                    <a:srgbClr val="000000">
                      <a:alpha val="75000"/>
                    </a:srgbClr>
                  </a:outerShdw>
                </a:effectLst>
              </a:rPr>
              <a:t>Pests that are recommended for survey and pass the Post-assessment will be added to commodity or posted as free-standing datasheets. </a:t>
            </a:r>
          </a:p>
          <a:p>
            <a:pPr marL="795338" lvl="1" indent="-338138">
              <a:buClr>
                <a:schemeClr val="tx2">
                  <a:lumMod val="75000"/>
                </a:schemeClr>
              </a:buClr>
              <a:buSzPct val="90000"/>
              <a:buFont typeface="Wingdings" panose="05000000000000000000" pitchFamily="2" charset="2"/>
              <a:buChar char="§"/>
            </a:pPr>
            <a:r>
              <a:rPr lang="en-US" sz="2400" dirty="0" smtClean="0">
                <a:effectLst>
                  <a:outerShdw blurRad="38100" dist="38100" dir="2700000" algn="tl">
                    <a:srgbClr val="000000">
                      <a:alpha val="75000"/>
                    </a:srgbClr>
                  </a:outerShdw>
                </a:effectLst>
              </a:rPr>
              <a:t>If fail the Post-assessment, they may or may not be listed as priorities for research. </a:t>
            </a:r>
            <a:endParaRPr lang="en-US" sz="1800" dirty="0" smtClean="0">
              <a:effectLst>
                <a:outerShdw blurRad="38100" dist="38100" dir="2700000" algn="tl">
                  <a:srgbClr val="000000">
                    <a:alpha val="43137"/>
                  </a:srgbClr>
                </a:outerShdw>
              </a:effectLst>
            </a:endParaRPr>
          </a:p>
          <a:p>
            <a:pPr lvl="1">
              <a:buClr>
                <a:schemeClr val="tx2">
                  <a:lumMod val="75000"/>
                </a:schemeClr>
              </a:buClr>
              <a:buSzPct val="90000"/>
              <a:buFont typeface="Wingdings" pitchFamily="2" charset="2"/>
              <a:buChar char="§"/>
            </a:pPr>
            <a:endParaRPr lang="en-US" sz="1800" dirty="0" smtClean="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Char char="§"/>
            </a:pPr>
            <a:endParaRPr lang="en-US" sz="1800" dirty="0" smtClean="0">
              <a:effectLst>
                <a:outerShdw blurRad="38100" dist="38100" dir="2700000" algn="tl">
                  <a:srgbClr val="000000">
                    <a:alpha val="75000"/>
                  </a:srgbClr>
                </a:outerShdw>
              </a:effectLst>
            </a:endParaRPr>
          </a:p>
          <a:p>
            <a:pPr marL="0" lvl="0" indent="0">
              <a:buClr>
                <a:srgbClr val="FFC000"/>
              </a:buClr>
              <a:buSzPct val="90000"/>
              <a:buNone/>
            </a:pPr>
            <a:endParaRPr lang="en-US" sz="18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1800" dirty="0">
              <a:effectLst>
                <a:outerShdw blurRad="38100" dist="38100" dir="2700000" algn="tl">
                  <a:srgbClr val="000000">
                    <a:alpha val="43137"/>
                  </a:srgbClr>
                </a:outerShdw>
              </a:effectLst>
            </a:endParaRPr>
          </a:p>
          <a:p>
            <a:pPr lvl="1"/>
            <a:endParaRPr lang="en-US" sz="1800" dirty="0" smtClean="0"/>
          </a:p>
          <a:p>
            <a:pPr lvl="1">
              <a:buNone/>
            </a:pPr>
            <a:endParaRPr lang="en-US" dirty="0" smtClean="0"/>
          </a:p>
        </p:txBody>
      </p:sp>
    </p:spTree>
    <p:extLst>
      <p:ext uri="{BB962C8B-B14F-4D97-AF65-F5344CB8AC3E}">
        <p14:creationId xmlns:p14="http://schemas.microsoft.com/office/powerpoint/2010/main" val="2086672306"/>
      </p:ext>
    </p:extLst>
  </p:cSld>
  <p:clrMapOvr>
    <a:masterClrMapping/>
  </p:clrMapOvr>
  <mc:AlternateContent xmlns:mc="http://schemas.openxmlformats.org/markup-compatibility/2006" xmlns:p14="http://schemas.microsoft.com/office/powerpoint/2010/main">
    <mc:Choice Requires="p14">
      <p:transition spd="slow" p14:dur="2000" advTm="68131"/>
    </mc:Choice>
    <mc:Fallback xmlns="">
      <p:transition spd="slow" advTm="68131"/>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Pest </a:t>
            </a:r>
            <a:r>
              <a:rPr lang="en-US" sz="3800" dirty="0"/>
              <a:t>Prioritization Process</a:t>
            </a:r>
          </a:p>
        </p:txBody>
      </p:sp>
      <p:sp>
        <p:nvSpPr>
          <p:cNvPr id="3" name="Content Placeholder 2"/>
          <p:cNvSpPr>
            <a:spLocks noGrp="1"/>
          </p:cNvSpPr>
          <p:nvPr>
            <p:ph idx="1"/>
          </p:nvPr>
        </p:nvSpPr>
        <p:spPr>
          <a:xfrm>
            <a:off x="381000" y="1295400"/>
            <a:ext cx="8229600" cy="4343400"/>
          </a:xfrm>
        </p:spPr>
        <p:txBody>
          <a:bodyPr/>
          <a:lstStyle/>
          <a:p>
            <a:pPr marL="0" indent="0">
              <a:buClr>
                <a:srgbClr val="FFC000"/>
              </a:buClr>
              <a:buSzPct val="90000"/>
              <a:buNone/>
            </a:pPr>
            <a:r>
              <a:rPr lang="en-US" sz="3000" dirty="0" smtClean="0">
                <a:solidFill>
                  <a:srgbClr val="FFFF99"/>
                </a:solidFill>
                <a:effectLst>
                  <a:outerShdw blurRad="38100" dist="38100" dir="2700000" algn="tl">
                    <a:srgbClr val="000000">
                      <a:alpha val="75000"/>
                    </a:srgbClr>
                  </a:outerShdw>
                </a:effectLst>
              </a:rPr>
              <a:t>Outcome for New Model</a:t>
            </a:r>
          </a:p>
          <a:p>
            <a:pPr marL="0" lvl="1" indent="0">
              <a:buClr>
                <a:schemeClr val="hlink"/>
              </a:buClr>
              <a:buNone/>
            </a:pPr>
            <a:r>
              <a:rPr lang="en-US" sz="2400" u="sng" dirty="0">
                <a:solidFill>
                  <a:srgbClr val="FFC000"/>
                </a:solidFill>
                <a:effectLst>
                  <a:outerShdw blurRad="38100" dist="38100" dir="2700000" algn="tl">
                    <a:srgbClr val="000000">
                      <a:alpha val="75000"/>
                    </a:srgbClr>
                  </a:outerShdw>
                </a:effectLst>
              </a:rPr>
              <a:t>Category </a:t>
            </a:r>
            <a:r>
              <a:rPr lang="en-US" sz="2400" u="sng" dirty="0" smtClean="0">
                <a:solidFill>
                  <a:srgbClr val="FFC000"/>
                </a:solidFill>
                <a:effectLst>
                  <a:outerShdw blurRad="38100" dist="38100" dir="2700000" algn="tl">
                    <a:srgbClr val="000000">
                      <a:alpha val="75000"/>
                    </a:srgbClr>
                  </a:outerShdw>
                </a:effectLst>
              </a:rPr>
              <a:t>3</a:t>
            </a:r>
            <a:r>
              <a:rPr lang="en-US" sz="2400" dirty="0" smtClean="0">
                <a:solidFill>
                  <a:srgbClr val="FFC000"/>
                </a:solidFill>
                <a:effectLst>
                  <a:outerShdw blurRad="38100" dist="38100" dir="2700000" algn="tl">
                    <a:srgbClr val="000000">
                      <a:alpha val="75000"/>
                    </a:srgbClr>
                  </a:outerShdw>
                </a:effectLst>
              </a:rPr>
              <a:t> </a:t>
            </a:r>
            <a:r>
              <a:rPr lang="en-US" sz="2400" dirty="0" smtClean="0">
                <a:effectLst>
                  <a:outerShdw blurRad="38100" dist="38100" dir="2700000" algn="tl">
                    <a:srgbClr val="000000">
                      <a:alpha val="75000"/>
                    </a:srgbClr>
                  </a:outerShdw>
                </a:effectLst>
              </a:rPr>
              <a:t>(Bottom 31 pests, Low impact pests)</a:t>
            </a:r>
            <a:endParaRPr lang="en-US" sz="2400" dirty="0">
              <a:effectLst>
                <a:outerShdw blurRad="38100" dist="38100" dir="2700000" algn="tl">
                  <a:srgbClr val="000000">
                    <a:alpha val="75000"/>
                  </a:srgbClr>
                </a:outerShdw>
              </a:effectLst>
            </a:endParaRPr>
          </a:p>
          <a:p>
            <a:pPr marL="798513" indent="-336550">
              <a:buClr>
                <a:schemeClr val="tx2">
                  <a:lumMod val="50000"/>
                </a:schemeClr>
              </a:buClr>
              <a:buSzPct val="90000"/>
              <a:buFont typeface="Wingdings" panose="05000000000000000000" pitchFamily="2" charset="2"/>
              <a:buChar char="§"/>
            </a:pPr>
            <a:r>
              <a:rPr lang="en-US" sz="2400" dirty="0" smtClean="0">
                <a:effectLst>
                  <a:outerShdw blurRad="38100" dist="38100" dir="2700000" algn="tl">
                    <a:srgbClr val="000000">
                      <a:alpha val="75000"/>
                    </a:srgbClr>
                  </a:outerShdw>
                </a:effectLst>
              </a:rPr>
              <a:t>Pests are most likely to have a low impact. </a:t>
            </a:r>
            <a:endParaRPr lang="en-US" sz="2400" dirty="0">
              <a:effectLst>
                <a:outerShdw blurRad="38100" dist="38100" dir="2700000" algn="tl">
                  <a:srgbClr val="000000">
                    <a:alpha val="75000"/>
                  </a:srgbClr>
                </a:outerShdw>
              </a:effectLst>
            </a:endParaRPr>
          </a:p>
          <a:p>
            <a:pPr marL="798513" indent="-336550">
              <a:buClr>
                <a:schemeClr val="tx2">
                  <a:lumMod val="50000"/>
                </a:schemeClr>
              </a:buClr>
              <a:buSzPct val="90000"/>
              <a:buFont typeface="Wingdings" panose="05000000000000000000" pitchFamily="2" charset="2"/>
              <a:buChar char="§"/>
            </a:pPr>
            <a:r>
              <a:rPr lang="en-US" sz="2400" dirty="0" smtClean="0">
                <a:effectLst>
                  <a:outerShdw blurRad="38100" dist="38100" dir="2700000" algn="tl">
                    <a:srgbClr val="000000">
                      <a:alpha val="75000"/>
                    </a:srgbClr>
                  </a:outerShdw>
                </a:effectLst>
              </a:rPr>
              <a:t>Pests have a less than 10% probability of being a high impact pest. </a:t>
            </a:r>
            <a:endParaRPr lang="en-US" sz="2400" dirty="0">
              <a:effectLst>
                <a:outerShdw blurRad="38100" dist="38100" dir="2700000" algn="tl">
                  <a:srgbClr val="000000">
                    <a:alpha val="43137"/>
                  </a:srgbClr>
                </a:outerShdw>
              </a:effectLst>
            </a:endParaRPr>
          </a:p>
          <a:p>
            <a:pPr marL="798513" indent="-336550">
              <a:buClr>
                <a:schemeClr val="tx2">
                  <a:lumMod val="50000"/>
                </a:schemeClr>
              </a:buClr>
              <a:buSzPct val="90000"/>
              <a:buFont typeface="Wingdings" panose="05000000000000000000" pitchFamily="2" charset="2"/>
              <a:buChar char="§"/>
            </a:pPr>
            <a:r>
              <a:rPr lang="en-US" sz="2400" dirty="0" smtClean="0">
                <a:effectLst>
                  <a:outerShdw blurRad="38100" dist="38100" dir="2700000" algn="tl">
                    <a:srgbClr val="000000">
                      <a:alpha val="75000"/>
                    </a:srgbClr>
                  </a:outerShdw>
                </a:effectLst>
              </a:rPr>
              <a:t>These pests will not be included on the Pests of Economic and Environmental Importance List.</a:t>
            </a:r>
            <a:endParaRPr lang="en-US" sz="2400" dirty="0">
              <a:effectLst>
                <a:outerShdw blurRad="38100" dist="38100" dir="2700000" algn="tl">
                  <a:srgbClr val="000000">
                    <a:alpha val="75000"/>
                  </a:srgbClr>
                </a:outerShdw>
              </a:effectLst>
            </a:endParaRPr>
          </a:p>
          <a:p>
            <a:pPr marL="798513" indent="-336550">
              <a:buClr>
                <a:schemeClr val="tx2">
                  <a:lumMod val="50000"/>
                </a:schemeClr>
              </a:buClr>
              <a:buSzPct val="90000"/>
              <a:buFont typeface="Wingdings" panose="05000000000000000000" pitchFamily="2" charset="2"/>
              <a:buChar char="§"/>
            </a:pPr>
            <a:r>
              <a:rPr lang="en-US" sz="2400" dirty="0" smtClean="0">
                <a:effectLst>
                  <a:outerShdw blurRad="38100" dist="38100" dir="2700000" algn="tl">
                    <a:srgbClr val="000000">
                      <a:alpha val="75000"/>
                    </a:srgbClr>
                  </a:outerShdw>
                </a:effectLst>
              </a:rPr>
              <a:t>New pests assessed will not be included in a commodity manual or posted as free-standing datasheets. </a:t>
            </a:r>
            <a:endParaRPr lang="en-US" sz="2400" dirty="0">
              <a:effectLst>
                <a:outerShdw blurRad="38100" dist="38100" dir="2700000" algn="tl">
                  <a:srgbClr val="000000">
                    <a:alpha val="75000"/>
                  </a:srgbClr>
                </a:outerShdw>
              </a:effectLst>
            </a:endParaRPr>
          </a:p>
          <a:p>
            <a:pPr marL="798513" indent="-336550">
              <a:buClr>
                <a:schemeClr val="tx2">
                  <a:lumMod val="50000"/>
                </a:schemeClr>
              </a:buClr>
              <a:buSzPct val="90000"/>
              <a:buFont typeface="Wingdings" panose="05000000000000000000" pitchFamily="2" charset="2"/>
              <a:buChar char="§"/>
            </a:pPr>
            <a:r>
              <a:rPr lang="en-US" sz="2400" dirty="0" smtClean="0">
                <a:effectLst>
                  <a:outerShdw blurRad="38100" dist="38100" dir="2700000" algn="tl">
                    <a:srgbClr val="000000">
                      <a:alpha val="75000"/>
                    </a:srgbClr>
                  </a:outerShdw>
                </a:effectLst>
              </a:rPr>
              <a:t>Existing pests present in a commodity-manual will likely be removed from manuals over time. </a:t>
            </a:r>
            <a:endParaRPr lang="en-US" sz="1800" dirty="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Char char="§"/>
            </a:pPr>
            <a:endParaRPr lang="en-US" sz="1800" dirty="0" smtClean="0">
              <a:effectLst>
                <a:outerShdw blurRad="38100" dist="38100" dir="2700000" algn="tl">
                  <a:srgbClr val="000000">
                    <a:alpha val="75000"/>
                  </a:srgbClr>
                </a:outerShdw>
              </a:effectLst>
            </a:endParaRPr>
          </a:p>
          <a:p>
            <a:pPr marL="0" lvl="0" indent="0">
              <a:buClr>
                <a:srgbClr val="FFC000"/>
              </a:buClr>
              <a:buSzPct val="90000"/>
              <a:buNone/>
            </a:pPr>
            <a:endParaRPr lang="en-US" sz="18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1800" dirty="0">
              <a:effectLst>
                <a:outerShdw blurRad="38100" dist="38100" dir="2700000" algn="tl">
                  <a:srgbClr val="000000">
                    <a:alpha val="43137"/>
                  </a:srgbClr>
                </a:outerShdw>
              </a:effectLst>
            </a:endParaRPr>
          </a:p>
          <a:p>
            <a:pPr lvl="1"/>
            <a:endParaRPr lang="en-US" sz="1800" dirty="0" smtClean="0"/>
          </a:p>
          <a:p>
            <a:pPr lvl="1">
              <a:buNone/>
            </a:pPr>
            <a:endParaRPr lang="en-US" dirty="0" smtClean="0"/>
          </a:p>
        </p:txBody>
      </p:sp>
    </p:spTree>
    <p:extLst>
      <p:ext uri="{BB962C8B-B14F-4D97-AF65-F5344CB8AC3E}">
        <p14:creationId xmlns:p14="http://schemas.microsoft.com/office/powerpoint/2010/main" val="2355369773"/>
      </p:ext>
    </p:extLst>
  </p:cSld>
  <p:clrMapOvr>
    <a:masterClrMapping/>
  </p:clrMapOvr>
  <mc:AlternateContent xmlns:mc="http://schemas.openxmlformats.org/markup-compatibility/2006" xmlns:p14="http://schemas.microsoft.com/office/powerpoint/2010/main">
    <mc:Choice Requires="p14">
      <p:transition spd="slow" p14:dur="2000" advTm="68131"/>
    </mc:Choice>
    <mc:Fallback xmlns="">
      <p:transition spd="slow" advTm="68131"/>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
            </a:r>
            <a:br>
              <a:rPr lang="en-US" dirty="0" smtClean="0"/>
            </a:br>
            <a:r>
              <a:rPr lang="en-US" dirty="0" smtClean="0"/>
              <a:t>Pests Analyzed in 2017 (using new model)</a:t>
            </a:r>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1508262649"/>
      </p:ext>
    </p:extLst>
  </p:cSld>
  <p:clrMapOvr>
    <a:masterClrMapping/>
  </p:clrMapOvr>
  <mc:AlternateContent xmlns:mc="http://schemas.openxmlformats.org/markup-compatibility/2006" xmlns:p14="http://schemas.microsoft.com/office/powerpoint/2010/main">
    <mc:Choice Requires="p14">
      <p:transition spd="slow" p14:dur="2000" advTm="3630"/>
    </mc:Choice>
    <mc:Fallback xmlns="">
      <p:transition spd="slow" advTm="363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gn="l"/>
            <a:r>
              <a:rPr lang="en-US" sz="3800" dirty="0" smtClean="0"/>
              <a:t>Pests Analyzed in 2017</a:t>
            </a:r>
            <a:endParaRPr lang="en-US" sz="3800" dirty="0"/>
          </a:p>
        </p:txBody>
      </p:sp>
      <p:sp>
        <p:nvSpPr>
          <p:cNvPr id="3" name="Content Placeholder 2"/>
          <p:cNvSpPr>
            <a:spLocks noGrp="1"/>
          </p:cNvSpPr>
          <p:nvPr>
            <p:ph idx="1"/>
          </p:nvPr>
        </p:nvSpPr>
        <p:spPr>
          <a:xfrm>
            <a:off x="609600" y="1066800"/>
            <a:ext cx="8153400" cy="4343400"/>
          </a:xfrm>
        </p:spPr>
        <p:txBody>
          <a:bodyPr/>
          <a:lstStyle/>
          <a:p>
            <a:pPr marL="0" indent="0">
              <a:buNone/>
            </a:pPr>
            <a:r>
              <a:rPr lang="en-US" sz="2400" dirty="0" smtClean="0">
                <a:solidFill>
                  <a:srgbClr val="FFFF00"/>
                </a:solidFill>
              </a:rPr>
              <a:t>53 </a:t>
            </a:r>
            <a:r>
              <a:rPr lang="en-US" sz="2400" dirty="0" smtClean="0"/>
              <a:t>Existing prioritized pests </a:t>
            </a:r>
          </a:p>
          <a:p>
            <a:pPr marL="0" indent="0">
              <a:buNone/>
            </a:pPr>
            <a:r>
              <a:rPr lang="en-US" sz="2400" dirty="0" smtClean="0"/>
              <a:t>38 new pests analyzed</a:t>
            </a:r>
            <a:endParaRPr lang="en-US" sz="2800" dirty="0"/>
          </a:p>
          <a:p>
            <a:pPr marL="568325" indent="-341313"/>
            <a:r>
              <a:rPr lang="en-US" sz="2400" dirty="0" smtClean="0"/>
              <a:t>PestLens: 13</a:t>
            </a:r>
            <a:endParaRPr lang="en-US" sz="2800" dirty="0"/>
          </a:p>
          <a:p>
            <a:pPr marL="568325" indent="-341313"/>
            <a:r>
              <a:rPr lang="en-US" sz="2400" dirty="0" smtClean="0"/>
              <a:t>2012 OPIS A List: 12</a:t>
            </a:r>
            <a:endParaRPr lang="en-US" sz="2800" dirty="0"/>
          </a:p>
          <a:p>
            <a:pPr marL="568325" indent="-341313"/>
            <a:r>
              <a:rPr lang="en-US" sz="2400" dirty="0" smtClean="0"/>
              <a:t>CAPS Community: 7</a:t>
            </a:r>
            <a:endParaRPr lang="en-US" sz="2800" dirty="0"/>
          </a:p>
          <a:p>
            <a:pPr marL="568325" indent="-341313"/>
            <a:r>
              <a:rPr lang="en-US" sz="2400" dirty="0" smtClean="0"/>
              <a:t>New Pest Advisory Group (NPAG): 5</a:t>
            </a:r>
            <a:endParaRPr lang="en-US" sz="2800" dirty="0">
              <a:effectLst>
                <a:outerShdw blurRad="38100" dist="38100" dir="2700000" algn="tl">
                  <a:srgbClr val="000000">
                    <a:alpha val="43137"/>
                  </a:srgbClr>
                </a:outerShdw>
              </a:effectLst>
            </a:endParaRPr>
          </a:p>
          <a:p>
            <a:pPr marL="568325" indent="-341313"/>
            <a:r>
              <a:rPr lang="en-US" sz="2400" dirty="0" smtClean="0"/>
              <a:t>CPHST: 4</a:t>
            </a:r>
            <a:endParaRPr lang="en-US" sz="2800" dirty="0"/>
          </a:p>
          <a:p>
            <a:pPr marL="568325" indent="-341313"/>
            <a:r>
              <a:rPr lang="en-US" sz="2400" dirty="0" smtClean="0"/>
              <a:t>Additional Pests of Concern List: 4</a:t>
            </a:r>
            <a:endParaRPr lang="en-US" sz="2800" dirty="0" smtClean="0">
              <a:effectLst>
                <a:outerShdw blurRad="38100" dist="38100" dir="2700000" algn="tl">
                  <a:srgbClr val="000000">
                    <a:alpha val="43137"/>
                  </a:srgbClr>
                </a:outerShdw>
              </a:effectLst>
            </a:endParaRPr>
          </a:p>
          <a:p>
            <a:pPr marL="568325" indent="-341313"/>
            <a:r>
              <a:rPr lang="en-US" sz="2400" dirty="0" smtClean="0"/>
              <a:t>Select Agents: 2</a:t>
            </a:r>
            <a:endParaRPr lang="en-US" sz="2800" dirty="0" smtClean="0"/>
          </a:p>
          <a:p>
            <a:pPr marL="568325" indent="-341313"/>
            <a:r>
              <a:rPr lang="en-US" sz="2400" dirty="0" smtClean="0"/>
              <a:t>Trade Issues: 1</a:t>
            </a:r>
            <a:endParaRPr lang="en-US" sz="2800" dirty="0">
              <a:effectLst>
                <a:outerShdw blurRad="38100" dist="38100" dir="2700000" algn="tl">
                  <a:srgbClr val="000000">
                    <a:alpha val="43137"/>
                  </a:srgbClr>
                </a:outerShdw>
              </a:effectLst>
            </a:endParaRPr>
          </a:p>
          <a:p>
            <a:pPr marL="0" indent="0">
              <a:buNone/>
            </a:pPr>
            <a:r>
              <a:rPr lang="en-US" sz="1600" dirty="0" smtClean="0"/>
              <a:t>*</a:t>
            </a:r>
            <a:r>
              <a:rPr lang="en-US" sz="2000" dirty="0" smtClean="0"/>
              <a:t>Some pests were suggested from multiple sources, so they may be listed in two categories</a:t>
            </a:r>
            <a:endParaRPr lang="en-US" sz="2000" dirty="0"/>
          </a:p>
          <a:p>
            <a:endParaRPr lang="en-US" sz="36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417230646"/>
      </p:ext>
    </p:extLst>
  </p:cSld>
  <p:clrMapOvr>
    <a:masterClrMapping/>
  </p:clrMapOvr>
  <mc:AlternateContent xmlns:mc="http://schemas.openxmlformats.org/markup-compatibility/2006" xmlns:p14="http://schemas.microsoft.com/office/powerpoint/2010/main">
    <mc:Choice Requires="p14">
      <p:transition spd="slow" p14:dur="2000" advTm="60258"/>
    </mc:Choice>
    <mc:Fallback xmlns="">
      <p:transition spd="slow" advTm="60258"/>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001000" cy="1143000"/>
          </a:xfrm>
        </p:spPr>
        <p:txBody>
          <a:bodyPr/>
          <a:lstStyle/>
          <a:p>
            <a:r>
              <a:rPr lang="en-US" dirty="0" smtClean="0"/>
              <a:t>Pests Analyzed for 2017</a:t>
            </a:r>
            <a:endParaRPr lang="en-US" dirty="0"/>
          </a:p>
        </p:txBody>
      </p:sp>
      <p:sp>
        <p:nvSpPr>
          <p:cNvPr id="3" name="Content Placeholder 2"/>
          <p:cNvSpPr>
            <a:spLocks noGrp="1"/>
          </p:cNvSpPr>
          <p:nvPr>
            <p:ph idx="1"/>
          </p:nvPr>
        </p:nvSpPr>
        <p:spPr>
          <a:xfrm>
            <a:off x="457200" y="1066800"/>
            <a:ext cx="8229600" cy="4114800"/>
          </a:xfrm>
        </p:spPr>
        <p:txBody>
          <a:bodyPr/>
          <a:lstStyle/>
          <a:p>
            <a:pPr marL="0" indent="0">
              <a:buNone/>
            </a:pPr>
            <a:r>
              <a:rPr lang="en-US" dirty="0">
                <a:solidFill>
                  <a:schemeClr val="tx2">
                    <a:lumMod val="75000"/>
                  </a:schemeClr>
                </a:solidFill>
              </a:rPr>
              <a:t>New Arthropod Pests Analyzed</a:t>
            </a:r>
          </a:p>
          <a:p>
            <a:pPr marL="0" indent="0">
              <a:buNone/>
            </a:pPr>
            <a:endParaRPr lang="en-US" dirty="0">
              <a:solidFill>
                <a:schemeClr val="tx2">
                  <a:lumMod val="75000"/>
                </a:schemeClr>
              </a:solidFill>
            </a:endParaRPr>
          </a:p>
          <a:p>
            <a:endParaRPr lang="en-US" dirty="0"/>
          </a:p>
        </p:txBody>
      </p:sp>
      <p:graphicFrame>
        <p:nvGraphicFramePr>
          <p:cNvPr id="9" name="Table 4"/>
          <p:cNvGraphicFramePr>
            <a:graphicFrameLocks noGrp="1"/>
          </p:cNvGraphicFramePr>
          <p:nvPr>
            <p:extLst>
              <p:ext uri="{D42A27DB-BD31-4B8C-83A1-F6EECF244321}">
                <p14:modId xmlns:p14="http://schemas.microsoft.com/office/powerpoint/2010/main" val="3141776672"/>
              </p:ext>
            </p:extLst>
          </p:nvPr>
        </p:nvGraphicFramePr>
        <p:xfrm>
          <a:off x="304800" y="1676398"/>
          <a:ext cx="8610600" cy="4774228"/>
        </p:xfrm>
        <a:graphic>
          <a:graphicData uri="http://schemas.openxmlformats.org/drawingml/2006/table">
            <a:tbl>
              <a:tblPr/>
              <a:tblGrid>
                <a:gridCol w="2008714"/>
                <a:gridCol w="2034303"/>
                <a:gridCol w="1381791"/>
                <a:gridCol w="1356200"/>
                <a:gridCol w="1829592"/>
              </a:tblGrid>
              <a:tr h="259689">
                <a:tc>
                  <a:txBody>
                    <a:bodyPr/>
                    <a:lstStyle/>
                    <a:p>
                      <a:pPr algn="l" fontAlgn="t"/>
                      <a:r>
                        <a:rPr lang="en-US" sz="1200" b="1" i="0" u="none" strike="noStrike" dirty="0">
                          <a:solidFill>
                            <a:srgbClr val="000000"/>
                          </a:solidFill>
                          <a:effectLst/>
                          <a:latin typeface="Times New Roman"/>
                        </a:rPr>
                        <a:t>Scientific name</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200" b="1" i="0" u="none" strike="noStrike" dirty="0">
                          <a:solidFill>
                            <a:srgbClr val="000000"/>
                          </a:solidFill>
                          <a:effectLst/>
                          <a:latin typeface="Times New Roman"/>
                        </a:rPr>
                        <a:t>Common name</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200" b="1" i="0" u="none" strike="noStrike" dirty="0">
                          <a:solidFill>
                            <a:srgbClr val="000000"/>
                          </a:solidFill>
                          <a:effectLst/>
                          <a:latin typeface="Times New Roman"/>
                        </a:rPr>
                        <a:t>Impact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200" b="1" i="0" u="none" strike="noStrike" dirty="0">
                          <a:solidFill>
                            <a:srgbClr val="000000"/>
                          </a:solidFill>
                          <a:effectLst/>
                          <a:latin typeface="Times New Roman"/>
                        </a:rPr>
                        <a:t>Removal reason</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200" b="1" i="0" u="none" strike="noStrike" dirty="0">
                          <a:solidFill>
                            <a:srgbClr val="000000"/>
                          </a:solidFill>
                          <a:effectLst/>
                          <a:latin typeface="Times New Roman"/>
                        </a:rPr>
                        <a:t>Source</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7294">
                <a:tc>
                  <a:txBody>
                    <a:bodyPr/>
                    <a:lstStyle/>
                    <a:p>
                      <a:pPr algn="l" fontAlgn="t"/>
                      <a:r>
                        <a:rPr lang="en-US" sz="1200" b="0" i="1" u="none" strike="noStrike" dirty="0">
                          <a:solidFill>
                            <a:srgbClr val="000000"/>
                          </a:solidFill>
                          <a:effectLst/>
                          <a:latin typeface="Times New Roman"/>
                        </a:rPr>
                        <a:t>Aromia bungii</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Redneck longhorned beetle</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Moderate or Low</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Under consideration</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NPAG</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197294">
                <a:tc>
                  <a:txBody>
                    <a:bodyPr/>
                    <a:lstStyle/>
                    <a:p>
                      <a:pPr algn="l" fontAlgn="t"/>
                      <a:r>
                        <a:rPr lang="en-US" sz="1200" b="0" i="1" u="none" strike="noStrike" dirty="0">
                          <a:solidFill>
                            <a:srgbClr val="000000"/>
                          </a:solidFill>
                          <a:effectLst/>
                          <a:latin typeface="Times New Roman"/>
                        </a:rPr>
                        <a:t>Batocera horsfieldi</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Square-spotted longicorn beetle</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Moderate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No survey method</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CPHST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97294">
                <a:tc>
                  <a:txBody>
                    <a:bodyPr/>
                    <a:lstStyle/>
                    <a:p>
                      <a:pPr algn="l" fontAlgn="t"/>
                      <a:r>
                        <a:rPr lang="en-US" sz="1200" b="0" i="1" u="none" strike="noStrike" dirty="0">
                          <a:solidFill>
                            <a:srgbClr val="000000"/>
                          </a:solidFill>
                          <a:effectLst/>
                          <a:latin typeface="Times New Roman"/>
                        </a:rPr>
                        <a:t>Blosyrus asellus</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Rough sweet potato weevil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Low</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Low impact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NPAG, CPHST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389371">
                <a:tc>
                  <a:txBody>
                    <a:bodyPr/>
                    <a:lstStyle/>
                    <a:p>
                      <a:pPr algn="l" fontAlgn="t"/>
                      <a:r>
                        <a:rPr lang="en-US" sz="1200" b="0" i="1" u="none" strike="noStrike" dirty="0">
                          <a:solidFill>
                            <a:srgbClr val="000000"/>
                          </a:solidFill>
                          <a:effectLst/>
                          <a:latin typeface="Times New Roman"/>
                        </a:rPr>
                        <a:t>Brevipalpus chilensis</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Low*</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CAPS Community;</a:t>
                      </a:r>
                      <a:br>
                        <a:rPr lang="en-US" sz="1200" b="0" i="0" u="none" strike="noStrike" dirty="0">
                          <a:solidFill>
                            <a:srgbClr val="000000"/>
                          </a:solidFill>
                          <a:effectLst/>
                          <a:latin typeface="Times New Roman"/>
                        </a:rPr>
                      </a:br>
                      <a:r>
                        <a:rPr lang="en-US" sz="1200" b="0" i="0" u="none" strike="noStrike" dirty="0">
                          <a:solidFill>
                            <a:srgbClr val="000000"/>
                          </a:solidFill>
                          <a:effectLst/>
                          <a:latin typeface="Times New Roman"/>
                        </a:rPr>
                        <a:t>OPIS A</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389371">
                <a:tc>
                  <a:txBody>
                    <a:bodyPr/>
                    <a:lstStyle/>
                    <a:p>
                      <a:pPr algn="l" fontAlgn="t"/>
                      <a:r>
                        <a:rPr lang="en-US" sz="1200" b="0" i="1" u="none" strike="noStrike" dirty="0">
                          <a:solidFill>
                            <a:srgbClr val="000000"/>
                          </a:solidFill>
                          <a:effectLst/>
                          <a:latin typeface="Times New Roman"/>
                        </a:rPr>
                        <a:t>Chilecomadia valdiviana</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Carpenter worm</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Undetermined</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Hasn't spread out of native range</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Additional Pests of Concern</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97294">
                <a:tc>
                  <a:txBody>
                    <a:bodyPr/>
                    <a:lstStyle/>
                    <a:p>
                      <a:pPr algn="l" fontAlgn="t"/>
                      <a:r>
                        <a:rPr lang="en-US" sz="1200" b="0" i="1" u="none" strike="noStrike" dirty="0">
                          <a:solidFill>
                            <a:srgbClr val="000000"/>
                          </a:solidFill>
                          <a:effectLst/>
                          <a:latin typeface="Times New Roman"/>
                        </a:rPr>
                        <a:t>Chilo partellus</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Spotted stem borer</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Moderate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OPIS A</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197294">
                <a:tc>
                  <a:txBody>
                    <a:bodyPr/>
                    <a:lstStyle/>
                    <a:p>
                      <a:pPr algn="l" fontAlgn="t"/>
                      <a:r>
                        <a:rPr lang="en-US" sz="1200" b="0" i="1" u="none" strike="noStrike" dirty="0">
                          <a:solidFill>
                            <a:srgbClr val="000000"/>
                          </a:solidFill>
                          <a:effectLst/>
                          <a:latin typeface="Times New Roman"/>
                        </a:rPr>
                        <a:t>Eurygaster integriceps</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Sunn pest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High</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OPIS A</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197294">
                <a:tc>
                  <a:txBody>
                    <a:bodyPr/>
                    <a:lstStyle/>
                    <a:p>
                      <a:pPr algn="l" fontAlgn="t"/>
                      <a:r>
                        <a:rPr lang="en-US" sz="1200" b="0" i="1" u="none" strike="noStrike" dirty="0">
                          <a:solidFill>
                            <a:srgbClr val="000000"/>
                          </a:solidFill>
                          <a:effectLst/>
                          <a:latin typeface="Times New Roman"/>
                        </a:rPr>
                        <a:t>Halotydeus destructor</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Red legged earth mite</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High</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Rangeland pest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OPIS A</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97294">
                <a:tc>
                  <a:txBody>
                    <a:bodyPr/>
                    <a:lstStyle/>
                    <a:p>
                      <a:pPr algn="l" fontAlgn="t"/>
                      <a:r>
                        <a:rPr lang="en-US" sz="1200" b="0" i="1" u="none" strike="noStrike" dirty="0">
                          <a:solidFill>
                            <a:srgbClr val="000000"/>
                          </a:solidFill>
                          <a:effectLst/>
                          <a:latin typeface="Times New Roman"/>
                        </a:rPr>
                        <a:t>Icerya seychellarum</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Seychelles scale</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Low</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Low impact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OPIS A</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97294">
                <a:tc>
                  <a:txBody>
                    <a:bodyPr/>
                    <a:lstStyle/>
                    <a:p>
                      <a:pPr algn="l" fontAlgn="t"/>
                      <a:r>
                        <a:rPr lang="en-US" sz="1200" b="0" i="1" u="none" strike="noStrike" dirty="0">
                          <a:solidFill>
                            <a:srgbClr val="000000"/>
                          </a:solidFill>
                          <a:effectLst/>
                          <a:latin typeface="Times New Roman"/>
                        </a:rPr>
                        <a:t>Ladodelphax striatellus</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Small brown planthopper</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High</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OPIS A</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197294">
                <a:tc>
                  <a:txBody>
                    <a:bodyPr/>
                    <a:lstStyle/>
                    <a:p>
                      <a:pPr algn="l" fontAlgn="t"/>
                      <a:r>
                        <a:rPr lang="en-US" sz="1200" b="0" i="1" u="none" strike="noStrike" dirty="0">
                          <a:solidFill>
                            <a:srgbClr val="000000"/>
                          </a:solidFill>
                          <a:effectLst/>
                          <a:latin typeface="Times New Roman"/>
                        </a:rPr>
                        <a:t>Mamestra brassicae</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Cabbage moth</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Moderate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CAPS Community</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197294">
                <a:tc>
                  <a:txBody>
                    <a:bodyPr/>
                    <a:lstStyle/>
                    <a:p>
                      <a:pPr algn="l" fontAlgn="t"/>
                      <a:r>
                        <a:rPr lang="en-US" sz="1200" b="0" i="1" u="none" strike="noStrike" dirty="0">
                          <a:solidFill>
                            <a:srgbClr val="000000"/>
                          </a:solidFill>
                          <a:effectLst/>
                          <a:latin typeface="Times New Roman"/>
                        </a:rPr>
                        <a:t>Penthimiola bella</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Citrus leafhopper</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Low</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Low impact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PestLens</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581448">
                <a:tc>
                  <a:txBody>
                    <a:bodyPr/>
                    <a:lstStyle/>
                    <a:p>
                      <a:pPr algn="l" fontAlgn="t"/>
                      <a:r>
                        <a:rPr lang="en-US" sz="1200" b="0" i="1" u="none" strike="noStrike" dirty="0">
                          <a:solidFill>
                            <a:srgbClr val="000000"/>
                          </a:solidFill>
                          <a:effectLst/>
                          <a:latin typeface="Times New Roman"/>
                        </a:rPr>
                        <a:t>Praelongorthezia praelonga</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Citrus orthezia</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Moderate (may periodically be High under outbreak)</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Citrus pest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PestLens</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80791">
                <a:tc>
                  <a:txBody>
                    <a:bodyPr/>
                    <a:lstStyle/>
                    <a:p>
                      <a:pPr algn="l" fontAlgn="t"/>
                      <a:r>
                        <a:rPr lang="en-US" sz="1200" b="0" i="1" u="none" strike="noStrike" dirty="0">
                          <a:solidFill>
                            <a:srgbClr val="000000"/>
                          </a:solidFill>
                          <a:effectLst/>
                          <a:latin typeface="Times New Roman"/>
                        </a:rPr>
                        <a:t>Polygraphus proximus</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Sakhalin-fir bark beetle</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Low</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Low impact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CPHST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97294">
                <a:tc>
                  <a:txBody>
                    <a:bodyPr/>
                    <a:lstStyle/>
                    <a:p>
                      <a:pPr algn="l" fontAlgn="t"/>
                      <a:r>
                        <a:rPr lang="en-US" sz="1200" b="0" i="1" u="none" strike="noStrike" dirty="0">
                          <a:solidFill>
                            <a:srgbClr val="000000"/>
                          </a:solidFill>
                          <a:effectLst/>
                          <a:latin typeface="Times New Roman"/>
                        </a:rPr>
                        <a:t>Psacothea hilaris</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Yellow spotted longhorn beetle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Moderate or Low</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No survey method</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NPAG</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00177">
                <a:tc>
                  <a:txBody>
                    <a:bodyPr/>
                    <a:lstStyle/>
                    <a:p>
                      <a:pPr algn="l" fontAlgn="t"/>
                      <a:r>
                        <a:rPr lang="en-US" sz="1200" b="0" i="1" u="none" strike="noStrike" dirty="0">
                          <a:solidFill>
                            <a:srgbClr val="000000"/>
                          </a:solidFill>
                          <a:effectLst/>
                          <a:latin typeface="Times New Roman"/>
                        </a:rPr>
                        <a:t>Thaumetopoea pityocampa</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Pine processionary moth</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High</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 </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n-US" sz="1200" b="0" i="0" u="none" strike="noStrike" dirty="0">
                          <a:solidFill>
                            <a:srgbClr val="000000"/>
                          </a:solidFill>
                          <a:effectLst/>
                          <a:latin typeface="Times New Roman"/>
                        </a:rPr>
                        <a:t>CAPS Community</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503147">
                <a:tc>
                  <a:txBody>
                    <a:bodyPr/>
                    <a:lstStyle/>
                    <a:p>
                      <a:pPr algn="l" fontAlgn="t"/>
                      <a:r>
                        <a:rPr lang="en-US" sz="1200" b="0" i="1" u="none" strike="noStrike" dirty="0">
                          <a:solidFill>
                            <a:srgbClr val="000000"/>
                          </a:solidFill>
                          <a:effectLst/>
                          <a:latin typeface="Times New Roman"/>
                        </a:rPr>
                        <a:t>Tibraca limbativentris</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Rice stalk stink bug</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Low</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Low impact</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1200" b="0" i="0" u="none" strike="noStrike" dirty="0">
                          <a:solidFill>
                            <a:srgbClr val="000000"/>
                          </a:solidFill>
                          <a:effectLst/>
                          <a:latin typeface="Times New Roman"/>
                        </a:rPr>
                        <a:t>Additional Pests of Concern;</a:t>
                      </a:r>
                      <a:br>
                        <a:rPr lang="en-US" sz="1200" b="0" i="0" u="none" strike="noStrike" dirty="0">
                          <a:solidFill>
                            <a:srgbClr val="000000"/>
                          </a:solidFill>
                          <a:effectLst/>
                          <a:latin typeface="Times New Roman"/>
                        </a:rPr>
                      </a:br>
                      <a:r>
                        <a:rPr lang="en-US" sz="1200" b="0" i="0" u="none" strike="noStrike" dirty="0">
                          <a:solidFill>
                            <a:srgbClr val="000000"/>
                          </a:solidFill>
                          <a:effectLst/>
                          <a:latin typeface="Times New Roman"/>
                        </a:rPr>
                        <a:t>CAPS Community</a:t>
                      </a:r>
                    </a:p>
                  </a:txBody>
                  <a:tcPr marL="4967" marR="4967" marT="49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bl>
          </a:graphicData>
        </a:graphic>
      </p:graphicFrame>
    </p:spTree>
    <p:extLst>
      <p:ext uri="{BB962C8B-B14F-4D97-AF65-F5344CB8AC3E}">
        <p14:creationId xmlns:p14="http://schemas.microsoft.com/office/powerpoint/2010/main" val="21952180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
            </a:r>
            <a:br>
              <a:rPr lang="en-US" dirty="0" smtClean="0"/>
            </a:br>
            <a:r>
              <a:rPr lang="en-US" dirty="0" smtClean="0"/>
              <a:t>Observations on New Model</a:t>
            </a:r>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903977046"/>
      </p:ext>
    </p:extLst>
  </p:cSld>
  <p:clrMapOvr>
    <a:masterClrMapping/>
  </p:clrMapOvr>
  <mc:AlternateContent xmlns:mc="http://schemas.openxmlformats.org/markup-compatibility/2006" xmlns:p14="http://schemas.microsoft.com/office/powerpoint/2010/main">
    <mc:Choice Requires="p14">
      <p:transition spd="slow" p14:dur="2000" advTm="3630"/>
    </mc:Choice>
    <mc:Fallback xmlns="">
      <p:transition spd="slow" advTm="363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001000" cy="1143000"/>
          </a:xfrm>
        </p:spPr>
        <p:txBody>
          <a:bodyPr/>
          <a:lstStyle/>
          <a:p>
            <a:r>
              <a:rPr lang="en-US" dirty="0" smtClean="0"/>
              <a:t>Pests Analyzed for 2017</a:t>
            </a:r>
            <a:endParaRPr lang="en-US" dirty="0"/>
          </a:p>
        </p:txBody>
      </p:sp>
      <p:sp>
        <p:nvSpPr>
          <p:cNvPr id="3" name="Content Placeholder 2"/>
          <p:cNvSpPr>
            <a:spLocks noGrp="1"/>
          </p:cNvSpPr>
          <p:nvPr>
            <p:ph idx="1"/>
          </p:nvPr>
        </p:nvSpPr>
        <p:spPr>
          <a:xfrm>
            <a:off x="457200" y="1066800"/>
            <a:ext cx="8458200" cy="4114800"/>
          </a:xfrm>
        </p:spPr>
        <p:txBody>
          <a:bodyPr/>
          <a:lstStyle/>
          <a:p>
            <a:pPr marL="0" indent="0">
              <a:buNone/>
            </a:pPr>
            <a:r>
              <a:rPr lang="en-US" sz="3000" dirty="0">
                <a:solidFill>
                  <a:schemeClr val="tx2">
                    <a:lumMod val="75000"/>
                  </a:schemeClr>
                </a:solidFill>
              </a:rPr>
              <a:t>N</a:t>
            </a:r>
            <a:r>
              <a:rPr lang="en-US" sz="3000" dirty="0" smtClean="0">
                <a:solidFill>
                  <a:schemeClr val="tx2">
                    <a:lumMod val="75000"/>
                  </a:schemeClr>
                </a:solidFill>
              </a:rPr>
              <a:t>ew Plant Pathogen/Nematode Pests Analyzed</a:t>
            </a:r>
            <a:endParaRPr lang="en-US" sz="3000" dirty="0">
              <a:solidFill>
                <a:schemeClr val="tx2">
                  <a:lumMod val="75000"/>
                </a:schemeClr>
              </a:solidFill>
            </a:endParaRPr>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391993145"/>
              </p:ext>
            </p:extLst>
          </p:nvPr>
        </p:nvGraphicFramePr>
        <p:xfrm>
          <a:off x="803719" y="1676400"/>
          <a:ext cx="7665367" cy="4804768"/>
        </p:xfrm>
        <a:graphic>
          <a:graphicData uri="http://schemas.openxmlformats.org/presentationml/2006/ole">
            <mc:AlternateContent xmlns:mc="http://schemas.openxmlformats.org/markup-compatibility/2006">
              <mc:Choice xmlns:v="urn:schemas-microsoft-com:vml" Requires="v">
                <p:oleObj spid="_x0000_s2071" name="Worksheet" r:id="rId4" imgW="12249285" imgH="8086725" progId="Excel.Sheet.12">
                  <p:embed/>
                </p:oleObj>
              </mc:Choice>
              <mc:Fallback>
                <p:oleObj name="Worksheet" r:id="rId4" imgW="12249285" imgH="8086725" progId="Excel.Sheet.12">
                  <p:embed/>
                  <p:pic>
                    <p:nvPicPr>
                      <p:cNvPr id="0" name=""/>
                      <p:cNvPicPr/>
                      <p:nvPr/>
                    </p:nvPicPr>
                    <p:blipFill>
                      <a:blip r:embed="rId5"/>
                      <a:stretch>
                        <a:fillRect/>
                      </a:stretch>
                    </p:blipFill>
                    <p:spPr>
                      <a:xfrm>
                        <a:off x="803719" y="1676400"/>
                        <a:ext cx="7665367" cy="4804768"/>
                      </a:xfrm>
                      <a:prstGeom prst="rect">
                        <a:avLst/>
                      </a:prstGeom>
                    </p:spPr>
                  </p:pic>
                </p:oleObj>
              </mc:Fallback>
            </mc:AlternateContent>
          </a:graphicData>
        </a:graphic>
      </p:graphicFrame>
    </p:spTree>
    <p:extLst>
      <p:ext uri="{BB962C8B-B14F-4D97-AF65-F5344CB8AC3E}">
        <p14:creationId xmlns:p14="http://schemas.microsoft.com/office/powerpoint/2010/main" val="13267406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914400"/>
          </a:xfrm>
        </p:spPr>
        <p:txBody>
          <a:bodyPr/>
          <a:lstStyle/>
          <a:p>
            <a:r>
              <a:rPr lang="en-US" sz="3800" dirty="0" smtClean="0"/>
              <a:t>Questions</a:t>
            </a:r>
            <a:endParaRPr lang="en-US" sz="3800" dirty="0"/>
          </a:p>
        </p:txBody>
      </p:sp>
      <p:sp>
        <p:nvSpPr>
          <p:cNvPr id="3" name="Content Placeholder 2"/>
          <p:cNvSpPr>
            <a:spLocks noGrp="1"/>
          </p:cNvSpPr>
          <p:nvPr>
            <p:ph idx="1"/>
          </p:nvPr>
        </p:nvSpPr>
        <p:spPr>
          <a:xfrm>
            <a:off x="609600" y="1066800"/>
            <a:ext cx="8153400" cy="4343400"/>
          </a:xfrm>
        </p:spPr>
        <p:txBody>
          <a:bodyPr/>
          <a:lstStyle/>
          <a:p>
            <a:endParaRPr lang="en-US" sz="36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104602138"/>
      </p:ext>
    </p:extLst>
  </p:cSld>
  <p:clrMapOvr>
    <a:masterClrMapping/>
  </p:clrMapOvr>
  <mc:AlternateContent xmlns:mc="http://schemas.openxmlformats.org/markup-compatibility/2006" xmlns:p14="http://schemas.microsoft.com/office/powerpoint/2010/main">
    <mc:Choice Requires="p14">
      <p:transition spd="slow" p14:dur="2000" advTm="1553"/>
    </mc:Choice>
    <mc:Fallback xmlns="">
      <p:transition spd="slow" advTm="1553"/>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gn="l"/>
            <a:r>
              <a:rPr lang="en-US" sz="3800" dirty="0" smtClean="0"/>
              <a:t>Observations on New Model</a:t>
            </a:r>
            <a:endParaRPr lang="en-US" sz="3800" dirty="0"/>
          </a:p>
        </p:txBody>
      </p:sp>
      <p:sp>
        <p:nvSpPr>
          <p:cNvPr id="3" name="Content Placeholder 2"/>
          <p:cNvSpPr>
            <a:spLocks noGrp="1"/>
          </p:cNvSpPr>
          <p:nvPr>
            <p:ph idx="1"/>
          </p:nvPr>
        </p:nvSpPr>
        <p:spPr>
          <a:xfrm>
            <a:off x="609600" y="1066800"/>
            <a:ext cx="8153400" cy="4343400"/>
          </a:xfrm>
        </p:spPr>
        <p:txBody>
          <a:bodyPr/>
          <a:lstStyle/>
          <a:p>
            <a:pPr marL="0" indent="0">
              <a:buNone/>
            </a:pPr>
            <a:r>
              <a:rPr lang="en-US" sz="3000" dirty="0" smtClean="0">
                <a:solidFill>
                  <a:srgbClr val="FFFF99"/>
                </a:solidFill>
              </a:rPr>
              <a:t>Arthropods</a:t>
            </a:r>
            <a:endParaRPr lang="en-US" sz="3000" dirty="0">
              <a:solidFill>
                <a:srgbClr val="FFFF99"/>
              </a:solidFill>
            </a:endParaRPr>
          </a:p>
          <a:p>
            <a:r>
              <a:rPr lang="en-US" sz="2600" dirty="0" smtClean="0"/>
              <a:t>Consistency of damage = high score.</a:t>
            </a:r>
          </a:p>
          <a:p>
            <a:pPr marL="342900" lvl="2" indent="-342900"/>
            <a:r>
              <a:rPr lang="en-US" sz="2600" dirty="0" smtClean="0"/>
              <a:t>Moths (caterpillars) consistently damage the marketable portion of many crops = high score.</a:t>
            </a:r>
          </a:p>
          <a:p>
            <a:pPr marL="342900" lvl="2" indent="-342900"/>
            <a:r>
              <a:rPr lang="en-US" sz="2600" dirty="0" smtClean="0"/>
              <a:t>Polyphagy (many hosts) not as important as previously thought.</a:t>
            </a:r>
          </a:p>
          <a:p>
            <a:pPr marL="342900" lvl="2" indent="-342900"/>
            <a:r>
              <a:rPr lang="en-US" sz="2600" dirty="0" smtClean="0"/>
              <a:t>Some forest pests moved down in rank drastically for several reasons.</a:t>
            </a:r>
          </a:p>
          <a:p>
            <a:pPr marL="342900" lvl="2" indent="-342900"/>
            <a:r>
              <a:rPr lang="en-US" sz="2600" dirty="0" smtClean="0"/>
              <a:t>If pest could likely be controlled, lowered rank.</a:t>
            </a:r>
            <a:endParaRPr lang="en-US" sz="2600" dirty="0"/>
          </a:p>
          <a:p>
            <a:pPr marL="342900" lvl="2" indent="-342900"/>
            <a:endParaRPr lang="en-US" sz="2000" dirty="0"/>
          </a:p>
          <a:p>
            <a:pPr lvl="0"/>
            <a:endParaRPr lang="en-US" sz="2000" dirty="0" smtClean="0">
              <a:effectLst/>
            </a:endParaRPr>
          </a:p>
          <a:p>
            <a:pPr marL="0" lvl="0" indent="0">
              <a:buNone/>
            </a:pPr>
            <a:endParaRPr lang="en-US" sz="2000" dirty="0" smtClean="0">
              <a:effectLst/>
            </a:endParaRPr>
          </a:p>
          <a:p>
            <a:pPr marL="0" lvl="0" indent="0">
              <a:buNone/>
            </a:pPr>
            <a:endParaRPr lang="en-US" sz="2000" dirty="0">
              <a:effectLst/>
            </a:endParaRPr>
          </a:p>
          <a:p>
            <a:endParaRPr lang="en-US" sz="36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649945196"/>
      </p:ext>
    </p:extLst>
  </p:cSld>
  <p:clrMapOvr>
    <a:masterClrMapping/>
  </p:clrMapOvr>
  <mc:AlternateContent xmlns:mc="http://schemas.openxmlformats.org/markup-compatibility/2006" xmlns:p14="http://schemas.microsoft.com/office/powerpoint/2010/main">
    <mc:Choice Requires="p14">
      <p:transition spd="slow" p14:dur="2000" advTm="60258"/>
    </mc:Choice>
    <mc:Fallback xmlns="">
      <p:transition spd="slow" advTm="60258"/>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gn="l"/>
            <a:r>
              <a:rPr lang="en-US" sz="3800" dirty="0" smtClean="0"/>
              <a:t>Observations on New Model</a:t>
            </a:r>
            <a:endParaRPr lang="en-US" sz="3800" dirty="0"/>
          </a:p>
        </p:txBody>
      </p:sp>
      <p:sp>
        <p:nvSpPr>
          <p:cNvPr id="3" name="Content Placeholder 2"/>
          <p:cNvSpPr>
            <a:spLocks noGrp="1"/>
          </p:cNvSpPr>
          <p:nvPr>
            <p:ph idx="1"/>
          </p:nvPr>
        </p:nvSpPr>
        <p:spPr>
          <a:xfrm>
            <a:off x="609600" y="1066800"/>
            <a:ext cx="8153400" cy="4343400"/>
          </a:xfrm>
        </p:spPr>
        <p:txBody>
          <a:bodyPr/>
          <a:lstStyle/>
          <a:p>
            <a:pPr marL="0" indent="0">
              <a:buNone/>
            </a:pPr>
            <a:r>
              <a:rPr lang="en-US" sz="3000" dirty="0" smtClean="0">
                <a:solidFill>
                  <a:srgbClr val="FFFF99"/>
                </a:solidFill>
              </a:rPr>
              <a:t>Arthropods</a:t>
            </a:r>
          </a:p>
          <a:p>
            <a:r>
              <a:rPr lang="en-US" sz="2600" dirty="0" smtClean="0"/>
              <a:t>Polyphagous pests ranked higher in last model.</a:t>
            </a:r>
            <a:endParaRPr lang="en-US" sz="2600" dirty="0"/>
          </a:p>
          <a:p>
            <a:r>
              <a:rPr lang="en-US" sz="2600" dirty="0" smtClean="0"/>
              <a:t>In new model, many pests with only a few hosts moved up considerably:</a:t>
            </a:r>
          </a:p>
          <a:p>
            <a:pPr marL="458788" indent="339725">
              <a:buClr>
                <a:schemeClr val="tx1"/>
              </a:buClr>
            </a:pPr>
            <a:r>
              <a:rPr lang="en-US" sz="2400" i="1" dirty="0" smtClean="0"/>
              <a:t>Paysandisia archon </a:t>
            </a:r>
            <a:r>
              <a:rPr lang="en-US" sz="2400" dirty="0" smtClean="0"/>
              <a:t>(South American palm borer)</a:t>
            </a:r>
            <a:endParaRPr lang="en-US" sz="2400" dirty="0"/>
          </a:p>
          <a:p>
            <a:pPr lvl="1">
              <a:buClr>
                <a:schemeClr val="tx1"/>
              </a:buClr>
            </a:pPr>
            <a:r>
              <a:rPr lang="en-US" sz="2400" i="1" dirty="0" smtClean="0"/>
              <a:t>Tecia solanivora</a:t>
            </a:r>
            <a:r>
              <a:rPr lang="en-US" sz="2400" i="1" dirty="0"/>
              <a:t> </a:t>
            </a:r>
            <a:r>
              <a:rPr lang="en-US" sz="2400" dirty="0" smtClean="0"/>
              <a:t>(Guatemalan potato moth)</a:t>
            </a:r>
          </a:p>
          <a:p>
            <a:pPr lvl="1">
              <a:buClr>
                <a:schemeClr val="tx1"/>
              </a:buClr>
            </a:pPr>
            <a:r>
              <a:rPr lang="en-US" sz="2400" i="1" dirty="0" err="1" smtClean="0"/>
              <a:t>Tuta</a:t>
            </a:r>
            <a:r>
              <a:rPr lang="en-US" sz="2400" i="1" dirty="0" smtClean="0"/>
              <a:t> </a:t>
            </a:r>
            <a:r>
              <a:rPr lang="en-US" sz="2400" i="1" dirty="0"/>
              <a:t>absoluta </a:t>
            </a:r>
            <a:r>
              <a:rPr lang="en-US" sz="2400" dirty="0"/>
              <a:t>(Tomato leaf miner)</a:t>
            </a:r>
          </a:p>
          <a:p>
            <a:pPr lvl="1">
              <a:buClr>
                <a:schemeClr val="tx1"/>
              </a:buClr>
            </a:pPr>
            <a:endParaRPr lang="en-US" sz="2400" dirty="0"/>
          </a:p>
          <a:p>
            <a:pPr lvl="1">
              <a:buClr>
                <a:schemeClr val="tx1"/>
              </a:buClr>
            </a:pPr>
            <a:endParaRPr lang="en-US" sz="2000" dirty="0" smtClean="0">
              <a:effectLst/>
            </a:endParaRPr>
          </a:p>
          <a:p>
            <a:pPr marL="569913" lvl="0" indent="173038">
              <a:buClr>
                <a:schemeClr val="tx1"/>
              </a:buClr>
              <a:buFont typeface="Wingdings" panose="05000000000000000000" pitchFamily="2" charset="2"/>
              <a:buChar char="§"/>
              <a:tabLst>
                <a:tab pos="4970463" algn="l"/>
              </a:tabLst>
            </a:pPr>
            <a:endParaRPr lang="en-US" sz="2000" dirty="0">
              <a:effectLst/>
            </a:endParaRPr>
          </a:p>
          <a:p>
            <a:endParaRPr lang="en-US" sz="36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2637480328"/>
      </p:ext>
    </p:extLst>
  </p:cSld>
  <p:clrMapOvr>
    <a:masterClrMapping/>
  </p:clrMapOvr>
  <mc:AlternateContent xmlns:mc="http://schemas.openxmlformats.org/markup-compatibility/2006" xmlns:p14="http://schemas.microsoft.com/office/powerpoint/2010/main">
    <mc:Choice Requires="p14">
      <p:transition spd="slow" p14:dur="2000" advTm="60258"/>
    </mc:Choice>
    <mc:Fallback xmlns="">
      <p:transition spd="slow" advTm="60258"/>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gn="l"/>
            <a:r>
              <a:rPr lang="en-US" sz="3800" dirty="0" smtClean="0"/>
              <a:t>Observations on New Model</a:t>
            </a:r>
            <a:endParaRPr lang="en-US" sz="3800" dirty="0"/>
          </a:p>
        </p:txBody>
      </p:sp>
      <p:sp>
        <p:nvSpPr>
          <p:cNvPr id="3" name="Content Placeholder 2"/>
          <p:cNvSpPr>
            <a:spLocks noGrp="1"/>
          </p:cNvSpPr>
          <p:nvPr>
            <p:ph idx="1"/>
          </p:nvPr>
        </p:nvSpPr>
        <p:spPr>
          <a:xfrm>
            <a:off x="609600" y="1066800"/>
            <a:ext cx="8153400" cy="4343400"/>
          </a:xfrm>
        </p:spPr>
        <p:txBody>
          <a:bodyPr/>
          <a:lstStyle/>
          <a:p>
            <a:pPr marL="0" indent="0">
              <a:buNone/>
            </a:pPr>
            <a:r>
              <a:rPr lang="en-US" sz="3000" dirty="0">
                <a:solidFill>
                  <a:srgbClr val="FFFF99"/>
                </a:solidFill>
              </a:rPr>
              <a:t>Arthropods</a:t>
            </a:r>
          </a:p>
          <a:p>
            <a:r>
              <a:rPr lang="en-US" sz="2600" dirty="0" smtClean="0"/>
              <a:t>Forest pests have several reasons for not ranking as high:</a:t>
            </a:r>
          </a:p>
          <a:p>
            <a:pPr marL="798513" indent="-334963">
              <a:buClr>
                <a:schemeClr val="tx1"/>
              </a:buClr>
            </a:pPr>
            <a:r>
              <a:rPr lang="en-US" sz="2400" dirty="0" smtClean="0"/>
              <a:t>Pests that only cause problems in one portion of their established range do not score as high.</a:t>
            </a:r>
          </a:p>
          <a:p>
            <a:pPr marL="798513" indent="-334963">
              <a:buClr>
                <a:schemeClr val="tx1"/>
              </a:buClr>
            </a:pPr>
            <a:r>
              <a:rPr lang="en-US" sz="2400" dirty="0" smtClean="0"/>
              <a:t>Outbreak pests do not score as high.</a:t>
            </a:r>
          </a:p>
          <a:p>
            <a:pPr marL="798513" indent="-334963">
              <a:buClr>
                <a:schemeClr val="tx1"/>
              </a:buClr>
            </a:pPr>
            <a:r>
              <a:rPr lang="en-US" sz="2400" dirty="0" smtClean="0"/>
              <a:t>Wood-boring beetles and bark beetles often have inconsistent damage.</a:t>
            </a:r>
          </a:p>
          <a:p>
            <a:pPr marL="798513" indent="-334963">
              <a:buClr>
                <a:schemeClr val="tx1"/>
              </a:buClr>
            </a:pPr>
            <a:r>
              <a:rPr lang="en-US" sz="2400" dirty="0" smtClean="0"/>
              <a:t>It is hard to predict how these beetles will behave in a new environment. Moths usually act consistently.</a:t>
            </a:r>
            <a:endParaRPr lang="en-US" sz="2400" dirty="0"/>
          </a:p>
          <a:p>
            <a:endParaRPr lang="en-US" sz="2000" dirty="0"/>
          </a:p>
          <a:p>
            <a:endParaRPr lang="en-US" sz="2000" dirty="0"/>
          </a:p>
          <a:p>
            <a:endParaRPr lang="en-US" sz="2000" dirty="0"/>
          </a:p>
          <a:p>
            <a:endParaRPr lang="en-US" sz="2000" dirty="0" smtClean="0">
              <a:effectLst/>
            </a:endParaRPr>
          </a:p>
          <a:p>
            <a:pPr marL="0" lvl="0" indent="0">
              <a:buNone/>
            </a:pPr>
            <a:endParaRPr lang="en-US" sz="2000" dirty="0">
              <a:effectLst/>
            </a:endParaRPr>
          </a:p>
          <a:p>
            <a:endParaRPr lang="en-US" sz="36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789516841"/>
      </p:ext>
    </p:extLst>
  </p:cSld>
  <p:clrMapOvr>
    <a:masterClrMapping/>
  </p:clrMapOvr>
  <mc:AlternateContent xmlns:mc="http://schemas.openxmlformats.org/markup-compatibility/2006" xmlns:p14="http://schemas.microsoft.com/office/powerpoint/2010/main">
    <mc:Choice Requires="p14">
      <p:transition spd="slow" p14:dur="2000" advTm="60258"/>
    </mc:Choice>
    <mc:Fallback xmlns="">
      <p:transition spd="slow" advTm="6025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gn="l"/>
            <a:r>
              <a:rPr lang="en-US" sz="3800" dirty="0" smtClean="0"/>
              <a:t>Observations on New Model</a:t>
            </a:r>
            <a:endParaRPr lang="en-US" sz="3800" dirty="0"/>
          </a:p>
        </p:txBody>
      </p:sp>
      <p:sp>
        <p:nvSpPr>
          <p:cNvPr id="3" name="Content Placeholder 2"/>
          <p:cNvSpPr>
            <a:spLocks noGrp="1"/>
          </p:cNvSpPr>
          <p:nvPr>
            <p:ph idx="1"/>
          </p:nvPr>
        </p:nvSpPr>
        <p:spPr>
          <a:xfrm>
            <a:off x="609600" y="1066800"/>
            <a:ext cx="8153400" cy="4343400"/>
          </a:xfrm>
        </p:spPr>
        <p:txBody>
          <a:bodyPr/>
          <a:lstStyle/>
          <a:p>
            <a:pPr marL="0" indent="0">
              <a:buNone/>
            </a:pPr>
            <a:r>
              <a:rPr lang="en-US" sz="3000" dirty="0">
                <a:solidFill>
                  <a:srgbClr val="FFFF99"/>
                </a:solidFill>
              </a:rPr>
              <a:t>Arthropods</a:t>
            </a:r>
          </a:p>
          <a:p>
            <a:r>
              <a:rPr lang="en-US" sz="2600" dirty="0"/>
              <a:t>Forest pests </a:t>
            </a:r>
            <a:r>
              <a:rPr lang="en-US" sz="2600" dirty="0" smtClean="0"/>
              <a:t>that were previously ranked higher:</a:t>
            </a:r>
          </a:p>
          <a:p>
            <a:pPr lvl="1">
              <a:buClr>
                <a:schemeClr val="tx1"/>
              </a:buClr>
            </a:pPr>
            <a:r>
              <a:rPr lang="en-US" sz="2400" i="1" dirty="0" smtClean="0"/>
              <a:t>Agrilus biguttatus </a:t>
            </a:r>
            <a:r>
              <a:rPr lang="en-US" sz="2400" dirty="0" smtClean="0"/>
              <a:t>(Oak splendor beetle) (Moderate – may </a:t>
            </a:r>
            <a:r>
              <a:rPr lang="en-US" sz="2400" dirty="0"/>
              <a:t>periodically be High under outbreak</a:t>
            </a:r>
            <a:r>
              <a:rPr lang="en-US" sz="2400" dirty="0" smtClean="0"/>
              <a:t>)</a:t>
            </a:r>
          </a:p>
          <a:p>
            <a:pPr lvl="1">
              <a:buClr>
                <a:schemeClr val="tx1"/>
              </a:buClr>
            </a:pPr>
            <a:r>
              <a:rPr lang="en-US" sz="2400" i="1" dirty="0" smtClean="0"/>
              <a:t>Massicus raddei </a:t>
            </a:r>
            <a:r>
              <a:rPr lang="en-US" sz="2400" dirty="0" smtClean="0"/>
              <a:t>(Mountain oak longhorned beetle) (Low)</a:t>
            </a:r>
          </a:p>
          <a:p>
            <a:pPr lvl="1">
              <a:buClr>
                <a:schemeClr val="tx1"/>
              </a:buClr>
            </a:pPr>
            <a:r>
              <a:rPr lang="en-US" sz="2400" i="1" dirty="0" smtClean="0"/>
              <a:t>Tomicus destruens </a:t>
            </a:r>
            <a:r>
              <a:rPr lang="en-US" sz="2400" dirty="0" smtClean="0"/>
              <a:t>(Mediterranean pine shoot beetle) (Moderate or Low)</a:t>
            </a:r>
          </a:p>
          <a:p>
            <a:pPr lvl="1">
              <a:buClr>
                <a:schemeClr val="tx1"/>
              </a:buClr>
            </a:pPr>
            <a:r>
              <a:rPr lang="en-US" sz="2400" i="1" dirty="0" smtClean="0"/>
              <a:t>Tremex fuscicornis </a:t>
            </a:r>
            <a:r>
              <a:rPr lang="en-US" sz="2400" dirty="0" smtClean="0"/>
              <a:t>(Tremex woodwasp) </a:t>
            </a:r>
            <a:r>
              <a:rPr lang="en-US" sz="2400" dirty="0"/>
              <a:t>(</a:t>
            </a:r>
            <a:r>
              <a:rPr lang="en-US" sz="2400" dirty="0" smtClean="0"/>
              <a:t>Moderate -  may </a:t>
            </a:r>
            <a:r>
              <a:rPr lang="en-US" sz="2400" dirty="0"/>
              <a:t>periodically be High under outbreak)</a:t>
            </a:r>
            <a:endParaRPr lang="en-US" sz="2200" dirty="0"/>
          </a:p>
          <a:p>
            <a:pPr marL="569913" lvl="0" indent="173038">
              <a:buClr>
                <a:schemeClr val="tx1"/>
              </a:buClr>
              <a:buFont typeface="Wingdings" panose="05000000000000000000" pitchFamily="2" charset="2"/>
              <a:buChar char="§"/>
            </a:pPr>
            <a:endParaRPr lang="en-US" sz="2000" dirty="0">
              <a:effectLst/>
            </a:endParaRPr>
          </a:p>
          <a:p>
            <a:endParaRPr lang="en-US" sz="36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457929669"/>
      </p:ext>
    </p:extLst>
  </p:cSld>
  <p:clrMapOvr>
    <a:masterClrMapping/>
  </p:clrMapOvr>
  <mc:AlternateContent xmlns:mc="http://schemas.openxmlformats.org/markup-compatibility/2006" xmlns:p14="http://schemas.microsoft.com/office/powerpoint/2010/main">
    <mc:Choice Requires="p14">
      <p:transition spd="slow" p14:dur="2000" advTm="60258"/>
    </mc:Choice>
    <mc:Fallback xmlns="">
      <p:transition spd="slow" advTm="60258"/>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gn="l"/>
            <a:r>
              <a:rPr lang="en-US" sz="3800" dirty="0" smtClean="0"/>
              <a:t>Observations on New Model</a:t>
            </a:r>
            <a:endParaRPr lang="en-US" sz="3800" dirty="0"/>
          </a:p>
        </p:txBody>
      </p:sp>
      <p:sp>
        <p:nvSpPr>
          <p:cNvPr id="3" name="Content Placeholder 2"/>
          <p:cNvSpPr>
            <a:spLocks noGrp="1"/>
          </p:cNvSpPr>
          <p:nvPr>
            <p:ph idx="1"/>
          </p:nvPr>
        </p:nvSpPr>
        <p:spPr>
          <a:xfrm>
            <a:off x="609600" y="1066800"/>
            <a:ext cx="8153400" cy="4343400"/>
          </a:xfrm>
        </p:spPr>
        <p:txBody>
          <a:bodyPr/>
          <a:lstStyle/>
          <a:p>
            <a:pPr marL="0" indent="0">
              <a:buNone/>
            </a:pPr>
            <a:r>
              <a:rPr lang="en-US" sz="3000" dirty="0">
                <a:solidFill>
                  <a:srgbClr val="FFFF99"/>
                </a:solidFill>
              </a:rPr>
              <a:t>Arthropods</a:t>
            </a:r>
          </a:p>
          <a:p>
            <a:pPr marL="342900" lvl="2" indent="-342900"/>
            <a:r>
              <a:rPr lang="en-US" sz="2600" dirty="0"/>
              <a:t>If pest could likely be </a:t>
            </a:r>
            <a:r>
              <a:rPr lang="en-US" sz="2600" dirty="0" smtClean="0"/>
              <a:t>controlled with current practices, </a:t>
            </a:r>
            <a:r>
              <a:rPr lang="en-US" sz="2600" dirty="0"/>
              <a:t>lowered rank.</a:t>
            </a:r>
          </a:p>
          <a:p>
            <a:r>
              <a:rPr lang="en-US" sz="2600" dirty="0" smtClean="0"/>
              <a:t>These pests were ranker higher previously, but would be expected to be controlled in most of their host cropping systems:</a:t>
            </a:r>
          </a:p>
          <a:p>
            <a:pPr marL="798513" lvl="1" indent="-341313">
              <a:buClr>
                <a:schemeClr val="tx1"/>
              </a:buClr>
            </a:pPr>
            <a:r>
              <a:rPr lang="en-US" sz="2400" i="1" dirty="0" smtClean="0"/>
              <a:t>Helicoverpa armigera </a:t>
            </a:r>
            <a:r>
              <a:rPr lang="en-US" sz="2400" dirty="0" smtClean="0"/>
              <a:t>(Old World </a:t>
            </a:r>
            <a:r>
              <a:rPr lang="en-US" sz="2400" dirty="0"/>
              <a:t>bollworm) </a:t>
            </a:r>
            <a:r>
              <a:rPr lang="en-US" sz="2400" dirty="0" smtClean="0"/>
              <a:t>(High </a:t>
            </a:r>
            <a:r>
              <a:rPr lang="en-US" sz="2400" dirty="0"/>
              <a:t>or </a:t>
            </a:r>
            <a:r>
              <a:rPr lang="en-US" sz="2400" dirty="0" smtClean="0"/>
              <a:t>Moderate)</a:t>
            </a:r>
          </a:p>
          <a:p>
            <a:pPr marL="798513" lvl="1" indent="-341313">
              <a:buClr>
                <a:schemeClr val="tx1"/>
              </a:buClr>
            </a:pPr>
            <a:r>
              <a:rPr lang="en-US" sz="2400" i="1" dirty="0"/>
              <a:t>Nysius huttoni </a:t>
            </a:r>
            <a:r>
              <a:rPr lang="en-US" sz="2400" dirty="0"/>
              <a:t>(</a:t>
            </a:r>
            <a:r>
              <a:rPr lang="en-US" sz="2400" dirty="0" smtClean="0"/>
              <a:t>Wheat bug) (Low)</a:t>
            </a:r>
            <a:endParaRPr lang="en-US" sz="2400" dirty="0"/>
          </a:p>
          <a:p>
            <a:pPr lvl="1"/>
            <a:endParaRPr lang="en-US" sz="1600" dirty="0"/>
          </a:p>
          <a:p>
            <a:endParaRPr lang="en-US" sz="2000" dirty="0" smtClean="0"/>
          </a:p>
          <a:p>
            <a:endParaRPr lang="en-US" sz="2000" dirty="0"/>
          </a:p>
          <a:p>
            <a:pPr marL="569913" lvl="0" indent="173038">
              <a:buClr>
                <a:schemeClr val="tx1"/>
              </a:buClr>
              <a:buFont typeface="Wingdings" panose="05000000000000000000" pitchFamily="2" charset="2"/>
              <a:buChar char="§"/>
            </a:pPr>
            <a:endParaRPr lang="en-US" sz="2000" dirty="0">
              <a:effectLst/>
            </a:endParaRPr>
          </a:p>
          <a:p>
            <a:endParaRPr lang="en-US" sz="36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1739846495"/>
      </p:ext>
    </p:extLst>
  </p:cSld>
  <p:clrMapOvr>
    <a:masterClrMapping/>
  </p:clrMapOvr>
  <mc:AlternateContent xmlns:mc="http://schemas.openxmlformats.org/markup-compatibility/2006" xmlns:p14="http://schemas.microsoft.com/office/powerpoint/2010/main">
    <mc:Choice Requires="p14">
      <p:transition spd="slow" p14:dur="2000" advTm="60258"/>
    </mc:Choice>
    <mc:Fallback xmlns="">
      <p:transition spd="slow" advTm="60258"/>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gn="l"/>
            <a:r>
              <a:rPr lang="en-US" sz="3800" dirty="0"/>
              <a:t>Observations on New Model</a:t>
            </a:r>
            <a:endParaRPr lang="en-US" sz="3800" dirty="0">
              <a:solidFill>
                <a:srgbClr val="FFFF00"/>
              </a:solidFill>
            </a:endParaRPr>
          </a:p>
        </p:txBody>
      </p:sp>
      <p:sp>
        <p:nvSpPr>
          <p:cNvPr id="3" name="Content Placeholder 2"/>
          <p:cNvSpPr>
            <a:spLocks noGrp="1"/>
          </p:cNvSpPr>
          <p:nvPr>
            <p:ph idx="1"/>
          </p:nvPr>
        </p:nvSpPr>
        <p:spPr>
          <a:xfrm>
            <a:off x="609600" y="990600"/>
            <a:ext cx="8153400" cy="4343400"/>
          </a:xfrm>
        </p:spPr>
        <p:txBody>
          <a:bodyPr/>
          <a:lstStyle/>
          <a:p>
            <a:pPr marL="0" indent="0">
              <a:buNone/>
            </a:pPr>
            <a:r>
              <a:rPr lang="en-US" sz="3000" dirty="0" smtClean="0">
                <a:solidFill>
                  <a:srgbClr val="FFFF99"/>
                </a:solidFill>
              </a:rPr>
              <a:t>Plant Pathogens</a:t>
            </a:r>
            <a:endParaRPr lang="en-US" sz="3000" dirty="0">
              <a:solidFill>
                <a:srgbClr val="FFFF99"/>
              </a:solidFill>
            </a:endParaRPr>
          </a:p>
          <a:p>
            <a:r>
              <a:rPr lang="en-US" sz="2600" dirty="0" smtClean="0"/>
              <a:t>Many plant pathogens ranked higher this year</a:t>
            </a:r>
            <a:endParaRPr lang="en-US" sz="800" dirty="0" smtClean="0"/>
          </a:p>
          <a:p>
            <a:r>
              <a:rPr lang="en-US" sz="2600" dirty="0"/>
              <a:t>Polyphagy not necessarily related to higher </a:t>
            </a:r>
            <a:r>
              <a:rPr lang="en-US" sz="2600" dirty="0" smtClean="0"/>
              <a:t>score</a:t>
            </a:r>
            <a:endParaRPr lang="en-US" sz="800" dirty="0"/>
          </a:p>
          <a:p>
            <a:r>
              <a:rPr lang="en-US" sz="2600" dirty="0" smtClean="0"/>
              <a:t>Consistent </a:t>
            </a:r>
            <a:r>
              <a:rPr lang="en-US" sz="2600" dirty="0"/>
              <a:t>damage/ impact </a:t>
            </a:r>
            <a:r>
              <a:rPr lang="en-US" sz="2600" dirty="0" smtClean="0"/>
              <a:t>(particularly causing plant death) = </a:t>
            </a:r>
            <a:r>
              <a:rPr lang="en-US" sz="2600" dirty="0"/>
              <a:t>higher </a:t>
            </a:r>
            <a:r>
              <a:rPr lang="en-US" sz="2600" dirty="0" smtClean="0"/>
              <a:t>score</a:t>
            </a:r>
            <a:endParaRPr lang="en-US" sz="800" dirty="0"/>
          </a:p>
          <a:p>
            <a:r>
              <a:rPr lang="en-US" sz="2600" dirty="0" smtClean="0"/>
              <a:t>Lack of control measured/ mitigations = high score; Availability of control measures = low/ lower score</a:t>
            </a:r>
          </a:p>
          <a:p>
            <a:pPr lvl="1">
              <a:buClr>
                <a:schemeClr val="tx1"/>
              </a:buClr>
            </a:pPr>
            <a:r>
              <a:rPr lang="en-US" sz="2200" dirty="0"/>
              <a:t>C</a:t>
            </a:r>
            <a:r>
              <a:rPr lang="en-US" sz="2200" dirty="0" smtClean="0"/>
              <a:t>ontrol/ mitigation options are quite limited for many of the pathogens</a:t>
            </a:r>
          </a:p>
          <a:p>
            <a:pPr lvl="1">
              <a:buClr>
                <a:schemeClr val="tx1"/>
              </a:buClr>
            </a:pPr>
            <a:r>
              <a:rPr lang="en-US" sz="2200" dirty="0" smtClean="0"/>
              <a:t>Example: </a:t>
            </a:r>
            <a:r>
              <a:rPr lang="en-US" sz="2200" i="1" dirty="0" smtClean="0"/>
              <a:t>Monilinia fructigena </a:t>
            </a:r>
            <a:r>
              <a:rPr lang="en-US" sz="2200" dirty="0" smtClean="0"/>
              <a:t>(Apple brown rot) – moved to moderate</a:t>
            </a:r>
            <a:endParaRPr lang="en-US" sz="36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626034198"/>
      </p:ext>
    </p:extLst>
  </p:cSld>
  <p:clrMapOvr>
    <a:masterClrMapping/>
  </p:clrMapOvr>
  <mc:AlternateContent xmlns:mc="http://schemas.openxmlformats.org/markup-compatibility/2006" xmlns:p14="http://schemas.microsoft.com/office/powerpoint/2010/main">
    <mc:Choice Requires="p14">
      <p:transition spd="slow" p14:dur="2000" advTm="60258"/>
    </mc:Choice>
    <mc:Fallback xmlns="">
      <p:transition spd="slow" advTm="60258"/>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
            </a:r>
            <a:br>
              <a:rPr lang="en-US" dirty="0" smtClean="0"/>
            </a:br>
            <a:r>
              <a:rPr lang="en-US" dirty="0" smtClean="0"/>
              <a:t>Pest Prioritization Process</a:t>
            </a:r>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903977046"/>
      </p:ext>
    </p:extLst>
  </p:cSld>
  <p:clrMapOvr>
    <a:masterClrMapping/>
  </p:clrMapOvr>
  <mc:AlternateContent xmlns:mc="http://schemas.openxmlformats.org/markup-compatibility/2006" xmlns:p14="http://schemas.microsoft.com/office/powerpoint/2010/main">
    <mc:Choice Requires="p14">
      <p:transition spd="slow" p14:dur="2000" advTm="3630"/>
    </mc:Choice>
    <mc:Fallback xmlns="">
      <p:transition spd="slow" advTm="3630"/>
    </mc:Fallback>
  </mc:AlternateContent>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ed6d8045-9bce-45b8-96e9-ffa15b628daa">A7UXA6N55WET-5418-7586</_dlc_DocId>
    <_dlc_DocIdUrl xmlns="ed6d8045-9bce-45b8-96e9-ffa15b628daa">
      <Url>http://sp.we.aphis.gov/PPQ/st/cphst/pd/_layouts/DocIdRedir.aspx?ID=A7UXA6N55WET-5418-7586</Url>
      <Description>A7UXA6N55WET-5418-7586</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E522B94E69CD74A82A7CEE9BF0963B0" ma:contentTypeVersion="0" ma:contentTypeDescription="Create a new document." ma:contentTypeScope="" ma:versionID="27ebc82f74802ac29a342847cdd892df">
  <xsd:schema xmlns:xsd="http://www.w3.org/2001/XMLSchema" xmlns:xs="http://www.w3.org/2001/XMLSchema" xmlns:p="http://schemas.microsoft.com/office/2006/metadata/properties" xmlns:ns2="ed6d8045-9bce-45b8-96e9-ffa15b628daa" targetNamespace="http://schemas.microsoft.com/office/2006/metadata/properties" ma:root="true" ma:fieldsID="f731c6ce2622161d0d54611dd74d5f3a" ns2:_="">
    <xsd:import namespace="ed6d8045-9bce-45b8-96e9-ffa15b628daa"/>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6d8045-9bce-45b8-96e9-ffa15b628daa"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F58636-1169-48D9-A644-A384790CCFD4}">
  <ds:schemaRefs>
    <ds:schemaRef ds:uri="http://purl.org/dc/elements/1.1/"/>
    <ds:schemaRef ds:uri="http://schemas.microsoft.com/office/infopath/2007/PartnerControls"/>
    <ds:schemaRef ds:uri="http://purl.org/dc/terms/"/>
    <ds:schemaRef ds:uri="http://schemas.microsoft.com/office/2006/documentManagement/types"/>
    <ds:schemaRef ds:uri="http://purl.org/dc/dcmitype/"/>
    <ds:schemaRef ds:uri="http://www.w3.org/XML/1998/namespace"/>
    <ds:schemaRef ds:uri="http://schemas.openxmlformats.org/package/2006/metadata/core-properties"/>
    <ds:schemaRef ds:uri="ed6d8045-9bce-45b8-96e9-ffa15b628daa"/>
    <ds:schemaRef ds:uri="http://schemas.microsoft.com/office/2006/metadata/properties"/>
  </ds:schemaRefs>
</ds:datastoreItem>
</file>

<file path=customXml/itemProps2.xml><?xml version="1.0" encoding="utf-8"?>
<ds:datastoreItem xmlns:ds="http://schemas.openxmlformats.org/officeDocument/2006/customXml" ds:itemID="{27A2CFCE-47E8-4819-9796-FBEA2912D0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6d8045-9bce-45b8-96e9-ffa15b628d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43DA974-0997-48C6-A15D-29E4346099C5}">
  <ds:schemaRefs>
    <ds:schemaRef ds:uri="http://schemas.microsoft.com/sharepoint/events"/>
  </ds:schemaRefs>
</ds:datastoreItem>
</file>

<file path=customXml/itemProps4.xml><?xml version="1.0" encoding="utf-8"?>
<ds:datastoreItem xmlns:ds="http://schemas.openxmlformats.org/officeDocument/2006/customXml" ds:itemID="{183A8EB4-8F49-4EB4-BFBC-966253B022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9724</TotalTime>
  <Words>2563</Words>
  <Application>Microsoft Office PowerPoint</Application>
  <PresentationFormat>On-screen Show (4:3)</PresentationFormat>
  <Paragraphs>382</Paragraphs>
  <Slides>21</Slides>
  <Notes>21</Notes>
  <HiddenSlides>0</HiddenSlides>
  <MMClips>0</MMClips>
  <ScaleCrop>false</ScaleCrop>
  <HeadingPairs>
    <vt:vector size="6" baseType="variant">
      <vt:variant>
        <vt:lpstr>Theme</vt:lpstr>
      </vt:variant>
      <vt:variant>
        <vt:i4>2</vt:i4>
      </vt:variant>
      <vt:variant>
        <vt:lpstr>Embedded OLE Servers</vt:lpstr>
      </vt:variant>
      <vt:variant>
        <vt:i4>3</vt:i4>
      </vt:variant>
      <vt:variant>
        <vt:lpstr>Slide Titles</vt:lpstr>
      </vt:variant>
      <vt:variant>
        <vt:i4>21</vt:i4>
      </vt:variant>
    </vt:vector>
  </HeadingPairs>
  <TitlesOfParts>
    <vt:vector size="26" baseType="lpstr">
      <vt:lpstr>Textured</vt:lpstr>
      <vt:lpstr>Office Theme</vt:lpstr>
      <vt:lpstr>Acrobat Document</vt:lpstr>
      <vt:lpstr>Photo Editor Photo</vt:lpstr>
      <vt:lpstr>Worksheet</vt:lpstr>
      <vt:lpstr>New Pest Prioritization Model: Impacts to CAPS Program </vt:lpstr>
      <vt:lpstr>  Observations on New Model   </vt:lpstr>
      <vt:lpstr>Observations on New Model</vt:lpstr>
      <vt:lpstr>Observations on New Model</vt:lpstr>
      <vt:lpstr>Observations on New Model</vt:lpstr>
      <vt:lpstr>Observations on New Model</vt:lpstr>
      <vt:lpstr>Observations on New Model</vt:lpstr>
      <vt:lpstr>Observations on New Model</vt:lpstr>
      <vt:lpstr>  Pest Prioritization Process   </vt:lpstr>
      <vt:lpstr>Pest Prioritization Process</vt:lpstr>
      <vt:lpstr>PowerPoint Presentation</vt:lpstr>
      <vt:lpstr>Pest Prioritization Process</vt:lpstr>
      <vt:lpstr>Pest Prioritization Process</vt:lpstr>
      <vt:lpstr>Pest Prioritization Process</vt:lpstr>
      <vt:lpstr>Pest Prioritization Process</vt:lpstr>
      <vt:lpstr>Pest Prioritization Process</vt:lpstr>
      <vt:lpstr>  Pests Analyzed in 2017 (using new model)   </vt:lpstr>
      <vt:lpstr>Pests Analyzed in 2017</vt:lpstr>
      <vt:lpstr>Pests Analyzed for 2017</vt:lpstr>
      <vt:lpstr>Pests Analyzed for 2017</vt:lpstr>
      <vt:lpstr>Questions</vt:lpstr>
    </vt:vector>
  </TitlesOfParts>
  <Company>USDA APHIS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lkennaway</dc:creator>
  <cp:lastModifiedBy>Jackson, Lisa D - APHIS</cp:lastModifiedBy>
  <cp:revision>538</cp:revision>
  <cp:lastPrinted>2013-02-05T13:10:05Z</cp:lastPrinted>
  <dcterms:created xsi:type="dcterms:W3CDTF">2008-07-31T20:19:29Z</dcterms:created>
  <dcterms:modified xsi:type="dcterms:W3CDTF">2016-02-08T18:39:30Z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0x0101005E522B94E69CD74A82A7CEE9BF0963B0</vt:lpwstr>
  </property>
  <property fmtid="{D5CDD505-2E9C-101B-9397-08002B2CF9AE}" pid="3" name="_dlc_DocIdItemGuid">
    <vt:lpwstr>0ccb24ab-8208-4030-9166-31e6c2533e85</vt:lpwstr>
  </property>
</Properties>
</file>