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rels" ContentType="application/vnd.openxmlformats-package.relationships+xml"/>
  <Default Extension="xml" ContentType="application/xml"/>
  <Default Extension="vml" ContentType="application/vnd.openxmlformats-officedocument.vmlDrawing"/>
  <Default Extension="gif" ContentType="image/gif"/>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1" r:id="rId5"/>
  </p:sldMasterIdLst>
  <p:notesMasterIdLst>
    <p:notesMasterId r:id="rId19"/>
  </p:notesMasterIdLst>
  <p:handoutMasterIdLst>
    <p:handoutMasterId r:id="rId20"/>
  </p:handoutMasterIdLst>
  <p:sldIdLst>
    <p:sldId id="367" r:id="rId6"/>
    <p:sldId id="369" r:id="rId7"/>
    <p:sldId id="322" r:id="rId8"/>
    <p:sldId id="338" r:id="rId9"/>
    <p:sldId id="374" r:id="rId10"/>
    <p:sldId id="372" r:id="rId11"/>
    <p:sldId id="370" r:id="rId12"/>
    <p:sldId id="343" r:id="rId13"/>
    <p:sldId id="371" r:id="rId14"/>
    <p:sldId id="353" r:id="rId15"/>
    <p:sldId id="373" r:id="rId16"/>
    <p:sldId id="357" r:id="rId17"/>
    <p:sldId id="319" r:id="rId18"/>
  </p:sldIdLst>
  <p:sldSz cx="9144000" cy="6858000" type="screen4x3"/>
  <p:notesSz cx="7019925" cy="9305925"/>
  <p:defaultTextStyle>
    <a:defPPr>
      <a:defRPr lang="en-US"/>
    </a:defPPr>
    <a:lvl1pPr algn="l" rtl="0" eaLnBrk="0" fontAlgn="base" hangingPunct="0">
      <a:spcBef>
        <a:spcPct val="0"/>
      </a:spcBef>
      <a:spcAft>
        <a:spcPct val="0"/>
      </a:spcAft>
      <a:defRPr kern="1200">
        <a:solidFill>
          <a:schemeClr val="tx1"/>
        </a:solidFill>
        <a:latin typeface="Tahoma" charset="0"/>
        <a:ea typeface="+mn-ea"/>
        <a:cs typeface="+mn-cs"/>
      </a:defRPr>
    </a:lvl1pPr>
    <a:lvl2pPr marL="457200" algn="l" rtl="0" eaLnBrk="0" fontAlgn="base" hangingPunct="0">
      <a:spcBef>
        <a:spcPct val="0"/>
      </a:spcBef>
      <a:spcAft>
        <a:spcPct val="0"/>
      </a:spcAft>
      <a:defRPr kern="1200">
        <a:solidFill>
          <a:schemeClr val="tx1"/>
        </a:solidFill>
        <a:latin typeface="Tahoma" charset="0"/>
        <a:ea typeface="+mn-ea"/>
        <a:cs typeface="+mn-cs"/>
      </a:defRPr>
    </a:lvl2pPr>
    <a:lvl3pPr marL="914400" algn="l" rtl="0" eaLnBrk="0" fontAlgn="base" hangingPunct="0">
      <a:spcBef>
        <a:spcPct val="0"/>
      </a:spcBef>
      <a:spcAft>
        <a:spcPct val="0"/>
      </a:spcAft>
      <a:defRPr kern="1200">
        <a:solidFill>
          <a:schemeClr val="tx1"/>
        </a:solidFill>
        <a:latin typeface="Tahoma" charset="0"/>
        <a:ea typeface="+mn-ea"/>
        <a:cs typeface="+mn-cs"/>
      </a:defRPr>
    </a:lvl3pPr>
    <a:lvl4pPr marL="1371600" algn="l" rtl="0" eaLnBrk="0" fontAlgn="base" hangingPunct="0">
      <a:spcBef>
        <a:spcPct val="0"/>
      </a:spcBef>
      <a:spcAft>
        <a:spcPct val="0"/>
      </a:spcAft>
      <a:defRPr kern="1200">
        <a:solidFill>
          <a:schemeClr val="tx1"/>
        </a:solidFill>
        <a:latin typeface="Tahoma" charset="0"/>
        <a:ea typeface="+mn-ea"/>
        <a:cs typeface="+mn-cs"/>
      </a:defRPr>
    </a:lvl4pPr>
    <a:lvl5pPr marL="1828800" algn="l" rtl="0" eaLnBrk="0" fontAlgn="base" hangingPunct="0">
      <a:spcBef>
        <a:spcPct val="0"/>
      </a:spcBef>
      <a:spcAft>
        <a:spcPct val="0"/>
      </a:spcAft>
      <a:defRPr kern="1200">
        <a:solidFill>
          <a:schemeClr val="tx1"/>
        </a:solidFill>
        <a:latin typeface="Tahoma" charset="0"/>
        <a:ea typeface="+mn-ea"/>
        <a:cs typeface="+mn-cs"/>
      </a:defRPr>
    </a:lvl5pPr>
    <a:lvl6pPr marL="2286000" algn="l" defTabSz="914400" rtl="0" eaLnBrk="1" latinLnBrk="0" hangingPunct="1">
      <a:defRPr kern="1200">
        <a:solidFill>
          <a:schemeClr val="tx1"/>
        </a:solidFill>
        <a:latin typeface="Tahoma" charset="0"/>
        <a:ea typeface="+mn-ea"/>
        <a:cs typeface="+mn-cs"/>
      </a:defRPr>
    </a:lvl6pPr>
    <a:lvl7pPr marL="2743200" algn="l" defTabSz="914400" rtl="0" eaLnBrk="1" latinLnBrk="0" hangingPunct="1">
      <a:defRPr kern="1200">
        <a:solidFill>
          <a:schemeClr val="tx1"/>
        </a:solidFill>
        <a:latin typeface="Tahoma" charset="0"/>
        <a:ea typeface="+mn-ea"/>
        <a:cs typeface="+mn-cs"/>
      </a:defRPr>
    </a:lvl7pPr>
    <a:lvl8pPr marL="3200400" algn="l" defTabSz="914400" rtl="0" eaLnBrk="1" latinLnBrk="0" hangingPunct="1">
      <a:defRPr kern="1200">
        <a:solidFill>
          <a:schemeClr val="tx1"/>
        </a:solidFill>
        <a:latin typeface="Tahoma" charset="0"/>
        <a:ea typeface="+mn-ea"/>
        <a:cs typeface="+mn-cs"/>
      </a:defRPr>
    </a:lvl8pPr>
    <a:lvl9pPr marL="3657600" algn="l" defTabSz="914400" rtl="0" eaLnBrk="1" latinLnBrk="0" hangingPunct="1">
      <a:defRPr kern="1200">
        <a:solidFill>
          <a:schemeClr val="tx1"/>
        </a:solidFill>
        <a:latin typeface="Tahoma"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31">
          <p15:clr>
            <a:srgbClr val="A4A3A4"/>
          </p15:clr>
        </p15:guide>
        <p15:guide id="2" pos="221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Talitha" initials="TPM" lastIdx="1"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FFF66"/>
    <a:srgbClr val="000000"/>
    <a:srgbClr val="FFFF99"/>
    <a:srgbClr val="A5002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85BE263C-DBD7-4A20-BB59-AAB30ACAA65A}" styleName="Medium Style 3 - Accent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EB344D84-9AFB-497E-A393-DC336BA19D2E}" styleName="Medium Style 3 - Accent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 styleId="{EB9631B5-78F2-41C9-869B-9F39066F8104}" styleName="Medium Style 3 - Accent 4">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4"/>
          </a:solidFill>
        </a:fill>
      </a:tcStyle>
    </a:lastCol>
    <a:firstCol>
      <a:tcTxStyle b="on">
        <a:fontRef idx="minor">
          <a:scrgbClr r="0" g="0" b="0"/>
        </a:fontRef>
        <a:schemeClr val="lt1"/>
      </a:tcTxStyle>
      <a:tcStyle>
        <a:tcBdr/>
        <a:fill>
          <a:solidFill>
            <a:schemeClr val="accent4"/>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4"/>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125E5076-3810-47DD-B79F-674D7AD40C01}" styleName="Dark Style 1 - Acc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37CE84F3-28C3-443E-9E96-99CF82512B78}" styleName="Dark Style 1 - Accent 2">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2"/>
          </a:solidFill>
        </a:fill>
      </a:tcStyle>
    </a:wholeTbl>
    <a:band1H>
      <a:tcStyle>
        <a:tcBdr/>
        <a:fill>
          <a:solidFill>
            <a:schemeClr val="accent2">
              <a:shade val="60000"/>
            </a:schemeClr>
          </a:solidFill>
        </a:fill>
      </a:tcStyle>
    </a:band1H>
    <a:band1V>
      <a:tcStyle>
        <a:tcBdr/>
        <a:fill>
          <a:solidFill>
            <a:schemeClr val="accent2">
              <a:shade val="60000"/>
            </a:schemeClr>
          </a:solidFill>
        </a:fill>
      </a:tcStyle>
    </a:band1V>
    <a:lastCol>
      <a:tcTxStyle b="on"/>
      <a:tcStyle>
        <a:tcBdr>
          <a:left>
            <a:ln w="25400" cmpd="sng">
              <a:solidFill>
                <a:schemeClr val="lt1"/>
              </a:solidFill>
            </a:ln>
          </a:left>
        </a:tcBdr>
        <a:fill>
          <a:solidFill>
            <a:schemeClr val="accent2">
              <a:shade val="60000"/>
            </a:schemeClr>
          </a:solidFill>
        </a:fill>
      </a:tcStyle>
    </a:lastCol>
    <a:firstCol>
      <a:tcTxStyle b="on"/>
      <a:tcStyle>
        <a:tcBdr>
          <a:right>
            <a:ln w="25400" cmpd="sng">
              <a:solidFill>
                <a:schemeClr val="lt1"/>
              </a:solidFill>
            </a:ln>
          </a:right>
        </a:tcBdr>
        <a:fill>
          <a:solidFill>
            <a:schemeClr val="accent2">
              <a:shade val="60000"/>
            </a:schemeClr>
          </a:solidFill>
        </a:fill>
      </a:tcStyle>
    </a:firstCol>
    <a:lastRow>
      <a:tcTxStyle b="on"/>
      <a:tcStyle>
        <a:tcBdr>
          <a:top>
            <a:ln w="25400" cmpd="sng">
              <a:solidFill>
                <a:schemeClr val="lt1"/>
              </a:solidFill>
            </a:ln>
          </a:top>
        </a:tcBdr>
        <a:fill>
          <a:solidFill>
            <a:schemeClr val="accent2">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638B1855-1B75-4FBE-930C-398BA8C253C6}" styleName="Themed Style 2 - Ac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27F97BB-C833-4FB7-BDE5-3F7075034690}" styleName="Themed Style 2 - Accent 5">
    <a:tblBg>
      <a:fillRef idx="3">
        <a:schemeClr val="accent5"/>
      </a:fillRef>
      <a:effectRef idx="3">
        <a:schemeClr val="accent5"/>
      </a:effectRef>
    </a:tblBg>
    <a:wholeTbl>
      <a:tcTxStyle>
        <a:fontRef idx="minor">
          <a:scrgbClr r="0" g="0" b="0"/>
        </a:fontRef>
        <a:schemeClr val="lt1"/>
      </a:tcTxStyle>
      <a:tcStyle>
        <a:tcBdr>
          <a:left>
            <a:lnRef idx="1">
              <a:schemeClr val="accent5">
                <a:tint val="50000"/>
              </a:schemeClr>
            </a:lnRef>
          </a:left>
          <a:right>
            <a:lnRef idx="1">
              <a:schemeClr val="accent5">
                <a:tint val="50000"/>
              </a:schemeClr>
            </a:lnRef>
          </a:right>
          <a:top>
            <a:lnRef idx="1">
              <a:schemeClr val="accent5">
                <a:tint val="50000"/>
              </a:schemeClr>
            </a:lnRef>
          </a:top>
          <a:bottom>
            <a:lnRef idx="1">
              <a:schemeClr val="accent5">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BDBED569-4797-4DF1-A0F4-6AAB3CD982D8}" styleName="Light Style 3 - Accent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5137" autoAdjust="0"/>
    <p:restoredTop sz="89883" autoAdjust="0"/>
  </p:normalViewPr>
  <p:slideViewPr>
    <p:cSldViewPr>
      <p:cViewPr varScale="1">
        <p:scale>
          <a:sx n="119" d="100"/>
          <a:sy n="119" d="100"/>
        </p:scale>
        <p:origin x="996" y="102"/>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notesViewPr>
    <p:cSldViewPr>
      <p:cViewPr varScale="1">
        <p:scale>
          <a:sx n="68" d="100"/>
          <a:sy n="68" d="100"/>
        </p:scale>
        <p:origin x="-3306" y="-114"/>
      </p:cViewPr>
      <p:guideLst>
        <p:guide orient="horz" pos="2931"/>
        <p:guide pos="2211"/>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3" Type="http://schemas.openxmlformats.org/officeDocument/2006/relationships/customXml" Target="../customXml/item3.xml"/><Relationship Id="rId21" Type="http://schemas.openxmlformats.org/officeDocument/2006/relationships/commentAuthors" Target="commentAuthor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handoutMaster" Target="handoutMasters/handoutMaster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theme" Target="theme/theme1.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viewProps" Target="viewProps.xml"/><Relationship Id="rId10" Type="http://schemas.openxmlformats.org/officeDocument/2006/relationships/slide" Target="slides/slide5.xml"/><Relationship Id="rId19" Type="http://schemas.openxmlformats.org/officeDocument/2006/relationships/notesMaster" Target="notesMasters/notesMaster1.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image" Target="../media/image2.png"/></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2289" cy="465617"/>
          </a:xfrm>
          <a:prstGeom prst="rect">
            <a:avLst/>
          </a:prstGeom>
        </p:spPr>
        <p:txBody>
          <a:bodyPr vert="horz" lIns="92336" tIns="46168" rIns="92336" bIns="46168" rtlCol="0"/>
          <a:lstStyle>
            <a:lvl1pPr algn="l">
              <a:defRPr sz="1200"/>
            </a:lvl1pPr>
          </a:lstStyle>
          <a:p>
            <a:endParaRPr lang="en-US" dirty="0"/>
          </a:p>
        </p:txBody>
      </p:sp>
      <p:sp>
        <p:nvSpPr>
          <p:cNvPr id="3" name="Date Placeholder 2"/>
          <p:cNvSpPr>
            <a:spLocks noGrp="1"/>
          </p:cNvSpPr>
          <p:nvPr>
            <p:ph type="dt" sz="quarter" idx="1"/>
          </p:nvPr>
        </p:nvSpPr>
        <p:spPr>
          <a:xfrm>
            <a:off x="3976029" y="0"/>
            <a:ext cx="3042289" cy="465617"/>
          </a:xfrm>
          <a:prstGeom prst="rect">
            <a:avLst/>
          </a:prstGeom>
        </p:spPr>
        <p:txBody>
          <a:bodyPr vert="horz" lIns="92336" tIns="46168" rIns="92336" bIns="46168" rtlCol="0"/>
          <a:lstStyle>
            <a:lvl1pPr algn="r">
              <a:defRPr sz="1200"/>
            </a:lvl1pPr>
          </a:lstStyle>
          <a:p>
            <a:fld id="{50C14F02-61C8-43CE-9583-F34EC7B6FC74}" type="datetimeFigureOut">
              <a:rPr lang="en-US" smtClean="0"/>
              <a:pPr/>
              <a:t>2/8/2016</a:t>
            </a:fld>
            <a:endParaRPr lang="en-US" dirty="0"/>
          </a:p>
        </p:txBody>
      </p:sp>
      <p:sp>
        <p:nvSpPr>
          <p:cNvPr id="4" name="Footer Placeholder 3"/>
          <p:cNvSpPr>
            <a:spLocks noGrp="1"/>
          </p:cNvSpPr>
          <p:nvPr>
            <p:ph type="ftr" sz="quarter" idx="2"/>
          </p:nvPr>
        </p:nvSpPr>
        <p:spPr>
          <a:xfrm>
            <a:off x="0" y="8838709"/>
            <a:ext cx="3042289" cy="465617"/>
          </a:xfrm>
          <a:prstGeom prst="rect">
            <a:avLst/>
          </a:prstGeom>
        </p:spPr>
        <p:txBody>
          <a:bodyPr vert="horz" lIns="92336" tIns="46168" rIns="92336" bIns="46168"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6029" y="8838709"/>
            <a:ext cx="3042289" cy="465617"/>
          </a:xfrm>
          <a:prstGeom prst="rect">
            <a:avLst/>
          </a:prstGeom>
        </p:spPr>
        <p:txBody>
          <a:bodyPr vert="horz" lIns="92336" tIns="46168" rIns="92336" bIns="46168" rtlCol="0" anchor="b"/>
          <a:lstStyle>
            <a:lvl1pPr algn="r">
              <a:defRPr sz="1200"/>
            </a:lvl1pPr>
          </a:lstStyle>
          <a:p>
            <a:fld id="{01A68C26-11B5-4CDA-9272-F4D42B876CED}" type="slidenum">
              <a:rPr lang="en-US" smtClean="0"/>
              <a:pPr/>
              <a:t>‹#›</a:t>
            </a:fld>
            <a:endParaRPr lang="en-US" dirty="0"/>
          </a:p>
        </p:txBody>
      </p:sp>
    </p:spTree>
    <p:extLst>
      <p:ext uri="{BB962C8B-B14F-4D97-AF65-F5344CB8AC3E}">
        <p14:creationId xmlns:p14="http://schemas.microsoft.com/office/powerpoint/2010/main" val="260492978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3042289" cy="465617"/>
          </a:xfrm>
          <a:prstGeom prst="rect">
            <a:avLst/>
          </a:prstGeom>
          <a:noFill/>
          <a:ln w="9525">
            <a:noFill/>
            <a:miter lim="800000"/>
            <a:headEnd/>
            <a:tailEnd/>
          </a:ln>
          <a:effectLst/>
        </p:spPr>
        <p:txBody>
          <a:bodyPr vert="horz" wrap="square" lIns="93287" tIns="46644" rIns="93287" bIns="46644" numCol="1" anchor="t" anchorCtr="0" compatLnSpc="1">
            <a:prstTxWarp prst="textNoShape">
              <a:avLst/>
            </a:prstTxWarp>
          </a:bodyPr>
          <a:lstStyle>
            <a:lvl1pPr defTabSz="932979" eaLnBrk="1" hangingPunct="1">
              <a:defRPr sz="1200" smtClean="0">
                <a:latin typeface="Arial" charset="0"/>
              </a:defRPr>
            </a:lvl1pPr>
          </a:lstStyle>
          <a:p>
            <a:pPr>
              <a:defRPr/>
            </a:pPr>
            <a:endParaRPr lang="en-US" dirty="0"/>
          </a:p>
        </p:txBody>
      </p:sp>
      <p:sp>
        <p:nvSpPr>
          <p:cNvPr id="3075" name="Rectangle 3"/>
          <p:cNvSpPr>
            <a:spLocks noGrp="1" noChangeArrowheads="1"/>
          </p:cNvSpPr>
          <p:nvPr>
            <p:ph type="dt" idx="1"/>
          </p:nvPr>
        </p:nvSpPr>
        <p:spPr bwMode="auto">
          <a:xfrm>
            <a:off x="3976029" y="0"/>
            <a:ext cx="3042289" cy="465617"/>
          </a:xfrm>
          <a:prstGeom prst="rect">
            <a:avLst/>
          </a:prstGeom>
          <a:noFill/>
          <a:ln w="9525">
            <a:noFill/>
            <a:miter lim="800000"/>
            <a:headEnd/>
            <a:tailEnd/>
          </a:ln>
          <a:effectLst/>
        </p:spPr>
        <p:txBody>
          <a:bodyPr vert="horz" wrap="square" lIns="93287" tIns="46644" rIns="93287" bIns="46644" numCol="1" anchor="t" anchorCtr="0" compatLnSpc="1">
            <a:prstTxWarp prst="textNoShape">
              <a:avLst/>
            </a:prstTxWarp>
          </a:bodyPr>
          <a:lstStyle>
            <a:lvl1pPr algn="r" defTabSz="932979" eaLnBrk="1" hangingPunct="1">
              <a:defRPr sz="1200" smtClean="0">
                <a:latin typeface="Arial" charset="0"/>
              </a:defRPr>
            </a:lvl1pPr>
          </a:lstStyle>
          <a:p>
            <a:pPr>
              <a:defRPr/>
            </a:pPr>
            <a:endParaRPr lang="en-US" dirty="0"/>
          </a:p>
        </p:txBody>
      </p:sp>
      <p:sp>
        <p:nvSpPr>
          <p:cNvPr id="17412" name="Rectangle 4"/>
          <p:cNvSpPr>
            <a:spLocks noGrp="1" noRot="1" noChangeAspect="1" noChangeArrowheads="1" noTextEdit="1"/>
          </p:cNvSpPr>
          <p:nvPr>
            <p:ph type="sldImg" idx="2"/>
          </p:nvPr>
        </p:nvSpPr>
        <p:spPr bwMode="auto">
          <a:xfrm>
            <a:off x="1182688" y="696913"/>
            <a:ext cx="4654550" cy="3490912"/>
          </a:xfrm>
          <a:prstGeom prst="rect">
            <a:avLst/>
          </a:prstGeom>
          <a:noFill/>
          <a:ln w="9525">
            <a:solidFill>
              <a:srgbClr val="000000"/>
            </a:solidFill>
            <a:miter lim="800000"/>
            <a:headEnd/>
            <a:tailEnd/>
          </a:ln>
        </p:spPr>
      </p:sp>
      <p:sp>
        <p:nvSpPr>
          <p:cNvPr id="3077" name="Rectangle 5"/>
          <p:cNvSpPr>
            <a:spLocks noGrp="1" noChangeArrowheads="1"/>
          </p:cNvSpPr>
          <p:nvPr>
            <p:ph type="body" sz="quarter" idx="3"/>
          </p:nvPr>
        </p:nvSpPr>
        <p:spPr bwMode="auto">
          <a:xfrm>
            <a:off x="702315" y="4420955"/>
            <a:ext cx="5615297" cy="4187346"/>
          </a:xfrm>
          <a:prstGeom prst="rect">
            <a:avLst/>
          </a:prstGeom>
          <a:noFill/>
          <a:ln w="9525">
            <a:noFill/>
            <a:miter lim="800000"/>
            <a:headEnd/>
            <a:tailEnd/>
          </a:ln>
          <a:effectLst/>
        </p:spPr>
        <p:txBody>
          <a:bodyPr vert="horz" wrap="square" lIns="93287" tIns="46644" rIns="93287" bIns="46644"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3078" name="Rectangle 6"/>
          <p:cNvSpPr>
            <a:spLocks noGrp="1" noChangeArrowheads="1"/>
          </p:cNvSpPr>
          <p:nvPr>
            <p:ph type="ftr" sz="quarter" idx="4"/>
          </p:nvPr>
        </p:nvSpPr>
        <p:spPr bwMode="auto">
          <a:xfrm>
            <a:off x="0" y="8838709"/>
            <a:ext cx="3042289" cy="465617"/>
          </a:xfrm>
          <a:prstGeom prst="rect">
            <a:avLst/>
          </a:prstGeom>
          <a:noFill/>
          <a:ln w="9525">
            <a:noFill/>
            <a:miter lim="800000"/>
            <a:headEnd/>
            <a:tailEnd/>
          </a:ln>
          <a:effectLst/>
        </p:spPr>
        <p:txBody>
          <a:bodyPr vert="horz" wrap="square" lIns="93287" tIns="46644" rIns="93287" bIns="46644" numCol="1" anchor="b" anchorCtr="0" compatLnSpc="1">
            <a:prstTxWarp prst="textNoShape">
              <a:avLst/>
            </a:prstTxWarp>
          </a:bodyPr>
          <a:lstStyle>
            <a:lvl1pPr defTabSz="932979" eaLnBrk="1" hangingPunct="1">
              <a:defRPr sz="1200" smtClean="0">
                <a:latin typeface="Arial" charset="0"/>
              </a:defRPr>
            </a:lvl1pPr>
          </a:lstStyle>
          <a:p>
            <a:pPr>
              <a:defRPr/>
            </a:pPr>
            <a:endParaRPr lang="en-US" dirty="0"/>
          </a:p>
        </p:txBody>
      </p:sp>
      <p:sp>
        <p:nvSpPr>
          <p:cNvPr id="3079" name="Rectangle 7"/>
          <p:cNvSpPr>
            <a:spLocks noGrp="1" noChangeArrowheads="1"/>
          </p:cNvSpPr>
          <p:nvPr>
            <p:ph type="sldNum" sz="quarter" idx="5"/>
          </p:nvPr>
        </p:nvSpPr>
        <p:spPr bwMode="auto">
          <a:xfrm>
            <a:off x="3976029" y="8838709"/>
            <a:ext cx="3042289" cy="465617"/>
          </a:xfrm>
          <a:prstGeom prst="rect">
            <a:avLst/>
          </a:prstGeom>
          <a:noFill/>
          <a:ln w="9525">
            <a:noFill/>
            <a:miter lim="800000"/>
            <a:headEnd/>
            <a:tailEnd/>
          </a:ln>
          <a:effectLst/>
        </p:spPr>
        <p:txBody>
          <a:bodyPr vert="horz" wrap="square" lIns="93287" tIns="46644" rIns="93287" bIns="46644" numCol="1" anchor="b" anchorCtr="0" compatLnSpc="1">
            <a:prstTxWarp prst="textNoShape">
              <a:avLst/>
            </a:prstTxWarp>
          </a:bodyPr>
          <a:lstStyle>
            <a:lvl1pPr algn="r" defTabSz="932979" eaLnBrk="1" hangingPunct="1">
              <a:defRPr sz="1200" smtClean="0">
                <a:latin typeface="Arial" charset="0"/>
              </a:defRPr>
            </a:lvl1pPr>
          </a:lstStyle>
          <a:p>
            <a:pPr>
              <a:defRPr/>
            </a:pPr>
            <a:fld id="{32DF7B70-8741-48D4-83E6-72A50784909B}" type="slidenum">
              <a:rPr lang="en-US"/>
              <a:pPr>
                <a:defRPr/>
              </a:pPr>
              <a:t>‹#›</a:t>
            </a:fld>
            <a:endParaRPr lang="en-US" dirty="0"/>
          </a:p>
        </p:txBody>
      </p:sp>
    </p:spTree>
    <p:extLst>
      <p:ext uri="{BB962C8B-B14F-4D97-AF65-F5344CB8AC3E}">
        <p14:creationId xmlns:p14="http://schemas.microsoft.com/office/powerpoint/2010/main" val="31563005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p:cNvSpPr>
            <a:spLocks noGrp="1" noChangeArrowheads="1"/>
          </p:cNvSpPr>
          <p:nvPr>
            <p:ph type="sldNum" sz="quarter" idx="5"/>
          </p:nvPr>
        </p:nvSpPr>
        <p:spPr>
          <a:noFill/>
        </p:spPr>
        <p:txBody>
          <a:bodyPr/>
          <a:lstStyle/>
          <a:p>
            <a:fld id="{FA98B628-E3CF-4B93-A86E-E3CA5E6192E1}" type="slidenum">
              <a:rPr lang="en-US"/>
              <a:pPr/>
              <a:t>1</a:t>
            </a:fld>
            <a:endParaRPr lang="en-US" dirty="0"/>
          </a:p>
        </p:txBody>
      </p:sp>
      <p:sp>
        <p:nvSpPr>
          <p:cNvPr id="18435" name="Rectangle 2"/>
          <p:cNvSpPr>
            <a:spLocks noGrp="1" noRot="1" noChangeAspect="1" noChangeArrowheads="1" noTextEdit="1"/>
          </p:cNvSpPr>
          <p:nvPr>
            <p:ph type="sldImg"/>
          </p:nvPr>
        </p:nvSpPr>
        <p:spPr>
          <a:ln/>
        </p:spPr>
      </p:sp>
      <p:sp>
        <p:nvSpPr>
          <p:cNvPr id="18436" name="Rectangle 3"/>
          <p:cNvSpPr>
            <a:spLocks noGrp="1" noChangeArrowheads="1"/>
          </p:cNvSpPr>
          <p:nvPr>
            <p:ph type="body" idx="1"/>
          </p:nvPr>
        </p:nvSpPr>
        <p:spPr>
          <a:noFill/>
          <a:ln/>
        </p:spPr>
        <p:txBody>
          <a:bodyPr/>
          <a:lstStyle/>
          <a:p>
            <a:pPr eaLnBrk="1" hangingPunct="1"/>
            <a:endParaRPr lang="en-US" dirty="0" smtClean="0"/>
          </a:p>
        </p:txBody>
      </p:sp>
    </p:spTree>
    <p:extLst>
      <p:ext uri="{BB962C8B-B14F-4D97-AF65-F5344CB8AC3E}">
        <p14:creationId xmlns:p14="http://schemas.microsoft.com/office/powerpoint/2010/main" val="73160466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77500" lnSpcReduction="20000"/>
          </a:bodyPr>
          <a:lstStyle/>
          <a:p>
            <a:pPr marL="457200" lvl="2">
              <a:buClr>
                <a:schemeClr val="tx2">
                  <a:lumMod val="75000"/>
                </a:schemeClr>
              </a:buClr>
            </a:pPr>
            <a:r>
              <a:rPr lang="en-US" sz="2400" kern="0" dirty="0" smtClean="0">
                <a:solidFill>
                  <a:schemeClr val="tx1"/>
                </a:solidFill>
                <a:effectLst>
                  <a:outerShdw blurRad="38100" dist="38100" dir="2700000" algn="tl">
                    <a:srgbClr val="000000"/>
                  </a:outerShdw>
                </a:effectLst>
                <a:latin typeface="Arial" charset="0"/>
                <a:ea typeface="+mn-ea"/>
                <a:cs typeface="+mn-cs"/>
              </a:rPr>
              <a:t>Working on the pest list</a:t>
            </a:r>
          </a:p>
          <a:p>
            <a:pPr marL="1025525" lvl="3" indent="-342900">
              <a:buClr>
                <a:schemeClr val="tx2">
                  <a:lumMod val="75000"/>
                </a:schemeClr>
              </a:buClr>
              <a:buFont typeface="+mj-lt"/>
              <a:buAutoNum type="arabicPeriod"/>
            </a:pPr>
            <a:r>
              <a:rPr lang="en-US" sz="2400" kern="0" dirty="0" smtClean="0">
                <a:solidFill>
                  <a:schemeClr val="tx1"/>
                </a:solidFill>
                <a:effectLst>
                  <a:outerShdw blurRad="38100" dist="38100" dir="2700000" algn="tl">
                    <a:srgbClr val="000000"/>
                  </a:outerShdw>
                </a:effectLst>
                <a:latin typeface="Arial" charset="0"/>
                <a:ea typeface="+mn-ea"/>
                <a:cs typeface="+mn-cs"/>
              </a:rPr>
              <a:t>Want to get manual champions involved </a:t>
            </a:r>
          </a:p>
          <a:p>
            <a:pPr marL="1376363" lvl="4" indent="-230188">
              <a:buClr>
                <a:schemeClr val="tx2">
                  <a:lumMod val="75000"/>
                </a:schemeClr>
              </a:buClr>
              <a:buFont typeface="Arial" panose="020B0604020202020204" pitchFamily="34" charset="0"/>
              <a:buChar char="•"/>
            </a:pPr>
            <a:r>
              <a:rPr lang="en-US" sz="2300" kern="0" dirty="0" smtClean="0">
                <a:solidFill>
                  <a:schemeClr val="tx1"/>
                </a:solidFill>
                <a:effectLst>
                  <a:outerShdw blurRad="38100" dist="38100" dir="2700000" algn="tl">
                    <a:srgbClr val="000000"/>
                  </a:outerShdw>
                </a:effectLst>
                <a:latin typeface="Arial" charset="0"/>
                <a:ea typeface="+mn-ea"/>
                <a:cs typeface="+mn-cs"/>
              </a:rPr>
              <a:t>One from east (Rachel Braud -WV) &amp; want a champion from the west</a:t>
            </a:r>
          </a:p>
          <a:p>
            <a:pPr marL="1025525" lvl="3" indent="-342900">
              <a:buClr>
                <a:schemeClr val="tx2">
                  <a:lumMod val="75000"/>
                </a:schemeClr>
              </a:buClr>
              <a:buFont typeface="+mj-lt"/>
              <a:buAutoNum type="arabicPeriod"/>
            </a:pPr>
            <a:r>
              <a:rPr lang="en-US" sz="2400" kern="0" dirty="0" smtClean="0">
                <a:solidFill>
                  <a:schemeClr val="tx1"/>
                </a:solidFill>
                <a:effectLst>
                  <a:outerShdw blurRad="38100" dist="38100" dir="2700000" algn="tl">
                    <a:srgbClr val="000000"/>
                  </a:outerShdw>
                </a:effectLst>
                <a:latin typeface="Arial" charset="0"/>
                <a:ea typeface="+mn-ea"/>
                <a:cs typeface="+mn-cs"/>
              </a:rPr>
              <a:t>Have a pest list related to trade with the European Union to start with.</a:t>
            </a:r>
          </a:p>
          <a:p>
            <a:pPr marL="1373188" lvl="4" indent="-227013">
              <a:buClr>
                <a:schemeClr val="tx2">
                  <a:lumMod val="75000"/>
                </a:schemeClr>
              </a:buClr>
              <a:buFont typeface="Arial" panose="020B0604020202020204" pitchFamily="34" charset="0"/>
              <a:buChar char="•"/>
            </a:pPr>
            <a:r>
              <a:rPr lang="en-US" sz="2300" kern="0" dirty="0" smtClean="0">
                <a:solidFill>
                  <a:schemeClr val="tx1"/>
                </a:solidFill>
                <a:effectLst>
                  <a:outerShdw blurRad="38100" dist="38100" dir="2700000" algn="tl">
                    <a:srgbClr val="000000"/>
                  </a:outerShdw>
                </a:effectLst>
                <a:latin typeface="Arial" charset="0"/>
                <a:ea typeface="+mn-ea"/>
                <a:cs typeface="+mn-cs"/>
              </a:rPr>
              <a:t>31 pests in total (19 of which are not on our prioritized pest list or already present)</a:t>
            </a:r>
          </a:p>
          <a:p>
            <a:pPr marL="1025525" lvl="3" indent="-342900">
              <a:buClr>
                <a:schemeClr val="tx2">
                  <a:lumMod val="75000"/>
                </a:schemeClr>
              </a:buClr>
              <a:buFont typeface="+mj-lt"/>
              <a:buAutoNum type="arabicPeriod"/>
            </a:pPr>
            <a:r>
              <a:rPr lang="en-US" sz="2400" kern="0" dirty="0" smtClean="0">
                <a:solidFill>
                  <a:schemeClr val="tx1"/>
                </a:solidFill>
                <a:effectLst>
                  <a:outerShdw blurRad="38100" dist="38100" dir="2700000" algn="tl">
                    <a:srgbClr val="000000"/>
                  </a:outerShdw>
                </a:effectLst>
                <a:latin typeface="Arial" charset="0"/>
                <a:ea typeface="+mn-ea"/>
                <a:cs typeface="+mn-cs"/>
              </a:rPr>
              <a:t>Working on this manual while updating Stone Fruit manual (overlap of pests with apple/pear; pests can go into manual where make the most impact). </a:t>
            </a:r>
          </a:p>
          <a:p>
            <a:pPr marL="1025525" lvl="3" indent="-342900">
              <a:buClr>
                <a:schemeClr val="tx2">
                  <a:lumMod val="75000"/>
                </a:schemeClr>
              </a:buClr>
              <a:buFont typeface="+mj-lt"/>
              <a:buAutoNum type="arabicPeriod"/>
            </a:pPr>
            <a:r>
              <a:rPr lang="en-US" sz="2400" kern="0" dirty="0" smtClean="0">
                <a:solidFill>
                  <a:schemeClr val="tx1"/>
                </a:solidFill>
                <a:effectLst>
                  <a:outerShdw blurRad="38100" dist="38100" dir="2700000" algn="tl">
                    <a:srgbClr val="000000"/>
                  </a:outerShdw>
                </a:effectLst>
                <a:latin typeface="Arial" charset="0"/>
                <a:ea typeface="+mn-ea"/>
                <a:cs typeface="+mn-cs"/>
              </a:rPr>
              <a:t>Seek industry input?</a:t>
            </a:r>
            <a:endParaRPr lang="en-US" sz="2400" kern="0" dirty="0">
              <a:solidFill>
                <a:schemeClr val="tx1"/>
              </a:solidFill>
              <a:effectLst>
                <a:outerShdw blurRad="38100" dist="38100" dir="2700000" algn="tl">
                  <a:srgbClr val="000000"/>
                </a:outerShdw>
              </a:effectLst>
              <a:latin typeface="Arial" charset="0"/>
              <a:ea typeface="+mn-ea"/>
              <a:cs typeface="+mn-cs"/>
            </a:endParaRPr>
          </a:p>
        </p:txBody>
      </p:sp>
      <p:sp>
        <p:nvSpPr>
          <p:cNvPr id="4" name="Slide Number Placeholder 3"/>
          <p:cNvSpPr>
            <a:spLocks noGrp="1"/>
          </p:cNvSpPr>
          <p:nvPr>
            <p:ph type="sldNum" sz="quarter" idx="10"/>
          </p:nvPr>
        </p:nvSpPr>
        <p:spPr/>
        <p:txBody>
          <a:bodyPr/>
          <a:lstStyle/>
          <a:p>
            <a:pPr>
              <a:defRPr/>
            </a:pPr>
            <a:fld id="{32DF7B70-8741-48D4-83E6-72A50784909B}" type="slidenum">
              <a:rPr lang="en-US" smtClean="0"/>
              <a:pPr>
                <a:defRPr/>
              </a:pPr>
              <a:t>10</a:t>
            </a:fld>
            <a:endParaRPr lang="en-US" dirty="0"/>
          </a:p>
        </p:txBody>
      </p:sp>
    </p:spTree>
    <p:extLst>
      <p:ext uri="{BB962C8B-B14F-4D97-AF65-F5344CB8AC3E}">
        <p14:creationId xmlns:p14="http://schemas.microsoft.com/office/powerpoint/2010/main" val="252640687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dirty="0" smtClean="0"/>
              <a:t>We plan</a:t>
            </a:r>
            <a:r>
              <a:rPr lang="en-US" baseline="0" dirty="0" smtClean="0"/>
              <a:t> to have a c</a:t>
            </a:r>
            <a:r>
              <a:rPr lang="en-US" dirty="0" smtClean="0"/>
              <a:t>omplete revision of the Oak manual and datasheets by August 2017</a:t>
            </a:r>
          </a:p>
          <a:p>
            <a:endParaRPr lang="en-US" dirty="0"/>
          </a:p>
        </p:txBody>
      </p:sp>
      <p:sp>
        <p:nvSpPr>
          <p:cNvPr id="4" name="Slide Number Placeholder 3"/>
          <p:cNvSpPr>
            <a:spLocks noGrp="1"/>
          </p:cNvSpPr>
          <p:nvPr>
            <p:ph type="sldNum" sz="quarter" idx="10"/>
          </p:nvPr>
        </p:nvSpPr>
        <p:spPr/>
        <p:txBody>
          <a:bodyPr/>
          <a:lstStyle/>
          <a:p>
            <a:pPr>
              <a:defRPr/>
            </a:pPr>
            <a:fld id="{32DF7B70-8741-48D4-83E6-72A50784909B}" type="slidenum">
              <a:rPr lang="en-US" smtClean="0"/>
              <a:pPr>
                <a:defRPr/>
              </a:pPr>
              <a:t>11</a:t>
            </a:fld>
            <a:endParaRPr lang="en-US" dirty="0"/>
          </a:p>
        </p:txBody>
      </p:sp>
    </p:spTree>
    <p:extLst>
      <p:ext uri="{BB962C8B-B14F-4D97-AF65-F5344CB8AC3E}">
        <p14:creationId xmlns:p14="http://schemas.microsoft.com/office/powerpoint/2010/main" val="174307219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32DF7B70-8741-48D4-83E6-72A50784909B}" type="slidenum">
              <a:rPr lang="en-US" smtClean="0"/>
              <a:pPr>
                <a:defRPr/>
              </a:pPr>
              <a:t>12</a:t>
            </a:fld>
            <a:endParaRPr lang="en-US" dirty="0"/>
          </a:p>
        </p:txBody>
      </p:sp>
    </p:spTree>
    <p:extLst>
      <p:ext uri="{BB962C8B-B14F-4D97-AF65-F5344CB8AC3E}">
        <p14:creationId xmlns:p14="http://schemas.microsoft.com/office/powerpoint/2010/main" val="172958277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32DF7B70-8741-48D4-83E6-72A50784909B}" type="slidenum">
              <a:rPr lang="en-US" smtClean="0"/>
              <a:pPr>
                <a:defRPr/>
              </a:pPr>
              <a:t>13</a:t>
            </a:fld>
            <a:endParaRPr lang="en-US" dirty="0"/>
          </a:p>
        </p:txBody>
      </p:sp>
    </p:spTree>
    <p:extLst>
      <p:ext uri="{BB962C8B-B14F-4D97-AF65-F5344CB8AC3E}">
        <p14:creationId xmlns:p14="http://schemas.microsoft.com/office/powerpoint/2010/main" val="17130677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Topics</a:t>
            </a:r>
          </a:p>
          <a:p>
            <a:endParaRPr lang="en-US" dirty="0" smtClean="0"/>
          </a:p>
          <a:p>
            <a:pPr marL="171450" indent="-171450">
              <a:buClr>
                <a:srgbClr val="FFC000"/>
              </a:buClr>
              <a:buFont typeface="Arial" panose="020B0604020202020204" pitchFamily="34" charset="0"/>
              <a:buChar char="•"/>
            </a:pPr>
            <a:r>
              <a:rPr lang="en-US" dirty="0" smtClean="0"/>
              <a:t>Manual Changes</a:t>
            </a:r>
          </a:p>
          <a:p>
            <a:pPr marL="171450" indent="-171450">
              <a:buClr>
                <a:srgbClr val="FFC000"/>
              </a:buClr>
              <a:buFont typeface="Arial" panose="020B0604020202020204" pitchFamily="34" charset="0"/>
              <a:buChar char="•"/>
            </a:pPr>
            <a:r>
              <a:rPr lang="en-US" dirty="0" smtClean="0"/>
              <a:t>Upcoming/ Possible New Manuals</a:t>
            </a:r>
          </a:p>
          <a:p>
            <a:endParaRPr lang="en-US" dirty="0"/>
          </a:p>
        </p:txBody>
      </p:sp>
      <p:sp>
        <p:nvSpPr>
          <p:cNvPr id="4" name="Slide Number Placeholder 3"/>
          <p:cNvSpPr>
            <a:spLocks noGrp="1"/>
          </p:cNvSpPr>
          <p:nvPr>
            <p:ph type="sldNum" sz="quarter" idx="10"/>
          </p:nvPr>
        </p:nvSpPr>
        <p:spPr/>
        <p:txBody>
          <a:bodyPr/>
          <a:lstStyle/>
          <a:p>
            <a:pPr>
              <a:defRPr/>
            </a:pPr>
            <a:fld id="{32DF7B70-8741-48D4-83E6-72A50784909B}" type="slidenum">
              <a:rPr lang="en-US" smtClean="0"/>
              <a:pPr>
                <a:defRPr/>
              </a:pPr>
              <a:t>2</a:t>
            </a:fld>
            <a:endParaRPr lang="en-US" dirty="0"/>
          </a:p>
        </p:txBody>
      </p:sp>
    </p:spTree>
    <p:extLst>
      <p:ext uri="{BB962C8B-B14F-4D97-AF65-F5344CB8AC3E}">
        <p14:creationId xmlns:p14="http://schemas.microsoft.com/office/powerpoint/2010/main" val="143872447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Before I get started</a:t>
            </a:r>
            <a:r>
              <a:rPr lang="en-US" baseline="0" dirty="0" smtClean="0"/>
              <a:t> on the manual updates, I wanted to refresh your memories of the manuals that we have that are currently available. We currently have eleven commodity-based manuals and four taxon-based manual available to support Pest Surveillance.  The Tropical Hosts manual is currently available. Datasheets for many of the pests had been available for some time but now everything is packaged into a manual with an Introduction document.</a:t>
            </a:r>
            <a:endParaRPr lang="en-US" dirty="0"/>
          </a:p>
        </p:txBody>
      </p:sp>
      <p:sp>
        <p:nvSpPr>
          <p:cNvPr id="4" name="Slide Number Placeholder 3"/>
          <p:cNvSpPr>
            <a:spLocks noGrp="1"/>
          </p:cNvSpPr>
          <p:nvPr>
            <p:ph type="sldNum" sz="quarter" idx="10"/>
          </p:nvPr>
        </p:nvSpPr>
        <p:spPr/>
        <p:txBody>
          <a:bodyPr/>
          <a:lstStyle/>
          <a:p>
            <a:pPr>
              <a:defRPr/>
            </a:pPr>
            <a:fld id="{32DF7B70-8741-48D4-83E6-72A50784909B}" type="slidenum">
              <a:rPr lang="en-US" smtClean="0"/>
              <a:pPr>
                <a:defRPr/>
              </a:pPr>
              <a:t>3</a:t>
            </a:fld>
            <a:endParaRPr lang="en-US" dirty="0"/>
          </a:p>
        </p:txBody>
      </p:sp>
    </p:spTree>
    <p:extLst>
      <p:ext uri="{BB962C8B-B14F-4D97-AF65-F5344CB8AC3E}">
        <p14:creationId xmlns:p14="http://schemas.microsoft.com/office/powerpoint/2010/main" val="96497391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77500" lnSpcReduction="20000"/>
          </a:bodyPr>
          <a:lstStyle/>
          <a:p>
            <a:pPr marL="746125" lvl="2" indent="-349250">
              <a:spcBef>
                <a:spcPts val="300"/>
              </a:spcBef>
              <a:buClr>
                <a:schemeClr val="tx2">
                  <a:lumMod val="50000"/>
                </a:schemeClr>
              </a:buClr>
              <a:buSzPct val="90000"/>
              <a:buFont typeface="Wingdings" pitchFamily="2" charset="2"/>
              <a:buChar char="§"/>
            </a:pPr>
            <a:r>
              <a:rPr lang="en-US" sz="2600" dirty="0" smtClean="0"/>
              <a:t>Currently have 158 Priority Pests (either in a manual or on Economic/ Env. List).</a:t>
            </a:r>
          </a:p>
          <a:p>
            <a:pPr marL="746125" lvl="2" indent="-349250">
              <a:spcBef>
                <a:spcPts val="300"/>
              </a:spcBef>
              <a:buClr>
                <a:schemeClr val="tx2">
                  <a:lumMod val="50000"/>
                </a:schemeClr>
              </a:buClr>
              <a:buSzPct val="90000"/>
              <a:buFont typeface="Wingdings" pitchFamily="2" charset="2"/>
              <a:buChar char="§"/>
            </a:pPr>
            <a:r>
              <a:rPr lang="en-US" sz="2600" dirty="0" smtClean="0"/>
              <a:t>Potentially adding up to 15 new OPEP pests this year.</a:t>
            </a:r>
          </a:p>
          <a:p>
            <a:pPr marL="746125" lvl="2" indent="-349250">
              <a:spcBef>
                <a:spcPts val="300"/>
              </a:spcBef>
              <a:buClr>
                <a:schemeClr val="tx2">
                  <a:lumMod val="50000"/>
                </a:schemeClr>
              </a:buClr>
              <a:buSzPct val="90000"/>
              <a:buFont typeface="Wingdings" pitchFamily="2" charset="2"/>
              <a:buChar char="§"/>
            </a:pPr>
            <a:r>
              <a:rPr lang="en-US" sz="2600" dirty="0" smtClean="0"/>
              <a:t>Changes to datasheets and manuals on a yearly basis or as </a:t>
            </a:r>
            <a:r>
              <a:rPr lang="en-US" sz="1200" kern="1200" dirty="0" smtClean="0">
                <a:solidFill>
                  <a:schemeClr val="tx1"/>
                </a:solidFill>
                <a:effectLst/>
                <a:latin typeface="Arial" charset="0"/>
                <a:ea typeface="+mn-ea"/>
                <a:cs typeface="+mn-cs"/>
              </a:rPr>
              <a:t>needed when major changes are needed or pests are added or removed.</a:t>
            </a:r>
          </a:p>
          <a:p>
            <a:pPr marL="746125" lvl="2" indent="-349250">
              <a:spcBef>
                <a:spcPts val="300"/>
              </a:spcBef>
              <a:buClr>
                <a:schemeClr val="tx2">
                  <a:lumMod val="50000"/>
                </a:schemeClr>
              </a:buClr>
              <a:buSzPct val="90000"/>
              <a:buFont typeface="Wingdings" pitchFamily="2" charset="2"/>
              <a:buChar char="§"/>
            </a:pPr>
            <a:r>
              <a:rPr lang="en-US" sz="2600" dirty="0" smtClean="0"/>
              <a:t>If substantial changes are made, a new version is created.</a:t>
            </a:r>
          </a:p>
          <a:p>
            <a:pPr marL="1038225" lvl="2" indent="509588">
              <a:spcBef>
                <a:spcPts val="300"/>
              </a:spcBef>
              <a:buClr>
                <a:schemeClr val="tx1"/>
              </a:buClr>
              <a:buSzPct val="90000"/>
              <a:buFont typeface="Wingdings" pitchFamily="2" charset="2"/>
              <a:buChar char="§"/>
            </a:pPr>
            <a:r>
              <a:rPr lang="en-US" sz="2200" dirty="0" smtClean="0">
                <a:effectLst>
                  <a:outerShdw blurRad="38100" dist="38100" dir="2700000" algn="tl">
                    <a:srgbClr val="000000">
                      <a:alpha val="75000"/>
                    </a:srgbClr>
                  </a:outerShdw>
                </a:effectLst>
              </a:rPr>
              <a:t>Changes listed at the beginning of each manual.</a:t>
            </a:r>
          </a:p>
          <a:p>
            <a:pPr marL="1038225" lvl="2" indent="509588">
              <a:spcBef>
                <a:spcPts val="300"/>
              </a:spcBef>
              <a:buClr>
                <a:schemeClr val="tx1"/>
              </a:buClr>
              <a:buSzPct val="90000"/>
              <a:buFont typeface="Wingdings" pitchFamily="2" charset="2"/>
              <a:buChar char="§"/>
            </a:pPr>
            <a:r>
              <a:rPr lang="en-US" sz="2200" dirty="0" smtClean="0">
                <a:effectLst>
                  <a:outerShdw blurRad="38100" dist="38100" dir="2700000" algn="tl">
                    <a:srgbClr val="000000">
                      <a:alpha val="75000"/>
                    </a:srgbClr>
                  </a:outerShdw>
                </a:effectLst>
              </a:rPr>
              <a:t>Datasheet changes listed at the end of the datasheet.</a:t>
            </a:r>
          </a:p>
          <a:p>
            <a:pPr marL="1038225" lvl="2" indent="509588">
              <a:spcBef>
                <a:spcPts val="300"/>
              </a:spcBef>
              <a:buClr>
                <a:schemeClr val="tx1"/>
              </a:buClr>
              <a:buSzPct val="90000"/>
              <a:buFont typeface="Wingdings" pitchFamily="2" charset="2"/>
              <a:buChar char="§"/>
            </a:pPr>
            <a:r>
              <a:rPr lang="en-US" sz="2200" dirty="0" smtClean="0">
                <a:effectLst>
                  <a:outerShdw blurRad="38100" dist="38100" dir="2700000" algn="tl">
                    <a:srgbClr val="000000">
                      <a:alpha val="75000"/>
                    </a:srgbClr>
                  </a:outerShdw>
                </a:effectLst>
              </a:rPr>
              <a:t>An email notification is sent to CAPS community.</a:t>
            </a:r>
          </a:p>
          <a:p>
            <a:endParaRPr lang="en-US" dirty="0"/>
          </a:p>
        </p:txBody>
      </p:sp>
      <p:sp>
        <p:nvSpPr>
          <p:cNvPr id="4" name="Slide Number Placeholder 3"/>
          <p:cNvSpPr>
            <a:spLocks noGrp="1"/>
          </p:cNvSpPr>
          <p:nvPr>
            <p:ph type="sldNum" sz="quarter" idx="10"/>
          </p:nvPr>
        </p:nvSpPr>
        <p:spPr/>
        <p:txBody>
          <a:bodyPr/>
          <a:lstStyle/>
          <a:p>
            <a:pPr>
              <a:defRPr/>
            </a:pPr>
            <a:fld id="{32DF7B70-8741-48D4-83E6-72A50784909B}" type="slidenum">
              <a:rPr lang="en-US" smtClean="0"/>
              <a:pPr>
                <a:defRPr/>
              </a:pPr>
              <a:t>4</a:t>
            </a:fld>
            <a:endParaRPr lang="en-US" dirty="0"/>
          </a:p>
        </p:txBody>
      </p:sp>
    </p:spTree>
    <p:extLst>
      <p:ext uri="{BB962C8B-B14F-4D97-AF65-F5344CB8AC3E}">
        <p14:creationId xmlns:p14="http://schemas.microsoft.com/office/powerpoint/2010/main" val="140867581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171450" indent="-171450">
              <a:buFont typeface="Arial" panose="020B0604020202020204" pitchFamily="34" charset="0"/>
              <a:buChar char="•"/>
            </a:pPr>
            <a:r>
              <a:rPr lang="en-US" sz="1200" kern="1200" dirty="0" smtClean="0">
                <a:solidFill>
                  <a:schemeClr val="tx1"/>
                </a:solidFill>
                <a:effectLst/>
                <a:latin typeface="Arial" charset="0"/>
                <a:ea typeface="+mn-ea"/>
                <a:cs typeface="+mn-cs"/>
              </a:rPr>
              <a:t>All datasheets, however, are not able to be revised every year. </a:t>
            </a:r>
          </a:p>
          <a:p>
            <a:pPr marL="171450" indent="-171450">
              <a:buFont typeface="Arial" panose="020B0604020202020204" pitchFamily="34" charset="0"/>
              <a:buChar char="•"/>
            </a:pPr>
            <a:r>
              <a:rPr lang="en-US" sz="1200" kern="1200" dirty="0" smtClean="0">
                <a:solidFill>
                  <a:schemeClr val="tx1"/>
                </a:solidFill>
                <a:effectLst/>
                <a:latin typeface="Arial" charset="0"/>
                <a:ea typeface="+mn-ea"/>
                <a:cs typeface="+mn-cs"/>
              </a:rPr>
              <a:t>We simply do not have the manpower. </a:t>
            </a:r>
          </a:p>
          <a:p>
            <a:pPr marL="171450" indent="-171450">
              <a:buFont typeface="Arial" panose="020B0604020202020204" pitchFamily="34" charset="0"/>
              <a:buChar char="•"/>
            </a:pPr>
            <a:r>
              <a:rPr lang="en-US" sz="1200" kern="1200" dirty="0" smtClean="0">
                <a:solidFill>
                  <a:schemeClr val="tx1"/>
                </a:solidFill>
                <a:effectLst/>
                <a:latin typeface="Arial" charset="0"/>
                <a:ea typeface="+mn-ea"/>
                <a:cs typeface="+mn-cs"/>
              </a:rPr>
              <a:t>Once we are fully staffed again, we would like to devise a strategy for updating datasheets…example every 3-4 years.</a:t>
            </a:r>
          </a:p>
          <a:p>
            <a:pPr marL="171450" indent="-171450">
              <a:buFont typeface="Arial" panose="020B0604020202020204" pitchFamily="34" charset="0"/>
              <a:buChar char="•"/>
            </a:pPr>
            <a:r>
              <a:rPr lang="en-US" sz="1200" kern="1200" dirty="0" smtClean="0">
                <a:solidFill>
                  <a:schemeClr val="tx1"/>
                </a:solidFill>
                <a:effectLst/>
                <a:latin typeface="Arial" charset="0"/>
                <a:ea typeface="+mn-ea"/>
                <a:cs typeface="+mn-cs"/>
              </a:rPr>
              <a:t>Starting to apply pre- and post-assessment filters to commodity manuals as well.</a:t>
            </a:r>
          </a:p>
          <a:p>
            <a:pPr marL="171450" indent="-171450">
              <a:buFont typeface="Arial" panose="020B0604020202020204" pitchFamily="34" charset="0"/>
              <a:buChar char="•"/>
            </a:pPr>
            <a:r>
              <a:rPr lang="en-US" sz="1200" kern="1200" dirty="0" smtClean="0">
                <a:solidFill>
                  <a:schemeClr val="tx1"/>
                </a:solidFill>
                <a:effectLst/>
                <a:latin typeface="Arial" charset="0"/>
                <a:ea typeface="+mn-ea"/>
                <a:cs typeface="+mn-cs"/>
              </a:rPr>
              <a:t>Manuals may need to become more streamlined (only highest impact pests to that commodity) over time.</a:t>
            </a:r>
          </a:p>
          <a:p>
            <a:pPr marL="171450" indent="-171450">
              <a:buFont typeface="Arial" panose="020B0604020202020204" pitchFamily="34" charset="0"/>
              <a:buChar char="•"/>
            </a:pPr>
            <a:r>
              <a:rPr lang="en-US" sz="2600" dirty="0" smtClean="0"/>
              <a:t>States could bundle in additional pests.</a:t>
            </a:r>
          </a:p>
          <a:p>
            <a:pPr marL="1371600" lvl="3" indent="0">
              <a:buClr>
                <a:schemeClr val="bg2">
                  <a:lumMod val="60000"/>
                  <a:lumOff val="40000"/>
                </a:schemeClr>
              </a:buClr>
              <a:buSzPct val="90000"/>
              <a:buNone/>
            </a:pPr>
            <a:r>
              <a:rPr lang="en-US" sz="2600" dirty="0" smtClean="0">
                <a:solidFill>
                  <a:srgbClr val="FFC000"/>
                </a:solidFill>
                <a:effectLst>
                  <a:outerShdw blurRad="38100" dist="38100" dir="2700000" algn="tl">
                    <a:srgbClr val="000000">
                      <a:alpha val="75000"/>
                    </a:srgbClr>
                  </a:outerShdw>
                </a:effectLst>
              </a:rPr>
              <a:t> </a:t>
            </a:r>
          </a:p>
          <a:p>
            <a:pPr marL="171450" indent="-171450">
              <a:buFont typeface="Arial" panose="020B0604020202020204" pitchFamily="34" charset="0"/>
              <a:buChar char="•"/>
            </a:pPr>
            <a:endParaRPr lang="en-US" sz="1200" kern="1200" dirty="0">
              <a:solidFill>
                <a:schemeClr val="tx1"/>
              </a:solidFill>
              <a:effectLst/>
              <a:latin typeface="Arial" charset="0"/>
              <a:ea typeface="+mn-ea"/>
              <a:cs typeface="+mn-cs"/>
            </a:endParaRPr>
          </a:p>
        </p:txBody>
      </p:sp>
      <p:sp>
        <p:nvSpPr>
          <p:cNvPr id="4" name="Slide Number Placeholder 3"/>
          <p:cNvSpPr>
            <a:spLocks noGrp="1"/>
          </p:cNvSpPr>
          <p:nvPr>
            <p:ph type="sldNum" sz="quarter" idx="10"/>
          </p:nvPr>
        </p:nvSpPr>
        <p:spPr/>
        <p:txBody>
          <a:bodyPr/>
          <a:lstStyle/>
          <a:p>
            <a:pPr>
              <a:defRPr/>
            </a:pPr>
            <a:fld id="{32DF7B70-8741-48D4-83E6-72A50784909B}" type="slidenum">
              <a:rPr lang="en-US" smtClean="0"/>
              <a:pPr>
                <a:defRPr/>
              </a:pPr>
              <a:t>5</a:t>
            </a:fld>
            <a:endParaRPr lang="en-US" dirty="0"/>
          </a:p>
        </p:txBody>
      </p:sp>
    </p:spTree>
    <p:extLst>
      <p:ext uri="{BB962C8B-B14F-4D97-AF65-F5344CB8AC3E}">
        <p14:creationId xmlns:p14="http://schemas.microsoft.com/office/powerpoint/2010/main" val="140867581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sz="1200" dirty="0" smtClean="0"/>
              <a:t>We plan to have a complete revision of the Pine manual and datasheets ready by August 2016</a:t>
            </a:r>
          </a:p>
          <a:p>
            <a:endParaRPr lang="en-US" dirty="0"/>
          </a:p>
        </p:txBody>
      </p:sp>
      <p:sp>
        <p:nvSpPr>
          <p:cNvPr id="4" name="Slide Number Placeholder 3"/>
          <p:cNvSpPr>
            <a:spLocks noGrp="1"/>
          </p:cNvSpPr>
          <p:nvPr>
            <p:ph type="sldNum" sz="quarter" idx="10"/>
          </p:nvPr>
        </p:nvSpPr>
        <p:spPr/>
        <p:txBody>
          <a:bodyPr/>
          <a:lstStyle/>
          <a:p>
            <a:pPr>
              <a:defRPr/>
            </a:pPr>
            <a:fld id="{32DF7B70-8741-48D4-83E6-72A50784909B}" type="slidenum">
              <a:rPr lang="en-US" smtClean="0"/>
              <a:pPr>
                <a:defRPr/>
              </a:pPr>
              <a:t>6</a:t>
            </a:fld>
            <a:endParaRPr lang="en-US" dirty="0"/>
          </a:p>
        </p:txBody>
      </p:sp>
    </p:spTree>
    <p:extLst>
      <p:ext uri="{BB962C8B-B14F-4D97-AF65-F5344CB8AC3E}">
        <p14:creationId xmlns:p14="http://schemas.microsoft.com/office/powerpoint/2010/main" val="267565579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indent="0">
              <a:buNone/>
            </a:pPr>
            <a:r>
              <a:rPr lang="en-US" sz="1200" b="1" dirty="0" smtClean="0">
                <a:solidFill>
                  <a:srgbClr val="FFC000"/>
                </a:solidFill>
              </a:rPr>
              <a:t>New pests from new model</a:t>
            </a:r>
          </a:p>
          <a:p>
            <a:pPr indent="511175">
              <a:buClr>
                <a:schemeClr val="tx1"/>
              </a:buClr>
              <a:buFont typeface="Wingdings" panose="05000000000000000000" pitchFamily="2" charset="2"/>
              <a:buChar char="§"/>
            </a:pPr>
            <a:r>
              <a:rPr lang="en-US" sz="1200" dirty="0" smtClean="0"/>
              <a:t>Will be run through post-assessment.</a:t>
            </a:r>
          </a:p>
          <a:p>
            <a:pPr marL="858838" indent="-509588">
              <a:buClr>
                <a:schemeClr val="tx1"/>
              </a:buClr>
              <a:buFont typeface="Wingdings" panose="05000000000000000000" pitchFamily="2" charset="2"/>
              <a:buChar char="§"/>
            </a:pPr>
            <a:r>
              <a:rPr lang="en-US" sz="1200" dirty="0" smtClean="0"/>
              <a:t>If pass, we will evaluate which manuals to include them in (if any).</a:t>
            </a:r>
          </a:p>
          <a:p>
            <a:pPr marL="858838" indent="-509588">
              <a:buClr>
                <a:schemeClr val="tx1"/>
              </a:buClr>
              <a:buFont typeface="Wingdings" panose="05000000000000000000" pitchFamily="2" charset="2"/>
              <a:buChar char="§"/>
            </a:pPr>
            <a:r>
              <a:rPr lang="en-US" sz="1200" dirty="0" smtClean="0"/>
              <a:t>If pest is likely to be found in a given commodity, a pest datasheet will be prepared and included in that manual.</a:t>
            </a:r>
          </a:p>
          <a:p>
            <a:endParaRPr lang="en-US" dirty="0"/>
          </a:p>
        </p:txBody>
      </p:sp>
      <p:sp>
        <p:nvSpPr>
          <p:cNvPr id="4" name="Slide Number Placeholder 3"/>
          <p:cNvSpPr>
            <a:spLocks noGrp="1"/>
          </p:cNvSpPr>
          <p:nvPr>
            <p:ph type="sldNum" sz="quarter" idx="10"/>
          </p:nvPr>
        </p:nvSpPr>
        <p:spPr/>
        <p:txBody>
          <a:bodyPr/>
          <a:lstStyle/>
          <a:p>
            <a:pPr>
              <a:defRPr/>
            </a:pPr>
            <a:fld id="{32DF7B70-8741-48D4-83E6-72A50784909B}" type="slidenum">
              <a:rPr lang="en-US" smtClean="0"/>
              <a:pPr>
                <a:defRPr/>
              </a:pPr>
              <a:t>7</a:t>
            </a:fld>
            <a:endParaRPr lang="en-US" dirty="0"/>
          </a:p>
        </p:txBody>
      </p:sp>
    </p:spTree>
    <p:extLst>
      <p:ext uri="{BB962C8B-B14F-4D97-AF65-F5344CB8AC3E}">
        <p14:creationId xmlns:p14="http://schemas.microsoft.com/office/powerpoint/2010/main" val="352626871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32DF7B70-8741-48D4-83E6-72A50784909B}" type="slidenum">
              <a:rPr lang="en-US" smtClean="0"/>
              <a:pPr>
                <a:defRPr/>
              </a:pPr>
              <a:t>8</a:t>
            </a:fld>
            <a:endParaRPr lang="en-US" dirty="0"/>
          </a:p>
        </p:txBody>
      </p:sp>
    </p:spTree>
    <p:extLst>
      <p:ext uri="{BB962C8B-B14F-4D97-AF65-F5344CB8AC3E}">
        <p14:creationId xmlns:p14="http://schemas.microsoft.com/office/powerpoint/2010/main" val="46053898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Note: The</a:t>
            </a:r>
            <a:r>
              <a:rPr lang="en-US" baseline="0" dirty="0" smtClean="0"/>
              <a:t> </a:t>
            </a:r>
            <a:r>
              <a:rPr lang="en-US" dirty="0" smtClean="0"/>
              <a:t>pests removed</a:t>
            </a:r>
            <a:r>
              <a:rPr lang="en-US" baseline="0" dirty="0" smtClean="0"/>
              <a:t> are from these manuals are available for survey in other manuals where we would be more likely to find them. In addition, these pests can still be bundled into other surveys as well.</a:t>
            </a:r>
            <a:endParaRPr lang="en-US" dirty="0"/>
          </a:p>
        </p:txBody>
      </p:sp>
      <p:sp>
        <p:nvSpPr>
          <p:cNvPr id="4" name="Slide Number Placeholder 3"/>
          <p:cNvSpPr>
            <a:spLocks noGrp="1"/>
          </p:cNvSpPr>
          <p:nvPr>
            <p:ph type="sldNum" sz="quarter" idx="10"/>
          </p:nvPr>
        </p:nvSpPr>
        <p:spPr/>
        <p:txBody>
          <a:bodyPr/>
          <a:lstStyle/>
          <a:p>
            <a:pPr>
              <a:defRPr/>
            </a:pPr>
            <a:fld id="{32DF7B70-8741-48D4-83E6-72A50784909B}" type="slidenum">
              <a:rPr lang="en-US" smtClean="0"/>
              <a:pPr>
                <a:defRPr/>
              </a:pPr>
              <a:t>9</a:t>
            </a:fld>
            <a:endParaRPr lang="en-US" dirty="0"/>
          </a:p>
        </p:txBody>
      </p:sp>
    </p:spTree>
    <p:extLst>
      <p:ext uri="{BB962C8B-B14F-4D97-AF65-F5344CB8AC3E}">
        <p14:creationId xmlns:p14="http://schemas.microsoft.com/office/powerpoint/2010/main" val="128809114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0242" name="Rectangle 2"/>
          <p:cNvSpPr>
            <a:spLocks noGrp="1" noChangeArrowheads="1"/>
          </p:cNvSpPr>
          <p:nvPr>
            <p:ph type="ctrTitle" sz="quarter"/>
          </p:nvPr>
        </p:nvSpPr>
        <p:spPr>
          <a:xfrm>
            <a:off x="685800" y="1676400"/>
            <a:ext cx="7772400" cy="1828800"/>
          </a:xfrm>
        </p:spPr>
        <p:txBody>
          <a:bodyPr/>
          <a:lstStyle>
            <a:lvl1pPr>
              <a:defRPr/>
            </a:lvl1pPr>
          </a:lstStyle>
          <a:p>
            <a:r>
              <a:rPr lang="en-US"/>
              <a:t>Click to edit Master title style</a:t>
            </a:r>
          </a:p>
        </p:txBody>
      </p:sp>
      <p:sp>
        <p:nvSpPr>
          <p:cNvPr id="10243" name="Rectangle 3"/>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a:lvl1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A1021E28-FFB0-4C62-80E0-4EBD5B6838C7}" type="slidenum">
              <a:rPr lang="en-US"/>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06092D3B-4F08-41EA-B6F8-8CC8F5C443C9}" type="slidenum">
              <a:rPr lang="en-US"/>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381000"/>
            <a:ext cx="2057400" cy="57150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381000"/>
            <a:ext cx="6019800" cy="57150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AD9E4607-2843-4964-B2DA-C0B8DAF3BF07}" type="slidenum">
              <a:rPr lang="en-US"/>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A952F26F-BCDB-42A1-95C4-5CE764E37EFF}" type="slidenum">
              <a:rPr lang="en-US"/>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CC0126BA-B6BA-4AAD-9FBD-3CFBA21930B8}"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981200"/>
            <a:ext cx="40386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40386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E50C3545-2BD5-4DC6-882A-520BDD5A0458}"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dirty="0"/>
          </a:p>
        </p:txBody>
      </p:sp>
      <p:sp>
        <p:nvSpPr>
          <p:cNvPr id="8"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9" name="Rectangle 6"/>
          <p:cNvSpPr>
            <a:spLocks noGrp="1" noChangeArrowheads="1"/>
          </p:cNvSpPr>
          <p:nvPr>
            <p:ph type="sldNum" sz="quarter" idx="12"/>
          </p:nvPr>
        </p:nvSpPr>
        <p:spPr>
          <a:ln/>
        </p:spPr>
        <p:txBody>
          <a:bodyPr/>
          <a:lstStyle>
            <a:lvl1pPr>
              <a:defRPr/>
            </a:lvl1pPr>
          </a:lstStyle>
          <a:p>
            <a:pPr>
              <a:defRPr/>
            </a:pPr>
            <a:fld id="{AAF14BA1-B21D-46B4-8663-88F8E4F20D47}"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dirty="0"/>
          </a:p>
        </p:txBody>
      </p:sp>
      <p:sp>
        <p:nvSpPr>
          <p:cNvPr id="4"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5" name="Rectangle 6"/>
          <p:cNvSpPr>
            <a:spLocks noGrp="1" noChangeArrowheads="1"/>
          </p:cNvSpPr>
          <p:nvPr>
            <p:ph type="sldNum" sz="quarter" idx="12"/>
          </p:nvPr>
        </p:nvSpPr>
        <p:spPr>
          <a:ln/>
        </p:spPr>
        <p:txBody>
          <a:bodyPr/>
          <a:lstStyle>
            <a:lvl1pPr>
              <a:defRPr/>
            </a:lvl1pPr>
          </a:lstStyle>
          <a:p>
            <a:pPr>
              <a:defRPr/>
            </a:pPr>
            <a:fld id="{C7B62425-02B7-4E56-B495-D15B0BFC2053}"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dirty="0"/>
          </a:p>
        </p:txBody>
      </p:sp>
      <p:sp>
        <p:nvSpPr>
          <p:cNvPr id="3"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4" name="Rectangle 6"/>
          <p:cNvSpPr>
            <a:spLocks noGrp="1" noChangeArrowheads="1"/>
          </p:cNvSpPr>
          <p:nvPr>
            <p:ph type="sldNum" sz="quarter" idx="12"/>
          </p:nvPr>
        </p:nvSpPr>
        <p:spPr>
          <a:ln/>
        </p:spPr>
        <p:txBody>
          <a:bodyPr/>
          <a:lstStyle>
            <a:lvl1pPr>
              <a:defRPr/>
            </a:lvl1pPr>
          </a:lstStyle>
          <a:p>
            <a:pPr>
              <a:defRPr/>
            </a:pPr>
            <a:fld id="{DDD2AA82-BC48-4A69-9E5D-FF18DD4B4DF7}"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490A7B5D-D4E4-44D9-9132-B9C3F7FA4BF5}" type="slidenum">
              <a:rPr lang="en-US"/>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7773A2B7-72DC-487C-883A-F62EC74120FB}"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cstate="print">
            <a:duotone>
              <a:schemeClr val="bg1"/>
              <a:srgbClr val="FFFFFF"/>
            </a:duotone>
          </a:blip>
          <a:srcRect/>
          <a:stretch>
            <a:fillRect/>
          </a:stretch>
        </a:blip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bwMode="auto">
          <a:xfrm>
            <a:off x="457200" y="381000"/>
            <a:ext cx="8229600" cy="13716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9219" name="Rectangle 3"/>
          <p:cNvSpPr>
            <a:spLocks noGrp="1" noChangeArrowheads="1"/>
          </p:cNvSpPr>
          <p:nvPr>
            <p:ph type="body" idx="1"/>
          </p:nvPr>
        </p:nvSpPr>
        <p:spPr bwMode="auto">
          <a:xfrm>
            <a:off x="457200" y="1981200"/>
            <a:ext cx="82296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9220"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400" smtClean="0">
                <a:effectLst>
                  <a:outerShdw blurRad="38100" dist="38100" dir="2700000" algn="tl">
                    <a:srgbClr val="000000"/>
                  </a:outerShdw>
                </a:effectLst>
                <a:latin typeface="Arial" charset="0"/>
              </a:defRPr>
            </a:lvl1pPr>
          </a:lstStyle>
          <a:p>
            <a:pPr>
              <a:defRPr/>
            </a:pPr>
            <a:endParaRPr lang="en-US" dirty="0"/>
          </a:p>
        </p:txBody>
      </p:sp>
      <p:sp>
        <p:nvSpPr>
          <p:cNvPr id="9221"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400" smtClean="0">
                <a:effectLst>
                  <a:outerShdw blurRad="38100" dist="38100" dir="2700000" algn="tl">
                    <a:srgbClr val="000000"/>
                  </a:outerShdw>
                </a:effectLst>
                <a:latin typeface="Arial" charset="0"/>
              </a:defRPr>
            </a:lvl1pPr>
          </a:lstStyle>
          <a:p>
            <a:pPr>
              <a:defRPr/>
            </a:pPr>
            <a:endParaRPr lang="en-US" dirty="0"/>
          </a:p>
        </p:txBody>
      </p:sp>
      <p:sp>
        <p:nvSpPr>
          <p:cNvPr id="9222"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400" smtClean="0">
                <a:effectLst>
                  <a:outerShdw blurRad="38100" dist="38100" dir="2700000" algn="tl">
                    <a:srgbClr val="000000"/>
                  </a:outerShdw>
                </a:effectLst>
                <a:latin typeface="Arial" charset="0"/>
              </a:defRPr>
            </a:lvl1pPr>
          </a:lstStyle>
          <a:p>
            <a:pPr>
              <a:defRPr/>
            </a:pPr>
            <a:fld id="{DF66E5C3-E3A3-4ACB-BADC-782A685DF9E1}" type="slidenum">
              <a:rPr lang="en-US"/>
              <a:pPr>
                <a:defRPr/>
              </a:pPr>
              <a:t>‹#›</a:t>
            </a:fld>
            <a:endParaRPr lang="en-US" dirty="0"/>
          </a:p>
        </p:txBody>
      </p:sp>
    </p:spTree>
  </p:cSld>
  <p:clrMap bg1="dk2" tx1="lt1" bg2="dk1" tx2="lt2" accent1="accent1" accent2="accent2" accent3="accent3" accent4="accent4" accent5="accent5" accent6="accent6" hlink="hlink" folHlink="folHlink"/>
  <p:sldLayoutIdLst>
    <p:sldLayoutId id="2147483662" r:id="rId1"/>
    <p:sldLayoutId id="2147483661" r:id="rId2"/>
    <p:sldLayoutId id="2147483660" r:id="rId3"/>
    <p:sldLayoutId id="2147483659" r:id="rId4"/>
    <p:sldLayoutId id="2147483658" r:id="rId5"/>
    <p:sldLayoutId id="2147483657" r:id="rId6"/>
    <p:sldLayoutId id="2147483656" r:id="rId7"/>
    <p:sldLayoutId id="2147483655" r:id="rId8"/>
    <p:sldLayoutId id="2147483654" r:id="rId9"/>
    <p:sldLayoutId id="2147483653" r:id="rId10"/>
    <p:sldLayoutId id="2147483652" r:id="rId11"/>
  </p:sldLayoutIdLst>
  <p:txStyles>
    <p:titleStyle>
      <a:lvl1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Tahoma"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Tahoma"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Tahoma"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Tahoma" charset="0"/>
        </a:defRPr>
      </a:lvl9pPr>
    </p:titleStyle>
    <p:bodyStyle>
      <a:lvl1pPr marL="342900" indent="-342900" algn="l" rtl="0" eaLnBrk="0" fontAlgn="base" hangingPunct="0">
        <a:spcBef>
          <a:spcPct val="20000"/>
        </a:spcBef>
        <a:spcAft>
          <a:spcPct val="0"/>
        </a:spcAft>
        <a:buClr>
          <a:schemeClr val="hlink"/>
        </a:buClr>
        <a:buSzPct val="65000"/>
        <a:buFont typeface="Wingdings"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folHlink"/>
        </a:buClr>
        <a:buSzPct val="65000"/>
        <a:buFont typeface="Wingdings" pitchFamily="2" charset="2"/>
        <a:buChar char="n"/>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hlink"/>
        </a:buClr>
        <a:buSzPct val="65000"/>
        <a:buFont typeface="Wingdings" pitchFamily="2" charset="2"/>
        <a:buChar char="n"/>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lr>
          <a:schemeClr val="fo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4.jpeg"/><Relationship Id="rId3" Type="http://schemas.openxmlformats.org/officeDocument/2006/relationships/notesSlide" Target="../notesSlides/notesSlide1.xml"/><Relationship Id="rId7" Type="http://schemas.openxmlformats.org/officeDocument/2006/relationships/image" Target="../media/image3.png"/><Relationship Id="rId2" Type="http://schemas.openxmlformats.org/officeDocument/2006/relationships/slideLayout" Target="../slideLayouts/slideLayout1.xml"/><Relationship Id="rId1" Type="http://schemas.openxmlformats.org/officeDocument/2006/relationships/vmlDrawing" Target="../drawings/vmlDrawing1.vml"/><Relationship Id="rId6" Type="http://schemas.openxmlformats.org/officeDocument/2006/relationships/oleObject" Target="../embeddings/oleObject2.bin"/><Relationship Id="rId5" Type="http://schemas.openxmlformats.org/officeDocument/2006/relationships/image" Target="../media/image2.png"/><Relationship Id="rId4" Type="http://schemas.openxmlformats.org/officeDocument/2006/relationships/oleObject" Target="../embeddings/oleObject1.bin"/></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3" Type="http://schemas.openxmlformats.org/officeDocument/2006/relationships/image" Target="../media/image8.gif"/><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8" name="Rectangle 4"/>
          <p:cNvSpPr>
            <a:spLocks noGrp="1" noChangeArrowheads="1"/>
          </p:cNvSpPr>
          <p:nvPr>
            <p:ph type="ctrTitle"/>
          </p:nvPr>
        </p:nvSpPr>
        <p:spPr>
          <a:xfrm>
            <a:off x="381000" y="2514600"/>
            <a:ext cx="8763000" cy="1828800"/>
          </a:xfrm>
        </p:spPr>
        <p:txBody>
          <a:bodyPr/>
          <a:lstStyle/>
          <a:p>
            <a:r>
              <a:rPr lang="en-US" dirty="0" smtClean="0"/>
              <a:t>Manual Update</a:t>
            </a:r>
            <a:r>
              <a:rPr lang="en-US" sz="3600" dirty="0" smtClean="0"/>
              <a:t>	</a:t>
            </a:r>
          </a:p>
        </p:txBody>
      </p:sp>
      <p:graphicFrame>
        <p:nvGraphicFramePr>
          <p:cNvPr id="8" name="Object 4"/>
          <p:cNvGraphicFramePr>
            <a:graphicFrameLocks noChangeAspect="1"/>
          </p:cNvGraphicFramePr>
          <p:nvPr/>
        </p:nvGraphicFramePr>
        <p:xfrm>
          <a:off x="3733800" y="533400"/>
          <a:ext cx="1295400" cy="1371600"/>
        </p:xfrm>
        <a:graphic>
          <a:graphicData uri="http://schemas.openxmlformats.org/presentationml/2006/ole">
            <mc:AlternateContent xmlns:mc="http://schemas.openxmlformats.org/markup-compatibility/2006">
              <mc:Choice xmlns:v="urn:schemas-microsoft-com:vml" Requires="v">
                <p:oleObj spid="_x0000_s2262" name="Acrobat Document" r:id="rId4" imgW="1038370" imgH="1162212" progId="AcroExch.Document.7">
                  <p:embed/>
                </p:oleObj>
              </mc:Choice>
              <mc:Fallback>
                <p:oleObj name="Acrobat Document" r:id="rId4" imgW="1038370" imgH="1162212" progId="AcroExch.Document.7">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733800" y="533400"/>
                        <a:ext cx="1295400" cy="13716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 name="Object 5"/>
          <p:cNvGraphicFramePr>
            <a:graphicFrameLocks noChangeAspect="1"/>
          </p:cNvGraphicFramePr>
          <p:nvPr/>
        </p:nvGraphicFramePr>
        <p:xfrm>
          <a:off x="685800" y="533400"/>
          <a:ext cx="1644650" cy="1077913"/>
        </p:xfrm>
        <a:graphic>
          <a:graphicData uri="http://schemas.openxmlformats.org/presentationml/2006/ole">
            <mc:AlternateContent xmlns:mc="http://schemas.openxmlformats.org/markup-compatibility/2006">
              <mc:Choice xmlns:v="urn:schemas-microsoft-com:vml" Requires="v">
                <p:oleObj spid="_x0000_s2263" name="Photo Editor Photo" r:id="rId6" imgW="1047619" imgH="800212" progId="">
                  <p:embed/>
                </p:oleObj>
              </mc:Choice>
              <mc:Fallback>
                <p:oleObj name="Photo Editor Photo" r:id="rId6" imgW="1047619" imgH="800212" progId="">
                  <p:embed/>
                  <p:pic>
                    <p:nvPicPr>
                      <p:cNvPr id="0" name=""/>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85800" y="533400"/>
                        <a:ext cx="1644650" cy="1077913"/>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pic>
        <p:nvPicPr>
          <p:cNvPr id="10" name="Picture 6"/>
          <p:cNvPicPr>
            <a:picLocks noChangeAspect="1" noChangeArrowheads="1"/>
          </p:cNvPicPr>
          <p:nvPr/>
        </p:nvPicPr>
        <p:blipFill>
          <a:blip r:embed="rId8" cstate="print"/>
          <a:srcRect/>
          <a:stretch>
            <a:fillRect/>
          </a:stretch>
        </p:blipFill>
        <p:spPr bwMode="auto">
          <a:xfrm>
            <a:off x="6477000" y="533400"/>
            <a:ext cx="1676400" cy="1066800"/>
          </a:xfrm>
          <a:prstGeom prst="rect">
            <a:avLst/>
          </a:prstGeom>
          <a:noFill/>
          <a:ln w="9525">
            <a:solidFill>
              <a:schemeClr val="tx1"/>
            </a:solidFill>
            <a:miter lim="800000"/>
            <a:headEnd/>
            <a:tailEnd/>
          </a:ln>
        </p:spPr>
      </p:pic>
      <p:sp>
        <p:nvSpPr>
          <p:cNvPr id="7" name="Rectangle 6"/>
          <p:cNvSpPr>
            <a:spLocks noChangeArrowheads="1"/>
          </p:cNvSpPr>
          <p:nvPr/>
        </p:nvSpPr>
        <p:spPr bwMode="auto">
          <a:xfrm>
            <a:off x="181897" y="4800600"/>
            <a:ext cx="8610600" cy="1752600"/>
          </a:xfrm>
          <a:prstGeom prst="rect">
            <a:avLst/>
          </a:prstGeom>
          <a:noFill/>
          <a:ln w="9525">
            <a:noFill/>
            <a:miter lim="800000"/>
            <a:headEnd/>
            <a:tailEnd/>
          </a:ln>
          <a:effectLst/>
        </p:spPr>
        <p:txBody>
          <a:bodyPr/>
          <a:lstStyle>
            <a:defPPr>
              <a:defRPr lang="en-US"/>
            </a:defPPr>
            <a:lvl1pPr algn="l" rtl="0" eaLnBrk="0" fontAlgn="base" hangingPunct="0">
              <a:spcBef>
                <a:spcPct val="0"/>
              </a:spcBef>
              <a:spcAft>
                <a:spcPct val="0"/>
              </a:spcAft>
              <a:defRPr kern="1200">
                <a:solidFill>
                  <a:schemeClr val="tx1"/>
                </a:solidFill>
                <a:latin typeface="Tahoma" charset="0"/>
                <a:ea typeface="+mn-ea"/>
                <a:cs typeface="+mn-cs"/>
              </a:defRPr>
            </a:lvl1pPr>
            <a:lvl2pPr marL="457200" algn="l" rtl="0" eaLnBrk="0" fontAlgn="base" hangingPunct="0">
              <a:spcBef>
                <a:spcPct val="0"/>
              </a:spcBef>
              <a:spcAft>
                <a:spcPct val="0"/>
              </a:spcAft>
              <a:defRPr kern="1200">
                <a:solidFill>
                  <a:schemeClr val="tx1"/>
                </a:solidFill>
                <a:latin typeface="Tahoma" charset="0"/>
                <a:ea typeface="+mn-ea"/>
                <a:cs typeface="+mn-cs"/>
              </a:defRPr>
            </a:lvl2pPr>
            <a:lvl3pPr marL="914400" algn="l" rtl="0" eaLnBrk="0" fontAlgn="base" hangingPunct="0">
              <a:spcBef>
                <a:spcPct val="0"/>
              </a:spcBef>
              <a:spcAft>
                <a:spcPct val="0"/>
              </a:spcAft>
              <a:defRPr kern="1200">
                <a:solidFill>
                  <a:schemeClr val="tx1"/>
                </a:solidFill>
                <a:latin typeface="Tahoma" charset="0"/>
                <a:ea typeface="+mn-ea"/>
                <a:cs typeface="+mn-cs"/>
              </a:defRPr>
            </a:lvl3pPr>
            <a:lvl4pPr marL="1371600" algn="l" rtl="0" eaLnBrk="0" fontAlgn="base" hangingPunct="0">
              <a:spcBef>
                <a:spcPct val="0"/>
              </a:spcBef>
              <a:spcAft>
                <a:spcPct val="0"/>
              </a:spcAft>
              <a:defRPr kern="1200">
                <a:solidFill>
                  <a:schemeClr val="tx1"/>
                </a:solidFill>
                <a:latin typeface="Tahoma" charset="0"/>
                <a:ea typeface="+mn-ea"/>
                <a:cs typeface="+mn-cs"/>
              </a:defRPr>
            </a:lvl4pPr>
            <a:lvl5pPr marL="1828800" algn="l" rtl="0" eaLnBrk="0" fontAlgn="base" hangingPunct="0">
              <a:spcBef>
                <a:spcPct val="0"/>
              </a:spcBef>
              <a:spcAft>
                <a:spcPct val="0"/>
              </a:spcAft>
              <a:defRPr kern="1200">
                <a:solidFill>
                  <a:schemeClr val="tx1"/>
                </a:solidFill>
                <a:latin typeface="Tahoma" charset="0"/>
                <a:ea typeface="+mn-ea"/>
                <a:cs typeface="+mn-cs"/>
              </a:defRPr>
            </a:lvl5pPr>
            <a:lvl6pPr marL="2286000" algn="l" defTabSz="914400" rtl="0" eaLnBrk="1" latinLnBrk="0" hangingPunct="1">
              <a:defRPr kern="1200">
                <a:solidFill>
                  <a:schemeClr val="tx1"/>
                </a:solidFill>
                <a:latin typeface="Tahoma" charset="0"/>
                <a:ea typeface="+mn-ea"/>
                <a:cs typeface="+mn-cs"/>
              </a:defRPr>
            </a:lvl6pPr>
            <a:lvl7pPr marL="2743200" algn="l" defTabSz="914400" rtl="0" eaLnBrk="1" latinLnBrk="0" hangingPunct="1">
              <a:defRPr kern="1200">
                <a:solidFill>
                  <a:schemeClr val="tx1"/>
                </a:solidFill>
                <a:latin typeface="Tahoma" charset="0"/>
                <a:ea typeface="+mn-ea"/>
                <a:cs typeface="+mn-cs"/>
              </a:defRPr>
            </a:lvl7pPr>
            <a:lvl8pPr marL="3200400" algn="l" defTabSz="914400" rtl="0" eaLnBrk="1" latinLnBrk="0" hangingPunct="1">
              <a:defRPr kern="1200">
                <a:solidFill>
                  <a:schemeClr val="tx1"/>
                </a:solidFill>
                <a:latin typeface="Tahoma" charset="0"/>
                <a:ea typeface="+mn-ea"/>
                <a:cs typeface="+mn-cs"/>
              </a:defRPr>
            </a:lvl8pPr>
            <a:lvl9pPr marL="3657600" algn="l" defTabSz="914400" rtl="0" eaLnBrk="1" latinLnBrk="0" hangingPunct="1">
              <a:defRPr kern="1200">
                <a:solidFill>
                  <a:schemeClr val="tx1"/>
                </a:solidFill>
                <a:latin typeface="Tahoma" charset="0"/>
                <a:ea typeface="+mn-ea"/>
                <a:cs typeface="+mn-cs"/>
              </a:defRPr>
            </a:lvl9pPr>
          </a:lstStyle>
          <a:p>
            <a:pPr eaLnBrk="1" hangingPunct="1">
              <a:spcBef>
                <a:spcPct val="20000"/>
              </a:spcBef>
              <a:buClr>
                <a:schemeClr val="hlink"/>
              </a:buClr>
              <a:buSzPct val="65000"/>
              <a:buFont typeface="Wingdings" pitchFamily="2" charset="2"/>
              <a:buNone/>
            </a:pPr>
            <a:r>
              <a:rPr lang="en-US" sz="1600" dirty="0" smtClean="0">
                <a:effectLst>
                  <a:outerShdw blurRad="38100" dist="38100" dir="2700000" algn="tl">
                    <a:srgbClr val="000000"/>
                  </a:outerShdw>
                </a:effectLst>
              </a:rPr>
              <a:t>Melinda Sullivan					Lisa Jackson</a:t>
            </a:r>
          </a:p>
          <a:p>
            <a:pPr eaLnBrk="1" hangingPunct="1">
              <a:spcBef>
                <a:spcPct val="20000"/>
              </a:spcBef>
              <a:buClr>
                <a:schemeClr val="hlink"/>
              </a:buClr>
              <a:buSzPct val="65000"/>
            </a:pPr>
            <a:r>
              <a:rPr lang="en-US" sz="1600" dirty="0" smtClean="0">
                <a:effectLst>
                  <a:outerShdw blurRad="38100" dist="38100" dir="2700000" algn="tl">
                    <a:srgbClr val="000000"/>
                  </a:outerShdw>
                </a:effectLst>
              </a:rPr>
              <a:t>melinda.j.sullivan@aphis.usda.gov     			lisa.d.jackson@aphis.usda.gov</a:t>
            </a:r>
          </a:p>
          <a:p>
            <a:pPr eaLnBrk="1" hangingPunct="1">
              <a:spcBef>
                <a:spcPct val="20000"/>
              </a:spcBef>
              <a:buClr>
                <a:schemeClr val="hlink"/>
              </a:buClr>
              <a:buSzPct val="65000"/>
            </a:pPr>
            <a:endParaRPr lang="en-US" sz="1600" dirty="0">
              <a:effectLst>
                <a:outerShdw blurRad="38100" dist="38100" dir="2700000" algn="tl">
                  <a:srgbClr val="000000"/>
                </a:outerShdw>
              </a:effectLst>
            </a:endParaRPr>
          </a:p>
          <a:p>
            <a:pPr eaLnBrk="1" hangingPunct="1">
              <a:spcBef>
                <a:spcPct val="20000"/>
              </a:spcBef>
              <a:buClr>
                <a:schemeClr val="hlink"/>
              </a:buClr>
              <a:buSzPct val="65000"/>
              <a:buFont typeface="Wingdings" pitchFamily="2" charset="2"/>
              <a:buNone/>
            </a:pPr>
            <a:r>
              <a:rPr lang="en-US" sz="1600" dirty="0" smtClean="0">
                <a:effectLst>
                  <a:outerShdw blurRad="38100" dist="38100" dir="2700000" algn="tl">
                    <a:srgbClr val="000000"/>
                  </a:outerShdw>
                </a:effectLst>
              </a:rPr>
              <a:t>				Daniel Mackesy</a:t>
            </a:r>
            <a:r>
              <a:rPr lang="en-US" sz="1600" dirty="0">
                <a:effectLst>
                  <a:outerShdw blurRad="38100" dist="38100" dir="2700000" algn="tl">
                    <a:srgbClr val="000000"/>
                  </a:outerShdw>
                </a:effectLst>
              </a:rPr>
              <a:t>					</a:t>
            </a:r>
            <a:r>
              <a:rPr lang="en-US" sz="1600" dirty="0" smtClean="0">
                <a:effectLst>
                  <a:outerShdw blurRad="38100" dist="38100" dir="2700000" algn="tl">
                    <a:srgbClr val="000000"/>
                  </a:outerShdw>
                </a:effectLst>
              </a:rPr>
              <a:t>		daniel.z.mackesy@aphis.usda.gov    </a:t>
            </a:r>
            <a:r>
              <a:rPr lang="en-US" sz="1600" dirty="0">
                <a:effectLst>
                  <a:outerShdw blurRad="38100" dist="38100" dir="2700000" algn="tl">
                    <a:srgbClr val="000000"/>
                  </a:outerShdw>
                </a:effectLst>
              </a:rPr>
              <a:t>		</a:t>
            </a:r>
          </a:p>
        </p:txBody>
      </p:sp>
    </p:spTree>
    <p:extLst>
      <p:ext uri="{BB962C8B-B14F-4D97-AF65-F5344CB8AC3E}">
        <p14:creationId xmlns:p14="http://schemas.microsoft.com/office/powerpoint/2010/main" val="390374551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152400"/>
            <a:ext cx="8686800" cy="816987"/>
          </a:xfrm>
        </p:spPr>
        <p:txBody>
          <a:bodyPr/>
          <a:lstStyle/>
          <a:p>
            <a:r>
              <a:rPr lang="en-US" sz="3600" dirty="0" smtClean="0">
                <a:solidFill>
                  <a:srgbClr val="FFFF66"/>
                </a:solidFill>
              </a:rPr>
              <a:t>New Surveys Anticipated for 2018</a:t>
            </a:r>
            <a:endParaRPr lang="en-US" sz="3600" dirty="0">
              <a:solidFill>
                <a:srgbClr val="FFFF66"/>
              </a:solidFill>
            </a:endParaRPr>
          </a:p>
        </p:txBody>
      </p:sp>
      <p:sp>
        <p:nvSpPr>
          <p:cNvPr id="6" name="Rectangle 5"/>
          <p:cNvSpPr/>
          <p:nvPr/>
        </p:nvSpPr>
        <p:spPr>
          <a:xfrm>
            <a:off x="152400" y="914400"/>
            <a:ext cx="8839200" cy="4893647"/>
          </a:xfrm>
          <a:prstGeom prst="rect">
            <a:avLst/>
          </a:prstGeom>
        </p:spPr>
        <p:txBody>
          <a:bodyPr wrap="square">
            <a:spAutoFit/>
          </a:bodyPr>
          <a:lstStyle/>
          <a:p>
            <a:pPr marL="0" lvl="1">
              <a:buClr>
                <a:schemeClr val="tx2">
                  <a:lumMod val="75000"/>
                </a:schemeClr>
              </a:buClr>
            </a:pPr>
            <a:r>
              <a:rPr lang="en-US" sz="3000" kern="0" dirty="0" smtClean="0">
                <a:solidFill>
                  <a:srgbClr val="FFC000"/>
                </a:solidFill>
                <a:effectLst>
                  <a:outerShdw blurRad="38100" dist="38100" dir="2700000" algn="tl">
                    <a:srgbClr val="000000"/>
                  </a:outerShdw>
                </a:effectLst>
                <a:latin typeface="+mn-lt"/>
              </a:rPr>
              <a:t>Apple and Pear Commodity Manual </a:t>
            </a:r>
          </a:p>
          <a:p>
            <a:pPr marL="457200" lvl="2">
              <a:buClr>
                <a:schemeClr val="tx2">
                  <a:lumMod val="75000"/>
                </a:schemeClr>
              </a:buClr>
            </a:pPr>
            <a:endParaRPr lang="en-US" sz="2400" kern="0" dirty="0" smtClean="0">
              <a:effectLst>
                <a:outerShdw blurRad="38100" dist="38100" dir="2700000" algn="tl">
                  <a:srgbClr val="000000"/>
                </a:outerShdw>
              </a:effectLst>
              <a:latin typeface="+mn-lt"/>
            </a:endParaRPr>
          </a:p>
          <a:p>
            <a:pPr marL="457200" lvl="2">
              <a:buClr>
                <a:schemeClr val="tx2">
                  <a:lumMod val="75000"/>
                </a:schemeClr>
              </a:buClr>
            </a:pPr>
            <a:r>
              <a:rPr lang="en-US" sz="2400" kern="0" dirty="0" smtClean="0">
                <a:effectLst>
                  <a:outerShdw blurRad="38100" dist="38100" dir="2700000" algn="tl">
                    <a:srgbClr val="000000"/>
                  </a:outerShdw>
                </a:effectLst>
                <a:latin typeface="+mn-lt"/>
              </a:rPr>
              <a:t>Working on the </a:t>
            </a:r>
            <a:r>
              <a:rPr lang="en-US" sz="2400" kern="0" dirty="0">
                <a:effectLst>
                  <a:outerShdw blurRad="38100" dist="38100" dir="2700000" algn="tl">
                    <a:srgbClr val="000000"/>
                  </a:outerShdw>
                </a:effectLst>
                <a:latin typeface="+mn-lt"/>
              </a:rPr>
              <a:t>p</a:t>
            </a:r>
            <a:r>
              <a:rPr lang="en-US" sz="2400" kern="0" dirty="0" smtClean="0">
                <a:effectLst>
                  <a:outerShdw blurRad="38100" dist="38100" dir="2700000" algn="tl">
                    <a:srgbClr val="000000"/>
                  </a:outerShdw>
                </a:effectLst>
                <a:latin typeface="+mn-lt"/>
              </a:rPr>
              <a:t>est list:</a:t>
            </a:r>
          </a:p>
          <a:p>
            <a:pPr marL="457200" lvl="2">
              <a:buClr>
                <a:schemeClr val="tx2">
                  <a:lumMod val="75000"/>
                </a:schemeClr>
              </a:buClr>
            </a:pPr>
            <a:endParaRPr lang="en-US" sz="2400" kern="0" dirty="0" smtClean="0">
              <a:effectLst>
                <a:outerShdw blurRad="38100" dist="38100" dir="2700000" algn="tl">
                  <a:srgbClr val="000000"/>
                </a:outerShdw>
              </a:effectLst>
              <a:latin typeface="+mn-lt"/>
            </a:endParaRPr>
          </a:p>
          <a:p>
            <a:pPr marL="1025525" lvl="3" indent="-342900">
              <a:buClr>
                <a:schemeClr val="tx2">
                  <a:lumMod val="75000"/>
                </a:schemeClr>
              </a:buClr>
              <a:buFont typeface="+mj-lt"/>
              <a:buAutoNum type="arabicPeriod"/>
            </a:pPr>
            <a:r>
              <a:rPr lang="en-US" sz="2400" kern="0" dirty="0" smtClean="0">
                <a:effectLst>
                  <a:outerShdw blurRad="38100" dist="38100" dir="2700000" algn="tl">
                    <a:srgbClr val="000000"/>
                  </a:outerShdw>
                </a:effectLst>
                <a:latin typeface="+mn-lt"/>
              </a:rPr>
              <a:t>Want to get manual champions </a:t>
            </a:r>
            <a:r>
              <a:rPr lang="en-US" sz="2400" kern="0" dirty="0">
                <a:effectLst>
                  <a:outerShdw blurRad="38100" dist="38100" dir="2700000" algn="tl">
                    <a:srgbClr val="000000"/>
                  </a:outerShdw>
                </a:effectLst>
                <a:latin typeface="+mn-lt"/>
              </a:rPr>
              <a:t>involved </a:t>
            </a:r>
            <a:endParaRPr lang="en-US" sz="2400" kern="0" dirty="0" smtClean="0">
              <a:effectLst>
                <a:outerShdw blurRad="38100" dist="38100" dir="2700000" algn="tl">
                  <a:srgbClr val="000000"/>
                </a:outerShdw>
              </a:effectLst>
              <a:latin typeface="+mn-lt"/>
            </a:endParaRPr>
          </a:p>
          <a:p>
            <a:pPr marL="1376363" lvl="4" indent="-230188">
              <a:buClr>
                <a:schemeClr val="tx2">
                  <a:lumMod val="75000"/>
                </a:schemeClr>
              </a:buClr>
              <a:buFont typeface="Arial" panose="020B0604020202020204" pitchFamily="34" charset="0"/>
              <a:buChar char="•"/>
            </a:pPr>
            <a:r>
              <a:rPr lang="en-US" sz="2300" kern="0" dirty="0">
                <a:effectLst>
                  <a:outerShdw blurRad="38100" dist="38100" dir="2700000" algn="tl">
                    <a:srgbClr val="000000"/>
                  </a:outerShdw>
                </a:effectLst>
                <a:latin typeface="+mn-lt"/>
              </a:rPr>
              <a:t>O</a:t>
            </a:r>
            <a:r>
              <a:rPr lang="en-US" sz="2300" kern="0" dirty="0" smtClean="0">
                <a:effectLst>
                  <a:outerShdw blurRad="38100" dist="38100" dir="2700000" algn="tl">
                    <a:srgbClr val="000000"/>
                  </a:outerShdw>
                </a:effectLst>
                <a:latin typeface="+mn-lt"/>
              </a:rPr>
              <a:t>ne from </a:t>
            </a:r>
            <a:r>
              <a:rPr lang="en-US" sz="2300" kern="0" dirty="0">
                <a:effectLst>
                  <a:outerShdw blurRad="38100" dist="38100" dir="2700000" algn="tl">
                    <a:srgbClr val="000000"/>
                  </a:outerShdw>
                </a:effectLst>
                <a:latin typeface="+mn-lt"/>
              </a:rPr>
              <a:t>E</a:t>
            </a:r>
            <a:r>
              <a:rPr lang="en-US" sz="2300" kern="0" dirty="0" smtClean="0">
                <a:effectLst>
                  <a:outerShdw blurRad="38100" dist="38100" dir="2700000" algn="tl">
                    <a:srgbClr val="000000"/>
                  </a:outerShdw>
                </a:effectLst>
                <a:latin typeface="+mn-lt"/>
              </a:rPr>
              <a:t>ast and West </a:t>
            </a:r>
            <a:endParaRPr lang="en-US" sz="2300" kern="0" dirty="0">
              <a:effectLst>
                <a:outerShdw blurRad="38100" dist="38100" dir="2700000" algn="tl">
                  <a:srgbClr val="000000"/>
                </a:outerShdw>
              </a:effectLst>
              <a:latin typeface="+mn-lt"/>
            </a:endParaRPr>
          </a:p>
          <a:p>
            <a:pPr marL="1025525" lvl="3" indent="-342900">
              <a:buClr>
                <a:schemeClr val="tx2">
                  <a:lumMod val="75000"/>
                </a:schemeClr>
              </a:buClr>
              <a:buFont typeface="+mj-lt"/>
              <a:buAutoNum type="arabicPeriod"/>
            </a:pPr>
            <a:r>
              <a:rPr lang="en-US" sz="2400" kern="0" dirty="0">
                <a:effectLst>
                  <a:outerShdw blurRad="38100" dist="38100" dir="2700000" algn="tl">
                    <a:srgbClr val="000000"/>
                  </a:outerShdw>
                </a:effectLst>
                <a:latin typeface="+mn-lt"/>
              </a:rPr>
              <a:t>H</a:t>
            </a:r>
            <a:r>
              <a:rPr lang="en-US" sz="2400" kern="0" dirty="0" smtClean="0">
                <a:effectLst>
                  <a:outerShdw blurRad="38100" dist="38100" dir="2700000" algn="tl">
                    <a:srgbClr val="000000"/>
                  </a:outerShdw>
                </a:effectLst>
                <a:latin typeface="+mn-lt"/>
              </a:rPr>
              <a:t>ave a pest </a:t>
            </a:r>
            <a:r>
              <a:rPr lang="en-US" sz="2400" kern="0" dirty="0">
                <a:effectLst>
                  <a:outerShdw blurRad="38100" dist="38100" dir="2700000" algn="tl">
                    <a:srgbClr val="000000"/>
                  </a:outerShdw>
                </a:effectLst>
                <a:latin typeface="+mn-lt"/>
              </a:rPr>
              <a:t>list related to trade with the European </a:t>
            </a:r>
            <a:r>
              <a:rPr lang="en-US" sz="2400" kern="0" dirty="0" smtClean="0">
                <a:effectLst>
                  <a:outerShdw blurRad="38100" dist="38100" dir="2700000" algn="tl">
                    <a:srgbClr val="000000"/>
                  </a:outerShdw>
                </a:effectLst>
                <a:latin typeface="+mn-lt"/>
              </a:rPr>
              <a:t>Union to start with.</a:t>
            </a:r>
          </a:p>
          <a:p>
            <a:pPr marL="1025525" lvl="3" indent="-342900">
              <a:buClr>
                <a:schemeClr val="tx2">
                  <a:lumMod val="75000"/>
                </a:schemeClr>
              </a:buClr>
              <a:buFont typeface="+mj-lt"/>
              <a:buAutoNum type="arabicPeriod"/>
            </a:pPr>
            <a:r>
              <a:rPr lang="en-US" sz="2300" kern="0" dirty="0" smtClean="0">
                <a:effectLst>
                  <a:outerShdw blurRad="38100" dist="38100" dir="2700000" algn="tl">
                    <a:srgbClr val="000000"/>
                  </a:outerShdw>
                </a:effectLst>
                <a:latin typeface="+mn-lt"/>
              </a:rPr>
              <a:t>Working on this manual while updating Stone Fruit manual (overlap of pests with apple/pear; pests can go into manual where make the most impact). </a:t>
            </a:r>
          </a:p>
          <a:p>
            <a:pPr marL="1025525" lvl="3" indent="-342900">
              <a:buClr>
                <a:schemeClr val="tx2">
                  <a:lumMod val="75000"/>
                </a:schemeClr>
              </a:buClr>
              <a:buFont typeface="+mj-lt"/>
              <a:buAutoNum type="arabicPeriod"/>
            </a:pPr>
            <a:r>
              <a:rPr lang="en-US" sz="2300" kern="0" dirty="0" smtClean="0">
                <a:effectLst>
                  <a:outerShdw blurRad="38100" dist="38100" dir="2700000" algn="tl">
                    <a:srgbClr val="000000"/>
                  </a:outerShdw>
                </a:effectLst>
                <a:latin typeface="+mn-lt"/>
              </a:rPr>
              <a:t>Seek industry </a:t>
            </a:r>
            <a:r>
              <a:rPr lang="en-US" sz="2300" kern="0" dirty="0">
                <a:effectLst>
                  <a:outerShdw blurRad="38100" dist="38100" dir="2700000" algn="tl">
                    <a:srgbClr val="000000"/>
                  </a:outerShdw>
                </a:effectLst>
                <a:latin typeface="+mn-lt"/>
              </a:rPr>
              <a:t>input?</a:t>
            </a:r>
          </a:p>
          <a:p>
            <a:pPr marL="1025525" lvl="3" indent="-342900">
              <a:buClr>
                <a:schemeClr val="tx2">
                  <a:lumMod val="75000"/>
                </a:schemeClr>
              </a:buClr>
              <a:buFont typeface="+mj-lt"/>
              <a:buAutoNum type="arabicPeriod"/>
            </a:pPr>
            <a:endParaRPr lang="en-US" sz="2300" kern="0" dirty="0" smtClean="0">
              <a:effectLst>
                <a:outerShdw blurRad="38100" dist="38100" dir="2700000" algn="tl">
                  <a:srgbClr val="000000"/>
                </a:outerShdw>
              </a:effectLst>
              <a:latin typeface="+mn-lt"/>
            </a:endParaRPr>
          </a:p>
        </p:txBody>
      </p:sp>
    </p:spTree>
    <p:extLst>
      <p:ext uri="{BB962C8B-B14F-4D97-AF65-F5344CB8AC3E}">
        <p14:creationId xmlns:p14="http://schemas.microsoft.com/office/powerpoint/2010/main" val="224934701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2964"/>
            <a:ext cx="8229600" cy="1371600"/>
          </a:xfrm>
        </p:spPr>
        <p:txBody>
          <a:bodyPr/>
          <a:lstStyle/>
          <a:p>
            <a:r>
              <a:rPr lang="en-US" sz="3600" dirty="0" smtClean="0"/>
              <a:t>Manual Updates for 2018</a:t>
            </a:r>
            <a:endParaRPr lang="en-US" sz="3600" dirty="0"/>
          </a:p>
        </p:txBody>
      </p:sp>
      <p:sp>
        <p:nvSpPr>
          <p:cNvPr id="3" name="Content Placeholder 2"/>
          <p:cNvSpPr>
            <a:spLocks noGrp="1"/>
          </p:cNvSpPr>
          <p:nvPr>
            <p:ph idx="1"/>
          </p:nvPr>
        </p:nvSpPr>
        <p:spPr>
          <a:xfrm>
            <a:off x="457200" y="1752600"/>
            <a:ext cx="8229600" cy="4114800"/>
          </a:xfrm>
        </p:spPr>
        <p:txBody>
          <a:bodyPr/>
          <a:lstStyle/>
          <a:p>
            <a:pPr marL="0" indent="0">
              <a:buNone/>
            </a:pPr>
            <a:r>
              <a:rPr lang="en-US" dirty="0" smtClean="0"/>
              <a:t>Complete revision of the Oak manual and datasheets by August 2017</a:t>
            </a:r>
            <a:endParaRPr lang="en-US" dirty="0"/>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238500" y="3505200"/>
            <a:ext cx="2667000" cy="2667000"/>
          </a:xfrm>
          <a:prstGeom prst="rect">
            <a:avLst/>
          </a:prstGeom>
          <a:ln w="88900" cap="sq" cmpd="thickThin">
            <a:solidFill>
              <a:srgbClr val="000000"/>
            </a:solidFill>
            <a:prstDash val="solid"/>
            <a:miter lim="800000"/>
          </a:ln>
          <a:effectLst>
            <a:innerShdw blurRad="76200">
              <a:srgbClr val="000000"/>
            </a:innerShdw>
          </a:effectLst>
        </p:spPr>
      </p:pic>
    </p:spTree>
    <p:extLst>
      <p:ext uri="{BB962C8B-B14F-4D97-AF65-F5344CB8AC3E}">
        <p14:creationId xmlns:p14="http://schemas.microsoft.com/office/powerpoint/2010/main" val="87110057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7284" y="152400"/>
            <a:ext cx="8229600" cy="816987"/>
          </a:xfrm>
        </p:spPr>
        <p:txBody>
          <a:bodyPr/>
          <a:lstStyle/>
          <a:p>
            <a:r>
              <a:rPr lang="en-US" sz="3600" dirty="0" smtClean="0"/>
              <a:t>Other Suggested Manuals/ Surveys</a:t>
            </a:r>
            <a:endParaRPr lang="en-US" sz="3600" dirty="0"/>
          </a:p>
        </p:txBody>
      </p:sp>
      <p:sp>
        <p:nvSpPr>
          <p:cNvPr id="6" name="Rectangle 5"/>
          <p:cNvSpPr/>
          <p:nvPr/>
        </p:nvSpPr>
        <p:spPr>
          <a:xfrm>
            <a:off x="304800" y="1711166"/>
            <a:ext cx="8458200" cy="2246769"/>
          </a:xfrm>
          <a:prstGeom prst="rect">
            <a:avLst/>
          </a:prstGeom>
        </p:spPr>
        <p:txBody>
          <a:bodyPr wrap="square">
            <a:spAutoFit/>
          </a:bodyPr>
          <a:lstStyle/>
          <a:p>
            <a:pPr marL="514350" lvl="1" indent="-514350">
              <a:buClr>
                <a:srgbClr val="FFC000"/>
              </a:buClr>
              <a:buAutoNum type="arabicPeriod"/>
            </a:pPr>
            <a:r>
              <a:rPr lang="en-US" sz="3000" kern="0" dirty="0" smtClean="0">
                <a:effectLst>
                  <a:outerShdw blurRad="38100" dist="38100" dir="2700000" algn="tl">
                    <a:srgbClr val="000000"/>
                  </a:outerShdw>
                </a:effectLst>
                <a:latin typeface="+mn-lt"/>
              </a:rPr>
              <a:t>Berries/Small Fruit </a:t>
            </a:r>
            <a:endParaRPr lang="en-US" sz="3000" kern="0" dirty="0">
              <a:effectLst>
                <a:outerShdw blurRad="38100" dist="38100" dir="2700000" algn="tl">
                  <a:srgbClr val="000000"/>
                </a:outerShdw>
              </a:effectLst>
              <a:latin typeface="+mn-lt"/>
            </a:endParaRPr>
          </a:p>
          <a:p>
            <a:pPr marL="457200" lvl="2">
              <a:buClr>
                <a:schemeClr val="tx2">
                  <a:lumMod val="75000"/>
                </a:schemeClr>
              </a:buClr>
            </a:pPr>
            <a:endParaRPr lang="en-US" sz="2400" kern="0" dirty="0" smtClean="0">
              <a:effectLst>
                <a:outerShdw blurRad="38100" dist="38100" dir="2700000" algn="tl">
                  <a:srgbClr val="000000"/>
                </a:outerShdw>
              </a:effectLst>
              <a:latin typeface="+mn-lt"/>
            </a:endParaRPr>
          </a:p>
          <a:p>
            <a:pPr marL="514350" lvl="1" indent="-514350">
              <a:buClr>
                <a:srgbClr val="FFC000"/>
              </a:buClr>
              <a:buFont typeface="+mj-lt"/>
              <a:buAutoNum type="arabicPeriod"/>
            </a:pPr>
            <a:r>
              <a:rPr lang="en-US" sz="3000" kern="0" dirty="0" smtClean="0">
                <a:effectLst>
                  <a:outerShdw blurRad="38100" dist="38100" dir="2700000" algn="tl">
                    <a:srgbClr val="000000"/>
                  </a:outerShdw>
                </a:effectLst>
              </a:rPr>
              <a:t>Dry bean/ pea/ pulse crops</a:t>
            </a:r>
          </a:p>
          <a:p>
            <a:pPr marL="457200" lvl="2">
              <a:buClr>
                <a:schemeClr val="tx2">
                  <a:lumMod val="75000"/>
                </a:schemeClr>
              </a:buClr>
            </a:pPr>
            <a:endParaRPr lang="en-US" sz="2400" kern="0" dirty="0" smtClean="0">
              <a:effectLst>
                <a:outerShdw blurRad="38100" dist="38100" dir="2700000" algn="tl">
                  <a:srgbClr val="000000"/>
                </a:outerShdw>
              </a:effectLst>
            </a:endParaRPr>
          </a:p>
          <a:p>
            <a:pPr marL="342900" lvl="1" indent="-342900">
              <a:buClr>
                <a:schemeClr val="hlink"/>
              </a:buClr>
              <a:buNone/>
            </a:pPr>
            <a:endParaRPr lang="en-US" sz="3200" kern="0" dirty="0">
              <a:solidFill>
                <a:srgbClr val="FFFF99"/>
              </a:solidFill>
              <a:effectLst>
                <a:outerShdw blurRad="38100" dist="38100" dir="2700000" algn="tl">
                  <a:srgbClr val="000000"/>
                </a:outerShdw>
              </a:effectLst>
              <a:latin typeface="+mn-lt"/>
            </a:endParaRPr>
          </a:p>
        </p:txBody>
      </p:sp>
    </p:spTree>
    <p:extLst>
      <p:ext uri="{BB962C8B-B14F-4D97-AF65-F5344CB8AC3E}">
        <p14:creationId xmlns:p14="http://schemas.microsoft.com/office/powerpoint/2010/main" val="229760349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Questions</a:t>
            </a:r>
            <a:endParaRPr lang="en-US" dirty="0"/>
          </a:p>
        </p:txBody>
      </p:sp>
      <p:pic>
        <p:nvPicPr>
          <p:cNvPr id="4" name="Picture 2" descr="http://school.discovery.com/clipart/images/question.gif"/>
          <p:cNvPicPr>
            <a:picLocks noChangeAspect="1" noChangeArrowheads="1"/>
          </p:cNvPicPr>
          <p:nvPr/>
        </p:nvPicPr>
        <p:blipFill>
          <a:blip r:embed="rId3"/>
          <a:srcRect/>
          <a:stretch>
            <a:fillRect/>
          </a:stretch>
        </p:blipFill>
        <p:spPr bwMode="auto">
          <a:xfrm>
            <a:off x="3581400" y="1752600"/>
            <a:ext cx="1981201" cy="4148363"/>
          </a:xfrm>
          <a:prstGeom prst="rect">
            <a:avLst/>
          </a:prstGeom>
          <a:noFill/>
          <a:ln>
            <a:solidFill>
              <a:srgbClr val="000000"/>
            </a:solidFill>
          </a:ln>
        </p:spPr>
      </p:pic>
    </p:spTree>
    <p:extLst>
      <p:ext uri="{BB962C8B-B14F-4D97-AF65-F5344CB8AC3E}">
        <p14:creationId xmlns:p14="http://schemas.microsoft.com/office/powerpoint/2010/main" val="346733661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304800"/>
            <a:ext cx="8229600" cy="1371600"/>
          </a:xfrm>
        </p:spPr>
        <p:txBody>
          <a:bodyPr/>
          <a:lstStyle/>
          <a:p>
            <a:r>
              <a:rPr lang="en-US" sz="3600" dirty="0" smtClean="0"/>
              <a:t>Topics</a:t>
            </a:r>
            <a:endParaRPr lang="en-US" sz="3600" dirty="0"/>
          </a:p>
        </p:txBody>
      </p:sp>
      <p:sp>
        <p:nvSpPr>
          <p:cNvPr id="4" name="Content Placeholder 3"/>
          <p:cNvSpPr>
            <a:spLocks noGrp="1"/>
          </p:cNvSpPr>
          <p:nvPr>
            <p:ph idx="1"/>
          </p:nvPr>
        </p:nvSpPr>
        <p:spPr>
          <a:xfrm>
            <a:off x="1219200" y="2209800"/>
            <a:ext cx="7391400" cy="4114800"/>
          </a:xfrm>
        </p:spPr>
        <p:txBody>
          <a:bodyPr/>
          <a:lstStyle/>
          <a:p>
            <a:pPr>
              <a:buClr>
                <a:srgbClr val="FFC000"/>
              </a:buClr>
            </a:pPr>
            <a:r>
              <a:rPr lang="en-US" dirty="0"/>
              <a:t>Manual </a:t>
            </a:r>
            <a:r>
              <a:rPr lang="en-US" dirty="0" smtClean="0"/>
              <a:t>Changes</a:t>
            </a:r>
          </a:p>
          <a:p>
            <a:pPr>
              <a:buClr>
                <a:srgbClr val="FFC000"/>
              </a:buClr>
            </a:pPr>
            <a:r>
              <a:rPr lang="en-US" dirty="0" smtClean="0"/>
              <a:t>Upcoming/ Possible </a:t>
            </a:r>
            <a:r>
              <a:rPr lang="en-US" dirty="0"/>
              <a:t>New </a:t>
            </a:r>
            <a:r>
              <a:rPr lang="en-US" dirty="0" smtClean="0"/>
              <a:t>Manuals</a:t>
            </a:r>
          </a:p>
          <a:p>
            <a:pPr>
              <a:buClr>
                <a:srgbClr val="FFC000"/>
              </a:buClr>
            </a:pPr>
            <a:endParaRPr lang="en-US" dirty="0" smtClean="0"/>
          </a:p>
        </p:txBody>
      </p:sp>
    </p:spTree>
    <p:extLst>
      <p:ext uri="{BB962C8B-B14F-4D97-AF65-F5344CB8AC3E}">
        <p14:creationId xmlns:p14="http://schemas.microsoft.com/office/powerpoint/2010/main" val="236874650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58762"/>
            <a:ext cx="8229600" cy="960438"/>
          </a:xfrm>
        </p:spPr>
        <p:txBody>
          <a:bodyPr/>
          <a:lstStyle/>
          <a:p>
            <a:r>
              <a:rPr lang="en-US" sz="3600" dirty="0" smtClean="0"/>
              <a:t>Listing of Currently Available Manuals for Pest Surveillance</a:t>
            </a:r>
            <a:endParaRPr lang="en-US" sz="3600" dirty="0"/>
          </a:p>
        </p:txBody>
      </p:sp>
      <p:sp>
        <p:nvSpPr>
          <p:cNvPr id="4" name="Text Placeholder 3"/>
          <p:cNvSpPr>
            <a:spLocks noGrp="1"/>
          </p:cNvSpPr>
          <p:nvPr>
            <p:ph type="body" idx="1"/>
          </p:nvPr>
        </p:nvSpPr>
        <p:spPr>
          <a:xfrm>
            <a:off x="457200" y="1341438"/>
            <a:ext cx="4040188" cy="639762"/>
          </a:xfrm>
        </p:spPr>
        <p:txBody>
          <a:bodyPr/>
          <a:lstStyle/>
          <a:p>
            <a:r>
              <a:rPr lang="en-US" sz="2800" dirty="0" smtClean="0">
                <a:solidFill>
                  <a:srgbClr val="FFC000"/>
                </a:solidFill>
              </a:rPr>
              <a:t>Commodity-Based</a:t>
            </a:r>
            <a:endParaRPr lang="en-US" sz="2800" dirty="0">
              <a:solidFill>
                <a:srgbClr val="FFC000"/>
              </a:solidFill>
            </a:endParaRPr>
          </a:p>
        </p:txBody>
      </p:sp>
      <p:sp>
        <p:nvSpPr>
          <p:cNvPr id="5" name="Content Placeholder 4"/>
          <p:cNvSpPr>
            <a:spLocks noGrp="1"/>
          </p:cNvSpPr>
          <p:nvPr>
            <p:ph sz="half" idx="2"/>
          </p:nvPr>
        </p:nvSpPr>
        <p:spPr>
          <a:xfrm>
            <a:off x="457200" y="1981201"/>
            <a:ext cx="4572000" cy="5562599"/>
          </a:xfrm>
        </p:spPr>
        <p:txBody>
          <a:bodyPr/>
          <a:lstStyle/>
          <a:p>
            <a:pPr>
              <a:spcBef>
                <a:spcPts val="300"/>
              </a:spcBef>
            </a:pPr>
            <a:r>
              <a:rPr lang="en-US" dirty="0" smtClean="0"/>
              <a:t>Corn </a:t>
            </a:r>
            <a:endParaRPr lang="en-US" sz="1800" dirty="0" smtClean="0">
              <a:solidFill>
                <a:srgbClr val="00B050"/>
              </a:solidFill>
            </a:endParaRPr>
          </a:p>
          <a:p>
            <a:pPr>
              <a:spcBef>
                <a:spcPts val="300"/>
              </a:spcBef>
            </a:pPr>
            <a:r>
              <a:rPr lang="en-US" dirty="0" smtClean="0"/>
              <a:t>Cotton </a:t>
            </a:r>
            <a:endParaRPr lang="en-US" sz="1800" dirty="0" smtClean="0">
              <a:effectLst>
                <a:outerShdw blurRad="38100" dist="38100" dir="2700000" algn="tl">
                  <a:srgbClr val="000000">
                    <a:alpha val="43137"/>
                  </a:srgbClr>
                </a:outerShdw>
              </a:effectLst>
            </a:endParaRPr>
          </a:p>
          <a:p>
            <a:pPr>
              <a:spcBef>
                <a:spcPts val="300"/>
              </a:spcBef>
            </a:pPr>
            <a:r>
              <a:rPr lang="en-US" dirty="0" smtClean="0"/>
              <a:t>Grape</a:t>
            </a:r>
            <a:r>
              <a:rPr lang="en-US" b="1" dirty="0" smtClean="0"/>
              <a:t> </a:t>
            </a:r>
            <a:endParaRPr lang="en-US" sz="1800" dirty="0">
              <a:solidFill>
                <a:srgbClr val="7030A0"/>
              </a:solidFill>
            </a:endParaRPr>
          </a:p>
          <a:p>
            <a:pPr>
              <a:spcBef>
                <a:spcPts val="300"/>
              </a:spcBef>
            </a:pPr>
            <a:r>
              <a:rPr lang="en-US" dirty="0" smtClean="0"/>
              <a:t>Oak </a:t>
            </a:r>
          </a:p>
          <a:p>
            <a:pPr>
              <a:spcBef>
                <a:spcPts val="300"/>
              </a:spcBef>
            </a:pPr>
            <a:r>
              <a:rPr lang="en-US" dirty="0" smtClean="0"/>
              <a:t>Palm </a:t>
            </a:r>
          </a:p>
          <a:p>
            <a:pPr>
              <a:spcBef>
                <a:spcPts val="300"/>
              </a:spcBef>
            </a:pPr>
            <a:r>
              <a:rPr lang="en-US" dirty="0" smtClean="0"/>
              <a:t>Pine </a:t>
            </a:r>
          </a:p>
          <a:p>
            <a:pPr>
              <a:spcBef>
                <a:spcPts val="300"/>
              </a:spcBef>
            </a:pPr>
            <a:r>
              <a:rPr lang="en-US" dirty="0" smtClean="0"/>
              <a:t>Small Grains </a:t>
            </a:r>
            <a:r>
              <a:rPr lang="en-US" sz="1800" dirty="0" smtClean="0"/>
              <a:t>(wheat, oats, rye, barley)</a:t>
            </a:r>
            <a:r>
              <a:rPr lang="en-US" sz="1800" dirty="0">
                <a:solidFill>
                  <a:schemeClr val="tx2"/>
                </a:solidFill>
              </a:rPr>
              <a:t> </a:t>
            </a:r>
            <a:endParaRPr lang="en-US" sz="1800" dirty="0" smtClean="0">
              <a:solidFill>
                <a:schemeClr val="tx2"/>
              </a:solidFill>
            </a:endParaRPr>
          </a:p>
          <a:p>
            <a:pPr>
              <a:spcBef>
                <a:spcPts val="300"/>
              </a:spcBef>
            </a:pPr>
            <a:r>
              <a:rPr lang="en-US" dirty="0" smtClean="0"/>
              <a:t>Soybean </a:t>
            </a:r>
          </a:p>
          <a:p>
            <a:pPr>
              <a:spcBef>
                <a:spcPts val="300"/>
              </a:spcBef>
            </a:pPr>
            <a:r>
              <a:rPr lang="en-US" dirty="0" smtClean="0"/>
              <a:t>Solanaceous Hosts </a:t>
            </a:r>
            <a:r>
              <a:rPr lang="en-US" sz="1800" dirty="0" smtClean="0"/>
              <a:t>(eggplant, tomato, potato, pepper, tobacco)</a:t>
            </a:r>
          </a:p>
        </p:txBody>
      </p:sp>
      <p:sp>
        <p:nvSpPr>
          <p:cNvPr id="7" name="Text Placeholder 6"/>
          <p:cNvSpPr>
            <a:spLocks noGrp="1"/>
          </p:cNvSpPr>
          <p:nvPr>
            <p:ph type="body" sz="quarter" idx="3"/>
          </p:nvPr>
        </p:nvSpPr>
        <p:spPr>
          <a:xfrm>
            <a:off x="4724400" y="3352800"/>
            <a:ext cx="4280714" cy="774112"/>
          </a:xfrm>
        </p:spPr>
        <p:txBody>
          <a:bodyPr/>
          <a:lstStyle/>
          <a:p>
            <a:r>
              <a:rPr lang="en-US" sz="2800" dirty="0" smtClean="0">
                <a:solidFill>
                  <a:srgbClr val="FFC000"/>
                </a:solidFill>
              </a:rPr>
              <a:t>Taxon-Based</a:t>
            </a:r>
            <a:endParaRPr lang="en-US" sz="2800" dirty="0">
              <a:solidFill>
                <a:srgbClr val="FFC000"/>
              </a:solidFill>
            </a:endParaRPr>
          </a:p>
        </p:txBody>
      </p:sp>
      <p:sp>
        <p:nvSpPr>
          <p:cNvPr id="8" name="Content Placeholder 7"/>
          <p:cNvSpPr>
            <a:spLocks noGrp="1"/>
          </p:cNvSpPr>
          <p:nvPr>
            <p:ph sz="quarter" idx="4"/>
          </p:nvPr>
        </p:nvSpPr>
        <p:spPr>
          <a:xfrm>
            <a:off x="4800600" y="4114800"/>
            <a:ext cx="4343400" cy="4114800"/>
          </a:xfrm>
        </p:spPr>
        <p:txBody>
          <a:bodyPr/>
          <a:lstStyle/>
          <a:p>
            <a:r>
              <a:rPr lang="en-US" dirty="0" smtClean="0"/>
              <a:t>Asian-Defoliator </a:t>
            </a:r>
          </a:p>
          <a:p>
            <a:r>
              <a:rPr lang="en-US" dirty="0" smtClean="0"/>
              <a:t>Cyst </a:t>
            </a:r>
            <a:r>
              <a:rPr lang="en-US" dirty="0"/>
              <a:t>Nematode </a:t>
            </a:r>
            <a:endParaRPr lang="en-US" dirty="0" smtClean="0"/>
          </a:p>
          <a:p>
            <a:r>
              <a:rPr lang="en-US" dirty="0" smtClean="0"/>
              <a:t>Exotic </a:t>
            </a:r>
            <a:r>
              <a:rPr lang="en-US" dirty="0"/>
              <a:t>Wood Borer/Bark </a:t>
            </a:r>
            <a:r>
              <a:rPr lang="en-US" dirty="0" smtClean="0"/>
              <a:t>Beetle </a:t>
            </a:r>
          </a:p>
          <a:p>
            <a:r>
              <a:rPr lang="en-US" dirty="0" smtClean="0"/>
              <a:t>Mollusk</a:t>
            </a:r>
            <a:endParaRPr lang="en-US" dirty="0">
              <a:effectLst/>
            </a:endParaRPr>
          </a:p>
          <a:p>
            <a:endParaRPr lang="en-US" dirty="0"/>
          </a:p>
        </p:txBody>
      </p:sp>
      <p:sp>
        <p:nvSpPr>
          <p:cNvPr id="3" name="TextBox 2"/>
          <p:cNvSpPr txBox="1"/>
          <p:nvPr/>
        </p:nvSpPr>
        <p:spPr>
          <a:xfrm>
            <a:off x="4724400" y="1527736"/>
            <a:ext cx="3886200" cy="1977464"/>
          </a:xfrm>
          <a:prstGeom prst="rect">
            <a:avLst/>
          </a:prstGeom>
          <a:noFill/>
        </p:spPr>
        <p:txBody>
          <a:bodyPr wrap="square" rtlCol="0">
            <a:spAutoFit/>
          </a:bodyPr>
          <a:lstStyle/>
          <a:p>
            <a:pPr marL="342900" lvl="0" indent="-342900">
              <a:spcBef>
                <a:spcPts val="300"/>
              </a:spcBef>
              <a:buClr>
                <a:srgbClr val="00CCFF"/>
              </a:buClr>
              <a:buSzPct val="65000"/>
              <a:buFont typeface="Wingdings" pitchFamily="2" charset="2"/>
              <a:buChar char="n"/>
            </a:pPr>
            <a:r>
              <a:rPr lang="en-US" sz="2400" kern="0" dirty="0">
                <a:solidFill>
                  <a:srgbClr val="FFFFFF"/>
                </a:solidFill>
                <a:effectLst>
                  <a:outerShdw blurRad="38100" dist="38100" dir="2700000" algn="tl">
                    <a:srgbClr val="000000"/>
                  </a:outerShdw>
                </a:effectLst>
                <a:latin typeface="Tahoma"/>
              </a:rPr>
              <a:t>Stone Fruit </a:t>
            </a:r>
            <a:r>
              <a:rPr lang="en-US" kern="0" dirty="0" smtClean="0">
                <a:solidFill>
                  <a:srgbClr val="FFFFFF"/>
                </a:solidFill>
                <a:effectLst>
                  <a:outerShdw blurRad="38100" dist="38100" dir="2700000" algn="tl">
                    <a:srgbClr val="000000"/>
                  </a:outerShdw>
                </a:effectLst>
                <a:latin typeface="Tahoma"/>
              </a:rPr>
              <a:t>(</a:t>
            </a:r>
            <a:r>
              <a:rPr lang="en-US" kern="0" dirty="0">
                <a:solidFill>
                  <a:srgbClr val="FFFFFF"/>
                </a:solidFill>
                <a:effectLst>
                  <a:outerShdw blurRad="38100" dist="38100" dir="2700000" algn="tl">
                    <a:srgbClr val="000000"/>
                  </a:outerShdw>
                </a:effectLst>
                <a:latin typeface="Tahoma"/>
              </a:rPr>
              <a:t>peach, plum, nectarine, cherry)</a:t>
            </a:r>
          </a:p>
          <a:p>
            <a:pPr marL="342900" lvl="0" indent="-342900">
              <a:spcBef>
                <a:spcPts val="300"/>
              </a:spcBef>
              <a:buClr>
                <a:srgbClr val="00CCFF"/>
              </a:buClr>
              <a:buSzPct val="65000"/>
              <a:buFont typeface="Wingdings" pitchFamily="2" charset="2"/>
              <a:buChar char="n"/>
            </a:pPr>
            <a:r>
              <a:rPr lang="en-US" sz="2400" kern="0" dirty="0" smtClean="0">
                <a:solidFill>
                  <a:srgbClr val="FFFFFF"/>
                </a:solidFill>
                <a:effectLst>
                  <a:outerShdw blurRad="38100" dist="38100" dir="2700000" algn="tl">
                    <a:srgbClr val="000000"/>
                  </a:outerShdw>
                </a:effectLst>
                <a:latin typeface="Tahoma"/>
              </a:rPr>
              <a:t>Tropical Hosts</a:t>
            </a:r>
            <a:r>
              <a:rPr lang="en-US" kern="0" dirty="0">
                <a:solidFill>
                  <a:srgbClr val="E5FFFF"/>
                </a:solidFill>
                <a:effectLst>
                  <a:outerShdw blurRad="38100" dist="38100" dir="2700000" algn="tl">
                    <a:srgbClr val="000000"/>
                  </a:outerShdw>
                </a:effectLst>
                <a:latin typeface="Tahoma"/>
              </a:rPr>
              <a:t> </a:t>
            </a:r>
            <a:r>
              <a:rPr lang="en-US" kern="0" dirty="0" smtClean="0">
                <a:solidFill>
                  <a:srgbClr val="FFFFFF"/>
                </a:solidFill>
                <a:effectLst>
                  <a:outerShdw blurRad="38100" dist="38100" dir="2700000" algn="tl">
                    <a:srgbClr val="000000"/>
                  </a:outerShdw>
                </a:effectLst>
                <a:latin typeface="Tahoma"/>
              </a:rPr>
              <a:t>(avocado, banana, cocoa, coffee, macadamia, mango, etc.)</a:t>
            </a:r>
            <a:endParaRPr lang="en-US" dirty="0" smtClean="0"/>
          </a:p>
          <a:p>
            <a:endParaRPr lang="en-US" dirty="0"/>
          </a:p>
        </p:txBody>
      </p:sp>
      <p:pic>
        <p:nvPicPr>
          <p:cNvPr id="9" name="Picture 4" descr="C:\Users\ldjackson\AppData\Local\Microsoft\Windows\Temporary Internet Files\Content.IE5\0U9WH89E\NEW-Burst-300x300[1].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193902" y="2163964"/>
            <a:ext cx="783503" cy="78350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6720290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lstStyle/>
          <a:p>
            <a:r>
              <a:rPr lang="en-US" sz="3600" dirty="0" smtClean="0"/>
              <a:t>Manual/Datasheet </a:t>
            </a:r>
            <a:r>
              <a:rPr lang="en-US" sz="3600" dirty="0"/>
              <a:t>R</a:t>
            </a:r>
            <a:r>
              <a:rPr lang="en-US" sz="3600" dirty="0" smtClean="0"/>
              <a:t>evisions</a:t>
            </a:r>
            <a:endParaRPr lang="en-US" sz="3600" dirty="0"/>
          </a:p>
        </p:txBody>
      </p:sp>
      <p:sp>
        <p:nvSpPr>
          <p:cNvPr id="3" name="Content Placeholder 2"/>
          <p:cNvSpPr>
            <a:spLocks noGrp="1"/>
          </p:cNvSpPr>
          <p:nvPr>
            <p:ph idx="1"/>
          </p:nvPr>
        </p:nvSpPr>
        <p:spPr>
          <a:xfrm>
            <a:off x="38100" y="1295400"/>
            <a:ext cx="8610600" cy="5486400"/>
          </a:xfrm>
        </p:spPr>
        <p:txBody>
          <a:bodyPr/>
          <a:lstStyle/>
          <a:p>
            <a:pPr marL="746125" lvl="2" indent="-349250">
              <a:spcBef>
                <a:spcPts val="300"/>
              </a:spcBef>
              <a:buClr>
                <a:schemeClr val="tx2">
                  <a:lumMod val="50000"/>
                </a:schemeClr>
              </a:buClr>
              <a:buSzPct val="90000"/>
              <a:buFont typeface="Wingdings" pitchFamily="2" charset="2"/>
              <a:buChar char="§"/>
            </a:pPr>
            <a:r>
              <a:rPr lang="en-US" sz="2600" dirty="0"/>
              <a:t>Currently have 158 Priority Pests (either in a manual or on Economic/ Env. List).</a:t>
            </a:r>
          </a:p>
          <a:p>
            <a:pPr marL="746125" lvl="2" indent="-349250">
              <a:spcBef>
                <a:spcPts val="300"/>
              </a:spcBef>
              <a:buClr>
                <a:schemeClr val="tx2">
                  <a:lumMod val="50000"/>
                </a:schemeClr>
              </a:buClr>
              <a:buSzPct val="90000"/>
              <a:buFont typeface="Wingdings" pitchFamily="2" charset="2"/>
              <a:buChar char="§"/>
            </a:pPr>
            <a:r>
              <a:rPr lang="en-US" sz="2600" dirty="0"/>
              <a:t>Potentially adding up to </a:t>
            </a:r>
            <a:r>
              <a:rPr lang="en-US" sz="2600" dirty="0" smtClean="0"/>
              <a:t>15 </a:t>
            </a:r>
            <a:r>
              <a:rPr lang="en-US" sz="2600" dirty="0"/>
              <a:t>new OPEP pests this year</a:t>
            </a:r>
            <a:r>
              <a:rPr lang="en-US" sz="2600" dirty="0" smtClean="0"/>
              <a:t>.</a:t>
            </a:r>
          </a:p>
          <a:p>
            <a:pPr marL="746125" lvl="2" indent="-349250">
              <a:spcBef>
                <a:spcPts val="300"/>
              </a:spcBef>
              <a:buClr>
                <a:schemeClr val="tx2">
                  <a:lumMod val="50000"/>
                </a:schemeClr>
              </a:buClr>
              <a:buSzPct val="90000"/>
              <a:buFont typeface="Wingdings" pitchFamily="2" charset="2"/>
              <a:buChar char="§"/>
            </a:pPr>
            <a:r>
              <a:rPr lang="en-US" sz="2600" dirty="0"/>
              <a:t>Changes to datasheets and manuals on a yearly basis or as </a:t>
            </a:r>
            <a:r>
              <a:rPr lang="en-US" sz="2600" dirty="0" smtClean="0"/>
              <a:t>needed.</a:t>
            </a:r>
          </a:p>
          <a:p>
            <a:pPr marL="746125" lvl="2" indent="-349250">
              <a:spcBef>
                <a:spcPts val="300"/>
              </a:spcBef>
              <a:buClr>
                <a:schemeClr val="tx2">
                  <a:lumMod val="50000"/>
                </a:schemeClr>
              </a:buClr>
              <a:buSzPct val="90000"/>
              <a:buFont typeface="Wingdings" pitchFamily="2" charset="2"/>
              <a:buChar char="§"/>
            </a:pPr>
            <a:r>
              <a:rPr lang="en-US" sz="2600" dirty="0" smtClean="0"/>
              <a:t>If </a:t>
            </a:r>
            <a:r>
              <a:rPr lang="en-US" sz="2600" dirty="0"/>
              <a:t>substantial changes are made, a new version is </a:t>
            </a:r>
            <a:r>
              <a:rPr lang="en-US" sz="2600" dirty="0" smtClean="0"/>
              <a:t>created.</a:t>
            </a:r>
          </a:p>
          <a:p>
            <a:pPr marL="1038225" lvl="2" indent="509588">
              <a:spcBef>
                <a:spcPts val="300"/>
              </a:spcBef>
              <a:buClr>
                <a:schemeClr val="tx1"/>
              </a:buClr>
              <a:buSzPct val="90000"/>
              <a:buFont typeface="Wingdings" pitchFamily="2" charset="2"/>
              <a:buChar char="§"/>
            </a:pPr>
            <a:r>
              <a:rPr lang="en-US" sz="2200" dirty="0" smtClean="0">
                <a:effectLst>
                  <a:outerShdw blurRad="38100" dist="38100" dir="2700000" algn="tl">
                    <a:srgbClr val="000000">
                      <a:alpha val="75000"/>
                    </a:srgbClr>
                  </a:outerShdw>
                </a:effectLst>
              </a:rPr>
              <a:t>Changes listed at the beginning </a:t>
            </a:r>
            <a:r>
              <a:rPr lang="en-US" sz="2200" dirty="0">
                <a:effectLst>
                  <a:outerShdw blurRad="38100" dist="38100" dir="2700000" algn="tl">
                    <a:srgbClr val="000000">
                      <a:alpha val="75000"/>
                    </a:srgbClr>
                  </a:outerShdw>
                </a:effectLst>
              </a:rPr>
              <a:t>of each </a:t>
            </a:r>
            <a:r>
              <a:rPr lang="en-US" sz="2200" dirty="0" smtClean="0">
                <a:effectLst>
                  <a:outerShdw blurRad="38100" dist="38100" dir="2700000" algn="tl">
                    <a:srgbClr val="000000">
                      <a:alpha val="75000"/>
                    </a:srgbClr>
                  </a:outerShdw>
                </a:effectLst>
              </a:rPr>
              <a:t>manual.</a:t>
            </a:r>
          </a:p>
          <a:p>
            <a:pPr marL="1038225" lvl="2" indent="509588">
              <a:spcBef>
                <a:spcPts val="300"/>
              </a:spcBef>
              <a:buClr>
                <a:schemeClr val="tx1"/>
              </a:buClr>
              <a:buSzPct val="90000"/>
              <a:buFont typeface="Wingdings" pitchFamily="2" charset="2"/>
              <a:buChar char="§"/>
            </a:pPr>
            <a:r>
              <a:rPr lang="en-US" sz="2200" dirty="0" smtClean="0">
                <a:effectLst>
                  <a:outerShdw blurRad="38100" dist="38100" dir="2700000" algn="tl">
                    <a:srgbClr val="000000">
                      <a:alpha val="75000"/>
                    </a:srgbClr>
                  </a:outerShdw>
                </a:effectLst>
              </a:rPr>
              <a:t>Datasheet </a:t>
            </a:r>
            <a:r>
              <a:rPr lang="en-US" sz="2200" dirty="0">
                <a:effectLst>
                  <a:outerShdw blurRad="38100" dist="38100" dir="2700000" algn="tl">
                    <a:srgbClr val="000000">
                      <a:alpha val="75000"/>
                    </a:srgbClr>
                  </a:outerShdw>
                </a:effectLst>
              </a:rPr>
              <a:t>changes listed at the end of the </a:t>
            </a:r>
            <a:r>
              <a:rPr lang="en-US" sz="2200" dirty="0" smtClean="0">
                <a:effectLst>
                  <a:outerShdw blurRad="38100" dist="38100" dir="2700000" algn="tl">
                    <a:srgbClr val="000000">
                      <a:alpha val="75000"/>
                    </a:srgbClr>
                  </a:outerShdw>
                </a:effectLst>
              </a:rPr>
              <a:t>datasheet.</a:t>
            </a:r>
          </a:p>
          <a:p>
            <a:pPr marL="1038225" lvl="2" indent="509588">
              <a:spcBef>
                <a:spcPts val="300"/>
              </a:spcBef>
              <a:buClr>
                <a:schemeClr val="tx1"/>
              </a:buClr>
              <a:buSzPct val="90000"/>
              <a:buFont typeface="Wingdings" pitchFamily="2" charset="2"/>
              <a:buChar char="§"/>
            </a:pPr>
            <a:r>
              <a:rPr lang="en-US" sz="2200" dirty="0" smtClean="0">
                <a:effectLst>
                  <a:outerShdw blurRad="38100" dist="38100" dir="2700000" algn="tl">
                    <a:srgbClr val="000000">
                      <a:alpha val="75000"/>
                    </a:srgbClr>
                  </a:outerShdw>
                </a:effectLst>
              </a:rPr>
              <a:t>An email notification is sent to CAPS community.</a:t>
            </a:r>
          </a:p>
          <a:p>
            <a:pPr marL="965200" lvl="3" indent="0">
              <a:buClr>
                <a:schemeClr val="tx2">
                  <a:lumMod val="75000"/>
                </a:schemeClr>
              </a:buClr>
              <a:buSzPct val="90000"/>
              <a:buNone/>
            </a:pPr>
            <a:endParaRPr lang="en-US" dirty="0" smtClean="0">
              <a:effectLst>
                <a:outerShdw blurRad="38100" dist="38100" dir="2700000" algn="tl">
                  <a:srgbClr val="000000">
                    <a:alpha val="75000"/>
                  </a:srgbClr>
                </a:outerShdw>
              </a:effectLst>
            </a:endParaRPr>
          </a:p>
          <a:p>
            <a:pPr lvl="3">
              <a:buClr>
                <a:schemeClr val="tx2">
                  <a:lumMod val="75000"/>
                </a:schemeClr>
              </a:buClr>
              <a:buSzPct val="90000"/>
              <a:buFont typeface="Wingdings" pitchFamily="2" charset="2"/>
              <a:buChar char="§"/>
            </a:pPr>
            <a:endParaRPr lang="en-US" sz="1600" dirty="0" smtClean="0">
              <a:effectLst>
                <a:outerShdw blurRad="38100" dist="38100" dir="2700000" algn="tl">
                  <a:srgbClr val="000000">
                    <a:alpha val="75000"/>
                  </a:srgbClr>
                </a:outerShdw>
              </a:effectLst>
            </a:endParaRPr>
          </a:p>
          <a:p>
            <a:pPr marL="0" lvl="0" indent="0">
              <a:buClr>
                <a:srgbClr val="FFC000"/>
              </a:buClr>
              <a:buSzPct val="90000"/>
              <a:buNone/>
            </a:pPr>
            <a:endParaRPr lang="en-US" dirty="0" smtClean="0">
              <a:effectLst>
                <a:outerShdw blurRad="38100" dist="38100" dir="2700000" algn="tl">
                  <a:srgbClr val="000000">
                    <a:alpha val="75000"/>
                  </a:srgbClr>
                </a:outerShdw>
              </a:effectLst>
            </a:endParaRPr>
          </a:p>
          <a:p>
            <a:pPr marL="514350" lvl="0" indent="-514350">
              <a:buClr>
                <a:srgbClr val="FFC000"/>
              </a:buClr>
              <a:buSzPct val="90000"/>
              <a:buFont typeface="+mj-lt"/>
              <a:buAutoNum type="arabicPeriod"/>
            </a:pPr>
            <a:endParaRPr lang="en-US" sz="2800" dirty="0">
              <a:effectLst>
                <a:outerShdw blurRad="38100" dist="38100" dir="2700000" algn="tl">
                  <a:srgbClr val="000000">
                    <a:alpha val="43137"/>
                  </a:srgbClr>
                </a:outerShdw>
              </a:effectLst>
            </a:endParaRPr>
          </a:p>
          <a:p>
            <a:pPr lvl="1"/>
            <a:endParaRPr lang="en-US" dirty="0" smtClean="0"/>
          </a:p>
          <a:p>
            <a:pPr lvl="1">
              <a:buNone/>
            </a:pPr>
            <a:endParaRPr lang="en-US" dirty="0" smtClean="0"/>
          </a:p>
        </p:txBody>
      </p:sp>
    </p:spTree>
    <p:extLst>
      <p:ext uri="{BB962C8B-B14F-4D97-AF65-F5344CB8AC3E}">
        <p14:creationId xmlns:p14="http://schemas.microsoft.com/office/powerpoint/2010/main" val="177269961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lstStyle/>
          <a:p>
            <a:r>
              <a:rPr lang="en-US" sz="3600" dirty="0" smtClean="0"/>
              <a:t>Manual/Datasheet </a:t>
            </a:r>
            <a:r>
              <a:rPr lang="en-US" sz="3600" dirty="0"/>
              <a:t>R</a:t>
            </a:r>
            <a:r>
              <a:rPr lang="en-US" sz="3600" dirty="0" smtClean="0"/>
              <a:t>evisions</a:t>
            </a:r>
            <a:endParaRPr lang="en-US" sz="3600" dirty="0"/>
          </a:p>
        </p:txBody>
      </p:sp>
      <p:sp>
        <p:nvSpPr>
          <p:cNvPr id="3" name="Content Placeholder 2"/>
          <p:cNvSpPr>
            <a:spLocks noGrp="1"/>
          </p:cNvSpPr>
          <p:nvPr>
            <p:ph idx="1"/>
          </p:nvPr>
        </p:nvSpPr>
        <p:spPr>
          <a:xfrm>
            <a:off x="38100" y="1295400"/>
            <a:ext cx="8610600" cy="5486400"/>
          </a:xfrm>
        </p:spPr>
        <p:txBody>
          <a:bodyPr/>
          <a:lstStyle/>
          <a:p>
            <a:pPr marL="746125" lvl="2" indent="-349250">
              <a:spcBef>
                <a:spcPts val="300"/>
              </a:spcBef>
              <a:buClr>
                <a:schemeClr val="tx2">
                  <a:lumMod val="50000"/>
                </a:schemeClr>
              </a:buClr>
              <a:buSzPct val="90000"/>
              <a:buFont typeface="Wingdings" pitchFamily="2" charset="2"/>
              <a:buChar char="§"/>
            </a:pPr>
            <a:r>
              <a:rPr lang="en-US" sz="2600" dirty="0"/>
              <a:t>All </a:t>
            </a:r>
            <a:r>
              <a:rPr lang="en-US" sz="2600" dirty="0" smtClean="0"/>
              <a:t>datasheets are </a:t>
            </a:r>
            <a:r>
              <a:rPr lang="en-US" sz="2600" dirty="0"/>
              <a:t>not able to be revised every year. </a:t>
            </a:r>
          </a:p>
          <a:p>
            <a:pPr marL="746125" lvl="2" indent="-349250">
              <a:spcBef>
                <a:spcPts val="300"/>
              </a:spcBef>
              <a:buClr>
                <a:schemeClr val="tx2">
                  <a:lumMod val="50000"/>
                </a:schemeClr>
              </a:buClr>
              <a:buSzPct val="90000"/>
              <a:buFont typeface="Wingdings" pitchFamily="2" charset="2"/>
              <a:buChar char="§"/>
            </a:pPr>
            <a:r>
              <a:rPr lang="en-US" sz="2600" dirty="0"/>
              <a:t>We simply do not have the manpower. </a:t>
            </a:r>
          </a:p>
          <a:p>
            <a:pPr marL="746125" lvl="2" indent="-349250">
              <a:spcBef>
                <a:spcPts val="300"/>
              </a:spcBef>
              <a:buClr>
                <a:schemeClr val="tx2">
                  <a:lumMod val="50000"/>
                </a:schemeClr>
              </a:buClr>
              <a:buSzPct val="90000"/>
              <a:buFont typeface="Wingdings" pitchFamily="2" charset="2"/>
              <a:buChar char="§"/>
            </a:pPr>
            <a:r>
              <a:rPr lang="en-US" sz="2600" dirty="0" smtClean="0"/>
              <a:t>Ideally update datasheets </a:t>
            </a:r>
            <a:r>
              <a:rPr lang="en-US" sz="2600" dirty="0"/>
              <a:t>every 3-4 years.</a:t>
            </a:r>
          </a:p>
          <a:p>
            <a:pPr marL="746125" lvl="2" indent="-349250">
              <a:spcBef>
                <a:spcPts val="300"/>
              </a:spcBef>
              <a:buClr>
                <a:schemeClr val="tx2">
                  <a:lumMod val="50000"/>
                </a:schemeClr>
              </a:buClr>
              <a:buSzPct val="90000"/>
              <a:buFont typeface="Wingdings" pitchFamily="2" charset="2"/>
              <a:buChar char="§"/>
            </a:pPr>
            <a:r>
              <a:rPr lang="en-US" sz="2600" dirty="0"/>
              <a:t>Starting to apply pre- and post-assessment filters to commodity manuals as well.</a:t>
            </a:r>
          </a:p>
          <a:p>
            <a:pPr marL="746125" lvl="2" indent="-349250">
              <a:spcBef>
                <a:spcPts val="300"/>
              </a:spcBef>
              <a:buClr>
                <a:schemeClr val="tx2">
                  <a:lumMod val="50000"/>
                </a:schemeClr>
              </a:buClr>
              <a:buSzPct val="90000"/>
              <a:buFont typeface="Wingdings" pitchFamily="2" charset="2"/>
              <a:buChar char="§"/>
            </a:pPr>
            <a:r>
              <a:rPr lang="en-US" sz="2600" dirty="0"/>
              <a:t>Manuals may need to become more streamlined (only highest impact pests to that commodity) over time</a:t>
            </a:r>
            <a:r>
              <a:rPr lang="en-US" sz="2600" dirty="0" smtClean="0"/>
              <a:t>.</a:t>
            </a:r>
          </a:p>
          <a:p>
            <a:pPr marL="746125" lvl="2" indent="-349250">
              <a:spcBef>
                <a:spcPts val="300"/>
              </a:spcBef>
              <a:buClr>
                <a:schemeClr val="tx2">
                  <a:lumMod val="50000"/>
                </a:schemeClr>
              </a:buClr>
              <a:buSzPct val="90000"/>
              <a:buFont typeface="Wingdings" pitchFamily="2" charset="2"/>
              <a:buChar char="§"/>
            </a:pPr>
            <a:r>
              <a:rPr lang="en-US" sz="2600" dirty="0" smtClean="0"/>
              <a:t>States could bundle in additional pests.</a:t>
            </a:r>
            <a:endParaRPr lang="en-US" sz="2600" dirty="0"/>
          </a:p>
          <a:p>
            <a:pPr marL="1371600" lvl="3" indent="0">
              <a:buClr>
                <a:schemeClr val="bg2">
                  <a:lumMod val="60000"/>
                  <a:lumOff val="40000"/>
                </a:schemeClr>
              </a:buClr>
              <a:buSzPct val="90000"/>
              <a:buNone/>
            </a:pPr>
            <a:r>
              <a:rPr lang="en-US" sz="2600" dirty="0" smtClean="0">
                <a:solidFill>
                  <a:srgbClr val="FFC000"/>
                </a:solidFill>
                <a:effectLst>
                  <a:outerShdw blurRad="38100" dist="38100" dir="2700000" algn="tl">
                    <a:srgbClr val="000000">
                      <a:alpha val="75000"/>
                    </a:srgbClr>
                  </a:outerShdw>
                </a:effectLst>
              </a:rPr>
              <a:t> </a:t>
            </a:r>
          </a:p>
          <a:p>
            <a:pPr marL="914400" lvl="2" indent="0">
              <a:buClr>
                <a:srgbClr val="FFFF66"/>
              </a:buClr>
              <a:buSzPct val="90000"/>
              <a:buNone/>
            </a:pPr>
            <a:endParaRPr lang="en-US" sz="2800" dirty="0">
              <a:effectLst>
                <a:outerShdw blurRad="38100" dist="38100" dir="2700000" algn="tl">
                  <a:srgbClr val="000000">
                    <a:alpha val="75000"/>
                  </a:srgbClr>
                </a:outerShdw>
              </a:effectLst>
            </a:endParaRPr>
          </a:p>
          <a:p>
            <a:pPr marL="965200" lvl="3" indent="0">
              <a:buClr>
                <a:schemeClr val="tx2">
                  <a:lumMod val="75000"/>
                </a:schemeClr>
              </a:buClr>
              <a:buSzPct val="90000"/>
              <a:buNone/>
            </a:pPr>
            <a:endParaRPr lang="en-US" dirty="0" smtClean="0">
              <a:effectLst>
                <a:outerShdw blurRad="38100" dist="38100" dir="2700000" algn="tl">
                  <a:srgbClr val="000000">
                    <a:alpha val="75000"/>
                  </a:srgbClr>
                </a:outerShdw>
              </a:effectLst>
            </a:endParaRPr>
          </a:p>
          <a:p>
            <a:pPr lvl="3">
              <a:buClr>
                <a:schemeClr val="tx2">
                  <a:lumMod val="75000"/>
                </a:schemeClr>
              </a:buClr>
              <a:buSzPct val="90000"/>
              <a:buFont typeface="Wingdings" pitchFamily="2" charset="2"/>
              <a:buChar char="§"/>
            </a:pPr>
            <a:endParaRPr lang="en-US" sz="1600" dirty="0" smtClean="0">
              <a:effectLst>
                <a:outerShdw blurRad="38100" dist="38100" dir="2700000" algn="tl">
                  <a:srgbClr val="000000">
                    <a:alpha val="75000"/>
                  </a:srgbClr>
                </a:outerShdw>
              </a:effectLst>
            </a:endParaRPr>
          </a:p>
          <a:p>
            <a:pPr marL="0" lvl="0" indent="0">
              <a:buClr>
                <a:srgbClr val="FFC000"/>
              </a:buClr>
              <a:buSzPct val="90000"/>
              <a:buNone/>
            </a:pPr>
            <a:endParaRPr lang="en-US" dirty="0" smtClean="0">
              <a:effectLst>
                <a:outerShdw blurRad="38100" dist="38100" dir="2700000" algn="tl">
                  <a:srgbClr val="000000">
                    <a:alpha val="75000"/>
                  </a:srgbClr>
                </a:outerShdw>
              </a:effectLst>
            </a:endParaRPr>
          </a:p>
          <a:p>
            <a:pPr marL="514350" lvl="0" indent="-514350">
              <a:buClr>
                <a:srgbClr val="FFC000"/>
              </a:buClr>
              <a:buSzPct val="90000"/>
              <a:buFont typeface="+mj-lt"/>
              <a:buAutoNum type="arabicPeriod"/>
            </a:pPr>
            <a:endParaRPr lang="en-US" sz="2800" dirty="0">
              <a:effectLst>
                <a:outerShdw blurRad="38100" dist="38100" dir="2700000" algn="tl">
                  <a:srgbClr val="000000">
                    <a:alpha val="43137"/>
                  </a:srgbClr>
                </a:outerShdw>
              </a:effectLst>
            </a:endParaRPr>
          </a:p>
          <a:p>
            <a:pPr lvl="1"/>
            <a:endParaRPr lang="en-US" dirty="0" smtClean="0"/>
          </a:p>
          <a:p>
            <a:pPr lvl="1">
              <a:buNone/>
            </a:pPr>
            <a:endParaRPr lang="en-US" dirty="0" smtClean="0"/>
          </a:p>
        </p:txBody>
      </p:sp>
    </p:spTree>
    <p:extLst>
      <p:ext uri="{BB962C8B-B14F-4D97-AF65-F5344CB8AC3E}">
        <p14:creationId xmlns:p14="http://schemas.microsoft.com/office/powerpoint/2010/main" val="138051876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37578"/>
            <a:ext cx="8229600" cy="1371600"/>
          </a:xfrm>
        </p:spPr>
        <p:txBody>
          <a:bodyPr/>
          <a:lstStyle/>
          <a:p>
            <a:r>
              <a:rPr lang="en-US" sz="3600" dirty="0" smtClean="0"/>
              <a:t>Manual Updates for 2017</a:t>
            </a:r>
            <a:endParaRPr lang="en-US" sz="3600" dirty="0"/>
          </a:p>
        </p:txBody>
      </p:sp>
      <p:sp>
        <p:nvSpPr>
          <p:cNvPr id="3" name="Content Placeholder 2"/>
          <p:cNvSpPr>
            <a:spLocks noGrp="1"/>
          </p:cNvSpPr>
          <p:nvPr>
            <p:ph idx="1"/>
          </p:nvPr>
        </p:nvSpPr>
        <p:spPr>
          <a:xfrm>
            <a:off x="457200" y="1676400"/>
            <a:ext cx="8229600" cy="4114800"/>
          </a:xfrm>
        </p:spPr>
        <p:txBody>
          <a:bodyPr/>
          <a:lstStyle/>
          <a:p>
            <a:pPr marL="0" indent="0">
              <a:buNone/>
            </a:pPr>
            <a:r>
              <a:rPr lang="en-US" sz="2600" dirty="0" smtClean="0"/>
              <a:t>Complete revision of the Pine manual and datasheets by August 2016</a:t>
            </a:r>
            <a:endParaRPr lang="en-US" sz="2600" dirty="0"/>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895600" y="2971800"/>
            <a:ext cx="3486150" cy="3066520"/>
          </a:xfrm>
          <a:prstGeom prst="rect">
            <a:avLst/>
          </a:prstGeom>
          <a:solidFill>
            <a:srgbClr val="FFFFFF">
              <a:shade val="85000"/>
            </a:srgbClr>
          </a:solidFill>
          <a:ln w="127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Tree>
    <p:extLst>
      <p:ext uri="{BB962C8B-B14F-4D97-AF65-F5344CB8AC3E}">
        <p14:creationId xmlns:p14="http://schemas.microsoft.com/office/powerpoint/2010/main" val="227213127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762000"/>
          </a:xfrm>
        </p:spPr>
        <p:txBody>
          <a:bodyPr/>
          <a:lstStyle/>
          <a:p>
            <a:r>
              <a:rPr lang="en-US" sz="3600" dirty="0" smtClean="0"/>
              <a:t>Changes to Manuals for 2017</a:t>
            </a:r>
            <a:endParaRPr lang="en-US" sz="3600" dirty="0"/>
          </a:p>
        </p:txBody>
      </p:sp>
      <p:sp>
        <p:nvSpPr>
          <p:cNvPr id="3" name="Content Placeholder 2"/>
          <p:cNvSpPr>
            <a:spLocks noGrp="1"/>
          </p:cNvSpPr>
          <p:nvPr>
            <p:ph idx="1"/>
          </p:nvPr>
        </p:nvSpPr>
        <p:spPr>
          <a:xfrm>
            <a:off x="228600" y="1524000"/>
            <a:ext cx="8763000" cy="4343400"/>
          </a:xfrm>
        </p:spPr>
        <p:txBody>
          <a:bodyPr/>
          <a:lstStyle/>
          <a:p>
            <a:pPr marL="0" indent="0">
              <a:buNone/>
            </a:pPr>
            <a:r>
              <a:rPr lang="en-US" sz="2800" b="1" dirty="0" smtClean="0">
                <a:solidFill>
                  <a:srgbClr val="FFC000"/>
                </a:solidFill>
              </a:rPr>
              <a:t>New pests from new model</a:t>
            </a:r>
          </a:p>
          <a:p>
            <a:pPr indent="511175">
              <a:buClr>
                <a:schemeClr val="tx1"/>
              </a:buClr>
              <a:buFont typeface="Wingdings" panose="05000000000000000000" pitchFamily="2" charset="2"/>
              <a:buChar char="§"/>
            </a:pPr>
            <a:r>
              <a:rPr lang="en-US" sz="2800" dirty="0" smtClean="0"/>
              <a:t>Will be run through post-assessment.</a:t>
            </a:r>
          </a:p>
          <a:p>
            <a:pPr marL="858838" indent="-509588">
              <a:buClr>
                <a:schemeClr val="tx1"/>
              </a:buClr>
              <a:buFont typeface="Wingdings" panose="05000000000000000000" pitchFamily="2" charset="2"/>
              <a:buChar char="§"/>
            </a:pPr>
            <a:r>
              <a:rPr lang="en-US" sz="2800" dirty="0" smtClean="0"/>
              <a:t>If pass, we will evaluate which manuals to include them in (if any).</a:t>
            </a:r>
          </a:p>
          <a:p>
            <a:pPr marL="858838" indent="-509588">
              <a:buClr>
                <a:schemeClr val="tx1"/>
              </a:buClr>
              <a:buFont typeface="Wingdings" panose="05000000000000000000" pitchFamily="2" charset="2"/>
              <a:buChar char="§"/>
            </a:pPr>
            <a:r>
              <a:rPr lang="en-US" sz="2800" dirty="0" smtClean="0"/>
              <a:t>If pest is likely to be found in a given commodity, a pest datasheet will be prepared and included in that manual.</a:t>
            </a:r>
          </a:p>
          <a:p>
            <a:pPr marL="1258888" lvl="1" indent="-509588">
              <a:buClr>
                <a:schemeClr val="tx1"/>
              </a:buClr>
              <a:buFont typeface="Wingdings" panose="05000000000000000000" pitchFamily="2" charset="2"/>
              <a:buChar char="§"/>
            </a:pPr>
            <a:endParaRPr lang="en-US" sz="2400" dirty="0" smtClean="0"/>
          </a:p>
          <a:p>
            <a:pPr marL="858838" indent="-509588">
              <a:buClr>
                <a:schemeClr val="tx1"/>
              </a:buClr>
              <a:buFont typeface="Wingdings" panose="05000000000000000000" pitchFamily="2" charset="2"/>
              <a:buChar char="§"/>
            </a:pPr>
            <a:endParaRPr lang="en-US" sz="2200" dirty="0" smtClean="0"/>
          </a:p>
          <a:p>
            <a:pPr lvl="1">
              <a:buNone/>
            </a:pPr>
            <a:endParaRPr lang="en-US" dirty="0" smtClean="0"/>
          </a:p>
        </p:txBody>
      </p:sp>
    </p:spTree>
    <p:extLst>
      <p:ext uri="{BB962C8B-B14F-4D97-AF65-F5344CB8AC3E}">
        <p14:creationId xmlns:p14="http://schemas.microsoft.com/office/powerpoint/2010/main" val="389461496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762000"/>
          </a:xfrm>
        </p:spPr>
        <p:txBody>
          <a:bodyPr/>
          <a:lstStyle/>
          <a:p>
            <a:r>
              <a:rPr lang="en-US" sz="3600" dirty="0" smtClean="0"/>
              <a:t>Changes to Manuals for 2017</a:t>
            </a:r>
            <a:endParaRPr lang="en-US" sz="3600" dirty="0"/>
          </a:p>
        </p:txBody>
      </p:sp>
      <p:sp>
        <p:nvSpPr>
          <p:cNvPr id="3" name="Content Placeholder 2"/>
          <p:cNvSpPr>
            <a:spLocks noGrp="1"/>
          </p:cNvSpPr>
          <p:nvPr>
            <p:ph idx="1"/>
          </p:nvPr>
        </p:nvSpPr>
        <p:spPr>
          <a:xfrm>
            <a:off x="228600" y="1219200"/>
            <a:ext cx="8763000" cy="4800600"/>
          </a:xfrm>
        </p:spPr>
        <p:txBody>
          <a:bodyPr/>
          <a:lstStyle/>
          <a:p>
            <a:pPr marL="0" indent="0">
              <a:buNone/>
            </a:pPr>
            <a:r>
              <a:rPr lang="en-US" sz="2800" b="1" dirty="0" smtClean="0">
                <a:solidFill>
                  <a:srgbClr val="FFC000"/>
                </a:solidFill>
              </a:rPr>
              <a:t>2017 Cyst Nematode</a:t>
            </a:r>
          </a:p>
          <a:p>
            <a:pPr lvl="1">
              <a:buClr>
                <a:schemeClr val="tx1"/>
              </a:buClr>
            </a:pPr>
            <a:r>
              <a:rPr lang="en-US" sz="2200" dirty="0" smtClean="0"/>
              <a:t>Removed: </a:t>
            </a:r>
            <a:r>
              <a:rPr lang="en-US" sz="2200" i="1" dirty="0" smtClean="0"/>
              <a:t>Heterodera </a:t>
            </a:r>
            <a:r>
              <a:rPr lang="en-US" sz="2200" i="1" dirty="0"/>
              <a:t>filipjevi </a:t>
            </a:r>
            <a:r>
              <a:rPr lang="en-US" sz="2200" dirty="0"/>
              <a:t>(Cereal cyst nematode): This pest has been deregulated and will no longer be offered for survey.</a:t>
            </a:r>
          </a:p>
          <a:p>
            <a:pPr marL="0" indent="0">
              <a:buNone/>
            </a:pPr>
            <a:endParaRPr lang="en-US" sz="2800" dirty="0" smtClean="0">
              <a:solidFill>
                <a:srgbClr val="FFC000"/>
              </a:solidFill>
            </a:endParaRPr>
          </a:p>
          <a:p>
            <a:pPr marL="0" indent="0">
              <a:buNone/>
            </a:pPr>
            <a:r>
              <a:rPr lang="en-US" sz="2800" b="1" dirty="0" smtClean="0">
                <a:solidFill>
                  <a:srgbClr val="FFC000"/>
                </a:solidFill>
              </a:rPr>
              <a:t>2017 Palm</a:t>
            </a:r>
          </a:p>
          <a:p>
            <a:pPr lvl="1">
              <a:buClr>
                <a:schemeClr val="tx1"/>
              </a:buClr>
            </a:pPr>
            <a:r>
              <a:rPr lang="en-US" sz="2200" dirty="0" smtClean="0"/>
              <a:t>Added</a:t>
            </a:r>
            <a:r>
              <a:rPr lang="en-US" sz="2200" dirty="0"/>
              <a:t>: </a:t>
            </a:r>
            <a:r>
              <a:rPr lang="en-US" sz="2200" i="1" dirty="0" smtClean="0"/>
              <a:t>Aspidiotus </a:t>
            </a:r>
            <a:r>
              <a:rPr lang="en-US" sz="2200" i="1" dirty="0"/>
              <a:t>rigidus </a:t>
            </a:r>
            <a:r>
              <a:rPr lang="en-US" sz="2200" dirty="0"/>
              <a:t>(False coconut scale): This pest was originally listed in the Tropical Hosts manual. However, its main hosts are coconut and other palms. Palm is a better fit for this pest.</a:t>
            </a:r>
          </a:p>
          <a:p>
            <a:pPr lvl="1">
              <a:buNone/>
            </a:pPr>
            <a:endParaRPr lang="en-US" dirty="0" smtClean="0"/>
          </a:p>
        </p:txBody>
      </p:sp>
    </p:spTree>
    <p:extLst>
      <p:ext uri="{BB962C8B-B14F-4D97-AF65-F5344CB8AC3E}">
        <p14:creationId xmlns:p14="http://schemas.microsoft.com/office/powerpoint/2010/main" val="346524987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762000"/>
          </a:xfrm>
        </p:spPr>
        <p:txBody>
          <a:bodyPr/>
          <a:lstStyle/>
          <a:p>
            <a:r>
              <a:rPr lang="en-US" sz="3600" dirty="0" smtClean="0"/>
              <a:t>Changes to Manuals for 2017</a:t>
            </a:r>
            <a:endParaRPr lang="en-US" sz="3600" dirty="0"/>
          </a:p>
        </p:txBody>
      </p:sp>
      <p:sp>
        <p:nvSpPr>
          <p:cNvPr id="3" name="Content Placeholder 2"/>
          <p:cNvSpPr>
            <a:spLocks noGrp="1"/>
          </p:cNvSpPr>
          <p:nvPr>
            <p:ph idx="1"/>
          </p:nvPr>
        </p:nvSpPr>
        <p:spPr>
          <a:xfrm>
            <a:off x="228600" y="914400"/>
            <a:ext cx="8763000" cy="4343400"/>
          </a:xfrm>
        </p:spPr>
        <p:txBody>
          <a:bodyPr/>
          <a:lstStyle/>
          <a:p>
            <a:pPr marL="0" indent="0">
              <a:buNone/>
            </a:pPr>
            <a:endParaRPr lang="en-US" sz="2800" dirty="0" smtClean="0">
              <a:solidFill>
                <a:srgbClr val="FFC000"/>
              </a:solidFill>
            </a:endParaRPr>
          </a:p>
          <a:p>
            <a:pPr marL="0" indent="0">
              <a:buNone/>
            </a:pPr>
            <a:r>
              <a:rPr lang="en-US" sz="2800" b="1" dirty="0" smtClean="0">
                <a:solidFill>
                  <a:srgbClr val="FFC000"/>
                </a:solidFill>
              </a:rPr>
              <a:t>2017 Small Grains</a:t>
            </a:r>
          </a:p>
          <a:p>
            <a:pPr marL="690563" indent="-233363">
              <a:buClr>
                <a:schemeClr val="tx1"/>
              </a:buClr>
            </a:pPr>
            <a:r>
              <a:rPr lang="en-US" sz="2200" dirty="0"/>
              <a:t>Removed</a:t>
            </a:r>
            <a:r>
              <a:rPr lang="en-US" sz="2200" dirty="0" smtClean="0"/>
              <a:t>: </a:t>
            </a:r>
            <a:r>
              <a:rPr lang="en-US" sz="2200" i="1" dirty="0" smtClean="0"/>
              <a:t>Peronosclerospora philippinensis </a:t>
            </a:r>
            <a:r>
              <a:rPr lang="en-US" sz="2200" dirty="0" smtClean="0"/>
              <a:t>(Philippine downy mildew): Conflicting evidence about oat being a major host.</a:t>
            </a:r>
            <a:endParaRPr lang="en-US" sz="2200" dirty="0" smtClean="0">
              <a:effectLst>
                <a:outerShdw blurRad="38100" dist="38100" dir="2700000" algn="tl">
                  <a:srgbClr val="000000">
                    <a:alpha val="43137"/>
                  </a:srgbClr>
                </a:outerShdw>
              </a:effectLst>
            </a:endParaRPr>
          </a:p>
          <a:p>
            <a:pPr marL="457200" indent="0">
              <a:buClr>
                <a:schemeClr val="tx1"/>
              </a:buClr>
              <a:buNone/>
            </a:pPr>
            <a:endParaRPr lang="en-US" sz="2200" dirty="0" smtClean="0">
              <a:effectLst>
                <a:outerShdw blurRad="38100" dist="38100" dir="2700000" algn="tl">
                  <a:srgbClr val="000000">
                    <a:alpha val="43137"/>
                  </a:srgbClr>
                </a:outerShdw>
              </a:effectLst>
            </a:endParaRPr>
          </a:p>
          <a:p>
            <a:pPr marL="690563" lvl="0" indent="-233363">
              <a:buClr>
                <a:schemeClr val="tx1"/>
              </a:buClr>
            </a:pPr>
            <a:r>
              <a:rPr lang="en-US" sz="2200" dirty="0"/>
              <a:t>Removed</a:t>
            </a:r>
            <a:r>
              <a:rPr lang="en-US" sz="2200" dirty="0" smtClean="0"/>
              <a:t>: </a:t>
            </a:r>
            <a:r>
              <a:rPr lang="en-US" sz="2200" i="1" dirty="0" smtClean="0"/>
              <a:t>Heterodera filipjevi </a:t>
            </a:r>
            <a:r>
              <a:rPr lang="en-US" sz="2200" dirty="0" smtClean="0"/>
              <a:t>(Cereal cyst nematode): This pest has been deregulated and will not be offered for survey. </a:t>
            </a:r>
          </a:p>
          <a:p>
            <a:pPr marL="457200" lvl="0" indent="0">
              <a:buClr>
                <a:schemeClr val="tx1"/>
              </a:buClr>
              <a:buNone/>
            </a:pPr>
            <a:endParaRPr lang="en-US" sz="2200" dirty="0" smtClean="0">
              <a:effectLst/>
            </a:endParaRPr>
          </a:p>
          <a:p>
            <a:pPr marL="0" indent="0">
              <a:buNone/>
            </a:pPr>
            <a:r>
              <a:rPr lang="en-US" sz="2800" b="1" dirty="0" smtClean="0">
                <a:solidFill>
                  <a:srgbClr val="FFC000"/>
                </a:solidFill>
              </a:rPr>
              <a:t>2017 Tropical</a:t>
            </a:r>
          </a:p>
          <a:p>
            <a:pPr marL="690563" indent="-233363">
              <a:buClr>
                <a:schemeClr val="tx1"/>
              </a:buClr>
            </a:pPr>
            <a:r>
              <a:rPr lang="en-US" sz="2200" dirty="0"/>
              <a:t>Removed: </a:t>
            </a:r>
            <a:r>
              <a:rPr lang="en-US" sz="2200" i="1" dirty="0" smtClean="0"/>
              <a:t>Aspidiotus rigidus </a:t>
            </a:r>
            <a:r>
              <a:rPr lang="en-US" sz="2200" dirty="0" smtClean="0"/>
              <a:t>(False coconut scale): This pest was originally listed in the Tropical Hosts manual. However, its main hosts are coconuts and other palms. Palm is a better fit for this pest. </a:t>
            </a:r>
            <a:endParaRPr lang="en-US" dirty="0" smtClean="0"/>
          </a:p>
        </p:txBody>
      </p:sp>
    </p:spTree>
    <p:extLst>
      <p:ext uri="{BB962C8B-B14F-4D97-AF65-F5344CB8AC3E}">
        <p14:creationId xmlns:p14="http://schemas.microsoft.com/office/powerpoint/2010/main" val="3199264289"/>
      </p:ext>
    </p:extLst>
  </p:cSld>
  <p:clrMapOvr>
    <a:masterClrMapping/>
  </p:clrMapOvr>
  <p:timing>
    <p:tnLst>
      <p:par>
        <p:cTn id="1" dur="indefinite" restart="never" nodeType="tmRoot"/>
      </p:par>
    </p:tnLst>
  </p:timing>
</p:sld>
</file>

<file path=ppt/theme/theme1.xml><?xml version="1.0" encoding="utf-8"?>
<a:theme xmlns:a="http://schemas.openxmlformats.org/drawingml/2006/main" name="Textured">
  <a:themeElements>
    <a:clrScheme name="Textured 5">
      <a:dk1>
        <a:srgbClr val="003366"/>
      </a:dk1>
      <a:lt1>
        <a:srgbClr val="FFFFFF"/>
      </a:lt1>
      <a:dk2>
        <a:srgbClr val="2B5481"/>
      </a:dk2>
      <a:lt2>
        <a:srgbClr val="E5FFFF"/>
      </a:lt2>
      <a:accent1>
        <a:srgbClr val="009999"/>
      </a:accent1>
      <a:accent2>
        <a:srgbClr val="336699"/>
      </a:accent2>
      <a:accent3>
        <a:srgbClr val="ACB3C1"/>
      </a:accent3>
      <a:accent4>
        <a:srgbClr val="DADADA"/>
      </a:accent4>
      <a:accent5>
        <a:srgbClr val="AACACA"/>
      </a:accent5>
      <a:accent6>
        <a:srgbClr val="2D5C8A"/>
      </a:accent6>
      <a:hlink>
        <a:srgbClr val="00CCFF"/>
      </a:hlink>
      <a:folHlink>
        <a:srgbClr val="FFCC00"/>
      </a:folHlink>
    </a:clrScheme>
    <a:fontScheme name="Textured">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ahoma"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ahoma" charset="0"/>
          </a:defRPr>
        </a:defPPr>
      </a:lstStyle>
    </a:lnDef>
  </a:objectDefaults>
  <a:extraClrSchemeLst>
    <a:extraClrScheme>
      <a:clrScheme name="Textured 1">
        <a:dk1>
          <a:srgbClr val="660000"/>
        </a:dk1>
        <a:lt1>
          <a:srgbClr val="FFFFFF"/>
        </a:lt1>
        <a:dk2>
          <a:srgbClr val="800000"/>
        </a:dk2>
        <a:lt2>
          <a:srgbClr val="FFFFCC"/>
        </a:lt2>
        <a:accent1>
          <a:srgbClr val="BE7960"/>
        </a:accent1>
        <a:accent2>
          <a:srgbClr val="CC6600"/>
        </a:accent2>
        <a:accent3>
          <a:srgbClr val="C0AAAA"/>
        </a:accent3>
        <a:accent4>
          <a:srgbClr val="DADADA"/>
        </a:accent4>
        <a:accent5>
          <a:srgbClr val="DBBEB6"/>
        </a:accent5>
        <a:accent6>
          <a:srgbClr val="B95C00"/>
        </a:accent6>
        <a:hlink>
          <a:srgbClr val="FFCC66"/>
        </a:hlink>
        <a:folHlink>
          <a:srgbClr val="CC3300"/>
        </a:folHlink>
      </a:clrScheme>
      <a:clrMap bg1="dk2" tx1="lt1" bg2="dk1" tx2="lt2" accent1="accent1" accent2="accent2" accent3="accent3" accent4="accent4" accent5="accent5" accent6="accent6" hlink="hlink" folHlink="folHlink"/>
    </a:extraClrScheme>
    <a:extraClrScheme>
      <a:clrScheme name="Textured 2">
        <a:dk1>
          <a:srgbClr val="003300"/>
        </a:dk1>
        <a:lt1>
          <a:srgbClr val="FFFFFF"/>
        </a:lt1>
        <a:dk2>
          <a:srgbClr val="4D6A2A"/>
        </a:dk2>
        <a:lt2>
          <a:srgbClr val="CCFF99"/>
        </a:lt2>
        <a:accent1>
          <a:srgbClr val="33CC33"/>
        </a:accent1>
        <a:accent2>
          <a:srgbClr val="46562A"/>
        </a:accent2>
        <a:accent3>
          <a:srgbClr val="B2B9AC"/>
        </a:accent3>
        <a:accent4>
          <a:srgbClr val="DADADA"/>
        </a:accent4>
        <a:accent5>
          <a:srgbClr val="ADE2AD"/>
        </a:accent5>
        <a:accent6>
          <a:srgbClr val="3F4D25"/>
        </a:accent6>
        <a:hlink>
          <a:srgbClr val="009999"/>
        </a:hlink>
        <a:folHlink>
          <a:srgbClr val="CCCC00"/>
        </a:folHlink>
      </a:clrScheme>
      <a:clrMap bg1="dk2" tx1="lt1" bg2="dk1" tx2="lt2" accent1="accent1" accent2="accent2" accent3="accent3" accent4="accent4" accent5="accent5" accent6="accent6" hlink="hlink" folHlink="folHlink"/>
    </a:extraClrScheme>
    <a:extraClrScheme>
      <a:clrScheme name="Textured 3">
        <a:dk1>
          <a:srgbClr val="4E4E74"/>
        </a:dk1>
        <a:lt1>
          <a:srgbClr val="FFFFFF"/>
        </a:lt1>
        <a:dk2>
          <a:srgbClr val="666699"/>
        </a:dk2>
        <a:lt2>
          <a:srgbClr val="FFFFCC"/>
        </a:lt2>
        <a:accent1>
          <a:srgbClr val="5E5884"/>
        </a:accent1>
        <a:accent2>
          <a:srgbClr val="8AB29D"/>
        </a:accent2>
        <a:accent3>
          <a:srgbClr val="B8B8CA"/>
        </a:accent3>
        <a:accent4>
          <a:srgbClr val="DADADA"/>
        </a:accent4>
        <a:accent5>
          <a:srgbClr val="B6B4C2"/>
        </a:accent5>
        <a:accent6>
          <a:srgbClr val="7DA18E"/>
        </a:accent6>
        <a:hlink>
          <a:srgbClr val="FFFF99"/>
        </a:hlink>
        <a:folHlink>
          <a:srgbClr val="FFCC00"/>
        </a:folHlink>
      </a:clrScheme>
      <a:clrMap bg1="dk2" tx1="lt1" bg2="dk1" tx2="lt2" accent1="accent1" accent2="accent2" accent3="accent3" accent4="accent4" accent5="accent5" accent6="accent6" hlink="hlink" folHlink="folHlink"/>
    </a:extraClrScheme>
    <a:extraClrScheme>
      <a:clrScheme name="Textured 4">
        <a:dk1>
          <a:srgbClr val="004E4C"/>
        </a:dk1>
        <a:lt1>
          <a:srgbClr val="FFFFFF"/>
        </a:lt1>
        <a:dk2>
          <a:srgbClr val="006666"/>
        </a:dk2>
        <a:lt2>
          <a:srgbClr val="FFFFCC"/>
        </a:lt2>
        <a:accent1>
          <a:srgbClr val="FFCC00"/>
        </a:accent1>
        <a:accent2>
          <a:srgbClr val="00B0AC"/>
        </a:accent2>
        <a:accent3>
          <a:srgbClr val="AAB8B8"/>
        </a:accent3>
        <a:accent4>
          <a:srgbClr val="DADADA"/>
        </a:accent4>
        <a:accent5>
          <a:srgbClr val="FFE2AA"/>
        </a:accent5>
        <a:accent6>
          <a:srgbClr val="009F9B"/>
        </a:accent6>
        <a:hlink>
          <a:srgbClr val="BA7C3E"/>
        </a:hlink>
        <a:folHlink>
          <a:srgbClr val="724C00"/>
        </a:folHlink>
      </a:clrScheme>
      <a:clrMap bg1="dk2" tx1="lt1" bg2="dk1" tx2="lt2" accent1="accent1" accent2="accent2" accent3="accent3" accent4="accent4" accent5="accent5" accent6="accent6" hlink="hlink" folHlink="folHlink"/>
    </a:extraClrScheme>
    <a:extraClrScheme>
      <a:clrScheme name="Textured 5">
        <a:dk1>
          <a:srgbClr val="003366"/>
        </a:dk1>
        <a:lt1>
          <a:srgbClr val="FFFFFF"/>
        </a:lt1>
        <a:dk2>
          <a:srgbClr val="2B5481"/>
        </a:dk2>
        <a:lt2>
          <a:srgbClr val="E5FFFF"/>
        </a:lt2>
        <a:accent1>
          <a:srgbClr val="009999"/>
        </a:accent1>
        <a:accent2>
          <a:srgbClr val="336699"/>
        </a:accent2>
        <a:accent3>
          <a:srgbClr val="ACB3C1"/>
        </a:accent3>
        <a:accent4>
          <a:srgbClr val="DADADA"/>
        </a:accent4>
        <a:accent5>
          <a:srgbClr val="AACACA"/>
        </a:accent5>
        <a:accent6>
          <a:srgbClr val="2D5C8A"/>
        </a:accent6>
        <a:hlink>
          <a:srgbClr val="00CCFF"/>
        </a:hlink>
        <a:folHlink>
          <a:srgbClr val="FFCC00"/>
        </a:folHlink>
      </a:clrScheme>
      <a:clrMap bg1="dk2" tx1="lt1" bg2="dk1" tx2="lt2" accent1="accent1" accent2="accent2" accent3="accent3" accent4="accent4" accent5="accent5" accent6="accent6" hlink="hlink" folHlink="folHlink"/>
    </a:extraClrScheme>
    <a:extraClrScheme>
      <a:clrScheme name="Textured 6">
        <a:dk1>
          <a:srgbClr val="080808"/>
        </a:dk1>
        <a:lt1>
          <a:srgbClr val="FFFFFF"/>
        </a:lt1>
        <a:dk2>
          <a:srgbClr val="4D4D4D"/>
        </a:dk2>
        <a:lt2>
          <a:srgbClr val="FFFFFF"/>
        </a:lt2>
        <a:accent1>
          <a:srgbClr val="666699"/>
        </a:accent1>
        <a:accent2>
          <a:srgbClr val="3366CC"/>
        </a:accent2>
        <a:accent3>
          <a:srgbClr val="B2B2B2"/>
        </a:accent3>
        <a:accent4>
          <a:srgbClr val="DADADA"/>
        </a:accent4>
        <a:accent5>
          <a:srgbClr val="B8B8CA"/>
        </a:accent5>
        <a:accent6>
          <a:srgbClr val="2D5CB9"/>
        </a:accent6>
        <a:hlink>
          <a:srgbClr val="00CCFF"/>
        </a:hlink>
        <a:folHlink>
          <a:srgbClr val="CCCCFF"/>
        </a:folHlink>
      </a:clrScheme>
      <a:clrMap bg1="dk2" tx1="lt1" bg2="dk1" tx2="lt2" accent1="accent1" accent2="accent2" accent3="accent3" accent4="accent4" accent5="accent5" accent6="accent6" hlink="hlink" folHlink="folHlink"/>
    </a:extraClrScheme>
    <a:extraClrScheme>
      <a:clrScheme name="Textured 7">
        <a:dk1>
          <a:srgbClr val="000000"/>
        </a:dk1>
        <a:lt1>
          <a:srgbClr val="DBDAC2"/>
        </a:lt1>
        <a:dk2>
          <a:srgbClr val="827F4C"/>
        </a:dk2>
        <a:lt2>
          <a:srgbClr val="C0BC94"/>
        </a:lt2>
        <a:accent1>
          <a:srgbClr val="AAA578"/>
        </a:accent1>
        <a:accent2>
          <a:srgbClr val="A2A4AC"/>
        </a:accent2>
        <a:accent3>
          <a:srgbClr val="EAEADD"/>
        </a:accent3>
        <a:accent4>
          <a:srgbClr val="000000"/>
        </a:accent4>
        <a:accent5>
          <a:srgbClr val="D2CFBE"/>
        </a:accent5>
        <a:accent6>
          <a:srgbClr val="92949B"/>
        </a:accent6>
        <a:hlink>
          <a:srgbClr val="5B8800"/>
        </a:hlink>
        <a:folHlink>
          <a:srgbClr val="686532"/>
        </a:folHlink>
      </a:clrScheme>
      <a:clrMap bg1="lt1" tx1="dk1" bg2="lt2" tx2="dk2" accent1="accent1" accent2="accent2" accent3="accent3" accent4="accent4" accent5="accent5" accent6="accent6" hlink="hlink" folHlink="folHlink"/>
    </a:extraClrScheme>
    <a:extraClrScheme>
      <a:clrScheme name="Textured 8">
        <a:dk1>
          <a:srgbClr val="000000"/>
        </a:dk1>
        <a:lt1>
          <a:srgbClr val="DCE8F4"/>
        </a:lt1>
        <a:dk2>
          <a:srgbClr val="7B9CB5"/>
        </a:dk2>
        <a:lt2>
          <a:srgbClr val="969696"/>
        </a:lt2>
        <a:accent1>
          <a:srgbClr val="FFFFFF"/>
        </a:accent1>
        <a:accent2>
          <a:srgbClr val="00BAB6"/>
        </a:accent2>
        <a:accent3>
          <a:srgbClr val="EBF2F8"/>
        </a:accent3>
        <a:accent4>
          <a:srgbClr val="000000"/>
        </a:accent4>
        <a:accent5>
          <a:srgbClr val="FFFFFF"/>
        </a:accent5>
        <a:accent6>
          <a:srgbClr val="00A8A5"/>
        </a:accent6>
        <a:hlink>
          <a:srgbClr val="8A8AD8"/>
        </a:hlink>
        <a:folHlink>
          <a:srgbClr val="24249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spe:Receivers xmlns:spe="http://schemas.microsoft.com/sharepoint/events">
  <Receiver>
    <Name>Document ID Generator</Name>
    <Synchronization>Synchronous</Synchronization>
    <Type>10001</Type>
    <SequenceNumber>1000</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10002</Type>
    <SequenceNumber>1001</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10004</Type>
    <SequenceNumber>1002</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10006</Type>
    <SequenceNumber>1003</SequenceNumber>
    <Assembly>Microsoft.Office.DocumentManagement, Version=14.0.0.0, Culture=neutral, PublicKeyToken=71e9bce111e9429c</Assembly>
    <Class>Microsoft.Office.DocumentManagement.Internal.DocIdHandler</Class>
    <Data/>
    <Filter/>
  </Receiver>
</spe:Receivers>
</file>

<file path=customXml/item2.xml><?xml version="1.0" encoding="utf-8"?>
<ct:contentTypeSchema xmlns:ct="http://schemas.microsoft.com/office/2006/metadata/contentType" xmlns:ma="http://schemas.microsoft.com/office/2006/metadata/properties/metaAttributes" ct:_="" ma:_="" ma:contentTypeName="Document" ma:contentTypeID="0x0101005E522B94E69CD74A82A7CEE9BF0963B0" ma:contentTypeVersion="0" ma:contentTypeDescription="Create a new document." ma:contentTypeScope="" ma:versionID="27ebc82f74802ac29a342847cdd892df">
  <xsd:schema xmlns:xsd="http://www.w3.org/2001/XMLSchema" xmlns:xs="http://www.w3.org/2001/XMLSchema" xmlns:p="http://schemas.microsoft.com/office/2006/metadata/properties" xmlns:ns2="ed6d8045-9bce-45b8-96e9-ffa15b628daa" targetNamespace="http://schemas.microsoft.com/office/2006/metadata/properties" ma:root="true" ma:fieldsID="f731c6ce2622161d0d54611dd74d5f3a" ns2:_="">
    <xsd:import namespace="ed6d8045-9bce-45b8-96e9-ffa15b628daa"/>
    <xsd:element name="properties">
      <xsd:complexType>
        <xsd:sequence>
          <xsd:element name="documentManagement">
            <xsd:complexType>
              <xsd:all>
                <xsd:element ref="ns2:_dlc_DocId" minOccurs="0"/>
                <xsd:element ref="ns2:_dlc_DocIdUrl" minOccurs="0"/>
                <xsd:element ref="ns2:_dlc_DocIdPersistI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d6d8045-9bce-45b8-96e9-ffa15b628daa"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_dlc_DocId xmlns="ed6d8045-9bce-45b8-96e9-ffa15b628daa">A7UXA6N55WET-5418-7585</_dlc_DocId>
    <_dlc_DocIdUrl xmlns="ed6d8045-9bce-45b8-96e9-ffa15b628daa">
      <Url>http://sp.we.aphis.gov/PPQ/st/cphst/pd/_layouts/DocIdRedir.aspx?ID=A7UXA6N55WET-5418-7585</Url>
      <Description>A7UXA6N55WET-5418-7585</Description>
    </_dlc_DocIdUrl>
  </documentManagement>
</p:properties>
</file>

<file path=customXml/item4.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4D998C34-EC42-4328-AF94-EFB863DD6CD8}">
  <ds:schemaRefs>
    <ds:schemaRef ds:uri="http://schemas.microsoft.com/sharepoint/events"/>
  </ds:schemaRefs>
</ds:datastoreItem>
</file>

<file path=customXml/itemProps2.xml><?xml version="1.0" encoding="utf-8"?>
<ds:datastoreItem xmlns:ds="http://schemas.openxmlformats.org/officeDocument/2006/customXml" ds:itemID="{F31A1317-A65A-4573-A016-DBBC430E68D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d6d8045-9bce-45b8-96e9-ffa15b628da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A4D37569-18B0-4A74-A883-B92966135F5B}">
  <ds:schemaRefs>
    <ds:schemaRef ds:uri="http://schemas.microsoft.com/office/2006/metadata/properties"/>
    <ds:schemaRef ds:uri="http://schemas.microsoft.com/office/2006/documentManagement/types"/>
    <ds:schemaRef ds:uri="http://purl.org/dc/terms/"/>
    <ds:schemaRef ds:uri="http://purl.org/dc/dcmitype/"/>
    <ds:schemaRef ds:uri="http://www.w3.org/XML/1998/namespace"/>
    <ds:schemaRef ds:uri="http://purl.org/dc/elements/1.1/"/>
    <ds:schemaRef ds:uri="http://schemas.microsoft.com/office/infopath/2007/PartnerControls"/>
    <ds:schemaRef ds:uri="http://schemas.openxmlformats.org/package/2006/metadata/core-properties"/>
    <ds:schemaRef ds:uri="ed6d8045-9bce-45b8-96e9-ffa15b628daa"/>
  </ds:schemaRefs>
</ds:datastoreItem>
</file>

<file path=customXml/itemProps4.xml><?xml version="1.0" encoding="utf-8"?>
<ds:datastoreItem xmlns:ds="http://schemas.openxmlformats.org/officeDocument/2006/customXml" ds:itemID="{56FE9A3A-AC74-43B5-8477-37CBE0B30745}">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Textured</Template>
  <TotalTime>8373</TotalTime>
  <Words>1067</Words>
  <Application>Microsoft Office PowerPoint</Application>
  <PresentationFormat>On-screen Show (4:3)</PresentationFormat>
  <Paragraphs>137</Paragraphs>
  <Slides>13</Slides>
  <Notes>13</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2</vt:i4>
      </vt:variant>
      <vt:variant>
        <vt:lpstr>Slide Titles</vt:lpstr>
      </vt:variant>
      <vt:variant>
        <vt:i4>13</vt:i4>
      </vt:variant>
    </vt:vector>
  </HeadingPairs>
  <TitlesOfParts>
    <vt:vector size="19" baseType="lpstr">
      <vt:lpstr>Arial</vt:lpstr>
      <vt:lpstr>Tahoma</vt:lpstr>
      <vt:lpstr>Wingdings</vt:lpstr>
      <vt:lpstr>Textured</vt:lpstr>
      <vt:lpstr>Acrobat Document</vt:lpstr>
      <vt:lpstr>Photo Editor Photo</vt:lpstr>
      <vt:lpstr>Manual Update </vt:lpstr>
      <vt:lpstr>Topics</vt:lpstr>
      <vt:lpstr>Listing of Currently Available Manuals for Pest Surveillance</vt:lpstr>
      <vt:lpstr>Manual/Datasheet Revisions</vt:lpstr>
      <vt:lpstr>Manual/Datasheet Revisions</vt:lpstr>
      <vt:lpstr>Manual Updates for 2017</vt:lpstr>
      <vt:lpstr>Changes to Manuals for 2017</vt:lpstr>
      <vt:lpstr>Changes to Manuals for 2017</vt:lpstr>
      <vt:lpstr>Changes to Manuals for 2017</vt:lpstr>
      <vt:lpstr>New Surveys Anticipated for 2018</vt:lpstr>
      <vt:lpstr>Manual Updates for 2018</vt:lpstr>
      <vt:lpstr>Other Suggested Manuals/ Surveys</vt:lpstr>
      <vt:lpstr>Questions</vt:lpstr>
    </vt:vector>
  </TitlesOfParts>
  <Company>USDA APHIS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lkennaway</dc:creator>
  <cp:lastModifiedBy>Sullivan, Melinda J - APHIS</cp:lastModifiedBy>
  <cp:revision>523</cp:revision>
  <cp:lastPrinted>2013-02-05T21:30:04Z</cp:lastPrinted>
  <dcterms:created xsi:type="dcterms:W3CDTF">2008-07-31T20:19:29Z</dcterms:created>
  <dcterms:modified xsi:type="dcterms:W3CDTF">2016-02-08T18:29:45Z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0x0101005E522B94E69CD74A82A7CEE9BF0963B0</vt:lpwstr>
  </property>
  <property fmtid="{D5CDD505-2E9C-101B-9397-08002B2CF9AE}" pid="3" name="_dlc_DocIdItemGuid">
    <vt:lpwstr>cef804dd-86b1-4a2d-9581-4d181c8c9061</vt:lpwstr>
  </property>
</Properties>
</file>