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1"/>
  </p:notesMasterIdLst>
  <p:handoutMasterIdLst>
    <p:handoutMasterId r:id="rId22"/>
  </p:handoutMasterIdLst>
  <p:sldIdLst>
    <p:sldId id="262" r:id="rId6"/>
    <p:sldId id="270" r:id="rId7"/>
    <p:sldId id="271" r:id="rId8"/>
    <p:sldId id="272" r:id="rId9"/>
    <p:sldId id="276" r:id="rId10"/>
    <p:sldId id="280" r:id="rId11"/>
    <p:sldId id="283" r:id="rId12"/>
    <p:sldId id="287" r:id="rId13"/>
    <p:sldId id="282" r:id="rId14"/>
    <p:sldId id="267" r:id="rId15"/>
    <p:sldId id="268" r:id="rId16"/>
    <p:sldId id="278" r:id="rId17"/>
    <p:sldId id="274" r:id="rId18"/>
    <p:sldId id="275" r:id="rId19"/>
    <p:sldId id="269" r:id="rId2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  <a:srgbClr val="006600"/>
    <a:srgbClr val="CCE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18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bowers\Documents\CAPS%20Strategic%20Plan\CAPS%20Surveys%20&amp;%20Funding%20FY13%20-%20FY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Sheet1!$R$46</c:f>
              <c:strCache>
                <c:ptCount val="1"/>
                <c:pt idx="0">
                  <c:v>Total CAPS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numRef>
              <c:f>Sheet1!$Q$47:$Q$51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Sheet1!$R$47:$R$51</c:f>
              <c:numCache>
                <c:formatCode>_("$"* #,##0_);_("$"* \(#,##0\);_("$"* "-"??_);_(@_)</c:formatCode>
                <c:ptCount val="5"/>
                <c:pt idx="0">
                  <c:v>6492313.7699999996</c:v>
                </c:pt>
                <c:pt idx="1">
                  <c:v>6193191</c:v>
                </c:pt>
                <c:pt idx="2">
                  <c:v>6298915</c:v>
                </c:pt>
                <c:pt idx="3">
                  <c:v>6377648.1899999995</c:v>
                </c:pt>
                <c:pt idx="4">
                  <c:v>6258524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Sheet1!$S$46</c:f>
              <c:strCache>
                <c:ptCount val="1"/>
                <c:pt idx="0">
                  <c:v>Infrastructure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Sheet1!$Q$47:$Q$51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Sheet1!$S$47:$S$51</c:f>
              <c:numCache>
                <c:formatCode>_("$"* #,##0_);_("$"* \(#,##0\);_("$"* "-"??_);_(@_)</c:formatCode>
                <c:ptCount val="5"/>
                <c:pt idx="0">
                  <c:v>3767554.77</c:v>
                </c:pt>
                <c:pt idx="1">
                  <c:v>3698999</c:v>
                </c:pt>
                <c:pt idx="2">
                  <c:v>3680019</c:v>
                </c:pt>
                <c:pt idx="3">
                  <c:v>3739667.19</c:v>
                </c:pt>
                <c:pt idx="4">
                  <c:v>3613489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Sheet1!$T$46</c:f>
              <c:strCache>
                <c:ptCount val="1"/>
                <c:pt idx="0">
                  <c:v>Surveys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cat>
            <c:numRef>
              <c:f>Sheet1!$Q$47:$Q$51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Sheet1!$T$47:$T$51</c:f>
              <c:numCache>
                <c:formatCode>_("$"* #,##0_);_("$"* \(#,##0\);_("$"* "-"??_);_(@_)</c:formatCode>
                <c:ptCount val="5"/>
                <c:pt idx="0">
                  <c:v>2724759</c:v>
                </c:pt>
                <c:pt idx="1">
                  <c:v>2494192</c:v>
                </c:pt>
                <c:pt idx="2">
                  <c:v>2618896</c:v>
                </c:pt>
                <c:pt idx="3">
                  <c:v>2637981</c:v>
                </c:pt>
                <c:pt idx="4">
                  <c:v>2645035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2313104"/>
        <c:axId val="282311928"/>
      </c:lineChart>
      <c:dateAx>
        <c:axId val="282313104"/>
        <c:scaling>
          <c:orientation val="minMax"/>
          <c:min val="2013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>
                    <a:solidFill>
                      <a:schemeClr val="tx1"/>
                    </a:solidFill>
                  </a:rPr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in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2311928"/>
        <c:crosses val="autoZero"/>
        <c:auto val="0"/>
        <c:lblOffset val="100"/>
        <c:baseTimeUnit val="days"/>
        <c:majorUnit val="1"/>
        <c:majorTimeUnit val="days"/>
        <c:minorUnit val="1"/>
        <c:minorTimeUnit val="days"/>
      </c:dateAx>
      <c:valAx>
        <c:axId val="282311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>
                    <a:solidFill>
                      <a:schemeClr val="tx1"/>
                    </a:solidFill>
                  </a:rPr>
                  <a:t>Dollars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&quot;$&quot;* #,##0.0_);_(&quot;$&quot;* \(#,##0.0\);_(&quot;$&quot;* &quot;-&quot;?_);_(@_)" sourceLinked="0"/>
        <c:majorTickMark val="in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2313104"/>
        <c:crosses val="autoZero"/>
        <c:crossBetween val="midCat"/>
        <c:dispUnits>
          <c:builtInUnit val="millions"/>
          <c:dispUnitsLbl>
            <c:layout>
              <c:manualLayout>
                <c:xMode val="edge"/>
                <c:yMode val="edge"/>
                <c:x val="5.2889498970487309E-2"/>
                <c:y val="0.10415561343550986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solidFill>
          <a:schemeClr val="bg2">
            <a:alpha val="68000"/>
          </a:schemeClr>
        </a:solidFill>
        <a:ln w="9525">
          <a:solidFill>
            <a:schemeClr val="bg2">
              <a:lumMod val="50000"/>
            </a:schemeClr>
          </a:solidFill>
        </a:ln>
        <a:effectLst/>
      </c:spPr>
    </c:plotArea>
    <c:legend>
      <c:legendPos val="r"/>
      <c:layout>
        <c:manualLayout>
          <c:xMode val="edge"/>
          <c:yMode val="edge"/>
          <c:x val="0.86338852394831866"/>
          <c:y val="0.33310509226499652"/>
          <c:w val="0.13519096300807704"/>
          <c:h val="0.18770007477554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19050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CF7C1E52-EF9E-480C-B7BC-32662880EAF1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B9665B78-2724-47EA-9347-E6EC18628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0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6BB6A7C4-B4AA-4008-BCD5-36AC6BC80C42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5" tIns="46588" rIns="93175" bIns="4658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3B408DE8-84EF-45BC-82B7-4DE3FA315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48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42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2013-14:  CAPS </a:t>
            </a:r>
            <a:r>
              <a:rPr lang="en-US" baseline="0" dirty="0" smtClean="0"/>
              <a:t> + PPQ + FB </a:t>
            </a:r>
            <a:r>
              <a:rPr lang="en-US" baseline="0" dirty="0" err="1" smtClean="0"/>
              <a:t>natl</a:t>
            </a:r>
            <a:r>
              <a:rPr lang="en-US" baseline="0" dirty="0" smtClean="0"/>
              <a:t> prior</a:t>
            </a:r>
          </a:p>
          <a:p>
            <a:r>
              <a:rPr lang="en-US" baseline="0" dirty="0" smtClean="0"/>
              <a:t>Percent Priority Pest with data in NAPIS is divided by the Priority Pests targeted for survey (J-3</a:t>
            </a:r>
            <a:r>
              <a:rPr lang="en-US" baseline="0" smtClean="0"/>
              <a:t>) times 100</a:t>
            </a:r>
            <a:endParaRPr lang="en-US" baseline="0" dirty="0" smtClean="0"/>
          </a:p>
          <a:p>
            <a:r>
              <a:rPr lang="en-US" baseline="0" dirty="0" smtClean="0"/>
              <a:t>Priority Pests with NO data in NAPIS is Priority pests targeted for survey minus Priority Pests with data in NAPIS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21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5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19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098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23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53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37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30000" dirty="0" smtClean="0"/>
              <a:t>#</a:t>
            </a:r>
            <a:r>
              <a:rPr lang="en-US" dirty="0" smtClean="0"/>
              <a:t>Some Priority Pests are only in a CAPS commodity survey, e.g., Oak.  This pest is then removed from the shortened priority</a:t>
            </a:r>
            <a:r>
              <a:rPr lang="en-US" baseline="0" dirty="0" smtClean="0"/>
              <a:t> pest list.</a:t>
            </a:r>
            <a:r>
              <a:rPr lang="en-US" dirty="0" smtClean="0"/>
              <a:t>  However, some FB surveys,</a:t>
            </a:r>
            <a:r>
              <a:rPr lang="en-US" baseline="0" dirty="0" smtClean="0"/>
              <a:t> e.g., Stone Fruit and Orchard, contain this pest.  While surveys for this pest occur, it is not counted in the FB w/o CAPS calculations because it is not in the shortened priority pest list to be matched against the Survey Summary form list.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Large increase in funding from 2014 to 2015, but only a small increase in surveys and pests targeted.</a:t>
            </a:r>
          </a:p>
          <a:p>
            <a:r>
              <a:rPr lang="en-US" baseline="0" dirty="0" smtClean="0"/>
              <a:t>However, there was a pronounced movement to the Natl Priority Surveys away from the other surveys in G!S.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04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Farm Bill Goal 1 Survey, all the Priority Pests are being surveyed for in the National Priority Surveys.  The remaining surveys in Farm Bill are</a:t>
            </a:r>
            <a:r>
              <a:rPr lang="en-US" baseline="0" dirty="0" smtClean="0"/>
              <a:t> not addressing Priority Pests.  Similar results also were seen for 2013 and 2014 surveys.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28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09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858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43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30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8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3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7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194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7384"/>
            <a:ext cx="8229600" cy="710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1059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37064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3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54051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/>
              <a:t>Pest Detection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/>
              <a:t>Cooperative Agricultural Pest Survey (CAPS)</a:t>
            </a:r>
          </a:p>
        </p:txBody>
      </p:sp>
      <p:pic>
        <p:nvPicPr>
          <p:cNvPr id="8" name="Picture 7" descr="C:\Documents and Settings\jbowers\My Documents\My Pictures\YellowBug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07915" y="5904854"/>
            <a:ext cx="1050011" cy="787508"/>
          </a:xfrm>
          <a:prstGeom prst="ellipse">
            <a:avLst/>
          </a:prstGeom>
          <a:ln w="635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69" y="2812300"/>
            <a:ext cx="3206535" cy="2861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63500" dir="36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990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906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</a:t>
            </a:r>
            <a:r>
              <a:rPr lang="en-US" dirty="0" smtClean="0"/>
              <a:t>Detections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708748"/>
              </p:ext>
            </p:extLst>
          </p:nvPr>
        </p:nvGraphicFramePr>
        <p:xfrm>
          <a:off x="301624" y="1459973"/>
          <a:ext cx="8534401" cy="41452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57601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to the United States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</a:rPr>
                        <a:t>Percent of significant pest introductions that were detected before they had a chance to spread from the original point of colonization and cause severe economical and/or environmental damage </a:t>
                      </a: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88.2%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88.2%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92.3%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93.8%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New or re-introduced into the United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States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Percent listed as reportable/actionable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Number on Priority Pest List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kern="1200" baseline="3000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49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884551"/>
              </p:ext>
            </p:extLst>
          </p:nvPr>
        </p:nvGraphicFramePr>
        <p:xfrm>
          <a:off x="641517" y="990578"/>
          <a:ext cx="7863840" cy="53118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17857"/>
                <a:gridCol w="1448661"/>
                <a:gridCol w="1448661"/>
                <a:gridCol w="1448661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NAPIS Data</a:t>
                      </a:r>
                      <a:endParaRPr lang="en-US" sz="1800" dirty="0">
                        <a:ln>
                          <a:noFill/>
                        </a:ln>
                        <a:solidFill>
                          <a:srgbClr val="CCECFF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150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144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 (J-3)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131 (87.3%)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135 (93.8%)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142 (89.9%)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pests targeted for survey (J-3)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333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417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403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NAPIS Records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339,815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336,536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117,606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 pests with data in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755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739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383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118 (81.4%)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122 (84.7%)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125 (79.1%)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33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Not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637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617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258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positive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11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33135" y="6378368"/>
            <a:ext cx="2873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from NAPIS 02-01-2017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86739" y="648934"/>
            <a:ext cx="342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 Dates – Calendar Year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57861" y="1655030"/>
            <a:ext cx="7617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CAPS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PPQ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FB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4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287504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Priority Pests with Positive Data in NAPIS (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CY2014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Agrilus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Lissachatina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fulica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Bactrocera zonata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Lymantria dispar asiatica</a:t>
                      </a: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Cernuella virgata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Orthotomicus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erosus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Chrysodeixis</a:t>
                      </a:r>
                      <a:r>
                        <a:rPr lang="en-US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chalcites</a:t>
                      </a:r>
                      <a:r>
                        <a:rPr lang="en-US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*</a:t>
                      </a:r>
                      <a:endParaRPr lang="en-US" sz="16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Oryctes</a:t>
                      </a:r>
                      <a:r>
                        <a:rPr lang="en-US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rhinoceros *</a:t>
                      </a:r>
                      <a:endParaRPr lang="en-US" sz="16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Enarmonia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formosana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Trichoferus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r>
                        <a:rPr lang="en-US" sz="1600" b="1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Globodera pallida</a:t>
                      </a:r>
                      <a:endParaRPr lang="en-US" sz="1600" b="1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Trypodendron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domesticum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Helicoverpa </a:t>
                      </a:r>
                      <a:r>
                        <a:rPr lang="en-US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armigera *</a:t>
                      </a:r>
                      <a:endParaRPr lang="en-US" sz="16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Xyleborus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glabratus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Heterodera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filipjevi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rgbClr val="CC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New U.S. Record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39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019557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Priority Pests with Positive Data in NAPIS (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CY2015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Agrilus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Raoiella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r>
                        <a:rPr lang="en-US" sz="1600" b="1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Cernuella</a:t>
                      </a:r>
                      <a:r>
                        <a:rPr lang="en-US" sz="1600" b="1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virgata</a:t>
                      </a:r>
                      <a:endParaRPr lang="en-US" sz="1600" b="1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Rhynchophorus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palmarum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Epiphyas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postvittana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Tomicus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piniperda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Helicoverpa armigera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Trichoferus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Lymantria dispar asiatica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Xyleborus</a:t>
                      </a:r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glabratus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Orthotomicus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erosus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51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642051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Priority Pests with Positive Data in NAPIS (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CY2016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Agrilus planipennis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Pectinophora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gossypiella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Epiphyas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postvittana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Tomicus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piniperda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Haplaxius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crudus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Trichoferus campestris</a:t>
                      </a: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Lycorma delicatula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Trogoderma granarium</a:t>
                      </a: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Metamasius hemipterus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Xyleborus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glabratus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Paratachardina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pseudolobata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17475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17475" indent="0"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81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ps_ph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15126" y="985154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687611" y="5694903"/>
            <a:ext cx="376833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CAPS Resource and Collaboration Site</a:t>
            </a:r>
            <a:endParaRPr lang="en-US" dirty="0" smtClean="0"/>
          </a:p>
          <a:p>
            <a:pPr algn="ctr"/>
            <a:r>
              <a:rPr lang="en-US" dirty="0" smtClean="0"/>
              <a:t>caps.ceris.purdue.edu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2016 CAPS </a:t>
            </a:r>
            <a:r>
              <a:rPr lang="en-US" dirty="0"/>
              <a:t>– PPQ – Farm Bill </a:t>
            </a:r>
            <a:r>
              <a:rPr lang="en-US" dirty="0" smtClean="0"/>
              <a:t>Surveys - Basics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81915" y="5547852"/>
            <a:ext cx="3573735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CAPS &amp; PPQ: Pest Detection funding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535958"/>
              </p:ext>
            </p:extLst>
          </p:nvPr>
        </p:nvGraphicFramePr>
        <p:xfrm>
          <a:off x="309710" y="1684694"/>
          <a:ext cx="8508852" cy="37795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71636"/>
                <a:gridCol w="1159304"/>
                <a:gridCol w="1159304"/>
                <a:gridCol w="1159304"/>
                <a:gridCol w="1159304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2016 Measures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Natl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Priority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and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52</a:t>
                      </a:r>
                      <a:endParaRPr lang="en-US" sz="1600" b="1" baseline="300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46</a:t>
                      </a:r>
                      <a:endParaRPr lang="en-US" sz="1600" b="1" baseline="300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50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42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144</a:t>
                      </a:r>
                      <a:endParaRPr lang="en-US" sz="1600" b="1" i="0" u="none" strike="noStrike" baseline="30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85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xotic Pests for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which national surveys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275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211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16.2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23.2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14.2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7.7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8.2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6.9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63094" y="5828762"/>
            <a:ext cx="239539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Farm Bill: Goal 1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8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dirty="0" smtClean="0"/>
              <a:t>2016 Pest Detection Surveys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997257"/>
              </p:ext>
            </p:extLst>
          </p:nvPr>
        </p:nvGraphicFramePr>
        <p:xfrm>
          <a:off x="294367" y="1680163"/>
          <a:ext cx="8534401" cy="3886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478266"/>
                <a:gridCol w="1011227"/>
                <a:gridCol w="1011227"/>
                <a:gridCol w="1011227"/>
                <a:gridCol w="1011227"/>
                <a:gridCol w="1011227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2016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2016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74.7%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89.4%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44.9%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55.9%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91.9%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87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92263" y="5761322"/>
            <a:ext cx="4728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</a:t>
            </a:r>
          </a:p>
          <a:p>
            <a:r>
              <a:rPr lang="en-US" dirty="0" smtClean="0"/>
              <a:t>  that appear only </a:t>
            </a:r>
            <a:r>
              <a:rPr lang="en-US" dirty="0"/>
              <a:t>i</a:t>
            </a:r>
            <a:r>
              <a:rPr lang="en-US" dirty="0" smtClean="0"/>
              <a:t>n Farm Bill surveys</a:t>
            </a:r>
          </a:p>
        </p:txBody>
      </p:sp>
    </p:spTree>
    <p:extLst>
      <p:ext uri="{BB962C8B-B14F-4D97-AF65-F5344CB8AC3E}">
        <p14:creationId xmlns:p14="http://schemas.microsoft.com/office/powerpoint/2010/main" val="310781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2016 Farm </a:t>
            </a:r>
            <a:r>
              <a:rPr lang="en-US" dirty="0"/>
              <a:t>Bill 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63299"/>
              </p:ext>
            </p:extLst>
          </p:nvPr>
        </p:nvGraphicFramePr>
        <p:xfrm>
          <a:off x="294367" y="1687912"/>
          <a:ext cx="8534405" cy="3886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30873"/>
                <a:gridCol w="1250883"/>
                <a:gridCol w="1250883"/>
                <a:gridCol w="1250883"/>
                <a:gridCol w="1250883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2016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 Goal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1 Survey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Surveys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sz="160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Natl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Priority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2016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139</a:t>
                      </a:r>
                      <a:endParaRPr lang="en-US" sz="16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111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110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75.5%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69.6%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79.1%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101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211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51143" y="5844398"/>
            <a:ext cx="7773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 that appear only </a:t>
            </a:r>
            <a:r>
              <a:rPr lang="en-US" dirty="0"/>
              <a:t>i</a:t>
            </a:r>
            <a:r>
              <a:rPr lang="en-US" dirty="0" smtClean="0"/>
              <a:t>n CAPS surveys</a:t>
            </a:r>
          </a:p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Removed those surveys not defined as National Priority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580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2016 </a:t>
            </a:r>
            <a:r>
              <a:rPr lang="en-US" dirty="0" smtClean="0"/>
              <a:t>Pest Surveillance </a:t>
            </a:r>
            <a:r>
              <a:rPr lang="en-US" dirty="0"/>
              <a:t>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572568"/>
              </p:ext>
            </p:extLst>
          </p:nvPr>
        </p:nvGraphicFramePr>
        <p:xfrm>
          <a:off x="294367" y="1687912"/>
          <a:ext cx="8534404" cy="413308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54962"/>
                <a:gridCol w="1997989"/>
                <a:gridCol w="2981453"/>
              </a:tblGrid>
              <a:tr h="10698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2016 </a:t>
                      </a:r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 FB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</a:t>
                      </a:r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2016 </a:t>
                      </a:r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89.9%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89.9%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403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94431" y="5991158"/>
            <a:ext cx="5544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 smtClean="0">
                <a:sym typeface="Wingdings"/>
              </a:rPr>
              <a:t> Removed those surveys not defined as National Priority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720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564440"/>
              </p:ext>
            </p:extLst>
          </p:nvPr>
        </p:nvGraphicFramePr>
        <p:xfrm>
          <a:off x="105411" y="1569486"/>
          <a:ext cx="4169410" cy="480313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5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4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Corn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         191,755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Cotton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         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67,666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Cyst 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         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31,074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Woodborer/Bark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       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584,205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Mollusk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       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138,657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Oak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         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65,722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Pine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       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109,982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Small 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       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200,365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Soybean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       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124,417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Tropical Hosts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         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48,691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 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 1,562,534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2,637,981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3,739,667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727085"/>
              </p:ext>
            </p:extLst>
          </p:nvPr>
        </p:nvGraphicFramePr>
        <p:xfrm>
          <a:off x="4509771" y="1561596"/>
          <a:ext cx="4451349" cy="451048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Cerceris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Bio-surveillance Survey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2,053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Citrus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5,568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Field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80,747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Forest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16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441,861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Fruit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 3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,660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Mixed Berry / Small Fruit 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13,664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Nursery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Retail Plants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18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441,578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Palm 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6,000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Pulse Crops Pest 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27,065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Rice 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40,193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Solanaceous Crops 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9,660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Vegetable Crops Pest Survey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87,169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49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$     1,075,447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smtClean="0"/>
              <a:t>2016 </a:t>
            </a:r>
            <a:r>
              <a:rPr lang="en-US" sz="2600" dirty="0"/>
              <a:t>CAPS Surveys &amp; Funding</a:t>
            </a:r>
          </a:p>
        </p:txBody>
      </p:sp>
    </p:spTree>
    <p:extLst>
      <p:ext uri="{BB962C8B-B14F-4D97-AF65-F5344CB8AC3E}">
        <p14:creationId xmlns:p14="http://schemas.microsoft.com/office/powerpoint/2010/main" val="2464034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629981"/>
              </p:ext>
            </p:extLst>
          </p:nvPr>
        </p:nvGraphicFramePr>
        <p:xfrm>
          <a:off x="105411" y="1569486"/>
          <a:ext cx="4169410" cy="480313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5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4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Corn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211,954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Cotton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2,000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Cyst 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13,461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Woodborer/Bark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528,179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Mollusk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197,338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Oak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99,844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Pine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113,275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Small 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114,437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Soybean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115,881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Tropical Hosts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53,615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1,449,984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123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2,645,035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3,613,489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129958"/>
              </p:ext>
            </p:extLst>
          </p:nvPr>
        </p:nvGraphicFramePr>
        <p:xfrm>
          <a:off x="4509771" y="1561596"/>
          <a:ext cx="4451349" cy="4188144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Agroforestry Pest Survey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73,503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Cerceris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Bio-surveillance Survey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18,103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Citrus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40,941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Field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   126,035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Forest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347,795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General 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28,713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Nursery 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&amp;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Retail Plants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451,719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Palm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  6,500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Rice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32,161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Tree Nursery Pest 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29,345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Vegetable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40,236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52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$      1,195,051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smtClean="0"/>
              <a:t>2017 </a:t>
            </a:r>
            <a:r>
              <a:rPr lang="en-US" sz="2600" dirty="0"/>
              <a:t>CAPS Surveys &amp; Funding</a:t>
            </a:r>
          </a:p>
        </p:txBody>
      </p:sp>
    </p:spTree>
    <p:extLst>
      <p:ext uri="{BB962C8B-B14F-4D97-AF65-F5344CB8AC3E}">
        <p14:creationId xmlns:p14="http://schemas.microsoft.com/office/powerpoint/2010/main" val="2979354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2600" dirty="0"/>
              <a:t>CAPS Funding 2013 - 2017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6288413"/>
              </p:ext>
            </p:extLst>
          </p:nvPr>
        </p:nvGraphicFramePr>
        <p:xfrm>
          <a:off x="67605" y="1628029"/>
          <a:ext cx="9008789" cy="4926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920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 smtClean="0"/>
              <a:t>2016-17 Farm </a:t>
            </a:r>
            <a:r>
              <a:rPr lang="en-US" dirty="0"/>
              <a:t>Bill National Priority Surveys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36042"/>
              </p:ext>
            </p:extLst>
          </p:nvPr>
        </p:nvGraphicFramePr>
        <p:xfrm>
          <a:off x="402014" y="1568666"/>
          <a:ext cx="8284787" cy="518682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328227"/>
                <a:gridCol w="983990"/>
                <a:gridCol w="983990"/>
                <a:gridCol w="983990"/>
                <a:gridCol w="1004590"/>
              </a:tblGrid>
              <a:tr h="246623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466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Surveys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</a:t>
                      </a:r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</a:t>
                      </a:r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Asian Defoliator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1,107,902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1,166,298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Citrus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494,556 </a:t>
                      </a: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482,000 </a:t>
                      </a:r>
                    </a:p>
                  </a:txBody>
                  <a:tcPr marL="9525" marR="857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Cyst Nematode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282,762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345,188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EWB/BB - Forest Pests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618,257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435,205 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Grape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464,255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725,690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Nursery and Ornamental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185,000 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Palm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75,000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676,146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Orchard / Apple / Fruit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507,714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495,935 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Pathway Survey for Pests of Multiple Agricultural Systems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283,703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174,438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Small Fruit / Mixed Berry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202,932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155,031 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Solanaceous/Tomato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364,638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675,509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Stone Fruit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757,547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509,333 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Terrestrial Mollusk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18,092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18,145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Totals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4,835,802 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5,561,918 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G1S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49.1%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41.6%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54.1%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46.1%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Farm Bill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18.5%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9.1%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21.6%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10.5%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841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FBAF046079094EAEECE416F9C7F76E" ma:contentTypeVersion="11" ma:contentTypeDescription="Create a new document." ma:contentTypeScope="" ma:versionID="bf46035e090006a7dff9e35528c1639b">
  <xsd:schema xmlns:xsd="http://www.w3.org/2001/XMLSchema" xmlns:xs="http://www.w3.org/2001/XMLSchema" xmlns:p="http://schemas.microsoft.com/office/2006/metadata/properties" xmlns:ns2="CF0C8BD6-F0A4-4686-8900-5F4DD9BBE6BF" xmlns:ns3="http://schemas.microsoft.com/sharepoint/v3/fields" xmlns:ns4="ed6d8045-9bce-45b8-96e9-ffa15b628daa" targetNamespace="http://schemas.microsoft.com/office/2006/metadata/properties" ma:root="true" ma:fieldsID="d128541e68a85e850a1b90b56a11e695" ns2:_="" ns3:_="" ns4:_="">
    <xsd:import namespace="CF0C8BD6-F0A4-4686-8900-5F4DD9BBE6BF"/>
    <xsd:import namespace="http://schemas.microsoft.com/sharepoint/v3/fields"/>
    <xsd:import namespace="ed6d8045-9bce-45b8-96e9-ffa15b628daa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3:Version0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0C8BD6-F0A4-4686-8900-5F4DD9BBE6BF" elementFormDefault="qualified">
    <xsd:import namespace="http://schemas.microsoft.com/office/2006/documentManagement/types"/>
    <xsd:import namespace="http://schemas.microsoft.com/office/infopath/2007/PartnerControls"/>
    <xsd:element name="Comments" ma:index="2" nillable="true" ma:displayName="Comments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Version0" ma:index="3" nillable="true" ma:displayName="Version" ma:decimals="-1" ma:internalName="Version0" ma:readOnly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d8045-9bce-45b8-96e9-ffa15b628daa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d6d8045-9bce-45b8-96e9-ffa15b628daa">A7UXA6N55WET-2284-888</_dlc_DocId>
    <Version0 xmlns="http://schemas.microsoft.com/sharepoint/v3/fields" xsi:nil="true"/>
    <Comments xmlns="CF0C8BD6-F0A4-4686-8900-5F4DD9BBE6BF" xsi:nil="true"/>
    <_dlc_DocIdUrl xmlns="ed6d8045-9bce-45b8-96e9-ffa15b628daa">
      <Url>http://sp.we.aphis.gov/PPQ/policy/php/PD/CAPS/_layouts/DocIdRedir.aspx?ID=A7UXA6N55WET-2284-888</Url>
      <Description>A7UXA6N55WET-2284-888</Description>
    </_dlc_DocIdUrl>
  </documentManagement>
</p:properties>
</file>

<file path=customXml/itemProps1.xml><?xml version="1.0" encoding="utf-8"?>
<ds:datastoreItem xmlns:ds="http://schemas.openxmlformats.org/officeDocument/2006/customXml" ds:itemID="{CCEC67CA-6721-4641-A749-A6BA5226BC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0C8BD6-F0A4-4686-8900-5F4DD9BBE6BF"/>
    <ds:schemaRef ds:uri="http://schemas.microsoft.com/sharepoint/v3/fields"/>
    <ds:schemaRef ds:uri="ed6d8045-9bce-45b8-96e9-ffa15b628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DE5081-6975-4292-BEBB-8933D33207E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592FDCF-ACD5-42EC-9F9C-E301E7194AF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3CE5673-AC6F-49A6-9D5B-ED407EC251F7}">
  <ds:schemaRefs>
    <ds:schemaRef ds:uri="http://schemas.microsoft.com/office/2006/metadata/properties"/>
    <ds:schemaRef ds:uri="http://purl.org/dc/dcmitype/"/>
    <ds:schemaRef ds:uri="http://www.w3.org/XML/1998/namespace"/>
    <ds:schemaRef ds:uri="CF0C8BD6-F0A4-4686-8900-5F4DD9BBE6BF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d6d8045-9bce-45b8-96e9-ffa15b628daa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4382</TotalTime>
  <Words>1530</Words>
  <Application>Microsoft Office PowerPoint</Application>
  <PresentationFormat>On-screen Show (4:3)</PresentationFormat>
  <Paragraphs>533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Office Theme</vt:lpstr>
      <vt:lpstr>Pest Detection &amp; Cooperative Agricultural Pest Survey (CAPS)</vt:lpstr>
      <vt:lpstr>2016 CAPS – PPQ – Farm Bill Surveys - Basics</vt:lpstr>
      <vt:lpstr>2016 Pest Detection Surveys</vt:lpstr>
      <vt:lpstr>2016 Farm Bill Surveys</vt:lpstr>
      <vt:lpstr>2016 Pest Surveillance Surveys</vt:lpstr>
      <vt:lpstr>2016 CAPS Surveys &amp; Funding</vt:lpstr>
      <vt:lpstr>2017 CAPS Surveys &amp; Funding</vt:lpstr>
      <vt:lpstr>CAPS Funding 2013 - 2017</vt:lpstr>
      <vt:lpstr>2016-17 Farm Bill National Priority Surveys</vt:lpstr>
      <vt:lpstr>Pest Detections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Bowers, John H - APHIS</cp:lastModifiedBy>
  <cp:revision>275</cp:revision>
  <cp:lastPrinted>2017-02-01T21:21:02Z</cp:lastPrinted>
  <dcterms:created xsi:type="dcterms:W3CDTF">2012-10-22T18:54:08Z</dcterms:created>
  <dcterms:modified xsi:type="dcterms:W3CDTF">2017-02-03T18:21:59Z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909d3e91-5cfe-485d-9996-c166dcce1d12</vt:lpwstr>
  </property>
  <property fmtid="{D5CDD505-2E9C-101B-9397-08002B2CF9AE}" pid="3" name="ContentTypeId">
    <vt:lpwstr>0x0101009DFBAF046079094EAEECE416F9C7F76E</vt:lpwstr>
  </property>
</Properties>
</file>