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5"/>
  </p:notesMasterIdLst>
  <p:sldIdLst>
    <p:sldId id="290" r:id="rId2"/>
    <p:sldId id="291" r:id="rId3"/>
    <p:sldId id="292" r:id="rId4"/>
    <p:sldId id="279" r:id="rId5"/>
    <p:sldId id="281" r:id="rId6"/>
    <p:sldId id="289" r:id="rId7"/>
    <p:sldId id="283" r:id="rId8"/>
    <p:sldId id="282" r:id="rId9"/>
    <p:sldId id="287" r:id="rId10"/>
    <p:sldId id="286" r:id="rId11"/>
    <p:sldId id="270" r:id="rId12"/>
    <p:sldId id="271" r:id="rId13"/>
    <p:sldId id="272" r:id="rId14"/>
    <p:sldId id="285" r:id="rId15"/>
    <p:sldId id="263" r:id="rId16"/>
    <p:sldId id="264" r:id="rId17"/>
    <p:sldId id="266" r:id="rId18"/>
    <p:sldId id="267" r:id="rId19"/>
    <p:sldId id="284" r:id="rId20"/>
    <p:sldId id="273" r:id="rId21"/>
    <p:sldId id="276" r:id="rId22"/>
    <p:sldId id="277" r:id="rId23"/>
    <p:sldId id="278" r:id="rId2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2D5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5132" autoAdjust="0"/>
  </p:normalViewPr>
  <p:slideViewPr>
    <p:cSldViewPr snapToGrid="0" snapToObjects="1">
      <p:cViewPr varScale="1">
        <p:scale>
          <a:sx n="66" d="100"/>
          <a:sy n="66" d="100"/>
        </p:scale>
        <p:origin x="1208" y="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C43D012-C4F2-4ACC-A300-801E86EE8A1D}" type="datetimeFigureOut">
              <a:rPr lang="en-US" smtClean="0"/>
              <a:t>3/27/2017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2D36905-4E62-47F3-80AE-79CB18717C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58810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857AC9-2EA7-47A1-B88E-70729B75AED9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202668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857AC9-2EA7-47A1-B88E-70729B75AED9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653613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857AC9-2EA7-47A1-B88E-70729B75AED9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586166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228600" indent="-228600">
              <a:buAutoNum type="arabicParenR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2DF7B70-8741-48D4-83E6-72A50784909B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737448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Clr>
                <a:srgbClr val="FFC000"/>
              </a:buClr>
              <a:buSzPct val="90000"/>
              <a:buFont typeface="Wingdings" pitchFamily="2" charset="2"/>
              <a:buNone/>
            </a:pPr>
            <a:endParaRPr lang="en-US" sz="3000" dirty="0">
              <a:effectLst>
                <a:outerShdw blurRad="38100" dist="38100" dir="2700000" algn="tl">
                  <a:srgbClr val="000000">
                    <a:alpha val="75000"/>
                  </a:srgbClr>
                </a:outerShdw>
              </a:effectLst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2DF7B70-8741-48D4-83E6-72A50784909B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7661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E99E2-D640-CE46-903C-AF6E7F57988D}" type="datetimeFigureOut">
              <a:rPr lang="en-US" smtClean="0"/>
              <a:pPr/>
              <a:t>3/27/2017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37C728-5218-8E41-BD52-95328715D22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21587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E99E2-D640-CE46-903C-AF6E7F57988D}" type="datetimeFigureOut">
              <a:rPr lang="en-US" smtClean="0"/>
              <a:pPr/>
              <a:t>3/27/2017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37C728-5218-8E41-BD52-95328715D22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62192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E99E2-D640-CE46-903C-AF6E7F57988D}" type="datetimeFigureOut">
              <a:rPr lang="en-US" smtClean="0"/>
              <a:pPr/>
              <a:t>3/27/2017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37C728-5218-8E41-BD52-95328715D22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33187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E99E2-D640-CE46-903C-AF6E7F57988D}" type="datetimeFigureOut">
              <a:rPr lang="en-US" smtClean="0"/>
              <a:pPr/>
              <a:t>3/27/2017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37C728-5218-8E41-BD52-95328715D22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5933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E99E2-D640-CE46-903C-AF6E7F57988D}" type="datetimeFigureOut">
              <a:rPr lang="en-US" smtClean="0"/>
              <a:pPr/>
              <a:t>3/27/2017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37C728-5218-8E41-BD52-95328715D22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3084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E99E2-D640-CE46-903C-AF6E7F57988D}" type="datetimeFigureOut">
              <a:rPr lang="en-US" smtClean="0"/>
              <a:pPr/>
              <a:t>3/27/2017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37C728-5218-8E41-BD52-95328715D22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03203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E99E2-D640-CE46-903C-AF6E7F57988D}" type="datetimeFigureOut">
              <a:rPr lang="en-US" smtClean="0"/>
              <a:pPr/>
              <a:t>3/27/2017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37C728-5218-8E41-BD52-95328715D22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15622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E99E2-D640-CE46-903C-AF6E7F57988D}" type="datetimeFigureOut">
              <a:rPr lang="en-US" smtClean="0"/>
              <a:pPr/>
              <a:t>3/27/2017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37C728-5218-8E41-BD52-95328715D22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01704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E99E2-D640-CE46-903C-AF6E7F57988D}" type="datetimeFigureOut">
              <a:rPr lang="en-US" smtClean="0"/>
              <a:pPr/>
              <a:t>3/27/2017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37C728-5218-8E41-BD52-95328715D22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01945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E99E2-D640-CE46-903C-AF6E7F57988D}" type="datetimeFigureOut">
              <a:rPr lang="en-US" smtClean="0"/>
              <a:pPr/>
              <a:t>3/27/2017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37C728-5218-8E41-BD52-95328715D22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51876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E99E2-D640-CE46-903C-AF6E7F57988D}" type="datetimeFigureOut">
              <a:rPr lang="en-US" smtClean="0"/>
              <a:pPr/>
              <a:t>3/27/2017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37C728-5218-8E41-BD52-95328715D22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82174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AE99E2-D640-CE46-903C-AF6E7F57988D}" type="datetimeFigureOut">
              <a:rPr lang="en-US" smtClean="0"/>
              <a:pPr/>
              <a:t>3/27/2017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37C728-5218-8E41-BD52-95328715D22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23368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28600"/>
            <a:ext cx="8686800" cy="1371600"/>
          </a:xfrm>
        </p:spPr>
        <p:txBody>
          <a:bodyPr>
            <a:noAutofit/>
          </a:bodyPr>
          <a:lstStyle/>
          <a:p>
            <a:r>
              <a:rPr lang="en-US" sz="3600" dirty="0" smtClean="0"/>
              <a:t>Center for Plant Health Science &amp; Technology (CPHST) CAPS Support Team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11480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Pest Detection Management Team S&amp;T:</a:t>
            </a:r>
          </a:p>
          <a:p>
            <a:pPr lvl="1"/>
            <a:r>
              <a:rPr lang="en-US" dirty="0" smtClean="0"/>
              <a:t>Richard Zink</a:t>
            </a:r>
          </a:p>
          <a:p>
            <a:r>
              <a:rPr lang="en-US" dirty="0" smtClean="0"/>
              <a:t>Two CPHST scientists</a:t>
            </a:r>
          </a:p>
          <a:p>
            <a:pPr lvl="1"/>
            <a:r>
              <a:rPr lang="en-US" dirty="0" smtClean="0"/>
              <a:t>Vacant (vice-Lisa Jackson (entomologist))</a:t>
            </a:r>
          </a:p>
          <a:p>
            <a:pPr lvl="1"/>
            <a:r>
              <a:rPr lang="en-US" dirty="0" smtClean="0"/>
              <a:t>Vacant (vice-Melinda Sullivan (plant pathologist))</a:t>
            </a:r>
          </a:p>
          <a:p>
            <a:r>
              <a:rPr lang="en-US" dirty="0" smtClean="0"/>
              <a:t>Two CPHST technicians</a:t>
            </a:r>
          </a:p>
          <a:p>
            <a:pPr lvl="1"/>
            <a:r>
              <a:rPr lang="en-US" dirty="0" smtClean="0"/>
              <a:t>Heather Moylett (arthropods, mollusks)</a:t>
            </a:r>
          </a:p>
          <a:p>
            <a:pPr lvl="1"/>
            <a:r>
              <a:rPr lang="en-US" dirty="0" smtClean="0"/>
              <a:t>Daniel Mackesy (plant pathogens, weeds, nematodes)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79358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Outcome for New Model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95880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87393" y="991739"/>
            <a:ext cx="7854350" cy="664534"/>
          </a:xfrm>
        </p:spPr>
        <p:txBody>
          <a:bodyPr>
            <a:normAutofit fontScale="90000"/>
          </a:bodyPr>
          <a:lstStyle/>
          <a:p>
            <a:pPr algn="l">
              <a:buClr>
                <a:srgbClr val="FFC000"/>
              </a:buClr>
              <a:buSzPct val="90000"/>
            </a:pPr>
            <a:r>
              <a:rPr lang="en-US" dirty="0"/>
              <a:t>Outcome for New Model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87394" y="1820175"/>
            <a:ext cx="8035504" cy="4761780"/>
          </a:xfrm>
        </p:spPr>
        <p:txBody>
          <a:bodyPr>
            <a:normAutofit/>
          </a:bodyPr>
          <a:lstStyle/>
          <a:p>
            <a:pPr marL="0" lvl="1" algn="l">
              <a:buClr>
                <a:schemeClr val="tx2">
                  <a:lumMod val="75000"/>
                </a:schemeClr>
              </a:buClr>
              <a:buSzPct val="90000"/>
            </a:pPr>
            <a:r>
              <a:rPr lang="en-US" dirty="0" smtClean="0">
                <a:solidFill>
                  <a:schemeClr val="tx1"/>
                </a:solidFill>
              </a:rPr>
              <a:t>Pests </a:t>
            </a:r>
            <a:r>
              <a:rPr lang="en-US" dirty="0">
                <a:solidFill>
                  <a:schemeClr val="tx1"/>
                </a:solidFill>
              </a:rPr>
              <a:t>fall into three categories:</a:t>
            </a:r>
          </a:p>
          <a:p>
            <a:pPr marL="0" lvl="1" algn="l">
              <a:buClr>
                <a:schemeClr val="tx2">
                  <a:lumMod val="75000"/>
                </a:schemeClr>
              </a:buClr>
              <a:buSzPct val="90000"/>
            </a:pPr>
            <a:r>
              <a:rPr lang="en-US" u="sng" dirty="0" smtClean="0">
                <a:solidFill>
                  <a:schemeClr val="tx1"/>
                </a:solidFill>
              </a:rPr>
              <a:t>Category </a:t>
            </a:r>
            <a:r>
              <a:rPr lang="en-US" u="sng" dirty="0">
                <a:solidFill>
                  <a:schemeClr val="tx1"/>
                </a:solidFill>
              </a:rPr>
              <a:t>1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sz="2000" dirty="0">
                <a:solidFill>
                  <a:schemeClr val="tx1"/>
                </a:solidFill>
              </a:rPr>
              <a:t>(Top 45 pests, High and some Moderate pests)</a:t>
            </a:r>
          </a:p>
          <a:p>
            <a:pPr marL="627063" lvl="1" indent="-282575" algn="l">
              <a:buClr>
                <a:srgbClr val="0070C0"/>
              </a:buClr>
              <a:buSzPct val="90000"/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0070C0"/>
                </a:solidFill>
              </a:rPr>
              <a:t>Pests have a greater than 20% probability of being a high impact pest.</a:t>
            </a:r>
          </a:p>
          <a:p>
            <a:pPr marL="627063" lvl="1" indent="-282575" algn="l">
              <a:buClr>
                <a:srgbClr val="0070C0"/>
              </a:buClr>
              <a:buSzPct val="90000"/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0070C0"/>
                </a:solidFill>
              </a:rPr>
              <a:t>If the pest passes the Post-assessment, they will be listed on the Pests of Economic and Environmental Importance List.</a:t>
            </a:r>
          </a:p>
          <a:p>
            <a:pPr marL="627063" lvl="1" indent="-282575" algn="l">
              <a:buClr>
                <a:srgbClr val="0070C0"/>
              </a:buClr>
              <a:buSzPct val="90000"/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0070C0"/>
                </a:solidFill>
              </a:rPr>
              <a:t>Pests will also be added to relevant commodity manuals.</a:t>
            </a:r>
          </a:p>
          <a:p>
            <a:pPr marL="627063" lvl="1" indent="-282575" algn="l">
              <a:buClr>
                <a:srgbClr val="0070C0"/>
              </a:buClr>
              <a:buSzPct val="90000"/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0070C0"/>
                </a:solidFill>
              </a:rPr>
              <a:t>If pests fail the Post-assessment, they will be placed on a priority list for research.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9144000" cy="706993"/>
          </a:xfrm>
          <a:prstGeom prst="rect">
            <a:avLst/>
          </a:prstGeom>
          <a:solidFill>
            <a:srgbClr val="002D5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6">
                  <a:lumMod val="75000"/>
                </a:schemeClr>
              </a:solidFill>
            </a:endParaRPr>
          </a:p>
        </p:txBody>
      </p:sp>
      <p:pic>
        <p:nvPicPr>
          <p:cNvPr id="8" name="Picture 7" descr=" SigLockup Master PwPt.Neg-transb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7932" y="140810"/>
            <a:ext cx="2876453" cy="4328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01303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87393" y="991739"/>
            <a:ext cx="7854350" cy="664534"/>
          </a:xfrm>
        </p:spPr>
        <p:txBody>
          <a:bodyPr>
            <a:normAutofit fontScale="90000"/>
          </a:bodyPr>
          <a:lstStyle/>
          <a:p>
            <a:pPr algn="l">
              <a:buClr>
                <a:srgbClr val="FFC000"/>
              </a:buClr>
              <a:buSzPct val="90000"/>
            </a:pPr>
            <a:r>
              <a:rPr lang="en-US" dirty="0"/>
              <a:t>Outcome for New Model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87394" y="1820175"/>
            <a:ext cx="8035504" cy="4761780"/>
          </a:xfrm>
        </p:spPr>
        <p:txBody>
          <a:bodyPr>
            <a:normAutofit/>
          </a:bodyPr>
          <a:lstStyle/>
          <a:p>
            <a:pPr marL="0" lvl="1" algn="l">
              <a:buClr>
                <a:schemeClr val="tx2">
                  <a:lumMod val="75000"/>
                </a:schemeClr>
              </a:buClr>
              <a:buSzPct val="90000"/>
            </a:pPr>
            <a:endParaRPr lang="en-US" sz="800" dirty="0">
              <a:solidFill>
                <a:schemeClr val="tx1"/>
              </a:solidFill>
            </a:endParaRPr>
          </a:p>
          <a:p>
            <a:pPr marL="0" lvl="1" algn="l">
              <a:buClr>
                <a:schemeClr val="tx2">
                  <a:lumMod val="75000"/>
                </a:schemeClr>
              </a:buClr>
              <a:buSzPct val="90000"/>
            </a:pPr>
            <a:r>
              <a:rPr lang="en-US" u="sng" dirty="0">
                <a:solidFill>
                  <a:schemeClr val="tx1"/>
                </a:solidFill>
              </a:rPr>
              <a:t>Category 2 </a:t>
            </a:r>
            <a:r>
              <a:rPr lang="en-US" dirty="0">
                <a:solidFill>
                  <a:schemeClr val="tx1"/>
                </a:solidFill>
              </a:rPr>
              <a:t>(Middle 15 pests, Moderate pests)</a:t>
            </a:r>
          </a:p>
          <a:p>
            <a:pPr marL="569913" lvl="1" indent="-173038" algn="l">
              <a:buClr>
                <a:srgbClr val="0070C0"/>
              </a:buClr>
              <a:buSzPct val="90000"/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0070C0"/>
                </a:solidFill>
              </a:rPr>
              <a:t>Pests are most likely to have a moderate impact.</a:t>
            </a:r>
          </a:p>
          <a:p>
            <a:pPr marL="569913" lvl="1" indent="-173038" algn="l">
              <a:buClr>
                <a:srgbClr val="0070C0"/>
              </a:buClr>
              <a:buSzPct val="90000"/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0070C0"/>
                </a:solidFill>
              </a:rPr>
              <a:t>Pests have a 10 to 20% probability of being a high </a:t>
            </a:r>
            <a:endParaRPr lang="en-US" sz="2000" dirty="0" smtClean="0">
              <a:solidFill>
                <a:srgbClr val="0070C0"/>
              </a:solidFill>
            </a:endParaRPr>
          </a:p>
          <a:p>
            <a:pPr marL="630238" lvl="1" indent="-60325" algn="l">
              <a:buClr>
                <a:srgbClr val="0070C0"/>
              </a:buClr>
              <a:buSzPct val="90000"/>
            </a:pPr>
            <a:r>
              <a:rPr lang="en-US" sz="2000" dirty="0" smtClean="0">
                <a:solidFill>
                  <a:srgbClr val="0070C0"/>
                </a:solidFill>
              </a:rPr>
              <a:t>impact </a:t>
            </a:r>
            <a:r>
              <a:rPr lang="en-US" sz="2000" dirty="0">
                <a:solidFill>
                  <a:srgbClr val="0070C0"/>
                </a:solidFill>
              </a:rPr>
              <a:t>pest. </a:t>
            </a:r>
          </a:p>
          <a:p>
            <a:pPr marL="569913" lvl="1" indent="-173038" algn="l">
              <a:buClr>
                <a:srgbClr val="0070C0"/>
              </a:buClr>
              <a:buSzPct val="90000"/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0070C0"/>
                </a:solidFill>
              </a:rPr>
              <a:t>These pests will not be part of the Pests of Economic </a:t>
            </a:r>
          </a:p>
          <a:p>
            <a:pPr marL="569913" lvl="1" algn="l">
              <a:buClr>
                <a:srgbClr val="0070C0"/>
              </a:buClr>
              <a:buSzPct val="90000"/>
            </a:pPr>
            <a:r>
              <a:rPr lang="en-US" sz="2000" dirty="0" smtClean="0">
                <a:solidFill>
                  <a:srgbClr val="0070C0"/>
                </a:solidFill>
              </a:rPr>
              <a:t>and </a:t>
            </a:r>
            <a:r>
              <a:rPr lang="en-US" sz="2000" dirty="0">
                <a:solidFill>
                  <a:srgbClr val="0070C0"/>
                </a:solidFill>
              </a:rPr>
              <a:t>Environmental Importance List.</a:t>
            </a:r>
          </a:p>
          <a:p>
            <a:pPr marL="569913" lvl="1" indent="-173038" algn="l">
              <a:buClr>
                <a:srgbClr val="0070C0"/>
              </a:buClr>
              <a:buSzPct val="90000"/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0070C0"/>
                </a:solidFill>
              </a:rPr>
              <a:t>Pests that are recommended for survey and pass the Post-assessment will be added to commodity or posted as free-standing datasheets. </a:t>
            </a:r>
          </a:p>
          <a:p>
            <a:pPr marL="569913" lvl="1" indent="-173038" algn="l">
              <a:buClr>
                <a:srgbClr val="0070C0"/>
              </a:buClr>
              <a:buSzPct val="90000"/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0070C0"/>
                </a:solidFill>
              </a:rPr>
              <a:t>If fail the Post-assessment, they may or may not be listed as priorities for research. 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9144000" cy="706993"/>
          </a:xfrm>
          <a:prstGeom prst="rect">
            <a:avLst/>
          </a:prstGeom>
          <a:solidFill>
            <a:srgbClr val="002D5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6">
                  <a:lumMod val="75000"/>
                </a:schemeClr>
              </a:solidFill>
            </a:endParaRPr>
          </a:p>
        </p:txBody>
      </p:sp>
      <p:pic>
        <p:nvPicPr>
          <p:cNvPr id="8" name="Picture 7" descr=" SigLockup Master PwPt.Neg-transb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7932" y="140810"/>
            <a:ext cx="2876453" cy="4328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76843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87393" y="991739"/>
            <a:ext cx="7854350" cy="664534"/>
          </a:xfrm>
        </p:spPr>
        <p:txBody>
          <a:bodyPr>
            <a:normAutofit fontScale="90000"/>
          </a:bodyPr>
          <a:lstStyle/>
          <a:p>
            <a:pPr algn="l">
              <a:buClr>
                <a:srgbClr val="FFC000"/>
              </a:buClr>
              <a:buSzPct val="90000"/>
            </a:pPr>
            <a:r>
              <a:rPr lang="en-US" dirty="0"/>
              <a:t>Outcome for New Model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87394" y="1820175"/>
            <a:ext cx="8035504" cy="4761780"/>
          </a:xfrm>
        </p:spPr>
        <p:txBody>
          <a:bodyPr>
            <a:normAutofit/>
          </a:bodyPr>
          <a:lstStyle/>
          <a:p>
            <a:pPr marL="0" lvl="1" algn="l">
              <a:buClr>
                <a:schemeClr val="tx2">
                  <a:lumMod val="75000"/>
                </a:schemeClr>
              </a:buClr>
              <a:buSzPct val="90000"/>
            </a:pPr>
            <a:endParaRPr lang="en-US" sz="800" dirty="0">
              <a:solidFill>
                <a:schemeClr val="tx1"/>
              </a:solidFill>
            </a:endParaRPr>
          </a:p>
          <a:p>
            <a:pPr marL="0" lvl="1" algn="l">
              <a:buClr>
                <a:schemeClr val="tx2">
                  <a:lumMod val="75000"/>
                </a:schemeClr>
              </a:buClr>
              <a:buSzPct val="90000"/>
            </a:pPr>
            <a:r>
              <a:rPr lang="en-US" u="sng" dirty="0">
                <a:solidFill>
                  <a:schemeClr val="tx1"/>
                </a:solidFill>
              </a:rPr>
              <a:t>Category 3 </a:t>
            </a:r>
            <a:r>
              <a:rPr lang="en-US" dirty="0">
                <a:solidFill>
                  <a:schemeClr val="tx1"/>
                </a:solidFill>
              </a:rPr>
              <a:t>(Bottom 31 pests, Low impact pests)</a:t>
            </a:r>
          </a:p>
          <a:p>
            <a:pPr marL="342900" lvl="1" indent="227013" algn="l">
              <a:buClr>
                <a:srgbClr val="0070C0"/>
              </a:buClr>
              <a:buSzPct val="90000"/>
              <a:buFont typeface="Arial" panose="020B0604020202020204" pitchFamily="34" charset="0"/>
              <a:buChar char="•"/>
            </a:pPr>
            <a:r>
              <a:rPr lang="en-US" sz="2200" dirty="0">
                <a:solidFill>
                  <a:srgbClr val="0070C0"/>
                </a:solidFill>
              </a:rPr>
              <a:t>Pests are most likely to have a low impact. </a:t>
            </a:r>
          </a:p>
          <a:p>
            <a:pPr marL="569913" lvl="1" indent="-225425" algn="l">
              <a:buClr>
                <a:srgbClr val="0070C0"/>
              </a:buClr>
              <a:buSzPct val="90000"/>
              <a:buFont typeface="Arial" panose="020B0604020202020204" pitchFamily="34" charset="0"/>
              <a:buChar char="•"/>
            </a:pPr>
            <a:r>
              <a:rPr lang="en-US" sz="2200" dirty="0">
                <a:solidFill>
                  <a:srgbClr val="0070C0"/>
                </a:solidFill>
              </a:rPr>
              <a:t>Pests have a less than 10% probability of being a high impact pest. </a:t>
            </a:r>
          </a:p>
          <a:p>
            <a:pPr marL="569913" lvl="1" indent="-225425" algn="l">
              <a:buClr>
                <a:srgbClr val="0070C0"/>
              </a:buClr>
              <a:buSzPct val="90000"/>
              <a:buFont typeface="Arial" panose="020B0604020202020204" pitchFamily="34" charset="0"/>
              <a:buChar char="•"/>
            </a:pPr>
            <a:r>
              <a:rPr lang="en-US" sz="2200" dirty="0">
                <a:solidFill>
                  <a:srgbClr val="0070C0"/>
                </a:solidFill>
              </a:rPr>
              <a:t>These pests will not be included on the Pests of Economic and Environmental Importance List.</a:t>
            </a:r>
          </a:p>
          <a:p>
            <a:pPr marL="569913" lvl="1" indent="-225425" algn="l">
              <a:buClr>
                <a:srgbClr val="0070C0"/>
              </a:buClr>
              <a:buSzPct val="90000"/>
              <a:buFont typeface="Arial" panose="020B0604020202020204" pitchFamily="34" charset="0"/>
              <a:buChar char="•"/>
            </a:pPr>
            <a:r>
              <a:rPr lang="en-US" sz="2200" dirty="0">
                <a:solidFill>
                  <a:srgbClr val="0070C0"/>
                </a:solidFill>
              </a:rPr>
              <a:t>New pests assessed will not be included in a commodity manual or posted as free-standing datasheets. </a:t>
            </a:r>
          </a:p>
          <a:p>
            <a:pPr marL="569913" lvl="1" indent="-225425" algn="l">
              <a:buClr>
                <a:srgbClr val="0070C0"/>
              </a:buClr>
              <a:buSzPct val="90000"/>
              <a:buFont typeface="Arial" panose="020B0604020202020204" pitchFamily="34" charset="0"/>
              <a:buChar char="•"/>
            </a:pPr>
            <a:r>
              <a:rPr lang="en-US" sz="2200" dirty="0">
                <a:solidFill>
                  <a:srgbClr val="0070C0"/>
                </a:solidFill>
              </a:rPr>
              <a:t>Existing pests present in a commodity-manual will likely be removed from manuals over time. 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9144000" cy="706993"/>
          </a:xfrm>
          <a:prstGeom prst="rect">
            <a:avLst/>
          </a:prstGeom>
          <a:solidFill>
            <a:srgbClr val="002D5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6">
                  <a:lumMod val="75000"/>
                </a:schemeClr>
              </a:solidFill>
            </a:endParaRPr>
          </a:p>
        </p:txBody>
      </p:sp>
      <p:pic>
        <p:nvPicPr>
          <p:cNvPr id="8" name="Picture 7" descr=" SigLockup Master PwPt.Neg-transb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7932" y="140810"/>
            <a:ext cx="2876453" cy="4328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925645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OPEP Updates 2017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398390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87393" y="991739"/>
            <a:ext cx="7854350" cy="664534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 smtClean="0"/>
              <a:t>OPEP Update 2017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52091" y="2120660"/>
            <a:ext cx="7789652" cy="2080404"/>
          </a:xfrm>
        </p:spPr>
        <p:txBody>
          <a:bodyPr/>
          <a:lstStyle/>
          <a:p>
            <a:pPr algn="l"/>
            <a:r>
              <a:rPr lang="en-US" dirty="0" smtClean="0"/>
              <a:t>Multiple initiatives within the model</a:t>
            </a:r>
          </a:p>
          <a:p>
            <a:pPr marL="342900" indent="398463" algn="l" defTabSz="741363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rgbClr val="0070C0"/>
                </a:solidFill>
              </a:rPr>
              <a:t>New features of model</a:t>
            </a:r>
          </a:p>
          <a:p>
            <a:pPr marL="342900" indent="398463" algn="l" defTabSz="741363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rgbClr val="0070C0"/>
                </a:solidFill>
              </a:rPr>
              <a:t>Projects that use OPEP to support CAPS</a:t>
            </a:r>
            <a:endParaRPr lang="en-US" sz="2400" dirty="0">
              <a:solidFill>
                <a:srgbClr val="0070C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9144000" cy="706993"/>
          </a:xfrm>
          <a:prstGeom prst="rect">
            <a:avLst/>
          </a:prstGeom>
          <a:solidFill>
            <a:srgbClr val="002D5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6">
                  <a:lumMod val="75000"/>
                </a:schemeClr>
              </a:solidFill>
            </a:endParaRPr>
          </a:p>
        </p:txBody>
      </p:sp>
      <p:pic>
        <p:nvPicPr>
          <p:cNvPr id="8" name="Picture 7" descr=" SigLockup Master PwPt.Neg-transb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7932" y="140810"/>
            <a:ext cx="2876453" cy="4328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7781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87393" y="991739"/>
            <a:ext cx="7854350" cy="664534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 smtClean="0"/>
              <a:t>Validation of the model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53683" y="1742536"/>
            <a:ext cx="8583283" cy="5020573"/>
          </a:xfrm>
        </p:spPr>
        <p:txBody>
          <a:bodyPr>
            <a:normAutofit fontScale="47500" lnSpcReduction="20000"/>
          </a:bodyPr>
          <a:lstStyle/>
          <a:p>
            <a:pPr algn="l"/>
            <a:r>
              <a:rPr lang="en-US" sz="5900" dirty="0"/>
              <a:t>Arthropod Model Validation</a:t>
            </a:r>
          </a:p>
          <a:p>
            <a:pPr marL="457200" indent="-173038" algn="l">
              <a:buFont typeface="Arial" panose="020B0604020202020204" pitchFamily="34" charset="0"/>
              <a:buChar char="•"/>
            </a:pPr>
            <a:r>
              <a:rPr lang="en-US" sz="4200" dirty="0" smtClean="0">
                <a:solidFill>
                  <a:srgbClr val="0070C0"/>
                </a:solidFill>
              </a:rPr>
              <a:t>Validation of </a:t>
            </a:r>
            <a:r>
              <a:rPr lang="en-US" sz="4200" dirty="0">
                <a:solidFill>
                  <a:srgbClr val="0070C0"/>
                </a:solidFill>
              </a:rPr>
              <a:t>the model is </a:t>
            </a:r>
            <a:r>
              <a:rPr lang="en-US" sz="4200" dirty="0" smtClean="0">
                <a:solidFill>
                  <a:srgbClr val="0070C0"/>
                </a:solidFill>
              </a:rPr>
              <a:t>underway and should be finished by end of Feb.</a:t>
            </a:r>
          </a:p>
          <a:p>
            <a:pPr marL="457200" indent="-173038" algn="l">
              <a:buFont typeface="Arial" panose="020B0604020202020204" pitchFamily="34" charset="0"/>
              <a:buChar char="•"/>
            </a:pPr>
            <a:r>
              <a:rPr lang="en-US" sz="4200" dirty="0" smtClean="0">
                <a:solidFill>
                  <a:srgbClr val="0070C0"/>
                </a:solidFill>
              </a:rPr>
              <a:t>PERAL analyzed 77 </a:t>
            </a:r>
            <a:r>
              <a:rPr lang="en-US" sz="4200" dirty="0">
                <a:solidFill>
                  <a:srgbClr val="0070C0"/>
                </a:solidFill>
              </a:rPr>
              <a:t>pests </a:t>
            </a:r>
            <a:r>
              <a:rPr lang="en-US" sz="4200" dirty="0" smtClean="0">
                <a:solidFill>
                  <a:srgbClr val="0070C0"/>
                </a:solidFill>
              </a:rPr>
              <a:t>during validation and </a:t>
            </a:r>
            <a:r>
              <a:rPr lang="en-US" sz="4200" dirty="0">
                <a:solidFill>
                  <a:srgbClr val="0070C0"/>
                </a:solidFill>
              </a:rPr>
              <a:t>are in the process of retesting questions from development. </a:t>
            </a:r>
            <a:endParaRPr lang="en-US" sz="4200" dirty="0" smtClean="0">
              <a:solidFill>
                <a:srgbClr val="0070C0"/>
              </a:solidFill>
            </a:endParaRPr>
          </a:p>
          <a:p>
            <a:pPr marL="457200" indent="-173038" algn="l">
              <a:buFont typeface="Arial" panose="020B0604020202020204" pitchFamily="34" charset="0"/>
              <a:buChar char="•"/>
            </a:pPr>
            <a:r>
              <a:rPr lang="en-US" sz="4200" dirty="0" smtClean="0">
                <a:solidFill>
                  <a:srgbClr val="0070C0"/>
                </a:solidFill>
              </a:rPr>
              <a:t>Once validation is complete, PERAL will start </a:t>
            </a:r>
            <a:r>
              <a:rPr lang="en-US" sz="4200" dirty="0">
                <a:solidFill>
                  <a:srgbClr val="0070C0"/>
                </a:solidFill>
              </a:rPr>
              <a:t>using the </a:t>
            </a:r>
            <a:r>
              <a:rPr lang="en-US" sz="4200" dirty="0" smtClean="0">
                <a:solidFill>
                  <a:srgbClr val="0070C0"/>
                </a:solidFill>
              </a:rPr>
              <a:t>validated </a:t>
            </a:r>
            <a:r>
              <a:rPr lang="en-US" sz="4200" dirty="0">
                <a:solidFill>
                  <a:srgbClr val="0070C0"/>
                </a:solidFill>
              </a:rPr>
              <a:t>model to evaluate new pest suggestions and also older commodity pests. </a:t>
            </a:r>
            <a:endParaRPr lang="en-US" sz="4200" dirty="0" smtClean="0">
              <a:solidFill>
                <a:srgbClr val="0070C0"/>
              </a:solidFill>
            </a:endParaRPr>
          </a:p>
          <a:p>
            <a:pPr marL="457200" indent="-173038" algn="l">
              <a:buFont typeface="Arial" panose="020B0604020202020204" pitchFamily="34" charset="0"/>
              <a:buChar char="•"/>
            </a:pPr>
            <a:r>
              <a:rPr lang="en-US" sz="4200" dirty="0" smtClean="0">
                <a:solidFill>
                  <a:srgbClr val="0070C0"/>
                </a:solidFill>
              </a:rPr>
              <a:t>The revised model will not be used for CAPS until 2019 (no new list for 2018). </a:t>
            </a:r>
          </a:p>
          <a:p>
            <a:pPr marL="457200" indent="-173038" algn="l">
              <a:buFont typeface="Arial" panose="020B0604020202020204" pitchFamily="34" charset="0"/>
              <a:buChar char="•"/>
            </a:pPr>
            <a:r>
              <a:rPr lang="en-US" sz="4200" dirty="0" smtClean="0">
                <a:solidFill>
                  <a:srgbClr val="0070C0"/>
                </a:solidFill>
              </a:rPr>
              <a:t>Changes to the pests’ ranking are expected to be minor.</a:t>
            </a:r>
            <a:endParaRPr lang="en-US" sz="4200" dirty="0">
              <a:solidFill>
                <a:srgbClr val="0070C0"/>
              </a:solidFill>
            </a:endParaRPr>
          </a:p>
          <a:p>
            <a:pPr algn="l"/>
            <a:r>
              <a:rPr lang="en-US" dirty="0"/>
              <a:t> </a:t>
            </a:r>
          </a:p>
          <a:p>
            <a:pPr algn="l"/>
            <a:r>
              <a:rPr lang="en-US" sz="5900" dirty="0"/>
              <a:t>Plant Pathogen </a:t>
            </a:r>
            <a:r>
              <a:rPr lang="en-US" sz="5900" dirty="0" smtClean="0"/>
              <a:t>Model Validation</a:t>
            </a:r>
            <a:endParaRPr lang="en-US" sz="5900" dirty="0"/>
          </a:p>
          <a:p>
            <a:pPr marL="457200" indent="-173038" algn="l">
              <a:buFont typeface="Arial" panose="020B0604020202020204" pitchFamily="34" charset="0"/>
              <a:buChar char="•"/>
            </a:pPr>
            <a:r>
              <a:rPr lang="en-US" sz="4200" dirty="0" smtClean="0">
                <a:solidFill>
                  <a:srgbClr val="0070C0"/>
                </a:solidFill>
              </a:rPr>
              <a:t>Validation </a:t>
            </a:r>
            <a:r>
              <a:rPr lang="en-US" sz="4200" dirty="0">
                <a:solidFill>
                  <a:srgbClr val="0070C0"/>
                </a:solidFill>
              </a:rPr>
              <a:t>is underway and the timeline for completion is </a:t>
            </a:r>
            <a:r>
              <a:rPr lang="en-US" sz="4200" dirty="0" smtClean="0">
                <a:solidFill>
                  <a:srgbClr val="0070C0"/>
                </a:solidFill>
              </a:rPr>
              <a:t>FY2017</a:t>
            </a:r>
            <a:r>
              <a:rPr lang="en-US" sz="4200" dirty="0">
                <a:solidFill>
                  <a:srgbClr val="0070C0"/>
                </a:solidFill>
              </a:rPr>
              <a:t>. </a:t>
            </a:r>
            <a:endParaRPr lang="en-US" sz="4200" dirty="0" smtClean="0">
              <a:solidFill>
                <a:srgbClr val="0070C0"/>
              </a:solidFill>
            </a:endParaRPr>
          </a:p>
          <a:p>
            <a:pPr marL="457200" indent="-173038" algn="l">
              <a:buFont typeface="Arial" panose="020B0604020202020204" pitchFamily="34" charset="0"/>
              <a:buChar char="•"/>
            </a:pPr>
            <a:r>
              <a:rPr lang="en-US" sz="4200" dirty="0">
                <a:solidFill>
                  <a:srgbClr val="0070C0"/>
                </a:solidFill>
              </a:rPr>
              <a:t>60 </a:t>
            </a:r>
            <a:r>
              <a:rPr lang="en-US" sz="4200" dirty="0" smtClean="0">
                <a:solidFill>
                  <a:srgbClr val="0070C0"/>
                </a:solidFill>
              </a:rPr>
              <a:t>– 75 pathogens will be analyzed for validation of the model.</a:t>
            </a:r>
          </a:p>
          <a:p>
            <a:pPr marL="457200" indent="-173038" algn="l">
              <a:buFont typeface="Arial" panose="020B0604020202020204" pitchFamily="34" charset="0"/>
              <a:buChar char="•"/>
            </a:pPr>
            <a:r>
              <a:rPr lang="en-US" sz="4200" dirty="0" smtClean="0">
                <a:solidFill>
                  <a:srgbClr val="0070C0"/>
                </a:solidFill>
              </a:rPr>
              <a:t>PERAL has finished </a:t>
            </a:r>
            <a:r>
              <a:rPr lang="en-US" sz="4200" dirty="0">
                <a:solidFill>
                  <a:srgbClr val="0070C0"/>
                </a:solidFill>
              </a:rPr>
              <a:t>20 </a:t>
            </a:r>
            <a:r>
              <a:rPr lang="en-US" sz="4200" dirty="0" smtClean="0">
                <a:solidFill>
                  <a:srgbClr val="0070C0"/>
                </a:solidFill>
              </a:rPr>
              <a:t>pests so far and </a:t>
            </a:r>
            <a:r>
              <a:rPr lang="en-US" sz="4200" dirty="0">
                <a:solidFill>
                  <a:srgbClr val="0070C0"/>
                </a:solidFill>
              </a:rPr>
              <a:t>reviews are underway</a:t>
            </a:r>
            <a:r>
              <a:rPr lang="en-US" sz="4200" dirty="0" smtClean="0">
                <a:solidFill>
                  <a:srgbClr val="0070C0"/>
                </a:solidFill>
              </a:rPr>
              <a:t>.</a:t>
            </a:r>
            <a:endParaRPr lang="en-US" sz="4200" dirty="0">
              <a:solidFill>
                <a:srgbClr val="0070C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9144000" cy="706993"/>
          </a:xfrm>
          <a:prstGeom prst="rect">
            <a:avLst/>
          </a:prstGeom>
          <a:solidFill>
            <a:srgbClr val="002D5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6">
                  <a:lumMod val="75000"/>
                </a:schemeClr>
              </a:solidFill>
            </a:endParaRPr>
          </a:p>
        </p:txBody>
      </p:sp>
      <p:pic>
        <p:nvPicPr>
          <p:cNvPr id="8" name="Picture 7" descr=" SigLockup Master PwPt.Neg-transb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7932" y="140810"/>
            <a:ext cx="2876453" cy="4328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72590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87393" y="991739"/>
            <a:ext cx="7854350" cy="664534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 smtClean="0"/>
              <a:t>Use of model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87393" y="1802923"/>
            <a:ext cx="8302923" cy="4623757"/>
          </a:xfrm>
        </p:spPr>
        <p:txBody>
          <a:bodyPr>
            <a:normAutofit fontScale="47500" lnSpcReduction="20000"/>
          </a:bodyPr>
          <a:lstStyle/>
          <a:p>
            <a:pPr algn="l"/>
            <a:r>
              <a:rPr lang="en-US" sz="5900" dirty="0"/>
              <a:t>Evaluate New Pest Suggestions</a:t>
            </a:r>
          </a:p>
          <a:p>
            <a:pPr marL="630238" indent="-341313" algn="l">
              <a:buFont typeface="Arial" panose="020B0604020202020204" pitchFamily="34" charset="0"/>
              <a:buChar char="•"/>
              <a:tabLst>
                <a:tab pos="854075" algn="l"/>
              </a:tabLst>
            </a:pPr>
            <a:r>
              <a:rPr lang="en-US" sz="4200" dirty="0">
                <a:solidFill>
                  <a:srgbClr val="0070C0"/>
                </a:solidFill>
              </a:rPr>
              <a:t>PERAL will continue to support this effort. </a:t>
            </a:r>
            <a:endParaRPr lang="en-US" sz="4200" dirty="0" smtClean="0">
              <a:solidFill>
                <a:srgbClr val="0070C0"/>
              </a:solidFill>
            </a:endParaRPr>
          </a:p>
          <a:p>
            <a:pPr marL="630238" indent="-341313" algn="l">
              <a:buFont typeface="Arial" panose="020B0604020202020204" pitchFamily="34" charset="0"/>
              <a:buChar char="•"/>
              <a:tabLst>
                <a:tab pos="854075" algn="l"/>
              </a:tabLst>
            </a:pPr>
            <a:r>
              <a:rPr lang="en-US" sz="4200" dirty="0" smtClean="0">
                <a:solidFill>
                  <a:srgbClr val="0070C0"/>
                </a:solidFill>
              </a:rPr>
              <a:t>After </a:t>
            </a:r>
            <a:r>
              <a:rPr lang="en-US" sz="4200" dirty="0">
                <a:solidFill>
                  <a:srgbClr val="0070C0"/>
                </a:solidFill>
              </a:rPr>
              <a:t>the arthropod model has been validated, PERAL will begin assessing new pest suggestions that have made it through the pre-assessment. </a:t>
            </a:r>
            <a:endParaRPr lang="en-US" sz="4200" dirty="0" smtClean="0">
              <a:solidFill>
                <a:srgbClr val="0070C0"/>
              </a:solidFill>
            </a:endParaRPr>
          </a:p>
          <a:p>
            <a:pPr marL="630238" indent="-341313" algn="l">
              <a:buFont typeface="Arial" panose="020B0604020202020204" pitchFamily="34" charset="0"/>
              <a:buChar char="•"/>
              <a:tabLst>
                <a:tab pos="854075" algn="l"/>
              </a:tabLst>
            </a:pPr>
            <a:r>
              <a:rPr lang="en-US" sz="4200" dirty="0" smtClean="0">
                <a:solidFill>
                  <a:srgbClr val="0070C0"/>
                </a:solidFill>
              </a:rPr>
              <a:t>In </a:t>
            </a:r>
            <a:r>
              <a:rPr lang="en-US" sz="4200" dirty="0">
                <a:solidFill>
                  <a:srgbClr val="0070C0"/>
                </a:solidFill>
              </a:rPr>
              <a:t>the future, all new pests for commodity manuals will also be evaluated with the OPEP model by PERAL.</a:t>
            </a:r>
          </a:p>
          <a:p>
            <a:pPr algn="l"/>
            <a:r>
              <a:rPr lang="en-US" sz="4600" dirty="0"/>
              <a:t> </a:t>
            </a:r>
          </a:p>
          <a:p>
            <a:pPr algn="l"/>
            <a:r>
              <a:rPr lang="en-US" sz="5900" dirty="0"/>
              <a:t>Evaluate Commodity Pests</a:t>
            </a:r>
          </a:p>
          <a:p>
            <a:pPr marL="630238" indent="-346075" algn="l">
              <a:buFont typeface="Arial" panose="020B0604020202020204" pitchFamily="34" charset="0"/>
              <a:buChar char="•"/>
            </a:pPr>
            <a:r>
              <a:rPr lang="en-US" sz="4200" dirty="0">
                <a:solidFill>
                  <a:srgbClr val="0070C0"/>
                </a:solidFill>
              </a:rPr>
              <a:t>We have a Farm Bill project that is starting up that will run all of the current commodity pests through the model. </a:t>
            </a:r>
            <a:endParaRPr lang="en-US" sz="4200" dirty="0" smtClean="0">
              <a:solidFill>
                <a:srgbClr val="0070C0"/>
              </a:solidFill>
            </a:endParaRPr>
          </a:p>
          <a:p>
            <a:pPr marL="630238" indent="-346075" algn="l">
              <a:buFont typeface="Arial" panose="020B0604020202020204" pitchFamily="34" charset="0"/>
              <a:buChar char="•"/>
            </a:pPr>
            <a:r>
              <a:rPr lang="en-US" sz="4200" dirty="0" smtClean="0">
                <a:solidFill>
                  <a:srgbClr val="0070C0"/>
                </a:solidFill>
              </a:rPr>
              <a:t>This </a:t>
            </a:r>
            <a:r>
              <a:rPr lang="en-US" sz="4200" dirty="0">
                <a:solidFill>
                  <a:srgbClr val="0070C0"/>
                </a:solidFill>
              </a:rPr>
              <a:t>will help us remove any pests that are of low impact. </a:t>
            </a:r>
            <a:endParaRPr lang="en-US" sz="4200" dirty="0" smtClean="0">
              <a:solidFill>
                <a:srgbClr val="0070C0"/>
              </a:solidFill>
            </a:endParaRPr>
          </a:p>
          <a:p>
            <a:pPr marL="630238" indent="-346075" algn="l">
              <a:buFont typeface="Arial" panose="020B0604020202020204" pitchFamily="34" charset="0"/>
              <a:buChar char="•"/>
            </a:pPr>
            <a:r>
              <a:rPr lang="en-US" sz="4200" dirty="0" smtClean="0">
                <a:solidFill>
                  <a:srgbClr val="0070C0"/>
                </a:solidFill>
              </a:rPr>
              <a:t>This </a:t>
            </a:r>
            <a:r>
              <a:rPr lang="en-US" sz="4200" dirty="0">
                <a:solidFill>
                  <a:srgbClr val="0070C0"/>
                </a:solidFill>
              </a:rPr>
              <a:t>will also standardize our Prioritized Pest Lists: all pests will have eventually been run through the OPEP model.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9144000" cy="706993"/>
          </a:xfrm>
          <a:prstGeom prst="rect">
            <a:avLst/>
          </a:prstGeom>
          <a:solidFill>
            <a:srgbClr val="002D5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6">
                  <a:lumMod val="75000"/>
                </a:schemeClr>
              </a:solidFill>
            </a:endParaRPr>
          </a:p>
        </p:txBody>
      </p:sp>
      <p:pic>
        <p:nvPicPr>
          <p:cNvPr id="8" name="Picture 7" descr=" SigLockup Master PwPt.Neg-transb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7932" y="140810"/>
            <a:ext cx="2876453" cy="4328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73686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87393" y="991739"/>
            <a:ext cx="7854350" cy="664534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 smtClean="0"/>
              <a:t>New features of model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87393" y="1837426"/>
            <a:ext cx="8268417" cy="4848046"/>
          </a:xfrm>
        </p:spPr>
        <p:txBody>
          <a:bodyPr>
            <a:normAutofit fontScale="47500" lnSpcReduction="20000"/>
          </a:bodyPr>
          <a:lstStyle/>
          <a:p>
            <a:pPr algn="l"/>
            <a:r>
              <a:rPr lang="en-US" sz="5900" dirty="0"/>
              <a:t>Mollusk Model</a:t>
            </a:r>
          </a:p>
          <a:p>
            <a:pPr marL="457200" indent="-173038" algn="l">
              <a:buFont typeface="Arial" panose="020B0604020202020204" pitchFamily="34" charset="0"/>
              <a:buChar char="•"/>
            </a:pPr>
            <a:r>
              <a:rPr lang="en-US" sz="4200" dirty="0" smtClean="0">
                <a:solidFill>
                  <a:srgbClr val="0070C0"/>
                </a:solidFill>
              </a:rPr>
              <a:t>PERAL is putting </a:t>
            </a:r>
            <a:r>
              <a:rPr lang="en-US" sz="4200" dirty="0">
                <a:solidFill>
                  <a:srgbClr val="0070C0"/>
                </a:solidFill>
              </a:rPr>
              <a:t>together a scoping document and an application for funding from CPHST. </a:t>
            </a:r>
            <a:endParaRPr lang="en-US" sz="4200" dirty="0" smtClean="0">
              <a:solidFill>
                <a:srgbClr val="0070C0"/>
              </a:solidFill>
            </a:endParaRPr>
          </a:p>
          <a:p>
            <a:pPr marL="457200" indent="-173038" algn="l">
              <a:buFont typeface="Arial" panose="020B0604020202020204" pitchFamily="34" charset="0"/>
              <a:buChar char="•"/>
            </a:pPr>
            <a:r>
              <a:rPr lang="en-US" sz="4200" dirty="0" smtClean="0">
                <a:solidFill>
                  <a:srgbClr val="0070C0"/>
                </a:solidFill>
              </a:rPr>
              <a:t>PPQ Policy Management requested this work, to assist PPQ in determining high impact mollusk pests.</a:t>
            </a:r>
          </a:p>
          <a:p>
            <a:pPr marL="457200" indent="-173038" algn="l">
              <a:buFont typeface="Arial" panose="020B0604020202020204" pitchFamily="34" charset="0"/>
              <a:buChar char="•"/>
            </a:pPr>
            <a:r>
              <a:rPr lang="en-US" sz="4200" dirty="0" smtClean="0">
                <a:solidFill>
                  <a:srgbClr val="0070C0"/>
                </a:solidFill>
              </a:rPr>
              <a:t>We </a:t>
            </a:r>
            <a:r>
              <a:rPr lang="en-US" sz="4200" dirty="0">
                <a:solidFill>
                  <a:srgbClr val="0070C0"/>
                </a:solidFill>
              </a:rPr>
              <a:t>have 9 completed assessments and are planning for 25 to 34 total mollusks for development. </a:t>
            </a:r>
          </a:p>
          <a:p>
            <a:pPr algn="l"/>
            <a:r>
              <a:rPr lang="en-US" dirty="0"/>
              <a:t> </a:t>
            </a:r>
          </a:p>
          <a:p>
            <a:pPr algn="l"/>
            <a:r>
              <a:rPr lang="en-US" sz="5900" dirty="0"/>
              <a:t>Likelihood of Introduction/Establishment</a:t>
            </a:r>
          </a:p>
          <a:p>
            <a:pPr marL="457200" indent="-173038" algn="l">
              <a:buFont typeface="Arial" panose="020B0604020202020204" pitchFamily="34" charset="0"/>
              <a:buChar char="•"/>
            </a:pPr>
            <a:r>
              <a:rPr lang="en-US" sz="4200" dirty="0" smtClean="0">
                <a:solidFill>
                  <a:srgbClr val="0070C0"/>
                </a:solidFill>
              </a:rPr>
              <a:t>PERAL </a:t>
            </a:r>
            <a:r>
              <a:rPr lang="en-US" sz="4200" dirty="0">
                <a:solidFill>
                  <a:srgbClr val="0070C0"/>
                </a:solidFill>
              </a:rPr>
              <a:t>reviewed theoretical models for entry and establishment and identified primary drivers for arthropods (e.g. environmental suitability, population dynamics, management, and ecological </a:t>
            </a:r>
            <a:r>
              <a:rPr lang="en-US" sz="4200" dirty="0" smtClean="0">
                <a:solidFill>
                  <a:srgbClr val="0070C0"/>
                </a:solidFill>
              </a:rPr>
              <a:t>communities). PERAL will </a:t>
            </a:r>
            <a:r>
              <a:rPr lang="en-US" sz="4200" dirty="0">
                <a:solidFill>
                  <a:srgbClr val="0070C0"/>
                </a:solidFill>
              </a:rPr>
              <a:t>extend the process to pathogens. </a:t>
            </a:r>
            <a:endParaRPr lang="en-US" sz="4200" dirty="0" smtClean="0">
              <a:solidFill>
                <a:srgbClr val="0070C0"/>
              </a:solidFill>
            </a:endParaRPr>
          </a:p>
          <a:p>
            <a:pPr marL="457200" indent="-173038" algn="l">
              <a:buFont typeface="Arial" panose="020B0604020202020204" pitchFamily="34" charset="0"/>
              <a:buChar char="•"/>
            </a:pPr>
            <a:r>
              <a:rPr lang="en-US" sz="4200" dirty="0" smtClean="0">
                <a:solidFill>
                  <a:srgbClr val="0070C0"/>
                </a:solidFill>
              </a:rPr>
              <a:t>PERAL is developing </a:t>
            </a:r>
            <a:r>
              <a:rPr lang="en-US" sz="4200" dirty="0">
                <a:solidFill>
                  <a:srgbClr val="0070C0"/>
                </a:solidFill>
              </a:rPr>
              <a:t>potential analysis questions to address each driver and are identifying sources for answering these </a:t>
            </a:r>
            <a:r>
              <a:rPr lang="en-US" sz="4200" dirty="0" smtClean="0">
                <a:solidFill>
                  <a:srgbClr val="0070C0"/>
                </a:solidFill>
              </a:rPr>
              <a:t>questions.</a:t>
            </a:r>
            <a:endParaRPr lang="en-US" sz="4200" dirty="0">
              <a:solidFill>
                <a:srgbClr val="0070C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9144000" cy="706993"/>
          </a:xfrm>
          <a:prstGeom prst="rect">
            <a:avLst/>
          </a:prstGeom>
          <a:solidFill>
            <a:srgbClr val="002D5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6">
                  <a:lumMod val="75000"/>
                </a:schemeClr>
              </a:solidFill>
            </a:endParaRPr>
          </a:p>
        </p:txBody>
      </p:sp>
      <p:pic>
        <p:nvPicPr>
          <p:cNvPr id="8" name="Picture 7" descr=" SigLockup Master PwPt.Neg-transb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7932" y="140810"/>
            <a:ext cx="2876453" cy="4328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516642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Manual Updates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33689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0"/>
            <a:ext cx="8077200" cy="1219200"/>
          </a:xfrm>
        </p:spPr>
        <p:txBody>
          <a:bodyPr>
            <a:normAutofit/>
          </a:bodyPr>
          <a:lstStyle/>
          <a:p>
            <a:r>
              <a:rPr lang="en-US" dirty="0" smtClean="0"/>
              <a:t>CPHST CAPS Support Team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4114800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Work with other scientists at CPHST labs to provide support:</a:t>
            </a:r>
          </a:p>
          <a:p>
            <a:pPr lvl="1"/>
            <a:r>
              <a:rPr lang="en-US" sz="2600" dirty="0" smtClean="0"/>
              <a:t>Plant Epidemiology and Risk Analysis Laboratory (PERAL) Raleigh, NC – Pest prioritization</a:t>
            </a:r>
          </a:p>
          <a:p>
            <a:pPr lvl="1"/>
            <a:r>
              <a:rPr lang="en-US" sz="2600" dirty="0" smtClean="0"/>
              <a:t>Beltsville, MD Laboratory – Plant pathogen molecular diagnostics; confirmations</a:t>
            </a:r>
          </a:p>
          <a:p>
            <a:pPr lvl="1"/>
            <a:r>
              <a:rPr lang="en-US" sz="2600" dirty="0" smtClean="0"/>
              <a:t>Otis, MA Laboratory – Trap and lures, insect survey protocols</a:t>
            </a:r>
          </a:p>
          <a:p>
            <a:pPr lvl="1"/>
            <a:r>
              <a:rPr lang="en-US" sz="2600" dirty="0" smtClean="0"/>
              <a:t>Ft. Collins, CO Laboratory </a:t>
            </a:r>
            <a:r>
              <a:rPr lang="en-US" sz="2600" dirty="0"/>
              <a:t>– </a:t>
            </a:r>
            <a:r>
              <a:rPr lang="en-US" sz="2600" dirty="0" smtClean="0"/>
              <a:t>Applied geospatial products, digital identification tools</a:t>
            </a:r>
          </a:p>
          <a:p>
            <a:pPr lvl="1"/>
            <a:r>
              <a:rPr lang="en-US" sz="2600" dirty="0" smtClean="0"/>
              <a:t>Mission, TX laboratory – warehouse for trap/lures; insect molecular confirmations</a:t>
            </a:r>
            <a:endParaRPr lang="en-US" sz="2600" dirty="0"/>
          </a:p>
        </p:txBody>
      </p:sp>
    </p:spTree>
    <p:extLst>
      <p:ext uri="{BB962C8B-B14F-4D97-AF65-F5344CB8AC3E}">
        <p14:creationId xmlns:p14="http://schemas.microsoft.com/office/powerpoint/2010/main" val="40622858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65039"/>
    </mc:Choice>
    <mc:Fallback xmlns="">
      <p:transition spd="slow" advTm="65039"/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87393" y="991739"/>
            <a:ext cx="7854350" cy="664534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 smtClean="0"/>
              <a:t>Manual Updates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87393" y="1837426"/>
            <a:ext cx="8268417" cy="4848046"/>
          </a:xfrm>
        </p:spPr>
        <p:txBody>
          <a:bodyPr>
            <a:normAutofit fontScale="85000" lnSpcReduction="10000"/>
          </a:bodyPr>
          <a:lstStyle/>
          <a:p>
            <a:pPr algn="l"/>
            <a:r>
              <a:rPr lang="en-US" sz="4100" dirty="0"/>
              <a:t>Deliver calendar year 2016</a:t>
            </a:r>
          </a:p>
          <a:p>
            <a:pPr marL="628650" indent="-342900" algn="l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rgbClr val="0070C0"/>
                </a:solidFill>
              </a:rPr>
              <a:t>Revise </a:t>
            </a:r>
            <a:r>
              <a:rPr lang="en-US" dirty="0">
                <a:solidFill>
                  <a:srgbClr val="0070C0"/>
                </a:solidFill>
              </a:rPr>
              <a:t>Pine manual and datasheets </a:t>
            </a:r>
            <a:r>
              <a:rPr lang="en-US" dirty="0" smtClean="0">
                <a:solidFill>
                  <a:srgbClr val="0070C0"/>
                </a:solidFill>
              </a:rPr>
              <a:t>(near completion)</a:t>
            </a:r>
          </a:p>
          <a:p>
            <a:pPr marL="628650" indent="-342900" algn="l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70C0"/>
                </a:solidFill>
              </a:rPr>
              <a:t>Revised Oak manual and </a:t>
            </a:r>
            <a:r>
              <a:rPr lang="en-US" dirty="0" smtClean="0">
                <a:solidFill>
                  <a:srgbClr val="0070C0"/>
                </a:solidFill>
              </a:rPr>
              <a:t>datasheets (near completion)</a:t>
            </a:r>
            <a:endParaRPr lang="en-US" dirty="0">
              <a:solidFill>
                <a:srgbClr val="0070C0"/>
              </a:solidFill>
            </a:endParaRPr>
          </a:p>
          <a:p>
            <a:pPr marL="628650" indent="-342900" algn="l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rgbClr val="0070C0"/>
                </a:solidFill>
              </a:rPr>
              <a:t>Develop </a:t>
            </a:r>
            <a:r>
              <a:rPr lang="en-US" dirty="0">
                <a:solidFill>
                  <a:srgbClr val="0070C0"/>
                </a:solidFill>
              </a:rPr>
              <a:t>pest list for Sorghum bundled survey </a:t>
            </a:r>
            <a:r>
              <a:rPr lang="en-US" dirty="0" smtClean="0">
                <a:solidFill>
                  <a:srgbClr val="0070C0"/>
                </a:solidFill>
              </a:rPr>
              <a:t>(draft, needs S&amp;T review, then roll out)</a:t>
            </a:r>
            <a:endParaRPr lang="en-US" dirty="0">
              <a:solidFill>
                <a:srgbClr val="0070C0"/>
              </a:solidFill>
            </a:endParaRPr>
          </a:p>
          <a:p>
            <a:pPr marL="628650" indent="-342900" algn="l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rgbClr val="0070C0"/>
                </a:solidFill>
              </a:rPr>
              <a:t>Datasheets for new pests (3 still pending) *</a:t>
            </a:r>
            <a:r>
              <a:rPr lang="en-US" dirty="0">
                <a:solidFill>
                  <a:srgbClr val="0070C0"/>
                </a:solidFill>
              </a:rPr>
              <a:t>The arthropod team was hit with 3 NPAG pests that required datasheet </a:t>
            </a:r>
            <a:r>
              <a:rPr lang="en-US" dirty="0" smtClean="0">
                <a:solidFill>
                  <a:srgbClr val="0070C0"/>
                </a:solidFill>
              </a:rPr>
              <a:t>revision/development </a:t>
            </a:r>
            <a:r>
              <a:rPr lang="en-US" dirty="0">
                <a:solidFill>
                  <a:srgbClr val="0070C0"/>
                </a:solidFill>
              </a:rPr>
              <a:t>in </a:t>
            </a:r>
            <a:r>
              <a:rPr lang="en-US" dirty="0" smtClean="0">
                <a:solidFill>
                  <a:srgbClr val="0070C0"/>
                </a:solidFill>
              </a:rPr>
              <a:t>April/May</a:t>
            </a:r>
            <a:r>
              <a:rPr lang="en-US" dirty="0">
                <a:solidFill>
                  <a:srgbClr val="0070C0"/>
                </a:solidFill>
              </a:rPr>
              <a:t>.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9144000" cy="706993"/>
          </a:xfrm>
          <a:prstGeom prst="rect">
            <a:avLst/>
          </a:prstGeom>
          <a:solidFill>
            <a:srgbClr val="002D5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6">
                  <a:lumMod val="75000"/>
                </a:schemeClr>
              </a:solidFill>
            </a:endParaRPr>
          </a:p>
        </p:txBody>
      </p:sp>
      <p:pic>
        <p:nvPicPr>
          <p:cNvPr id="8" name="Picture 7" descr=" SigLockup Master PwPt.Neg-transb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7932" y="140810"/>
            <a:ext cx="2876453" cy="4328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40915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87393" y="991739"/>
            <a:ext cx="7854350" cy="664534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 smtClean="0"/>
              <a:t>Manual Updates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87393" y="1837426"/>
            <a:ext cx="8268417" cy="4848046"/>
          </a:xfrm>
        </p:spPr>
        <p:txBody>
          <a:bodyPr>
            <a:normAutofit/>
          </a:bodyPr>
          <a:lstStyle/>
          <a:p>
            <a:pPr algn="l"/>
            <a:r>
              <a:rPr lang="en-US" sz="2800" dirty="0"/>
              <a:t>April 2017 (for 2018 Survey Season)</a:t>
            </a:r>
          </a:p>
          <a:p>
            <a:pPr marL="738188" indent="-341313" algn="l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70C0"/>
                </a:solidFill>
              </a:rPr>
              <a:t>Revise Corn manual and datasheets </a:t>
            </a:r>
            <a:r>
              <a:rPr lang="en-US" sz="2400" dirty="0" smtClean="0">
                <a:solidFill>
                  <a:srgbClr val="0070C0"/>
                </a:solidFill>
              </a:rPr>
              <a:t>(fall 2017).</a:t>
            </a:r>
          </a:p>
          <a:p>
            <a:pPr marL="738188" indent="-341313" algn="l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rgbClr val="0070C0"/>
                </a:solidFill>
              </a:rPr>
              <a:t>We </a:t>
            </a:r>
            <a:r>
              <a:rPr lang="en-US" sz="2400" dirty="0">
                <a:solidFill>
                  <a:srgbClr val="0070C0"/>
                </a:solidFill>
              </a:rPr>
              <a:t>will not be able to work on Apple/Pear.</a:t>
            </a:r>
          </a:p>
          <a:p>
            <a:pPr marL="738188" lvl="0" indent="-341313" algn="l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70C0"/>
                </a:solidFill>
              </a:rPr>
              <a:t>Would like to propose breaking down manuals as main priority in addition to completing all new 2017 datasheets.</a:t>
            </a:r>
          </a:p>
          <a:p>
            <a:pPr marL="738188" lvl="0" indent="-341313" algn="l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rgbClr val="0070C0"/>
                </a:solidFill>
              </a:rPr>
              <a:t>Only </a:t>
            </a:r>
            <a:r>
              <a:rPr lang="en-US" sz="2400" dirty="0">
                <a:solidFill>
                  <a:srgbClr val="0070C0"/>
                </a:solidFill>
              </a:rPr>
              <a:t>add new OPEP pests for </a:t>
            </a:r>
            <a:r>
              <a:rPr lang="en-US" sz="2400" dirty="0" smtClean="0">
                <a:solidFill>
                  <a:srgbClr val="0070C0"/>
                </a:solidFill>
              </a:rPr>
              <a:t>hot/political </a:t>
            </a:r>
            <a:r>
              <a:rPr lang="en-US" sz="2400" dirty="0">
                <a:solidFill>
                  <a:srgbClr val="0070C0"/>
                </a:solidFill>
              </a:rPr>
              <a:t>pests. (Rest will wait until 2019 Survey </a:t>
            </a:r>
            <a:r>
              <a:rPr lang="en-US" sz="2400" dirty="0" smtClean="0">
                <a:solidFill>
                  <a:srgbClr val="0070C0"/>
                </a:solidFill>
              </a:rPr>
              <a:t>Season, plan to revise every 2 years) (there have been no requests)</a:t>
            </a:r>
          </a:p>
          <a:p>
            <a:pPr marL="738188" lvl="0" indent="-341313" algn="l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rgbClr val="0070C0"/>
                </a:solidFill>
              </a:rPr>
              <a:t>Remove pests that were low risk/undetermined.</a:t>
            </a:r>
          </a:p>
          <a:p>
            <a:pPr marL="396875" lvl="0" algn="l"/>
            <a:endParaRPr lang="en-US" sz="2400" dirty="0">
              <a:solidFill>
                <a:srgbClr val="0070C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9144000" cy="706993"/>
          </a:xfrm>
          <a:prstGeom prst="rect">
            <a:avLst/>
          </a:prstGeom>
          <a:solidFill>
            <a:srgbClr val="002D5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6">
                  <a:lumMod val="75000"/>
                </a:schemeClr>
              </a:solidFill>
            </a:endParaRPr>
          </a:p>
        </p:txBody>
      </p:sp>
      <p:pic>
        <p:nvPicPr>
          <p:cNvPr id="8" name="Picture 7" descr=" SigLockup Master PwPt.Neg-transb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7932" y="140810"/>
            <a:ext cx="2876453" cy="4328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84621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87393" y="991739"/>
            <a:ext cx="7854350" cy="664534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 smtClean="0"/>
              <a:t>Manual Updates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87393" y="1837426"/>
            <a:ext cx="8268417" cy="4848046"/>
          </a:xfrm>
        </p:spPr>
        <p:txBody>
          <a:bodyPr>
            <a:normAutofit fontScale="92500"/>
          </a:bodyPr>
          <a:lstStyle/>
          <a:p>
            <a:pPr algn="l"/>
            <a:r>
              <a:rPr lang="en-US" sz="2800" dirty="0"/>
              <a:t>April 2018 (for 2019 Survey Season)</a:t>
            </a:r>
          </a:p>
          <a:p>
            <a:pPr marL="517525" indent="-231775" algn="l"/>
            <a:r>
              <a:rPr lang="en-US" sz="2800" dirty="0">
                <a:solidFill>
                  <a:srgbClr val="0070C0"/>
                </a:solidFill>
              </a:rPr>
              <a:t>•	</a:t>
            </a:r>
            <a:r>
              <a:rPr lang="en-US" sz="2600" dirty="0">
                <a:solidFill>
                  <a:srgbClr val="0070C0"/>
                </a:solidFill>
              </a:rPr>
              <a:t>New </a:t>
            </a:r>
            <a:r>
              <a:rPr lang="en-US" sz="2600" dirty="0" err="1">
                <a:solidFill>
                  <a:srgbClr val="0070C0"/>
                </a:solidFill>
              </a:rPr>
              <a:t>Ec</a:t>
            </a:r>
            <a:r>
              <a:rPr lang="en-US" sz="2600" dirty="0">
                <a:solidFill>
                  <a:srgbClr val="0070C0"/>
                </a:solidFill>
              </a:rPr>
              <a:t> and </a:t>
            </a:r>
            <a:r>
              <a:rPr lang="en-US" sz="2600" dirty="0" err="1">
                <a:solidFill>
                  <a:srgbClr val="0070C0"/>
                </a:solidFill>
              </a:rPr>
              <a:t>Env</a:t>
            </a:r>
            <a:r>
              <a:rPr lang="en-US" sz="2600" dirty="0">
                <a:solidFill>
                  <a:srgbClr val="0070C0"/>
                </a:solidFill>
              </a:rPr>
              <a:t>. List (2 years’ worth of OPEP pests, culminate for this season</a:t>
            </a:r>
            <a:r>
              <a:rPr lang="en-US" sz="2600" dirty="0" smtClean="0">
                <a:solidFill>
                  <a:srgbClr val="0070C0"/>
                </a:solidFill>
              </a:rPr>
              <a:t>).</a:t>
            </a:r>
          </a:p>
          <a:p>
            <a:pPr marL="517525" indent="-231775" algn="l">
              <a:buFont typeface="Arial" panose="020B0604020202020204" pitchFamily="34" charset="0"/>
              <a:buChar char="•"/>
            </a:pPr>
            <a:r>
              <a:rPr lang="en-US" sz="2600" dirty="0" smtClean="0">
                <a:solidFill>
                  <a:srgbClr val="0070C0"/>
                </a:solidFill>
              </a:rPr>
              <a:t>PERAL will run pests through model; unclear if S&amp;T will have resources available to create datasheets, develop approved methods, etc. in time for April 2018.</a:t>
            </a:r>
          </a:p>
          <a:p>
            <a:pPr marL="517525" indent="-231775" algn="l">
              <a:buFont typeface="Arial" panose="020B0604020202020204" pitchFamily="34" charset="0"/>
              <a:buChar char="•"/>
            </a:pPr>
            <a:r>
              <a:rPr lang="en-US" sz="2600" dirty="0" smtClean="0">
                <a:solidFill>
                  <a:srgbClr val="0070C0"/>
                </a:solidFill>
              </a:rPr>
              <a:t>Likely, no new manual for 2018. </a:t>
            </a:r>
          </a:p>
          <a:p>
            <a:pPr marL="517525" indent="-231775" algn="l">
              <a:buFont typeface="Arial" panose="020B0604020202020204" pitchFamily="34" charset="0"/>
              <a:buChar char="•"/>
            </a:pPr>
            <a:r>
              <a:rPr lang="en-US" sz="2600" dirty="0" smtClean="0">
                <a:solidFill>
                  <a:srgbClr val="0070C0"/>
                </a:solidFill>
              </a:rPr>
              <a:t>In the queue are: </a:t>
            </a:r>
          </a:p>
          <a:p>
            <a:pPr marL="1146175" indent="-407988" algn="l"/>
            <a:r>
              <a:rPr lang="en-US" sz="2600" dirty="0" smtClean="0">
                <a:solidFill>
                  <a:srgbClr val="0070C0"/>
                </a:solidFill>
              </a:rPr>
              <a:t>1) Add Sorghum to Corn and update the pests for Corn.</a:t>
            </a:r>
          </a:p>
          <a:p>
            <a:pPr marL="285750" indent="452438" algn="l"/>
            <a:r>
              <a:rPr lang="en-US" sz="2600" dirty="0" smtClean="0">
                <a:solidFill>
                  <a:srgbClr val="0070C0"/>
                </a:solidFill>
              </a:rPr>
              <a:t>2) Apple/Pear: have preliminary pest list.</a:t>
            </a:r>
          </a:p>
          <a:p>
            <a:pPr marL="517525" indent="-231775" algn="l"/>
            <a:endParaRPr lang="en-US" sz="2800" dirty="0">
              <a:solidFill>
                <a:srgbClr val="0070C0"/>
              </a:solidFill>
            </a:endParaRPr>
          </a:p>
          <a:p>
            <a:pPr marL="396875" lvl="0" algn="l"/>
            <a:endParaRPr lang="en-US" sz="2400" dirty="0">
              <a:solidFill>
                <a:srgbClr val="0070C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9144000" cy="706993"/>
          </a:xfrm>
          <a:prstGeom prst="rect">
            <a:avLst/>
          </a:prstGeom>
          <a:solidFill>
            <a:srgbClr val="002D5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6">
                  <a:lumMod val="75000"/>
                </a:schemeClr>
              </a:solidFill>
            </a:endParaRPr>
          </a:p>
        </p:txBody>
      </p:sp>
      <p:pic>
        <p:nvPicPr>
          <p:cNvPr id="8" name="Picture 7" descr=" SigLockup Master PwPt.Neg-transb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7932" y="140810"/>
            <a:ext cx="2876453" cy="4328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33819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87393" y="991739"/>
            <a:ext cx="7854350" cy="664534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 smtClean="0"/>
              <a:t>Manual Updates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87393" y="1837426"/>
            <a:ext cx="8268417" cy="4848046"/>
          </a:xfrm>
        </p:spPr>
        <p:txBody>
          <a:bodyPr>
            <a:normAutofit/>
          </a:bodyPr>
          <a:lstStyle/>
          <a:p>
            <a:pPr algn="l"/>
            <a:r>
              <a:rPr lang="en-US" sz="2800" dirty="0"/>
              <a:t>April 2018 (for 2019 Survey Season)</a:t>
            </a:r>
          </a:p>
          <a:p>
            <a:pPr marL="517525" indent="-231775" algn="l"/>
            <a:r>
              <a:rPr lang="en-US" sz="2800" dirty="0">
                <a:solidFill>
                  <a:srgbClr val="0070C0"/>
                </a:solidFill>
              </a:rPr>
              <a:t>•	</a:t>
            </a:r>
            <a:r>
              <a:rPr lang="en-US" sz="2600" dirty="0" smtClean="0">
                <a:solidFill>
                  <a:srgbClr val="0070C0"/>
                </a:solidFill>
              </a:rPr>
              <a:t>“</a:t>
            </a:r>
            <a:r>
              <a:rPr lang="en-US" sz="2400" dirty="0" smtClean="0">
                <a:solidFill>
                  <a:srgbClr val="0070C0"/>
                </a:solidFill>
              </a:rPr>
              <a:t>Clean up” the commodity lists:</a:t>
            </a:r>
          </a:p>
          <a:p>
            <a:pPr marL="1200150" indent="-395288" algn="l">
              <a:buClr>
                <a:srgbClr val="0070C0"/>
              </a:buClr>
              <a:buSzPct val="75000"/>
              <a:buFont typeface="Courier New" panose="02070309020205020404" pitchFamily="49" charset="0"/>
              <a:buChar char="o"/>
              <a:tabLst>
                <a:tab pos="1200150" algn="l"/>
              </a:tabLst>
            </a:pPr>
            <a:r>
              <a:rPr lang="en-US" sz="2400" dirty="0" smtClean="0">
                <a:solidFill>
                  <a:srgbClr val="0070C0"/>
                </a:solidFill>
              </a:rPr>
              <a:t>As we revise each manual, apply post-assessments to pests that never received it. Remove from list if necessary.</a:t>
            </a:r>
          </a:p>
          <a:p>
            <a:pPr marL="1200150" indent="-395288" algn="l">
              <a:buClr>
                <a:srgbClr val="0070C0"/>
              </a:buClr>
              <a:buSzPct val="75000"/>
              <a:buFont typeface="Courier New" panose="02070309020205020404" pitchFamily="49" charset="0"/>
              <a:buChar char="o"/>
              <a:tabLst>
                <a:tab pos="1200150" algn="l"/>
              </a:tabLst>
            </a:pPr>
            <a:r>
              <a:rPr lang="en-US" sz="2400" dirty="0" smtClean="0">
                <a:solidFill>
                  <a:srgbClr val="0070C0"/>
                </a:solidFill>
              </a:rPr>
              <a:t>Run commodity pests through OPEP. Remove low-ranking pests. </a:t>
            </a:r>
          </a:p>
          <a:p>
            <a:pPr marL="1200150" indent="-395288" algn="l">
              <a:buClr>
                <a:srgbClr val="0070C0"/>
              </a:buClr>
              <a:buSzPct val="75000"/>
              <a:buFont typeface="Courier New" panose="02070309020205020404" pitchFamily="49" charset="0"/>
              <a:buChar char="o"/>
              <a:tabLst>
                <a:tab pos="1200150" algn="l"/>
              </a:tabLst>
            </a:pPr>
            <a:r>
              <a:rPr lang="en-US" sz="2400" dirty="0" smtClean="0">
                <a:solidFill>
                  <a:srgbClr val="0070C0"/>
                </a:solidFill>
              </a:rPr>
              <a:t>High-ranking pests without good survey/diagnostic methods move to research list.</a:t>
            </a:r>
          </a:p>
          <a:p>
            <a:pPr marL="1200150" indent="-395288" algn="l">
              <a:buClr>
                <a:srgbClr val="0070C0"/>
              </a:buClr>
              <a:buSzPct val="75000"/>
              <a:buFont typeface="Courier New" panose="02070309020205020404" pitchFamily="49" charset="0"/>
              <a:buChar char="o"/>
              <a:tabLst>
                <a:tab pos="1200150" algn="l"/>
              </a:tabLst>
            </a:pPr>
            <a:r>
              <a:rPr lang="en-US" sz="2400" dirty="0" smtClean="0">
                <a:solidFill>
                  <a:srgbClr val="0070C0"/>
                </a:solidFill>
              </a:rPr>
              <a:t>Add Oak and Pine pests to EWB/BB list and vice versa.</a:t>
            </a:r>
          </a:p>
          <a:p>
            <a:pPr marL="517525" indent="-231775" algn="l"/>
            <a:endParaRPr lang="en-US" sz="2800" dirty="0">
              <a:solidFill>
                <a:srgbClr val="0070C0"/>
              </a:solidFill>
            </a:endParaRPr>
          </a:p>
          <a:p>
            <a:pPr marL="396875" lvl="0" algn="l"/>
            <a:endParaRPr lang="en-US" sz="2400" dirty="0">
              <a:solidFill>
                <a:srgbClr val="0070C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9144000" cy="706993"/>
          </a:xfrm>
          <a:prstGeom prst="rect">
            <a:avLst/>
          </a:prstGeom>
          <a:solidFill>
            <a:srgbClr val="002D5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6">
                  <a:lumMod val="75000"/>
                </a:schemeClr>
              </a:solidFill>
            </a:endParaRPr>
          </a:p>
        </p:txBody>
      </p:sp>
      <p:pic>
        <p:nvPicPr>
          <p:cNvPr id="8" name="Picture 7" descr=" SigLockup Master PwPt.Neg-transb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7932" y="140810"/>
            <a:ext cx="2876453" cy="4328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44574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7543800" cy="990600"/>
          </a:xfrm>
        </p:spPr>
        <p:txBody>
          <a:bodyPr>
            <a:normAutofit/>
          </a:bodyPr>
          <a:lstStyle/>
          <a:p>
            <a:r>
              <a:rPr lang="en-US" dirty="0" smtClean="0"/>
              <a:t>Main </a:t>
            </a:r>
            <a:r>
              <a:rPr lang="en-US" dirty="0"/>
              <a:t>R</a:t>
            </a:r>
            <a:r>
              <a:rPr lang="en-US" dirty="0" smtClean="0"/>
              <a:t>esponsibilities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304800" y="1143000"/>
            <a:ext cx="8534400" cy="4114800"/>
          </a:xfrm>
        </p:spPr>
        <p:txBody>
          <a:bodyPr>
            <a:normAutofit fontScale="92500" lnSpcReduction="10000"/>
          </a:bodyPr>
          <a:lstStyle/>
          <a:p>
            <a:r>
              <a:rPr lang="en-US" sz="3000" dirty="0"/>
              <a:t>Provide support for the </a:t>
            </a:r>
            <a:r>
              <a:rPr lang="en-US" sz="3000" dirty="0" smtClean="0"/>
              <a:t>field/ CAPS community</a:t>
            </a:r>
            <a:endParaRPr lang="en-US" sz="3000" dirty="0"/>
          </a:p>
          <a:p>
            <a:r>
              <a:rPr lang="en-US" sz="3000" dirty="0" smtClean="0"/>
              <a:t>Develop and maintain the CAPS Priority Pest Lists</a:t>
            </a:r>
          </a:p>
          <a:p>
            <a:r>
              <a:rPr lang="en-US" sz="3000" dirty="0" smtClean="0"/>
              <a:t>Develop pest datasheets and survey manuals</a:t>
            </a:r>
          </a:p>
          <a:p>
            <a:r>
              <a:rPr lang="en-US" sz="3000" dirty="0" smtClean="0"/>
              <a:t>Develop approved survey and diagnostic/ identification methods</a:t>
            </a:r>
          </a:p>
          <a:p>
            <a:r>
              <a:rPr lang="en-US" sz="3000" dirty="0" smtClean="0"/>
              <a:t>Other duties:</a:t>
            </a:r>
          </a:p>
          <a:p>
            <a:pPr indent="282575">
              <a:buClr>
                <a:srgbClr val="FFC000"/>
              </a:buClr>
            </a:pPr>
            <a:r>
              <a:rPr lang="en-US" sz="2600" dirty="0" smtClean="0"/>
              <a:t>Serve on Farm Bill review teams (Goal 1S, 3)</a:t>
            </a:r>
          </a:p>
          <a:p>
            <a:pPr marL="623888" indent="-279400">
              <a:buClr>
                <a:srgbClr val="FFC000"/>
              </a:buClr>
            </a:pPr>
            <a:r>
              <a:rPr lang="en-US" sz="2600" dirty="0" smtClean="0"/>
              <a:t>Serve on committees and working groups</a:t>
            </a:r>
          </a:p>
          <a:p>
            <a:pPr indent="282575">
              <a:buClr>
                <a:srgbClr val="FFC000"/>
              </a:buClr>
            </a:pPr>
            <a:r>
              <a:rPr lang="en-US" sz="2600" dirty="0" smtClean="0"/>
              <a:t>Cooperative agreement ADODRs</a:t>
            </a:r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1082708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9920"/>
    </mc:Choice>
    <mc:Fallback xmlns="">
      <p:transition spd="slow" advTm="49920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87393" y="991739"/>
            <a:ext cx="7854350" cy="664534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 smtClean="0"/>
              <a:t>Pest Prioritization Process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9144000" cy="706993"/>
          </a:xfrm>
          <a:prstGeom prst="rect">
            <a:avLst/>
          </a:prstGeom>
          <a:solidFill>
            <a:srgbClr val="002D5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6">
                  <a:lumMod val="75000"/>
                </a:schemeClr>
              </a:solidFill>
            </a:endParaRPr>
          </a:p>
        </p:txBody>
      </p:sp>
      <p:pic>
        <p:nvPicPr>
          <p:cNvPr id="8" name="Picture 7" descr=" SigLockup Master PwPt.Neg-transb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7932" y="140810"/>
            <a:ext cx="2876453" cy="432864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2869355" y="1941019"/>
            <a:ext cx="2441763" cy="523220"/>
          </a:xfrm>
          <a:prstGeom prst="rect">
            <a:avLst/>
          </a:prstGeom>
          <a:solidFill>
            <a:srgbClr val="FFFF99"/>
          </a:solidFill>
        </p:spPr>
        <p:txBody>
          <a:bodyPr wrap="square" rtlCol="0"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sz="2800" dirty="0" smtClean="0">
                <a:solidFill>
                  <a:prstClr val="black"/>
                </a:solidFill>
                <a:latin typeface="Calibri"/>
              </a:rPr>
              <a:t>Pre-assessment</a:t>
            </a:r>
            <a:endParaRPr lang="en-US" sz="28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9" name="Down Arrow 8"/>
          <p:cNvSpPr/>
          <p:nvPr/>
        </p:nvSpPr>
        <p:spPr bwMode="auto">
          <a:xfrm>
            <a:off x="3985600" y="2619057"/>
            <a:ext cx="152103" cy="317863"/>
          </a:xfrm>
          <a:prstGeom prst="downArrow">
            <a:avLst/>
          </a:prstGeom>
          <a:solidFill>
            <a:srgbClr val="FFC000"/>
          </a:solidFill>
          <a:ln w="1587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ahoma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666082" y="2973906"/>
            <a:ext cx="3124200" cy="954107"/>
          </a:xfrm>
          <a:prstGeom prst="rect">
            <a:avLst/>
          </a:prstGeom>
          <a:solidFill>
            <a:srgbClr val="FFFF99"/>
          </a:solidFill>
        </p:spPr>
        <p:txBody>
          <a:bodyPr wrap="square" rtlCol="0"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sz="2800" dirty="0" smtClean="0">
                <a:solidFill>
                  <a:prstClr val="black"/>
                </a:solidFill>
                <a:latin typeface="Calibri"/>
              </a:rPr>
              <a:t>Prioritization Model (OPEP)</a:t>
            </a:r>
            <a:endParaRPr lang="en-US" sz="28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1" name="Down Arrow 10"/>
          <p:cNvSpPr/>
          <p:nvPr/>
        </p:nvSpPr>
        <p:spPr bwMode="auto">
          <a:xfrm>
            <a:off x="4014184" y="4081248"/>
            <a:ext cx="152103" cy="317863"/>
          </a:xfrm>
          <a:prstGeom prst="downArrow">
            <a:avLst/>
          </a:prstGeom>
          <a:solidFill>
            <a:srgbClr val="FFC000"/>
          </a:solidFill>
          <a:ln w="1587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ahoma" charset="0"/>
            </a:endParaRPr>
          </a:p>
        </p:txBody>
      </p:sp>
      <p:sp>
        <p:nvSpPr>
          <p:cNvPr id="12" name="Down Arrow 11"/>
          <p:cNvSpPr/>
          <p:nvPr/>
        </p:nvSpPr>
        <p:spPr bwMode="auto">
          <a:xfrm>
            <a:off x="3981805" y="5086713"/>
            <a:ext cx="152103" cy="317863"/>
          </a:xfrm>
          <a:prstGeom prst="downArrow">
            <a:avLst/>
          </a:prstGeom>
          <a:solidFill>
            <a:srgbClr val="FFC000"/>
          </a:solidFill>
          <a:ln w="1587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ahoma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2869355" y="4437680"/>
            <a:ext cx="2744882" cy="523220"/>
          </a:xfrm>
          <a:prstGeom prst="rect">
            <a:avLst/>
          </a:prstGeom>
          <a:solidFill>
            <a:srgbClr val="FFFF99"/>
          </a:solidFill>
        </p:spPr>
        <p:txBody>
          <a:bodyPr wrap="square" rtlCol="0"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sz="2800" dirty="0" smtClean="0">
                <a:solidFill>
                  <a:prstClr val="black"/>
                </a:solidFill>
                <a:latin typeface="Calibri"/>
              </a:rPr>
              <a:t>Post-assessment</a:t>
            </a:r>
            <a:endParaRPr lang="en-US" sz="2800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869355" y="5586643"/>
            <a:ext cx="2744882" cy="523220"/>
          </a:xfrm>
          <a:prstGeom prst="rect">
            <a:avLst/>
          </a:prstGeom>
          <a:solidFill>
            <a:srgbClr val="FFFF99"/>
          </a:solidFill>
        </p:spPr>
        <p:txBody>
          <a:bodyPr wrap="square" rtlCol="0"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US" sz="2800" dirty="0" smtClean="0">
                <a:solidFill>
                  <a:prstClr val="black"/>
                </a:solidFill>
                <a:latin typeface="Calibri"/>
              </a:rPr>
              <a:t>Final List</a:t>
            </a:r>
            <a:endParaRPr lang="en-US" sz="2800" dirty="0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5134780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87393" y="991739"/>
            <a:ext cx="7854350" cy="664534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 smtClean="0"/>
              <a:t>Pest Prioritization Process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9144000" cy="706993"/>
          </a:xfrm>
          <a:prstGeom prst="rect">
            <a:avLst/>
          </a:prstGeom>
          <a:solidFill>
            <a:srgbClr val="002D5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6">
                  <a:lumMod val="75000"/>
                </a:schemeClr>
              </a:solidFill>
            </a:endParaRPr>
          </a:p>
        </p:txBody>
      </p:sp>
      <p:pic>
        <p:nvPicPr>
          <p:cNvPr id="8" name="Picture 7" descr=" SigLockup Master PwPt.Neg-transb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7932" y="140810"/>
            <a:ext cx="2876453" cy="432864"/>
          </a:xfrm>
          <a:prstGeom prst="rect">
            <a:avLst/>
          </a:prstGeom>
        </p:spPr>
      </p:pic>
      <p:sp>
        <p:nvSpPr>
          <p:cNvPr id="4" name="Subtitle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New flowchart</a:t>
            </a:r>
            <a:endParaRPr lang="en-US" dirty="0"/>
          </a:p>
        </p:txBody>
      </p:sp>
      <p:pic>
        <p:nvPicPr>
          <p:cNvPr id="6" name="Picture 5" descr="http://sp.we.aphis.gov/PPQ/st/cphst/pd/Shared%20Documents/Pest%20Prioritization/Overview%20docs%20and%20info%20for%20CAPS%20site/Pest%20Prioritization%20Flowchart%2004_2016.jpg"/>
          <p:cNvPicPr/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876" r="1817"/>
          <a:stretch/>
        </p:blipFill>
        <p:spPr bwMode="auto">
          <a:xfrm>
            <a:off x="330506" y="1656273"/>
            <a:ext cx="8350786" cy="5097067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31155724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87393" y="868377"/>
            <a:ext cx="7854350" cy="664534"/>
          </a:xfrm>
        </p:spPr>
        <p:txBody>
          <a:bodyPr>
            <a:normAutofit fontScale="90000"/>
          </a:bodyPr>
          <a:lstStyle/>
          <a:p>
            <a:pPr algn="l">
              <a:buClr>
                <a:srgbClr val="FFC000"/>
              </a:buClr>
              <a:buSzPct val="90000"/>
            </a:pPr>
            <a:r>
              <a:rPr lang="en-US" dirty="0" smtClean="0"/>
              <a:t>Pest Prioritization Process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9144000" cy="706993"/>
          </a:xfrm>
          <a:prstGeom prst="rect">
            <a:avLst/>
          </a:prstGeom>
          <a:solidFill>
            <a:srgbClr val="002D5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6">
                  <a:lumMod val="75000"/>
                </a:schemeClr>
              </a:solidFill>
            </a:endParaRPr>
          </a:p>
        </p:txBody>
      </p:sp>
      <p:pic>
        <p:nvPicPr>
          <p:cNvPr id="8" name="Picture 7" descr=" SigLockup Master PwPt.Neg-transb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7932" y="140810"/>
            <a:ext cx="2876453" cy="432864"/>
          </a:xfrm>
          <a:prstGeom prst="rect">
            <a:avLst/>
          </a:prstGeom>
        </p:spPr>
      </p:pic>
      <p:sp>
        <p:nvSpPr>
          <p:cNvPr id="4" name="Subtitle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79653" y="1694295"/>
            <a:ext cx="5277080" cy="46745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05761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pPr algn="l"/>
            <a:r>
              <a:rPr lang="en-US" sz="3800" dirty="0" smtClean="0"/>
              <a:t>Pest </a:t>
            </a:r>
            <a:r>
              <a:rPr lang="en-US" sz="3800" dirty="0"/>
              <a:t>Prioritization Process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013553"/>
            <a:ext cx="8686800" cy="5453348"/>
          </a:xfrm>
        </p:spPr>
        <p:txBody>
          <a:bodyPr>
            <a:normAutofit fontScale="85000" lnSpcReduction="10000"/>
          </a:bodyPr>
          <a:lstStyle/>
          <a:p>
            <a:pPr marL="0" indent="0">
              <a:buClr>
                <a:srgbClr val="FFC000"/>
              </a:buClr>
              <a:buSzPct val="90000"/>
              <a:buNone/>
            </a:pPr>
            <a:r>
              <a:rPr lang="en-US" sz="3000" dirty="0" smtClean="0"/>
              <a:t>Pre-assessment Questionnaire</a:t>
            </a:r>
          </a:p>
          <a:p>
            <a:pPr lvl="1" indent="-344488">
              <a:buClr>
                <a:srgbClr val="0070C0"/>
              </a:buClr>
              <a:buSzPct val="90000"/>
              <a:buAutoNum type="arabicPeriod"/>
            </a:pPr>
            <a:r>
              <a:rPr lang="en-US" sz="2400" dirty="0" smtClean="0">
                <a:solidFill>
                  <a:srgbClr val="0070C0"/>
                </a:solidFill>
              </a:rPr>
              <a:t>Is </a:t>
            </a:r>
            <a:r>
              <a:rPr lang="en-US" sz="2400" dirty="0">
                <a:solidFill>
                  <a:srgbClr val="0070C0"/>
                </a:solidFill>
              </a:rPr>
              <a:t>it a plant pest as defined by the IPPC</a:t>
            </a:r>
            <a:r>
              <a:rPr lang="en-US" sz="2400" dirty="0" smtClean="0">
                <a:solidFill>
                  <a:srgbClr val="0070C0"/>
                </a:solidFill>
              </a:rPr>
              <a:t>?</a:t>
            </a:r>
          </a:p>
          <a:p>
            <a:pPr lvl="1" indent="-344488">
              <a:buClr>
                <a:srgbClr val="0070C0"/>
              </a:buClr>
              <a:buSzPct val="90000"/>
              <a:buAutoNum type="arabicPeriod"/>
            </a:pPr>
            <a:r>
              <a:rPr lang="en-US" sz="2400" dirty="0">
                <a:solidFill>
                  <a:srgbClr val="0070C0"/>
                </a:solidFill>
              </a:rPr>
              <a:t>Does the pest cause measurable damage on any plant listed in the CAPS Host Matrix or interfere with trade for any of these hosts?  Describe damage or trade issues. </a:t>
            </a:r>
            <a:endParaRPr lang="en-US" sz="2400" dirty="0" smtClean="0">
              <a:solidFill>
                <a:srgbClr val="0070C0"/>
              </a:solidFill>
            </a:endParaRPr>
          </a:p>
          <a:p>
            <a:pPr lvl="1" indent="-344488">
              <a:buClr>
                <a:srgbClr val="0070C0"/>
              </a:buClr>
              <a:buSzPct val="90000"/>
              <a:buAutoNum type="arabicPeriod"/>
            </a:pPr>
            <a:r>
              <a:rPr lang="en-US" sz="2400" dirty="0" smtClean="0">
                <a:solidFill>
                  <a:srgbClr val="0070C0"/>
                </a:solidFill>
              </a:rPr>
              <a:t>Is </a:t>
            </a:r>
            <a:r>
              <a:rPr lang="en-US" sz="2400" dirty="0">
                <a:solidFill>
                  <a:srgbClr val="0070C0"/>
                </a:solidFill>
              </a:rPr>
              <a:t>citrus the only important host for this pest</a:t>
            </a:r>
            <a:r>
              <a:rPr lang="en-US" sz="2400" dirty="0" smtClean="0">
                <a:solidFill>
                  <a:srgbClr val="0070C0"/>
                </a:solidFill>
              </a:rPr>
              <a:t>? (If yes, refer to CPHST citrus team.)</a:t>
            </a:r>
          </a:p>
          <a:p>
            <a:pPr lvl="1" indent="-344488">
              <a:buClr>
                <a:srgbClr val="0070C0"/>
              </a:buClr>
              <a:buSzPct val="90000"/>
              <a:buAutoNum type="arabicPeriod"/>
            </a:pPr>
            <a:r>
              <a:rPr lang="en-US" sz="2400" dirty="0" smtClean="0">
                <a:solidFill>
                  <a:srgbClr val="0070C0"/>
                </a:solidFill>
              </a:rPr>
              <a:t>Is </a:t>
            </a:r>
            <a:r>
              <a:rPr lang="en-US" sz="2400" dirty="0">
                <a:solidFill>
                  <a:srgbClr val="0070C0"/>
                </a:solidFill>
              </a:rPr>
              <a:t>the pest </a:t>
            </a:r>
            <a:r>
              <a:rPr lang="en-US" sz="2400" dirty="0" smtClean="0">
                <a:solidFill>
                  <a:srgbClr val="0070C0"/>
                </a:solidFill>
              </a:rPr>
              <a:t>exotic to the United </a:t>
            </a:r>
            <a:r>
              <a:rPr lang="en-US" sz="2400" dirty="0">
                <a:solidFill>
                  <a:srgbClr val="0070C0"/>
                </a:solidFill>
              </a:rPr>
              <a:t>States? (If the distribution of the pest is limited in the United States, it may be added to an appropriate commodity manual</a:t>
            </a:r>
            <a:r>
              <a:rPr lang="en-US" sz="2400" dirty="0" smtClean="0">
                <a:solidFill>
                  <a:srgbClr val="0070C0"/>
                </a:solidFill>
              </a:rPr>
              <a:t>.)</a:t>
            </a:r>
          </a:p>
          <a:p>
            <a:pPr lvl="1" indent="-344488">
              <a:buClr>
                <a:srgbClr val="0070C0"/>
              </a:buClr>
              <a:buSzPct val="90000"/>
              <a:buAutoNum type="arabicPeriod"/>
            </a:pPr>
            <a:r>
              <a:rPr lang="en-US" sz="2400" dirty="0" smtClean="0">
                <a:solidFill>
                  <a:srgbClr val="0070C0"/>
                </a:solidFill>
              </a:rPr>
              <a:t>Is </a:t>
            </a:r>
            <a:r>
              <a:rPr lang="en-US" sz="2400" dirty="0">
                <a:solidFill>
                  <a:srgbClr val="0070C0"/>
                </a:solidFill>
              </a:rPr>
              <a:t>it listed in the AQAS database as </a:t>
            </a:r>
            <a:r>
              <a:rPr lang="en-US" sz="2400" dirty="0" smtClean="0">
                <a:solidFill>
                  <a:srgbClr val="0070C0"/>
                </a:solidFill>
              </a:rPr>
              <a:t>non-reportable </a:t>
            </a:r>
            <a:r>
              <a:rPr lang="en-US" sz="2400" dirty="0">
                <a:solidFill>
                  <a:srgbClr val="0070C0"/>
                </a:solidFill>
              </a:rPr>
              <a:t>at the species level? Yes = </a:t>
            </a:r>
            <a:r>
              <a:rPr lang="en-US" sz="2400" dirty="0" smtClean="0">
                <a:solidFill>
                  <a:srgbClr val="0070C0"/>
                </a:solidFill>
              </a:rPr>
              <a:t>Fail</a:t>
            </a:r>
          </a:p>
          <a:p>
            <a:pPr lvl="1" indent="-344488">
              <a:buClr>
                <a:srgbClr val="0070C0"/>
              </a:buClr>
              <a:buSzPct val="90000"/>
              <a:buAutoNum type="arabicPeriod"/>
            </a:pPr>
            <a:r>
              <a:rPr lang="en-US" sz="2400" dirty="0" smtClean="0">
                <a:solidFill>
                  <a:srgbClr val="0070C0"/>
                </a:solidFill>
              </a:rPr>
              <a:t>Is </a:t>
            </a:r>
            <a:r>
              <a:rPr lang="en-US" sz="2400" dirty="0">
                <a:solidFill>
                  <a:srgbClr val="0070C0"/>
                </a:solidFill>
              </a:rPr>
              <a:t>there a demonstrated pathway of introduction, not including </a:t>
            </a:r>
            <a:r>
              <a:rPr lang="en-US" sz="2400" dirty="0" smtClean="0">
                <a:solidFill>
                  <a:srgbClr val="0070C0"/>
                </a:solidFill>
              </a:rPr>
              <a:t>smuggling?</a:t>
            </a:r>
          </a:p>
          <a:p>
            <a:pPr lvl="1" indent="-344488">
              <a:buClr>
                <a:srgbClr val="0070C0"/>
              </a:buClr>
              <a:buSzPct val="90000"/>
              <a:buAutoNum type="arabicPeriod"/>
            </a:pPr>
            <a:r>
              <a:rPr lang="en-US" sz="2400" dirty="0" smtClean="0">
                <a:solidFill>
                  <a:srgbClr val="0070C0"/>
                </a:solidFill>
              </a:rPr>
              <a:t>Is the deliberate smuggling of this pest or any host of this pest likely to occur? </a:t>
            </a:r>
            <a:r>
              <a:rPr lang="en-US" sz="2400" dirty="0">
                <a:solidFill>
                  <a:srgbClr val="0070C0"/>
                </a:solidFill>
              </a:rPr>
              <a:t>For example, is there non-traditional trade of this pest (e.g., for religious purposes, in the pet trade industry, etc</a:t>
            </a:r>
            <a:r>
              <a:rPr lang="en-US" sz="2400" dirty="0" smtClean="0">
                <a:solidFill>
                  <a:srgbClr val="0070C0"/>
                </a:solidFill>
              </a:rPr>
              <a:t>.).</a:t>
            </a:r>
            <a:endParaRPr lang="en-US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75000"/>
                  </a:srgbClr>
                </a:outerShdw>
              </a:effectLst>
            </a:endParaRPr>
          </a:p>
          <a:p>
            <a:pPr marL="739775" lvl="2" indent="-231775">
              <a:buClr>
                <a:schemeClr val="tx2">
                  <a:lumMod val="75000"/>
                </a:schemeClr>
              </a:buClr>
              <a:buSzPct val="90000"/>
              <a:buFont typeface="Wingdings" pitchFamily="2" charset="2"/>
              <a:buChar char="§"/>
            </a:pPr>
            <a:endParaRPr lang="en-US" dirty="0" smtClean="0">
              <a:effectLst>
                <a:outerShdw blurRad="38100" dist="38100" dir="2700000" algn="tl">
                  <a:srgbClr val="000000">
                    <a:alpha val="75000"/>
                  </a:srgbClr>
                </a:outerShdw>
              </a:effectLst>
            </a:endParaRPr>
          </a:p>
          <a:p>
            <a:pPr lvl="2">
              <a:buClr>
                <a:schemeClr val="tx2">
                  <a:lumMod val="75000"/>
                </a:schemeClr>
              </a:buClr>
              <a:buSzPct val="90000"/>
              <a:buFont typeface="Wingdings" pitchFamily="2" charset="2"/>
              <a:buChar char="§"/>
            </a:pPr>
            <a:endParaRPr lang="en-US" sz="2000" dirty="0" smtClean="0">
              <a:effectLst>
                <a:outerShdw blurRad="38100" dist="38100" dir="2700000" algn="tl">
                  <a:srgbClr val="000000">
                    <a:alpha val="75000"/>
                  </a:srgbClr>
                </a:outerShdw>
              </a:effectLst>
            </a:endParaRPr>
          </a:p>
          <a:p>
            <a:pPr marL="0" lvl="0" indent="0">
              <a:buClr>
                <a:srgbClr val="FFC000"/>
              </a:buClr>
              <a:buSzPct val="90000"/>
              <a:buNone/>
            </a:pPr>
            <a:endParaRPr lang="en-US" dirty="0" smtClean="0">
              <a:effectLst>
                <a:outerShdw blurRad="38100" dist="38100" dir="2700000" algn="tl">
                  <a:srgbClr val="000000">
                    <a:alpha val="75000"/>
                  </a:srgbClr>
                </a:outerShdw>
              </a:effectLst>
            </a:endParaRPr>
          </a:p>
          <a:p>
            <a:pPr marL="514350" lvl="0" indent="-514350">
              <a:buClr>
                <a:srgbClr val="FFC000"/>
              </a:buClr>
              <a:buSzPct val="90000"/>
              <a:buFont typeface="+mj-lt"/>
              <a:buAutoNum type="arabicPeriod"/>
            </a:pPr>
            <a:endParaRPr lang="en-US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1"/>
            <a:endParaRPr lang="en-US" dirty="0" smtClean="0"/>
          </a:p>
          <a:p>
            <a:pPr lvl="1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9174072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62816"/>
    </mc:Choice>
    <mc:Fallback xmlns="">
      <p:transition spd="slow" advTm="62816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pPr algn="l"/>
            <a:r>
              <a:rPr lang="en-US" sz="3800" dirty="0" smtClean="0"/>
              <a:t>Pest </a:t>
            </a:r>
            <a:r>
              <a:rPr lang="en-US" sz="3800" dirty="0"/>
              <a:t>Prioritization Process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295400"/>
            <a:ext cx="8229600" cy="4343400"/>
          </a:xfrm>
        </p:spPr>
        <p:txBody>
          <a:bodyPr>
            <a:normAutofit fontScale="92500" lnSpcReduction="20000"/>
          </a:bodyPr>
          <a:lstStyle/>
          <a:p>
            <a:pPr marL="0" indent="0">
              <a:buClr>
                <a:srgbClr val="FFC000"/>
              </a:buClr>
              <a:buSzPct val="90000"/>
              <a:buNone/>
            </a:pPr>
            <a:r>
              <a:rPr lang="en-US" sz="3000" dirty="0" smtClean="0"/>
              <a:t>Post-assessment Questionnaire</a:t>
            </a:r>
          </a:p>
          <a:p>
            <a:pPr lvl="1">
              <a:buClr>
                <a:schemeClr val="tx2">
                  <a:lumMod val="75000"/>
                </a:schemeClr>
              </a:buClr>
              <a:buSzPct val="90000"/>
              <a:buFont typeface="Arial" panose="020B0604020202020204" pitchFamily="34" charset="0"/>
              <a:buChar char="•"/>
            </a:pPr>
            <a:r>
              <a:rPr lang="en-US" sz="2600" dirty="0" smtClean="0">
                <a:solidFill>
                  <a:srgbClr val="0070C0"/>
                </a:solidFill>
              </a:rPr>
              <a:t>Evaluates:</a:t>
            </a:r>
          </a:p>
          <a:p>
            <a:pPr lvl="2">
              <a:buClr>
                <a:srgbClr val="0070C0"/>
              </a:buClr>
              <a:buSzPct val="75000"/>
              <a:buFont typeface="Courier New" panose="02070309020205020404" pitchFamily="49" charset="0"/>
              <a:buChar char="o"/>
            </a:pPr>
            <a:r>
              <a:rPr lang="en-US" sz="2600" dirty="0" smtClean="0">
                <a:solidFill>
                  <a:srgbClr val="0070C0"/>
                </a:solidFill>
              </a:rPr>
              <a:t>Survey method</a:t>
            </a:r>
          </a:p>
          <a:p>
            <a:pPr lvl="2">
              <a:buClr>
                <a:srgbClr val="0070C0"/>
              </a:buClr>
              <a:buSzPct val="75000"/>
              <a:buFont typeface="Courier New" panose="02070309020205020404" pitchFamily="49" charset="0"/>
              <a:buChar char="o"/>
            </a:pPr>
            <a:r>
              <a:rPr lang="en-US" sz="2600" dirty="0" smtClean="0">
                <a:solidFill>
                  <a:srgbClr val="0070C0"/>
                </a:solidFill>
              </a:rPr>
              <a:t>Identification/ diagnostic method</a:t>
            </a:r>
          </a:p>
          <a:p>
            <a:pPr lvl="2">
              <a:buClr>
                <a:srgbClr val="0070C0"/>
              </a:buClr>
              <a:buSzPct val="75000"/>
              <a:buFont typeface="Courier New" panose="02070309020205020404" pitchFamily="49" charset="0"/>
              <a:buChar char="o"/>
            </a:pPr>
            <a:r>
              <a:rPr lang="en-US" sz="2600" dirty="0" smtClean="0">
                <a:solidFill>
                  <a:srgbClr val="0070C0"/>
                </a:solidFill>
              </a:rPr>
              <a:t>Capacity/ expertise to perform ID/ diagnostics</a:t>
            </a:r>
            <a:endParaRPr lang="en-US" sz="2600" dirty="0">
              <a:solidFill>
                <a:srgbClr val="0070C0"/>
              </a:solidFill>
            </a:endParaRPr>
          </a:p>
          <a:p>
            <a:pPr lvl="1">
              <a:buClr>
                <a:srgbClr val="0070C0"/>
              </a:buClr>
              <a:buSzPct val="75000"/>
              <a:buFont typeface="Arial" panose="020B0604020202020204" pitchFamily="34" charset="0"/>
              <a:buChar char="•"/>
            </a:pPr>
            <a:r>
              <a:rPr lang="en-US" sz="2600" dirty="0" smtClean="0">
                <a:solidFill>
                  <a:srgbClr val="0070C0"/>
                </a:solidFill>
              </a:rPr>
              <a:t>Exclude pests that don’t have effective methods.</a:t>
            </a:r>
          </a:p>
          <a:p>
            <a:pPr lvl="1">
              <a:buClr>
                <a:srgbClr val="0070C0"/>
              </a:buClr>
              <a:buSzPct val="75000"/>
              <a:buFont typeface="Arial" panose="020B0604020202020204" pitchFamily="34" charset="0"/>
              <a:buChar char="•"/>
            </a:pPr>
            <a:r>
              <a:rPr lang="en-US" sz="2600" dirty="0" smtClean="0">
                <a:solidFill>
                  <a:srgbClr val="0070C0"/>
                </a:solidFill>
              </a:rPr>
              <a:t>These pests would not be listed on the final prioritized pest list.</a:t>
            </a:r>
          </a:p>
          <a:p>
            <a:pPr lvl="1">
              <a:buClr>
                <a:srgbClr val="0070C0"/>
              </a:buClr>
              <a:buSzPct val="75000"/>
              <a:buFont typeface="Arial" panose="020B0604020202020204" pitchFamily="34" charset="0"/>
              <a:buChar char="•"/>
            </a:pPr>
            <a:r>
              <a:rPr lang="en-US" sz="2600" dirty="0" smtClean="0">
                <a:solidFill>
                  <a:srgbClr val="0070C0"/>
                </a:solidFill>
              </a:rPr>
              <a:t>Pests </a:t>
            </a:r>
            <a:r>
              <a:rPr lang="en-US" sz="2600" dirty="0">
                <a:solidFill>
                  <a:srgbClr val="0070C0"/>
                </a:solidFill>
              </a:rPr>
              <a:t>would go to a research and development list</a:t>
            </a:r>
            <a:r>
              <a:rPr lang="en-US" sz="2600" dirty="0" smtClean="0">
                <a:solidFill>
                  <a:srgbClr val="0070C0"/>
                </a:solidFill>
              </a:rPr>
              <a:t>.</a:t>
            </a:r>
          </a:p>
          <a:p>
            <a:pPr marL="1308100" lvl="3" indent="-342900">
              <a:buClr>
                <a:schemeClr val="tx2">
                  <a:lumMod val="75000"/>
                </a:schemeClr>
              </a:buClr>
              <a:buSzPct val="75000"/>
              <a:buFont typeface="Courier New" panose="02070309020205020404" pitchFamily="49" charset="0"/>
              <a:buChar char="o"/>
            </a:pPr>
            <a:r>
              <a:rPr lang="en-US" sz="2600" dirty="0" smtClean="0">
                <a:solidFill>
                  <a:srgbClr val="0070C0"/>
                </a:solidFill>
              </a:rPr>
              <a:t>Farm Bill Goal 3 has asked us for recommendations for priorities each year</a:t>
            </a:r>
          </a:p>
          <a:p>
            <a:pPr lvl="2">
              <a:buClr>
                <a:schemeClr val="tx2">
                  <a:lumMod val="75000"/>
                </a:schemeClr>
              </a:buClr>
              <a:buSzPct val="90000"/>
              <a:buFont typeface="Wingdings" pitchFamily="2" charset="2"/>
              <a:buChar char="§"/>
            </a:pPr>
            <a:endParaRPr lang="en-US" sz="2000" dirty="0" smtClean="0">
              <a:effectLst>
                <a:outerShdw blurRad="38100" dist="38100" dir="2700000" algn="tl">
                  <a:srgbClr val="000000">
                    <a:alpha val="75000"/>
                  </a:srgbClr>
                </a:outerShdw>
              </a:effectLst>
            </a:endParaRPr>
          </a:p>
          <a:p>
            <a:pPr marL="0" lvl="0" indent="0">
              <a:buClr>
                <a:srgbClr val="FFC000"/>
              </a:buClr>
              <a:buSzPct val="90000"/>
              <a:buNone/>
            </a:pPr>
            <a:endParaRPr lang="en-US" dirty="0" smtClean="0">
              <a:effectLst>
                <a:outerShdw blurRad="38100" dist="38100" dir="2700000" algn="tl">
                  <a:srgbClr val="000000">
                    <a:alpha val="75000"/>
                  </a:srgbClr>
                </a:outerShdw>
              </a:effectLst>
            </a:endParaRPr>
          </a:p>
          <a:p>
            <a:pPr marL="514350" lvl="0" indent="-514350">
              <a:buClr>
                <a:srgbClr val="FFC000"/>
              </a:buClr>
              <a:buSzPct val="90000"/>
              <a:buFont typeface="+mj-lt"/>
              <a:buAutoNum type="arabicPeriod"/>
            </a:pPr>
            <a:endParaRPr lang="en-US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1"/>
            <a:endParaRPr lang="en-US" dirty="0" smtClean="0"/>
          </a:p>
          <a:p>
            <a:pPr lvl="1">
              <a:buNone/>
            </a:pPr>
            <a:endParaRPr lang="en-US" dirty="0" smtClean="0"/>
          </a:p>
        </p:txBody>
      </p:sp>
      <p:pic>
        <p:nvPicPr>
          <p:cNvPr id="5" name="Picture 4" descr="Petri%20Dishes2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620673" y="271217"/>
            <a:ext cx="2274553" cy="18959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45043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68131"/>
    </mc:Choice>
    <mc:Fallback xmlns="">
      <p:transition spd="slow" advTm="68131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87393" y="991739"/>
            <a:ext cx="7854350" cy="664534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 smtClean="0"/>
              <a:t>General Timeline for Prioritized Pest List Development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9144000" cy="706993"/>
          </a:xfrm>
          <a:prstGeom prst="rect">
            <a:avLst/>
          </a:prstGeom>
          <a:solidFill>
            <a:srgbClr val="002D5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6">
                  <a:lumMod val="75000"/>
                </a:schemeClr>
              </a:solidFill>
            </a:endParaRPr>
          </a:p>
        </p:txBody>
      </p:sp>
      <p:pic>
        <p:nvPicPr>
          <p:cNvPr id="8" name="Picture 7" descr=" SigLockup Master PwPt.Neg-transb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7932" y="140810"/>
            <a:ext cx="2876453" cy="432864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59976" y="2250942"/>
            <a:ext cx="5006077" cy="36912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32484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1715</TotalTime>
  <Words>1071</Words>
  <Application>Microsoft Office PowerPoint</Application>
  <PresentationFormat>On-screen Show (4:3)</PresentationFormat>
  <Paragraphs>156</Paragraphs>
  <Slides>23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9" baseType="lpstr">
      <vt:lpstr>Arial</vt:lpstr>
      <vt:lpstr>Calibri</vt:lpstr>
      <vt:lpstr>Courier New</vt:lpstr>
      <vt:lpstr>Tahoma</vt:lpstr>
      <vt:lpstr>Wingdings</vt:lpstr>
      <vt:lpstr>Office Theme</vt:lpstr>
      <vt:lpstr>Center for Plant Health Science &amp; Technology (CPHST) CAPS Support Team</vt:lpstr>
      <vt:lpstr>CPHST CAPS Support Team</vt:lpstr>
      <vt:lpstr>Main Responsibilities</vt:lpstr>
      <vt:lpstr>Pest Prioritization Process</vt:lpstr>
      <vt:lpstr>Pest Prioritization Process</vt:lpstr>
      <vt:lpstr>Pest Prioritization Process</vt:lpstr>
      <vt:lpstr>Pest Prioritization Process</vt:lpstr>
      <vt:lpstr>Pest Prioritization Process</vt:lpstr>
      <vt:lpstr>General Timeline for Prioritized Pest List Development</vt:lpstr>
      <vt:lpstr>Outcome for New Model</vt:lpstr>
      <vt:lpstr>Outcome for New Model</vt:lpstr>
      <vt:lpstr>Outcome for New Model</vt:lpstr>
      <vt:lpstr>Outcome for New Model</vt:lpstr>
      <vt:lpstr>OPEP Updates 2017</vt:lpstr>
      <vt:lpstr>OPEP Update 2017</vt:lpstr>
      <vt:lpstr>Validation of the model</vt:lpstr>
      <vt:lpstr>Use of model </vt:lpstr>
      <vt:lpstr>New features of model</vt:lpstr>
      <vt:lpstr>Manual Updates</vt:lpstr>
      <vt:lpstr>Manual Updates</vt:lpstr>
      <vt:lpstr>Manual Updates</vt:lpstr>
      <vt:lpstr>Manual Updates</vt:lpstr>
      <vt:lpstr>Manual Updates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Jackson, Lisa D - APHIS</cp:lastModifiedBy>
  <cp:revision>65</cp:revision>
  <cp:lastPrinted>2012-10-23T11:48:32Z</cp:lastPrinted>
  <dcterms:created xsi:type="dcterms:W3CDTF">2012-10-22T18:54:08Z</dcterms:created>
  <dcterms:modified xsi:type="dcterms:W3CDTF">2017-03-27T17:22:25Z</dcterms:modified>
</cp:coreProperties>
</file>