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5"/>
  </p:sldMasterIdLst>
  <p:notesMasterIdLst>
    <p:notesMasterId r:id="rId19"/>
  </p:notesMasterIdLst>
  <p:handoutMasterIdLst>
    <p:handoutMasterId r:id="rId20"/>
  </p:handoutMasterIdLst>
  <p:sldIdLst>
    <p:sldId id="262" r:id="rId6"/>
    <p:sldId id="270" r:id="rId7"/>
    <p:sldId id="271" r:id="rId8"/>
    <p:sldId id="272" r:id="rId9"/>
    <p:sldId id="276" r:id="rId10"/>
    <p:sldId id="283" r:id="rId11"/>
    <p:sldId id="280" r:id="rId12"/>
    <p:sldId id="287" r:id="rId13"/>
    <p:sldId id="282" r:id="rId14"/>
    <p:sldId id="267" r:id="rId15"/>
    <p:sldId id="268" r:id="rId16"/>
    <p:sldId id="278" r:id="rId17"/>
    <p:sldId id="269" r:id="rId1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4F6FA"/>
    <a:srgbClr val="E9EDF4"/>
    <a:srgbClr val="D0D8E8"/>
    <a:srgbClr val="0066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58" autoAdjust="0"/>
    <p:restoredTop sz="94660"/>
  </p:normalViewPr>
  <p:slideViewPr>
    <p:cSldViewPr snapToGrid="0">
      <p:cViewPr varScale="1">
        <p:scale>
          <a:sx n="66" d="100"/>
          <a:sy n="66" d="100"/>
        </p:scale>
        <p:origin x="1386" y="66"/>
      </p:cViewPr>
      <p:guideLst>
        <p:guide orient="horz" pos="2160"/>
        <p:guide pos="285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https://ems-team.usda.gov/sites/aphis-ppq-policy/php/PD/CAPS/G4%20Drafts/Survey%20Summary%20Form%20Data/2018%20CAPS%20-%20Survey%20Summary%20Form%20Data/2018%20CAPS%20Surveys%201-5-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CAPS Funding 2013 - 2018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'Funding Chart'!$C$3</c:f>
              <c:strCache>
                <c:ptCount val="1"/>
                <c:pt idx="0">
                  <c:v>Total CAPS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cat>
            <c:numRef>
              <c:f>'Funding Chart'!$B$4:$B$9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'Funding Chart'!$C$4:$C$9</c:f>
              <c:numCache>
                <c:formatCode>_("$"* #,##0_);_("$"* \(#,##0\);_("$"* "-"??_);_(@_)</c:formatCode>
                <c:ptCount val="6"/>
                <c:pt idx="0">
                  <c:v>6492313.7699999996</c:v>
                </c:pt>
                <c:pt idx="1">
                  <c:v>6193191</c:v>
                </c:pt>
                <c:pt idx="2">
                  <c:v>6298915</c:v>
                </c:pt>
                <c:pt idx="3">
                  <c:v>6377648.1899999995</c:v>
                </c:pt>
                <c:pt idx="4">
                  <c:v>6291390</c:v>
                </c:pt>
                <c:pt idx="5">
                  <c:v>6312090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'Funding Chart'!$D$3</c:f>
              <c:strCache>
                <c:ptCount val="1"/>
                <c:pt idx="0">
                  <c:v>Infrastructure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cat>
            <c:numRef>
              <c:f>'Funding Chart'!$B$4:$B$9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'Funding Chart'!$D$4:$D$9</c:f>
              <c:numCache>
                <c:formatCode>_("$"* #,##0_);_("$"* \(#,##0\);_("$"* "-"??_);_(@_)</c:formatCode>
                <c:ptCount val="6"/>
                <c:pt idx="0">
                  <c:v>3767554.77</c:v>
                </c:pt>
                <c:pt idx="1">
                  <c:v>3698999</c:v>
                </c:pt>
                <c:pt idx="2">
                  <c:v>3680019</c:v>
                </c:pt>
                <c:pt idx="3">
                  <c:v>3739667.19</c:v>
                </c:pt>
                <c:pt idx="4">
                  <c:v>3644608</c:v>
                </c:pt>
                <c:pt idx="5">
                  <c:v>3708045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'Funding Chart'!$E$3</c:f>
              <c:strCache>
                <c:ptCount val="1"/>
                <c:pt idx="0">
                  <c:v>Surveys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cat>
            <c:numRef>
              <c:f>'Funding Chart'!$B$4:$B$9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'Funding Chart'!$E$4:$E$9</c:f>
              <c:numCache>
                <c:formatCode>_("$"* #,##0_);_("$"* \(#,##0\);_("$"* "-"??_);_(@_)</c:formatCode>
                <c:ptCount val="6"/>
                <c:pt idx="0">
                  <c:v>2724759</c:v>
                </c:pt>
                <c:pt idx="1">
                  <c:v>2494192</c:v>
                </c:pt>
                <c:pt idx="2">
                  <c:v>2618896</c:v>
                </c:pt>
                <c:pt idx="3">
                  <c:v>2637981</c:v>
                </c:pt>
                <c:pt idx="4">
                  <c:v>2646782</c:v>
                </c:pt>
                <c:pt idx="5">
                  <c:v>2604045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1342584"/>
        <c:axId val="191342976"/>
      </c:lineChart>
      <c:catAx>
        <c:axId val="1913425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/>
                  <a:t>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@" sourceLinked="0"/>
        <c:majorTickMark val="none"/>
        <c:minorTickMark val="in"/>
        <c:tickLblPos val="nextTo"/>
        <c:spPr>
          <a:noFill/>
          <a:ln w="12700" cap="flat" cmpd="sng" algn="ctr">
            <a:solidFill>
              <a:schemeClr val="tx2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342976"/>
        <c:crosses val="autoZero"/>
        <c:auto val="0"/>
        <c:lblAlgn val="ctr"/>
        <c:lblOffset val="100"/>
        <c:tickLblSkip val="1"/>
        <c:noMultiLvlLbl val="1"/>
      </c:catAx>
      <c:valAx>
        <c:axId val="191342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/>
                  <a:t>Funding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&quot;$&quot;* #,##0.0_);_(&quot;$&quot;* \(#,##0.0\);_(&quot;$&quot;* &quot;-&quot;?_);_(@_)" sourceLinked="0"/>
        <c:majorTickMark val="none"/>
        <c:minorTickMark val="in"/>
        <c:tickLblPos val="nextTo"/>
        <c:spPr>
          <a:noFill/>
          <a:ln>
            <a:solidFill>
              <a:srgbClr val="0070C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342584"/>
        <c:crossesAt val="1"/>
        <c:crossBetween val="between"/>
        <c:dispUnits>
          <c:builtInUnit val="millions"/>
          <c:dispUnitsLbl>
            <c:layout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solidFill>
          <a:srgbClr val="EEECE1"/>
        </a:solidFill>
        <a:ln w="12700">
          <a:solidFill>
            <a:schemeClr val="tx2">
              <a:lumMod val="75000"/>
            </a:schemeClr>
          </a:solidFill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4F6FA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r">
              <a:defRPr sz="1200"/>
            </a:lvl1pPr>
          </a:lstStyle>
          <a:p>
            <a:fld id="{CF7C1E52-EF9E-480C-B7BC-32662880EAF1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r">
              <a:defRPr sz="1200"/>
            </a:lvl1pPr>
          </a:lstStyle>
          <a:p>
            <a:fld id="{B9665B78-2724-47EA-9347-E6EC18628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108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r">
              <a:defRPr sz="1200"/>
            </a:lvl1pPr>
          </a:lstStyle>
          <a:p>
            <a:fld id="{6BB6A7C4-B4AA-4008-BCD5-36AC6BC80C42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3" rIns="93165" bIns="4658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5" tIns="46583" rIns="93165" bIns="4658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r">
              <a:defRPr sz="1200"/>
            </a:lvl1pPr>
          </a:lstStyle>
          <a:p>
            <a:fld id="{3B408DE8-84EF-45BC-82B7-4DE3FA315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148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426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2015-17:  </a:t>
            </a:r>
            <a:r>
              <a:rPr lang="en-US" dirty="0" smtClean="0"/>
              <a:t>CAPS </a:t>
            </a:r>
            <a:r>
              <a:rPr lang="en-US" baseline="0" dirty="0" smtClean="0"/>
              <a:t> + PPQ + FB </a:t>
            </a:r>
            <a:r>
              <a:rPr lang="en-US" baseline="0" dirty="0" err="1" smtClean="0"/>
              <a:t>natl</a:t>
            </a:r>
            <a:r>
              <a:rPr lang="en-US" baseline="0" dirty="0" smtClean="0"/>
              <a:t> prior</a:t>
            </a:r>
          </a:p>
          <a:p>
            <a:r>
              <a:rPr lang="en-US" baseline="0" dirty="0" smtClean="0"/>
              <a:t>Percent Priority Pest with data in NAPIS is divided by the Priority Pests targeted for survey (J-3) times 100</a:t>
            </a:r>
          </a:p>
          <a:p>
            <a:r>
              <a:rPr lang="en-US" baseline="0" dirty="0" smtClean="0"/>
              <a:t>Priority Pests with NO data in NAPIS is Priority pests targeted for survey minus Priority Pests with data in NAPIS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216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755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123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253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337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30000" dirty="0" smtClean="0"/>
              <a:t>#</a:t>
            </a:r>
            <a:r>
              <a:rPr lang="en-US" dirty="0" smtClean="0"/>
              <a:t>Some Priority Pests are only in a CAPS commodity survey, e.g., Oak.  This pest is then removed from the shortened priority</a:t>
            </a:r>
            <a:r>
              <a:rPr lang="en-US" baseline="0" dirty="0" smtClean="0"/>
              <a:t> pest list.</a:t>
            </a:r>
            <a:r>
              <a:rPr lang="en-US" dirty="0" smtClean="0"/>
              <a:t>  However, some FB surveys,</a:t>
            </a:r>
            <a:r>
              <a:rPr lang="en-US" baseline="0" dirty="0" smtClean="0"/>
              <a:t> e.g., Stone Fruit and Orchard, contain this pest.  While surveys for this pest occur, it is not counted in the FB w/o CAPS calculations because it is not in the shortened priority pest list to be matched against the Survey Summary form list.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Large increase in funding from 2014 to 2015, but only a small increase in surveys and pests targeted.</a:t>
            </a:r>
          </a:p>
          <a:p>
            <a:r>
              <a:rPr lang="en-US" baseline="0" dirty="0" smtClean="0"/>
              <a:t>However, there was a pronounced movement to the Natl Priority Surveys away from the other surveys in G!S.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04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Farm Bill Goal 1 Survey, all the Priority Pests are being surveyed for in the National Priority Surveys.  The remaining surveys in Farm Bill are</a:t>
            </a:r>
            <a:r>
              <a:rPr lang="en-US" baseline="0" dirty="0" smtClean="0"/>
              <a:t> not addressing Priority Pests.  Similar results also were seen for 2013 and 2014 surveys.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328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58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093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0434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30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3600"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158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93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70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0194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7384"/>
            <a:ext cx="8229600" cy="710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1059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70699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 SigLockup Master PwPt.Neg-transbg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32" y="137064"/>
            <a:ext cx="2876453" cy="4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336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154051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US" dirty="0"/>
              <a:t>Pest Detection</a:t>
            </a:r>
            <a:br>
              <a:rPr lang="en-US" dirty="0"/>
            </a:br>
            <a:r>
              <a:rPr lang="en-US" dirty="0"/>
              <a:t>&amp;</a:t>
            </a:r>
            <a:br>
              <a:rPr lang="en-US" dirty="0"/>
            </a:br>
            <a:r>
              <a:rPr lang="en-US" dirty="0"/>
              <a:t>Cooperative Agricultural Pest Survey (CAPS)</a:t>
            </a:r>
          </a:p>
        </p:txBody>
      </p:sp>
      <p:pic>
        <p:nvPicPr>
          <p:cNvPr id="8" name="Picture 7" descr="C:\Documents and Settings\jbowers\My Documents\My Pictures\YellowBug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07915" y="5904854"/>
            <a:ext cx="1050011" cy="787508"/>
          </a:xfrm>
          <a:prstGeom prst="ellipse">
            <a:avLst/>
          </a:prstGeom>
          <a:ln w="6350" cap="rnd">
            <a:solidFill>
              <a:srgbClr val="3333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169" y="2812300"/>
            <a:ext cx="3206535" cy="28612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63500" dir="36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39908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6906"/>
            <a:ext cx="8229600" cy="7106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dirty="0"/>
              <a:t>Pest </a:t>
            </a:r>
            <a:r>
              <a:rPr lang="en-US" dirty="0" smtClean="0"/>
              <a:t>Detections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175263"/>
              </p:ext>
            </p:extLst>
          </p:nvPr>
        </p:nvGraphicFramePr>
        <p:xfrm>
          <a:off x="301624" y="1459973"/>
          <a:ext cx="8534401" cy="414528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657601"/>
                <a:gridCol w="1219200"/>
                <a:gridCol w="1219200"/>
                <a:gridCol w="1219200"/>
                <a:gridCol w="1219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 Measure</a:t>
                      </a:r>
                      <a:endParaRPr lang="en-US" sz="2000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14</a:t>
                      </a:r>
                      <a:endParaRPr lang="en-US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15</a:t>
                      </a:r>
                      <a:endParaRPr lang="en-US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16</a:t>
                      </a:r>
                      <a:endParaRPr lang="en-US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17</a:t>
                      </a:r>
                      <a:endParaRPr lang="en-US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115888" indent="0" algn="l" fontAlgn="b"/>
                      <a:r>
                        <a:rPr lang="en-US" sz="18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innerShdw blurRad="63500" dist="50800" dir="189000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1" kern="120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innerShdw blurRad="63500" dist="50800" dir="189000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 to the United States</a:t>
                      </a:r>
                      <a:endParaRPr lang="en-US" sz="1800" b="1" kern="120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innerShdw blurRad="63500" dist="50800" dir="18900000">
                            <a:prstClr val="black">
                              <a:alpha val="50000"/>
                            </a:prst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ln>
                          <a:solidFill>
                            <a:schemeClr val="bg1">
                              <a:lumMod val="50000"/>
                              <a:lumOff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ln>
                          <a:solidFill>
                            <a:schemeClr val="bg1">
                              <a:lumMod val="50000"/>
                              <a:lumOff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ln>
                          <a:solidFill>
                            <a:schemeClr val="bg1">
                              <a:lumMod val="50000"/>
                              <a:lumOff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ln>
                          <a:solidFill>
                            <a:schemeClr val="bg1">
                              <a:lumMod val="50000"/>
                              <a:lumOff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Percent of significant pest introductions that were detected before they had a chance to spread from the original point of colonization and cause severe economical and/or environmental damage </a:t>
                      </a:r>
                      <a:r>
                        <a:rPr lang="en-US" sz="1600" b="1" i="0" u="none" strike="noStrike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88.2%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92.3%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93.8%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95.2%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New or re-introduced into the United</a:t>
                      </a:r>
                      <a:r>
                        <a:rPr lang="en-US" sz="1600" b="1" baseline="0" dirty="0" smtClean="0">
                          <a:ln>
                            <a:noFill/>
                          </a:ln>
                        </a:rPr>
                        <a:t> States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en-US" sz="1600" b="1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US" sz="1600" b="1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en-US" sz="1600" b="1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21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Percent listed as reportable/actionable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Number on Priority Pest List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149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453934"/>
              </p:ext>
            </p:extLst>
          </p:nvPr>
        </p:nvGraphicFramePr>
        <p:xfrm>
          <a:off x="641517" y="990578"/>
          <a:ext cx="7863840" cy="531183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517857"/>
                <a:gridCol w="1448661"/>
                <a:gridCol w="1448661"/>
                <a:gridCol w="1448661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NAPIS Data</a:t>
                      </a:r>
                      <a:endParaRPr lang="en-US" sz="1800" dirty="0">
                        <a:ln>
                          <a:noFill/>
                        </a:ln>
                        <a:solidFill>
                          <a:srgbClr val="CCECFF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15</a:t>
                      </a:r>
                      <a:endParaRPr lang="en-US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17</a:t>
                      </a:r>
                      <a:endParaRPr lang="en-US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23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Total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of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Priority Pests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144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158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157</a:t>
                      </a:r>
                      <a:endParaRPr lang="en-US" sz="1600" b="1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Priority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Pests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targeted for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survey (J-3)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</a:rPr>
                        <a:t>136 (94.4%)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</a:rPr>
                        <a:t>143 (90.5%)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151 (96.2%)</a:t>
                      </a:r>
                      <a:endParaRPr lang="en-US" sz="1600" b="1" kern="1200" dirty="0">
                        <a:ln>
                          <a:noFill/>
                        </a:ln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949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Unique</a:t>
                      </a:r>
                      <a:r>
                        <a:rPr lang="en-US" sz="1600" b="1" baseline="0" dirty="0" smtClean="0">
                          <a:ln>
                            <a:noFill/>
                          </a:ln>
                        </a:rPr>
                        <a:t> pests targeted for survey (J-3)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421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395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397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b="1" kern="12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b="1" kern="12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NAPIS Records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341,193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443,911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464,164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949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Unique pests with data in</a:t>
                      </a:r>
                      <a:r>
                        <a:rPr lang="en-US" sz="1600" b="1" baseline="0" dirty="0" smtClean="0">
                          <a:ln>
                            <a:noFill/>
                          </a:ln>
                        </a:rPr>
                        <a:t> NAPIS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748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708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565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949">
                <a:tc>
                  <a:txBody>
                    <a:bodyPr/>
                    <a:lstStyle/>
                    <a:p>
                      <a:pPr marL="0" lvl="1" indent="0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Priority Pests </a:t>
                      </a:r>
                      <a:r>
                        <a:rPr lang="en-US" sz="1600" b="1" u="sng" dirty="0" smtClean="0">
                          <a:ln>
                            <a:noFill/>
                          </a:ln>
                        </a:rPr>
                        <a:t>with</a:t>
                      </a:r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 data in NAPIS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123 </a:t>
                      </a:r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</a:rPr>
                        <a:t>(90.4%)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134 </a:t>
                      </a:r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</a:rPr>
                        <a:t>(94.4%)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127 </a:t>
                      </a:r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(84.1%)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949">
                <a:tc>
                  <a:txBody>
                    <a:bodyPr/>
                    <a:lstStyle/>
                    <a:p>
                      <a:pPr marL="0" lvl="1" indent="0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Priority Pests with </a:t>
                      </a:r>
                      <a:r>
                        <a:rPr lang="en-US" sz="1600" b="1" u="sng" dirty="0" smtClean="0">
                          <a:ln>
                            <a:noFill/>
                          </a:ln>
                        </a:rPr>
                        <a:t>no</a:t>
                      </a:r>
                      <a:r>
                        <a:rPr lang="en-US" sz="1600" b="1" baseline="0" dirty="0" smtClean="0">
                          <a:ln>
                            <a:noFill/>
                          </a:ln>
                        </a:rPr>
                        <a:t> data in NAPIS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21 </a:t>
                      </a:r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</a:rPr>
                        <a:t>(15)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24 </a:t>
                      </a:r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</a:rPr>
                        <a:t>(13)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30 </a:t>
                      </a:r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(25)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949">
                <a:tc>
                  <a:txBody>
                    <a:bodyPr/>
                    <a:lstStyle/>
                    <a:p>
                      <a:pPr marL="0" lvl="1" indent="0"/>
                      <a:r>
                        <a:rPr lang="en-US" sz="1600" b="1" u="sng" dirty="0" smtClean="0">
                          <a:ln>
                            <a:noFill/>
                          </a:ln>
                        </a:rPr>
                        <a:t>Not</a:t>
                      </a:r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 Priority Pests </a:t>
                      </a:r>
                      <a:r>
                        <a:rPr lang="en-US" sz="1600" b="1" u="sng" dirty="0" smtClean="0">
                          <a:ln>
                            <a:noFill/>
                          </a:ln>
                        </a:rPr>
                        <a:t>with</a:t>
                      </a:r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 data in NAPIS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625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573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438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949">
                <a:tc>
                  <a:txBody>
                    <a:bodyPr/>
                    <a:lstStyle/>
                    <a:p>
                      <a:pPr lvl="0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Priority Pests with positive records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9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333135" y="6378368"/>
            <a:ext cx="2873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from NAPIS 01-26-2018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86739" y="648934"/>
            <a:ext cx="342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Observation Dates – Calendar Year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457861" y="1655030"/>
            <a:ext cx="7617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CAPS +</a:t>
            </a:r>
          </a:p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PPQ +</a:t>
            </a:r>
          </a:p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FB(all)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84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473621"/>
              </p:ext>
            </p:extLst>
          </p:nvPr>
        </p:nvGraphicFramePr>
        <p:xfrm>
          <a:off x="0" y="725748"/>
          <a:ext cx="9144000" cy="6132255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059960"/>
                <a:gridCol w="3059960"/>
                <a:gridCol w="3024080"/>
              </a:tblGrid>
              <a:tr h="687697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Priority Pests with Positive Data in NAPIS</a:t>
                      </a:r>
                      <a:endParaRPr lang="en-US" sz="20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88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F4F6FA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  <a:endParaRPr lang="en-US" sz="1800" b="1" i="0" u="none" strike="noStrike" dirty="0">
                        <a:solidFill>
                          <a:srgbClr val="F4F6F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F4F6FA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  <a:endParaRPr lang="en-US" sz="1800" b="1" i="0" u="none" strike="noStrike" dirty="0">
                        <a:solidFill>
                          <a:srgbClr val="F4F6F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F4F6FA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  <a:endParaRPr lang="en-US" sz="1800" b="1" i="0" u="none" strike="noStrike" dirty="0">
                        <a:solidFill>
                          <a:srgbClr val="F4F6F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89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Agrilus </a:t>
                      </a:r>
                      <a:r>
                        <a:rPr lang="en-US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planipennis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Agrilus </a:t>
                      </a:r>
                      <a:r>
                        <a:rPr lang="en-US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planipennis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Agrilus </a:t>
                      </a:r>
                      <a:r>
                        <a:rPr lang="en-US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planipennis</a:t>
                      </a:r>
                    </a:p>
                  </a:txBody>
                  <a:tcPr marL="9525" marR="9525" marT="9525" marB="0" anchor="b"/>
                </a:tc>
              </a:tr>
              <a:tr h="38889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Cernuella</a:t>
                      </a:r>
                      <a:r>
                        <a:rPr lang="en-US" sz="1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virgate</a:t>
                      </a:r>
                      <a:endParaRPr lang="en-US" sz="18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Cernuella</a:t>
                      </a:r>
                      <a:r>
                        <a:rPr lang="en-US" sz="1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virgate</a:t>
                      </a:r>
                      <a:endParaRPr lang="en-US" sz="18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Cernuella</a:t>
                      </a:r>
                      <a:r>
                        <a:rPr lang="en-US" sz="1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virgate</a:t>
                      </a:r>
                      <a:endParaRPr lang="en-US" sz="18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889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Epiphyas</a:t>
                      </a:r>
                      <a:r>
                        <a:rPr lang="en-US" sz="1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postvittana</a:t>
                      </a:r>
                      <a:endParaRPr lang="en-US" sz="18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Enarmonia</a:t>
                      </a:r>
                      <a:r>
                        <a:rPr lang="en-US" sz="1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formosana</a:t>
                      </a:r>
                      <a:endParaRPr lang="en-US" sz="18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Lycorma </a:t>
                      </a:r>
                      <a:r>
                        <a:rPr lang="en-US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delicatula</a:t>
                      </a:r>
                    </a:p>
                  </a:txBody>
                  <a:tcPr marL="9525" marR="9525" marT="9525" marB="0" anchor="b"/>
                </a:tc>
              </a:tr>
              <a:tr h="38889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Helicoverpa </a:t>
                      </a:r>
                      <a:r>
                        <a:rPr lang="en-US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armigera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Epiphyas</a:t>
                      </a:r>
                      <a:r>
                        <a:rPr lang="en-US" sz="1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postvittana</a:t>
                      </a:r>
                      <a:endParaRPr lang="en-US" sz="18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Metamasius </a:t>
                      </a:r>
                      <a:r>
                        <a:rPr lang="en-US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hemipterus</a:t>
                      </a:r>
                    </a:p>
                  </a:txBody>
                  <a:tcPr marL="9525" marR="9525" marT="9525" marB="0" anchor="b"/>
                </a:tc>
              </a:tr>
              <a:tr h="38889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Lymantria </a:t>
                      </a:r>
                      <a:r>
                        <a:rPr lang="en-US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dispar asiatica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Haplaxius</a:t>
                      </a:r>
                      <a:r>
                        <a:rPr lang="en-US" sz="1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crudus</a:t>
                      </a:r>
                      <a:endParaRPr lang="en-US" sz="18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Oryctes </a:t>
                      </a:r>
                      <a:r>
                        <a:rPr lang="en-US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rhinoceros</a:t>
                      </a:r>
                    </a:p>
                  </a:txBody>
                  <a:tcPr marL="9525" marR="9525" marT="9525" marB="0" anchor="b"/>
                </a:tc>
              </a:tr>
              <a:tr h="38889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Orthotomicus</a:t>
                      </a:r>
                      <a:r>
                        <a:rPr lang="en-US" sz="1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erosus</a:t>
                      </a:r>
                      <a:endParaRPr lang="en-US" sz="18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Lycorma </a:t>
                      </a:r>
                      <a:r>
                        <a:rPr lang="en-US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delicatula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Paratachardina</a:t>
                      </a:r>
                      <a:r>
                        <a:rPr lang="en-US" sz="1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pseudolobata</a:t>
                      </a:r>
                      <a:endParaRPr lang="en-US" sz="18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889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Raoiella</a:t>
                      </a:r>
                      <a:r>
                        <a:rPr lang="en-US" sz="1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indica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Metamasius </a:t>
                      </a:r>
                      <a:r>
                        <a:rPr lang="en-US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hemipterus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Trichoferus </a:t>
                      </a:r>
                      <a:r>
                        <a:rPr lang="en-US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campestris</a:t>
                      </a:r>
                    </a:p>
                  </a:txBody>
                  <a:tcPr marL="9525" marR="9525" marT="9525" marB="0" anchor="b"/>
                </a:tc>
              </a:tr>
              <a:tr h="38889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Rhynchophorus</a:t>
                      </a:r>
                      <a:r>
                        <a:rPr lang="en-US" sz="1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palmarum</a:t>
                      </a:r>
                      <a:endParaRPr lang="en-US" sz="18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Paratachardina</a:t>
                      </a:r>
                      <a:r>
                        <a:rPr lang="en-US" sz="1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pseudolobata</a:t>
                      </a:r>
                      <a:endParaRPr lang="en-US" sz="18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Trypodendron</a:t>
                      </a:r>
                      <a:r>
                        <a:rPr lang="en-US" sz="1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domesticum</a:t>
                      </a:r>
                      <a:endParaRPr lang="en-US" sz="18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889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Tomicus</a:t>
                      </a:r>
                      <a:r>
                        <a:rPr lang="en-US" sz="1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piniperda</a:t>
                      </a:r>
                      <a:endParaRPr lang="en-US" sz="18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Pectinophora</a:t>
                      </a:r>
                      <a:r>
                        <a:rPr lang="en-US" sz="1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gossypiella</a:t>
                      </a:r>
                      <a:endParaRPr lang="en-US" sz="18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Xyleborus</a:t>
                      </a:r>
                      <a:r>
                        <a:rPr lang="en-US" sz="1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glabratus</a:t>
                      </a:r>
                      <a:endParaRPr lang="en-US" sz="18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889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Trichoferus </a:t>
                      </a:r>
                      <a:r>
                        <a:rPr lang="en-US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campestris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Tomicus</a:t>
                      </a:r>
                      <a:r>
                        <a:rPr lang="en-US" sz="1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piniperda</a:t>
                      </a:r>
                      <a:endParaRPr lang="en-US" sz="18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8889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Xyleborus</a:t>
                      </a:r>
                      <a:r>
                        <a:rPr lang="en-US" sz="1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glabratus</a:t>
                      </a:r>
                      <a:endParaRPr lang="en-US" sz="18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Trichoferus </a:t>
                      </a:r>
                      <a:r>
                        <a:rPr lang="en-US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campestris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88897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Trogoderma </a:t>
                      </a:r>
                      <a:r>
                        <a:rPr lang="en-US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granarium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88897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Xyleborus</a:t>
                      </a:r>
                      <a:r>
                        <a:rPr lang="en-US" sz="18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glabratus</a:t>
                      </a:r>
                      <a:endParaRPr lang="en-US" sz="18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239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aps_ph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15126" y="985154"/>
            <a:ext cx="4902525" cy="4499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687611" y="5694903"/>
            <a:ext cx="3768339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CAPS Resource and Collaboration Site</a:t>
            </a:r>
            <a:endParaRPr lang="en-US" dirty="0" smtClean="0"/>
          </a:p>
          <a:p>
            <a:pPr algn="ctr"/>
            <a:r>
              <a:rPr lang="en-US" dirty="0" smtClean="0"/>
              <a:t>caps.ceris.purdue.edu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23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dirty="0" smtClean="0"/>
              <a:t>2017 CAPS </a:t>
            </a:r>
            <a:r>
              <a:rPr lang="en-US" dirty="0"/>
              <a:t>– PPQ – Farm Bill </a:t>
            </a:r>
            <a:r>
              <a:rPr lang="en-US" dirty="0" smtClean="0"/>
              <a:t>Surveys - Basics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81915" y="5547852"/>
            <a:ext cx="3573735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 smtClean="0"/>
              <a:t>CAPS &amp; PPQ: Pest Detection funding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115709"/>
              </p:ext>
            </p:extLst>
          </p:nvPr>
        </p:nvGraphicFramePr>
        <p:xfrm>
          <a:off x="309710" y="1684694"/>
          <a:ext cx="8508852" cy="377952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871636"/>
                <a:gridCol w="1159304"/>
                <a:gridCol w="1159304"/>
                <a:gridCol w="1159304"/>
                <a:gridCol w="1159304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2017 Measures</a:t>
                      </a:r>
                      <a:endParaRPr lang="en-US" sz="2000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</a:t>
                      </a:r>
                      <a:endParaRPr lang="en-US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PPQ</a:t>
                      </a:r>
                      <a:endParaRPr lang="en-US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Farm Bill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FB </a:t>
                      </a:r>
                      <a:r>
                        <a:rPr lang="en-US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Natl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Priority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States and Territories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+mn-lt"/>
                        </a:rPr>
                        <a:t>  52    </a:t>
                      </a:r>
                      <a:r>
                        <a:rPr lang="en-US" sz="12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sym typeface="Symbol" panose="05050102010706020507" pitchFamily="18" charset="2"/>
                        </a:rPr>
                        <a:t></a:t>
                      </a:r>
                      <a:endParaRPr lang="en-US" sz="1200" b="1" baseline="30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+mn-lt"/>
                        </a:rPr>
                        <a:t> 47   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baseline="300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+mn-lt"/>
                        </a:rPr>
                        <a:t> 52  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baseline="300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+mn-lt"/>
                        </a:rPr>
                        <a:t> 46   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Total Number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of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Surveys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122  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157  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baseline="30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180 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baseline="30000" dirty="0" smtClean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115  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Average number of surveys per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state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2.4  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3.3  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3.5 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baseline="30000" dirty="0" smtClean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2.5  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Total Number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of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Unique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E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xotic Pests for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which national surveys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were conducted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248  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116  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256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dirty="0" smtClean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223  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Average Number of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Pests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per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State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18.6 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11.4 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33.3 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baseline="30000" dirty="0" smtClean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16.4 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Average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of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Pests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per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Survey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7.9  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3.4 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9.6  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baseline="300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6.6 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63094" y="5828762"/>
            <a:ext cx="2395399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 smtClean="0"/>
              <a:t>Farm Bill: Goal 1 Survey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9304" y="6313714"/>
            <a:ext cx="4575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  <a:sym typeface="Symbol" panose="05050102010706020507" pitchFamily="18" charset="2"/>
              </a:rPr>
              <a:t></a:t>
            </a:r>
            <a:r>
              <a:rPr lang="en-US" sz="1600" dirty="0" smtClean="0">
                <a:sym typeface="Symbol" panose="05050102010706020507" pitchFamily="18" charset="2"/>
              </a:rPr>
              <a:t> = increase; </a:t>
            </a:r>
            <a:r>
              <a:rPr lang="en-US" sz="1600" dirty="0" smtClean="0">
                <a:solidFill>
                  <a:schemeClr val="accent2"/>
                </a:solidFill>
                <a:sym typeface="Symbol" panose="05050102010706020507" pitchFamily="18" charset="2"/>
              </a:rPr>
              <a:t></a:t>
            </a:r>
            <a:r>
              <a:rPr lang="en-US" sz="1600" dirty="0" smtClean="0">
                <a:sym typeface="Symbol" panose="05050102010706020507" pitchFamily="18" charset="2"/>
              </a:rPr>
              <a:t> = decrease,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Symbol" panose="05050102010706020507" pitchFamily="18" charset="2"/>
              </a:rPr>
              <a:t></a:t>
            </a:r>
            <a:r>
              <a:rPr lang="en-US" sz="1600" dirty="0" smtClean="0">
                <a:sym typeface="Symbol" panose="05050102010706020507" pitchFamily="18" charset="2"/>
              </a:rPr>
              <a:t> = equal to 2016 metric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1118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dirty="0" smtClean="0"/>
              <a:t>2017 Pest Detection Surveys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811100"/>
              </p:ext>
            </p:extLst>
          </p:nvPr>
        </p:nvGraphicFramePr>
        <p:xfrm>
          <a:off x="294367" y="1680163"/>
          <a:ext cx="8534401" cy="38862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478266"/>
                <a:gridCol w="1011227"/>
                <a:gridCol w="1011227"/>
                <a:gridCol w="1011227"/>
                <a:gridCol w="1011227"/>
                <a:gridCol w="1011227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2017 Measures</a:t>
                      </a:r>
                      <a:endParaRPr lang="en-US" sz="2000" dirty="0">
                        <a:ln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</a:t>
                      </a:r>
                      <a:endParaRPr lang="en-US" sz="160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 </a:t>
                      </a:r>
                      <a:r>
                        <a:rPr lang="en-US" sz="12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w/o</a:t>
                      </a: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FB Pests </a:t>
                      </a:r>
                      <a:r>
                        <a:rPr lang="en-US" sz="160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#</a:t>
                      </a:r>
                      <a:endParaRPr lang="en-US" sz="1600" baseline="3000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PPQ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PPQ </a:t>
                      </a:r>
                      <a:r>
                        <a:rPr lang="en-US" sz="12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w/o</a:t>
                      </a: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FB Pests </a:t>
                      </a:r>
                      <a:r>
                        <a:rPr lang="en-US" sz="160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#</a:t>
                      </a:r>
                      <a:endParaRPr lang="en-US" sz="160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 + PPQ </a:t>
                      </a:r>
                      <a:r>
                        <a:rPr lang="en-US" sz="12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w/o</a:t>
                      </a: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FB Pests </a:t>
                      </a:r>
                      <a:r>
                        <a:rPr lang="en-US" sz="160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#</a:t>
                      </a:r>
                      <a:endParaRPr lang="en-US" sz="160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 of 2017 Priority Pests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 157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 136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 157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  127 </a:t>
                      </a:r>
                      <a:r>
                        <a:rPr lang="en-US" sz="1600" b="1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sym typeface="Symbol" panose="05050102010706020507" pitchFamily="18" charset="2"/>
                        </a:rPr>
                        <a:t></a:t>
                      </a:r>
                      <a:endParaRPr lang="en-US" sz="1200" b="1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  140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Priority Pests with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129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 129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77 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77 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135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Percent Priority Pests  with Surveys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82.2%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94.9%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49.0%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60.6%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96.4%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Priority Pests with No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28 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    7  </a:t>
                      </a:r>
                      <a:r>
                        <a:rPr lang="en-US" sz="1600" b="1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80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50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 5  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Additional Pests Targeted for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119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39 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 141 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Unique Pests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Targeted for Survey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248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116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 276 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08375" y="5630696"/>
            <a:ext cx="4728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# </a:t>
            </a:r>
            <a:r>
              <a:rPr lang="en-US" dirty="0" smtClean="0"/>
              <a:t>Removed those pests from the Priority Pest List</a:t>
            </a:r>
          </a:p>
          <a:p>
            <a:r>
              <a:rPr lang="en-US" dirty="0" smtClean="0"/>
              <a:t>  that appear only </a:t>
            </a:r>
            <a:r>
              <a:rPr lang="en-US" dirty="0"/>
              <a:t>i</a:t>
            </a:r>
            <a:r>
              <a:rPr lang="en-US" dirty="0" smtClean="0"/>
              <a:t>n Farm Bill surveys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9304" y="6357256"/>
            <a:ext cx="4575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  <a:sym typeface="Symbol" panose="05050102010706020507" pitchFamily="18" charset="2"/>
              </a:rPr>
              <a:t></a:t>
            </a:r>
            <a:r>
              <a:rPr lang="en-US" sz="1600" dirty="0" smtClean="0">
                <a:sym typeface="Symbol" panose="05050102010706020507" pitchFamily="18" charset="2"/>
              </a:rPr>
              <a:t> = increase; </a:t>
            </a:r>
            <a:r>
              <a:rPr lang="en-US" sz="1600" dirty="0" smtClean="0">
                <a:solidFill>
                  <a:schemeClr val="accent2"/>
                </a:solidFill>
                <a:sym typeface="Symbol" panose="05050102010706020507" pitchFamily="18" charset="2"/>
              </a:rPr>
              <a:t></a:t>
            </a:r>
            <a:r>
              <a:rPr lang="en-US" sz="1600" dirty="0" smtClean="0">
                <a:sym typeface="Symbol" panose="05050102010706020507" pitchFamily="18" charset="2"/>
              </a:rPr>
              <a:t> = decrease,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Symbol" panose="05050102010706020507" pitchFamily="18" charset="2"/>
              </a:rPr>
              <a:t></a:t>
            </a:r>
            <a:r>
              <a:rPr lang="en-US" sz="1600" dirty="0" smtClean="0">
                <a:sym typeface="Symbol" panose="05050102010706020507" pitchFamily="18" charset="2"/>
              </a:rPr>
              <a:t> = equal to 2016 metric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07816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dirty="0" smtClean="0"/>
              <a:t>2017 Farm </a:t>
            </a:r>
            <a:r>
              <a:rPr lang="en-US" dirty="0"/>
              <a:t>Bill Surveys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898403"/>
              </p:ext>
            </p:extLst>
          </p:nvPr>
        </p:nvGraphicFramePr>
        <p:xfrm>
          <a:off x="294367" y="1687912"/>
          <a:ext cx="8534405" cy="38862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530873"/>
                <a:gridCol w="1250883"/>
                <a:gridCol w="1250883"/>
                <a:gridCol w="1250883"/>
                <a:gridCol w="1250883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2017 Measures</a:t>
                      </a:r>
                      <a:endParaRPr lang="en-US" sz="2000" dirty="0">
                        <a:ln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Farm Bill Goal</a:t>
                      </a:r>
                      <a:r>
                        <a:rPr lang="en-US" sz="160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1 Survey</a:t>
                      </a:r>
                      <a:endParaRPr lang="en-US" sz="160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FB </a:t>
                      </a:r>
                      <a:r>
                        <a:rPr lang="en-US" sz="12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w/o</a:t>
                      </a: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CAPS Pests </a:t>
                      </a:r>
                      <a:r>
                        <a:rPr lang="en-US" sz="160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#</a:t>
                      </a:r>
                      <a:endParaRPr lang="en-US" sz="160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FB National Priority Surveys </a:t>
                      </a:r>
                      <a:r>
                        <a:rPr lang="en-US" sz="160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Wingdings"/>
                        </a:rPr>
                        <a:t></a:t>
                      </a:r>
                      <a:endParaRPr lang="en-US" sz="1600" baseline="3000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FB </a:t>
                      </a:r>
                      <a:r>
                        <a:rPr lang="en-US" sz="160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Natl</a:t>
                      </a: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Priority</a:t>
                      </a:r>
                      <a:r>
                        <a:rPr lang="en-US" sz="160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r>
                        <a:rPr lang="en-US" sz="12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w/o</a:t>
                      </a: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CAPS Pests </a:t>
                      </a:r>
                      <a:r>
                        <a:rPr lang="en-US" sz="160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#</a:t>
                      </a:r>
                      <a:endParaRPr lang="en-US" sz="160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 of 2017 Priority Pests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 157 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 132 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 157 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 132 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Priority Pests with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118  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118  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  118     </a:t>
                      </a:r>
                      <a:r>
                        <a:rPr lang="en-US" sz="1200" b="1" i="0" u="none" strike="noStrike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118  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Percent Priority Pests  with Surveys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75.2%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89.4%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75.2%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89.4%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Priority Pests with No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 39 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   14 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 39 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   14 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Additional Pests Targeted for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138 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138 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105  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105  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Unique Pests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Targeted for Survey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256 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256 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223  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223  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93087" y="5684744"/>
            <a:ext cx="7773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# </a:t>
            </a:r>
            <a:r>
              <a:rPr lang="en-US" dirty="0" smtClean="0"/>
              <a:t>Removed those pests from the Priority Pest List that appear only </a:t>
            </a:r>
            <a:r>
              <a:rPr lang="en-US" dirty="0"/>
              <a:t>i</a:t>
            </a:r>
            <a:r>
              <a:rPr lang="en-US" dirty="0" smtClean="0"/>
              <a:t>n CAPS surveys</a:t>
            </a:r>
          </a:p>
          <a:p>
            <a:r>
              <a:rPr lang="en-US" baseline="30000" dirty="0" smtClean="0">
                <a:sym typeface="Wingdings"/>
              </a:rPr>
              <a:t>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Removed those surveys </a:t>
            </a:r>
            <a:r>
              <a:rPr lang="en-US" u="sng" dirty="0" smtClean="0">
                <a:sym typeface="Wingdings"/>
              </a:rPr>
              <a:t>not</a:t>
            </a:r>
            <a:r>
              <a:rPr lang="en-US" dirty="0" smtClean="0">
                <a:sym typeface="Wingdings"/>
              </a:rPr>
              <a:t> defined as National Priority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289304" y="6415312"/>
            <a:ext cx="4575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  <a:sym typeface="Symbol" panose="05050102010706020507" pitchFamily="18" charset="2"/>
              </a:rPr>
              <a:t></a:t>
            </a:r>
            <a:r>
              <a:rPr lang="en-US" sz="1600" dirty="0" smtClean="0">
                <a:sym typeface="Symbol" panose="05050102010706020507" pitchFamily="18" charset="2"/>
              </a:rPr>
              <a:t> = increase; </a:t>
            </a:r>
            <a:r>
              <a:rPr lang="en-US" sz="1600" dirty="0" smtClean="0">
                <a:solidFill>
                  <a:schemeClr val="accent2"/>
                </a:solidFill>
                <a:sym typeface="Symbol" panose="05050102010706020507" pitchFamily="18" charset="2"/>
              </a:rPr>
              <a:t></a:t>
            </a:r>
            <a:r>
              <a:rPr lang="en-US" sz="1600" dirty="0" smtClean="0">
                <a:sym typeface="Symbol" panose="05050102010706020507" pitchFamily="18" charset="2"/>
              </a:rPr>
              <a:t> = decrease,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Symbol" panose="05050102010706020507" pitchFamily="18" charset="2"/>
              </a:rPr>
              <a:t></a:t>
            </a:r>
            <a:r>
              <a:rPr lang="en-US" sz="1600" dirty="0" smtClean="0">
                <a:sym typeface="Symbol" panose="05050102010706020507" pitchFamily="18" charset="2"/>
              </a:rPr>
              <a:t> = equal to 2016 metric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3580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dirty="0" smtClean="0"/>
              <a:t>2017 Pest Surveillance </a:t>
            </a:r>
            <a:r>
              <a:rPr lang="en-US" dirty="0"/>
              <a:t>Surveys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187269"/>
              </p:ext>
            </p:extLst>
          </p:nvPr>
        </p:nvGraphicFramePr>
        <p:xfrm>
          <a:off x="308881" y="1687912"/>
          <a:ext cx="8534404" cy="413308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554962"/>
                <a:gridCol w="1997989"/>
                <a:gridCol w="2981453"/>
              </a:tblGrid>
              <a:tr h="106984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2017 Measures</a:t>
                      </a:r>
                      <a:endParaRPr lang="en-US" sz="2000" dirty="0">
                        <a:ln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 + PPQ + FB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 + PPQ +</a:t>
                      </a:r>
                      <a:endParaRPr lang="en-US" sz="160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FB National Priority </a:t>
                      </a:r>
                      <a:r>
                        <a:rPr lang="en-US" sz="160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Wingdings"/>
                        </a:rPr>
                        <a:t></a:t>
                      </a:r>
                      <a:r>
                        <a:rPr lang="en-US" sz="160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endParaRPr lang="en-US" sz="160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 of 2017 Priority Pests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157   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157   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Priority Pests with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151    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151    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Percent Priority Pests  with Surveys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96.2%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96.2%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Priority Pests with No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  6   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  6   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Additional Pests Targeted for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246   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218    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Unique Pests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Targeted for Survey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397   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369    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92833" y="5976644"/>
            <a:ext cx="5544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>
                <a:sym typeface="Wingdings"/>
              </a:rPr>
              <a:t></a:t>
            </a:r>
            <a:r>
              <a:rPr lang="en-US" dirty="0" smtClean="0">
                <a:sym typeface="Wingdings"/>
              </a:rPr>
              <a:t> Removed those surveys </a:t>
            </a:r>
            <a:r>
              <a:rPr lang="en-US" u="sng" dirty="0" smtClean="0">
                <a:sym typeface="Wingdings"/>
              </a:rPr>
              <a:t>not</a:t>
            </a:r>
            <a:r>
              <a:rPr lang="en-US" dirty="0" smtClean="0">
                <a:sym typeface="Wingdings"/>
              </a:rPr>
              <a:t> defined as National Priority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289304" y="6415312"/>
            <a:ext cx="4575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  <a:sym typeface="Symbol" panose="05050102010706020507" pitchFamily="18" charset="2"/>
              </a:rPr>
              <a:t></a:t>
            </a:r>
            <a:r>
              <a:rPr lang="en-US" sz="1600" dirty="0" smtClean="0">
                <a:sym typeface="Symbol" panose="05050102010706020507" pitchFamily="18" charset="2"/>
              </a:rPr>
              <a:t> = increase; </a:t>
            </a:r>
            <a:r>
              <a:rPr lang="en-US" sz="1600" dirty="0" smtClean="0">
                <a:solidFill>
                  <a:schemeClr val="accent2"/>
                </a:solidFill>
                <a:sym typeface="Symbol" panose="05050102010706020507" pitchFamily="18" charset="2"/>
              </a:rPr>
              <a:t></a:t>
            </a:r>
            <a:r>
              <a:rPr lang="en-US" sz="1600" dirty="0" smtClean="0">
                <a:sym typeface="Symbol" panose="05050102010706020507" pitchFamily="18" charset="2"/>
              </a:rPr>
              <a:t> = decrease,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Symbol" panose="05050102010706020507" pitchFamily="18" charset="2"/>
              </a:rPr>
              <a:t></a:t>
            </a:r>
            <a:r>
              <a:rPr lang="en-US" sz="1600" dirty="0" smtClean="0">
                <a:sym typeface="Symbol" panose="05050102010706020507" pitchFamily="18" charset="2"/>
              </a:rPr>
              <a:t> = equal to 2016 metric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77207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636241"/>
              </p:ext>
            </p:extLst>
          </p:nvPr>
        </p:nvGraphicFramePr>
        <p:xfrm>
          <a:off x="105411" y="1569486"/>
          <a:ext cx="4169410" cy="4803130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439669"/>
                <a:gridCol w="571500"/>
                <a:gridCol w="1158241"/>
              </a:tblGrid>
              <a:tr h="32257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u="none" strike="noStrike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Priority Surveys</a:t>
                      </a:r>
                      <a:endParaRPr lang="en-US" sz="1400" b="1" i="0" u="none" strike="noStrike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#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Funding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Corn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213,366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Cotton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       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24,839   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Cyst Nematode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 13,461 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Woodborer/Bark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Beetle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536,179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Mollusk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197,338 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Oak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 99,844 </a:t>
                      </a:r>
                    </a:p>
                  </a:txBody>
                  <a:tcPr marL="9525" marR="9525" marT="9525" marB="0" anchor="ctr"/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Pine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113,275 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Small Grains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113,575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Soybean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115,881 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Tropical Hosts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53,115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Totals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1,480,923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b"/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Total CAPS Survey</a:t>
                      </a:r>
                      <a:endParaRPr lang="en-US" sz="1400" b="1" i="0" u="none" strike="noStrike" dirty="0">
                        <a:solidFill>
                          <a:srgbClr val="0066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124</a:t>
                      </a:r>
                      <a:endParaRPr lang="en-US" sz="1400" b="1" i="0" u="none" strike="noStrike" kern="1200" dirty="0">
                        <a:solidFill>
                          <a:srgbClr val="0066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</a:t>
                      </a:r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2,646,782</a:t>
                      </a:r>
                      <a:endParaRPr lang="en-US" sz="1400" b="1" i="0" u="none" strike="noStrike" kern="1200" dirty="0">
                        <a:solidFill>
                          <a:srgbClr val="0066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Total CAPS Infrastructure</a:t>
                      </a:r>
                      <a:endParaRPr lang="en-US" sz="1400" b="1" i="0" u="none" strike="noStrike" dirty="0">
                        <a:solidFill>
                          <a:srgbClr val="0066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  <a:endParaRPr lang="en-US" sz="1400" b="1" i="0" u="none" strike="noStrike" kern="1200" dirty="0">
                        <a:solidFill>
                          <a:srgbClr val="0066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</a:t>
                      </a:r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3,644,608</a:t>
                      </a:r>
                      <a:endParaRPr lang="en-US" sz="1400" b="1" i="0" u="none" strike="noStrike" kern="1200" dirty="0">
                        <a:solidFill>
                          <a:srgbClr val="0066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579693"/>
              </p:ext>
            </p:extLst>
          </p:nvPr>
        </p:nvGraphicFramePr>
        <p:xfrm>
          <a:off x="4509771" y="1561596"/>
          <a:ext cx="4451349" cy="3865802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630169"/>
                <a:gridCol w="594360"/>
                <a:gridCol w="1226820"/>
              </a:tblGrid>
              <a:tr h="3200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State Bundled Surveys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</a:t>
                      </a:r>
                      <a:endParaRPr lang="en-US" sz="14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Funding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  <a:latin typeface="+mn-lt"/>
                        </a:rPr>
                        <a:t>Cerceris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 Bio-surveillance Survey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       18,103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Citrus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2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       41,441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Field Crops Pest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</a:t>
                      </a:r>
                      <a:r>
                        <a:rPr lang="en-US" sz="14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   101,784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Forest Pest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13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     421,298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General Nematode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       28,713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Nursery 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&amp;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Retail Plants Pest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20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     452,469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Palm Pest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         6,250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Rice Pest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       32,161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Tree Nursery Pest Survey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       29,345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Vegetable Crops Pest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       34,295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Totals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$      1,165,859 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dirty="0" smtClean="0"/>
              <a:t>2017 </a:t>
            </a:r>
            <a:r>
              <a:rPr lang="en-US" sz="2600" dirty="0"/>
              <a:t>CAPS Surveys &amp; Funding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928104"/>
              </p:ext>
            </p:extLst>
          </p:nvPr>
        </p:nvGraphicFramePr>
        <p:xfrm>
          <a:off x="4500699" y="5987788"/>
          <a:ext cx="4397828" cy="37084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198914"/>
                <a:gridCol w="2198914"/>
              </a:tblGrid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CAPS</a:t>
                      </a:r>
                      <a:endParaRPr lang="en-US" sz="1600" b="1" i="0" u="none" strike="noStrike" kern="1200" dirty="0">
                        <a:solidFill>
                          <a:srgbClr val="0066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 6,291,390</a:t>
                      </a:r>
                      <a:endParaRPr lang="en-US" sz="1600" b="1" i="0" u="none" strike="noStrike" kern="1200" dirty="0">
                        <a:solidFill>
                          <a:srgbClr val="0066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935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460680"/>
              </p:ext>
            </p:extLst>
          </p:nvPr>
        </p:nvGraphicFramePr>
        <p:xfrm>
          <a:off x="105411" y="1569486"/>
          <a:ext cx="4169410" cy="4803130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439669"/>
                <a:gridCol w="571500"/>
                <a:gridCol w="1158241"/>
              </a:tblGrid>
              <a:tr h="32257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u="none" strike="noStrike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Priority Surveys</a:t>
                      </a:r>
                      <a:endParaRPr lang="en-US" sz="1400" b="1" i="0" u="none" strike="noStrike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#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Funding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Corn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221,545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Cotton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       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42,997   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Cyst Nematode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27,174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Woodborer/Bark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Beetle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594,195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Mollusk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94,937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Oak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81,026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Pine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147,549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Small Grains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121,991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Soybean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63,297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Tropical Hosts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50,831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Totals  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1,445,542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b"/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Total CAPS Survey</a:t>
                      </a:r>
                      <a:endParaRPr lang="en-US" sz="1400" b="1" i="0" u="none" strike="noStrike" dirty="0">
                        <a:solidFill>
                          <a:srgbClr val="0066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121</a:t>
                      </a:r>
                      <a:endParaRPr lang="en-US" sz="1400" b="1" i="0" u="none" strike="noStrike" kern="1200" dirty="0">
                        <a:solidFill>
                          <a:srgbClr val="0066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2,604,045</a:t>
                      </a:r>
                      <a:endParaRPr lang="en-US" sz="1400" b="1" i="0" u="none" strike="noStrike" kern="1200" dirty="0">
                        <a:solidFill>
                          <a:srgbClr val="0066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Total CAPS Infrastructure</a:t>
                      </a:r>
                      <a:endParaRPr lang="en-US" sz="1400" b="1" i="0" u="none" strike="noStrike" dirty="0">
                        <a:solidFill>
                          <a:srgbClr val="0066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US" sz="1400" b="1" i="0" u="none" strike="noStrike" kern="1200" dirty="0">
                        <a:solidFill>
                          <a:srgbClr val="0066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</a:t>
                      </a:r>
                      <a:r>
                        <a:rPr lang="en-US" sz="1400" b="1" i="0" u="none" strike="noStrike" kern="1200" baseline="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3,708,045</a:t>
                      </a:r>
                      <a:endParaRPr lang="en-US" sz="1400" b="1" i="0" u="none" strike="noStrike" kern="1200" dirty="0">
                        <a:solidFill>
                          <a:srgbClr val="0066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017793"/>
              </p:ext>
            </p:extLst>
          </p:nvPr>
        </p:nvGraphicFramePr>
        <p:xfrm>
          <a:off x="4509771" y="1561596"/>
          <a:ext cx="4451349" cy="4188144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630169"/>
                <a:gridCol w="594360"/>
                <a:gridCol w="1226820"/>
              </a:tblGrid>
              <a:tr h="3200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State Bundled Surveys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</a:t>
                      </a:r>
                      <a:endParaRPr lang="en-US" sz="14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Funding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  <a:latin typeface="+mn-lt"/>
                        </a:rPr>
                        <a:t>Cerceris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 Bio-surveillance Survey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16,050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Citrus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5,200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Exotic Phytoplasma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   18,542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Field Crops Pest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8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 181,687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Forest Pest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13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 388,199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Nematode Survey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2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   83,551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Nursery </a:t>
                      </a: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&amp; 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Retail Plants Pest Survey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19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 387,923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Palm Pest Survey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6,000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Rice Pest Survey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25,550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Solanaceous Crops Survey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3,000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Vegetable Crops Pest Survey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3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   42,801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Totals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$   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1,158,503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dirty="0" smtClean="0"/>
              <a:t>2018 </a:t>
            </a:r>
            <a:r>
              <a:rPr lang="en-US" sz="2600" dirty="0"/>
              <a:t>CAPS Surveys &amp; Funding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528108"/>
              </p:ext>
            </p:extLst>
          </p:nvPr>
        </p:nvGraphicFramePr>
        <p:xfrm>
          <a:off x="4500699" y="5987788"/>
          <a:ext cx="4397828" cy="37084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198914"/>
                <a:gridCol w="2198914"/>
              </a:tblGrid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CAPS</a:t>
                      </a:r>
                      <a:endParaRPr lang="en-US" sz="1600" b="1" i="0" u="none" strike="noStrike" kern="1200" dirty="0">
                        <a:solidFill>
                          <a:srgbClr val="0066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 6,312,090</a:t>
                      </a:r>
                      <a:endParaRPr lang="en-US" sz="1600" b="1" i="0" u="none" strike="noStrike" kern="1200" dirty="0">
                        <a:solidFill>
                          <a:srgbClr val="0066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403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987233"/>
              </p:ext>
            </p:extLst>
          </p:nvPr>
        </p:nvGraphicFramePr>
        <p:xfrm>
          <a:off x="0" y="725714"/>
          <a:ext cx="9105900" cy="6132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92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 smtClean="0"/>
              <a:t>2016-17 Farm </a:t>
            </a:r>
            <a:r>
              <a:rPr lang="en-US" dirty="0"/>
              <a:t>Bill National Priority Surveys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36042"/>
              </p:ext>
            </p:extLst>
          </p:nvPr>
        </p:nvGraphicFramePr>
        <p:xfrm>
          <a:off x="402014" y="1568666"/>
          <a:ext cx="8284787" cy="5186826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4328227"/>
                <a:gridCol w="983990"/>
                <a:gridCol w="983990"/>
                <a:gridCol w="983990"/>
                <a:gridCol w="1004590"/>
              </a:tblGrid>
              <a:tr h="246623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</a:t>
                      </a:r>
                      <a:r>
                        <a:rPr lang="en-US" sz="1600" b="1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  <a:endParaRPr lang="en-US" sz="1600" b="1" i="0" u="none" strike="noStrike" kern="12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600" b="1" i="0" u="none" strike="noStrike" kern="12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</a:t>
                      </a:r>
                      <a:r>
                        <a:rPr lang="en-US" sz="1600" b="1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</a:t>
                      </a:r>
                      <a:endParaRPr lang="en-US" sz="1600" b="1" i="0" u="none" strike="noStrike" kern="12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600" b="1" i="0" u="none" strike="noStrike" kern="12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466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Surveys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#</a:t>
                      </a:r>
                      <a:endParaRPr lang="en-US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Funding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#</a:t>
                      </a:r>
                      <a:endParaRPr lang="en-US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Funding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Asian Defoliator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1,107,902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1,166,298 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Citrus Commodity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494,556 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482,000 </a:t>
                      </a:r>
                    </a:p>
                  </a:txBody>
                  <a:tcPr marL="9525" marR="85725" marT="9525" marB="0" anchor="b"/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Cyst Nematode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282,762 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345,188 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EWB/BB - Forest Pests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618,257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435,205 </a:t>
                      </a:r>
                    </a:p>
                  </a:txBody>
                  <a:tcPr marL="9525" marR="9525" marT="9525" marB="0" anchor="b"/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Grape Commodity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464,255 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725,690 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Nursery and Ornamental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153,000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185,000 </a:t>
                      </a:r>
                    </a:p>
                  </a:txBody>
                  <a:tcPr marL="9525" marR="9525" marT="9525" marB="0" anchor="b"/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Palm Commodity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 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75,000 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676,146 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Orchard / Apple / Fruit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507,714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495,935 </a:t>
                      </a:r>
                    </a:p>
                  </a:txBody>
                  <a:tcPr marL="9525" marR="9525" marT="9525" marB="0" anchor="b"/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Pathway Survey for Pests of Multiple Agricultural Systems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283,703 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174,438 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Small Fruit / Mixed Berry Commodity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202,932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155,031 </a:t>
                      </a:r>
                    </a:p>
                  </a:txBody>
                  <a:tcPr marL="9525" marR="9525" marT="9525" marB="0" anchor="b"/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Solanaceous/Tomato Commodity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364,638 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675,509 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Stone Fruit Commodity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757,547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509,333 </a:t>
                      </a:r>
                    </a:p>
                  </a:txBody>
                  <a:tcPr marL="9525" marR="9525" marT="9525" marB="0" anchor="b"/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Terrestrial Mollusk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 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18,092 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18,145 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Totals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  <a:endParaRPr lang="en-US" sz="1300" b="1" i="0" u="none" strike="noStrike" dirty="0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 $   </a:t>
                      </a:r>
                      <a:r>
                        <a:rPr lang="en-US" sz="1300" b="1" i="0" u="none" strike="noStrike" dirty="0" smtClean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4,835,802 </a:t>
                      </a:r>
                      <a:endParaRPr lang="en-US" sz="1300" b="1" i="0" u="none" strike="noStrike" dirty="0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  <a:endParaRPr lang="en-US" sz="1300" b="1" i="0" u="none" strike="noStrike" dirty="0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 $   </a:t>
                      </a:r>
                      <a:r>
                        <a:rPr lang="en-US" sz="1300" b="1" i="0" u="none" strike="noStrike" dirty="0" smtClean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5,561,918 </a:t>
                      </a:r>
                      <a:endParaRPr lang="en-US" sz="1300" b="1" i="0" u="none" strike="noStrike" dirty="0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Total G1S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49.1%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41.6%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54.1%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46.1%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Total Farm Bill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18.5%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9.1%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21.6%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10.5%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184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FBAF046079094EAEECE416F9C7F76E" ma:contentTypeVersion="11" ma:contentTypeDescription="Create a new document." ma:contentTypeScope="" ma:versionID="bf46035e090006a7dff9e35528c1639b">
  <xsd:schema xmlns:xsd="http://www.w3.org/2001/XMLSchema" xmlns:xs="http://www.w3.org/2001/XMLSchema" xmlns:p="http://schemas.microsoft.com/office/2006/metadata/properties" xmlns:ns2="CF0C8BD6-F0A4-4686-8900-5F4DD9BBE6BF" xmlns:ns3="http://schemas.microsoft.com/sharepoint/v3/fields" xmlns:ns4="ed6d8045-9bce-45b8-96e9-ffa15b628daa" targetNamespace="http://schemas.microsoft.com/office/2006/metadata/properties" ma:root="true" ma:fieldsID="d128541e68a85e850a1b90b56a11e695" ns2:_="" ns3:_="" ns4:_="">
    <xsd:import namespace="CF0C8BD6-F0A4-4686-8900-5F4DD9BBE6BF"/>
    <xsd:import namespace="http://schemas.microsoft.com/sharepoint/v3/fields"/>
    <xsd:import namespace="ed6d8045-9bce-45b8-96e9-ffa15b628daa"/>
    <xsd:element name="properties">
      <xsd:complexType>
        <xsd:sequence>
          <xsd:element name="documentManagement">
            <xsd:complexType>
              <xsd:all>
                <xsd:element ref="ns2:Comments" minOccurs="0"/>
                <xsd:element ref="ns3:Version0" minOccurs="0"/>
                <xsd:element ref="ns4:_dlc_DocId" minOccurs="0"/>
                <xsd:element ref="ns4:_dlc_DocIdUrl" minOccurs="0"/>
                <xsd:element ref="ns4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0C8BD6-F0A4-4686-8900-5F4DD9BBE6BF" elementFormDefault="qualified">
    <xsd:import namespace="http://schemas.microsoft.com/office/2006/documentManagement/types"/>
    <xsd:import namespace="http://schemas.microsoft.com/office/infopath/2007/PartnerControls"/>
    <xsd:element name="Comments" ma:index="2" nillable="true" ma:displayName="Comments" ma:internalName="Comments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Version0" ma:index="3" nillable="true" ma:displayName="Version" ma:decimals="-1" ma:internalName="Version0" ma:readOnly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6d8045-9bce-45b8-96e9-ffa15b628daa" elementFormDefault="qualified">
    <xsd:import namespace="http://schemas.microsoft.com/office/2006/documentManagement/types"/>
    <xsd:import namespace="http://schemas.microsoft.com/office/infopath/2007/PartnerControls"/>
    <xsd:element name="_dlc_DocId" ma:index="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8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ed6d8045-9bce-45b8-96e9-ffa15b628daa">A7UXA6N55WET-2284-888</_dlc_DocId>
    <Version0 xmlns="http://schemas.microsoft.com/sharepoint/v3/fields" xsi:nil="true"/>
    <Comments xmlns="CF0C8BD6-F0A4-4686-8900-5F4DD9BBE6BF" xsi:nil="true"/>
    <_dlc_DocIdUrl xmlns="ed6d8045-9bce-45b8-96e9-ffa15b628daa">
      <Url>http://sp.we.aphis.gov/PPQ/policy/php/PD/CAPS/_layouts/DocIdRedir.aspx?ID=A7UXA6N55WET-2284-888</Url>
      <Description>A7UXA6N55WET-2284-888</Description>
    </_dlc_DocIdUrl>
  </documentManagement>
</p:properties>
</file>

<file path=customXml/itemProps1.xml><?xml version="1.0" encoding="utf-8"?>
<ds:datastoreItem xmlns:ds="http://schemas.openxmlformats.org/officeDocument/2006/customXml" ds:itemID="{CCEC67CA-6721-4641-A749-A6BA5226BC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F0C8BD6-F0A4-4686-8900-5F4DD9BBE6BF"/>
    <ds:schemaRef ds:uri="http://schemas.microsoft.com/sharepoint/v3/fields"/>
    <ds:schemaRef ds:uri="ed6d8045-9bce-45b8-96e9-ffa15b628d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2DE5081-6975-4292-BEBB-8933D33207EC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C592FDCF-ACD5-42EC-9F9C-E301E7194AF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3CE5673-AC6F-49A6-9D5B-ED407EC251F7}">
  <ds:schemaRefs>
    <ds:schemaRef ds:uri="http://purl.org/dc/terms/"/>
    <ds:schemaRef ds:uri="http://schemas.openxmlformats.org/package/2006/metadata/core-properties"/>
    <ds:schemaRef ds:uri="http://purl.org/dc/elements/1.1/"/>
    <ds:schemaRef ds:uri="http://www.w3.org/XML/1998/namespace"/>
    <ds:schemaRef ds:uri="CF0C8BD6-F0A4-4686-8900-5F4DD9BBE6BF"/>
    <ds:schemaRef ds:uri="http://schemas.microsoft.com/office/infopath/2007/PartnerControls"/>
    <ds:schemaRef ds:uri="http://purl.org/dc/dcmitype/"/>
    <ds:schemaRef ds:uri="http://schemas.microsoft.com/office/2006/documentManagement/types"/>
    <ds:schemaRef ds:uri="ed6d8045-9bce-45b8-96e9-ffa15b628daa"/>
    <ds:schemaRef ds:uri="http://schemas.microsoft.com/sharepoint/v3/field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4810</TotalTime>
  <Words>1749</Words>
  <Application>Microsoft Office PowerPoint</Application>
  <PresentationFormat>On-screen Show (4:3)</PresentationFormat>
  <Paragraphs>533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Symbol</vt:lpstr>
      <vt:lpstr>Wingdings</vt:lpstr>
      <vt:lpstr>Office Theme</vt:lpstr>
      <vt:lpstr>Pest Detection &amp; Cooperative Agricultural Pest Survey (CAPS)</vt:lpstr>
      <vt:lpstr>2017 CAPS – PPQ – Farm Bill Surveys - Basics</vt:lpstr>
      <vt:lpstr>2017 Pest Detection Surveys</vt:lpstr>
      <vt:lpstr>2017 Farm Bill Surveys</vt:lpstr>
      <vt:lpstr>2017 Pest Surveillance Surveys</vt:lpstr>
      <vt:lpstr>2017 CAPS Surveys &amp; Funding</vt:lpstr>
      <vt:lpstr>2018 CAPS Surveys &amp; Funding</vt:lpstr>
      <vt:lpstr>PowerPoint Presentation</vt:lpstr>
      <vt:lpstr>2016-17 Farm Bill National Priority Surveys</vt:lpstr>
      <vt:lpstr>Pest Detections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Bowers, John H - APHIS</cp:lastModifiedBy>
  <cp:revision>313</cp:revision>
  <cp:lastPrinted>2018-01-23T18:58:38Z</cp:lastPrinted>
  <dcterms:created xsi:type="dcterms:W3CDTF">2012-10-22T18:54:08Z</dcterms:created>
  <dcterms:modified xsi:type="dcterms:W3CDTF">2018-01-30T22:11:46Z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909d3e91-5cfe-485d-9996-c166dcce1d12</vt:lpwstr>
  </property>
  <property fmtid="{D5CDD505-2E9C-101B-9397-08002B2CF9AE}" pid="3" name="ContentTypeId">
    <vt:lpwstr>0x0101009DFBAF046079094EAEECE416F9C7F76E</vt:lpwstr>
  </property>
</Properties>
</file>