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62" r:id="rId6"/>
    <p:sldId id="270" r:id="rId7"/>
    <p:sldId id="271" r:id="rId8"/>
    <p:sldId id="272" r:id="rId9"/>
    <p:sldId id="276" r:id="rId10"/>
    <p:sldId id="283" r:id="rId11"/>
    <p:sldId id="280" r:id="rId12"/>
    <p:sldId id="287" r:id="rId13"/>
    <p:sldId id="282" r:id="rId14"/>
    <p:sldId id="267" r:id="rId15"/>
    <p:sldId id="268" r:id="rId16"/>
    <p:sldId id="278" r:id="rId17"/>
    <p:sldId id="269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4F6FA"/>
    <a:srgbClr val="E9EDF4"/>
    <a:srgbClr val="D0D8E8"/>
    <a:srgbClr val="00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86" y="66"/>
      </p:cViewPr>
      <p:guideLst>
        <p:guide orient="horz" pos="216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ems-team.usda.gov/sites/aphis-ppq-policy/php/PD/CAPS/G4%20Drafts/Survey%20Summary%20Form%20Data/2018%20CAPS%20-%20Survey%20Summary%20Form%20Data/2018%20CAPS%20Surveys%201-5-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CAPS Funding 2013 - 2018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'Funding Chart'!$C$3</c:f>
              <c:strCache>
                <c:ptCount val="1"/>
                <c:pt idx="0">
                  <c:v>Total CAPS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'Funding Chart'!$B$4:$B$9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'Funding Chart'!$C$4:$C$9</c:f>
              <c:numCache>
                <c:formatCode>_("$"* #,##0_);_("$"* \(#,##0\);_("$"* "-"??_);_(@_)</c:formatCode>
                <c:ptCount val="6"/>
                <c:pt idx="0">
                  <c:v>6492313.7699999996</c:v>
                </c:pt>
                <c:pt idx="1">
                  <c:v>6193191</c:v>
                </c:pt>
                <c:pt idx="2">
                  <c:v>6298915</c:v>
                </c:pt>
                <c:pt idx="3">
                  <c:v>6377648.1899999995</c:v>
                </c:pt>
                <c:pt idx="4">
                  <c:v>6291390</c:v>
                </c:pt>
                <c:pt idx="5">
                  <c:v>6312090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'Funding Chart'!$D$3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'Funding Chart'!$B$4:$B$9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'Funding Chart'!$D$4:$D$9</c:f>
              <c:numCache>
                <c:formatCode>_("$"* #,##0_);_("$"* \(#,##0\);_("$"* "-"??_);_(@_)</c:formatCode>
                <c:ptCount val="6"/>
                <c:pt idx="0">
                  <c:v>3767554.77</c:v>
                </c:pt>
                <c:pt idx="1">
                  <c:v>3698999</c:v>
                </c:pt>
                <c:pt idx="2">
                  <c:v>3680019</c:v>
                </c:pt>
                <c:pt idx="3">
                  <c:v>3739667.19</c:v>
                </c:pt>
                <c:pt idx="4">
                  <c:v>3644608</c:v>
                </c:pt>
                <c:pt idx="5">
                  <c:v>3708045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'Funding Chart'!$E$3</c:f>
              <c:strCache>
                <c:ptCount val="1"/>
                <c:pt idx="0">
                  <c:v>Surveys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'Funding Chart'!$B$4:$B$9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'Funding Chart'!$E$4:$E$9</c:f>
              <c:numCache>
                <c:formatCode>_("$"* #,##0_);_("$"* \(#,##0\);_("$"* "-"??_);_(@_)</c:formatCode>
                <c:ptCount val="6"/>
                <c:pt idx="0">
                  <c:v>2724759</c:v>
                </c:pt>
                <c:pt idx="1">
                  <c:v>2494192</c:v>
                </c:pt>
                <c:pt idx="2">
                  <c:v>2618896</c:v>
                </c:pt>
                <c:pt idx="3">
                  <c:v>2637981</c:v>
                </c:pt>
                <c:pt idx="4">
                  <c:v>2646782</c:v>
                </c:pt>
                <c:pt idx="5">
                  <c:v>2604045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342584"/>
        <c:axId val="191342976"/>
      </c:lineChart>
      <c:catAx>
        <c:axId val="191342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@" sourceLinked="0"/>
        <c:majorTickMark val="none"/>
        <c:minorTickMark val="in"/>
        <c:tickLblPos val="nextTo"/>
        <c:spPr>
          <a:noFill/>
          <a:ln w="12700" cap="flat" cmpd="sng" algn="ctr">
            <a:solidFill>
              <a:schemeClr val="tx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42976"/>
        <c:crosses val="autoZero"/>
        <c:auto val="0"/>
        <c:lblAlgn val="ctr"/>
        <c:lblOffset val="100"/>
        <c:tickLblSkip val="1"/>
        <c:noMultiLvlLbl val="1"/>
      </c:catAx>
      <c:valAx>
        <c:axId val="19134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Funding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.0_);_(&quot;$&quot;* \(#,##0.0\);_(&quot;$&quot;* &quot;-&quot;?_);_(@_)" sourceLinked="0"/>
        <c:majorTickMark val="none"/>
        <c:minorTickMark val="in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42584"/>
        <c:crossesAt val="1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solidFill>
          <a:srgbClr val="EEECE1"/>
        </a:solidFill>
        <a:ln w="12700">
          <a:solidFill>
            <a:schemeClr val="tx2">
              <a:lumMod val="75000"/>
            </a:schemeClr>
          </a:solidFill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4F6FA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CF7C1E52-EF9E-480C-B7BC-32662880EAF1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B9665B78-2724-47EA-9347-E6EC1862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3" rIns="93165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5" tIns="46583" rIns="93165" bIns="465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4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2015-17:  </a:t>
            </a:r>
            <a:r>
              <a:rPr lang="en-US" dirty="0" smtClean="0"/>
              <a:t>CAPS </a:t>
            </a:r>
            <a:r>
              <a:rPr lang="en-US" baseline="0" dirty="0" smtClean="0"/>
              <a:t> + PPQ + FB </a:t>
            </a:r>
            <a:r>
              <a:rPr lang="en-US" baseline="0" dirty="0" err="1" smtClean="0"/>
              <a:t>natl</a:t>
            </a:r>
            <a:r>
              <a:rPr lang="en-US" baseline="0" dirty="0" smtClean="0"/>
              <a:t> prior</a:t>
            </a:r>
          </a:p>
          <a:p>
            <a:r>
              <a:rPr lang="en-US" baseline="0" dirty="0" smtClean="0"/>
              <a:t>Percent Priority Pest with data in NAPIS is divided by the Priority Pests targeted for survey (J-3) times 100</a:t>
            </a:r>
          </a:p>
          <a:p>
            <a:r>
              <a:rPr lang="en-US" baseline="0" dirty="0" smtClean="0"/>
              <a:t>Priority Pests with NO data in NAPIS is Priority pests targeted for survey minus Priority Pests with data in NAPIS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5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3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FB surveys,</a:t>
            </a:r>
            <a:r>
              <a:rPr lang="en-US" baseline="0" dirty="0" smtClean="0"/>
              <a:t> e.g., Stone Fruit and Orchard, contain this pest.  While surveys for this pest occur, it is not counted in the FB w/o CAPS calculations because it is not in the shortened priority pest list to be matched against the Survey Summary form list.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 increase in funding from 2014 to 2015, but only a small increase in surveys and pests targeted.</a:t>
            </a:r>
          </a:p>
          <a:p>
            <a:r>
              <a:rPr lang="en-US" baseline="0" dirty="0" smtClean="0"/>
              <a:t>However, there was a pronounced movement to the Natl Priority Surveys away from the other surveys in G!S.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Farm Bill Goal 1 Survey, all the Priority Pests are being surveyed for in the National Priority Surveys.  The remaining surveys in Farm Bill are</a:t>
            </a:r>
            <a:r>
              <a:rPr lang="en-US" baseline="0" dirty="0" smtClean="0"/>
              <a:t> not addressing Priority Pests.  Similar results also were seen for 2013 and 2014 surveys.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5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09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4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175263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92.3%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93.8%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  <a:endParaRPr lang="en-US" sz="16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453934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  <a:endParaRPr lang="en-US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136 (94.4%)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143 (90.5%)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151 (96.2%)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421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341,193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443,911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/>
                        <a:t>464,164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748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708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565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123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(90.4%)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134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(94.4%)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127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(84.1%)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21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(15)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24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(13)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30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(25)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625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573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438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9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01-26-2018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1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FB(all)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473621"/>
              </p:ext>
            </p:extLst>
          </p:nvPr>
        </p:nvGraphicFramePr>
        <p:xfrm>
          <a:off x="0" y="725748"/>
          <a:ext cx="9144000" cy="613225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59960"/>
                <a:gridCol w="3059960"/>
                <a:gridCol w="3024080"/>
              </a:tblGrid>
              <a:tr h="687697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Priority Pests with Positive Data in NAPIS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88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Agrilus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Agrilus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Agrilus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Epiphyas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postvittana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Enarmonia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formosana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Helicoverpa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armigera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Epiphyas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postvittana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Metamasius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hemipterus</a:t>
                      </a: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Lymantria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dispar asiatica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Haplaxius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crudus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Oryctes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rhinoceros</a:t>
                      </a: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Orthotomicus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erosus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Raoiella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Metamasius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hemipterus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Rhynchophorus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palmarum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Tomicus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piniperda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Pectinophora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gossypiella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Tomicus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piniperda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888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8889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Trogoderma </a:t>
                      </a:r>
                      <a:r>
                        <a:rPr lang="en-US" sz="18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granarium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8889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8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2017 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1915" y="5547852"/>
            <a:ext cx="3573735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115709"/>
              </p:ext>
            </p:extLst>
          </p:nvPr>
        </p:nvGraphicFramePr>
        <p:xfrm>
          <a:off x="309710" y="1684694"/>
          <a:ext cx="8508852" cy="3779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2017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 52   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baseline="30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47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 52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 46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122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157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180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115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2.4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3.3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3.5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2.5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248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116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256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 smtClean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223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18.6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11.4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33.3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 smtClean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16.4 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7.9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3.4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9.6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baseline="30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6.6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3094" y="5828762"/>
            <a:ext cx="2395399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9304" y="6313714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2016 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2017 Pest Detection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811100"/>
              </p:ext>
            </p:extLst>
          </p:nvPr>
        </p:nvGraphicFramePr>
        <p:xfrm>
          <a:off x="294367" y="1680163"/>
          <a:ext cx="8534401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2017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2017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157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136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157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127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sym typeface="Symbol" panose="05050102010706020507" pitchFamily="18" charset="2"/>
                        </a:rPr>
                        <a:t>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140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129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129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77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77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135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82.2%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94.9%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49.0%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60.6%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96.4%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28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 7  </a:t>
                      </a: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80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50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5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119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39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141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248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116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 276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375" y="5630696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9304" y="6357256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2016 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2017 Farm </a:t>
            </a:r>
            <a:r>
              <a:rPr lang="en-US" dirty="0"/>
              <a:t>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898403"/>
              </p:ext>
            </p:extLst>
          </p:nvPr>
        </p:nvGraphicFramePr>
        <p:xfrm>
          <a:off x="294367" y="1687912"/>
          <a:ext cx="8534405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2017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60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2017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157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132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157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132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118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118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smtClean="0">
                          <a:solidFill>
                            <a:srgbClr val="000000"/>
                          </a:solidFill>
                          <a:latin typeface="+mn-lt"/>
                        </a:rPr>
                        <a:t>  118     </a:t>
                      </a:r>
                      <a:r>
                        <a:rPr lang="en-US" sz="1200" b="1" i="0" u="none" strike="noStrike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118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75.2%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89.4%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75.2%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89.4%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39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14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39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  14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138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138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105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105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256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256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223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223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3087" y="5684744"/>
            <a:ext cx="777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 that appear only </a:t>
            </a:r>
            <a:r>
              <a:rPr lang="en-US" dirty="0"/>
              <a:t>i</a:t>
            </a:r>
            <a:r>
              <a:rPr lang="en-US" dirty="0" smtClean="0"/>
              <a:t>n CAPS surveys</a:t>
            </a:r>
          </a:p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Removed those surveys </a:t>
            </a:r>
            <a:r>
              <a:rPr lang="en-US" u="sng" dirty="0" smtClean="0">
                <a:sym typeface="Wingdings"/>
              </a:rPr>
              <a:t>not</a:t>
            </a:r>
            <a:r>
              <a:rPr lang="en-US" dirty="0" smtClean="0">
                <a:sym typeface="Wingdings"/>
              </a:rPr>
              <a:t> defined as National Priority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9304" y="6415312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2016 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2017 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187269"/>
              </p:ext>
            </p:extLst>
          </p:nvPr>
        </p:nvGraphicFramePr>
        <p:xfrm>
          <a:off x="308881" y="1687912"/>
          <a:ext cx="8534404" cy="4133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2017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2017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157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157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151 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151 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96.2%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96.2%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6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6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246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218 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397       </a:t>
                      </a:r>
                      <a:r>
                        <a:rPr lang="en-US" sz="12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  <a:sym typeface="Symbol" panose="05050102010706020507" pitchFamily="18" charset="2"/>
                        </a:rPr>
                        <a:t>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369       </a:t>
                      </a:r>
                      <a:r>
                        <a:rPr lang="en-US" sz="1200" b="1" i="0" u="none" strike="noStrike" dirty="0" smtClean="0">
                          <a:solidFill>
                            <a:srgbClr val="00B050"/>
                          </a:solidFill>
                          <a:latin typeface="+mn-lt"/>
                          <a:sym typeface="Symbol" panose="05050102010706020507" pitchFamily="18" charset="2"/>
                        </a:rPr>
                        <a:t>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2833" y="5976644"/>
            <a:ext cx="554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Removed those surveys </a:t>
            </a:r>
            <a:r>
              <a:rPr lang="en-US" u="sng" dirty="0" smtClean="0">
                <a:sym typeface="Wingdings"/>
              </a:rPr>
              <a:t>not</a:t>
            </a:r>
            <a:r>
              <a:rPr lang="en-US" dirty="0" smtClean="0">
                <a:sym typeface="Wingdings"/>
              </a:rPr>
              <a:t> defined as National Priority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9304" y="6415312"/>
            <a:ext cx="4575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sym typeface="Symbol" panose="05050102010706020507" pitchFamily="18" charset="2"/>
              </a:rPr>
              <a:t></a:t>
            </a:r>
            <a:r>
              <a:rPr lang="en-US" sz="1600" dirty="0" smtClean="0">
                <a:sym typeface="Symbol" panose="05050102010706020507" pitchFamily="18" charset="2"/>
              </a:rPr>
              <a:t> = increase; </a:t>
            </a:r>
            <a:r>
              <a:rPr lang="en-US" sz="1600" dirty="0" smtClean="0">
                <a:solidFill>
                  <a:schemeClr val="accent2"/>
                </a:solidFill>
                <a:sym typeface="Symbol" panose="05050102010706020507" pitchFamily="18" charset="2"/>
              </a:rPr>
              <a:t></a:t>
            </a:r>
            <a:r>
              <a:rPr lang="en-US" sz="1600" dirty="0" smtClean="0">
                <a:sym typeface="Symbol" panose="05050102010706020507" pitchFamily="18" charset="2"/>
              </a:rPr>
              <a:t> = decrease,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panose="05050102010706020507" pitchFamily="18" charset="2"/>
              </a:rPr>
              <a:t></a:t>
            </a:r>
            <a:r>
              <a:rPr lang="en-US" sz="1600" dirty="0" smtClean="0">
                <a:sym typeface="Symbol" panose="05050102010706020507" pitchFamily="18" charset="2"/>
              </a:rPr>
              <a:t> = equal to 2016 metric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636241"/>
              </p:ext>
            </p:extLst>
          </p:nvPr>
        </p:nvGraphicFramePr>
        <p:xfrm>
          <a:off x="105411" y="1569486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213,366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24,839   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13,461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536,179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197,338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99,844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113,275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113,575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115,881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53,115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1,480,923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2,646,782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3,644,608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579693"/>
              </p:ext>
            </p:extLst>
          </p:nvPr>
        </p:nvGraphicFramePr>
        <p:xfrm>
          <a:off x="4509771" y="1561596"/>
          <a:ext cx="4451349" cy="3865802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18,103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41,441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   101,784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421,298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28,713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Nursery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&amp;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Retail Plants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452,469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Palm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6,250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Rice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32,161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Tree Nursery Pest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29,345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Vegetable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34,295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 1,165,859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2017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928104"/>
              </p:ext>
            </p:extLst>
          </p:nvPr>
        </p:nvGraphicFramePr>
        <p:xfrm>
          <a:off x="4500699" y="5987788"/>
          <a:ext cx="4397828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198914"/>
                <a:gridCol w="2198914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6,291,390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3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460680"/>
              </p:ext>
            </p:extLst>
          </p:nvPr>
        </p:nvGraphicFramePr>
        <p:xfrm>
          <a:off x="105411" y="1569486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221,545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42,997   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27,174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594,195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94,937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81,026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147,549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121,991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63,297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50,831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1,445,542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2,604,045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3,708,045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017793"/>
              </p:ext>
            </p:extLst>
          </p:nvPr>
        </p:nvGraphicFramePr>
        <p:xfrm>
          <a:off x="4509771" y="1561596"/>
          <a:ext cx="4451349" cy="4188144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16,050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5,200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Exotic Phytoplasma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18,542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8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181,687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388,199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Nematode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83,551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19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387,923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6,000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25,550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Solanaceous Crops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3,000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Vegetable Crops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42,801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1,158,503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2018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528108"/>
              </p:ext>
            </p:extLst>
          </p:nvPr>
        </p:nvGraphicFramePr>
        <p:xfrm>
          <a:off x="4500699" y="5987788"/>
          <a:ext cx="4397828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198914"/>
                <a:gridCol w="2198914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6,312,090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987233"/>
              </p:ext>
            </p:extLst>
          </p:nvPr>
        </p:nvGraphicFramePr>
        <p:xfrm>
          <a:off x="0" y="725714"/>
          <a:ext cx="9105900" cy="6132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2016-17 Farm </a:t>
            </a:r>
            <a:r>
              <a:rPr lang="en-US" dirty="0"/>
              <a:t>Bill 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36042"/>
              </p:ext>
            </p:extLst>
          </p:nvPr>
        </p:nvGraphicFramePr>
        <p:xfrm>
          <a:off x="402014" y="1568666"/>
          <a:ext cx="8284787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328227"/>
                <a:gridCol w="983990"/>
                <a:gridCol w="983990"/>
                <a:gridCol w="983990"/>
                <a:gridCol w="1004590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Asian 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1,107,902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1,166,298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Citrus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494,556 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482,000 </a:t>
                      </a:r>
                    </a:p>
                  </a:txBody>
                  <a:tcPr marL="9525" marR="857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Cyst 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282,762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345,188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EWB/BB 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618,257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435,205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Grape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464,255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725,690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Nursery 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185,000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Palm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676,146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Orchard 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507,714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495,935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Pathway 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283,703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174,438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Small 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202,932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155,031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Solanaceous/Tomato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364,638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675,509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Stone 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757,547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509,333 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Terrestrial 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18,092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18,145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4,835,802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5,561,918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49.1%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41.6%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54.1%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46.1%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Farm Bill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9.1%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8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FBAF046079094EAEECE416F9C7F76E" ma:contentTypeVersion="11" ma:contentTypeDescription="Create a new document." ma:contentTypeScope="" ma:versionID="bf46035e090006a7dff9e35528c1639b">
  <xsd:schema xmlns:xsd="http://www.w3.org/2001/XMLSchema" xmlns:xs="http://www.w3.org/2001/XMLSchema" xmlns:p="http://schemas.microsoft.com/office/2006/metadata/properties" xmlns:ns2="CF0C8BD6-F0A4-4686-8900-5F4DD9BBE6BF" xmlns:ns3="http://schemas.microsoft.com/sharepoint/v3/fields" xmlns:ns4="ed6d8045-9bce-45b8-96e9-ffa15b628daa" targetNamespace="http://schemas.microsoft.com/office/2006/metadata/properties" ma:root="true" ma:fieldsID="d128541e68a85e850a1b90b56a11e695" ns2:_="" ns3:_="" ns4:_="">
    <xsd:import namespace="CF0C8BD6-F0A4-4686-8900-5F4DD9BBE6BF"/>
    <xsd:import namespace="http://schemas.microsoft.com/sharepoint/v3/fields"/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3:Version0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C8BD6-F0A4-4686-8900-5F4DD9BBE6BF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Version0" ma:index="3" nillable="true" ma:displayName="Version" ma:decimals="-1" ma:internalName="Version0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A7UXA6N55WET-2284-888</_dlc_DocId>
    <Version0 xmlns="http://schemas.microsoft.com/sharepoint/v3/fields" xsi:nil="true"/>
    <Comments xmlns="CF0C8BD6-F0A4-4686-8900-5F4DD9BBE6BF" xsi:nil="true"/>
    <_dlc_DocIdUrl xmlns="ed6d8045-9bce-45b8-96e9-ffa15b628daa">
      <Url>http://sp.we.aphis.gov/PPQ/policy/php/PD/CAPS/_layouts/DocIdRedir.aspx?ID=A7UXA6N55WET-2284-888</Url>
      <Description>A7UXA6N55WET-2284-888</Description>
    </_dlc_DocIdUrl>
  </documentManagement>
</p:properties>
</file>

<file path=customXml/itemProps1.xml><?xml version="1.0" encoding="utf-8"?>
<ds:datastoreItem xmlns:ds="http://schemas.openxmlformats.org/officeDocument/2006/customXml" ds:itemID="{CCEC67CA-6721-4641-A749-A6BA5226B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C8BD6-F0A4-4686-8900-5F4DD9BBE6BF"/>
    <ds:schemaRef ds:uri="http://schemas.microsoft.com/sharepoint/v3/field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DE5081-6975-4292-BEBB-8933D33207E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592FDCF-ACD5-42EC-9F9C-E301E7194A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3CE5673-AC6F-49A6-9D5B-ED407EC251F7}">
  <ds:schemaRefs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CF0C8BD6-F0A4-4686-8900-5F4DD9BBE6BF"/>
    <ds:schemaRef ds:uri="http://schemas.microsoft.com/office/infopath/2007/PartnerControls"/>
    <ds:schemaRef ds:uri="http://purl.org/dc/dcmitype/"/>
    <ds:schemaRef ds:uri="http://schemas.microsoft.com/office/2006/documentManagement/types"/>
    <ds:schemaRef ds:uri="ed6d8045-9bce-45b8-96e9-ffa15b628daa"/>
    <ds:schemaRef ds:uri="http://schemas.microsoft.com/sharepoint/v3/field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4810</TotalTime>
  <Words>1749</Words>
  <Application>Microsoft Office PowerPoint</Application>
  <PresentationFormat>On-screen Show (4:3)</PresentationFormat>
  <Paragraphs>533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Wingdings</vt:lpstr>
      <vt:lpstr>Office Theme</vt:lpstr>
      <vt:lpstr>Pest Detection &amp; Cooperative Agricultural Pest Survey (CAPS)</vt:lpstr>
      <vt:lpstr>2017 CAPS – PPQ – Farm Bill Surveys - Basics</vt:lpstr>
      <vt:lpstr>2017 Pest Detection Surveys</vt:lpstr>
      <vt:lpstr>2017 Farm Bill Surveys</vt:lpstr>
      <vt:lpstr>2017 Pest Surveillance Surveys</vt:lpstr>
      <vt:lpstr>2017 CAPS Surveys &amp; Funding</vt:lpstr>
      <vt:lpstr>2018 CAPS Surveys &amp; Funding</vt:lpstr>
      <vt:lpstr>PowerPoint Presentation</vt:lpstr>
      <vt:lpstr>2016-17 Farm Bill National Priority Surveys</vt:lpstr>
      <vt:lpstr>Pest Detections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Bowers, John H - APHIS</cp:lastModifiedBy>
  <cp:revision>313</cp:revision>
  <cp:lastPrinted>2018-01-23T18:58:38Z</cp:lastPrinted>
  <dcterms:created xsi:type="dcterms:W3CDTF">2012-10-22T18:54:08Z</dcterms:created>
  <dcterms:modified xsi:type="dcterms:W3CDTF">2018-01-30T22:11:46Z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909d3e91-5cfe-485d-9996-c166dcce1d12</vt:lpwstr>
  </property>
  <property fmtid="{D5CDD505-2E9C-101B-9397-08002B2CF9AE}" pid="3" name="ContentTypeId">
    <vt:lpwstr>0x0101009DFBAF046079094EAEECE416F9C7F76E</vt:lpwstr>
  </property>
</Properties>
</file>