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5.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672" r:id="rId6"/>
  </p:sldMasterIdLst>
  <p:notesMasterIdLst>
    <p:notesMasterId r:id="rId40"/>
  </p:notesMasterIdLst>
  <p:sldIdLst>
    <p:sldId id="293" r:id="rId7"/>
    <p:sldId id="318" r:id="rId8"/>
    <p:sldId id="319" r:id="rId9"/>
    <p:sldId id="320" r:id="rId10"/>
    <p:sldId id="317" r:id="rId11"/>
    <p:sldId id="299" r:id="rId12"/>
    <p:sldId id="321" r:id="rId13"/>
    <p:sldId id="300" r:id="rId14"/>
    <p:sldId id="309" r:id="rId15"/>
    <p:sldId id="289" r:id="rId16"/>
    <p:sldId id="303" r:id="rId17"/>
    <p:sldId id="310" r:id="rId18"/>
    <p:sldId id="302" r:id="rId19"/>
    <p:sldId id="311" r:id="rId20"/>
    <p:sldId id="296" r:id="rId21"/>
    <p:sldId id="297" r:id="rId22"/>
    <p:sldId id="298" r:id="rId23"/>
    <p:sldId id="285" r:id="rId24"/>
    <p:sldId id="295" r:id="rId25"/>
    <p:sldId id="264" r:id="rId26"/>
    <p:sldId id="267" r:id="rId27"/>
    <p:sldId id="305" r:id="rId28"/>
    <p:sldId id="306" r:id="rId29"/>
    <p:sldId id="313" r:id="rId30"/>
    <p:sldId id="314" r:id="rId31"/>
    <p:sldId id="266" r:id="rId32"/>
    <p:sldId id="315" r:id="rId33"/>
    <p:sldId id="308" r:id="rId34"/>
    <p:sldId id="316" r:id="rId35"/>
    <p:sldId id="301" r:id="rId36"/>
    <p:sldId id="307" r:id="rId37"/>
    <p:sldId id="284" r:id="rId38"/>
    <p:sldId id="312" r:id="rId3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ylett, Heather - APHIS" initials="MH-A" lastIdx="2" clrIdx="0">
    <p:extLst>
      <p:ext uri="{19B8F6BF-5375-455C-9EA6-DF929625EA0E}">
        <p15:presenceInfo xmlns:p15="http://schemas.microsoft.com/office/powerpoint/2012/main" userId="S-1-5-21-2443529608-3098792306-3041422421-417267" providerId="AD"/>
      </p:ext>
    </p:extLst>
  </p:cmAuthor>
  <p:cmAuthor id="2" name="Mackesy, Daniel Z - APHIS" initials="MDZ-A" lastIdx="3" clrIdx="1">
    <p:extLst>
      <p:ext uri="{19B8F6BF-5375-455C-9EA6-DF929625EA0E}">
        <p15:presenceInfo xmlns:p15="http://schemas.microsoft.com/office/powerpoint/2012/main" userId="S-1-5-21-2443529608-3098792306-3041422421-41700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D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65895" autoAdjust="0"/>
  </p:normalViewPr>
  <p:slideViewPr>
    <p:cSldViewPr snapToGrid="0" snapToObjects="1">
      <p:cViewPr varScale="1">
        <p:scale>
          <a:sx n="58" d="100"/>
          <a:sy n="58" d="100"/>
        </p:scale>
        <p:origin x="1176" y="67"/>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3" Type="http://schemas.openxmlformats.org/officeDocument/2006/relationships/customXml" Target="../customXml/item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2.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1.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9AF02BB-6F75-4D71-9F7F-16DBAC140533}"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en-US"/>
        </a:p>
      </dgm:t>
    </dgm:pt>
    <dgm:pt modelId="{5F175ACE-5E49-47BA-BCF0-DC02F31B049D}">
      <dgm:prSet phldrT="[Text]"/>
      <dgm:spPr/>
      <dgm:t>
        <a:bodyPr/>
        <a:lstStyle/>
        <a:p>
          <a:r>
            <a:rPr lang="en-US" dirty="0" smtClean="0"/>
            <a:t>CAPS Pest List</a:t>
          </a:r>
          <a:endParaRPr lang="en-US" dirty="0"/>
        </a:p>
      </dgm:t>
    </dgm:pt>
    <dgm:pt modelId="{2A553972-876D-43D0-9292-3BD8EA3937E3}" type="parTrans" cxnId="{C06B13F4-E9AD-4989-8D2D-C91D1DB02E3F}">
      <dgm:prSet/>
      <dgm:spPr/>
      <dgm:t>
        <a:bodyPr/>
        <a:lstStyle/>
        <a:p>
          <a:endParaRPr lang="en-US"/>
        </a:p>
      </dgm:t>
    </dgm:pt>
    <dgm:pt modelId="{FBDFE17B-2566-4C4C-9E57-E866B487A497}" type="sibTrans" cxnId="{C06B13F4-E9AD-4989-8D2D-C91D1DB02E3F}">
      <dgm:prSet/>
      <dgm:spPr/>
      <dgm:t>
        <a:bodyPr/>
        <a:lstStyle/>
        <a:p>
          <a:endParaRPr lang="en-US"/>
        </a:p>
      </dgm:t>
    </dgm:pt>
    <dgm:pt modelId="{4B18055B-C129-41B2-8197-D64180E58687}" type="asst">
      <dgm:prSet phldrT="[Text]"/>
      <dgm:spPr>
        <a:solidFill>
          <a:schemeClr val="accent4"/>
        </a:solidFill>
      </dgm:spPr>
      <dgm:t>
        <a:bodyPr/>
        <a:lstStyle/>
        <a:p>
          <a:r>
            <a:rPr lang="en-US" dirty="0" smtClean="0"/>
            <a:t>Survey Manuals</a:t>
          </a:r>
          <a:endParaRPr lang="en-US" dirty="0"/>
        </a:p>
      </dgm:t>
    </dgm:pt>
    <dgm:pt modelId="{BF5E1775-D85D-4937-9AAB-F4EB62EE8284}" type="parTrans" cxnId="{6F3DA755-839F-4DB5-9737-C6FD56487A4D}">
      <dgm:prSet/>
      <dgm:spPr/>
      <dgm:t>
        <a:bodyPr/>
        <a:lstStyle/>
        <a:p>
          <a:endParaRPr lang="en-US"/>
        </a:p>
      </dgm:t>
    </dgm:pt>
    <dgm:pt modelId="{AED964BB-7DCD-4D3C-A0A5-085F3C992844}" type="sibTrans" cxnId="{6F3DA755-839F-4DB5-9737-C6FD56487A4D}">
      <dgm:prSet/>
      <dgm:spPr/>
      <dgm:t>
        <a:bodyPr/>
        <a:lstStyle/>
        <a:p>
          <a:endParaRPr lang="en-US"/>
        </a:p>
      </dgm:t>
    </dgm:pt>
    <dgm:pt modelId="{0FB42ACB-87C0-4B59-BDC8-CE2789D260D8}" type="asst">
      <dgm:prSet phldrT="[Text]"/>
      <dgm:spPr>
        <a:solidFill>
          <a:schemeClr val="accent3"/>
        </a:solidFill>
      </dgm:spPr>
      <dgm:t>
        <a:bodyPr/>
        <a:lstStyle/>
        <a:p>
          <a:r>
            <a:rPr lang="en-US" dirty="0" smtClean="0"/>
            <a:t>Economic and Environmental Importance</a:t>
          </a:r>
          <a:endParaRPr lang="en-US" dirty="0"/>
        </a:p>
      </dgm:t>
    </dgm:pt>
    <dgm:pt modelId="{FEC9D4AD-584B-4801-80E6-7626D746F360}" type="parTrans" cxnId="{1EB9181B-6ACE-45DF-80FE-B24ABB5794A4}">
      <dgm:prSet/>
      <dgm:spPr/>
      <dgm:t>
        <a:bodyPr/>
        <a:lstStyle/>
        <a:p>
          <a:endParaRPr lang="en-US"/>
        </a:p>
      </dgm:t>
    </dgm:pt>
    <dgm:pt modelId="{ACA9D343-9F45-4341-B4B2-D62FB94978EF}" type="sibTrans" cxnId="{1EB9181B-6ACE-45DF-80FE-B24ABB5794A4}">
      <dgm:prSet/>
      <dgm:spPr/>
      <dgm:t>
        <a:bodyPr/>
        <a:lstStyle/>
        <a:p>
          <a:endParaRPr lang="en-US"/>
        </a:p>
      </dgm:t>
    </dgm:pt>
    <dgm:pt modelId="{971065B8-B358-457A-9339-BAD620CC9020}" type="asst">
      <dgm:prSet phldrT="[Text]"/>
      <dgm:spPr>
        <a:solidFill>
          <a:schemeClr val="accent2"/>
        </a:solidFill>
      </dgm:spPr>
      <dgm:t>
        <a:bodyPr/>
        <a:lstStyle/>
        <a:p>
          <a:r>
            <a:rPr lang="en-US" dirty="0" smtClean="0"/>
            <a:t>Additional Pests of Concern</a:t>
          </a:r>
          <a:endParaRPr lang="en-US" dirty="0"/>
        </a:p>
      </dgm:t>
    </dgm:pt>
    <dgm:pt modelId="{31308BD1-7566-4181-A617-6E931770CA23}" type="parTrans" cxnId="{99BC9F8C-6E4E-4968-A0B0-CB6EE4158A06}">
      <dgm:prSet/>
      <dgm:spPr>
        <a:ln w="28575">
          <a:solidFill>
            <a:schemeClr val="accent2"/>
          </a:solidFill>
          <a:prstDash val="dashDot"/>
        </a:ln>
      </dgm:spPr>
      <dgm:t>
        <a:bodyPr/>
        <a:lstStyle/>
        <a:p>
          <a:endParaRPr lang="en-US"/>
        </a:p>
      </dgm:t>
    </dgm:pt>
    <dgm:pt modelId="{6F48C706-ED8F-426E-94A0-8C1FCE85D0A4}" type="sibTrans" cxnId="{99BC9F8C-6E4E-4968-A0B0-CB6EE4158A06}">
      <dgm:prSet/>
      <dgm:spPr/>
      <dgm:t>
        <a:bodyPr/>
        <a:lstStyle/>
        <a:p>
          <a:endParaRPr lang="en-US"/>
        </a:p>
      </dgm:t>
    </dgm:pt>
    <dgm:pt modelId="{EEF16533-F2A3-4C6E-B611-28F4855FADC8}" type="pres">
      <dgm:prSet presAssocID="{19AF02BB-6F75-4D71-9F7F-16DBAC140533}" presName="hierChild1" presStyleCnt="0">
        <dgm:presLayoutVars>
          <dgm:orgChart val="1"/>
          <dgm:chPref val="1"/>
          <dgm:dir/>
          <dgm:animOne val="branch"/>
          <dgm:animLvl val="lvl"/>
          <dgm:resizeHandles/>
        </dgm:presLayoutVars>
      </dgm:prSet>
      <dgm:spPr/>
      <dgm:t>
        <a:bodyPr/>
        <a:lstStyle/>
        <a:p>
          <a:endParaRPr lang="en-US"/>
        </a:p>
      </dgm:t>
    </dgm:pt>
    <dgm:pt modelId="{1D9469A4-5A61-4BCC-9181-30350C951464}" type="pres">
      <dgm:prSet presAssocID="{5F175ACE-5E49-47BA-BCF0-DC02F31B049D}" presName="hierRoot1" presStyleCnt="0">
        <dgm:presLayoutVars>
          <dgm:hierBranch val="l"/>
        </dgm:presLayoutVars>
      </dgm:prSet>
      <dgm:spPr/>
      <dgm:t>
        <a:bodyPr/>
        <a:lstStyle/>
        <a:p>
          <a:endParaRPr lang="en-US"/>
        </a:p>
      </dgm:t>
    </dgm:pt>
    <dgm:pt modelId="{645F08C4-B7FE-445F-8F64-188E58B983E6}" type="pres">
      <dgm:prSet presAssocID="{5F175ACE-5E49-47BA-BCF0-DC02F31B049D}" presName="rootComposite1" presStyleCnt="0"/>
      <dgm:spPr/>
      <dgm:t>
        <a:bodyPr/>
        <a:lstStyle/>
        <a:p>
          <a:endParaRPr lang="en-US"/>
        </a:p>
      </dgm:t>
    </dgm:pt>
    <dgm:pt modelId="{C5CEC9B6-43C7-46A3-B7D2-E1C88D9C87D4}" type="pres">
      <dgm:prSet presAssocID="{5F175ACE-5E49-47BA-BCF0-DC02F31B049D}" presName="rootText1" presStyleLbl="node0" presStyleIdx="0" presStyleCnt="1" custScaleX="248934" custLinFactNeighborX="3960" custLinFactNeighborY="8175">
        <dgm:presLayoutVars>
          <dgm:chPref val="3"/>
        </dgm:presLayoutVars>
      </dgm:prSet>
      <dgm:spPr/>
      <dgm:t>
        <a:bodyPr/>
        <a:lstStyle/>
        <a:p>
          <a:endParaRPr lang="en-US"/>
        </a:p>
      </dgm:t>
    </dgm:pt>
    <dgm:pt modelId="{DDD429AE-BA47-41A7-9664-FC0442B912F0}" type="pres">
      <dgm:prSet presAssocID="{5F175ACE-5E49-47BA-BCF0-DC02F31B049D}" presName="rootConnector1" presStyleLbl="node1" presStyleIdx="0" presStyleCnt="0"/>
      <dgm:spPr/>
      <dgm:t>
        <a:bodyPr/>
        <a:lstStyle/>
        <a:p>
          <a:endParaRPr lang="en-US"/>
        </a:p>
      </dgm:t>
    </dgm:pt>
    <dgm:pt modelId="{230AAD26-8E36-48E1-AC56-4BE7F4C5E41B}" type="pres">
      <dgm:prSet presAssocID="{5F175ACE-5E49-47BA-BCF0-DC02F31B049D}" presName="hierChild2" presStyleCnt="0"/>
      <dgm:spPr/>
      <dgm:t>
        <a:bodyPr/>
        <a:lstStyle/>
        <a:p>
          <a:endParaRPr lang="en-US"/>
        </a:p>
      </dgm:t>
    </dgm:pt>
    <dgm:pt modelId="{B4170E02-14CE-4D4E-BA96-33FA689F2F90}" type="pres">
      <dgm:prSet presAssocID="{5F175ACE-5E49-47BA-BCF0-DC02F31B049D}" presName="hierChild3" presStyleCnt="0"/>
      <dgm:spPr/>
      <dgm:t>
        <a:bodyPr/>
        <a:lstStyle/>
        <a:p>
          <a:endParaRPr lang="en-US"/>
        </a:p>
      </dgm:t>
    </dgm:pt>
    <dgm:pt modelId="{0B7862A3-944B-456E-A429-F0F34B93AD84}" type="pres">
      <dgm:prSet presAssocID="{BF5E1775-D85D-4937-9AAB-F4EB62EE8284}" presName="Name111" presStyleLbl="parChTrans1D2" presStyleIdx="0" presStyleCnt="3"/>
      <dgm:spPr/>
      <dgm:t>
        <a:bodyPr/>
        <a:lstStyle/>
        <a:p>
          <a:endParaRPr lang="en-US"/>
        </a:p>
      </dgm:t>
    </dgm:pt>
    <dgm:pt modelId="{07B07BC5-6140-4743-B963-9C09B6C58423}" type="pres">
      <dgm:prSet presAssocID="{4B18055B-C129-41B2-8197-D64180E58687}" presName="hierRoot3" presStyleCnt="0">
        <dgm:presLayoutVars>
          <dgm:hierBranch val="l"/>
        </dgm:presLayoutVars>
      </dgm:prSet>
      <dgm:spPr/>
      <dgm:t>
        <a:bodyPr/>
        <a:lstStyle/>
        <a:p>
          <a:endParaRPr lang="en-US"/>
        </a:p>
      </dgm:t>
    </dgm:pt>
    <dgm:pt modelId="{D26D2ED1-B06A-4151-8E99-270C0918938F}" type="pres">
      <dgm:prSet presAssocID="{4B18055B-C129-41B2-8197-D64180E58687}" presName="rootComposite3" presStyleCnt="0"/>
      <dgm:spPr/>
      <dgm:t>
        <a:bodyPr/>
        <a:lstStyle/>
        <a:p>
          <a:endParaRPr lang="en-US"/>
        </a:p>
      </dgm:t>
    </dgm:pt>
    <dgm:pt modelId="{7AA1586E-A24A-412B-A53B-D4D2C7B0EA85}" type="pres">
      <dgm:prSet presAssocID="{4B18055B-C129-41B2-8197-D64180E58687}" presName="rootText3" presStyleLbl="asst1" presStyleIdx="0" presStyleCnt="3" custScaleX="117854" custScaleY="96701" custLinFactNeighborX="-7511" custLinFactNeighborY="11699">
        <dgm:presLayoutVars>
          <dgm:chPref val="3"/>
        </dgm:presLayoutVars>
      </dgm:prSet>
      <dgm:spPr/>
      <dgm:t>
        <a:bodyPr/>
        <a:lstStyle/>
        <a:p>
          <a:endParaRPr lang="en-US"/>
        </a:p>
      </dgm:t>
    </dgm:pt>
    <dgm:pt modelId="{F56D8268-6AFD-42DA-A101-2DDD38147839}" type="pres">
      <dgm:prSet presAssocID="{4B18055B-C129-41B2-8197-D64180E58687}" presName="rootConnector3" presStyleLbl="asst1" presStyleIdx="0" presStyleCnt="3"/>
      <dgm:spPr/>
      <dgm:t>
        <a:bodyPr/>
        <a:lstStyle/>
        <a:p>
          <a:endParaRPr lang="en-US"/>
        </a:p>
      </dgm:t>
    </dgm:pt>
    <dgm:pt modelId="{75D63ED9-B622-4FFE-817F-6CB6320F8133}" type="pres">
      <dgm:prSet presAssocID="{4B18055B-C129-41B2-8197-D64180E58687}" presName="hierChild6" presStyleCnt="0"/>
      <dgm:spPr/>
      <dgm:t>
        <a:bodyPr/>
        <a:lstStyle/>
        <a:p>
          <a:endParaRPr lang="en-US"/>
        </a:p>
      </dgm:t>
    </dgm:pt>
    <dgm:pt modelId="{D60F4D2F-48CE-4DF2-8AD4-07B07756263C}" type="pres">
      <dgm:prSet presAssocID="{4B18055B-C129-41B2-8197-D64180E58687}" presName="hierChild7" presStyleCnt="0"/>
      <dgm:spPr/>
      <dgm:t>
        <a:bodyPr/>
        <a:lstStyle/>
        <a:p>
          <a:endParaRPr lang="en-US"/>
        </a:p>
      </dgm:t>
    </dgm:pt>
    <dgm:pt modelId="{68C63CFA-B608-4BE9-A368-9153262684C8}" type="pres">
      <dgm:prSet presAssocID="{FEC9D4AD-584B-4801-80E6-7626D746F360}" presName="Name111" presStyleLbl="parChTrans1D2" presStyleIdx="1" presStyleCnt="3"/>
      <dgm:spPr/>
      <dgm:t>
        <a:bodyPr/>
        <a:lstStyle/>
        <a:p>
          <a:endParaRPr lang="en-US"/>
        </a:p>
      </dgm:t>
    </dgm:pt>
    <dgm:pt modelId="{F6D898A7-9B2C-42C0-8D7A-07CD2553A9AF}" type="pres">
      <dgm:prSet presAssocID="{0FB42ACB-87C0-4B59-BDC8-CE2789D260D8}" presName="hierRoot3" presStyleCnt="0">
        <dgm:presLayoutVars>
          <dgm:hierBranch val="l"/>
        </dgm:presLayoutVars>
      </dgm:prSet>
      <dgm:spPr/>
      <dgm:t>
        <a:bodyPr/>
        <a:lstStyle/>
        <a:p>
          <a:endParaRPr lang="en-US"/>
        </a:p>
      </dgm:t>
    </dgm:pt>
    <dgm:pt modelId="{89066532-0218-4381-AF78-701C98F06D46}" type="pres">
      <dgm:prSet presAssocID="{0FB42ACB-87C0-4B59-BDC8-CE2789D260D8}" presName="rootComposite3" presStyleCnt="0"/>
      <dgm:spPr/>
      <dgm:t>
        <a:bodyPr/>
        <a:lstStyle/>
        <a:p>
          <a:endParaRPr lang="en-US"/>
        </a:p>
      </dgm:t>
    </dgm:pt>
    <dgm:pt modelId="{E09D9380-6BB6-424B-B9E8-4BD1E72A9610}" type="pres">
      <dgm:prSet presAssocID="{0FB42ACB-87C0-4B59-BDC8-CE2789D260D8}" presName="rootText3" presStyleLbl="asst1" presStyleIdx="1" presStyleCnt="3" custScaleX="117854" custScaleY="125841" custLinFactNeighborX="18135" custLinFactNeighborY="-1347">
        <dgm:presLayoutVars>
          <dgm:chPref val="3"/>
        </dgm:presLayoutVars>
      </dgm:prSet>
      <dgm:spPr/>
      <dgm:t>
        <a:bodyPr/>
        <a:lstStyle/>
        <a:p>
          <a:endParaRPr lang="en-US"/>
        </a:p>
      </dgm:t>
    </dgm:pt>
    <dgm:pt modelId="{7D741EA4-BEE4-4173-ADE6-CDDEA0BAF438}" type="pres">
      <dgm:prSet presAssocID="{0FB42ACB-87C0-4B59-BDC8-CE2789D260D8}" presName="rootConnector3" presStyleLbl="asst1" presStyleIdx="1" presStyleCnt="3"/>
      <dgm:spPr/>
      <dgm:t>
        <a:bodyPr/>
        <a:lstStyle/>
        <a:p>
          <a:endParaRPr lang="en-US"/>
        </a:p>
      </dgm:t>
    </dgm:pt>
    <dgm:pt modelId="{96FC4F03-9EA0-42C1-B47C-BC44D9DE517E}" type="pres">
      <dgm:prSet presAssocID="{0FB42ACB-87C0-4B59-BDC8-CE2789D260D8}" presName="hierChild6" presStyleCnt="0"/>
      <dgm:spPr/>
      <dgm:t>
        <a:bodyPr/>
        <a:lstStyle/>
        <a:p>
          <a:endParaRPr lang="en-US"/>
        </a:p>
      </dgm:t>
    </dgm:pt>
    <dgm:pt modelId="{18E48D71-DE1C-4DA5-987C-EB01F6F5F2D8}" type="pres">
      <dgm:prSet presAssocID="{0FB42ACB-87C0-4B59-BDC8-CE2789D260D8}" presName="hierChild7" presStyleCnt="0"/>
      <dgm:spPr/>
      <dgm:t>
        <a:bodyPr/>
        <a:lstStyle/>
        <a:p>
          <a:endParaRPr lang="en-US"/>
        </a:p>
      </dgm:t>
    </dgm:pt>
    <dgm:pt modelId="{3C09B943-AE85-46C9-9E41-F566997FA35B}" type="pres">
      <dgm:prSet presAssocID="{31308BD1-7566-4181-A617-6E931770CA23}" presName="Name111" presStyleLbl="parChTrans1D2" presStyleIdx="2" presStyleCnt="3"/>
      <dgm:spPr/>
      <dgm:t>
        <a:bodyPr/>
        <a:lstStyle/>
        <a:p>
          <a:endParaRPr lang="en-US"/>
        </a:p>
      </dgm:t>
    </dgm:pt>
    <dgm:pt modelId="{17E3074E-0E41-4339-9A39-53A23CA5474B}" type="pres">
      <dgm:prSet presAssocID="{971065B8-B358-457A-9339-BAD620CC9020}" presName="hierRoot3" presStyleCnt="0">
        <dgm:presLayoutVars>
          <dgm:hierBranch val="l"/>
        </dgm:presLayoutVars>
      </dgm:prSet>
      <dgm:spPr/>
      <dgm:t>
        <a:bodyPr/>
        <a:lstStyle/>
        <a:p>
          <a:endParaRPr lang="en-US"/>
        </a:p>
      </dgm:t>
    </dgm:pt>
    <dgm:pt modelId="{90D5E7CF-62D3-4D8D-B12B-6D8840D023DF}" type="pres">
      <dgm:prSet presAssocID="{971065B8-B358-457A-9339-BAD620CC9020}" presName="rootComposite3" presStyleCnt="0"/>
      <dgm:spPr/>
      <dgm:t>
        <a:bodyPr/>
        <a:lstStyle/>
        <a:p>
          <a:endParaRPr lang="en-US"/>
        </a:p>
      </dgm:t>
    </dgm:pt>
    <dgm:pt modelId="{E77F7115-4008-487E-8114-36CEAEB45AC8}" type="pres">
      <dgm:prSet presAssocID="{971065B8-B358-457A-9339-BAD620CC9020}" presName="rootText3" presStyleLbl="asst1" presStyleIdx="2" presStyleCnt="3" custScaleX="101354" custScaleY="110711" custLinFactNeighborX="-12995" custLinFactNeighborY="-11048">
        <dgm:presLayoutVars>
          <dgm:chPref val="3"/>
        </dgm:presLayoutVars>
      </dgm:prSet>
      <dgm:spPr/>
      <dgm:t>
        <a:bodyPr/>
        <a:lstStyle/>
        <a:p>
          <a:endParaRPr lang="en-US"/>
        </a:p>
      </dgm:t>
    </dgm:pt>
    <dgm:pt modelId="{ABD5232D-DD26-4868-846E-FC9C259EC5B8}" type="pres">
      <dgm:prSet presAssocID="{971065B8-B358-457A-9339-BAD620CC9020}" presName="rootConnector3" presStyleLbl="asst1" presStyleIdx="2" presStyleCnt="3"/>
      <dgm:spPr/>
      <dgm:t>
        <a:bodyPr/>
        <a:lstStyle/>
        <a:p>
          <a:endParaRPr lang="en-US"/>
        </a:p>
      </dgm:t>
    </dgm:pt>
    <dgm:pt modelId="{3F758DC0-9581-4DFC-B367-8DAD87A772DE}" type="pres">
      <dgm:prSet presAssocID="{971065B8-B358-457A-9339-BAD620CC9020}" presName="hierChild6" presStyleCnt="0"/>
      <dgm:spPr/>
      <dgm:t>
        <a:bodyPr/>
        <a:lstStyle/>
        <a:p>
          <a:endParaRPr lang="en-US"/>
        </a:p>
      </dgm:t>
    </dgm:pt>
    <dgm:pt modelId="{0B5355F2-2B86-4882-B28C-3342D378DD18}" type="pres">
      <dgm:prSet presAssocID="{971065B8-B358-457A-9339-BAD620CC9020}" presName="hierChild7" presStyleCnt="0"/>
      <dgm:spPr/>
      <dgm:t>
        <a:bodyPr/>
        <a:lstStyle/>
        <a:p>
          <a:endParaRPr lang="en-US"/>
        </a:p>
      </dgm:t>
    </dgm:pt>
  </dgm:ptLst>
  <dgm:cxnLst>
    <dgm:cxn modelId="{5C724006-DD32-46D7-85A7-EEF758FE9BAD}" type="presOf" srcId="{4B18055B-C129-41B2-8197-D64180E58687}" destId="{7AA1586E-A24A-412B-A53B-D4D2C7B0EA85}" srcOrd="0" destOrd="0" presId="urn:microsoft.com/office/officeart/2005/8/layout/orgChart1"/>
    <dgm:cxn modelId="{F780FEE5-997D-4985-854C-F295251AE70E}" type="presOf" srcId="{5F175ACE-5E49-47BA-BCF0-DC02F31B049D}" destId="{C5CEC9B6-43C7-46A3-B7D2-E1C88D9C87D4}" srcOrd="0" destOrd="0" presId="urn:microsoft.com/office/officeart/2005/8/layout/orgChart1"/>
    <dgm:cxn modelId="{1EB9181B-6ACE-45DF-80FE-B24ABB5794A4}" srcId="{5F175ACE-5E49-47BA-BCF0-DC02F31B049D}" destId="{0FB42ACB-87C0-4B59-BDC8-CE2789D260D8}" srcOrd="1" destOrd="0" parTransId="{FEC9D4AD-584B-4801-80E6-7626D746F360}" sibTransId="{ACA9D343-9F45-4341-B4B2-D62FB94978EF}"/>
    <dgm:cxn modelId="{4712F21E-3806-4CBE-84F8-633E6B803937}" type="presOf" srcId="{4B18055B-C129-41B2-8197-D64180E58687}" destId="{F56D8268-6AFD-42DA-A101-2DDD38147839}" srcOrd="1" destOrd="0" presId="urn:microsoft.com/office/officeart/2005/8/layout/orgChart1"/>
    <dgm:cxn modelId="{6F3DA755-839F-4DB5-9737-C6FD56487A4D}" srcId="{5F175ACE-5E49-47BA-BCF0-DC02F31B049D}" destId="{4B18055B-C129-41B2-8197-D64180E58687}" srcOrd="0" destOrd="0" parTransId="{BF5E1775-D85D-4937-9AAB-F4EB62EE8284}" sibTransId="{AED964BB-7DCD-4D3C-A0A5-085F3C992844}"/>
    <dgm:cxn modelId="{AB1A3AE9-D2FE-46BF-A85F-77567B77F1B9}" type="presOf" srcId="{971065B8-B358-457A-9339-BAD620CC9020}" destId="{E77F7115-4008-487E-8114-36CEAEB45AC8}" srcOrd="0" destOrd="0" presId="urn:microsoft.com/office/officeart/2005/8/layout/orgChart1"/>
    <dgm:cxn modelId="{84624A12-73BE-4AC1-ACE0-7A52C8800F1D}" type="presOf" srcId="{0FB42ACB-87C0-4B59-BDC8-CE2789D260D8}" destId="{7D741EA4-BEE4-4173-ADE6-CDDEA0BAF438}" srcOrd="1" destOrd="0" presId="urn:microsoft.com/office/officeart/2005/8/layout/orgChart1"/>
    <dgm:cxn modelId="{6DED88F4-C858-47E0-95FE-A61D6EF7FD76}" type="presOf" srcId="{FEC9D4AD-584B-4801-80E6-7626D746F360}" destId="{68C63CFA-B608-4BE9-A368-9153262684C8}" srcOrd="0" destOrd="0" presId="urn:microsoft.com/office/officeart/2005/8/layout/orgChart1"/>
    <dgm:cxn modelId="{C06B13F4-E9AD-4989-8D2D-C91D1DB02E3F}" srcId="{19AF02BB-6F75-4D71-9F7F-16DBAC140533}" destId="{5F175ACE-5E49-47BA-BCF0-DC02F31B049D}" srcOrd="0" destOrd="0" parTransId="{2A553972-876D-43D0-9292-3BD8EA3937E3}" sibTransId="{FBDFE17B-2566-4C4C-9E57-E866B487A497}"/>
    <dgm:cxn modelId="{5485FAD8-A570-4AEF-89AB-F079C1D32D29}" type="presOf" srcId="{19AF02BB-6F75-4D71-9F7F-16DBAC140533}" destId="{EEF16533-F2A3-4C6E-B611-28F4855FADC8}" srcOrd="0" destOrd="0" presId="urn:microsoft.com/office/officeart/2005/8/layout/orgChart1"/>
    <dgm:cxn modelId="{7E134DDC-E0B2-4E2F-8A28-FE2B8889B8DE}" type="presOf" srcId="{971065B8-B358-457A-9339-BAD620CC9020}" destId="{ABD5232D-DD26-4868-846E-FC9C259EC5B8}" srcOrd="1" destOrd="0" presId="urn:microsoft.com/office/officeart/2005/8/layout/orgChart1"/>
    <dgm:cxn modelId="{28121357-7EF0-4685-A52A-55CCAEBAA6D8}" type="presOf" srcId="{31308BD1-7566-4181-A617-6E931770CA23}" destId="{3C09B943-AE85-46C9-9E41-F566997FA35B}" srcOrd="0" destOrd="0" presId="urn:microsoft.com/office/officeart/2005/8/layout/orgChart1"/>
    <dgm:cxn modelId="{E9F00FE1-C5B6-4E14-973F-6307DDD6D3A2}" type="presOf" srcId="{BF5E1775-D85D-4937-9AAB-F4EB62EE8284}" destId="{0B7862A3-944B-456E-A429-F0F34B93AD84}" srcOrd="0" destOrd="0" presId="urn:microsoft.com/office/officeart/2005/8/layout/orgChart1"/>
    <dgm:cxn modelId="{EC76E661-BCB9-4A07-9B22-A1A13F40372D}" type="presOf" srcId="{0FB42ACB-87C0-4B59-BDC8-CE2789D260D8}" destId="{E09D9380-6BB6-424B-B9E8-4BD1E72A9610}" srcOrd="0" destOrd="0" presId="urn:microsoft.com/office/officeart/2005/8/layout/orgChart1"/>
    <dgm:cxn modelId="{110E727B-2045-42DF-9B5C-AA84D0B6B167}" type="presOf" srcId="{5F175ACE-5E49-47BA-BCF0-DC02F31B049D}" destId="{DDD429AE-BA47-41A7-9664-FC0442B912F0}" srcOrd="1" destOrd="0" presId="urn:microsoft.com/office/officeart/2005/8/layout/orgChart1"/>
    <dgm:cxn modelId="{99BC9F8C-6E4E-4968-A0B0-CB6EE4158A06}" srcId="{5F175ACE-5E49-47BA-BCF0-DC02F31B049D}" destId="{971065B8-B358-457A-9339-BAD620CC9020}" srcOrd="2" destOrd="0" parTransId="{31308BD1-7566-4181-A617-6E931770CA23}" sibTransId="{6F48C706-ED8F-426E-94A0-8C1FCE85D0A4}"/>
    <dgm:cxn modelId="{B22A15BF-7951-4A85-92A2-30506BEF9744}" type="presParOf" srcId="{EEF16533-F2A3-4C6E-B611-28F4855FADC8}" destId="{1D9469A4-5A61-4BCC-9181-30350C951464}" srcOrd="0" destOrd="0" presId="urn:microsoft.com/office/officeart/2005/8/layout/orgChart1"/>
    <dgm:cxn modelId="{84FE74C5-08D9-488A-AD77-50AB8D24D9EA}" type="presParOf" srcId="{1D9469A4-5A61-4BCC-9181-30350C951464}" destId="{645F08C4-B7FE-445F-8F64-188E58B983E6}" srcOrd="0" destOrd="0" presId="urn:microsoft.com/office/officeart/2005/8/layout/orgChart1"/>
    <dgm:cxn modelId="{38B48156-CB59-4126-AC0B-97D0C98A993A}" type="presParOf" srcId="{645F08C4-B7FE-445F-8F64-188E58B983E6}" destId="{C5CEC9B6-43C7-46A3-B7D2-E1C88D9C87D4}" srcOrd="0" destOrd="0" presId="urn:microsoft.com/office/officeart/2005/8/layout/orgChart1"/>
    <dgm:cxn modelId="{DCDB39D2-7C06-4FEA-9960-BBB44494DF63}" type="presParOf" srcId="{645F08C4-B7FE-445F-8F64-188E58B983E6}" destId="{DDD429AE-BA47-41A7-9664-FC0442B912F0}" srcOrd="1" destOrd="0" presId="urn:microsoft.com/office/officeart/2005/8/layout/orgChart1"/>
    <dgm:cxn modelId="{9086B4FA-1EB6-4350-BEC8-81E32D00B898}" type="presParOf" srcId="{1D9469A4-5A61-4BCC-9181-30350C951464}" destId="{230AAD26-8E36-48E1-AC56-4BE7F4C5E41B}" srcOrd="1" destOrd="0" presId="urn:microsoft.com/office/officeart/2005/8/layout/orgChart1"/>
    <dgm:cxn modelId="{A7E01CF7-CF54-49A6-94BF-812C940A9B98}" type="presParOf" srcId="{1D9469A4-5A61-4BCC-9181-30350C951464}" destId="{B4170E02-14CE-4D4E-BA96-33FA689F2F90}" srcOrd="2" destOrd="0" presId="urn:microsoft.com/office/officeart/2005/8/layout/orgChart1"/>
    <dgm:cxn modelId="{869002AA-8990-4D95-8556-212699D85008}" type="presParOf" srcId="{B4170E02-14CE-4D4E-BA96-33FA689F2F90}" destId="{0B7862A3-944B-456E-A429-F0F34B93AD84}" srcOrd="0" destOrd="0" presId="urn:microsoft.com/office/officeart/2005/8/layout/orgChart1"/>
    <dgm:cxn modelId="{88637284-8307-4C02-81EF-9C3406673F63}" type="presParOf" srcId="{B4170E02-14CE-4D4E-BA96-33FA689F2F90}" destId="{07B07BC5-6140-4743-B963-9C09B6C58423}" srcOrd="1" destOrd="0" presId="urn:microsoft.com/office/officeart/2005/8/layout/orgChart1"/>
    <dgm:cxn modelId="{31C5A78D-5295-4375-9E71-89ADC1B6853B}" type="presParOf" srcId="{07B07BC5-6140-4743-B963-9C09B6C58423}" destId="{D26D2ED1-B06A-4151-8E99-270C0918938F}" srcOrd="0" destOrd="0" presId="urn:microsoft.com/office/officeart/2005/8/layout/orgChart1"/>
    <dgm:cxn modelId="{FE3AA44F-99C7-49D1-A16A-1E3ED2BDF623}" type="presParOf" srcId="{D26D2ED1-B06A-4151-8E99-270C0918938F}" destId="{7AA1586E-A24A-412B-A53B-D4D2C7B0EA85}" srcOrd="0" destOrd="0" presId="urn:microsoft.com/office/officeart/2005/8/layout/orgChart1"/>
    <dgm:cxn modelId="{0F8FD346-FA28-4FD7-B747-E5B903A45543}" type="presParOf" srcId="{D26D2ED1-B06A-4151-8E99-270C0918938F}" destId="{F56D8268-6AFD-42DA-A101-2DDD38147839}" srcOrd="1" destOrd="0" presId="urn:microsoft.com/office/officeart/2005/8/layout/orgChart1"/>
    <dgm:cxn modelId="{F3B6881B-2918-42EC-BEE9-F1D6EBDA57A0}" type="presParOf" srcId="{07B07BC5-6140-4743-B963-9C09B6C58423}" destId="{75D63ED9-B622-4FFE-817F-6CB6320F8133}" srcOrd="1" destOrd="0" presId="urn:microsoft.com/office/officeart/2005/8/layout/orgChart1"/>
    <dgm:cxn modelId="{DF629874-21F4-4AD7-B366-EC75EA500124}" type="presParOf" srcId="{07B07BC5-6140-4743-B963-9C09B6C58423}" destId="{D60F4D2F-48CE-4DF2-8AD4-07B07756263C}" srcOrd="2" destOrd="0" presId="urn:microsoft.com/office/officeart/2005/8/layout/orgChart1"/>
    <dgm:cxn modelId="{636D912F-13F6-430E-9127-6CEDE509CCED}" type="presParOf" srcId="{B4170E02-14CE-4D4E-BA96-33FA689F2F90}" destId="{68C63CFA-B608-4BE9-A368-9153262684C8}" srcOrd="2" destOrd="0" presId="urn:microsoft.com/office/officeart/2005/8/layout/orgChart1"/>
    <dgm:cxn modelId="{6ED83E75-7066-48AF-A0D2-CA67CADB4BF3}" type="presParOf" srcId="{B4170E02-14CE-4D4E-BA96-33FA689F2F90}" destId="{F6D898A7-9B2C-42C0-8D7A-07CD2553A9AF}" srcOrd="3" destOrd="0" presId="urn:microsoft.com/office/officeart/2005/8/layout/orgChart1"/>
    <dgm:cxn modelId="{E1C6C5D4-C0F0-4FFE-8FE7-B29C42401B31}" type="presParOf" srcId="{F6D898A7-9B2C-42C0-8D7A-07CD2553A9AF}" destId="{89066532-0218-4381-AF78-701C98F06D46}" srcOrd="0" destOrd="0" presId="urn:microsoft.com/office/officeart/2005/8/layout/orgChart1"/>
    <dgm:cxn modelId="{EC327CE2-A430-4B58-B5DD-A66C6F81ABA6}" type="presParOf" srcId="{89066532-0218-4381-AF78-701C98F06D46}" destId="{E09D9380-6BB6-424B-B9E8-4BD1E72A9610}" srcOrd="0" destOrd="0" presId="urn:microsoft.com/office/officeart/2005/8/layout/orgChart1"/>
    <dgm:cxn modelId="{C7FD0801-3EE2-4616-B009-41049A9EB17E}" type="presParOf" srcId="{89066532-0218-4381-AF78-701C98F06D46}" destId="{7D741EA4-BEE4-4173-ADE6-CDDEA0BAF438}" srcOrd="1" destOrd="0" presId="urn:microsoft.com/office/officeart/2005/8/layout/orgChart1"/>
    <dgm:cxn modelId="{D47ACB16-B26A-47A6-8F1B-B5D0300130DE}" type="presParOf" srcId="{F6D898A7-9B2C-42C0-8D7A-07CD2553A9AF}" destId="{96FC4F03-9EA0-42C1-B47C-BC44D9DE517E}" srcOrd="1" destOrd="0" presId="urn:microsoft.com/office/officeart/2005/8/layout/orgChart1"/>
    <dgm:cxn modelId="{70380E1D-EB39-45A3-862E-23D7994D495B}" type="presParOf" srcId="{F6D898A7-9B2C-42C0-8D7A-07CD2553A9AF}" destId="{18E48D71-DE1C-4DA5-987C-EB01F6F5F2D8}" srcOrd="2" destOrd="0" presId="urn:microsoft.com/office/officeart/2005/8/layout/orgChart1"/>
    <dgm:cxn modelId="{2A8CA52E-7955-4AAF-93A8-F9ED577FF0B1}" type="presParOf" srcId="{B4170E02-14CE-4D4E-BA96-33FA689F2F90}" destId="{3C09B943-AE85-46C9-9E41-F566997FA35B}" srcOrd="4" destOrd="0" presId="urn:microsoft.com/office/officeart/2005/8/layout/orgChart1"/>
    <dgm:cxn modelId="{3C43A98B-F799-47B6-887A-92695B828C3B}" type="presParOf" srcId="{B4170E02-14CE-4D4E-BA96-33FA689F2F90}" destId="{17E3074E-0E41-4339-9A39-53A23CA5474B}" srcOrd="5" destOrd="0" presId="urn:microsoft.com/office/officeart/2005/8/layout/orgChart1"/>
    <dgm:cxn modelId="{A0F0585A-17FB-4788-A77A-C9A6F11F904C}" type="presParOf" srcId="{17E3074E-0E41-4339-9A39-53A23CA5474B}" destId="{90D5E7CF-62D3-4D8D-B12B-6D8840D023DF}" srcOrd="0" destOrd="0" presId="urn:microsoft.com/office/officeart/2005/8/layout/orgChart1"/>
    <dgm:cxn modelId="{C52D415F-8715-4356-A069-7A929ADE438D}" type="presParOf" srcId="{90D5E7CF-62D3-4D8D-B12B-6D8840D023DF}" destId="{E77F7115-4008-487E-8114-36CEAEB45AC8}" srcOrd="0" destOrd="0" presId="urn:microsoft.com/office/officeart/2005/8/layout/orgChart1"/>
    <dgm:cxn modelId="{ABE7011A-EAA1-458B-9004-32C79A75247D}" type="presParOf" srcId="{90D5E7CF-62D3-4D8D-B12B-6D8840D023DF}" destId="{ABD5232D-DD26-4868-846E-FC9C259EC5B8}" srcOrd="1" destOrd="0" presId="urn:microsoft.com/office/officeart/2005/8/layout/orgChart1"/>
    <dgm:cxn modelId="{DEF4BD4B-9ED6-464A-8BC1-F0922D1D9263}" type="presParOf" srcId="{17E3074E-0E41-4339-9A39-53A23CA5474B}" destId="{3F758DC0-9581-4DFC-B367-8DAD87A772DE}" srcOrd="1" destOrd="0" presId="urn:microsoft.com/office/officeart/2005/8/layout/orgChart1"/>
    <dgm:cxn modelId="{29877E22-F3D3-4249-A5EA-55D342D97F89}" type="presParOf" srcId="{17E3074E-0E41-4339-9A39-53A23CA5474B}" destId="{0B5355F2-2B86-4882-B28C-3342D378DD1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926DE3E-D28D-4970-A129-7256107D082C}" type="doc">
      <dgm:prSet loTypeId="urn:microsoft.com/office/officeart/2005/8/layout/vList5" loCatId="list" qsTypeId="urn:microsoft.com/office/officeart/2005/8/quickstyle/simple1" qsCatId="simple" csTypeId="urn:microsoft.com/office/officeart/2005/8/colors/colorful1" csCatId="colorful" phldr="1"/>
      <dgm:spPr/>
      <dgm:t>
        <a:bodyPr/>
        <a:lstStyle/>
        <a:p>
          <a:endParaRPr lang="en-US"/>
        </a:p>
      </dgm:t>
    </dgm:pt>
    <dgm:pt modelId="{C6D11274-7F1E-4134-B786-901FE9D2EA1F}">
      <dgm:prSet phldrT="[Text]"/>
      <dgm:spPr>
        <a:solidFill>
          <a:schemeClr val="accent3"/>
        </a:solidFill>
        <a:ln>
          <a:solidFill>
            <a:schemeClr val="accent3"/>
          </a:solidFill>
        </a:ln>
      </dgm:spPr>
      <dgm:t>
        <a:bodyPr/>
        <a:lstStyle/>
        <a:p>
          <a:r>
            <a:rPr lang="en-US" dirty="0" smtClean="0"/>
            <a:t>Economic and Environmental Importance</a:t>
          </a:r>
          <a:endParaRPr lang="en-US" dirty="0"/>
        </a:p>
      </dgm:t>
    </dgm:pt>
    <dgm:pt modelId="{2B25672A-06B7-40E2-B3E7-441032E314D2}" type="parTrans" cxnId="{65EB561B-4040-4661-8FCC-BCC338066F0B}">
      <dgm:prSet/>
      <dgm:spPr/>
      <dgm:t>
        <a:bodyPr/>
        <a:lstStyle/>
        <a:p>
          <a:endParaRPr lang="en-US"/>
        </a:p>
      </dgm:t>
    </dgm:pt>
    <dgm:pt modelId="{DAF7C962-FF31-4678-A262-E6615E5C55AF}" type="sibTrans" cxnId="{65EB561B-4040-4661-8FCC-BCC338066F0B}">
      <dgm:prSet/>
      <dgm:spPr/>
      <dgm:t>
        <a:bodyPr/>
        <a:lstStyle/>
        <a:p>
          <a:endParaRPr lang="en-US"/>
        </a:p>
      </dgm:t>
    </dgm:pt>
    <dgm:pt modelId="{D13CEC0B-CDDC-4D39-B801-6BD0B371B468}">
      <dgm:prSet phldrT="[Text]"/>
      <dgm:spPr>
        <a:solidFill>
          <a:schemeClr val="accent3">
            <a:lumMod val="20000"/>
            <a:lumOff val="80000"/>
            <a:alpha val="90000"/>
          </a:schemeClr>
        </a:solidFill>
        <a:ln>
          <a:solidFill>
            <a:schemeClr val="accent3">
              <a:lumMod val="60000"/>
              <a:lumOff val="40000"/>
              <a:alpha val="90000"/>
            </a:schemeClr>
          </a:solidFill>
        </a:ln>
      </dgm:spPr>
      <dgm:t>
        <a:bodyPr/>
        <a:lstStyle/>
        <a:p>
          <a:r>
            <a:rPr lang="en-US" dirty="0" smtClean="0"/>
            <a:t>List of pests ranked as high impact by OPEP. </a:t>
          </a:r>
          <a:endParaRPr lang="en-US" dirty="0"/>
        </a:p>
      </dgm:t>
    </dgm:pt>
    <dgm:pt modelId="{8FB9C65D-E2D0-4AA9-A46A-742397884CC4}" type="parTrans" cxnId="{227C67A8-53D3-488F-BD37-7FF39426CE6F}">
      <dgm:prSet/>
      <dgm:spPr/>
      <dgm:t>
        <a:bodyPr/>
        <a:lstStyle/>
        <a:p>
          <a:endParaRPr lang="en-US"/>
        </a:p>
      </dgm:t>
    </dgm:pt>
    <dgm:pt modelId="{3577B139-8BE6-4535-A089-DD5379B0A015}" type="sibTrans" cxnId="{227C67A8-53D3-488F-BD37-7FF39426CE6F}">
      <dgm:prSet/>
      <dgm:spPr/>
      <dgm:t>
        <a:bodyPr/>
        <a:lstStyle/>
        <a:p>
          <a:endParaRPr lang="en-US"/>
        </a:p>
      </dgm:t>
    </dgm:pt>
    <dgm:pt modelId="{A74AC26C-FEE4-4E45-9961-B7C4B563F063}">
      <dgm:prSet phldrT="[Text]"/>
      <dgm:spPr>
        <a:solidFill>
          <a:schemeClr val="accent2"/>
        </a:solidFill>
      </dgm:spPr>
      <dgm:t>
        <a:bodyPr/>
        <a:lstStyle/>
        <a:p>
          <a:r>
            <a:rPr lang="en-US" dirty="0" smtClean="0"/>
            <a:t>Additional Pests of Concern</a:t>
          </a:r>
          <a:endParaRPr lang="en-US" dirty="0"/>
        </a:p>
      </dgm:t>
    </dgm:pt>
    <dgm:pt modelId="{2947549E-C6FF-446E-B6AC-FC41A277A2DA}" type="parTrans" cxnId="{F16CF5E3-003E-4AC1-B379-B77DF78BC50F}">
      <dgm:prSet/>
      <dgm:spPr/>
      <dgm:t>
        <a:bodyPr/>
        <a:lstStyle/>
        <a:p>
          <a:endParaRPr lang="en-US"/>
        </a:p>
      </dgm:t>
    </dgm:pt>
    <dgm:pt modelId="{F13ABE07-8DBF-43CC-BFC2-BC6F717711BA}" type="sibTrans" cxnId="{F16CF5E3-003E-4AC1-B379-B77DF78BC50F}">
      <dgm:prSet/>
      <dgm:spPr/>
      <dgm:t>
        <a:bodyPr/>
        <a:lstStyle/>
        <a:p>
          <a:endParaRPr lang="en-US"/>
        </a:p>
      </dgm:t>
    </dgm:pt>
    <dgm:pt modelId="{8A200998-A937-4DE1-8FFE-DA3A6D00AE30}">
      <dgm:prSet phldrT="[Text]"/>
      <dgm:spPr>
        <a:solidFill>
          <a:schemeClr val="accent2">
            <a:lumMod val="20000"/>
            <a:lumOff val="80000"/>
            <a:alpha val="90000"/>
          </a:schemeClr>
        </a:solidFill>
        <a:ln>
          <a:solidFill>
            <a:schemeClr val="accent2">
              <a:lumMod val="60000"/>
              <a:lumOff val="40000"/>
              <a:alpha val="90000"/>
            </a:schemeClr>
          </a:solidFill>
        </a:ln>
      </dgm:spPr>
      <dgm:t>
        <a:bodyPr/>
        <a:lstStyle/>
        <a:p>
          <a:r>
            <a:rPr lang="en-US" dirty="0" smtClean="0"/>
            <a:t>Moderate impact pests that do not fit into an existing survey manual. Datasheets are freestanding.</a:t>
          </a:r>
          <a:endParaRPr lang="en-US" dirty="0"/>
        </a:p>
      </dgm:t>
    </dgm:pt>
    <dgm:pt modelId="{332E1993-5F39-4FBE-B17E-45E207248142}" type="parTrans" cxnId="{A89F8999-F1FA-4C50-8BAF-6BAFA37097CF}">
      <dgm:prSet/>
      <dgm:spPr/>
      <dgm:t>
        <a:bodyPr/>
        <a:lstStyle/>
        <a:p>
          <a:endParaRPr lang="en-US"/>
        </a:p>
      </dgm:t>
    </dgm:pt>
    <dgm:pt modelId="{3625EFCA-758F-4816-8906-6174886C3C76}" type="sibTrans" cxnId="{A89F8999-F1FA-4C50-8BAF-6BAFA37097CF}">
      <dgm:prSet/>
      <dgm:spPr/>
      <dgm:t>
        <a:bodyPr/>
        <a:lstStyle/>
        <a:p>
          <a:endParaRPr lang="en-US"/>
        </a:p>
      </dgm:t>
    </dgm:pt>
    <dgm:pt modelId="{8DEC5C18-F07F-4DDB-B4FD-9987B8AA1CE2}">
      <dgm:prSet phldrT="[Text]"/>
      <dgm:spPr>
        <a:solidFill>
          <a:schemeClr val="accent4"/>
        </a:solidFill>
        <a:ln>
          <a:solidFill>
            <a:schemeClr val="accent4"/>
          </a:solidFill>
        </a:ln>
      </dgm:spPr>
      <dgm:t>
        <a:bodyPr/>
        <a:lstStyle/>
        <a:p>
          <a:r>
            <a:rPr lang="en-US" dirty="0" smtClean="0"/>
            <a:t>Survey Manuals</a:t>
          </a:r>
          <a:endParaRPr lang="en-US" dirty="0"/>
        </a:p>
      </dgm:t>
    </dgm:pt>
    <dgm:pt modelId="{C40B681F-AD35-4D88-A30C-CB44F47AFC6C}" type="parTrans" cxnId="{9CAF8452-B8DE-4BA3-B900-D779768E5D11}">
      <dgm:prSet/>
      <dgm:spPr/>
      <dgm:t>
        <a:bodyPr/>
        <a:lstStyle/>
        <a:p>
          <a:endParaRPr lang="en-US"/>
        </a:p>
      </dgm:t>
    </dgm:pt>
    <dgm:pt modelId="{E2E45A98-1B9B-488D-9333-84E2AACEF3B7}" type="sibTrans" cxnId="{9CAF8452-B8DE-4BA3-B900-D779768E5D11}">
      <dgm:prSet/>
      <dgm:spPr/>
      <dgm:t>
        <a:bodyPr/>
        <a:lstStyle/>
        <a:p>
          <a:endParaRPr lang="en-US"/>
        </a:p>
      </dgm:t>
    </dgm:pt>
    <dgm:pt modelId="{71B08E31-56EF-48F2-858D-A4AC6436355F}">
      <dgm:prSet phldrT="[Text]"/>
      <dgm:spPr>
        <a:solidFill>
          <a:schemeClr val="accent4">
            <a:lumMod val="20000"/>
            <a:lumOff val="80000"/>
            <a:alpha val="90000"/>
          </a:schemeClr>
        </a:solidFill>
        <a:ln>
          <a:solidFill>
            <a:schemeClr val="accent4">
              <a:lumMod val="60000"/>
              <a:lumOff val="40000"/>
              <a:alpha val="90000"/>
            </a:schemeClr>
          </a:solidFill>
        </a:ln>
      </dgm:spPr>
      <dgm:t>
        <a:bodyPr/>
        <a:lstStyle/>
        <a:p>
          <a:r>
            <a:rPr lang="en-US" dirty="0" smtClean="0"/>
            <a:t>Provide guidelines for early detection surveys.</a:t>
          </a:r>
          <a:endParaRPr lang="en-US" dirty="0"/>
        </a:p>
      </dgm:t>
    </dgm:pt>
    <dgm:pt modelId="{4DC61011-3C70-4C6E-800F-356E84F6A702}" type="parTrans" cxnId="{9FEA8530-A5EE-4CC6-97D7-5711D2580C4D}">
      <dgm:prSet/>
      <dgm:spPr/>
      <dgm:t>
        <a:bodyPr/>
        <a:lstStyle/>
        <a:p>
          <a:endParaRPr lang="en-US"/>
        </a:p>
      </dgm:t>
    </dgm:pt>
    <dgm:pt modelId="{84592F05-0BB6-4B09-B2C7-DFA89DDAF90A}" type="sibTrans" cxnId="{9FEA8530-A5EE-4CC6-97D7-5711D2580C4D}">
      <dgm:prSet/>
      <dgm:spPr/>
      <dgm:t>
        <a:bodyPr/>
        <a:lstStyle/>
        <a:p>
          <a:endParaRPr lang="en-US"/>
        </a:p>
      </dgm:t>
    </dgm:pt>
    <dgm:pt modelId="{5874FBB4-762B-4726-93C8-0A8D1E827FB9}">
      <dgm:prSet phldrT="[Text]"/>
      <dgm:spPr>
        <a:solidFill>
          <a:schemeClr val="accent4">
            <a:lumMod val="20000"/>
            <a:lumOff val="80000"/>
            <a:alpha val="90000"/>
          </a:schemeClr>
        </a:solidFill>
        <a:ln>
          <a:solidFill>
            <a:schemeClr val="accent4">
              <a:lumMod val="60000"/>
              <a:lumOff val="40000"/>
              <a:alpha val="90000"/>
            </a:schemeClr>
          </a:solidFill>
        </a:ln>
      </dgm:spPr>
      <dgm:t>
        <a:bodyPr/>
        <a:lstStyle/>
        <a:p>
          <a:r>
            <a:rPr lang="en-US" dirty="0" smtClean="0"/>
            <a:t>Organized by Taxonomy or Commodity.</a:t>
          </a:r>
          <a:endParaRPr lang="en-US" dirty="0"/>
        </a:p>
      </dgm:t>
    </dgm:pt>
    <dgm:pt modelId="{6D8D7CF3-03EF-4B82-B6A1-05AA50C517A5}" type="parTrans" cxnId="{C0476D6D-981F-4A0E-AAF4-4675B15DE02A}">
      <dgm:prSet/>
      <dgm:spPr/>
    </dgm:pt>
    <dgm:pt modelId="{E17617E9-A3BC-4F48-9126-8608161B6E5C}" type="sibTrans" cxnId="{C0476D6D-981F-4A0E-AAF4-4675B15DE02A}">
      <dgm:prSet/>
      <dgm:spPr/>
    </dgm:pt>
    <dgm:pt modelId="{F32E5438-AE2C-44E0-928C-CBCB1A6CB30E}">
      <dgm:prSet phldrT="[Text]"/>
      <dgm:spPr>
        <a:solidFill>
          <a:schemeClr val="accent4">
            <a:lumMod val="20000"/>
            <a:lumOff val="80000"/>
            <a:alpha val="90000"/>
          </a:schemeClr>
        </a:solidFill>
        <a:ln>
          <a:solidFill>
            <a:schemeClr val="accent4">
              <a:lumMod val="60000"/>
              <a:lumOff val="40000"/>
              <a:alpha val="90000"/>
            </a:schemeClr>
          </a:solidFill>
        </a:ln>
      </dgm:spPr>
      <dgm:t>
        <a:bodyPr/>
        <a:lstStyle/>
        <a:p>
          <a:r>
            <a:rPr lang="en-US" dirty="0" smtClean="0"/>
            <a:t>Priority Pests: High impact pests and moderate impact pests when appropriate.</a:t>
          </a:r>
          <a:endParaRPr lang="en-US" dirty="0"/>
        </a:p>
      </dgm:t>
    </dgm:pt>
    <dgm:pt modelId="{F61B5D38-2311-4508-B61D-39611AC3E4A0}" type="parTrans" cxnId="{78DAC9D7-5E3C-4D42-A11E-04FC227F0743}">
      <dgm:prSet/>
      <dgm:spPr/>
    </dgm:pt>
    <dgm:pt modelId="{998989C9-5F94-4E1F-A0A6-49CAA6EB3577}" type="sibTrans" cxnId="{78DAC9D7-5E3C-4D42-A11E-04FC227F0743}">
      <dgm:prSet/>
      <dgm:spPr/>
    </dgm:pt>
    <dgm:pt modelId="{D4977B3A-BEBB-41F6-8708-AD0913F0186B}">
      <dgm:prSet phldrT="[Text]"/>
      <dgm:spPr>
        <a:solidFill>
          <a:schemeClr val="accent3">
            <a:lumMod val="20000"/>
            <a:lumOff val="80000"/>
            <a:alpha val="90000"/>
          </a:schemeClr>
        </a:solidFill>
        <a:ln>
          <a:solidFill>
            <a:schemeClr val="accent3">
              <a:lumMod val="60000"/>
              <a:lumOff val="40000"/>
              <a:alpha val="90000"/>
            </a:schemeClr>
          </a:solidFill>
        </a:ln>
      </dgm:spPr>
      <dgm:t>
        <a:bodyPr/>
        <a:lstStyle/>
        <a:p>
          <a:r>
            <a:rPr lang="en-US" dirty="0" smtClean="0"/>
            <a:t>These pests are also included in relevant survey manuals.</a:t>
          </a:r>
          <a:endParaRPr lang="en-US" dirty="0"/>
        </a:p>
      </dgm:t>
    </dgm:pt>
    <dgm:pt modelId="{D8E20DA3-45F3-4C6A-8E2C-C12E259DA8C4}" type="parTrans" cxnId="{BCF6CC2F-12A6-4DFC-8804-5513F1AAD841}">
      <dgm:prSet/>
      <dgm:spPr/>
    </dgm:pt>
    <dgm:pt modelId="{3F62C197-0ADC-4AEB-9DF2-83917BA8B1DD}" type="sibTrans" cxnId="{BCF6CC2F-12A6-4DFC-8804-5513F1AAD841}">
      <dgm:prSet/>
      <dgm:spPr/>
    </dgm:pt>
    <dgm:pt modelId="{713E12B8-FF20-489E-BB19-8ED29FC06AD2}">
      <dgm:prSet phldrT="[Text]"/>
      <dgm:spPr>
        <a:solidFill>
          <a:schemeClr val="accent3">
            <a:lumMod val="20000"/>
            <a:lumOff val="80000"/>
            <a:alpha val="90000"/>
          </a:schemeClr>
        </a:solidFill>
        <a:ln>
          <a:solidFill>
            <a:schemeClr val="accent3">
              <a:lumMod val="60000"/>
              <a:lumOff val="40000"/>
              <a:alpha val="90000"/>
            </a:schemeClr>
          </a:solidFill>
        </a:ln>
      </dgm:spPr>
      <dgm:t>
        <a:bodyPr/>
        <a:lstStyle/>
        <a:p>
          <a:r>
            <a:rPr lang="en-US" dirty="0" smtClean="0"/>
            <a:t>Priority Pests</a:t>
          </a:r>
          <a:endParaRPr lang="en-US" dirty="0"/>
        </a:p>
      </dgm:t>
    </dgm:pt>
    <dgm:pt modelId="{8B4D6FCB-01EB-4F4A-BB19-17FD5ECA55CA}" type="parTrans" cxnId="{3DD7F8BB-2DC1-470F-84A6-1ECFC0FF0382}">
      <dgm:prSet/>
      <dgm:spPr/>
    </dgm:pt>
    <dgm:pt modelId="{1D618ACD-765F-4094-9241-E087123BB453}" type="sibTrans" cxnId="{3DD7F8BB-2DC1-470F-84A6-1ECFC0FF0382}">
      <dgm:prSet/>
      <dgm:spPr/>
    </dgm:pt>
    <dgm:pt modelId="{B9149077-6852-47EB-AD75-A53CEF68F09C}">
      <dgm:prSet phldrT="[Text]"/>
      <dgm:spPr>
        <a:solidFill>
          <a:schemeClr val="accent2">
            <a:lumMod val="20000"/>
            <a:lumOff val="80000"/>
            <a:alpha val="90000"/>
          </a:schemeClr>
        </a:solidFill>
        <a:ln>
          <a:solidFill>
            <a:schemeClr val="accent2">
              <a:lumMod val="60000"/>
              <a:lumOff val="40000"/>
              <a:alpha val="90000"/>
            </a:schemeClr>
          </a:solidFill>
        </a:ln>
      </dgm:spPr>
      <dgm:t>
        <a:bodyPr/>
        <a:lstStyle/>
        <a:p>
          <a:r>
            <a:rPr lang="en-US" dirty="0" smtClean="0"/>
            <a:t>Not Priority Pests</a:t>
          </a:r>
          <a:endParaRPr lang="en-US" dirty="0"/>
        </a:p>
      </dgm:t>
    </dgm:pt>
    <dgm:pt modelId="{8D3321E0-61D0-4DF4-A1C1-51F134332E98}" type="parTrans" cxnId="{DA281D68-B422-43D6-987F-EB0BFF250C87}">
      <dgm:prSet/>
      <dgm:spPr/>
    </dgm:pt>
    <dgm:pt modelId="{3DD43E4C-8FCF-4763-B762-6C1E2A523868}" type="sibTrans" cxnId="{DA281D68-B422-43D6-987F-EB0BFF250C87}">
      <dgm:prSet/>
      <dgm:spPr/>
    </dgm:pt>
    <dgm:pt modelId="{26C9F94E-6F1E-486A-BC74-BF92BA5E998C}">
      <dgm:prSet phldrT="[Text]"/>
      <dgm:spPr>
        <a:solidFill>
          <a:schemeClr val="accent2">
            <a:lumMod val="20000"/>
            <a:lumOff val="80000"/>
            <a:alpha val="90000"/>
          </a:schemeClr>
        </a:solidFill>
        <a:ln>
          <a:solidFill>
            <a:schemeClr val="accent2">
              <a:lumMod val="60000"/>
              <a:lumOff val="40000"/>
              <a:alpha val="90000"/>
            </a:schemeClr>
          </a:solidFill>
        </a:ln>
      </dgm:spPr>
      <dgm:t>
        <a:bodyPr/>
        <a:lstStyle/>
        <a:p>
          <a:r>
            <a:rPr lang="en-US" dirty="0" smtClean="0"/>
            <a:t>Low impact pests with significant reason. </a:t>
          </a:r>
          <a:endParaRPr lang="en-US" dirty="0"/>
        </a:p>
      </dgm:t>
    </dgm:pt>
    <dgm:pt modelId="{0427E865-D907-4D64-8C37-5DBFC665EF35}" type="parTrans" cxnId="{F81DA1E1-7FAE-4AB9-8473-F1A1790BD2DE}">
      <dgm:prSet/>
      <dgm:spPr/>
    </dgm:pt>
    <dgm:pt modelId="{4D9C5BFA-4757-405B-BD9A-B2339D0426B2}" type="sibTrans" cxnId="{F81DA1E1-7FAE-4AB9-8473-F1A1790BD2DE}">
      <dgm:prSet/>
      <dgm:spPr/>
    </dgm:pt>
    <dgm:pt modelId="{BF0BC3E8-B27B-4374-A6A5-3EAA9ECB888D}" type="pres">
      <dgm:prSet presAssocID="{F926DE3E-D28D-4970-A129-7256107D082C}" presName="Name0" presStyleCnt="0">
        <dgm:presLayoutVars>
          <dgm:dir/>
          <dgm:animLvl val="lvl"/>
          <dgm:resizeHandles val="exact"/>
        </dgm:presLayoutVars>
      </dgm:prSet>
      <dgm:spPr/>
      <dgm:t>
        <a:bodyPr/>
        <a:lstStyle/>
        <a:p>
          <a:endParaRPr lang="en-US"/>
        </a:p>
      </dgm:t>
    </dgm:pt>
    <dgm:pt modelId="{207C9569-9BF8-4174-B62E-E3A9B069A5EF}" type="pres">
      <dgm:prSet presAssocID="{8DEC5C18-F07F-4DDB-B4FD-9987B8AA1CE2}" presName="linNode" presStyleCnt="0"/>
      <dgm:spPr/>
    </dgm:pt>
    <dgm:pt modelId="{37FE4AB5-F781-4492-B630-9CED04FD90E0}" type="pres">
      <dgm:prSet presAssocID="{8DEC5C18-F07F-4DDB-B4FD-9987B8AA1CE2}" presName="parentText" presStyleLbl="node1" presStyleIdx="0" presStyleCnt="3" custScaleX="93333">
        <dgm:presLayoutVars>
          <dgm:chMax val="1"/>
          <dgm:bulletEnabled val="1"/>
        </dgm:presLayoutVars>
      </dgm:prSet>
      <dgm:spPr/>
      <dgm:t>
        <a:bodyPr/>
        <a:lstStyle/>
        <a:p>
          <a:endParaRPr lang="en-US"/>
        </a:p>
      </dgm:t>
    </dgm:pt>
    <dgm:pt modelId="{BF0F8A58-74F1-4089-A312-E1CE6FE74D33}" type="pres">
      <dgm:prSet presAssocID="{8DEC5C18-F07F-4DDB-B4FD-9987B8AA1CE2}" presName="descendantText" presStyleLbl="alignAccFollowNode1" presStyleIdx="0" presStyleCnt="3" custScaleX="117509">
        <dgm:presLayoutVars>
          <dgm:bulletEnabled val="1"/>
        </dgm:presLayoutVars>
      </dgm:prSet>
      <dgm:spPr/>
      <dgm:t>
        <a:bodyPr/>
        <a:lstStyle/>
        <a:p>
          <a:endParaRPr lang="en-US"/>
        </a:p>
      </dgm:t>
    </dgm:pt>
    <dgm:pt modelId="{CD5A17CA-65C4-4AF6-AE12-976003E923B1}" type="pres">
      <dgm:prSet presAssocID="{E2E45A98-1B9B-488D-9333-84E2AACEF3B7}" presName="sp" presStyleCnt="0"/>
      <dgm:spPr/>
    </dgm:pt>
    <dgm:pt modelId="{2A07FCAA-E836-40A7-91D5-44724CBA29F1}" type="pres">
      <dgm:prSet presAssocID="{C6D11274-7F1E-4134-B786-901FE9D2EA1F}" presName="linNode" presStyleCnt="0"/>
      <dgm:spPr/>
    </dgm:pt>
    <dgm:pt modelId="{3A781E1E-2DBA-4FE1-B026-BAB54316AD9F}" type="pres">
      <dgm:prSet presAssocID="{C6D11274-7F1E-4134-B786-901FE9D2EA1F}" presName="parentText" presStyleLbl="node1" presStyleIdx="1" presStyleCnt="3" custScaleX="93333">
        <dgm:presLayoutVars>
          <dgm:chMax val="1"/>
          <dgm:bulletEnabled val="1"/>
        </dgm:presLayoutVars>
      </dgm:prSet>
      <dgm:spPr/>
      <dgm:t>
        <a:bodyPr/>
        <a:lstStyle/>
        <a:p>
          <a:endParaRPr lang="en-US"/>
        </a:p>
      </dgm:t>
    </dgm:pt>
    <dgm:pt modelId="{9EADDFB0-9E62-424B-AF2D-8D8FFBCCC3BA}" type="pres">
      <dgm:prSet presAssocID="{C6D11274-7F1E-4134-B786-901FE9D2EA1F}" presName="descendantText" presStyleLbl="alignAccFollowNode1" presStyleIdx="1" presStyleCnt="3" custScaleX="117509">
        <dgm:presLayoutVars>
          <dgm:bulletEnabled val="1"/>
        </dgm:presLayoutVars>
      </dgm:prSet>
      <dgm:spPr/>
      <dgm:t>
        <a:bodyPr/>
        <a:lstStyle/>
        <a:p>
          <a:endParaRPr lang="en-US"/>
        </a:p>
      </dgm:t>
    </dgm:pt>
    <dgm:pt modelId="{A9434F74-DF4E-43EB-A908-435654B0C89B}" type="pres">
      <dgm:prSet presAssocID="{DAF7C962-FF31-4678-A262-E6615E5C55AF}" presName="sp" presStyleCnt="0"/>
      <dgm:spPr/>
    </dgm:pt>
    <dgm:pt modelId="{8CAD9CEE-E89E-4C1F-9C6D-B85DA3E5BB80}" type="pres">
      <dgm:prSet presAssocID="{A74AC26C-FEE4-4E45-9961-B7C4B563F063}" presName="linNode" presStyleCnt="0"/>
      <dgm:spPr/>
    </dgm:pt>
    <dgm:pt modelId="{953FB24F-0810-4A96-8F86-64CB94264DEA}" type="pres">
      <dgm:prSet presAssocID="{A74AC26C-FEE4-4E45-9961-B7C4B563F063}" presName="parentText" presStyleLbl="node1" presStyleIdx="2" presStyleCnt="3" custScaleX="93333">
        <dgm:presLayoutVars>
          <dgm:chMax val="1"/>
          <dgm:bulletEnabled val="1"/>
        </dgm:presLayoutVars>
      </dgm:prSet>
      <dgm:spPr/>
      <dgm:t>
        <a:bodyPr/>
        <a:lstStyle/>
        <a:p>
          <a:endParaRPr lang="en-US"/>
        </a:p>
      </dgm:t>
    </dgm:pt>
    <dgm:pt modelId="{97C1F833-63AE-436F-BB0A-0E1633A816A3}" type="pres">
      <dgm:prSet presAssocID="{A74AC26C-FEE4-4E45-9961-B7C4B563F063}" presName="descendantText" presStyleLbl="alignAccFollowNode1" presStyleIdx="2" presStyleCnt="3" custScaleX="117509">
        <dgm:presLayoutVars>
          <dgm:bulletEnabled val="1"/>
        </dgm:presLayoutVars>
      </dgm:prSet>
      <dgm:spPr/>
      <dgm:t>
        <a:bodyPr/>
        <a:lstStyle/>
        <a:p>
          <a:endParaRPr lang="en-US"/>
        </a:p>
      </dgm:t>
    </dgm:pt>
  </dgm:ptLst>
  <dgm:cxnLst>
    <dgm:cxn modelId="{9CAF8452-B8DE-4BA3-B900-D779768E5D11}" srcId="{F926DE3E-D28D-4970-A129-7256107D082C}" destId="{8DEC5C18-F07F-4DDB-B4FD-9987B8AA1CE2}" srcOrd="0" destOrd="0" parTransId="{C40B681F-AD35-4D88-A30C-CB44F47AFC6C}" sibTransId="{E2E45A98-1B9B-488D-9333-84E2AACEF3B7}"/>
    <dgm:cxn modelId="{13AF1CC5-586F-411C-9927-7717D1C28A67}" type="presOf" srcId="{5874FBB4-762B-4726-93C8-0A8D1E827FB9}" destId="{BF0F8A58-74F1-4089-A312-E1CE6FE74D33}" srcOrd="0" destOrd="1" presId="urn:microsoft.com/office/officeart/2005/8/layout/vList5"/>
    <dgm:cxn modelId="{EB833B3A-8785-4659-B487-7B2F60A6B6DF}" type="presOf" srcId="{C6D11274-7F1E-4134-B786-901FE9D2EA1F}" destId="{3A781E1E-2DBA-4FE1-B026-BAB54316AD9F}" srcOrd="0" destOrd="0" presId="urn:microsoft.com/office/officeart/2005/8/layout/vList5"/>
    <dgm:cxn modelId="{F16CF5E3-003E-4AC1-B379-B77DF78BC50F}" srcId="{F926DE3E-D28D-4970-A129-7256107D082C}" destId="{A74AC26C-FEE4-4E45-9961-B7C4B563F063}" srcOrd="2" destOrd="0" parTransId="{2947549E-C6FF-446E-B6AC-FC41A277A2DA}" sibTransId="{F13ABE07-8DBF-43CC-BFC2-BC6F717711BA}"/>
    <dgm:cxn modelId="{9FEA8530-A5EE-4CC6-97D7-5711D2580C4D}" srcId="{8DEC5C18-F07F-4DDB-B4FD-9987B8AA1CE2}" destId="{71B08E31-56EF-48F2-858D-A4AC6436355F}" srcOrd="0" destOrd="0" parTransId="{4DC61011-3C70-4C6E-800F-356E84F6A702}" sibTransId="{84592F05-0BB6-4B09-B2C7-DFA89DDAF90A}"/>
    <dgm:cxn modelId="{E820DECA-7F03-46ED-8309-A681813DAEFC}" type="presOf" srcId="{26C9F94E-6F1E-486A-BC74-BF92BA5E998C}" destId="{97C1F833-63AE-436F-BB0A-0E1633A816A3}" srcOrd="0" destOrd="1" presId="urn:microsoft.com/office/officeart/2005/8/layout/vList5"/>
    <dgm:cxn modelId="{4E13E71D-7240-4AF7-9AF3-2675B84ADB61}" type="presOf" srcId="{D13CEC0B-CDDC-4D39-B801-6BD0B371B468}" destId="{9EADDFB0-9E62-424B-AF2D-8D8FFBCCC3BA}" srcOrd="0" destOrd="0" presId="urn:microsoft.com/office/officeart/2005/8/layout/vList5"/>
    <dgm:cxn modelId="{7B22671F-31FB-485E-800E-34B253C25CFA}" type="presOf" srcId="{713E12B8-FF20-489E-BB19-8ED29FC06AD2}" destId="{9EADDFB0-9E62-424B-AF2D-8D8FFBCCC3BA}" srcOrd="0" destOrd="2" presId="urn:microsoft.com/office/officeart/2005/8/layout/vList5"/>
    <dgm:cxn modelId="{DA281D68-B422-43D6-987F-EB0BFF250C87}" srcId="{A74AC26C-FEE4-4E45-9961-B7C4B563F063}" destId="{B9149077-6852-47EB-AD75-A53CEF68F09C}" srcOrd="2" destOrd="0" parTransId="{8D3321E0-61D0-4DF4-A1C1-51F134332E98}" sibTransId="{3DD43E4C-8FCF-4763-B762-6C1E2A523868}"/>
    <dgm:cxn modelId="{F81DA1E1-7FAE-4AB9-8473-F1A1790BD2DE}" srcId="{A74AC26C-FEE4-4E45-9961-B7C4B563F063}" destId="{26C9F94E-6F1E-486A-BC74-BF92BA5E998C}" srcOrd="1" destOrd="0" parTransId="{0427E865-D907-4D64-8C37-5DBFC665EF35}" sibTransId="{4D9C5BFA-4757-405B-BD9A-B2339D0426B2}"/>
    <dgm:cxn modelId="{227C67A8-53D3-488F-BD37-7FF39426CE6F}" srcId="{C6D11274-7F1E-4134-B786-901FE9D2EA1F}" destId="{D13CEC0B-CDDC-4D39-B801-6BD0B371B468}" srcOrd="0" destOrd="0" parTransId="{8FB9C65D-E2D0-4AA9-A46A-742397884CC4}" sibTransId="{3577B139-8BE6-4535-A089-DD5379B0A015}"/>
    <dgm:cxn modelId="{C0476D6D-981F-4A0E-AAF4-4675B15DE02A}" srcId="{8DEC5C18-F07F-4DDB-B4FD-9987B8AA1CE2}" destId="{5874FBB4-762B-4726-93C8-0A8D1E827FB9}" srcOrd="1" destOrd="0" parTransId="{6D8D7CF3-03EF-4B82-B6A1-05AA50C517A5}" sibTransId="{E17617E9-A3BC-4F48-9126-8608161B6E5C}"/>
    <dgm:cxn modelId="{3DD7F8BB-2DC1-470F-84A6-1ECFC0FF0382}" srcId="{C6D11274-7F1E-4134-B786-901FE9D2EA1F}" destId="{713E12B8-FF20-489E-BB19-8ED29FC06AD2}" srcOrd="2" destOrd="0" parTransId="{8B4D6FCB-01EB-4F4A-BB19-17FD5ECA55CA}" sibTransId="{1D618ACD-765F-4094-9241-E087123BB453}"/>
    <dgm:cxn modelId="{BCF6CC2F-12A6-4DFC-8804-5513F1AAD841}" srcId="{C6D11274-7F1E-4134-B786-901FE9D2EA1F}" destId="{D4977B3A-BEBB-41F6-8708-AD0913F0186B}" srcOrd="1" destOrd="0" parTransId="{D8E20DA3-45F3-4C6A-8E2C-C12E259DA8C4}" sibTransId="{3F62C197-0ADC-4AEB-9DF2-83917BA8B1DD}"/>
    <dgm:cxn modelId="{BD132CD5-9457-4FC7-9D06-B26C4666284E}" type="presOf" srcId="{D4977B3A-BEBB-41F6-8708-AD0913F0186B}" destId="{9EADDFB0-9E62-424B-AF2D-8D8FFBCCC3BA}" srcOrd="0" destOrd="1" presId="urn:microsoft.com/office/officeart/2005/8/layout/vList5"/>
    <dgm:cxn modelId="{6ED4B6F8-24EB-4B2E-A390-D3F79A6F3688}" type="presOf" srcId="{A74AC26C-FEE4-4E45-9961-B7C4B563F063}" destId="{953FB24F-0810-4A96-8F86-64CB94264DEA}" srcOrd="0" destOrd="0" presId="urn:microsoft.com/office/officeart/2005/8/layout/vList5"/>
    <dgm:cxn modelId="{78DAC9D7-5E3C-4D42-A11E-04FC227F0743}" srcId="{8DEC5C18-F07F-4DDB-B4FD-9987B8AA1CE2}" destId="{F32E5438-AE2C-44E0-928C-CBCB1A6CB30E}" srcOrd="2" destOrd="0" parTransId="{F61B5D38-2311-4508-B61D-39611AC3E4A0}" sibTransId="{998989C9-5F94-4E1F-A0A6-49CAA6EB3577}"/>
    <dgm:cxn modelId="{65EB561B-4040-4661-8FCC-BCC338066F0B}" srcId="{F926DE3E-D28D-4970-A129-7256107D082C}" destId="{C6D11274-7F1E-4134-B786-901FE9D2EA1F}" srcOrd="1" destOrd="0" parTransId="{2B25672A-06B7-40E2-B3E7-441032E314D2}" sibTransId="{DAF7C962-FF31-4678-A262-E6615E5C55AF}"/>
    <dgm:cxn modelId="{3F49CC5C-BFE5-4F1A-ACD7-E84F7036C18F}" type="presOf" srcId="{8DEC5C18-F07F-4DDB-B4FD-9987B8AA1CE2}" destId="{37FE4AB5-F781-4492-B630-9CED04FD90E0}" srcOrd="0" destOrd="0" presId="urn:microsoft.com/office/officeart/2005/8/layout/vList5"/>
    <dgm:cxn modelId="{A89F8999-F1FA-4C50-8BAF-6BAFA37097CF}" srcId="{A74AC26C-FEE4-4E45-9961-B7C4B563F063}" destId="{8A200998-A937-4DE1-8FFE-DA3A6D00AE30}" srcOrd="0" destOrd="0" parTransId="{332E1993-5F39-4FBE-B17E-45E207248142}" sibTransId="{3625EFCA-758F-4816-8906-6174886C3C76}"/>
    <dgm:cxn modelId="{2BB9C4CA-50CC-4FCF-9D69-56A4136DE1C1}" type="presOf" srcId="{F32E5438-AE2C-44E0-928C-CBCB1A6CB30E}" destId="{BF0F8A58-74F1-4089-A312-E1CE6FE74D33}" srcOrd="0" destOrd="2" presId="urn:microsoft.com/office/officeart/2005/8/layout/vList5"/>
    <dgm:cxn modelId="{5999BCFC-D230-4DFC-9BC2-E70A8274B092}" type="presOf" srcId="{F926DE3E-D28D-4970-A129-7256107D082C}" destId="{BF0BC3E8-B27B-4374-A6A5-3EAA9ECB888D}" srcOrd="0" destOrd="0" presId="urn:microsoft.com/office/officeart/2005/8/layout/vList5"/>
    <dgm:cxn modelId="{CAC88555-BE7D-41F1-9C9B-5FCF9DF2D6AB}" type="presOf" srcId="{8A200998-A937-4DE1-8FFE-DA3A6D00AE30}" destId="{97C1F833-63AE-436F-BB0A-0E1633A816A3}" srcOrd="0" destOrd="0" presId="urn:microsoft.com/office/officeart/2005/8/layout/vList5"/>
    <dgm:cxn modelId="{A1D6195A-CBDF-45AE-9876-856C3F67D863}" type="presOf" srcId="{B9149077-6852-47EB-AD75-A53CEF68F09C}" destId="{97C1F833-63AE-436F-BB0A-0E1633A816A3}" srcOrd="0" destOrd="2" presId="urn:microsoft.com/office/officeart/2005/8/layout/vList5"/>
    <dgm:cxn modelId="{A41C35E6-AEF7-4C6A-9F72-C0D7604A3CED}" type="presOf" srcId="{71B08E31-56EF-48F2-858D-A4AC6436355F}" destId="{BF0F8A58-74F1-4089-A312-E1CE6FE74D33}" srcOrd="0" destOrd="0" presId="urn:microsoft.com/office/officeart/2005/8/layout/vList5"/>
    <dgm:cxn modelId="{08883B46-EE99-4782-A3C3-4C31085D2578}" type="presParOf" srcId="{BF0BC3E8-B27B-4374-A6A5-3EAA9ECB888D}" destId="{207C9569-9BF8-4174-B62E-E3A9B069A5EF}" srcOrd="0" destOrd="0" presId="urn:microsoft.com/office/officeart/2005/8/layout/vList5"/>
    <dgm:cxn modelId="{4DFF9841-65EC-427C-A7F2-26D015BF283D}" type="presParOf" srcId="{207C9569-9BF8-4174-B62E-E3A9B069A5EF}" destId="{37FE4AB5-F781-4492-B630-9CED04FD90E0}" srcOrd="0" destOrd="0" presId="urn:microsoft.com/office/officeart/2005/8/layout/vList5"/>
    <dgm:cxn modelId="{130203E0-7E61-45EA-A826-558A3DE8270D}" type="presParOf" srcId="{207C9569-9BF8-4174-B62E-E3A9B069A5EF}" destId="{BF0F8A58-74F1-4089-A312-E1CE6FE74D33}" srcOrd="1" destOrd="0" presId="urn:microsoft.com/office/officeart/2005/8/layout/vList5"/>
    <dgm:cxn modelId="{FC83A467-E506-49C0-8551-8681EE77C3F5}" type="presParOf" srcId="{BF0BC3E8-B27B-4374-A6A5-3EAA9ECB888D}" destId="{CD5A17CA-65C4-4AF6-AE12-976003E923B1}" srcOrd="1" destOrd="0" presId="urn:microsoft.com/office/officeart/2005/8/layout/vList5"/>
    <dgm:cxn modelId="{82D2D4A6-9289-4B0F-9F25-795A8C1CB66A}" type="presParOf" srcId="{BF0BC3E8-B27B-4374-A6A5-3EAA9ECB888D}" destId="{2A07FCAA-E836-40A7-91D5-44724CBA29F1}" srcOrd="2" destOrd="0" presId="urn:microsoft.com/office/officeart/2005/8/layout/vList5"/>
    <dgm:cxn modelId="{EAB25EF2-AAAA-40B7-A328-68364221BD0F}" type="presParOf" srcId="{2A07FCAA-E836-40A7-91D5-44724CBA29F1}" destId="{3A781E1E-2DBA-4FE1-B026-BAB54316AD9F}" srcOrd="0" destOrd="0" presId="urn:microsoft.com/office/officeart/2005/8/layout/vList5"/>
    <dgm:cxn modelId="{91CDEDD6-191B-4F3E-ABBE-EB182558BCBC}" type="presParOf" srcId="{2A07FCAA-E836-40A7-91D5-44724CBA29F1}" destId="{9EADDFB0-9E62-424B-AF2D-8D8FFBCCC3BA}" srcOrd="1" destOrd="0" presId="urn:microsoft.com/office/officeart/2005/8/layout/vList5"/>
    <dgm:cxn modelId="{F4ED1618-C192-4970-BA04-61E7E1741665}" type="presParOf" srcId="{BF0BC3E8-B27B-4374-A6A5-3EAA9ECB888D}" destId="{A9434F74-DF4E-43EB-A908-435654B0C89B}" srcOrd="3" destOrd="0" presId="urn:microsoft.com/office/officeart/2005/8/layout/vList5"/>
    <dgm:cxn modelId="{1B90865B-AEDF-4A4D-91AA-2F28EA1D8148}" type="presParOf" srcId="{BF0BC3E8-B27B-4374-A6A5-3EAA9ECB888D}" destId="{8CAD9CEE-E89E-4C1F-9C6D-B85DA3E5BB80}" srcOrd="4" destOrd="0" presId="urn:microsoft.com/office/officeart/2005/8/layout/vList5"/>
    <dgm:cxn modelId="{F563B6DA-896D-4E83-B1B8-11A0CFF0DF50}" type="presParOf" srcId="{8CAD9CEE-E89E-4C1F-9C6D-B85DA3E5BB80}" destId="{953FB24F-0810-4A96-8F86-64CB94264DEA}" srcOrd="0" destOrd="0" presId="urn:microsoft.com/office/officeart/2005/8/layout/vList5"/>
    <dgm:cxn modelId="{8018DDA8-E59A-485E-80A9-F6A183CB93C6}" type="presParOf" srcId="{8CAD9CEE-E89E-4C1F-9C6D-B85DA3E5BB80}" destId="{97C1F833-63AE-436F-BB0A-0E1633A816A3}"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50A96263-87BD-48F2-BE1D-9CB99A338937}" type="doc">
      <dgm:prSet loTypeId="urn:microsoft.com/office/officeart/2005/8/layout/process5" loCatId="process" qsTypeId="urn:microsoft.com/office/officeart/2005/8/quickstyle/simple1" qsCatId="simple" csTypeId="urn:microsoft.com/office/officeart/2005/8/colors/colorful1" csCatId="colorful" phldr="1"/>
      <dgm:spPr/>
    </dgm:pt>
    <dgm:pt modelId="{E161670B-F1E9-4BC6-B1B4-1C18553F2FC9}">
      <dgm:prSet phldrT="[Text]"/>
      <dgm:spPr>
        <a:effectLst>
          <a:outerShdw blurRad="50800" dist="38100" dir="2700000" algn="tl" rotWithShape="0">
            <a:prstClr val="black">
              <a:alpha val="40000"/>
            </a:prstClr>
          </a:outerShdw>
        </a:effectLst>
      </dgm:spPr>
      <dgm:t>
        <a:bodyPr/>
        <a:lstStyle/>
        <a:p>
          <a:r>
            <a:rPr lang="en-US" b="1" dirty="0" smtClean="0"/>
            <a:t>Impact Potential</a:t>
          </a:r>
          <a:endParaRPr lang="en-US" dirty="0"/>
        </a:p>
      </dgm:t>
    </dgm:pt>
    <dgm:pt modelId="{90101597-583E-4EAD-B6A4-6B80B849EFE4}" type="parTrans" cxnId="{8115AE8A-3D14-4B16-8848-590D61083BE8}">
      <dgm:prSet/>
      <dgm:spPr/>
      <dgm:t>
        <a:bodyPr/>
        <a:lstStyle/>
        <a:p>
          <a:endParaRPr lang="en-US"/>
        </a:p>
      </dgm:t>
    </dgm:pt>
    <dgm:pt modelId="{85BE26F9-7122-4C1B-A957-56D53AC0EF00}" type="sibTrans" cxnId="{8115AE8A-3D14-4B16-8848-590D61083BE8}">
      <dgm:prSet/>
      <dgm:spPr>
        <a:effectLst>
          <a:outerShdw blurRad="50800" dist="38100" dir="2700000" algn="tl" rotWithShape="0">
            <a:prstClr val="black">
              <a:alpha val="40000"/>
            </a:prstClr>
          </a:outerShdw>
        </a:effectLst>
      </dgm:spPr>
      <dgm:t>
        <a:bodyPr/>
        <a:lstStyle/>
        <a:p>
          <a:endParaRPr lang="en-US"/>
        </a:p>
      </dgm:t>
    </dgm:pt>
    <dgm:pt modelId="{88512D32-2538-4F18-8D1F-B1B258A07592}">
      <dgm:prSet phldrT="[Text]"/>
      <dgm:spPr>
        <a:effectLst>
          <a:outerShdw blurRad="50800" dist="38100" dir="2700000" algn="tl" rotWithShape="0">
            <a:prstClr val="black">
              <a:alpha val="40000"/>
            </a:prstClr>
          </a:outerShdw>
        </a:effectLst>
      </dgm:spPr>
      <dgm:t>
        <a:bodyPr/>
        <a:lstStyle/>
        <a:p>
          <a:r>
            <a:rPr lang="en-US" b="1" dirty="0" smtClean="0"/>
            <a:t>Likelihood of Introduction</a:t>
          </a:r>
          <a:endParaRPr lang="en-US" b="1" dirty="0"/>
        </a:p>
      </dgm:t>
    </dgm:pt>
    <dgm:pt modelId="{A47992A2-4BE2-43A7-A713-3933B34CCC99}" type="parTrans" cxnId="{B39453D2-A53D-4CB6-AF98-ED8F142D1108}">
      <dgm:prSet/>
      <dgm:spPr/>
      <dgm:t>
        <a:bodyPr/>
        <a:lstStyle/>
        <a:p>
          <a:endParaRPr lang="en-US"/>
        </a:p>
      </dgm:t>
    </dgm:pt>
    <dgm:pt modelId="{465BE271-69EE-43B2-891D-E97C1DD8B8D1}" type="sibTrans" cxnId="{B39453D2-A53D-4CB6-AF98-ED8F142D1108}">
      <dgm:prSet/>
      <dgm:spPr>
        <a:effectLst>
          <a:outerShdw blurRad="50800" dist="38100" dir="2700000" algn="tl" rotWithShape="0">
            <a:prstClr val="black">
              <a:alpha val="40000"/>
            </a:prstClr>
          </a:outerShdw>
        </a:effectLst>
      </dgm:spPr>
      <dgm:t>
        <a:bodyPr/>
        <a:lstStyle/>
        <a:p>
          <a:endParaRPr lang="en-US"/>
        </a:p>
      </dgm:t>
    </dgm:pt>
    <dgm:pt modelId="{1CA154CD-E1A2-40DA-A3BA-82B3A28279F8}">
      <dgm:prSet phldrT="[Text]" custT="1"/>
      <dgm:spPr>
        <a:effectLst>
          <a:outerShdw blurRad="50800" dist="38100" dir="2700000" algn="tl" rotWithShape="0">
            <a:prstClr val="black">
              <a:alpha val="40000"/>
            </a:prstClr>
          </a:outerShdw>
        </a:effectLst>
      </dgm:spPr>
      <dgm:t>
        <a:bodyPr/>
        <a:lstStyle/>
        <a:p>
          <a:r>
            <a:rPr lang="en-US" sz="2400" b="1" dirty="0" smtClean="0">
              <a:solidFill>
                <a:srgbClr val="FFFF00"/>
              </a:solidFill>
            </a:rPr>
            <a:t>Add to survey program?</a:t>
          </a:r>
          <a:endParaRPr lang="en-US" sz="2400" b="1" dirty="0">
            <a:solidFill>
              <a:srgbClr val="FFFF00"/>
            </a:solidFill>
          </a:endParaRPr>
        </a:p>
      </dgm:t>
    </dgm:pt>
    <dgm:pt modelId="{7F06DBE9-BEE6-47CE-BF33-2BD76215AD73}" type="parTrans" cxnId="{400C98AB-A18C-4028-8D3B-A0D3466FCCD8}">
      <dgm:prSet/>
      <dgm:spPr/>
      <dgm:t>
        <a:bodyPr/>
        <a:lstStyle/>
        <a:p>
          <a:endParaRPr lang="en-US"/>
        </a:p>
      </dgm:t>
    </dgm:pt>
    <dgm:pt modelId="{F7A10937-540C-4320-B6A7-8490D249033C}" type="sibTrans" cxnId="{400C98AB-A18C-4028-8D3B-A0D3466FCCD8}">
      <dgm:prSet/>
      <dgm:spPr/>
      <dgm:t>
        <a:bodyPr/>
        <a:lstStyle/>
        <a:p>
          <a:endParaRPr lang="en-US"/>
        </a:p>
      </dgm:t>
    </dgm:pt>
    <dgm:pt modelId="{D0B29FB9-00BC-468A-8C38-99C388455B1A}">
      <dgm:prSet/>
      <dgm:spPr>
        <a:effectLst>
          <a:outerShdw blurRad="50800" dist="38100" dir="2700000" algn="tl" rotWithShape="0">
            <a:prstClr val="black">
              <a:alpha val="40000"/>
            </a:prstClr>
          </a:outerShdw>
        </a:effectLst>
      </dgm:spPr>
      <dgm:t>
        <a:bodyPr/>
        <a:lstStyle/>
        <a:p>
          <a:r>
            <a:rPr lang="en-US" dirty="0" smtClean="0"/>
            <a:t>Survey Feasibility &amp; </a:t>
          </a:r>
          <a:br>
            <a:rPr lang="en-US" dirty="0" smtClean="0"/>
          </a:br>
          <a:r>
            <a:rPr lang="en-US" dirty="0" smtClean="0"/>
            <a:t>Cost Effectiveness</a:t>
          </a:r>
          <a:endParaRPr lang="en-US" dirty="0"/>
        </a:p>
      </dgm:t>
    </dgm:pt>
    <dgm:pt modelId="{10E9BFA6-FE65-4B62-9EBE-0514A4C43B9E}" type="parTrans" cxnId="{E167C022-38A9-4A5B-99A8-A25995BC84D1}">
      <dgm:prSet/>
      <dgm:spPr/>
      <dgm:t>
        <a:bodyPr/>
        <a:lstStyle/>
        <a:p>
          <a:endParaRPr lang="en-US"/>
        </a:p>
      </dgm:t>
    </dgm:pt>
    <dgm:pt modelId="{C9C2C60B-78B4-4C3F-8072-B8BF6251FD1C}" type="sibTrans" cxnId="{E167C022-38A9-4A5B-99A8-A25995BC84D1}">
      <dgm:prSet/>
      <dgm:spPr>
        <a:effectLst>
          <a:outerShdw blurRad="50800" dist="38100" dir="2700000" algn="tl" rotWithShape="0">
            <a:prstClr val="black">
              <a:alpha val="40000"/>
            </a:prstClr>
          </a:outerShdw>
        </a:effectLst>
      </dgm:spPr>
      <dgm:t>
        <a:bodyPr/>
        <a:lstStyle/>
        <a:p>
          <a:endParaRPr lang="en-US"/>
        </a:p>
      </dgm:t>
    </dgm:pt>
    <dgm:pt modelId="{AF962550-130C-4CE7-870E-758904A69801}" type="pres">
      <dgm:prSet presAssocID="{50A96263-87BD-48F2-BE1D-9CB99A338937}" presName="diagram" presStyleCnt="0">
        <dgm:presLayoutVars>
          <dgm:dir/>
          <dgm:resizeHandles val="exact"/>
        </dgm:presLayoutVars>
      </dgm:prSet>
      <dgm:spPr/>
    </dgm:pt>
    <dgm:pt modelId="{B7334887-D754-42F4-A021-B2C774BBA7FC}" type="pres">
      <dgm:prSet presAssocID="{E161670B-F1E9-4BC6-B1B4-1C18553F2FC9}" presName="node" presStyleLbl="node1" presStyleIdx="0" presStyleCnt="4" custLinFactNeighborX="-3479" custLinFactNeighborY="20188">
        <dgm:presLayoutVars>
          <dgm:bulletEnabled val="1"/>
        </dgm:presLayoutVars>
      </dgm:prSet>
      <dgm:spPr/>
      <dgm:t>
        <a:bodyPr/>
        <a:lstStyle/>
        <a:p>
          <a:endParaRPr lang="en-US"/>
        </a:p>
      </dgm:t>
    </dgm:pt>
    <dgm:pt modelId="{E72E9898-4199-4EFC-B688-A20CB043B987}" type="pres">
      <dgm:prSet presAssocID="{85BE26F9-7122-4C1B-A957-56D53AC0EF00}" presName="sibTrans" presStyleLbl="sibTrans2D1" presStyleIdx="0" presStyleCnt="3"/>
      <dgm:spPr/>
      <dgm:t>
        <a:bodyPr/>
        <a:lstStyle/>
        <a:p>
          <a:endParaRPr lang="en-US"/>
        </a:p>
      </dgm:t>
    </dgm:pt>
    <dgm:pt modelId="{E6531742-DD82-462D-BF8E-6DE8E12A1230}" type="pres">
      <dgm:prSet presAssocID="{85BE26F9-7122-4C1B-A957-56D53AC0EF00}" presName="connectorText" presStyleLbl="sibTrans2D1" presStyleIdx="0" presStyleCnt="3"/>
      <dgm:spPr/>
      <dgm:t>
        <a:bodyPr/>
        <a:lstStyle/>
        <a:p>
          <a:endParaRPr lang="en-US"/>
        </a:p>
      </dgm:t>
    </dgm:pt>
    <dgm:pt modelId="{C3590FDB-828D-45F3-BFC4-D6A186A8AC44}" type="pres">
      <dgm:prSet presAssocID="{88512D32-2538-4F18-8D1F-B1B258A07592}" presName="node" presStyleLbl="node1" presStyleIdx="1" presStyleCnt="4" custLinFactNeighborX="-3479" custLinFactNeighborY="20188">
        <dgm:presLayoutVars>
          <dgm:bulletEnabled val="1"/>
        </dgm:presLayoutVars>
      </dgm:prSet>
      <dgm:spPr/>
      <dgm:t>
        <a:bodyPr/>
        <a:lstStyle/>
        <a:p>
          <a:endParaRPr lang="en-US"/>
        </a:p>
      </dgm:t>
    </dgm:pt>
    <dgm:pt modelId="{06DF5375-7DE3-4EC7-BCC9-A2168CDD1B4E}" type="pres">
      <dgm:prSet presAssocID="{465BE271-69EE-43B2-891D-E97C1DD8B8D1}" presName="sibTrans" presStyleLbl="sibTrans2D1" presStyleIdx="1" presStyleCnt="3"/>
      <dgm:spPr/>
      <dgm:t>
        <a:bodyPr/>
        <a:lstStyle/>
        <a:p>
          <a:endParaRPr lang="en-US"/>
        </a:p>
      </dgm:t>
    </dgm:pt>
    <dgm:pt modelId="{DFB94CF6-F8BB-407A-A2C0-67B51FA8D055}" type="pres">
      <dgm:prSet presAssocID="{465BE271-69EE-43B2-891D-E97C1DD8B8D1}" presName="connectorText" presStyleLbl="sibTrans2D1" presStyleIdx="1" presStyleCnt="3"/>
      <dgm:spPr/>
      <dgm:t>
        <a:bodyPr/>
        <a:lstStyle/>
        <a:p>
          <a:endParaRPr lang="en-US"/>
        </a:p>
      </dgm:t>
    </dgm:pt>
    <dgm:pt modelId="{A3B051EB-B24A-4DE7-97A7-BA660AA0574A}" type="pres">
      <dgm:prSet presAssocID="{D0B29FB9-00BC-468A-8C38-99C388455B1A}" presName="node" presStyleLbl="node1" presStyleIdx="2" presStyleCnt="4" custScaleX="116589" custLinFactNeighborX="-3479" custLinFactNeighborY="20188">
        <dgm:presLayoutVars>
          <dgm:bulletEnabled val="1"/>
        </dgm:presLayoutVars>
      </dgm:prSet>
      <dgm:spPr/>
      <dgm:t>
        <a:bodyPr/>
        <a:lstStyle/>
        <a:p>
          <a:endParaRPr lang="en-US"/>
        </a:p>
      </dgm:t>
    </dgm:pt>
    <dgm:pt modelId="{0B477D23-3D41-48AC-9ABC-0AECD8815A73}" type="pres">
      <dgm:prSet presAssocID="{C9C2C60B-78B4-4C3F-8072-B8BF6251FD1C}" presName="sibTrans" presStyleLbl="sibTrans2D1" presStyleIdx="2" presStyleCnt="3"/>
      <dgm:spPr/>
      <dgm:t>
        <a:bodyPr/>
        <a:lstStyle/>
        <a:p>
          <a:endParaRPr lang="en-US"/>
        </a:p>
      </dgm:t>
    </dgm:pt>
    <dgm:pt modelId="{5D1CDD5D-313F-4D7A-8BD3-1DE213D8E4C9}" type="pres">
      <dgm:prSet presAssocID="{C9C2C60B-78B4-4C3F-8072-B8BF6251FD1C}" presName="connectorText" presStyleLbl="sibTrans2D1" presStyleIdx="2" presStyleCnt="3"/>
      <dgm:spPr/>
      <dgm:t>
        <a:bodyPr/>
        <a:lstStyle/>
        <a:p>
          <a:endParaRPr lang="en-US"/>
        </a:p>
      </dgm:t>
    </dgm:pt>
    <dgm:pt modelId="{3434FBB7-BD1E-4F35-98D1-9A10B081F769}" type="pres">
      <dgm:prSet presAssocID="{1CA154CD-E1A2-40DA-A3BA-82B3A28279F8}" presName="node" presStyleLbl="node1" presStyleIdx="3" presStyleCnt="4" custScaleX="113916" custLinFactNeighborY="-10141">
        <dgm:presLayoutVars>
          <dgm:bulletEnabled val="1"/>
        </dgm:presLayoutVars>
      </dgm:prSet>
      <dgm:spPr/>
      <dgm:t>
        <a:bodyPr/>
        <a:lstStyle/>
        <a:p>
          <a:endParaRPr lang="en-US"/>
        </a:p>
      </dgm:t>
    </dgm:pt>
  </dgm:ptLst>
  <dgm:cxnLst>
    <dgm:cxn modelId="{8115AE8A-3D14-4B16-8848-590D61083BE8}" srcId="{50A96263-87BD-48F2-BE1D-9CB99A338937}" destId="{E161670B-F1E9-4BC6-B1B4-1C18553F2FC9}" srcOrd="0" destOrd="0" parTransId="{90101597-583E-4EAD-B6A4-6B80B849EFE4}" sibTransId="{85BE26F9-7122-4C1B-A957-56D53AC0EF00}"/>
    <dgm:cxn modelId="{073E8A82-3854-4ACC-AF4A-8CB92AE02436}" type="presOf" srcId="{88512D32-2538-4F18-8D1F-B1B258A07592}" destId="{C3590FDB-828D-45F3-BFC4-D6A186A8AC44}" srcOrd="0" destOrd="0" presId="urn:microsoft.com/office/officeart/2005/8/layout/process5"/>
    <dgm:cxn modelId="{400C98AB-A18C-4028-8D3B-A0D3466FCCD8}" srcId="{50A96263-87BD-48F2-BE1D-9CB99A338937}" destId="{1CA154CD-E1A2-40DA-A3BA-82B3A28279F8}" srcOrd="3" destOrd="0" parTransId="{7F06DBE9-BEE6-47CE-BF33-2BD76215AD73}" sibTransId="{F7A10937-540C-4320-B6A7-8490D249033C}"/>
    <dgm:cxn modelId="{0A422F58-FAD4-48CB-9463-B57DCB3FB062}" type="presOf" srcId="{1CA154CD-E1A2-40DA-A3BA-82B3A28279F8}" destId="{3434FBB7-BD1E-4F35-98D1-9A10B081F769}" srcOrd="0" destOrd="0" presId="urn:microsoft.com/office/officeart/2005/8/layout/process5"/>
    <dgm:cxn modelId="{586C1F02-8D65-4A3B-A605-EB5EC2BB640C}" type="presOf" srcId="{465BE271-69EE-43B2-891D-E97C1DD8B8D1}" destId="{DFB94CF6-F8BB-407A-A2C0-67B51FA8D055}" srcOrd="1" destOrd="0" presId="urn:microsoft.com/office/officeart/2005/8/layout/process5"/>
    <dgm:cxn modelId="{F5711CF3-2570-4C71-BAC4-44066903B1A8}" type="presOf" srcId="{50A96263-87BD-48F2-BE1D-9CB99A338937}" destId="{AF962550-130C-4CE7-870E-758904A69801}" srcOrd="0" destOrd="0" presId="urn:microsoft.com/office/officeart/2005/8/layout/process5"/>
    <dgm:cxn modelId="{B39453D2-A53D-4CB6-AF98-ED8F142D1108}" srcId="{50A96263-87BD-48F2-BE1D-9CB99A338937}" destId="{88512D32-2538-4F18-8D1F-B1B258A07592}" srcOrd="1" destOrd="0" parTransId="{A47992A2-4BE2-43A7-A713-3933B34CCC99}" sibTransId="{465BE271-69EE-43B2-891D-E97C1DD8B8D1}"/>
    <dgm:cxn modelId="{E167C022-38A9-4A5B-99A8-A25995BC84D1}" srcId="{50A96263-87BD-48F2-BE1D-9CB99A338937}" destId="{D0B29FB9-00BC-468A-8C38-99C388455B1A}" srcOrd="2" destOrd="0" parTransId="{10E9BFA6-FE65-4B62-9EBE-0514A4C43B9E}" sibTransId="{C9C2C60B-78B4-4C3F-8072-B8BF6251FD1C}"/>
    <dgm:cxn modelId="{70939EDC-A017-4F3B-AABD-22D0EA1D51EE}" type="presOf" srcId="{85BE26F9-7122-4C1B-A957-56D53AC0EF00}" destId="{E6531742-DD82-462D-BF8E-6DE8E12A1230}" srcOrd="1" destOrd="0" presId="urn:microsoft.com/office/officeart/2005/8/layout/process5"/>
    <dgm:cxn modelId="{F1E34A4C-A545-4AA4-980C-2B221D556B78}" type="presOf" srcId="{C9C2C60B-78B4-4C3F-8072-B8BF6251FD1C}" destId="{0B477D23-3D41-48AC-9ABC-0AECD8815A73}" srcOrd="0" destOrd="0" presId="urn:microsoft.com/office/officeart/2005/8/layout/process5"/>
    <dgm:cxn modelId="{BD009BB3-E843-4BAC-AB71-08F3F9280E2E}" type="presOf" srcId="{465BE271-69EE-43B2-891D-E97C1DD8B8D1}" destId="{06DF5375-7DE3-4EC7-BCC9-A2168CDD1B4E}" srcOrd="0" destOrd="0" presId="urn:microsoft.com/office/officeart/2005/8/layout/process5"/>
    <dgm:cxn modelId="{36E875CE-0420-4DF2-8252-8C65BB0DDACF}" type="presOf" srcId="{C9C2C60B-78B4-4C3F-8072-B8BF6251FD1C}" destId="{5D1CDD5D-313F-4D7A-8BD3-1DE213D8E4C9}" srcOrd="1" destOrd="0" presId="urn:microsoft.com/office/officeart/2005/8/layout/process5"/>
    <dgm:cxn modelId="{0BAD06B1-75E9-44C3-9660-BA44C5F006E7}" type="presOf" srcId="{E161670B-F1E9-4BC6-B1B4-1C18553F2FC9}" destId="{B7334887-D754-42F4-A021-B2C774BBA7FC}" srcOrd="0" destOrd="0" presId="urn:microsoft.com/office/officeart/2005/8/layout/process5"/>
    <dgm:cxn modelId="{C307DE7B-AA6A-4B62-8668-5CC3EDBC6B53}" type="presOf" srcId="{D0B29FB9-00BC-468A-8C38-99C388455B1A}" destId="{A3B051EB-B24A-4DE7-97A7-BA660AA0574A}" srcOrd="0" destOrd="0" presId="urn:microsoft.com/office/officeart/2005/8/layout/process5"/>
    <dgm:cxn modelId="{7A64F1C3-6E78-47F5-B0A5-EC71F9666C3D}" type="presOf" srcId="{85BE26F9-7122-4C1B-A957-56D53AC0EF00}" destId="{E72E9898-4199-4EFC-B688-A20CB043B987}" srcOrd="0" destOrd="0" presId="urn:microsoft.com/office/officeart/2005/8/layout/process5"/>
    <dgm:cxn modelId="{963B110A-1C5F-4A5A-9195-06B3A6F34468}" type="presParOf" srcId="{AF962550-130C-4CE7-870E-758904A69801}" destId="{B7334887-D754-42F4-A021-B2C774BBA7FC}" srcOrd="0" destOrd="0" presId="urn:microsoft.com/office/officeart/2005/8/layout/process5"/>
    <dgm:cxn modelId="{FFB805B5-EAE4-4F18-99D1-EA8820635C98}" type="presParOf" srcId="{AF962550-130C-4CE7-870E-758904A69801}" destId="{E72E9898-4199-4EFC-B688-A20CB043B987}" srcOrd="1" destOrd="0" presId="urn:microsoft.com/office/officeart/2005/8/layout/process5"/>
    <dgm:cxn modelId="{D241D975-4D25-4280-BF7B-649F51A32369}" type="presParOf" srcId="{E72E9898-4199-4EFC-B688-A20CB043B987}" destId="{E6531742-DD82-462D-BF8E-6DE8E12A1230}" srcOrd="0" destOrd="0" presId="urn:microsoft.com/office/officeart/2005/8/layout/process5"/>
    <dgm:cxn modelId="{8093E5B3-D015-492D-8633-046B52B80999}" type="presParOf" srcId="{AF962550-130C-4CE7-870E-758904A69801}" destId="{C3590FDB-828D-45F3-BFC4-D6A186A8AC44}" srcOrd="2" destOrd="0" presId="urn:microsoft.com/office/officeart/2005/8/layout/process5"/>
    <dgm:cxn modelId="{7B7CDFFB-CD55-43BA-8D0B-B94E7A2FC501}" type="presParOf" srcId="{AF962550-130C-4CE7-870E-758904A69801}" destId="{06DF5375-7DE3-4EC7-BCC9-A2168CDD1B4E}" srcOrd="3" destOrd="0" presId="urn:microsoft.com/office/officeart/2005/8/layout/process5"/>
    <dgm:cxn modelId="{60064915-B515-4712-BAE8-AF58F7749163}" type="presParOf" srcId="{06DF5375-7DE3-4EC7-BCC9-A2168CDD1B4E}" destId="{DFB94CF6-F8BB-407A-A2C0-67B51FA8D055}" srcOrd="0" destOrd="0" presId="urn:microsoft.com/office/officeart/2005/8/layout/process5"/>
    <dgm:cxn modelId="{8D9BECE4-FDDE-4415-9920-675266D6FDE6}" type="presParOf" srcId="{AF962550-130C-4CE7-870E-758904A69801}" destId="{A3B051EB-B24A-4DE7-97A7-BA660AA0574A}" srcOrd="4" destOrd="0" presId="urn:microsoft.com/office/officeart/2005/8/layout/process5"/>
    <dgm:cxn modelId="{5DAC4D8A-458B-400D-9F89-2BD2E1C268FB}" type="presParOf" srcId="{AF962550-130C-4CE7-870E-758904A69801}" destId="{0B477D23-3D41-48AC-9ABC-0AECD8815A73}" srcOrd="5" destOrd="0" presId="urn:microsoft.com/office/officeart/2005/8/layout/process5"/>
    <dgm:cxn modelId="{730FECAF-88A4-4E0E-A58A-1E886B58079E}" type="presParOf" srcId="{0B477D23-3D41-48AC-9ABC-0AECD8815A73}" destId="{5D1CDD5D-313F-4D7A-8BD3-1DE213D8E4C9}" srcOrd="0" destOrd="0" presId="urn:microsoft.com/office/officeart/2005/8/layout/process5"/>
    <dgm:cxn modelId="{9992DF64-000B-47F1-816C-4D4E1EA7D120}" type="presParOf" srcId="{AF962550-130C-4CE7-870E-758904A69801}" destId="{3434FBB7-BD1E-4F35-98D1-9A10B081F769}"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860BFB5-4519-428D-82AE-B0B0CC3A85AC}" type="doc">
      <dgm:prSet loTypeId="urn:microsoft.com/office/officeart/2005/8/layout/equation1" loCatId="process" qsTypeId="urn:microsoft.com/office/officeart/2005/8/quickstyle/simple1" qsCatId="simple" csTypeId="urn:microsoft.com/office/officeart/2005/8/colors/colorful1" csCatId="colorful" phldr="1"/>
      <dgm:spPr/>
    </dgm:pt>
    <dgm:pt modelId="{319605F0-3DBC-4BAE-84F9-BA26C47AF393}">
      <dgm:prSet phldrT="[Text]"/>
      <dgm:spPr/>
      <dgm:t>
        <a:bodyPr/>
        <a:lstStyle/>
        <a:p>
          <a:r>
            <a:rPr lang="en-US" dirty="0" smtClean="0"/>
            <a:t>High impact pests</a:t>
          </a:r>
          <a:endParaRPr lang="en-US" dirty="0"/>
        </a:p>
      </dgm:t>
    </dgm:pt>
    <dgm:pt modelId="{DDE5F7C1-9F6F-4335-AAA3-55E7E33F34F6}" type="parTrans" cxnId="{893A9D75-90ED-430C-846D-171C47197DE6}">
      <dgm:prSet/>
      <dgm:spPr/>
      <dgm:t>
        <a:bodyPr/>
        <a:lstStyle/>
        <a:p>
          <a:endParaRPr lang="en-US"/>
        </a:p>
      </dgm:t>
    </dgm:pt>
    <dgm:pt modelId="{20469B32-8243-4CAA-9D2D-F76792B1FAD7}" type="sibTrans" cxnId="{893A9D75-90ED-430C-846D-171C47197DE6}">
      <dgm:prSet/>
      <dgm:spPr>
        <a:solidFill>
          <a:schemeClr val="tx2"/>
        </a:solidFill>
      </dgm:spPr>
      <dgm:t>
        <a:bodyPr/>
        <a:lstStyle/>
        <a:p>
          <a:endParaRPr lang="en-US"/>
        </a:p>
      </dgm:t>
    </dgm:pt>
    <dgm:pt modelId="{F9D99CE1-EA01-4CC0-8C43-4C7BAD272D88}">
      <dgm:prSet phldrT="[Text]"/>
      <dgm:spPr/>
      <dgm:t>
        <a:bodyPr/>
        <a:lstStyle/>
        <a:p>
          <a:r>
            <a:rPr lang="en-US" dirty="0" smtClean="0"/>
            <a:t>High likelihood of introduction</a:t>
          </a:r>
          <a:endParaRPr lang="en-US" dirty="0"/>
        </a:p>
      </dgm:t>
    </dgm:pt>
    <dgm:pt modelId="{0A263910-A524-467C-9224-93A1EF5E1F1F}" type="parTrans" cxnId="{908BD8D0-AA1A-464C-8FA0-DB1AED20F14B}">
      <dgm:prSet/>
      <dgm:spPr/>
      <dgm:t>
        <a:bodyPr/>
        <a:lstStyle/>
        <a:p>
          <a:endParaRPr lang="en-US"/>
        </a:p>
      </dgm:t>
    </dgm:pt>
    <dgm:pt modelId="{EF485731-1030-4244-85B4-836B973B221C}" type="sibTrans" cxnId="{908BD8D0-AA1A-464C-8FA0-DB1AED20F14B}">
      <dgm:prSet/>
      <dgm:spPr>
        <a:solidFill>
          <a:schemeClr val="tx2"/>
        </a:solidFill>
      </dgm:spPr>
      <dgm:t>
        <a:bodyPr/>
        <a:lstStyle/>
        <a:p>
          <a:endParaRPr lang="en-US"/>
        </a:p>
      </dgm:t>
    </dgm:pt>
    <dgm:pt modelId="{D0D5D19E-A242-4A28-96E1-AF070F96FDC8}">
      <dgm:prSet phldrT="[Text]"/>
      <dgm:spPr>
        <a:solidFill>
          <a:schemeClr val="accent5"/>
        </a:solidFill>
      </dgm:spPr>
      <dgm:t>
        <a:bodyPr/>
        <a:lstStyle/>
        <a:p>
          <a:r>
            <a:rPr lang="en-US" dirty="0" smtClean="0"/>
            <a:t>High priority pests</a:t>
          </a:r>
          <a:endParaRPr lang="en-US" dirty="0"/>
        </a:p>
      </dgm:t>
    </dgm:pt>
    <dgm:pt modelId="{0FB3A9FD-1461-48BC-8DD7-55DB4E111FA7}" type="parTrans" cxnId="{82837A48-7935-4176-A6E1-30B440FCC3B8}">
      <dgm:prSet/>
      <dgm:spPr/>
      <dgm:t>
        <a:bodyPr/>
        <a:lstStyle/>
        <a:p>
          <a:endParaRPr lang="en-US"/>
        </a:p>
      </dgm:t>
    </dgm:pt>
    <dgm:pt modelId="{6FCD0E68-00F0-4810-8DA9-5B6D068FA497}" type="sibTrans" cxnId="{82837A48-7935-4176-A6E1-30B440FCC3B8}">
      <dgm:prSet/>
      <dgm:spPr/>
      <dgm:t>
        <a:bodyPr/>
        <a:lstStyle/>
        <a:p>
          <a:endParaRPr lang="en-US"/>
        </a:p>
      </dgm:t>
    </dgm:pt>
    <dgm:pt modelId="{F038DBB2-1603-4356-B115-F4F2BA8AE252}" type="pres">
      <dgm:prSet presAssocID="{4860BFB5-4519-428D-82AE-B0B0CC3A85AC}" presName="linearFlow" presStyleCnt="0">
        <dgm:presLayoutVars>
          <dgm:dir/>
          <dgm:resizeHandles val="exact"/>
        </dgm:presLayoutVars>
      </dgm:prSet>
      <dgm:spPr/>
    </dgm:pt>
    <dgm:pt modelId="{1D4C82F8-F103-4677-9800-369A2A9E8E07}" type="pres">
      <dgm:prSet presAssocID="{319605F0-3DBC-4BAE-84F9-BA26C47AF393}" presName="node" presStyleLbl="node1" presStyleIdx="0" presStyleCnt="3">
        <dgm:presLayoutVars>
          <dgm:bulletEnabled val="1"/>
        </dgm:presLayoutVars>
      </dgm:prSet>
      <dgm:spPr/>
      <dgm:t>
        <a:bodyPr/>
        <a:lstStyle/>
        <a:p>
          <a:endParaRPr lang="en-US"/>
        </a:p>
      </dgm:t>
    </dgm:pt>
    <dgm:pt modelId="{566C7EC8-293B-4A0B-B1B2-B293C707A695}" type="pres">
      <dgm:prSet presAssocID="{20469B32-8243-4CAA-9D2D-F76792B1FAD7}" presName="spacerL" presStyleCnt="0"/>
      <dgm:spPr/>
    </dgm:pt>
    <dgm:pt modelId="{E0DF4EDB-FB12-4307-8264-89B725458D17}" type="pres">
      <dgm:prSet presAssocID="{20469B32-8243-4CAA-9D2D-F76792B1FAD7}" presName="sibTrans" presStyleLbl="sibTrans2D1" presStyleIdx="0" presStyleCnt="2"/>
      <dgm:spPr/>
      <dgm:t>
        <a:bodyPr/>
        <a:lstStyle/>
        <a:p>
          <a:endParaRPr lang="en-US"/>
        </a:p>
      </dgm:t>
    </dgm:pt>
    <dgm:pt modelId="{5F56A547-AED2-4E98-853A-85FD0A495E65}" type="pres">
      <dgm:prSet presAssocID="{20469B32-8243-4CAA-9D2D-F76792B1FAD7}" presName="spacerR" presStyleCnt="0"/>
      <dgm:spPr/>
    </dgm:pt>
    <dgm:pt modelId="{D4F486A7-13C5-43AD-9F1E-D82C13BA8774}" type="pres">
      <dgm:prSet presAssocID="{F9D99CE1-EA01-4CC0-8C43-4C7BAD272D88}" presName="node" presStyleLbl="node1" presStyleIdx="1" presStyleCnt="3">
        <dgm:presLayoutVars>
          <dgm:bulletEnabled val="1"/>
        </dgm:presLayoutVars>
      </dgm:prSet>
      <dgm:spPr/>
      <dgm:t>
        <a:bodyPr/>
        <a:lstStyle/>
        <a:p>
          <a:endParaRPr lang="en-US"/>
        </a:p>
      </dgm:t>
    </dgm:pt>
    <dgm:pt modelId="{F09E12BC-8CA6-46C0-A44B-96A9A62D9D4D}" type="pres">
      <dgm:prSet presAssocID="{EF485731-1030-4244-85B4-836B973B221C}" presName="spacerL" presStyleCnt="0"/>
      <dgm:spPr/>
    </dgm:pt>
    <dgm:pt modelId="{4AFE1499-4912-48B5-9CC8-702EFF437249}" type="pres">
      <dgm:prSet presAssocID="{EF485731-1030-4244-85B4-836B973B221C}" presName="sibTrans" presStyleLbl="sibTrans2D1" presStyleIdx="1" presStyleCnt="2"/>
      <dgm:spPr/>
      <dgm:t>
        <a:bodyPr/>
        <a:lstStyle/>
        <a:p>
          <a:endParaRPr lang="en-US"/>
        </a:p>
      </dgm:t>
    </dgm:pt>
    <dgm:pt modelId="{111E78E8-4D83-4E4E-AA86-20FD05317617}" type="pres">
      <dgm:prSet presAssocID="{EF485731-1030-4244-85B4-836B973B221C}" presName="spacerR" presStyleCnt="0"/>
      <dgm:spPr/>
    </dgm:pt>
    <dgm:pt modelId="{3193FCAC-969D-4E15-8CBC-93515FDFC584}" type="pres">
      <dgm:prSet presAssocID="{D0D5D19E-A242-4A28-96E1-AF070F96FDC8}" presName="node" presStyleLbl="node1" presStyleIdx="2" presStyleCnt="3">
        <dgm:presLayoutVars>
          <dgm:bulletEnabled val="1"/>
        </dgm:presLayoutVars>
      </dgm:prSet>
      <dgm:spPr/>
      <dgm:t>
        <a:bodyPr/>
        <a:lstStyle/>
        <a:p>
          <a:endParaRPr lang="en-US"/>
        </a:p>
      </dgm:t>
    </dgm:pt>
  </dgm:ptLst>
  <dgm:cxnLst>
    <dgm:cxn modelId="{82837A48-7935-4176-A6E1-30B440FCC3B8}" srcId="{4860BFB5-4519-428D-82AE-B0B0CC3A85AC}" destId="{D0D5D19E-A242-4A28-96E1-AF070F96FDC8}" srcOrd="2" destOrd="0" parTransId="{0FB3A9FD-1461-48BC-8DD7-55DB4E111FA7}" sibTransId="{6FCD0E68-00F0-4810-8DA9-5B6D068FA497}"/>
    <dgm:cxn modelId="{DB1F2544-ECE9-4242-9E30-B66F62C41C0C}" type="presOf" srcId="{319605F0-3DBC-4BAE-84F9-BA26C47AF393}" destId="{1D4C82F8-F103-4677-9800-369A2A9E8E07}" srcOrd="0" destOrd="0" presId="urn:microsoft.com/office/officeart/2005/8/layout/equation1"/>
    <dgm:cxn modelId="{60AFE10B-DB79-4391-AE72-2A40D1107D49}" type="presOf" srcId="{4860BFB5-4519-428D-82AE-B0B0CC3A85AC}" destId="{F038DBB2-1603-4356-B115-F4F2BA8AE252}" srcOrd="0" destOrd="0" presId="urn:microsoft.com/office/officeart/2005/8/layout/equation1"/>
    <dgm:cxn modelId="{893A9D75-90ED-430C-846D-171C47197DE6}" srcId="{4860BFB5-4519-428D-82AE-B0B0CC3A85AC}" destId="{319605F0-3DBC-4BAE-84F9-BA26C47AF393}" srcOrd="0" destOrd="0" parTransId="{DDE5F7C1-9F6F-4335-AAA3-55E7E33F34F6}" sibTransId="{20469B32-8243-4CAA-9D2D-F76792B1FAD7}"/>
    <dgm:cxn modelId="{3AC325A5-AA90-4E39-A4E3-D8B0A1B5AA0A}" type="presOf" srcId="{20469B32-8243-4CAA-9D2D-F76792B1FAD7}" destId="{E0DF4EDB-FB12-4307-8264-89B725458D17}" srcOrd="0" destOrd="0" presId="urn:microsoft.com/office/officeart/2005/8/layout/equation1"/>
    <dgm:cxn modelId="{42937A77-0676-4F09-A06F-55B2956AE261}" type="presOf" srcId="{F9D99CE1-EA01-4CC0-8C43-4C7BAD272D88}" destId="{D4F486A7-13C5-43AD-9F1E-D82C13BA8774}" srcOrd="0" destOrd="0" presId="urn:microsoft.com/office/officeart/2005/8/layout/equation1"/>
    <dgm:cxn modelId="{06F25708-D181-44F4-8F26-6EDAFD1EA461}" type="presOf" srcId="{D0D5D19E-A242-4A28-96E1-AF070F96FDC8}" destId="{3193FCAC-969D-4E15-8CBC-93515FDFC584}" srcOrd="0" destOrd="0" presId="urn:microsoft.com/office/officeart/2005/8/layout/equation1"/>
    <dgm:cxn modelId="{908BD8D0-AA1A-464C-8FA0-DB1AED20F14B}" srcId="{4860BFB5-4519-428D-82AE-B0B0CC3A85AC}" destId="{F9D99CE1-EA01-4CC0-8C43-4C7BAD272D88}" srcOrd="1" destOrd="0" parTransId="{0A263910-A524-467C-9224-93A1EF5E1F1F}" sibTransId="{EF485731-1030-4244-85B4-836B973B221C}"/>
    <dgm:cxn modelId="{A8B59DF4-7B89-4DF8-96B4-7CD433D09A25}" type="presOf" srcId="{EF485731-1030-4244-85B4-836B973B221C}" destId="{4AFE1499-4912-48B5-9CC8-702EFF437249}" srcOrd="0" destOrd="0" presId="urn:microsoft.com/office/officeart/2005/8/layout/equation1"/>
    <dgm:cxn modelId="{F5EBD6F6-6142-4A2F-888D-4DA6258F5FD6}" type="presParOf" srcId="{F038DBB2-1603-4356-B115-F4F2BA8AE252}" destId="{1D4C82F8-F103-4677-9800-369A2A9E8E07}" srcOrd="0" destOrd="0" presId="urn:microsoft.com/office/officeart/2005/8/layout/equation1"/>
    <dgm:cxn modelId="{0E41FFDE-C12D-4F62-AFCE-8054FAA731A9}" type="presParOf" srcId="{F038DBB2-1603-4356-B115-F4F2BA8AE252}" destId="{566C7EC8-293B-4A0B-B1B2-B293C707A695}" srcOrd="1" destOrd="0" presId="urn:microsoft.com/office/officeart/2005/8/layout/equation1"/>
    <dgm:cxn modelId="{1B106050-F278-4860-86A0-9937CA8415C3}" type="presParOf" srcId="{F038DBB2-1603-4356-B115-F4F2BA8AE252}" destId="{E0DF4EDB-FB12-4307-8264-89B725458D17}" srcOrd="2" destOrd="0" presId="urn:microsoft.com/office/officeart/2005/8/layout/equation1"/>
    <dgm:cxn modelId="{2D2AC20C-34F4-4178-B22E-7C9B26C6D698}" type="presParOf" srcId="{F038DBB2-1603-4356-B115-F4F2BA8AE252}" destId="{5F56A547-AED2-4E98-853A-85FD0A495E65}" srcOrd="3" destOrd="0" presId="urn:microsoft.com/office/officeart/2005/8/layout/equation1"/>
    <dgm:cxn modelId="{DF5EC6C4-10FF-444A-A1C9-8700A15C1891}" type="presParOf" srcId="{F038DBB2-1603-4356-B115-F4F2BA8AE252}" destId="{D4F486A7-13C5-43AD-9F1E-D82C13BA8774}" srcOrd="4" destOrd="0" presId="urn:microsoft.com/office/officeart/2005/8/layout/equation1"/>
    <dgm:cxn modelId="{90316C62-5DC5-4C6B-B571-4222B4B79A8A}" type="presParOf" srcId="{F038DBB2-1603-4356-B115-F4F2BA8AE252}" destId="{F09E12BC-8CA6-46C0-A44B-96A9A62D9D4D}" srcOrd="5" destOrd="0" presId="urn:microsoft.com/office/officeart/2005/8/layout/equation1"/>
    <dgm:cxn modelId="{00614F56-3347-4139-B4E6-C50BBA60009F}" type="presParOf" srcId="{F038DBB2-1603-4356-B115-F4F2BA8AE252}" destId="{4AFE1499-4912-48B5-9CC8-702EFF437249}" srcOrd="6" destOrd="0" presId="urn:microsoft.com/office/officeart/2005/8/layout/equation1"/>
    <dgm:cxn modelId="{CCD311B1-04A7-4748-ACD3-38DFE9F42115}" type="presParOf" srcId="{F038DBB2-1603-4356-B115-F4F2BA8AE252}" destId="{111E78E8-4D83-4E4E-AA86-20FD05317617}" srcOrd="7" destOrd="0" presId="urn:microsoft.com/office/officeart/2005/8/layout/equation1"/>
    <dgm:cxn modelId="{7FAB2446-D59C-4BDB-96EA-AF8C203BA8F0}" type="presParOf" srcId="{F038DBB2-1603-4356-B115-F4F2BA8AE252}" destId="{3193FCAC-969D-4E15-8CBC-93515FDFC584}" srcOrd="8" destOrd="0" presId="urn:microsoft.com/office/officeart/2005/8/layout/equati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0A96263-87BD-48F2-BE1D-9CB99A338937}" type="doc">
      <dgm:prSet loTypeId="urn:microsoft.com/office/officeart/2005/8/layout/process5" loCatId="process" qsTypeId="urn:microsoft.com/office/officeart/2005/8/quickstyle/simple1" qsCatId="simple" csTypeId="urn:microsoft.com/office/officeart/2005/8/colors/colorful1" csCatId="colorful" phldr="1"/>
      <dgm:spPr/>
    </dgm:pt>
    <dgm:pt modelId="{E161670B-F1E9-4BC6-B1B4-1C18553F2FC9}">
      <dgm:prSet phldrT="[Text]"/>
      <dgm:spPr>
        <a:effectLst>
          <a:outerShdw blurRad="50800" dist="38100" dir="2700000" algn="tl" rotWithShape="0">
            <a:prstClr val="black">
              <a:alpha val="40000"/>
            </a:prstClr>
          </a:outerShdw>
        </a:effectLst>
      </dgm:spPr>
      <dgm:t>
        <a:bodyPr/>
        <a:lstStyle/>
        <a:p>
          <a:r>
            <a:rPr lang="en-US" b="1" dirty="0" smtClean="0"/>
            <a:t>Impact Potential</a:t>
          </a:r>
          <a:endParaRPr lang="en-US" dirty="0"/>
        </a:p>
      </dgm:t>
    </dgm:pt>
    <dgm:pt modelId="{90101597-583E-4EAD-B6A4-6B80B849EFE4}" type="parTrans" cxnId="{8115AE8A-3D14-4B16-8848-590D61083BE8}">
      <dgm:prSet/>
      <dgm:spPr/>
      <dgm:t>
        <a:bodyPr/>
        <a:lstStyle/>
        <a:p>
          <a:endParaRPr lang="en-US"/>
        </a:p>
      </dgm:t>
    </dgm:pt>
    <dgm:pt modelId="{85BE26F9-7122-4C1B-A957-56D53AC0EF00}" type="sibTrans" cxnId="{8115AE8A-3D14-4B16-8848-590D61083BE8}">
      <dgm:prSet/>
      <dgm:spPr>
        <a:effectLst>
          <a:outerShdw blurRad="50800" dist="38100" dir="2700000" algn="tl" rotWithShape="0">
            <a:prstClr val="black">
              <a:alpha val="40000"/>
            </a:prstClr>
          </a:outerShdw>
        </a:effectLst>
      </dgm:spPr>
      <dgm:t>
        <a:bodyPr/>
        <a:lstStyle/>
        <a:p>
          <a:endParaRPr lang="en-US"/>
        </a:p>
      </dgm:t>
    </dgm:pt>
    <dgm:pt modelId="{88512D32-2538-4F18-8D1F-B1B258A07592}">
      <dgm:prSet phldrT="[Text]"/>
      <dgm:spPr>
        <a:effectLst>
          <a:outerShdw blurRad="50800" dist="38100" dir="2700000" algn="tl" rotWithShape="0">
            <a:prstClr val="black">
              <a:alpha val="40000"/>
            </a:prstClr>
          </a:outerShdw>
        </a:effectLst>
      </dgm:spPr>
      <dgm:t>
        <a:bodyPr/>
        <a:lstStyle/>
        <a:p>
          <a:r>
            <a:rPr lang="en-US" b="1" dirty="0" smtClean="0"/>
            <a:t>Likelihood of Introduction</a:t>
          </a:r>
          <a:endParaRPr lang="en-US" b="1" dirty="0"/>
        </a:p>
      </dgm:t>
    </dgm:pt>
    <dgm:pt modelId="{A47992A2-4BE2-43A7-A713-3933B34CCC99}" type="parTrans" cxnId="{B39453D2-A53D-4CB6-AF98-ED8F142D1108}">
      <dgm:prSet/>
      <dgm:spPr/>
      <dgm:t>
        <a:bodyPr/>
        <a:lstStyle/>
        <a:p>
          <a:endParaRPr lang="en-US"/>
        </a:p>
      </dgm:t>
    </dgm:pt>
    <dgm:pt modelId="{465BE271-69EE-43B2-891D-E97C1DD8B8D1}" type="sibTrans" cxnId="{B39453D2-A53D-4CB6-AF98-ED8F142D1108}">
      <dgm:prSet/>
      <dgm:spPr>
        <a:effectLst>
          <a:outerShdw blurRad="50800" dist="38100" dir="2700000" algn="tl" rotWithShape="0">
            <a:prstClr val="black">
              <a:alpha val="40000"/>
            </a:prstClr>
          </a:outerShdw>
        </a:effectLst>
      </dgm:spPr>
      <dgm:t>
        <a:bodyPr/>
        <a:lstStyle/>
        <a:p>
          <a:endParaRPr lang="en-US"/>
        </a:p>
      </dgm:t>
    </dgm:pt>
    <dgm:pt modelId="{1CA154CD-E1A2-40DA-A3BA-82B3A28279F8}">
      <dgm:prSet phldrT="[Text]" custT="1"/>
      <dgm:spPr>
        <a:effectLst>
          <a:outerShdw blurRad="50800" dist="38100" dir="2700000" algn="tl" rotWithShape="0">
            <a:prstClr val="black">
              <a:alpha val="40000"/>
            </a:prstClr>
          </a:outerShdw>
        </a:effectLst>
      </dgm:spPr>
      <dgm:t>
        <a:bodyPr/>
        <a:lstStyle/>
        <a:p>
          <a:r>
            <a:rPr lang="en-US" sz="2400" b="1" dirty="0" smtClean="0">
              <a:solidFill>
                <a:srgbClr val="FFFF00"/>
              </a:solidFill>
            </a:rPr>
            <a:t>Add to survey program?</a:t>
          </a:r>
          <a:endParaRPr lang="en-US" sz="2400" b="1" dirty="0">
            <a:solidFill>
              <a:srgbClr val="FFFF00"/>
            </a:solidFill>
          </a:endParaRPr>
        </a:p>
      </dgm:t>
    </dgm:pt>
    <dgm:pt modelId="{7F06DBE9-BEE6-47CE-BF33-2BD76215AD73}" type="parTrans" cxnId="{400C98AB-A18C-4028-8D3B-A0D3466FCCD8}">
      <dgm:prSet/>
      <dgm:spPr/>
      <dgm:t>
        <a:bodyPr/>
        <a:lstStyle/>
        <a:p>
          <a:endParaRPr lang="en-US"/>
        </a:p>
      </dgm:t>
    </dgm:pt>
    <dgm:pt modelId="{F7A10937-540C-4320-B6A7-8490D249033C}" type="sibTrans" cxnId="{400C98AB-A18C-4028-8D3B-A0D3466FCCD8}">
      <dgm:prSet/>
      <dgm:spPr/>
      <dgm:t>
        <a:bodyPr/>
        <a:lstStyle/>
        <a:p>
          <a:endParaRPr lang="en-US"/>
        </a:p>
      </dgm:t>
    </dgm:pt>
    <dgm:pt modelId="{D0B29FB9-00BC-468A-8C38-99C388455B1A}">
      <dgm:prSet/>
      <dgm:spPr>
        <a:effectLst>
          <a:outerShdw blurRad="50800" dist="38100" dir="2700000" algn="tl" rotWithShape="0">
            <a:prstClr val="black">
              <a:alpha val="40000"/>
            </a:prstClr>
          </a:outerShdw>
        </a:effectLst>
      </dgm:spPr>
      <dgm:t>
        <a:bodyPr/>
        <a:lstStyle/>
        <a:p>
          <a:r>
            <a:rPr lang="en-US" dirty="0" smtClean="0"/>
            <a:t>Survey Feasibility &amp; </a:t>
          </a:r>
          <a:br>
            <a:rPr lang="en-US" dirty="0" smtClean="0"/>
          </a:br>
          <a:r>
            <a:rPr lang="en-US" dirty="0" smtClean="0"/>
            <a:t>Cost Effectiveness</a:t>
          </a:r>
          <a:endParaRPr lang="en-US" dirty="0"/>
        </a:p>
      </dgm:t>
    </dgm:pt>
    <dgm:pt modelId="{10E9BFA6-FE65-4B62-9EBE-0514A4C43B9E}" type="parTrans" cxnId="{E167C022-38A9-4A5B-99A8-A25995BC84D1}">
      <dgm:prSet/>
      <dgm:spPr/>
      <dgm:t>
        <a:bodyPr/>
        <a:lstStyle/>
        <a:p>
          <a:endParaRPr lang="en-US"/>
        </a:p>
      </dgm:t>
    </dgm:pt>
    <dgm:pt modelId="{C9C2C60B-78B4-4C3F-8072-B8BF6251FD1C}" type="sibTrans" cxnId="{E167C022-38A9-4A5B-99A8-A25995BC84D1}">
      <dgm:prSet/>
      <dgm:spPr>
        <a:effectLst>
          <a:outerShdw blurRad="50800" dist="38100" dir="2700000" algn="tl" rotWithShape="0">
            <a:prstClr val="black">
              <a:alpha val="40000"/>
            </a:prstClr>
          </a:outerShdw>
        </a:effectLst>
      </dgm:spPr>
      <dgm:t>
        <a:bodyPr/>
        <a:lstStyle/>
        <a:p>
          <a:endParaRPr lang="en-US"/>
        </a:p>
      </dgm:t>
    </dgm:pt>
    <dgm:pt modelId="{AF962550-130C-4CE7-870E-758904A69801}" type="pres">
      <dgm:prSet presAssocID="{50A96263-87BD-48F2-BE1D-9CB99A338937}" presName="diagram" presStyleCnt="0">
        <dgm:presLayoutVars>
          <dgm:dir/>
          <dgm:resizeHandles val="exact"/>
        </dgm:presLayoutVars>
      </dgm:prSet>
      <dgm:spPr/>
    </dgm:pt>
    <dgm:pt modelId="{B7334887-D754-42F4-A021-B2C774BBA7FC}" type="pres">
      <dgm:prSet presAssocID="{E161670B-F1E9-4BC6-B1B4-1C18553F2FC9}" presName="node" presStyleLbl="node1" presStyleIdx="0" presStyleCnt="4" custLinFactNeighborX="-3479" custLinFactNeighborY="20188">
        <dgm:presLayoutVars>
          <dgm:bulletEnabled val="1"/>
        </dgm:presLayoutVars>
      </dgm:prSet>
      <dgm:spPr/>
      <dgm:t>
        <a:bodyPr/>
        <a:lstStyle/>
        <a:p>
          <a:endParaRPr lang="en-US"/>
        </a:p>
      </dgm:t>
    </dgm:pt>
    <dgm:pt modelId="{E72E9898-4199-4EFC-B688-A20CB043B987}" type="pres">
      <dgm:prSet presAssocID="{85BE26F9-7122-4C1B-A957-56D53AC0EF00}" presName="sibTrans" presStyleLbl="sibTrans2D1" presStyleIdx="0" presStyleCnt="3"/>
      <dgm:spPr/>
      <dgm:t>
        <a:bodyPr/>
        <a:lstStyle/>
        <a:p>
          <a:endParaRPr lang="en-US"/>
        </a:p>
      </dgm:t>
    </dgm:pt>
    <dgm:pt modelId="{E6531742-DD82-462D-BF8E-6DE8E12A1230}" type="pres">
      <dgm:prSet presAssocID="{85BE26F9-7122-4C1B-A957-56D53AC0EF00}" presName="connectorText" presStyleLbl="sibTrans2D1" presStyleIdx="0" presStyleCnt="3"/>
      <dgm:spPr/>
      <dgm:t>
        <a:bodyPr/>
        <a:lstStyle/>
        <a:p>
          <a:endParaRPr lang="en-US"/>
        </a:p>
      </dgm:t>
    </dgm:pt>
    <dgm:pt modelId="{C3590FDB-828D-45F3-BFC4-D6A186A8AC44}" type="pres">
      <dgm:prSet presAssocID="{88512D32-2538-4F18-8D1F-B1B258A07592}" presName="node" presStyleLbl="node1" presStyleIdx="1" presStyleCnt="4" custLinFactNeighborX="-3479" custLinFactNeighborY="20188">
        <dgm:presLayoutVars>
          <dgm:bulletEnabled val="1"/>
        </dgm:presLayoutVars>
      </dgm:prSet>
      <dgm:spPr/>
      <dgm:t>
        <a:bodyPr/>
        <a:lstStyle/>
        <a:p>
          <a:endParaRPr lang="en-US"/>
        </a:p>
      </dgm:t>
    </dgm:pt>
    <dgm:pt modelId="{06DF5375-7DE3-4EC7-BCC9-A2168CDD1B4E}" type="pres">
      <dgm:prSet presAssocID="{465BE271-69EE-43B2-891D-E97C1DD8B8D1}" presName="sibTrans" presStyleLbl="sibTrans2D1" presStyleIdx="1" presStyleCnt="3"/>
      <dgm:spPr/>
      <dgm:t>
        <a:bodyPr/>
        <a:lstStyle/>
        <a:p>
          <a:endParaRPr lang="en-US"/>
        </a:p>
      </dgm:t>
    </dgm:pt>
    <dgm:pt modelId="{DFB94CF6-F8BB-407A-A2C0-67B51FA8D055}" type="pres">
      <dgm:prSet presAssocID="{465BE271-69EE-43B2-891D-E97C1DD8B8D1}" presName="connectorText" presStyleLbl="sibTrans2D1" presStyleIdx="1" presStyleCnt="3"/>
      <dgm:spPr/>
      <dgm:t>
        <a:bodyPr/>
        <a:lstStyle/>
        <a:p>
          <a:endParaRPr lang="en-US"/>
        </a:p>
      </dgm:t>
    </dgm:pt>
    <dgm:pt modelId="{A3B051EB-B24A-4DE7-97A7-BA660AA0574A}" type="pres">
      <dgm:prSet presAssocID="{D0B29FB9-00BC-468A-8C38-99C388455B1A}" presName="node" presStyleLbl="node1" presStyleIdx="2" presStyleCnt="4" custScaleX="116589" custLinFactNeighborX="-3479" custLinFactNeighborY="20188">
        <dgm:presLayoutVars>
          <dgm:bulletEnabled val="1"/>
        </dgm:presLayoutVars>
      </dgm:prSet>
      <dgm:spPr/>
      <dgm:t>
        <a:bodyPr/>
        <a:lstStyle/>
        <a:p>
          <a:endParaRPr lang="en-US"/>
        </a:p>
      </dgm:t>
    </dgm:pt>
    <dgm:pt modelId="{0B477D23-3D41-48AC-9ABC-0AECD8815A73}" type="pres">
      <dgm:prSet presAssocID="{C9C2C60B-78B4-4C3F-8072-B8BF6251FD1C}" presName="sibTrans" presStyleLbl="sibTrans2D1" presStyleIdx="2" presStyleCnt="3"/>
      <dgm:spPr/>
      <dgm:t>
        <a:bodyPr/>
        <a:lstStyle/>
        <a:p>
          <a:endParaRPr lang="en-US"/>
        </a:p>
      </dgm:t>
    </dgm:pt>
    <dgm:pt modelId="{5D1CDD5D-313F-4D7A-8BD3-1DE213D8E4C9}" type="pres">
      <dgm:prSet presAssocID="{C9C2C60B-78B4-4C3F-8072-B8BF6251FD1C}" presName="connectorText" presStyleLbl="sibTrans2D1" presStyleIdx="2" presStyleCnt="3"/>
      <dgm:spPr/>
      <dgm:t>
        <a:bodyPr/>
        <a:lstStyle/>
        <a:p>
          <a:endParaRPr lang="en-US"/>
        </a:p>
      </dgm:t>
    </dgm:pt>
    <dgm:pt modelId="{3434FBB7-BD1E-4F35-98D1-9A10B081F769}" type="pres">
      <dgm:prSet presAssocID="{1CA154CD-E1A2-40DA-A3BA-82B3A28279F8}" presName="node" presStyleLbl="node1" presStyleIdx="3" presStyleCnt="4" custScaleX="113916" custLinFactNeighborY="-10141">
        <dgm:presLayoutVars>
          <dgm:bulletEnabled val="1"/>
        </dgm:presLayoutVars>
      </dgm:prSet>
      <dgm:spPr/>
      <dgm:t>
        <a:bodyPr/>
        <a:lstStyle/>
        <a:p>
          <a:endParaRPr lang="en-US"/>
        </a:p>
      </dgm:t>
    </dgm:pt>
  </dgm:ptLst>
  <dgm:cxnLst>
    <dgm:cxn modelId="{B9C5E3A5-1A79-4970-80CD-9099CFAFE711}" type="presOf" srcId="{88512D32-2538-4F18-8D1F-B1B258A07592}" destId="{C3590FDB-828D-45F3-BFC4-D6A186A8AC44}" srcOrd="0" destOrd="0" presId="urn:microsoft.com/office/officeart/2005/8/layout/process5"/>
    <dgm:cxn modelId="{F1702DB9-B017-4D7B-8591-21A96D5F9E6F}" type="presOf" srcId="{465BE271-69EE-43B2-891D-E97C1DD8B8D1}" destId="{06DF5375-7DE3-4EC7-BCC9-A2168CDD1B4E}" srcOrd="0" destOrd="0" presId="urn:microsoft.com/office/officeart/2005/8/layout/process5"/>
    <dgm:cxn modelId="{E96AD827-8A80-484A-9951-BCE52FBAB69C}" type="presOf" srcId="{1CA154CD-E1A2-40DA-A3BA-82B3A28279F8}" destId="{3434FBB7-BD1E-4F35-98D1-9A10B081F769}" srcOrd="0" destOrd="0" presId="urn:microsoft.com/office/officeart/2005/8/layout/process5"/>
    <dgm:cxn modelId="{DEDB7493-E79F-4346-839F-85FFC28417E4}" type="presOf" srcId="{85BE26F9-7122-4C1B-A957-56D53AC0EF00}" destId="{E72E9898-4199-4EFC-B688-A20CB043B987}" srcOrd="0" destOrd="0" presId="urn:microsoft.com/office/officeart/2005/8/layout/process5"/>
    <dgm:cxn modelId="{7200B53C-BEC7-4612-81F1-06C98325C432}" type="presOf" srcId="{D0B29FB9-00BC-468A-8C38-99C388455B1A}" destId="{A3B051EB-B24A-4DE7-97A7-BA660AA0574A}" srcOrd="0" destOrd="0" presId="urn:microsoft.com/office/officeart/2005/8/layout/process5"/>
    <dgm:cxn modelId="{CA92ABFC-0B7E-499A-925A-7CC935256BE0}" type="presOf" srcId="{465BE271-69EE-43B2-891D-E97C1DD8B8D1}" destId="{DFB94CF6-F8BB-407A-A2C0-67B51FA8D055}" srcOrd="1" destOrd="0" presId="urn:microsoft.com/office/officeart/2005/8/layout/process5"/>
    <dgm:cxn modelId="{475488C4-57CF-4349-B084-45C0BC871BE0}" type="presOf" srcId="{85BE26F9-7122-4C1B-A957-56D53AC0EF00}" destId="{E6531742-DD82-462D-BF8E-6DE8E12A1230}" srcOrd="1" destOrd="0" presId="urn:microsoft.com/office/officeart/2005/8/layout/process5"/>
    <dgm:cxn modelId="{400C98AB-A18C-4028-8D3B-A0D3466FCCD8}" srcId="{50A96263-87BD-48F2-BE1D-9CB99A338937}" destId="{1CA154CD-E1A2-40DA-A3BA-82B3A28279F8}" srcOrd="3" destOrd="0" parTransId="{7F06DBE9-BEE6-47CE-BF33-2BD76215AD73}" sibTransId="{F7A10937-540C-4320-B6A7-8490D249033C}"/>
    <dgm:cxn modelId="{E167C022-38A9-4A5B-99A8-A25995BC84D1}" srcId="{50A96263-87BD-48F2-BE1D-9CB99A338937}" destId="{D0B29FB9-00BC-468A-8C38-99C388455B1A}" srcOrd="2" destOrd="0" parTransId="{10E9BFA6-FE65-4B62-9EBE-0514A4C43B9E}" sibTransId="{C9C2C60B-78B4-4C3F-8072-B8BF6251FD1C}"/>
    <dgm:cxn modelId="{E49659C1-12E6-4988-8023-40939028CB83}" type="presOf" srcId="{50A96263-87BD-48F2-BE1D-9CB99A338937}" destId="{AF962550-130C-4CE7-870E-758904A69801}" srcOrd="0" destOrd="0" presId="urn:microsoft.com/office/officeart/2005/8/layout/process5"/>
    <dgm:cxn modelId="{4D02CA6E-CE7E-4C32-812B-F64BF1952D7B}" type="presOf" srcId="{E161670B-F1E9-4BC6-B1B4-1C18553F2FC9}" destId="{B7334887-D754-42F4-A021-B2C774BBA7FC}" srcOrd="0" destOrd="0" presId="urn:microsoft.com/office/officeart/2005/8/layout/process5"/>
    <dgm:cxn modelId="{8115AE8A-3D14-4B16-8848-590D61083BE8}" srcId="{50A96263-87BD-48F2-BE1D-9CB99A338937}" destId="{E161670B-F1E9-4BC6-B1B4-1C18553F2FC9}" srcOrd="0" destOrd="0" parTransId="{90101597-583E-4EAD-B6A4-6B80B849EFE4}" sibTransId="{85BE26F9-7122-4C1B-A957-56D53AC0EF00}"/>
    <dgm:cxn modelId="{9AD340EF-9308-4407-9EBF-94850FD73AA9}" type="presOf" srcId="{C9C2C60B-78B4-4C3F-8072-B8BF6251FD1C}" destId="{0B477D23-3D41-48AC-9ABC-0AECD8815A73}" srcOrd="0" destOrd="0" presId="urn:microsoft.com/office/officeart/2005/8/layout/process5"/>
    <dgm:cxn modelId="{5FC607DE-C9A6-4B05-9201-D80030372123}" type="presOf" srcId="{C9C2C60B-78B4-4C3F-8072-B8BF6251FD1C}" destId="{5D1CDD5D-313F-4D7A-8BD3-1DE213D8E4C9}" srcOrd="1" destOrd="0" presId="urn:microsoft.com/office/officeart/2005/8/layout/process5"/>
    <dgm:cxn modelId="{B39453D2-A53D-4CB6-AF98-ED8F142D1108}" srcId="{50A96263-87BD-48F2-BE1D-9CB99A338937}" destId="{88512D32-2538-4F18-8D1F-B1B258A07592}" srcOrd="1" destOrd="0" parTransId="{A47992A2-4BE2-43A7-A713-3933B34CCC99}" sibTransId="{465BE271-69EE-43B2-891D-E97C1DD8B8D1}"/>
    <dgm:cxn modelId="{2BD8E284-2D8D-43DC-929F-9B4AD1E63037}" type="presParOf" srcId="{AF962550-130C-4CE7-870E-758904A69801}" destId="{B7334887-D754-42F4-A021-B2C774BBA7FC}" srcOrd="0" destOrd="0" presId="urn:microsoft.com/office/officeart/2005/8/layout/process5"/>
    <dgm:cxn modelId="{A43305C4-1AE8-43B5-8CF5-73D7200F2AB8}" type="presParOf" srcId="{AF962550-130C-4CE7-870E-758904A69801}" destId="{E72E9898-4199-4EFC-B688-A20CB043B987}" srcOrd="1" destOrd="0" presId="urn:microsoft.com/office/officeart/2005/8/layout/process5"/>
    <dgm:cxn modelId="{67974768-25D9-4A4B-8BE4-DAA0D9AC88AA}" type="presParOf" srcId="{E72E9898-4199-4EFC-B688-A20CB043B987}" destId="{E6531742-DD82-462D-BF8E-6DE8E12A1230}" srcOrd="0" destOrd="0" presId="urn:microsoft.com/office/officeart/2005/8/layout/process5"/>
    <dgm:cxn modelId="{1B575C5B-8252-4267-82A7-B7F8FFA319EE}" type="presParOf" srcId="{AF962550-130C-4CE7-870E-758904A69801}" destId="{C3590FDB-828D-45F3-BFC4-D6A186A8AC44}" srcOrd="2" destOrd="0" presId="urn:microsoft.com/office/officeart/2005/8/layout/process5"/>
    <dgm:cxn modelId="{815371E1-B57D-4185-8244-9D3786A7BBAC}" type="presParOf" srcId="{AF962550-130C-4CE7-870E-758904A69801}" destId="{06DF5375-7DE3-4EC7-BCC9-A2168CDD1B4E}" srcOrd="3" destOrd="0" presId="urn:microsoft.com/office/officeart/2005/8/layout/process5"/>
    <dgm:cxn modelId="{4D175F92-BF57-45EC-A681-DCC3FA65FBEB}" type="presParOf" srcId="{06DF5375-7DE3-4EC7-BCC9-A2168CDD1B4E}" destId="{DFB94CF6-F8BB-407A-A2C0-67B51FA8D055}" srcOrd="0" destOrd="0" presId="urn:microsoft.com/office/officeart/2005/8/layout/process5"/>
    <dgm:cxn modelId="{8EF3F1D0-ECAE-413F-8011-EDF949E8EFA4}" type="presParOf" srcId="{AF962550-130C-4CE7-870E-758904A69801}" destId="{A3B051EB-B24A-4DE7-97A7-BA660AA0574A}" srcOrd="4" destOrd="0" presId="urn:microsoft.com/office/officeart/2005/8/layout/process5"/>
    <dgm:cxn modelId="{D4AA469F-DDD1-4215-9749-F9E806BC5FE7}" type="presParOf" srcId="{AF962550-130C-4CE7-870E-758904A69801}" destId="{0B477D23-3D41-48AC-9ABC-0AECD8815A73}" srcOrd="5" destOrd="0" presId="urn:microsoft.com/office/officeart/2005/8/layout/process5"/>
    <dgm:cxn modelId="{8364561D-6203-4D59-B530-1202098C0114}" type="presParOf" srcId="{0B477D23-3D41-48AC-9ABC-0AECD8815A73}" destId="{5D1CDD5D-313F-4D7A-8BD3-1DE213D8E4C9}" srcOrd="0" destOrd="0" presId="urn:microsoft.com/office/officeart/2005/8/layout/process5"/>
    <dgm:cxn modelId="{04324BB1-114C-4974-BFAA-7A9C8937F88A}" type="presParOf" srcId="{AF962550-130C-4CE7-870E-758904A69801}" destId="{3434FBB7-BD1E-4F35-98D1-9A10B081F769}" srcOrd="6"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9B943-AE85-46C9-9E41-F566997FA35B}">
      <dsp:nvSpPr>
        <dsp:cNvPr id="0" name=""/>
        <dsp:cNvSpPr/>
      </dsp:nvSpPr>
      <dsp:spPr>
        <a:xfrm>
          <a:off x="3096949" y="1503957"/>
          <a:ext cx="1221650" cy="3418196"/>
        </a:xfrm>
        <a:custGeom>
          <a:avLst/>
          <a:gdLst/>
          <a:ahLst/>
          <a:cxnLst/>
          <a:rect l="0" t="0" r="0" b="0"/>
          <a:pathLst>
            <a:path>
              <a:moveTo>
                <a:pt x="1221650" y="0"/>
              </a:moveTo>
              <a:lnTo>
                <a:pt x="1221650" y="3418196"/>
              </a:lnTo>
              <a:lnTo>
                <a:pt x="0" y="3418196"/>
              </a:lnTo>
            </a:path>
          </a:pathLst>
        </a:custGeom>
        <a:noFill/>
        <a:ln w="28575" cap="flat" cmpd="sng" algn="ctr">
          <a:solidFill>
            <a:schemeClr val="accent2"/>
          </a:solidFill>
          <a:prstDash val="dashDot"/>
        </a:ln>
        <a:effectLst/>
      </dsp:spPr>
      <dsp:style>
        <a:lnRef idx="2">
          <a:scrgbClr r="0" g="0" b="0"/>
        </a:lnRef>
        <a:fillRef idx="0">
          <a:scrgbClr r="0" g="0" b="0"/>
        </a:fillRef>
        <a:effectRef idx="0">
          <a:scrgbClr r="0" g="0" b="0"/>
        </a:effectRef>
        <a:fontRef idx="minor"/>
      </dsp:style>
    </dsp:sp>
    <dsp:sp modelId="{68C63CFA-B608-4BE9-A368-9153262684C8}">
      <dsp:nvSpPr>
        <dsp:cNvPr id="0" name=""/>
        <dsp:cNvSpPr/>
      </dsp:nvSpPr>
      <dsp:spPr>
        <a:xfrm>
          <a:off x="4318600" y="1503957"/>
          <a:ext cx="685797" cy="1325715"/>
        </a:xfrm>
        <a:custGeom>
          <a:avLst/>
          <a:gdLst/>
          <a:ahLst/>
          <a:cxnLst/>
          <a:rect l="0" t="0" r="0" b="0"/>
          <a:pathLst>
            <a:path>
              <a:moveTo>
                <a:pt x="0" y="0"/>
              </a:moveTo>
              <a:lnTo>
                <a:pt x="0" y="1325715"/>
              </a:lnTo>
              <a:lnTo>
                <a:pt x="685797" y="132571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B7862A3-944B-456E-A429-F0F34B93AD84}">
      <dsp:nvSpPr>
        <dsp:cNvPr id="0" name=""/>
        <dsp:cNvSpPr/>
      </dsp:nvSpPr>
      <dsp:spPr>
        <a:xfrm>
          <a:off x="3707955" y="1503957"/>
          <a:ext cx="610644" cy="1327459"/>
        </a:xfrm>
        <a:custGeom>
          <a:avLst/>
          <a:gdLst/>
          <a:ahLst/>
          <a:cxnLst/>
          <a:rect l="0" t="0" r="0" b="0"/>
          <a:pathLst>
            <a:path>
              <a:moveTo>
                <a:pt x="610644" y="0"/>
              </a:moveTo>
              <a:lnTo>
                <a:pt x="610644" y="1327459"/>
              </a:lnTo>
              <a:lnTo>
                <a:pt x="0" y="132745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5CEC9B6-43C7-46A3-B7D2-E1C88D9C87D4}">
      <dsp:nvSpPr>
        <dsp:cNvPr id="0" name=""/>
        <dsp:cNvSpPr/>
      </dsp:nvSpPr>
      <dsp:spPr>
        <a:xfrm>
          <a:off x="859262" y="114296"/>
          <a:ext cx="6918674" cy="138966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CAPS Pest List</a:t>
          </a:r>
          <a:endParaRPr lang="en-US" sz="3500" kern="1200" dirty="0"/>
        </a:p>
      </dsp:txBody>
      <dsp:txXfrm>
        <a:off x="859262" y="114296"/>
        <a:ext cx="6918674" cy="1389660"/>
      </dsp:txXfrm>
    </dsp:sp>
    <dsp:sp modelId="{7AA1586E-A24A-412B-A53B-D4D2C7B0EA85}">
      <dsp:nvSpPr>
        <dsp:cNvPr id="0" name=""/>
        <dsp:cNvSpPr/>
      </dsp:nvSpPr>
      <dsp:spPr>
        <a:xfrm>
          <a:off x="432414" y="2159508"/>
          <a:ext cx="3275540" cy="1343815"/>
        </a:xfrm>
        <a:prstGeom prst="rect">
          <a:avLst/>
        </a:prstGeom>
        <a:solidFill>
          <a:schemeClr val="accent4"/>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Survey Manuals</a:t>
          </a:r>
          <a:endParaRPr lang="en-US" sz="3500" kern="1200" dirty="0"/>
        </a:p>
      </dsp:txBody>
      <dsp:txXfrm>
        <a:off x="432414" y="2159508"/>
        <a:ext cx="3275540" cy="1343815"/>
      </dsp:txXfrm>
    </dsp:sp>
    <dsp:sp modelId="{E09D9380-6BB6-424B-B9E8-4BD1E72A9610}">
      <dsp:nvSpPr>
        <dsp:cNvPr id="0" name=""/>
        <dsp:cNvSpPr/>
      </dsp:nvSpPr>
      <dsp:spPr>
        <a:xfrm>
          <a:off x="5004397" y="1955291"/>
          <a:ext cx="3275540" cy="1748762"/>
        </a:xfrm>
        <a:prstGeom prst="rect">
          <a:avLst/>
        </a:prstGeom>
        <a:solidFill>
          <a:schemeClr val="accent3"/>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Economic and Environmental Importance</a:t>
          </a:r>
          <a:endParaRPr lang="en-US" sz="3500" kern="1200" dirty="0"/>
        </a:p>
      </dsp:txBody>
      <dsp:txXfrm>
        <a:off x="5004397" y="1955291"/>
        <a:ext cx="3275540" cy="1748762"/>
      </dsp:txXfrm>
    </dsp:sp>
    <dsp:sp modelId="{E77F7115-4008-487E-8114-36CEAEB45AC8}">
      <dsp:nvSpPr>
        <dsp:cNvPr id="0" name=""/>
        <dsp:cNvSpPr/>
      </dsp:nvSpPr>
      <dsp:spPr>
        <a:xfrm>
          <a:off x="279996" y="4152900"/>
          <a:ext cx="2816952" cy="1538506"/>
        </a:xfrm>
        <a:prstGeom prst="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225" tIns="22225" rIns="22225" bIns="22225" numCol="1" spcCol="1270" anchor="ctr" anchorCtr="0">
          <a:noAutofit/>
        </a:bodyPr>
        <a:lstStyle/>
        <a:p>
          <a:pPr lvl="0" algn="ctr" defTabSz="1555750">
            <a:lnSpc>
              <a:spcPct val="90000"/>
            </a:lnSpc>
            <a:spcBef>
              <a:spcPct val="0"/>
            </a:spcBef>
            <a:spcAft>
              <a:spcPct val="35000"/>
            </a:spcAft>
          </a:pPr>
          <a:r>
            <a:rPr lang="en-US" sz="3500" kern="1200" dirty="0" smtClean="0"/>
            <a:t>Additional Pests of Concern</a:t>
          </a:r>
          <a:endParaRPr lang="en-US" sz="3500" kern="1200" dirty="0"/>
        </a:p>
      </dsp:txBody>
      <dsp:txXfrm>
        <a:off x="279996" y="4152900"/>
        <a:ext cx="2816952" cy="15385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0F8A58-74F1-4089-A312-E1CE6FE74D33}">
      <dsp:nvSpPr>
        <dsp:cNvPr id="0" name=""/>
        <dsp:cNvSpPr/>
      </dsp:nvSpPr>
      <dsp:spPr>
        <a:xfrm rot="5400000">
          <a:off x="4629500" y="-1903874"/>
          <a:ext cx="1490237" cy="5676189"/>
        </a:xfrm>
        <a:prstGeom prst="round2SameRect">
          <a:avLst/>
        </a:prstGeom>
        <a:solidFill>
          <a:schemeClr val="accent4">
            <a:lumMod val="20000"/>
            <a:lumOff val="80000"/>
            <a:alpha val="90000"/>
          </a:schemeClr>
        </a:solidFill>
        <a:ln w="25400" cap="flat" cmpd="sng" algn="ctr">
          <a:solidFill>
            <a:schemeClr val="accent4">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Provide guidelines for early detection surveys.</a:t>
          </a:r>
          <a:endParaRPr lang="en-US" sz="1900" kern="1200" dirty="0"/>
        </a:p>
        <a:p>
          <a:pPr marL="171450" lvl="1" indent="-171450" algn="l" defTabSz="844550">
            <a:lnSpc>
              <a:spcPct val="90000"/>
            </a:lnSpc>
            <a:spcBef>
              <a:spcPct val="0"/>
            </a:spcBef>
            <a:spcAft>
              <a:spcPct val="15000"/>
            </a:spcAft>
            <a:buChar char="••"/>
          </a:pPr>
          <a:r>
            <a:rPr lang="en-US" sz="1900" kern="1200" dirty="0" smtClean="0"/>
            <a:t>Organized by Taxonomy or Commodity.</a:t>
          </a:r>
          <a:endParaRPr lang="en-US" sz="1900" kern="1200" dirty="0"/>
        </a:p>
        <a:p>
          <a:pPr marL="171450" lvl="1" indent="-171450" algn="l" defTabSz="844550">
            <a:lnSpc>
              <a:spcPct val="90000"/>
            </a:lnSpc>
            <a:spcBef>
              <a:spcPct val="0"/>
            </a:spcBef>
            <a:spcAft>
              <a:spcPct val="15000"/>
            </a:spcAft>
            <a:buChar char="••"/>
          </a:pPr>
          <a:r>
            <a:rPr lang="en-US" sz="1900" kern="1200" dirty="0" smtClean="0"/>
            <a:t>Priority Pests: High impact pests and moderate impact pests when appropriate.</a:t>
          </a:r>
          <a:endParaRPr lang="en-US" sz="1900" kern="1200" dirty="0"/>
        </a:p>
      </dsp:txBody>
      <dsp:txXfrm rot="-5400000">
        <a:off x="2536525" y="261848"/>
        <a:ext cx="5603442" cy="1344743"/>
      </dsp:txXfrm>
    </dsp:sp>
    <dsp:sp modelId="{37FE4AB5-F781-4492-B630-9CED04FD90E0}">
      <dsp:nvSpPr>
        <dsp:cNvPr id="0" name=""/>
        <dsp:cNvSpPr/>
      </dsp:nvSpPr>
      <dsp:spPr>
        <a:xfrm>
          <a:off x="557" y="2822"/>
          <a:ext cx="2535966" cy="1862796"/>
        </a:xfrm>
        <a:prstGeom prst="roundRect">
          <a:avLst/>
        </a:prstGeom>
        <a:solidFill>
          <a:schemeClr val="accent4"/>
        </a:solidFill>
        <a:ln w="25400" cap="flat" cmpd="sng" algn="ctr">
          <a:solidFill>
            <a:schemeClr val="accent4"/>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Survey Manuals</a:t>
          </a:r>
          <a:endParaRPr lang="en-US" sz="2700" kern="1200" dirty="0"/>
        </a:p>
      </dsp:txBody>
      <dsp:txXfrm>
        <a:off x="91491" y="93756"/>
        <a:ext cx="2354098" cy="1680928"/>
      </dsp:txXfrm>
    </dsp:sp>
    <dsp:sp modelId="{9EADDFB0-9E62-424B-AF2D-8D8FFBCCC3BA}">
      <dsp:nvSpPr>
        <dsp:cNvPr id="0" name=""/>
        <dsp:cNvSpPr/>
      </dsp:nvSpPr>
      <dsp:spPr>
        <a:xfrm rot="5400000">
          <a:off x="4629500" y="52062"/>
          <a:ext cx="1490237" cy="5676189"/>
        </a:xfrm>
        <a:prstGeom prst="round2SameRect">
          <a:avLst/>
        </a:prstGeom>
        <a:solidFill>
          <a:schemeClr val="accent3">
            <a:lumMod val="20000"/>
            <a:lumOff val="80000"/>
            <a:alpha val="90000"/>
          </a:schemeClr>
        </a:solidFill>
        <a:ln w="25400" cap="flat" cmpd="sng" algn="ctr">
          <a:solidFill>
            <a:schemeClr val="accent3">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List of pests ranked as high impact by OPEP. </a:t>
          </a:r>
          <a:endParaRPr lang="en-US" sz="1900" kern="1200" dirty="0"/>
        </a:p>
        <a:p>
          <a:pPr marL="171450" lvl="1" indent="-171450" algn="l" defTabSz="844550">
            <a:lnSpc>
              <a:spcPct val="90000"/>
            </a:lnSpc>
            <a:spcBef>
              <a:spcPct val="0"/>
            </a:spcBef>
            <a:spcAft>
              <a:spcPct val="15000"/>
            </a:spcAft>
            <a:buChar char="••"/>
          </a:pPr>
          <a:r>
            <a:rPr lang="en-US" sz="1900" kern="1200" dirty="0" smtClean="0"/>
            <a:t>These pests are also included in relevant survey manuals.</a:t>
          </a:r>
          <a:endParaRPr lang="en-US" sz="1900" kern="1200" dirty="0"/>
        </a:p>
        <a:p>
          <a:pPr marL="171450" lvl="1" indent="-171450" algn="l" defTabSz="844550">
            <a:lnSpc>
              <a:spcPct val="90000"/>
            </a:lnSpc>
            <a:spcBef>
              <a:spcPct val="0"/>
            </a:spcBef>
            <a:spcAft>
              <a:spcPct val="15000"/>
            </a:spcAft>
            <a:buChar char="••"/>
          </a:pPr>
          <a:r>
            <a:rPr lang="en-US" sz="1900" kern="1200" dirty="0" smtClean="0"/>
            <a:t>Priority Pests</a:t>
          </a:r>
          <a:endParaRPr lang="en-US" sz="1900" kern="1200" dirty="0"/>
        </a:p>
      </dsp:txBody>
      <dsp:txXfrm rot="-5400000">
        <a:off x="2536525" y="2217785"/>
        <a:ext cx="5603442" cy="1344743"/>
      </dsp:txXfrm>
    </dsp:sp>
    <dsp:sp modelId="{3A781E1E-2DBA-4FE1-B026-BAB54316AD9F}">
      <dsp:nvSpPr>
        <dsp:cNvPr id="0" name=""/>
        <dsp:cNvSpPr/>
      </dsp:nvSpPr>
      <dsp:spPr>
        <a:xfrm>
          <a:off x="557" y="1958758"/>
          <a:ext cx="2535966" cy="1862796"/>
        </a:xfrm>
        <a:prstGeom prst="roundRect">
          <a:avLst/>
        </a:prstGeom>
        <a:solidFill>
          <a:schemeClr val="accent3"/>
        </a:solidFill>
        <a:ln w="254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Economic and Environmental Importance</a:t>
          </a:r>
          <a:endParaRPr lang="en-US" sz="2700" kern="1200" dirty="0"/>
        </a:p>
      </dsp:txBody>
      <dsp:txXfrm>
        <a:off x="91491" y="2049692"/>
        <a:ext cx="2354098" cy="1680928"/>
      </dsp:txXfrm>
    </dsp:sp>
    <dsp:sp modelId="{97C1F833-63AE-436F-BB0A-0E1633A816A3}">
      <dsp:nvSpPr>
        <dsp:cNvPr id="0" name=""/>
        <dsp:cNvSpPr/>
      </dsp:nvSpPr>
      <dsp:spPr>
        <a:xfrm rot="5400000">
          <a:off x="4629500" y="2007998"/>
          <a:ext cx="1490237" cy="5676189"/>
        </a:xfrm>
        <a:prstGeom prst="round2SameRect">
          <a:avLst/>
        </a:prstGeom>
        <a:solidFill>
          <a:schemeClr val="accent2">
            <a:lumMod val="20000"/>
            <a:lumOff val="80000"/>
            <a:alpha val="90000"/>
          </a:schemeClr>
        </a:solidFill>
        <a:ln w="25400" cap="flat" cmpd="sng" algn="ctr">
          <a:solidFill>
            <a:schemeClr val="accent2">
              <a:lumMod val="60000"/>
              <a:lumOff val="4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dirty="0" smtClean="0"/>
            <a:t>Moderate impact pests that do not fit into an existing survey manual. Datasheets are freestanding.</a:t>
          </a:r>
          <a:endParaRPr lang="en-US" sz="1900" kern="1200" dirty="0"/>
        </a:p>
        <a:p>
          <a:pPr marL="171450" lvl="1" indent="-171450" algn="l" defTabSz="844550">
            <a:lnSpc>
              <a:spcPct val="90000"/>
            </a:lnSpc>
            <a:spcBef>
              <a:spcPct val="0"/>
            </a:spcBef>
            <a:spcAft>
              <a:spcPct val="15000"/>
            </a:spcAft>
            <a:buChar char="••"/>
          </a:pPr>
          <a:r>
            <a:rPr lang="en-US" sz="1900" kern="1200" dirty="0" smtClean="0"/>
            <a:t>Low impact pests with significant reason. </a:t>
          </a:r>
          <a:endParaRPr lang="en-US" sz="1900" kern="1200" dirty="0"/>
        </a:p>
        <a:p>
          <a:pPr marL="171450" lvl="1" indent="-171450" algn="l" defTabSz="844550">
            <a:lnSpc>
              <a:spcPct val="90000"/>
            </a:lnSpc>
            <a:spcBef>
              <a:spcPct val="0"/>
            </a:spcBef>
            <a:spcAft>
              <a:spcPct val="15000"/>
            </a:spcAft>
            <a:buChar char="••"/>
          </a:pPr>
          <a:r>
            <a:rPr lang="en-US" sz="1900" kern="1200" dirty="0" smtClean="0"/>
            <a:t>Not Priority Pests</a:t>
          </a:r>
          <a:endParaRPr lang="en-US" sz="1900" kern="1200" dirty="0"/>
        </a:p>
      </dsp:txBody>
      <dsp:txXfrm rot="-5400000">
        <a:off x="2536525" y="4173721"/>
        <a:ext cx="5603442" cy="1344743"/>
      </dsp:txXfrm>
    </dsp:sp>
    <dsp:sp modelId="{953FB24F-0810-4A96-8F86-64CB94264DEA}">
      <dsp:nvSpPr>
        <dsp:cNvPr id="0" name=""/>
        <dsp:cNvSpPr/>
      </dsp:nvSpPr>
      <dsp:spPr>
        <a:xfrm>
          <a:off x="557" y="3914695"/>
          <a:ext cx="2535966" cy="1862796"/>
        </a:xfrm>
        <a:prstGeom prst="roundRect">
          <a:avLst/>
        </a:prstGeom>
        <a:solidFill>
          <a:schemeClr val="accent2"/>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2870" tIns="51435" rIns="102870" bIns="51435" numCol="1" spcCol="1270" anchor="ctr" anchorCtr="0">
          <a:noAutofit/>
        </a:bodyPr>
        <a:lstStyle/>
        <a:p>
          <a:pPr lvl="0" algn="ctr" defTabSz="1200150">
            <a:lnSpc>
              <a:spcPct val="90000"/>
            </a:lnSpc>
            <a:spcBef>
              <a:spcPct val="0"/>
            </a:spcBef>
            <a:spcAft>
              <a:spcPct val="35000"/>
            </a:spcAft>
          </a:pPr>
          <a:r>
            <a:rPr lang="en-US" sz="2700" kern="1200" dirty="0" smtClean="0"/>
            <a:t>Additional Pests of Concern</a:t>
          </a:r>
          <a:endParaRPr lang="en-US" sz="2700" kern="1200" dirty="0"/>
        </a:p>
      </dsp:txBody>
      <dsp:txXfrm>
        <a:off x="91491" y="4005629"/>
        <a:ext cx="2354098" cy="168092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7334887-D754-42F4-A021-B2C774BBA7FC}">
      <dsp:nvSpPr>
        <dsp:cNvPr id="0" name=""/>
        <dsp:cNvSpPr/>
      </dsp:nvSpPr>
      <dsp:spPr>
        <a:xfrm>
          <a:off x="0" y="265613"/>
          <a:ext cx="2190377" cy="1314226"/>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Impact Potential</a:t>
          </a:r>
          <a:endParaRPr lang="en-US" sz="2400" kern="1200" dirty="0"/>
        </a:p>
      </dsp:txBody>
      <dsp:txXfrm>
        <a:off x="38492" y="304105"/>
        <a:ext cx="2113393" cy="1237242"/>
      </dsp:txXfrm>
    </dsp:sp>
    <dsp:sp modelId="{E72E9898-4199-4EFC-B688-A20CB043B987}">
      <dsp:nvSpPr>
        <dsp:cNvPr id="0" name=""/>
        <dsp:cNvSpPr/>
      </dsp:nvSpPr>
      <dsp:spPr>
        <a:xfrm>
          <a:off x="2383130" y="651120"/>
          <a:ext cx="464358" cy="543213"/>
        </a:xfrm>
        <a:prstGeom prst="rightArrow">
          <a:avLst>
            <a:gd name="adj1" fmla="val 60000"/>
            <a:gd name="adj2" fmla="val 50000"/>
          </a:avLst>
        </a:prstGeom>
        <a:solidFill>
          <a:schemeClr val="accent2">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2383130" y="759763"/>
        <a:ext cx="325051" cy="325927"/>
      </dsp:txXfrm>
    </dsp:sp>
    <dsp:sp modelId="{C3590FDB-828D-45F3-BFC4-D6A186A8AC44}">
      <dsp:nvSpPr>
        <dsp:cNvPr id="0" name=""/>
        <dsp:cNvSpPr/>
      </dsp:nvSpPr>
      <dsp:spPr>
        <a:xfrm>
          <a:off x="3066526" y="265613"/>
          <a:ext cx="2190377" cy="1314226"/>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t>Likelihood of Introduction</a:t>
          </a:r>
          <a:endParaRPr lang="en-US" sz="2400" b="1" kern="1200" dirty="0"/>
        </a:p>
      </dsp:txBody>
      <dsp:txXfrm>
        <a:off x="3105018" y="304105"/>
        <a:ext cx="2113393" cy="1237242"/>
      </dsp:txXfrm>
    </dsp:sp>
    <dsp:sp modelId="{06DF5375-7DE3-4EC7-BCC9-A2168CDD1B4E}">
      <dsp:nvSpPr>
        <dsp:cNvPr id="0" name=""/>
        <dsp:cNvSpPr/>
      </dsp:nvSpPr>
      <dsp:spPr>
        <a:xfrm>
          <a:off x="5449658" y="651120"/>
          <a:ext cx="464360" cy="543213"/>
        </a:xfrm>
        <a:prstGeom prst="rightArrow">
          <a:avLst>
            <a:gd name="adj1" fmla="val 60000"/>
            <a:gd name="adj2" fmla="val 50000"/>
          </a:avLst>
        </a:prstGeom>
        <a:solidFill>
          <a:schemeClr val="accent3">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844550">
            <a:lnSpc>
              <a:spcPct val="90000"/>
            </a:lnSpc>
            <a:spcBef>
              <a:spcPct val="0"/>
            </a:spcBef>
            <a:spcAft>
              <a:spcPct val="35000"/>
            </a:spcAft>
          </a:pPr>
          <a:endParaRPr lang="en-US" sz="1900" kern="1200"/>
        </a:p>
      </dsp:txBody>
      <dsp:txXfrm>
        <a:off x="5449658" y="759763"/>
        <a:ext cx="325052" cy="325927"/>
      </dsp:txXfrm>
    </dsp:sp>
    <dsp:sp modelId="{A3B051EB-B24A-4DE7-97A7-BA660AA0574A}">
      <dsp:nvSpPr>
        <dsp:cNvPr id="0" name=""/>
        <dsp:cNvSpPr/>
      </dsp:nvSpPr>
      <dsp:spPr>
        <a:xfrm>
          <a:off x="6133055" y="265613"/>
          <a:ext cx="2553739" cy="131422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kern="1200" dirty="0" smtClean="0"/>
            <a:t>Survey Feasibility &amp; </a:t>
          </a:r>
          <a:br>
            <a:rPr lang="en-US" sz="2400" kern="1200" dirty="0" smtClean="0"/>
          </a:br>
          <a:r>
            <a:rPr lang="en-US" sz="2400" kern="1200" dirty="0" smtClean="0"/>
            <a:t>Cost Effectiveness</a:t>
          </a:r>
          <a:endParaRPr lang="en-US" sz="2400" kern="1200" dirty="0"/>
        </a:p>
      </dsp:txBody>
      <dsp:txXfrm>
        <a:off x="6171547" y="304105"/>
        <a:ext cx="2476755" cy="1237242"/>
      </dsp:txXfrm>
    </dsp:sp>
    <dsp:sp modelId="{0B477D23-3D41-48AC-9ABC-0AECD8815A73}">
      <dsp:nvSpPr>
        <dsp:cNvPr id="0" name=""/>
        <dsp:cNvSpPr/>
      </dsp:nvSpPr>
      <dsp:spPr>
        <a:xfrm rot="5197862">
          <a:off x="7335470" y="1539849"/>
          <a:ext cx="253544" cy="543213"/>
        </a:xfrm>
        <a:prstGeom prst="rightArrow">
          <a:avLst>
            <a:gd name="adj1" fmla="val 60000"/>
            <a:gd name="adj2" fmla="val 50000"/>
          </a:avLst>
        </a:prstGeom>
        <a:solidFill>
          <a:schemeClr val="accent4">
            <a:hueOff val="0"/>
            <a:satOff val="0"/>
            <a:lumOff val="0"/>
            <a:alphaOff val="0"/>
          </a:schemeClr>
        </a:solidFill>
        <a:ln>
          <a:noFill/>
        </a:ln>
        <a:effectLst>
          <a:outerShdw blurRad="50800" dist="38100" dir="2700000" algn="tl" rotWithShape="0">
            <a:prstClr val="black">
              <a:alpha val="40000"/>
            </a:prstClr>
          </a:outerShdw>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n-US" sz="1200" kern="1200"/>
        </a:p>
      </dsp:txBody>
      <dsp:txXfrm rot="-5400000">
        <a:off x="7297044" y="1684749"/>
        <a:ext cx="325927" cy="177481"/>
      </dsp:txXfrm>
    </dsp:sp>
    <dsp:sp modelId="{3434FBB7-BD1E-4F35-98D1-9A10B081F769}">
      <dsp:nvSpPr>
        <dsp:cNvPr id="0" name=""/>
        <dsp:cNvSpPr/>
      </dsp:nvSpPr>
      <dsp:spPr>
        <a:xfrm>
          <a:off x="6267808" y="2057399"/>
          <a:ext cx="2495190" cy="131422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a:outerShdw blurRad="50800" dist="38100" dir="2700000" algn="tl"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n-US" sz="2400" b="1" kern="1200" dirty="0" smtClean="0">
              <a:solidFill>
                <a:srgbClr val="FFFF00"/>
              </a:solidFill>
            </a:rPr>
            <a:t>Add to survey program?</a:t>
          </a:r>
          <a:endParaRPr lang="en-US" sz="2400" b="1" kern="1200" dirty="0">
            <a:solidFill>
              <a:srgbClr val="FFFF00"/>
            </a:solidFill>
          </a:endParaRPr>
        </a:p>
      </dsp:txBody>
      <dsp:txXfrm>
        <a:off x="6306300" y="2095891"/>
        <a:ext cx="2418206" cy="123724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C43D012-C4F2-4ACC-A300-801E86EE8A1D}" type="datetimeFigureOut">
              <a:rPr lang="en-US" smtClean="0"/>
              <a:t>2/8/2018</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D36905-4E62-47F3-80AE-79CB18717C5E}" type="slidenum">
              <a:rPr lang="en-US" smtClean="0"/>
              <a:t>‹#›</a:t>
            </a:fld>
            <a:endParaRPr lang="en-US"/>
          </a:p>
        </p:txBody>
      </p:sp>
    </p:spTree>
    <p:extLst>
      <p:ext uri="{BB962C8B-B14F-4D97-AF65-F5344CB8AC3E}">
        <p14:creationId xmlns:p14="http://schemas.microsoft.com/office/powerpoint/2010/main" val="153588109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Presented by </a:t>
            </a:r>
            <a:r>
              <a:rPr lang="en-US" baseline="0" dirty="0" smtClean="0"/>
              <a:t>Dan Mackesy </a:t>
            </a:r>
          </a:p>
          <a:p>
            <a:endParaRPr lang="en-US" dirty="0" smtClean="0"/>
          </a:p>
          <a:p>
            <a:r>
              <a:rPr lang="en-US" dirty="0" smtClean="0"/>
              <a:t>And to give you an overview of the pest</a:t>
            </a:r>
            <a:r>
              <a:rPr lang="en-US" baseline="0" dirty="0" smtClean="0"/>
              <a:t> prioritization process, w</a:t>
            </a:r>
            <a:r>
              <a:rPr lang="en-US" dirty="0" smtClean="0"/>
              <a:t>hen we get pest</a:t>
            </a:r>
            <a:r>
              <a:rPr lang="en-US" baseline="0" dirty="0" smtClean="0"/>
              <a:t> suggestions:</a:t>
            </a:r>
          </a:p>
          <a:p>
            <a:pPr marL="174913" indent="-174913">
              <a:buFont typeface="Arial" panose="020B0604020202020204" pitchFamily="34" charset="0"/>
              <a:buChar char="•"/>
            </a:pPr>
            <a:r>
              <a:rPr lang="en-US" baseline="0" dirty="0" smtClean="0"/>
              <a:t>First, we conduct a pre-assessment to determine if the pest is a good candidate for CAPS. </a:t>
            </a:r>
          </a:p>
          <a:p>
            <a:pPr marL="174913" indent="-174913">
              <a:buFont typeface="Arial" panose="020B0604020202020204" pitchFamily="34" charset="0"/>
              <a:buChar char="•"/>
            </a:pPr>
            <a:r>
              <a:rPr lang="en-US" baseline="0" dirty="0" smtClean="0"/>
              <a:t>If it passes the pre-assessment, the potential impact of the pest is evaluated using the Objective Prioritization of Exotic Pests (OPEP) model. </a:t>
            </a:r>
          </a:p>
          <a:p>
            <a:pPr marL="174913" indent="-174913">
              <a:buFont typeface="Arial" panose="020B0604020202020204" pitchFamily="34" charset="0"/>
              <a:buChar char="•"/>
            </a:pPr>
            <a:r>
              <a:rPr lang="en-US" baseline="0" dirty="0" smtClean="0"/>
              <a:t>The pests that rank as high impact and some pests that rank as moderate impact are then run through a post-assessment. </a:t>
            </a:r>
          </a:p>
          <a:p>
            <a:pPr marL="174913" indent="-174913">
              <a:buFont typeface="Arial" panose="020B0604020202020204" pitchFamily="34" charset="0"/>
              <a:buChar char="•"/>
            </a:pPr>
            <a:r>
              <a:rPr lang="en-US" baseline="0" dirty="0" smtClean="0"/>
              <a:t>The post-assessment is used to determine if there are adequate survey and identification or diagnostic methods available.</a:t>
            </a:r>
          </a:p>
          <a:p>
            <a:pPr marL="174913" indent="-174913">
              <a:buFont typeface="Arial" panose="020B0604020202020204" pitchFamily="34" charset="0"/>
              <a:buChar char="•"/>
            </a:pPr>
            <a:r>
              <a:rPr lang="en-US" baseline="0" dirty="0" smtClean="0"/>
              <a:t>Those that pass the post-assessment are added to the CAPS prioritized pest list and are considered ready for the field.</a:t>
            </a:r>
          </a:p>
          <a:p>
            <a:endParaRPr lang="en-US" baseline="0" dirty="0" smtClean="0"/>
          </a:p>
        </p:txBody>
      </p:sp>
      <p:sp>
        <p:nvSpPr>
          <p:cNvPr id="4" name="Slide Number Placeholder 3"/>
          <p:cNvSpPr>
            <a:spLocks noGrp="1"/>
          </p:cNvSpPr>
          <p:nvPr>
            <p:ph type="sldNum" sz="quarter" idx="10"/>
          </p:nvPr>
        </p:nvSpPr>
        <p:spPr/>
        <p:txBody>
          <a:bodyPr/>
          <a:lstStyle/>
          <a:p>
            <a:fld id="{F2857AC9-2EA7-47A1-B88E-70729B75AED9}"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2957415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Presented</a:t>
            </a:r>
            <a:r>
              <a:rPr lang="en-US" baseline="0" dirty="0" smtClean="0"/>
              <a:t> by Heather Moylett</a:t>
            </a:r>
            <a:endParaRPr lang="en-US" dirty="0" smtClean="0"/>
          </a:p>
          <a:p>
            <a:endParaRPr lang="en-US" dirty="0" smtClean="0"/>
          </a:p>
          <a:p>
            <a:r>
              <a:rPr lang="en-US" dirty="0" smtClean="0"/>
              <a:t>The Priority Pest List includes</a:t>
            </a:r>
            <a:r>
              <a:rPr lang="en-US" baseline="0" dirty="0" smtClean="0"/>
              <a:t> the target pests in the CAPS Program. As of 2017, there are 153 pests on the CAPS list. This number is subject to change each year as CAPS adds new pests or removes existing pests. Pests are removed based on changes in US distribution, regulatory status, or changes to impact.</a:t>
            </a:r>
          </a:p>
          <a:p>
            <a:r>
              <a:rPr lang="en-US" baseline="0" dirty="0" smtClean="0"/>
              <a:t>The pests listed are included in one or more of the following categories: Additional Pests of Concern, Survey Manuals, and Economic and Environmental Impact. </a:t>
            </a:r>
            <a:endParaRPr lang="en-US" dirty="0"/>
          </a:p>
        </p:txBody>
      </p:sp>
      <p:sp>
        <p:nvSpPr>
          <p:cNvPr id="4" name="Slide Number Placeholder 3"/>
          <p:cNvSpPr>
            <a:spLocks noGrp="1"/>
          </p:cNvSpPr>
          <p:nvPr>
            <p:ph type="sldNum" sz="quarter" idx="10"/>
          </p:nvPr>
        </p:nvSpPr>
        <p:spPr/>
        <p:txBody>
          <a:bodyPr/>
          <a:lstStyle/>
          <a:p>
            <a:fld id="{D647D192-CE4C-440C-AE8B-FE1F7229E2CE}" type="slidenum">
              <a:rPr lang="en-US" smtClean="0"/>
              <a:t>15</a:t>
            </a:fld>
            <a:endParaRPr lang="en-US" dirty="0"/>
          </a:p>
        </p:txBody>
      </p:sp>
    </p:spTree>
    <p:extLst>
      <p:ext uri="{BB962C8B-B14F-4D97-AF65-F5344CB8AC3E}">
        <p14:creationId xmlns:p14="http://schemas.microsoft.com/office/powerpoint/2010/main" val="34811699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Presented</a:t>
            </a:r>
            <a:r>
              <a:rPr lang="en-US" baseline="0" dirty="0" smtClean="0"/>
              <a:t> by Heather Moylett</a:t>
            </a:r>
            <a:endParaRPr lang="en-US" dirty="0" smtClean="0"/>
          </a:p>
          <a:p>
            <a:endParaRPr lang="en-US" dirty="0"/>
          </a:p>
          <a:p>
            <a:r>
              <a:rPr lang="en-US" dirty="0"/>
              <a:t>Survey Manuals:</a:t>
            </a:r>
          </a:p>
          <a:p>
            <a:r>
              <a:rPr lang="en-US" dirty="0"/>
              <a:t>All CAPS surveys use a bundled survey approach, and survey manuals provide guidelines for conducting these surveys. In bundled surveys, groups of exotic pests are surveyed for concurrently. The purpose of this commodity-based (pests with the same host plant), taxon-based (similar pest taxa; e.g., cyst nematodes, bark beetles), and pathway-based (pests that follow the same pathway; e.g., Asian defoliators) bundling is to increase efficiency and cost-effectiveness of surveys.</a:t>
            </a:r>
          </a:p>
          <a:p>
            <a:endParaRPr lang="en-US" dirty="0"/>
          </a:p>
          <a:p>
            <a:r>
              <a:rPr lang="en-US" dirty="0"/>
              <a:t>Economic and Environmental Impact:</a:t>
            </a:r>
          </a:p>
          <a:p>
            <a:r>
              <a:rPr lang="en-US" dirty="0"/>
              <a:t>Pests on the Economic and Environmental Impact list (currently ~55 pests) are predicted to have significant economic or environmental impact if they become established in the U.S.</a:t>
            </a:r>
          </a:p>
          <a:p>
            <a:endParaRPr lang="en-US" dirty="0"/>
          </a:p>
          <a:p>
            <a:pPr algn="l"/>
            <a:r>
              <a:rPr lang="en-US" dirty="0"/>
              <a:t>Additional Pests of Concern:</a:t>
            </a:r>
          </a:p>
          <a:p>
            <a:pPr algn="l"/>
            <a:r>
              <a:rPr lang="en-US" dirty="0"/>
              <a:t>Pests on the Additional Pests of Concern list are moderate pests recommended to CAPS that do not fit into a survey manual or low impact pests that are retained for significant reasons (political, trade, etc.). </a:t>
            </a:r>
            <a:r>
              <a:rPr lang="en-US" dirty="0">
                <a:solidFill>
                  <a:srgbClr val="000000"/>
                </a:solidFill>
                <a:latin typeface="Arial" panose="020B0604020202020204" pitchFamily="34" charset="0"/>
              </a:rPr>
              <a:t>Pests on the APC List will have a free-standing datasheet accessible from the Approved Methods page and will not be considered a Priority Pest.  </a:t>
            </a:r>
          </a:p>
          <a:p>
            <a:pPr algn="l"/>
            <a:r>
              <a:rPr lang="en-US" dirty="0">
                <a:solidFill>
                  <a:srgbClr val="000000"/>
                </a:solidFill>
                <a:latin typeface="Arial" panose="020B0604020202020204" pitchFamily="34" charset="0"/>
              </a:rPr>
              <a:t>Ex. Mamestra brassicae</a:t>
            </a:r>
            <a:endParaRPr lang="en-US" dirty="0"/>
          </a:p>
        </p:txBody>
      </p:sp>
      <p:sp>
        <p:nvSpPr>
          <p:cNvPr id="4" name="Slide Number Placeholder 3"/>
          <p:cNvSpPr>
            <a:spLocks noGrp="1"/>
          </p:cNvSpPr>
          <p:nvPr>
            <p:ph type="sldNum" sz="quarter" idx="10"/>
          </p:nvPr>
        </p:nvSpPr>
        <p:spPr/>
        <p:txBody>
          <a:bodyPr/>
          <a:lstStyle/>
          <a:p>
            <a:fld id="{D647D192-CE4C-440C-AE8B-FE1F7229E2CE}" type="slidenum">
              <a:rPr lang="en-US" smtClean="0"/>
              <a:t>16</a:t>
            </a:fld>
            <a:endParaRPr lang="en-US" dirty="0"/>
          </a:p>
        </p:txBody>
      </p:sp>
    </p:spTree>
    <p:extLst>
      <p:ext uri="{BB962C8B-B14F-4D97-AF65-F5344CB8AC3E}">
        <p14:creationId xmlns:p14="http://schemas.microsoft.com/office/powerpoint/2010/main" val="417556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Presented</a:t>
            </a:r>
            <a:r>
              <a:rPr lang="en-US" baseline="0" dirty="0" smtClean="0"/>
              <a:t> by Heather Moylett</a:t>
            </a:r>
            <a:endParaRPr lang="en-US" dirty="0" smtClean="0"/>
          </a:p>
          <a:p>
            <a:endParaRPr lang="en-US" baseline="0" dirty="0" smtClean="0"/>
          </a:p>
          <a:p>
            <a:r>
              <a:rPr lang="en-US" dirty="0"/>
              <a:t>A new pest list is developed every two years. The process involves both the prioritization process to create a pest list and also development of the support tools that make the pest list “field-ready.” In this way, when the pest list is made available to the CAPS community, the datasheets, approved methods, and necessary infrastructure (traps and lures, diagnostics, screening aids, etc.) are in place so that surveys can take place. This slide represents our two-year timeline. </a:t>
            </a:r>
          </a:p>
        </p:txBody>
      </p:sp>
      <p:sp>
        <p:nvSpPr>
          <p:cNvPr id="4" name="Slide Number Placeholder 3"/>
          <p:cNvSpPr>
            <a:spLocks noGrp="1"/>
          </p:cNvSpPr>
          <p:nvPr>
            <p:ph type="sldNum" sz="quarter" idx="10"/>
          </p:nvPr>
        </p:nvSpPr>
        <p:spPr/>
        <p:txBody>
          <a:bodyPr/>
          <a:lstStyle/>
          <a:p>
            <a:fld id="{D647D192-CE4C-440C-AE8B-FE1F7229E2CE}"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16805640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Models in development</a:t>
            </a:r>
          </a:p>
          <a:p>
            <a:endParaRPr lang="en-US" dirty="0"/>
          </a:p>
        </p:txBody>
      </p:sp>
      <p:sp>
        <p:nvSpPr>
          <p:cNvPr id="4" name="Slide Number Placeholder 3"/>
          <p:cNvSpPr>
            <a:spLocks noGrp="1"/>
          </p:cNvSpPr>
          <p:nvPr>
            <p:ph type="sldNum" sz="quarter" idx="10"/>
          </p:nvPr>
        </p:nvSpPr>
        <p:spPr/>
        <p:txBody>
          <a:bodyPr/>
          <a:lstStyle/>
          <a:p>
            <a:fld id="{D647D192-CE4C-440C-AE8B-FE1F7229E2CE}" type="slidenum">
              <a:rPr lang="en-US" smtClean="0">
                <a:solidFill>
                  <a:prstClr val="black"/>
                </a:solidFill>
              </a:rPr>
              <a:pPr/>
              <a:t>19</a:t>
            </a:fld>
            <a:endParaRPr lang="en-US" dirty="0">
              <a:solidFill>
                <a:prstClr val="black"/>
              </a:solidFill>
            </a:endParaRPr>
          </a:p>
        </p:txBody>
      </p:sp>
    </p:spTree>
    <p:extLst>
      <p:ext uri="{BB962C8B-B14F-4D97-AF65-F5344CB8AC3E}">
        <p14:creationId xmlns:p14="http://schemas.microsoft.com/office/powerpoint/2010/main" val="8845835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Analyzed 100 arthropods and 83 pathogens during development.</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62D36905-4E62-47F3-80AE-79CB18717C5E}" type="slidenum">
              <a:rPr lang="en-US" smtClean="0"/>
              <a:t>20</a:t>
            </a:fld>
            <a:endParaRPr lang="en-US"/>
          </a:p>
        </p:txBody>
      </p:sp>
    </p:spTree>
    <p:extLst>
      <p:ext uri="{BB962C8B-B14F-4D97-AF65-F5344CB8AC3E}">
        <p14:creationId xmlns:p14="http://schemas.microsoft.com/office/powerpoint/2010/main" val="303638505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Reminder of</a:t>
            </a:r>
            <a:r>
              <a:rPr lang="en-US" baseline="0" dirty="0" smtClean="0"/>
              <a:t> whole picture</a:t>
            </a:r>
            <a:endParaRPr lang="en-US" dirty="0" smtClean="0"/>
          </a:p>
          <a:p>
            <a:endParaRPr lang="en-US" dirty="0"/>
          </a:p>
        </p:txBody>
      </p:sp>
      <p:sp>
        <p:nvSpPr>
          <p:cNvPr id="4" name="Slide Number Placeholder 3"/>
          <p:cNvSpPr>
            <a:spLocks noGrp="1"/>
          </p:cNvSpPr>
          <p:nvPr>
            <p:ph type="sldNum" sz="quarter" idx="10"/>
          </p:nvPr>
        </p:nvSpPr>
        <p:spPr/>
        <p:txBody>
          <a:bodyPr/>
          <a:lstStyle/>
          <a:p>
            <a:fld id="{D647D192-CE4C-440C-AE8B-FE1F7229E2CE}" type="slidenum">
              <a:rPr lang="en-US" smtClean="0">
                <a:solidFill>
                  <a:prstClr val="black"/>
                </a:solidFill>
              </a:rPr>
              <a:pPr/>
              <a:t>25</a:t>
            </a:fld>
            <a:endParaRPr lang="en-US" dirty="0">
              <a:solidFill>
                <a:prstClr val="black"/>
              </a:solidFill>
            </a:endParaRPr>
          </a:p>
        </p:txBody>
      </p:sp>
    </p:spTree>
    <p:extLst>
      <p:ext uri="{BB962C8B-B14F-4D97-AF65-F5344CB8AC3E}">
        <p14:creationId xmlns:p14="http://schemas.microsoft.com/office/powerpoint/2010/main" val="1606643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2D36905-4E62-47F3-80AE-79CB18717C5E}" type="slidenum">
              <a:rPr lang="en-US" smtClean="0"/>
              <a:t>26</a:t>
            </a:fld>
            <a:endParaRPr lang="en-US"/>
          </a:p>
        </p:txBody>
      </p:sp>
    </p:spTree>
    <p:extLst>
      <p:ext uri="{BB962C8B-B14F-4D97-AF65-F5344CB8AC3E}">
        <p14:creationId xmlns:p14="http://schemas.microsoft.com/office/powerpoint/2010/main" val="62617073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List</a:t>
            </a:r>
            <a:r>
              <a:rPr lang="en-US" baseline="0" dirty="0" smtClean="0"/>
              <a:t> category 1 pests? </a:t>
            </a:r>
            <a:endParaRPr lang="en-US" dirty="0"/>
          </a:p>
        </p:txBody>
      </p:sp>
      <p:sp>
        <p:nvSpPr>
          <p:cNvPr id="4" name="Slide Number Placeholder 3"/>
          <p:cNvSpPr>
            <a:spLocks noGrp="1"/>
          </p:cNvSpPr>
          <p:nvPr>
            <p:ph type="sldNum" sz="quarter" idx="10"/>
          </p:nvPr>
        </p:nvSpPr>
        <p:spPr/>
        <p:txBody>
          <a:bodyPr/>
          <a:lstStyle/>
          <a:p>
            <a:fld id="{62D36905-4E62-47F3-80AE-79CB18717C5E}" type="slidenum">
              <a:rPr lang="en-US" smtClean="0"/>
              <a:t>27</a:t>
            </a:fld>
            <a:endParaRPr lang="en-US"/>
          </a:p>
        </p:txBody>
      </p:sp>
    </p:spTree>
    <p:extLst>
      <p:ext uri="{BB962C8B-B14F-4D97-AF65-F5344CB8AC3E}">
        <p14:creationId xmlns:p14="http://schemas.microsoft.com/office/powerpoint/2010/main" val="12752093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Presented by Leslie</a:t>
            </a:r>
            <a:r>
              <a:rPr lang="en-US" baseline="0" dirty="0" smtClean="0"/>
              <a:t> Newton</a:t>
            </a:r>
            <a:endParaRPr lang="en-US" dirty="0" smtClean="0"/>
          </a:p>
          <a:p>
            <a:endParaRPr lang="en-US" dirty="0"/>
          </a:p>
        </p:txBody>
      </p:sp>
      <p:sp>
        <p:nvSpPr>
          <p:cNvPr id="4" name="Slide Number Placeholder 3"/>
          <p:cNvSpPr>
            <a:spLocks noGrp="1"/>
          </p:cNvSpPr>
          <p:nvPr>
            <p:ph type="sldNum" sz="quarter" idx="10"/>
          </p:nvPr>
        </p:nvSpPr>
        <p:spPr/>
        <p:txBody>
          <a:bodyPr/>
          <a:lstStyle/>
          <a:p>
            <a:fld id="{D647D192-CE4C-440C-AE8B-FE1F7229E2CE}" type="slidenum">
              <a:rPr lang="en-US" smtClean="0"/>
              <a:t>30</a:t>
            </a:fld>
            <a:endParaRPr lang="en-US" dirty="0"/>
          </a:p>
        </p:txBody>
      </p:sp>
    </p:spTree>
    <p:extLst>
      <p:ext uri="{BB962C8B-B14F-4D97-AF65-F5344CB8AC3E}">
        <p14:creationId xmlns:p14="http://schemas.microsoft.com/office/powerpoint/2010/main" val="25354569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Presented by Leslie</a:t>
            </a:r>
            <a:r>
              <a:rPr lang="en-US" baseline="0" dirty="0" smtClean="0"/>
              <a:t> Newton</a:t>
            </a:r>
            <a:endParaRPr lang="en-US" dirty="0" smtClean="0"/>
          </a:p>
          <a:p>
            <a:endParaRPr lang="en-US" dirty="0"/>
          </a:p>
        </p:txBody>
      </p:sp>
      <p:sp>
        <p:nvSpPr>
          <p:cNvPr id="4" name="Slide Number Placeholder 3"/>
          <p:cNvSpPr>
            <a:spLocks noGrp="1"/>
          </p:cNvSpPr>
          <p:nvPr>
            <p:ph type="sldNum" sz="quarter" idx="10"/>
          </p:nvPr>
        </p:nvSpPr>
        <p:spPr/>
        <p:txBody>
          <a:bodyPr/>
          <a:lstStyle/>
          <a:p>
            <a:fld id="{D647D192-CE4C-440C-AE8B-FE1F7229E2CE}" type="slidenum">
              <a:rPr lang="en-US" smtClean="0"/>
              <a:t>31</a:t>
            </a:fld>
            <a:endParaRPr lang="en-US" dirty="0"/>
          </a:p>
        </p:txBody>
      </p:sp>
    </p:spTree>
    <p:extLst>
      <p:ext uri="{BB962C8B-B14F-4D97-AF65-F5344CB8AC3E}">
        <p14:creationId xmlns:p14="http://schemas.microsoft.com/office/powerpoint/2010/main" val="103003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F2857AC9-2EA7-47A1-B88E-70729B75AED9}" type="slidenum">
              <a:rPr lang="en-US" smtClean="0">
                <a:solidFill>
                  <a:prstClr val="black"/>
                </a:solidFill>
              </a:rPr>
              <a:pPr/>
              <a:t>7</a:t>
            </a:fld>
            <a:endParaRPr lang="en-US" dirty="0">
              <a:solidFill>
                <a:prstClr val="black"/>
              </a:solidFill>
            </a:endParaRPr>
          </a:p>
        </p:txBody>
      </p:sp>
    </p:spTree>
    <p:extLst>
      <p:ext uri="{BB962C8B-B14F-4D97-AF65-F5344CB8AC3E}">
        <p14:creationId xmlns:p14="http://schemas.microsoft.com/office/powerpoint/2010/main" val="162857384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32871">
              <a:defRPr/>
            </a:pPr>
            <a:r>
              <a:rPr lang="en-US" dirty="0" smtClean="0"/>
              <a:t>Presented by </a:t>
            </a:r>
            <a:r>
              <a:rPr lang="en-US" baseline="0" dirty="0" smtClean="0"/>
              <a:t>Dan Mackesy </a:t>
            </a:r>
          </a:p>
          <a:p>
            <a:endParaRPr lang="en-US" dirty="0" smtClean="0"/>
          </a:p>
          <a:p>
            <a:r>
              <a:rPr lang="en-US" dirty="0" smtClean="0"/>
              <a:t>This is the Pest Assessment and Prioritization Process</a:t>
            </a:r>
            <a:r>
              <a:rPr lang="en-US" baseline="0" dirty="0" smtClean="0"/>
              <a:t> in greater detail. </a:t>
            </a:r>
          </a:p>
          <a:p>
            <a:endParaRPr lang="en-US" baseline="0" dirty="0"/>
          </a:p>
          <a:p>
            <a:pPr marL="233218" indent="-233218">
              <a:buFont typeface="+mj-lt"/>
              <a:buAutoNum type="arabicPeriod"/>
            </a:pPr>
            <a:r>
              <a:rPr lang="en-US" baseline="0" dirty="0" smtClean="0"/>
              <a:t>A pest is suggested to the CAPS program by the CAPS community or other sources, like the New Pest Advisory Group (CPHST PERAL). </a:t>
            </a:r>
          </a:p>
          <a:p>
            <a:pPr marL="233218" indent="-233218">
              <a:buFont typeface="+mj-lt"/>
              <a:buAutoNum type="arabicPeriod"/>
            </a:pPr>
            <a:r>
              <a:rPr lang="en-US" baseline="0" dirty="0" smtClean="0"/>
              <a:t>The pest is run through the CAPS Pre-Assessment questionnaire. </a:t>
            </a:r>
          </a:p>
          <a:p>
            <a:pPr marL="699653" lvl="1" indent="-233218">
              <a:buFont typeface="+mj-lt"/>
              <a:buAutoNum type="alphaLcPeriod"/>
            </a:pPr>
            <a:r>
              <a:rPr lang="en-US" baseline="0" dirty="0" smtClean="0"/>
              <a:t>If the pest fails the CAPS Pre-Assessment, it is archived and may be resubmitted to CAPS in the future as new information becomes available. </a:t>
            </a:r>
          </a:p>
          <a:p>
            <a:pPr marL="699653" lvl="1" indent="-233218">
              <a:buFont typeface="+mj-lt"/>
              <a:buAutoNum type="alphaLcPeriod"/>
            </a:pPr>
            <a:r>
              <a:rPr lang="en-US" baseline="0" dirty="0" smtClean="0"/>
              <a:t>If the pest passes CAPS Pre-Assessment, it is passed to the Objective Prioritization of Exotic Pests (OPEP) team for evaluation.</a:t>
            </a:r>
          </a:p>
          <a:p>
            <a:pPr marL="233218" indent="-233218">
              <a:buFont typeface="+mj-lt"/>
              <a:buAutoNum type="arabicPeriod"/>
            </a:pPr>
            <a:r>
              <a:rPr lang="en-US" baseline="0" dirty="0" smtClean="0"/>
              <a:t>Pest is evaluated using OPEP model</a:t>
            </a:r>
          </a:p>
          <a:p>
            <a:pPr marL="699653" lvl="1" indent="-233218">
              <a:buFont typeface="+mj-lt"/>
              <a:buAutoNum type="alphaLcPeriod"/>
            </a:pPr>
            <a:r>
              <a:rPr lang="en-US" baseline="0" dirty="0" smtClean="0"/>
              <a:t>Pests found to be low impact are archived and do not advance to the CAPS Post-Assessment unless significant reason exists (political/trade implications).</a:t>
            </a:r>
          </a:p>
          <a:p>
            <a:pPr marL="699653" lvl="1" indent="-233218" defTabSz="932871">
              <a:buFont typeface="+mj-lt"/>
              <a:buAutoNum type="alphaLcPeriod"/>
              <a:defRPr/>
            </a:pPr>
            <a:r>
              <a:rPr lang="en-US" baseline="0" dirty="0" smtClean="0"/>
              <a:t>Moderate impact pests are evaluated on a pest by pest basis</a:t>
            </a:r>
          </a:p>
          <a:p>
            <a:pPr marL="699653" lvl="1" indent="-233218">
              <a:buFont typeface="+mj-lt"/>
              <a:buAutoNum type="alphaLcPeriod"/>
            </a:pPr>
            <a:r>
              <a:rPr lang="en-US" baseline="0" dirty="0" smtClean="0"/>
              <a:t>High impact and some moderate impact pests advance to the CAPS Post-Assessment </a:t>
            </a:r>
          </a:p>
          <a:p>
            <a:pPr marL="233218" indent="-233218">
              <a:buFont typeface="+mj-lt"/>
              <a:buAutoNum type="arabicPeriod"/>
            </a:pPr>
            <a:r>
              <a:rPr lang="en-US" baseline="0" dirty="0" smtClean="0"/>
              <a:t>Pest is run through the CAPS Post-Assessment questionnaire to evaluate detection and identification methods available. </a:t>
            </a:r>
          </a:p>
          <a:p>
            <a:pPr marL="699653" lvl="1" indent="-233218">
              <a:buFont typeface="+mj-lt"/>
              <a:buAutoNum type="alphaLcPeriod"/>
            </a:pPr>
            <a:r>
              <a:rPr lang="en-US" baseline="0" dirty="0" smtClean="0"/>
              <a:t>If high impact pest fails the CAPS Post-Assessment, it is placed on a research list for survey and ID methods development/improvement</a:t>
            </a:r>
          </a:p>
          <a:p>
            <a:pPr marL="699653" lvl="1" indent="-233218">
              <a:buFont typeface="+mj-lt"/>
              <a:buAutoNum type="alphaLcPeriod"/>
            </a:pPr>
            <a:r>
              <a:rPr lang="en-US" baseline="0" dirty="0" smtClean="0"/>
              <a:t>Moderate impact pests that fail post-assessment may or may not be listed as priorities for research. </a:t>
            </a:r>
          </a:p>
          <a:p>
            <a:pPr marL="233218" indent="-233218">
              <a:buFont typeface="+mj-lt"/>
              <a:buAutoNum type="arabicPeriod"/>
            </a:pPr>
            <a:r>
              <a:rPr lang="en-US" baseline="0" dirty="0" smtClean="0"/>
              <a:t>Pests that pass the CAPS Post-Assessment are added to the CAPS Prioritized Pest List and approved methods for survey and identification are posted to the CAPS Resource and Collaboration Site: http://caps.ceris.purdue.edu/home. </a:t>
            </a:r>
          </a:p>
          <a:p>
            <a:pPr marL="233218" indent="-233218">
              <a:buFont typeface="+mj-lt"/>
              <a:buAutoNum type="arabicPeriod"/>
            </a:pPr>
            <a:endParaRPr lang="en-US" baseline="0" dirty="0" smtClean="0"/>
          </a:p>
          <a:p>
            <a:pPr marL="233218" indent="-233218">
              <a:buFont typeface="+mj-lt"/>
              <a:buAutoNum type="arabicPeriod"/>
            </a:pPr>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prstClr val="black"/>
                </a:solidFill>
              </a:rPr>
              <a:pPr>
                <a:defRPr/>
              </a:pPr>
              <a:t>33</a:t>
            </a:fld>
            <a:endParaRPr lang="en-US" dirty="0">
              <a:solidFill>
                <a:prstClr val="black"/>
              </a:solidFill>
            </a:endParaRPr>
          </a:p>
        </p:txBody>
      </p:sp>
    </p:spTree>
    <p:extLst>
      <p:ext uri="{BB962C8B-B14F-4D97-AF65-F5344CB8AC3E}">
        <p14:creationId xmlns:p14="http://schemas.microsoft.com/office/powerpoint/2010/main" val="2578635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pPr defTabSz="932871">
              <a:defRPr/>
            </a:pPr>
            <a:r>
              <a:rPr lang="en-US" dirty="0" smtClean="0"/>
              <a:t>Presented by </a:t>
            </a:r>
            <a:r>
              <a:rPr lang="en-US" baseline="0" dirty="0" smtClean="0"/>
              <a:t>Dan Mackesy </a:t>
            </a:r>
          </a:p>
          <a:p>
            <a:endParaRPr lang="en-US" dirty="0" smtClean="0"/>
          </a:p>
          <a:p>
            <a:r>
              <a:rPr lang="en-US" dirty="0" smtClean="0"/>
              <a:t>As</a:t>
            </a:r>
            <a:r>
              <a:rPr lang="en-US" baseline="0" dirty="0" smtClean="0"/>
              <a:t> </a:t>
            </a:r>
            <a:r>
              <a:rPr lang="en-US" baseline="0" dirty="0"/>
              <a:t>you remember, the pre-assessment first determines if the species is</a:t>
            </a:r>
          </a:p>
          <a:p>
            <a:endParaRPr lang="en-US" baseline="0" dirty="0"/>
          </a:p>
          <a:p>
            <a:pPr marL="932871" lvl="1" indent="-466435">
              <a:buClr>
                <a:schemeClr val="tx2">
                  <a:lumMod val="75000"/>
                </a:schemeClr>
              </a:buClr>
              <a:buSzPct val="90000"/>
              <a:buAutoNum type="arabicPeriod"/>
            </a:pPr>
            <a:r>
              <a:rPr lang="en-US" sz="2400" dirty="0"/>
              <a:t>Is it a plant pest as defined by the IPPC?</a:t>
            </a:r>
          </a:p>
          <a:p>
            <a:pPr marL="932871" lvl="1" indent="-466435">
              <a:buClr>
                <a:schemeClr val="tx2">
                  <a:lumMod val="75000"/>
                </a:schemeClr>
              </a:buClr>
              <a:buSzPct val="90000"/>
              <a:buAutoNum type="arabicPeriod"/>
            </a:pPr>
            <a:r>
              <a:rPr lang="en-US" sz="2400" dirty="0"/>
              <a:t>Does the pest cause measurable damage on any plant of value or interfere with trade?</a:t>
            </a:r>
          </a:p>
          <a:p>
            <a:pPr marL="932871" lvl="1" indent="-466435">
              <a:buClr>
                <a:schemeClr val="tx2">
                  <a:lumMod val="75000"/>
                </a:schemeClr>
              </a:buClr>
              <a:buSzPct val="90000"/>
              <a:buFont typeface="Arial"/>
              <a:buAutoNum type="arabicPeriod"/>
            </a:pPr>
            <a:r>
              <a:rPr lang="en-US" dirty="0"/>
              <a:t>Is citrus the only important host for this pest? (If yes, refer to CPHST citrus team.)</a:t>
            </a:r>
            <a:r>
              <a:rPr lang="en-US" sz="2400" dirty="0"/>
              <a:t> </a:t>
            </a:r>
          </a:p>
          <a:p>
            <a:pPr marL="932871" lvl="1" indent="-466435">
              <a:buClr>
                <a:schemeClr val="tx2">
                  <a:lumMod val="75000"/>
                </a:schemeClr>
              </a:buClr>
              <a:buSzPct val="90000"/>
              <a:buAutoNum type="arabicPeriod"/>
            </a:pPr>
            <a:r>
              <a:rPr lang="en-US" sz="2400" dirty="0"/>
              <a:t>Is the pest exotic to the United States?</a:t>
            </a:r>
            <a:endParaRPr lang="en-US" dirty="0"/>
          </a:p>
          <a:p>
            <a:pPr marL="932871" lvl="1" indent="-466435">
              <a:buClr>
                <a:schemeClr val="tx2">
                  <a:lumMod val="75000"/>
                </a:schemeClr>
              </a:buClr>
              <a:buSzPct val="90000"/>
              <a:buFont typeface="Wingdings" pitchFamily="2" charset="2"/>
              <a:buAutoNum type="arabicPeriod"/>
            </a:pPr>
            <a:r>
              <a:rPr lang="en-US" sz="2400" dirty="0"/>
              <a:t>Is it listed in the AQAS database as non-reportable at the species level? Yes = Fail</a:t>
            </a:r>
          </a:p>
          <a:p>
            <a:pPr marL="932871" lvl="1" indent="-466435">
              <a:buClr>
                <a:schemeClr val="tx2">
                  <a:lumMod val="75000"/>
                </a:schemeClr>
              </a:buClr>
              <a:buSzPct val="90000"/>
              <a:buAutoNum type="arabicPeriod"/>
            </a:pPr>
            <a:r>
              <a:rPr lang="en-US" sz="2400" dirty="0"/>
              <a:t>Is there a demonstrated pathway of introduction, not including smuggling ?</a:t>
            </a:r>
          </a:p>
          <a:p>
            <a:pPr marL="932871" lvl="1" indent="-466435">
              <a:buClr>
                <a:schemeClr val="tx2">
                  <a:lumMod val="75000"/>
                </a:schemeClr>
              </a:buClr>
              <a:buSzPct val="90000"/>
              <a:buAutoNum type="arabicPeriod"/>
            </a:pPr>
            <a:r>
              <a:rPr lang="en-US" sz="2400" dirty="0"/>
              <a:t>Is the deliberate smuggling of this pest or any host of this pest likely to occur? </a:t>
            </a:r>
          </a:p>
          <a:p>
            <a:pPr marL="233218" indent="-233218">
              <a:buAutoNum type="arabicParenR"/>
            </a:pP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srgbClr val="000000"/>
                </a:solidFill>
              </a:rPr>
              <a:pPr>
                <a:defRPr/>
              </a:pPr>
              <a:t>8</a:t>
            </a:fld>
            <a:endParaRPr lang="en-US" dirty="0">
              <a:solidFill>
                <a:srgbClr val="000000"/>
              </a:solidFill>
            </a:endParaRPr>
          </a:p>
        </p:txBody>
      </p:sp>
    </p:spTree>
    <p:extLst>
      <p:ext uri="{BB962C8B-B14F-4D97-AF65-F5344CB8AC3E}">
        <p14:creationId xmlns:p14="http://schemas.microsoft.com/office/powerpoint/2010/main" val="27944777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Presented by </a:t>
            </a:r>
            <a:r>
              <a:rPr lang="en-US" baseline="0" dirty="0" smtClean="0"/>
              <a:t>Dan Mackesy </a:t>
            </a:r>
          </a:p>
          <a:p>
            <a:endParaRPr lang="en-US" dirty="0" smtClean="0"/>
          </a:p>
          <a:p>
            <a:r>
              <a:rPr lang="en-US" dirty="0" smtClean="0"/>
              <a:t>Pests which pass</a:t>
            </a:r>
            <a:r>
              <a:rPr lang="en-US" baseline="0" dirty="0" smtClean="0"/>
              <a:t> the Pre-assessment are run through the OPEP model.</a:t>
            </a:r>
          </a:p>
          <a:p>
            <a:endParaRPr lang="en-US" baseline="0" dirty="0" smtClean="0"/>
          </a:p>
          <a:p>
            <a:r>
              <a:rPr lang="en-US" baseline="0" dirty="0" smtClean="0"/>
              <a:t>Pests which fail the pre-assessment are archived and may be re-evaluated if new information becomes available.</a:t>
            </a:r>
            <a:endParaRPr lang="en-US" dirty="0"/>
          </a:p>
        </p:txBody>
      </p:sp>
      <p:sp>
        <p:nvSpPr>
          <p:cNvPr id="4" name="Slide Number Placeholder 3"/>
          <p:cNvSpPr>
            <a:spLocks noGrp="1"/>
          </p:cNvSpPr>
          <p:nvPr>
            <p:ph type="sldNum" sz="quarter" idx="10"/>
          </p:nvPr>
        </p:nvSpPr>
        <p:spPr/>
        <p:txBody>
          <a:bodyPr/>
          <a:lstStyle/>
          <a:p>
            <a:fld id="{D647D192-CE4C-440C-AE8B-FE1F7229E2CE}" type="slidenum">
              <a:rPr lang="en-US" smtClean="0"/>
              <a:t>9</a:t>
            </a:fld>
            <a:endParaRPr lang="en-US" dirty="0"/>
          </a:p>
        </p:txBody>
      </p:sp>
    </p:spTree>
    <p:extLst>
      <p:ext uri="{BB962C8B-B14F-4D97-AF65-F5344CB8AC3E}">
        <p14:creationId xmlns:p14="http://schemas.microsoft.com/office/powerpoint/2010/main" val="7420319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Move to the end of </a:t>
            </a:r>
            <a:r>
              <a:rPr lang="en-US" dirty="0" err="1" smtClean="0"/>
              <a:t>ppt</a:t>
            </a:r>
            <a:r>
              <a:rPr lang="en-US" dirty="0" smtClean="0"/>
              <a:t>?</a:t>
            </a:r>
            <a:endParaRPr lang="en-US" dirty="0"/>
          </a:p>
        </p:txBody>
      </p:sp>
      <p:sp>
        <p:nvSpPr>
          <p:cNvPr id="4" name="Slide Number Placeholder 3"/>
          <p:cNvSpPr>
            <a:spLocks noGrp="1"/>
          </p:cNvSpPr>
          <p:nvPr>
            <p:ph type="sldNum" sz="quarter" idx="10"/>
          </p:nvPr>
        </p:nvSpPr>
        <p:spPr/>
        <p:txBody>
          <a:bodyPr/>
          <a:lstStyle/>
          <a:p>
            <a:fld id="{62D36905-4E62-47F3-80AE-79CB18717C5E}" type="slidenum">
              <a:rPr lang="en-US" smtClean="0"/>
              <a:t>10</a:t>
            </a:fld>
            <a:endParaRPr lang="en-US"/>
          </a:p>
        </p:txBody>
      </p:sp>
    </p:spTree>
    <p:extLst>
      <p:ext uri="{BB962C8B-B14F-4D97-AF65-F5344CB8AC3E}">
        <p14:creationId xmlns:p14="http://schemas.microsoft.com/office/powerpoint/2010/main" val="20520243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2871">
              <a:defRPr/>
            </a:pPr>
            <a:r>
              <a:rPr lang="en-US" dirty="0" smtClean="0"/>
              <a:t>Presented</a:t>
            </a:r>
            <a:r>
              <a:rPr lang="en-US" baseline="0" dirty="0" smtClean="0"/>
              <a:t> by Heather Moylett</a:t>
            </a:r>
            <a:endParaRPr lang="en-US" dirty="0" smtClean="0"/>
          </a:p>
          <a:p>
            <a:endParaRPr lang="en-US" b="1" dirty="0"/>
          </a:p>
          <a:p>
            <a:r>
              <a:rPr lang="en-US" b="1" dirty="0"/>
              <a:t>Category 1 (High and some Moderate pests; Pests in Risk Groups A, B, C, and D) </a:t>
            </a:r>
            <a:endParaRPr lang="en-US" dirty="0"/>
          </a:p>
          <a:p>
            <a:r>
              <a:rPr lang="en-US" dirty="0"/>
              <a:t>• Pests have a significant likelihood to have a high impact in the United States. Pests have a greater than 20% probability of being a high impact pest. </a:t>
            </a:r>
          </a:p>
          <a:p>
            <a:r>
              <a:rPr lang="en-US" dirty="0"/>
              <a:t>• If the pests pass the Post-assessment (which evaluates the survey and identification/ diagnostic method), they will be listed on the Pests of Economic and Environmental Importance List. Pests will also be added to relevant commodity manuals. </a:t>
            </a:r>
          </a:p>
          <a:p>
            <a:r>
              <a:rPr lang="en-US" dirty="0"/>
              <a:t>• Pests on the Pests of Economic and Environmental Importance List are Priority Pests. </a:t>
            </a:r>
          </a:p>
          <a:p>
            <a:r>
              <a:rPr lang="en-US" dirty="0"/>
              <a:t>• If pests fail the Post-assessment, they will be placed on a priority list for research. </a:t>
            </a:r>
          </a:p>
          <a:p>
            <a:endParaRPr lang="en-US" dirty="0"/>
          </a:p>
          <a:p>
            <a:r>
              <a:rPr lang="en-US" b="1" dirty="0"/>
              <a:t>Category 2 (Other Moderate pests; Pests in Risk Groups E, F, and G) </a:t>
            </a:r>
            <a:endParaRPr lang="en-US" dirty="0"/>
          </a:p>
          <a:p>
            <a:r>
              <a:rPr lang="en-US" dirty="0"/>
              <a:t>• Pests are most likely to have a medium impact in the United States. Pests have a 10 to 20% probability of being a high impact pest. </a:t>
            </a:r>
          </a:p>
          <a:p>
            <a:r>
              <a:rPr lang="en-US" dirty="0"/>
              <a:t>• These pests will not be part of the Pests of Economic and Environmental Importance List. </a:t>
            </a:r>
          </a:p>
          <a:p>
            <a:r>
              <a:rPr lang="en-US" dirty="0"/>
              <a:t>• Pests will be evaluated on a case-by-case basis to determine if surveys are warranted. Pests that are recommended for survey and pass the Post-assessment (which evaluates the survey and identification/ diagnostic method) will be added to commodity manuals or posted as free-standing datasheets. </a:t>
            </a:r>
          </a:p>
          <a:p>
            <a:r>
              <a:rPr lang="en-US" dirty="0"/>
              <a:t>• If the pest is added to a commodity manual, it will be considered a Priority Pest. If the pest does not fit into an existing commodity manual, it will be added to the Additional Pests of Concern List and will not be considered a Priority Pest. </a:t>
            </a:r>
          </a:p>
          <a:p>
            <a:r>
              <a:rPr lang="en-US" dirty="0"/>
              <a:t>• If pests are recommended for survey but fail the Post-assessment they may or may not be listed as priorities for research. </a:t>
            </a:r>
          </a:p>
          <a:p>
            <a:endParaRPr lang="en-US" dirty="0"/>
          </a:p>
          <a:p>
            <a:r>
              <a:rPr lang="en-US" b="1" dirty="0"/>
              <a:t>Category 3 (Low impact or Undetermined pests; Pests in Risk Groups H, I, and J) </a:t>
            </a:r>
            <a:endParaRPr lang="en-US" dirty="0"/>
          </a:p>
          <a:p>
            <a:r>
              <a:rPr lang="en-US" dirty="0"/>
              <a:t>• Pests have a less than 10% probability of being a high impact pest. </a:t>
            </a:r>
          </a:p>
          <a:p>
            <a:r>
              <a:rPr lang="en-US" dirty="0"/>
              <a:t>• Low impact pests: pests are most likely to have a low impact in the United States. Undetermined pests: there is not enough information available to evaluate likely impacts. </a:t>
            </a:r>
          </a:p>
          <a:p>
            <a:r>
              <a:rPr lang="en-US" dirty="0"/>
              <a:t>• These pests will not be included on the Pests of Economic and Environmental Importance List. </a:t>
            </a:r>
          </a:p>
          <a:p>
            <a:r>
              <a:rPr lang="en-US" dirty="0"/>
              <a:t>• New pests assessed will not be included in a commodity manual or posted as free-standing datasheets unless there is a significant reason (political/ trade implications, human health impacts, etc.) for including them. </a:t>
            </a:r>
          </a:p>
          <a:p>
            <a:r>
              <a:rPr lang="en-US" dirty="0"/>
              <a:t>• Existing pests present in a commodity manual will likely be removed from manuals over time. These pests will still be available for bundling into other surveys. </a:t>
            </a:r>
          </a:p>
          <a:p>
            <a:endParaRPr lang="en-US" dirty="0"/>
          </a:p>
        </p:txBody>
      </p:sp>
      <p:sp>
        <p:nvSpPr>
          <p:cNvPr id="4" name="Slide Number Placeholder 3"/>
          <p:cNvSpPr>
            <a:spLocks noGrp="1"/>
          </p:cNvSpPr>
          <p:nvPr>
            <p:ph type="sldNum" sz="quarter" idx="10"/>
          </p:nvPr>
        </p:nvSpPr>
        <p:spPr/>
        <p:txBody>
          <a:bodyPr/>
          <a:lstStyle/>
          <a:p>
            <a:fld id="{D647D192-CE4C-440C-AE8B-FE1F7229E2CE}" type="slidenum">
              <a:rPr lang="en-US" smtClean="0"/>
              <a:t>11</a:t>
            </a:fld>
            <a:endParaRPr lang="en-US" dirty="0"/>
          </a:p>
        </p:txBody>
      </p:sp>
    </p:spTree>
    <p:extLst>
      <p:ext uri="{BB962C8B-B14F-4D97-AF65-F5344CB8AC3E}">
        <p14:creationId xmlns:p14="http://schemas.microsoft.com/office/powerpoint/2010/main" val="21304452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Presented</a:t>
            </a:r>
            <a:r>
              <a:rPr lang="en-US" baseline="0" dirty="0" smtClean="0"/>
              <a:t> by Heather Moylett</a:t>
            </a:r>
            <a:endParaRPr lang="en-US" dirty="0"/>
          </a:p>
        </p:txBody>
      </p:sp>
      <p:sp>
        <p:nvSpPr>
          <p:cNvPr id="4" name="Slide Number Placeholder 3"/>
          <p:cNvSpPr>
            <a:spLocks noGrp="1"/>
          </p:cNvSpPr>
          <p:nvPr>
            <p:ph type="sldNum" sz="quarter" idx="10"/>
          </p:nvPr>
        </p:nvSpPr>
        <p:spPr/>
        <p:txBody>
          <a:bodyPr/>
          <a:lstStyle/>
          <a:p>
            <a:fld id="{D647D192-CE4C-440C-AE8B-FE1F7229E2CE}" type="slidenum">
              <a:rPr lang="en-US" smtClean="0"/>
              <a:t>12</a:t>
            </a:fld>
            <a:endParaRPr lang="en-US" dirty="0"/>
          </a:p>
        </p:txBody>
      </p:sp>
    </p:spTree>
    <p:extLst>
      <p:ext uri="{BB962C8B-B14F-4D97-AF65-F5344CB8AC3E}">
        <p14:creationId xmlns:p14="http://schemas.microsoft.com/office/powerpoint/2010/main" val="11789815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defTabSz="932871">
              <a:buClr>
                <a:srgbClr val="FFC000"/>
              </a:buClr>
              <a:buSzPct val="90000"/>
              <a:defRPr/>
            </a:pPr>
            <a:r>
              <a:rPr lang="en-US" sz="3300" dirty="0"/>
              <a:t>Presented by Heather Moylett</a:t>
            </a:r>
          </a:p>
          <a:p>
            <a:pPr>
              <a:buClr>
                <a:srgbClr val="FFC000"/>
              </a:buClr>
              <a:buSzPct val="90000"/>
              <a:buFont typeface="Wingdings" pitchFamily="2" charset="2"/>
              <a:buNone/>
            </a:pPr>
            <a:endParaRPr lang="en-US" sz="3100" dirty="0">
              <a:effectLst>
                <a:outerShdw blurRad="38100" dist="38100" dir="2700000" algn="tl">
                  <a:srgbClr val="000000">
                    <a:alpha val="75000"/>
                  </a:srgbClr>
                </a:outerShdw>
              </a:effectLst>
            </a:endParaRPr>
          </a:p>
          <a:p>
            <a:pPr>
              <a:buClr>
                <a:srgbClr val="FFC000"/>
              </a:buClr>
              <a:buSzPct val="90000"/>
              <a:buFont typeface="Wingdings" pitchFamily="2" charset="2"/>
              <a:buNone/>
            </a:pPr>
            <a:r>
              <a:rPr lang="en-US" sz="3100" dirty="0">
                <a:effectLst>
                  <a:outerShdw blurRad="38100" dist="38100" dir="2700000" algn="tl">
                    <a:srgbClr val="000000">
                      <a:alpha val="75000"/>
                    </a:srgbClr>
                  </a:outerShdw>
                </a:effectLst>
              </a:rPr>
              <a:t>The post-assessment evaluates the:</a:t>
            </a:r>
          </a:p>
          <a:p>
            <a:pPr>
              <a:buClr>
                <a:srgbClr val="FFC000"/>
              </a:buClr>
              <a:buSzPct val="90000"/>
              <a:buFont typeface="Wingdings" pitchFamily="2" charset="2"/>
              <a:buNone/>
            </a:pPr>
            <a:endParaRPr lang="en-US" sz="3100" dirty="0">
              <a:effectLst>
                <a:outerShdw blurRad="38100" dist="38100" dir="2700000" algn="tl">
                  <a:srgbClr val="000000">
                    <a:alpha val="75000"/>
                  </a:srgbClr>
                </a:outerShdw>
              </a:effectLst>
            </a:endParaRPr>
          </a:p>
          <a:p>
            <a:pPr lvl="1">
              <a:buClr>
                <a:schemeClr val="tx2">
                  <a:lumMod val="75000"/>
                </a:schemeClr>
              </a:buClr>
              <a:buSzPct val="90000"/>
              <a:buFont typeface="Wingdings" pitchFamily="2" charset="2"/>
              <a:buChar char="§"/>
            </a:pPr>
            <a:r>
              <a:rPr lang="en-US" sz="2400" dirty="0">
                <a:effectLst>
                  <a:outerShdw blurRad="38100" dist="38100" dir="2700000" algn="tl">
                    <a:srgbClr val="000000">
                      <a:alpha val="75000"/>
                    </a:srgbClr>
                  </a:outerShdw>
                </a:effectLst>
              </a:rPr>
              <a:t>Ease of detection for this pest: (specific pheromone, generic sticky trap, visual)</a:t>
            </a:r>
          </a:p>
          <a:p>
            <a:pPr lvl="1">
              <a:buClr>
                <a:schemeClr val="tx2">
                  <a:lumMod val="75000"/>
                </a:schemeClr>
              </a:buClr>
              <a:buSzPct val="90000"/>
              <a:buFont typeface="Wingdings" pitchFamily="2" charset="2"/>
              <a:buChar char="§"/>
            </a:pPr>
            <a:r>
              <a:rPr lang="en-US" sz="2400" dirty="0">
                <a:effectLst>
                  <a:outerShdw blurRad="38100" dist="38100" dir="2700000" algn="tl">
                    <a:srgbClr val="000000">
                      <a:alpha val="75000"/>
                    </a:srgbClr>
                  </a:outerShdw>
                </a:effectLst>
              </a:rPr>
              <a:t>Ease of identification: </a:t>
            </a:r>
          </a:p>
          <a:p>
            <a:pPr lvl="2">
              <a:buClr>
                <a:schemeClr val="tx2">
                  <a:lumMod val="75000"/>
                </a:schemeClr>
              </a:buClr>
              <a:buSzPct val="90000"/>
              <a:buFont typeface="Wingdings" pitchFamily="2" charset="2"/>
              <a:buNone/>
            </a:pPr>
            <a:r>
              <a:rPr lang="en-US" dirty="0"/>
              <a:t>Are there validated- diagnostic methods?</a:t>
            </a:r>
            <a:endParaRPr lang="en-US" sz="2400" dirty="0">
              <a:effectLst>
                <a:outerShdw blurRad="38100" dist="38100" dir="2700000" algn="tl">
                  <a:srgbClr val="000000">
                    <a:alpha val="75000"/>
                  </a:srgbClr>
                </a:outerShdw>
              </a:effectLst>
            </a:endParaRPr>
          </a:p>
          <a:p>
            <a:pPr lvl="2">
              <a:buClr>
                <a:schemeClr val="tx2">
                  <a:lumMod val="75000"/>
                </a:schemeClr>
              </a:buClr>
              <a:buSzPct val="90000"/>
              <a:buFont typeface="Wingdings" pitchFamily="2" charset="2"/>
              <a:buNone/>
            </a:pPr>
            <a:r>
              <a:rPr lang="en-US" sz="2400" dirty="0">
                <a:effectLst>
                  <a:outerShdw blurRad="38100" dist="38100" dir="2700000" algn="tl">
                    <a:srgbClr val="000000">
                      <a:alpha val="75000"/>
                    </a:srgbClr>
                  </a:outerShdw>
                </a:effectLst>
              </a:rPr>
              <a:t>Does it require extensive sample preparation?</a:t>
            </a:r>
          </a:p>
          <a:p>
            <a:pPr lvl="2">
              <a:buClr>
                <a:schemeClr val="tx2">
                  <a:lumMod val="75000"/>
                </a:schemeClr>
              </a:buClr>
              <a:buSzPct val="90000"/>
              <a:buFont typeface="Wingdings" pitchFamily="2" charset="2"/>
              <a:buNone/>
            </a:pPr>
            <a:r>
              <a:rPr lang="en-US" sz="2400" dirty="0">
                <a:effectLst>
                  <a:outerShdw blurRad="38100" dist="38100" dir="2700000" algn="tl">
                    <a:srgbClr val="000000">
                      <a:alpha val="75000"/>
                    </a:srgbClr>
                  </a:outerShdw>
                </a:effectLst>
              </a:rPr>
              <a:t>Is the target </a:t>
            </a:r>
            <a:r>
              <a:rPr lang="en-US" dirty="0"/>
              <a:t>easily confused with many native/endemic pests?</a:t>
            </a:r>
            <a:endParaRPr lang="en-US" sz="2400" dirty="0">
              <a:effectLst>
                <a:outerShdw blurRad="38100" dist="38100" dir="2700000" algn="tl">
                  <a:srgbClr val="000000">
                    <a:alpha val="75000"/>
                  </a:srgbClr>
                </a:outerShdw>
              </a:effectLst>
            </a:endParaRPr>
          </a:p>
          <a:p>
            <a:pPr lvl="1">
              <a:buClr>
                <a:schemeClr val="tx2">
                  <a:lumMod val="75000"/>
                </a:schemeClr>
              </a:buClr>
              <a:buSzPct val="90000"/>
              <a:buFont typeface="Wingdings" pitchFamily="2" charset="2"/>
              <a:buChar char="§"/>
            </a:pPr>
            <a:r>
              <a:rPr lang="en-US" sz="2400" dirty="0">
                <a:effectLst>
                  <a:outerShdw blurRad="38100" dist="38100" dir="2700000" algn="tl">
                    <a:srgbClr val="000000">
                      <a:alpha val="75000"/>
                    </a:srgbClr>
                  </a:outerShdw>
                </a:effectLst>
              </a:rPr>
              <a:t> and if there is sufficient capacity and available expertise to identify the pest should a large scale survey be conducted</a:t>
            </a:r>
          </a:p>
          <a:p>
            <a:pPr>
              <a:buClr>
                <a:srgbClr val="FFC000"/>
              </a:buClr>
              <a:buSzPct val="90000"/>
              <a:buFont typeface="Wingdings" pitchFamily="2" charset="2"/>
              <a:buNone/>
            </a:pPr>
            <a:endParaRPr lang="en-US" sz="3100" dirty="0">
              <a:effectLst>
                <a:outerShdw blurRad="38100" dist="38100" dir="2700000" algn="tl">
                  <a:srgbClr val="000000">
                    <a:alpha val="75000"/>
                  </a:srgbClr>
                </a:outerShdw>
              </a:effectLst>
            </a:endParaRPr>
          </a:p>
        </p:txBody>
      </p:sp>
      <p:sp>
        <p:nvSpPr>
          <p:cNvPr id="4" name="Slide Number Placeholder 3"/>
          <p:cNvSpPr>
            <a:spLocks noGrp="1"/>
          </p:cNvSpPr>
          <p:nvPr>
            <p:ph type="sldNum" sz="quarter" idx="10"/>
          </p:nvPr>
        </p:nvSpPr>
        <p:spPr/>
        <p:txBody>
          <a:bodyPr/>
          <a:lstStyle/>
          <a:p>
            <a:pPr>
              <a:defRPr/>
            </a:pPr>
            <a:fld id="{32DF7B70-8741-48D4-83E6-72A50784909B}" type="slidenum">
              <a:rPr lang="en-US" smtClean="0"/>
              <a:pPr>
                <a:defRPr/>
              </a:pPr>
              <a:t>13</a:t>
            </a:fld>
            <a:endParaRPr lang="en-US" dirty="0"/>
          </a:p>
        </p:txBody>
      </p:sp>
    </p:spTree>
    <p:extLst>
      <p:ext uri="{BB962C8B-B14F-4D97-AF65-F5344CB8AC3E}">
        <p14:creationId xmlns:p14="http://schemas.microsoft.com/office/powerpoint/2010/main" val="8126204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32871">
              <a:defRPr/>
            </a:pPr>
            <a:r>
              <a:rPr lang="en-US" dirty="0" smtClean="0"/>
              <a:t>Presented</a:t>
            </a:r>
            <a:r>
              <a:rPr lang="en-US" baseline="0" dirty="0" smtClean="0"/>
              <a:t> by Heather Moylett</a:t>
            </a:r>
            <a:endParaRPr lang="en-US" dirty="0" smtClean="0"/>
          </a:p>
          <a:p>
            <a:endParaRPr lang="en-US" dirty="0" smtClean="0"/>
          </a:p>
          <a:p>
            <a:r>
              <a:rPr lang="en-US" dirty="0" smtClean="0"/>
              <a:t>Pests that pass the post-assessment are added to the CAPS priority</a:t>
            </a:r>
            <a:r>
              <a:rPr lang="en-US" baseline="0" dirty="0" smtClean="0"/>
              <a:t> pest list.</a:t>
            </a:r>
          </a:p>
          <a:p>
            <a:endParaRPr lang="en-US" baseline="0" dirty="0" smtClean="0"/>
          </a:p>
          <a:p>
            <a:r>
              <a:rPr lang="en-US" baseline="0" dirty="0" smtClean="0"/>
              <a:t>Pests that fail the post-assessment are added to a research list for methods development.</a:t>
            </a:r>
            <a:endParaRPr lang="en-US" dirty="0"/>
          </a:p>
        </p:txBody>
      </p:sp>
      <p:sp>
        <p:nvSpPr>
          <p:cNvPr id="4" name="Slide Number Placeholder 3"/>
          <p:cNvSpPr>
            <a:spLocks noGrp="1"/>
          </p:cNvSpPr>
          <p:nvPr>
            <p:ph type="sldNum" sz="quarter" idx="10"/>
          </p:nvPr>
        </p:nvSpPr>
        <p:spPr/>
        <p:txBody>
          <a:bodyPr/>
          <a:lstStyle/>
          <a:p>
            <a:pPr>
              <a:defRPr/>
            </a:pPr>
            <a:fld id="{32DF7B70-8741-48D4-83E6-72A50784909B}" type="slidenum">
              <a:rPr lang="en-US">
                <a:solidFill>
                  <a:prstClr val="black"/>
                </a:solidFill>
              </a:rPr>
              <a:pPr>
                <a:defRPr/>
              </a:pPr>
              <a:t>14</a:t>
            </a:fld>
            <a:endParaRPr lang="en-US" dirty="0">
              <a:solidFill>
                <a:prstClr val="black"/>
              </a:solidFill>
            </a:endParaRPr>
          </a:p>
        </p:txBody>
      </p:sp>
    </p:spTree>
    <p:extLst>
      <p:ext uri="{BB962C8B-B14F-4D97-AF65-F5344CB8AC3E}">
        <p14:creationId xmlns:p14="http://schemas.microsoft.com/office/powerpoint/2010/main" val="396326398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C94DA330-4F63-4BB6-A2F4-4090831DCC21}" type="datetimeFigureOut">
              <a:rPr lang="en-US">
                <a:solidFill>
                  <a:prstClr val="black"/>
                </a:solidFill>
              </a:rPr>
              <a:pPr defTabSz="914400"/>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D8ED35DA-6D0E-4342-80EF-94220C9EF663}"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4370168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C94DA330-4F63-4BB6-A2F4-4090831DCC21}" type="datetimeFigureOut">
              <a:rPr lang="en-US">
                <a:solidFill>
                  <a:prstClr val="black"/>
                </a:solidFill>
              </a:rPr>
              <a:pPr defTabSz="914400"/>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D8ED35DA-6D0E-4342-80EF-94220C9EF663}"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626214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C94DA330-4F63-4BB6-A2F4-4090831DCC21}" type="datetimeFigureOut">
              <a:rPr lang="en-US">
                <a:solidFill>
                  <a:prstClr val="black"/>
                </a:solidFill>
              </a:rPr>
              <a:pPr defTabSz="914400"/>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D8ED35DA-6D0E-4342-80EF-94220C9EF663}"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2117427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lgn="ctr">
              <a:defRPr sz="3600">
                <a:effectLs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bg1">
                    <a:lumMod val="50000"/>
                  </a:schemeClr>
                </a:solidFill>
                <a:effectLst>
                  <a:outerShdw blurRad="50800" dist="38100" dir="2700000" algn="tl" rotWithShape="0">
                    <a:prstClr val="black">
                      <a:alpha val="40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4" name="Picture 3" descr="C:\Documents and Settings\jbowers\My Documents\My Pictures\YellowBugs.jpg"/>
          <p:cNvPicPr>
            <a:picLocks noChangeAspect="1" noChangeArrowheads="1"/>
          </p:cNvPicPr>
          <p:nvPr userDrawn="1"/>
        </p:nvPicPr>
        <p:blipFill>
          <a:blip r:embed="rId2" cstate="print"/>
          <a:srcRect/>
          <a:stretch>
            <a:fillRect/>
          </a:stretch>
        </p:blipFill>
        <p:spPr bwMode="auto">
          <a:xfrm>
            <a:off x="8497846" y="6386285"/>
            <a:ext cx="495188" cy="371391"/>
          </a:xfrm>
          <a:prstGeom prst="ellipse">
            <a:avLst/>
          </a:prstGeom>
          <a:ln w="635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6527024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effectLst>
            <a:outerShdw blurRad="50800" dist="38100" dir="2700000" algn="tl" rotWithShape="0">
              <a:prstClr val="black">
                <a:alpha val="40000"/>
              </a:prstClr>
            </a:outerShdw>
          </a:effectLst>
        </p:spPr>
        <p:txBody>
          <a:bodyPr>
            <a:normAutofit/>
          </a:bodyPr>
          <a:lstStyle>
            <a:lvl1pPr>
              <a:defRPr sz="2800"/>
            </a:lvl1pPr>
          </a:lstStyle>
          <a:p>
            <a:r>
              <a:rPr lang="en-US" dirty="0" smtClean="0"/>
              <a:t>Click to edit Master title style</a:t>
            </a:r>
            <a:endParaRPr lang="en-US" dirty="0"/>
          </a:p>
        </p:txBody>
      </p:sp>
      <p:sp>
        <p:nvSpPr>
          <p:cNvPr id="3" name="Content Placeholder 2"/>
          <p:cNvSpPr>
            <a:spLocks noGrp="1"/>
          </p:cNvSpPr>
          <p:nvPr>
            <p:ph idx="1"/>
          </p:nvPr>
        </p:nvSpPr>
        <p:spPr>
          <a:effectLst/>
        </p:spPr>
        <p:txBody>
          <a:bodyPr/>
          <a:lstStyle>
            <a:lvl1pPr>
              <a:defRPr b="0" cap="none" spc="0">
                <a:ln>
                  <a:noFill/>
                </a:ln>
                <a:solidFill>
                  <a:schemeClr val="tx1"/>
                </a:solidFill>
                <a:effectLst/>
              </a:defRPr>
            </a:lvl1pPr>
            <a:lvl2pPr marL="742950" indent="-285750">
              <a:buSzPct val="65000"/>
              <a:buFont typeface="Courier New" panose="02070309020205020404" pitchFamily="49" charset="0"/>
              <a:buChar char="o"/>
              <a:defRPr b="0" cap="none" spc="0">
                <a:ln>
                  <a:noFill/>
                </a:ln>
                <a:solidFill>
                  <a:schemeClr val="tx1"/>
                </a:solidFill>
                <a:effectLst/>
              </a:defRPr>
            </a:lvl2pPr>
            <a:lvl3pPr marL="1143000" indent="-228600">
              <a:buSzPct val="80000"/>
              <a:buFont typeface="Wingdings" panose="05000000000000000000" pitchFamily="2" charset="2"/>
              <a:buChar char="§"/>
              <a:defRPr b="0" cap="none" spc="0">
                <a:ln>
                  <a:noFill/>
                </a:ln>
                <a:solidFill>
                  <a:schemeClr val="tx1"/>
                </a:solidFill>
                <a:effectLst/>
              </a:defRPr>
            </a:lvl3pPr>
            <a:lvl4pPr>
              <a:defRPr b="0" cap="none" spc="0">
                <a:ln>
                  <a:noFill/>
                </a:ln>
                <a:solidFill>
                  <a:schemeClr val="tx1"/>
                </a:solidFill>
                <a:effectLst/>
              </a:defRPr>
            </a:lvl4pPr>
            <a:lvl5pPr>
              <a:defRPr b="0" cap="none" spc="0">
                <a:ln>
                  <a:noFill/>
                </a:ln>
                <a:solidFill>
                  <a:schemeClr val="tx1"/>
                </a:solidFill>
                <a:effectLst/>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37532697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5157578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7078587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C94DA330-4F63-4BB6-A2F4-4090831DCC21}" type="datetimeFigureOut">
              <a:rPr lang="en-US">
                <a:solidFill>
                  <a:prstClr val="black"/>
                </a:solidFill>
              </a:rPr>
              <a:pPr defTabSz="914400"/>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D8ED35DA-6D0E-4342-80EF-94220C9EF663}"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0676608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914400"/>
            <a:fld id="{C94DA330-4F63-4BB6-A2F4-4090831DCC21}" type="datetimeFigureOut">
              <a:rPr lang="en-US">
                <a:solidFill>
                  <a:prstClr val="black"/>
                </a:solidFill>
              </a:rPr>
              <a:pPr defTabSz="914400"/>
              <a:t>2/8/2018</a:t>
            </a:fld>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914400"/>
            <a:fld id="{D8ED35DA-6D0E-4342-80EF-94220C9EF663}"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4505258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C94DA330-4F63-4BB6-A2F4-4090831DCC21}" type="datetimeFigureOut">
              <a:rPr lang="en-US">
                <a:solidFill>
                  <a:prstClr val="black"/>
                </a:solidFill>
              </a:rPr>
              <a:pPr defTabSz="914400"/>
              <a:t>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D8ED35DA-6D0E-4342-80EF-94220C9EF663}"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6234155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914400"/>
            <a:fld id="{C94DA330-4F63-4BB6-A2F4-4090831DCC21}" type="datetimeFigureOut">
              <a:rPr lang="en-US">
                <a:solidFill>
                  <a:prstClr val="black"/>
                </a:solidFill>
              </a:rPr>
              <a:pPr defTabSz="914400"/>
              <a:t>2/8/2018</a:t>
            </a:fld>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914400"/>
            <a:fld id="{D8ED35DA-6D0E-4342-80EF-94220C9EF663}"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2256881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914400"/>
            <a:fld id="{C94DA330-4F63-4BB6-A2F4-4090831DCC21}" type="datetimeFigureOut">
              <a:rPr lang="en-US">
                <a:solidFill>
                  <a:prstClr val="black"/>
                </a:solidFill>
              </a:rPr>
              <a:pPr defTabSz="914400"/>
              <a:t>2/8/2018</a:t>
            </a:fld>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914400"/>
            <a:fld id="{D8ED35DA-6D0E-4342-80EF-94220C9EF663}"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15768508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914400"/>
            <a:fld id="{C94DA330-4F63-4BB6-A2F4-4090831DCC21}" type="datetimeFigureOut">
              <a:rPr lang="en-US">
                <a:solidFill>
                  <a:prstClr val="black"/>
                </a:solidFill>
              </a:rPr>
              <a:pPr defTabSz="914400"/>
              <a:t>2/8/2018</a:t>
            </a:fld>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914400"/>
            <a:fld id="{D8ED35DA-6D0E-4342-80EF-94220C9EF663}"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41339362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C94DA330-4F63-4BB6-A2F4-4090831DCC21}" type="datetimeFigureOut">
              <a:rPr lang="en-US">
                <a:solidFill>
                  <a:prstClr val="black"/>
                </a:solidFill>
              </a:rPr>
              <a:pPr defTabSz="914400"/>
              <a:t>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D8ED35DA-6D0E-4342-80EF-94220C9EF663}"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83640505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914400"/>
            <a:fld id="{C94DA330-4F63-4BB6-A2F4-4090831DCC21}" type="datetimeFigureOut">
              <a:rPr lang="en-US">
                <a:solidFill>
                  <a:prstClr val="black"/>
                </a:solidFill>
              </a:rPr>
              <a:pPr defTabSz="914400"/>
              <a:t>2/8/2018</a:t>
            </a:fld>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914400"/>
            <a:endParaRPr lang="en-US">
              <a:solidFill>
                <a:prstClr val="black"/>
              </a:solidFill>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914400"/>
            <a:fld id="{D8ED35DA-6D0E-4342-80EF-94220C9EF663}" type="slidenum">
              <a:rPr lang="en-US">
                <a:solidFill>
                  <a:prstClr val="black"/>
                </a:solidFill>
              </a:rPr>
              <a:pPr defTabSz="914400"/>
              <a:t>‹#›</a:t>
            </a:fld>
            <a:endParaRPr lang="en-US">
              <a:solidFill>
                <a:prstClr val="black"/>
              </a:solidFill>
            </a:endParaRPr>
          </a:p>
        </p:txBody>
      </p:sp>
    </p:spTree>
    <p:extLst>
      <p:ext uri="{BB962C8B-B14F-4D97-AF65-F5344CB8AC3E}">
        <p14:creationId xmlns:p14="http://schemas.microsoft.com/office/powerpoint/2010/main" val="383896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7" Type="http://schemas.openxmlformats.org/officeDocument/2006/relationships/image" Target="../media/image3.jpeg"/><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image" Target="../media/image2.png"/><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0"/>
            <a:ext cx="9144000" cy="706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914400"/>
            <a:endParaRPr lang="en-US">
              <a:solidFill>
                <a:prstClr val="white"/>
              </a:solidFill>
            </a:endParaRPr>
          </a:p>
        </p:txBody>
      </p:sp>
      <p:pic>
        <p:nvPicPr>
          <p:cNvPr id="8" name="Picture 7" descr=" SigLockup Master PwPt.Neg-transbg.pn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sp>
        <p:nvSpPr>
          <p:cNvPr id="2" name="Title Placeholder 1"/>
          <p:cNvSpPr>
            <a:spLocks noGrp="1"/>
          </p:cNvSpPr>
          <p:nvPr>
            <p:ph type="title"/>
          </p:nvPr>
        </p:nvSpPr>
        <p:spPr>
          <a:xfrm>
            <a:off x="457200" y="914400"/>
            <a:ext cx="8229600" cy="7106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28800"/>
            <a:ext cx="8229600" cy="42973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55645446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spcBef>
          <a:spcPct val="20000"/>
        </a:spcBef>
        <a:buFont typeface="Arial" panose="020B0604020202020204" pitchFamily="34" charset="0"/>
        <a:buChar char="»"/>
        <a:defRPr sz="2400" kern="1200">
          <a:solidFill>
            <a:schemeClr val="tx1"/>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17384"/>
            <a:ext cx="8229600" cy="710645"/>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1810592"/>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0" y="0"/>
            <a:ext cx="9144000" cy="706993"/>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prstClr val="white"/>
              </a:solidFill>
            </a:endParaRPr>
          </a:p>
        </p:txBody>
      </p:sp>
      <p:pic>
        <p:nvPicPr>
          <p:cNvPr id="8" name="Picture 7" descr=" SigLockup Master PwPt.Neg-transbg.png"/>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37932" y="137064"/>
            <a:ext cx="2876453" cy="432864"/>
          </a:xfrm>
          <a:prstGeom prst="rect">
            <a:avLst/>
          </a:prstGeom>
        </p:spPr>
      </p:pic>
      <p:pic>
        <p:nvPicPr>
          <p:cNvPr id="6" name="Picture 5" descr="C:\Documents and Settings\jbowers\My Documents\My Pictures\YellowBugs.jpg"/>
          <p:cNvPicPr>
            <a:picLocks noChangeAspect="1" noChangeArrowheads="1"/>
          </p:cNvPicPr>
          <p:nvPr userDrawn="1"/>
        </p:nvPicPr>
        <p:blipFill>
          <a:blip r:embed="rId7" cstate="print"/>
          <a:srcRect/>
          <a:stretch>
            <a:fillRect/>
          </a:stretch>
        </p:blipFill>
        <p:spPr bwMode="auto">
          <a:xfrm>
            <a:off x="8497846" y="6386285"/>
            <a:ext cx="495188" cy="371391"/>
          </a:xfrm>
          <a:prstGeom prst="ellipse">
            <a:avLst/>
          </a:prstGeom>
          <a:ln w="6350" cap="rnd">
            <a:solidFill>
              <a:srgbClr val="333333"/>
            </a:solidFill>
          </a:ln>
          <a:effectLst>
            <a:outerShdw blurRad="50800" dist="38100" dir="2700000" algn="tl" rotWithShape="0">
              <a:prstClr val="black">
                <a:alpha val="40000"/>
              </a:prstClr>
            </a:outerShdw>
          </a:effectLst>
          <a:scene3d>
            <a:camera prst="orthographicFront"/>
            <a:lightRig rig="contrasting" dir="t">
              <a:rot lat="0" lon="0" rev="3000000"/>
            </a:lightRig>
          </a:scene3d>
          <a:sp3d contourW="7620">
            <a:bevelT w="95250" h="31750"/>
            <a:contourClr>
              <a:srgbClr val="333333"/>
            </a:contourClr>
          </a:sp3d>
        </p:spPr>
      </p:pic>
    </p:spTree>
    <p:extLst>
      <p:ext uri="{BB962C8B-B14F-4D97-AF65-F5344CB8AC3E}">
        <p14:creationId xmlns:p14="http://schemas.microsoft.com/office/powerpoint/2010/main" val="3735161805"/>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txStyles>
    <p:titleStyle>
      <a:lvl1pPr algn="l" defTabSz="457200" rtl="0" eaLnBrk="1" latinLnBrk="0" hangingPunct="1">
        <a:spcBef>
          <a:spcPct val="0"/>
        </a:spcBef>
        <a:buNone/>
        <a:defRPr sz="2800" b="1"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Daniel.Z.Mackesy@aphis.usda.gov" TargetMode="External"/><Relationship Id="rId2" Type="http://schemas.openxmlformats.org/officeDocument/2006/relationships/hyperlink" Target="mailto:Heather.Moylett@aphis.usda.gov" TargetMode="External"/><Relationship Id="rId1" Type="http://schemas.openxmlformats.org/officeDocument/2006/relationships/slideLayout" Target="../slideLayouts/slideLayout1.xml"/><Relationship Id="rId4" Type="http://schemas.openxmlformats.org/officeDocument/2006/relationships/hyperlink" Target="mailto:Richard.T.Zink@aphis.usda.gov"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JP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hyperlink" Target="https://pestlens.info/" TargetMode="External"/><Relationship Id="rId4" Type="http://schemas.openxmlformats.org/officeDocument/2006/relationships/image" Target="../media/image1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mailto:Daniel.Z.Mackesy@aphis.usda.gov" TargetMode="External"/><Relationship Id="rId2" Type="http://schemas.openxmlformats.org/officeDocument/2006/relationships/hyperlink" Target="mailto:Heather.Moylett@aphis.usda.gov" TargetMode="Externa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hyperlink" Target="https://caps.ceris.purdue.edu/webinars" TargetMode="Externa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278295" y="901148"/>
            <a:ext cx="8640417" cy="2464903"/>
          </a:xfrm>
        </p:spPr>
        <p:txBody>
          <a:bodyPr>
            <a:noAutofit/>
          </a:bodyPr>
          <a:lstStyle/>
          <a:p>
            <a:pPr algn="ctr"/>
            <a:r>
              <a:rPr lang="en-US" sz="4400" dirty="0" smtClean="0"/>
              <a:t>Center for Plant Health Science &amp; Technology (CPHST) CAPS Support</a:t>
            </a:r>
            <a:endParaRPr lang="en-US" sz="4400" dirty="0"/>
          </a:p>
        </p:txBody>
      </p:sp>
      <p:sp>
        <p:nvSpPr>
          <p:cNvPr id="5" name="Subtitle 4"/>
          <p:cNvSpPr>
            <a:spLocks noGrp="1"/>
          </p:cNvSpPr>
          <p:nvPr>
            <p:ph type="subTitle" idx="1"/>
          </p:nvPr>
        </p:nvSpPr>
        <p:spPr>
          <a:xfrm>
            <a:off x="381000" y="4391025"/>
            <a:ext cx="8382000" cy="990600"/>
          </a:xfrm>
        </p:spPr>
        <p:txBody>
          <a:bodyPr numCol="2">
            <a:normAutofit/>
          </a:bodyPr>
          <a:lstStyle/>
          <a:p>
            <a:r>
              <a:rPr lang="en-US" sz="2000" dirty="0" smtClean="0"/>
              <a:t>Heather Moylett</a:t>
            </a:r>
          </a:p>
          <a:p>
            <a:r>
              <a:rPr lang="en-US" sz="2000" dirty="0" smtClean="0">
                <a:hlinkClick r:id="rId2"/>
              </a:rPr>
              <a:t>Heather.Moylett@aphis.usda.gov</a:t>
            </a:r>
            <a:endParaRPr lang="en-US" sz="2000" dirty="0" smtClean="0"/>
          </a:p>
          <a:p>
            <a:r>
              <a:rPr lang="en-US" sz="2000" dirty="0" smtClean="0"/>
              <a:t>Daniel Mackesy</a:t>
            </a:r>
          </a:p>
          <a:p>
            <a:r>
              <a:rPr lang="en-US" sz="2000" dirty="0" smtClean="0">
                <a:hlinkClick r:id="rId3"/>
              </a:rPr>
              <a:t>Daniel.Z.Mackesy@aphis.usda.gov</a:t>
            </a:r>
            <a:r>
              <a:rPr lang="en-US" sz="2000" dirty="0" smtClean="0"/>
              <a:t> </a:t>
            </a:r>
            <a:endParaRPr lang="en-US" sz="2000" dirty="0"/>
          </a:p>
        </p:txBody>
      </p:sp>
      <p:sp>
        <p:nvSpPr>
          <p:cNvPr id="6" name="TextBox 5"/>
          <p:cNvSpPr txBox="1"/>
          <p:nvPr/>
        </p:nvSpPr>
        <p:spPr>
          <a:xfrm>
            <a:off x="1143000" y="6172200"/>
            <a:ext cx="6858000" cy="369332"/>
          </a:xfrm>
          <a:prstGeom prst="rect">
            <a:avLst/>
          </a:prstGeom>
          <a:noFill/>
        </p:spPr>
        <p:txBody>
          <a:bodyPr wrap="square" numCol="1" rtlCol="0">
            <a:spAutoFit/>
          </a:bodyPr>
          <a:lstStyle/>
          <a:p>
            <a:pPr defTabSz="914400"/>
            <a:r>
              <a:rPr lang="en-US" dirty="0" smtClean="0">
                <a:solidFill>
                  <a:prstClr val="black"/>
                </a:solidFill>
              </a:rPr>
              <a:t>Annual NCC Meeting	February 7-8, 2018		Newnan, GA</a:t>
            </a:r>
            <a:endParaRPr lang="en-US" dirty="0">
              <a:solidFill>
                <a:prstClr val="black"/>
              </a:solidFill>
            </a:endParaRPr>
          </a:p>
        </p:txBody>
      </p:sp>
      <p:sp>
        <p:nvSpPr>
          <p:cNvPr id="7" name="Subtitle 4"/>
          <p:cNvSpPr txBox="1">
            <a:spLocks/>
          </p:cNvSpPr>
          <p:nvPr/>
        </p:nvSpPr>
        <p:spPr>
          <a:xfrm>
            <a:off x="381000" y="3524872"/>
            <a:ext cx="8382000" cy="990600"/>
          </a:xfrm>
          <a:prstGeom prst="rect">
            <a:avLst/>
          </a:prstGeom>
        </p:spPr>
        <p:txBody>
          <a:bodyPr vert="horz" lIns="91440" tIns="45720" rIns="91440" bIns="45720" numCol="1" rtlCol="0">
            <a:norm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000" dirty="0" smtClean="0"/>
              <a:t>Rick Zink</a:t>
            </a:r>
          </a:p>
          <a:p>
            <a:r>
              <a:rPr lang="en-US" sz="2000" dirty="0" smtClean="0">
                <a:hlinkClick r:id="rId4"/>
              </a:rPr>
              <a:t>Richard.T.Zink@aphis.usda.gov</a:t>
            </a:r>
            <a:endParaRPr lang="en-US" sz="2000" dirty="0"/>
          </a:p>
        </p:txBody>
      </p:sp>
    </p:spTree>
    <p:extLst>
      <p:ext uri="{BB962C8B-B14F-4D97-AF65-F5344CB8AC3E}">
        <p14:creationId xmlns:p14="http://schemas.microsoft.com/office/powerpoint/2010/main" val="27861394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393" y="868377"/>
            <a:ext cx="7854350" cy="664534"/>
          </a:xfrm>
        </p:spPr>
        <p:txBody>
          <a:bodyPr>
            <a:noAutofit/>
          </a:bodyPr>
          <a:lstStyle/>
          <a:p>
            <a:pPr algn="ctr">
              <a:lnSpc>
                <a:spcPct val="120000"/>
              </a:lnSpc>
              <a:spcBef>
                <a:spcPts val="0"/>
              </a:spcBef>
            </a:pPr>
            <a:r>
              <a:rPr lang="en-US" sz="2500" dirty="0">
                <a:solidFill>
                  <a:prstClr val="black"/>
                </a:solidFill>
              </a:rPr>
              <a:t>Objective Prioritization of Exotic </a:t>
            </a:r>
            <a:r>
              <a:rPr lang="en-US" sz="2500" dirty="0" smtClean="0">
                <a:solidFill>
                  <a:prstClr val="black"/>
                </a:solidFill>
              </a:rPr>
              <a:t>Pests (OPEP</a:t>
            </a:r>
            <a:r>
              <a:rPr lang="en-US" sz="2500" dirty="0">
                <a:solidFill>
                  <a:prstClr val="black"/>
                </a:solidFill>
              </a:rPr>
              <a:t>)</a:t>
            </a:r>
          </a:p>
        </p:txBody>
      </p:sp>
      <p:sp>
        <p:nvSpPr>
          <p:cNvPr id="5" name="Rectangle 4"/>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8" name="Picture 7" descr=" SigLockup Master PwPt.Neg-trans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pic>
        <p:nvPicPr>
          <p:cNvPr id="6" name="Picture 5"/>
          <p:cNvPicPr>
            <a:picLocks noChangeAspect="1"/>
          </p:cNvPicPr>
          <p:nvPr/>
        </p:nvPicPr>
        <p:blipFill>
          <a:blip r:embed="rId4"/>
          <a:stretch>
            <a:fillRect/>
          </a:stretch>
        </p:blipFill>
        <p:spPr>
          <a:xfrm>
            <a:off x="1079653" y="1694295"/>
            <a:ext cx="5277080" cy="4674579"/>
          </a:xfrm>
          <a:prstGeom prst="rect">
            <a:avLst/>
          </a:prstGeom>
        </p:spPr>
      </p:pic>
    </p:spTree>
    <p:extLst>
      <p:ext uri="{BB962C8B-B14F-4D97-AF65-F5344CB8AC3E}">
        <p14:creationId xmlns:p14="http://schemas.microsoft.com/office/powerpoint/2010/main" val="32405761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867400" y="2514600"/>
            <a:ext cx="3002850" cy="2774478"/>
          </a:xfrm>
          <a:prstGeom prst="rect">
            <a:avLst/>
          </a:prstGeom>
        </p:spPr>
      </p:pic>
      <p:pic>
        <p:nvPicPr>
          <p:cNvPr id="3" name="Picture 2"/>
          <p:cNvPicPr>
            <a:picLocks noChangeAspect="1"/>
          </p:cNvPicPr>
          <p:nvPr/>
        </p:nvPicPr>
        <p:blipFill rotWithShape="1">
          <a:blip r:embed="rId3"/>
          <a:srcRect l="2222" t="65590" r="1944" b="18174"/>
          <a:stretch/>
        </p:blipFill>
        <p:spPr>
          <a:xfrm>
            <a:off x="5929311" y="4337051"/>
            <a:ext cx="2889504" cy="452306"/>
          </a:xfrm>
          <a:prstGeom prst="rect">
            <a:avLst/>
          </a:prstGeom>
        </p:spPr>
      </p:pic>
      <p:sp>
        <p:nvSpPr>
          <p:cNvPr id="4" name="Title 1"/>
          <p:cNvSpPr txBox="1">
            <a:spLocks/>
          </p:cNvSpPr>
          <p:nvPr/>
        </p:nvSpPr>
        <p:spPr>
          <a:xfrm>
            <a:off x="500448" y="748638"/>
            <a:ext cx="8229600" cy="710645"/>
          </a:xfrm>
          <a:prstGeom prst="rect">
            <a:avLst/>
          </a:prstGeom>
          <a:effectLst/>
        </p:spPr>
        <p:txBody>
          <a:bodyP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3400" dirty="0" smtClean="0"/>
              <a:t>OPEP Results: Outcome for CAPS</a:t>
            </a:r>
            <a:endParaRPr lang="en-US" sz="3400" dirty="0"/>
          </a:p>
        </p:txBody>
      </p:sp>
      <p:sp>
        <p:nvSpPr>
          <p:cNvPr id="5" name="Content Placeholder 2"/>
          <p:cNvSpPr txBox="1">
            <a:spLocks/>
          </p:cNvSpPr>
          <p:nvPr/>
        </p:nvSpPr>
        <p:spPr>
          <a:xfrm>
            <a:off x="172035" y="1591962"/>
            <a:ext cx="5809666" cy="5037438"/>
          </a:xfrm>
          <a:prstGeom prst="rect">
            <a:avLst/>
          </a:prstGeom>
        </p:spPr>
        <p:txBody>
          <a:bodyPr vert="horz" lIns="91440" tIns="45720" rIns="91440" bIns="45720" rtlCol="0">
            <a:normAutofit fontScale="92500"/>
          </a:bodyPr>
          <a:lstStyle>
            <a:lvl1pPr marL="342900" indent="-342900" algn="l" defTabSz="457200" rtl="0" eaLnBrk="1" latinLnBrk="0" hangingPunct="1">
              <a:spcBef>
                <a:spcPct val="20000"/>
              </a:spcBef>
              <a:buFont typeface="Arial"/>
              <a:buChar char="•"/>
              <a:defRPr sz="24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rgbClr val="FFC000"/>
              </a:buClr>
              <a:buSzPct val="90000"/>
              <a:buNone/>
            </a:pPr>
            <a:r>
              <a:rPr lang="en-US" b="1" dirty="0"/>
              <a:t>Category 1 (High Impact </a:t>
            </a:r>
            <a:r>
              <a:rPr lang="en-US" b="1" dirty="0" smtClean="0"/>
              <a:t>Pest)</a:t>
            </a:r>
          </a:p>
          <a:p>
            <a:pPr>
              <a:buSzPct val="90000"/>
            </a:pPr>
            <a:r>
              <a:rPr lang="en-US" sz="2000" dirty="0" smtClean="0"/>
              <a:t>Significant </a:t>
            </a:r>
            <a:r>
              <a:rPr lang="en-US" sz="2000" dirty="0"/>
              <a:t>likelihood to have a high impact in the </a:t>
            </a:r>
            <a:r>
              <a:rPr lang="en-US" sz="2000" dirty="0" smtClean="0"/>
              <a:t>U.S. </a:t>
            </a:r>
          </a:p>
          <a:p>
            <a:pPr>
              <a:buSzPct val="90000"/>
            </a:pPr>
            <a:r>
              <a:rPr lang="en-US" sz="2000" dirty="0" smtClean="0"/>
              <a:t>Greater </a:t>
            </a:r>
            <a:r>
              <a:rPr lang="en-US" sz="2000" dirty="0"/>
              <a:t>than 20% probability of being a high impact pest</a:t>
            </a:r>
            <a:r>
              <a:rPr lang="en-US" sz="2000" dirty="0" smtClean="0"/>
              <a:t>.</a:t>
            </a:r>
          </a:p>
          <a:p>
            <a:pPr>
              <a:buSzPct val="90000"/>
            </a:pPr>
            <a:r>
              <a:rPr lang="en-US" sz="2000" dirty="0" smtClean="0"/>
              <a:t>Post-assessment candidate.</a:t>
            </a:r>
            <a:endParaRPr lang="en-US" sz="2000" dirty="0"/>
          </a:p>
          <a:p>
            <a:pPr marL="0" indent="0">
              <a:buClr>
                <a:srgbClr val="FFC000"/>
              </a:buClr>
              <a:buSzPct val="90000"/>
              <a:buNone/>
            </a:pPr>
            <a:r>
              <a:rPr lang="en-US" b="1" dirty="0"/>
              <a:t>Category 2 </a:t>
            </a:r>
            <a:r>
              <a:rPr lang="en-US" b="1" dirty="0" smtClean="0"/>
              <a:t>(Moderate Impact Pest)</a:t>
            </a:r>
          </a:p>
          <a:p>
            <a:pPr>
              <a:buSzPct val="90000"/>
            </a:pPr>
            <a:r>
              <a:rPr lang="en-US" sz="1900" dirty="0" smtClean="0"/>
              <a:t>Most likely have a medium impact </a:t>
            </a:r>
            <a:r>
              <a:rPr lang="en-US" sz="1900" dirty="0"/>
              <a:t>in the U.S. </a:t>
            </a:r>
          </a:p>
          <a:p>
            <a:pPr>
              <a:buSzPct val="90000"/>
            </a:pPr>
            <a:r>
              <a:rPr lang="en-US" sz="1900" dirty="0" smtClean="0"/>
              <a:t>10 to </a:t>
            </a:r>
            <a:r>
              <a:rPr lang="en-US" sz="1900" dirty="0"/>
              <a:t>20% probability of being a high impact pest.</a:t>
            </a:r>
          </a:p>
          <a:p>
            <a:pPr>
              <a:buSzPct val="90000"/>
            </a:pPr>
            <a:r>
              <a:rPr lang="en-US" sz="1900" dirty="0" smtClean="0"/>
              <a:t>Evaluated on a case by case basis.</a:t>
            </a:r>
            <a:endParaRPr lang="en-US" sz="1900" dirty="0"/>
          </a:p>
          <a:p>
            <a:pPr marL="0" indent="0">
              <a:buClr>
                <a:srgbClr val="FFC000"/>
              </a:buClr>
              <a:buSzPct val="90000"/>
              <a:buNone/>
            </a:pPr>
            <a:r>
              <a:rPr lang="en-US" b="1" dirty="0"/>
              <a:t>Category 3 </a:t>
            </a:r>
            <a:r>
              <a:rPr lang="en-US" b="1" dirty="0" smtClean="0"/>
              <a:t>(Low Impact/Undetermined)</a:t>
            </a:r>
          </a:p>
          <a:p>
            <a:pPr>
              <a:buSzPct val="90000"/>
            </a:pPr>
            <a:r>
              <a:rPr lang="en-US" sz="2100" dirty="0" smtClean="0"/>
              <a:t>Have a low </a:t>
            </a:r>
            <a:r>
              <a:rPr lang="en-US" sz="2100" dirty="0"/>
              <a:t>impact in the </a:t>
            </a:r>
            <a:r>
              <a:rPr lang="en-US" sz="2100" dirty="0" smtClean="0"/>
              <a:t>U.S or not enough info to evaluate. </a:t>
            </a:r>
            <a:endParaRPr lang="en-US" sz="2100" dirty="0"/>
          </a:p>
          <a:p>
            <a:pPr>
              <a:buSzPct val="90000"/>
            </a:pPr>
            <a:r>
              <a:rPr lang="en-US" sz="2100" dirty="0" smtClean="0"/>
              <a:t>Less than 10% </a:t>
            </a:r>
            <a:r>
              <a:rPr lang="en-US" sz="2100" dirty="0"/>
              <a:t>probability of being a high impact pest.</a:t>
            </a:r>
          </a:p>
          <a:p>
            <a:pPr>
              <a:buSzPct val="90000"/>
            </a:pPr>
            <a:r>
              <a:rPr lang="en-US" sz="2100" dirty="0" smtClean="0"/>
              <a:t>Not evaluated further unless significant reason. </a:t>
            </a:r>
            <a:endParaRPr lang="en-US" sz="2100" dirty="0"/>
          </a:p>
          <a:p>
            <a:pPr marL="0" indent="0">
              <a:buClr>
                <a:srgbClr val="FFC000"/>
              </a:buClr>
              <a:buSzPct val="90000"/>
              <a:buFont typeface="Arial"/>
              <a:buNone/>
            </a:pPr>
            <a:endParaRPr lang="en-US" b="1" dirty="0" smtClean="0"/>
          </a:p>
          <a:p>
            <a:pPr lvl="1">
              <a:buFont typeface="Arial"/>
              <a:buNone/>
            </a:pPr>
            <a:endParaRPr lang="en-US" dirty="0" smtClean="0"/>
          </a:p>
        </p:txBody>
      </p:sp>
    </p:spTree>
    <p:extLst>
      <p:ext uri="{BB962C8B-B14F-4D97-AF65-F5344CB8AC3E}">
        <p14:creationId xmlns:p14="http://schemas.microsoft.com/office/powerpoint/2010/main" val="221047888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nodeType="clickEffect">
                                  <p:stCondLst>
                                    <p:cond delay="0"/>
                                  </p:stCondLst>
                                  <p:childTnLst>
                                    <p:animScale>
                                      <p:cBhvr>
                                        <p:cTn id="6" dur="2000" fill="hold"/>
                                        <p:tgtEl>
                                          <p:spTgt spid="3"/>
                                        </p:tgtEl>
                                      </p:cBhvr>
                                      <p:by x="120000" y="120000"/>
                                    </p:animScale>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6" end="6"/>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7" end="7"/>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9" end="9"/>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0" end="10"/>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a:xfrm>
            <a:off x="284205" y="685800"/>
            <a:ext cx="8229600" cy="914400"/>
          </a:xfrm>
          <a:prstGeom prst="rect">
            <a:avLst/>
          </a:prstGeom>
        </p:spPr>
        <p:txBody>
          <a:bodyPr vert="horz" lIns="91440" tIns="45720" rIns="91440" bIns="45720" rtlCol="0" anchor="ctr">
            <a:normAutofit fontScale="77500" lnSpcReduction="20000"/>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US" sz="4000" dirty="0" smtClean="0"/>
              <a:t>Objective Prioritization of Exotic Pests (OPEP)</a:t>
            </a:r>
            <a:endParaRPr lang="en-US" sz="3800" dirty="0"/>
          </a:p>
        </p:txBody>
      </p:sp>
      <p:sp>
        <p:nvSpPr>
          <p:cNvPr id="13" name="TextBox 12"/>
          <p:cNvSpPr txBox="1"/>
          <p:nvPr/>
        </p:nvSpPr>
        <p:spPr>
          <a:xfrm>
            <a:off x="381000" y="2707434"/>
            <a:ext cx="3286003" cy="1200329"/>
          </a:xfrm>
          <a:prstGeom prst="rect">
            <a:avLst/>
          </a:prstGeom>
          <a:solidFill>
            <a:schemeClr val="accent1">
              <a:lumMod val="60000"/>
              <a:lumOff val="40000"/>
            </a:schemeClr>
          </a:solidFill>
        </p:spPr>
        <p:txBody>
          <a:bodyPr wrap="square" rtlCol="0">
            <a:spAutoFit/>
          </a:bodyPr>
          <a:lstStyle/>
          <a:p>
            <a:pPr algn="ctr" defTabSz="914400"/>
            <a:r>
              <a:rPr lang="en-US" b="1" dirty="0" smtClean="0">
                <a:solidFill>
                  <a:prstClr val="black"/>
                </a:solidFill>
              </a:rPr>
              <a:t>Pest is a candidate for the Objective Prioritization of Exotic Pests (OPEP) model. Pest is run through model</a:t>
            </a:r>
            <a:endParaRPr lang="en-US" b="1" dirty="0">
              <a:solidFill>
                <a:prstClr val="black"/>
              </a:solidFill>
            </a:endParaRPr>
          </a:p>
        </p:txBody>
      </p:sp>
      <p:sp>
        <p:nvSpPr>
          <p:cNvPr id="14" name="TextBox 13"/>
          <p:cNvSpPr txBox="1"/>
          <p:nvPr/>
        </p:nvSpPr>
        <p:spPr>
          <a:xfrm>
            <a:off x="376062" y="4542472"/>
            <a:ext cx="3286004" cy="1477328"/>
          </a:xfrm>
          <a:prstGeom prst="rect">
            <a:avLst/>
          </a:prstGeom>
          <a:solidFill>
            <a:schemeClr val="accent6">
              <a:lumMod val="60000"/>
              <a:lumOff val="40000"/>
            </a:schemeClr>
          </a:solidFill>
        </p:spPr>
        <p:txBody>
          <a:bodyPr wrap="square" rtlCol="0">
            <a:spAutoFit/>
          </a:bodyPr>
          <a:lstStyle>
            <a:defPPr>
              <a:defRPr lang="en-US"/>
            </a:defPPr>
            <a:lvl1pPr algn="ctr" defTabSz="914400">
              <a:defRPr sz="1400">
                <a:solidFill>
                  <a:prstClr val="black"/>
                </a:solidFill>
              </a:defRPr>
            </a:lvl1pPr>
          </a:lstStyle>
          <a:p>
            <a:r>
              <a:rPr lang="en-US" sz="1800" b="1" dirty="0"/>
              <a:t>High impact pests </a:t>
            </a:r>
            <a:r>
              <a:rPr lang="en-US" sz="1800" b="1" dirty="0" smtClean="0"/>
              <a:t>(Category 1) are </a:t>
            </a:r>
            <a:r>
              <a:rPr lang="en-US" sz="1800" b="1" dirty="0"/>
              <a:t>run through the Post-assessment questionnaire (evaluate Survey and ID methods/ capacity</a:t>
            </a:r>
            <a:r>
              <a:rPr lang="en-US" sz="1800" b="1" dirty="0" smtClean="0"/>
              <a:t>)</a:t>
            </a:r>
            <a:endParaRPr lang="en-US" sz="1800" b="1" dirty="0"/>
          </a:p>
        </p:txBody>
      </p:sp>
      <p:cxnSp>
        <p:nvCxnSpPr>
          <p:cNvPr id="15" name="Straight Arrow Connector 14"/>
          <p:cNvCxnSpPr/>
          <p:nvPr/>
        </p:nvCxnSpPr>
        <p:spPr>
          <a:xfrm>
            <a:off x="1979397" y="4053840"/>
            <a:ext cx="0" cy="36576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15"/>
          <p:cNvSpPr txBox="1"/>
          <p:nvPr/>
        </p:nvSpPr>
        <p:spPr>
          <a:xfrm>
            <a:off x="4495800" y="3724870"/>
            <a:ext cx="4343400" cy="923330"/>
          </a:xfrm>
          <a:prstGeom prst="rect">
            <a:avLst/>
          </a:prstGeom>
          <a:solidFill>
            <a:schemeClr val="accent3">
              <a:lumMod val="60000"/>
              <a:lumOff val="40000"/>
            </a:schemeClr>
          </a:solidFill>
        </p:spPr>
        <p:txBody>
          <a:bodyPr wrap="square" rtlCol="0">
            <a:spAutoFit/>
          </a:bodyPr>
          <a:lstStyle/>
          <a:p>
            <a:pPr algn="ctr" defTabSz="914400"/>
            <a:r>
              <a:rPr lang="en-US" b="1" dirty="0">
                <a:solidFill>
                  <a:prstClr val="black"/>
                </a:solidFill>
              </a:rPr>
              <a:t>Low impact </a:t>
            </a:r>
            <a:r>
              <a:rPr lang="en-US" b="1" dirty="0" smtClean="0">
                <a:solidFill>
                  <a:prstClr val="black"/>
                </a:solidFill>
              </a:rPr>
              <a:t>pests (Category 3) </a:t>
            </a:r>
            <a:r>
              <a:rPr lang="en-US" b="1" dirty="0">
                <a:solidFill>
                  <a:prstClr val="black"/>
                </a:solidFill>
              </a:rPr>
              <a:t>are not added to the final </a:t>
            </a:r>
            <a:r>
              <a:rPr lang="en-US" b="1" dirty="0" smtClean="0">
                <a:solidFill>
                  <a:prstClr val="black"/>
                </a:solidFill>
              </a:rPr>
              <a:t>Priority </a:t>
            </a:r>
            <a:r>
              <a:rPr lang="en-US" b="1" dirty="0">
                <a:solidFill>
                  <a:prstClr val="black"/>
                </a:solidFill>
              </a:rPr>
              <a:t>Pest List unless there is a significant </a:t>
            </a:r>
            <a:r>
              <a:rPr lang="en-US" b="1" dirty="0" smtClean="0">
                <a:solidFill>
                  <a:prstClr val="black"/>
                </a:solidFill>
              </a:rPr>
              <a:t>reason </a:t>
            </a:r>
            <a:endParaRPr lang="en-US" b="1" dirty="0">
              <a:solidFill>
                <a:prstClr val="black"/>
              </a:solidFill>
            </a:endParaRPr>
          </a:p>
        </p:txBody>
      </p:sp>
      <p:sp>
        <p:nvSpPr>
          <p:cNvPr id="17" name="TextBox 16"/>
          <p:cNvSpPr txBox="1"/>
          <p:nvPr/>
        </p:nvSpPr>
        <p:spPr>
          <a:xfrm>
            <a:off x="4495800" y="2209800"/>
            <a:ext cx="4343400" cy="1200329"/>
          </a:xfrm>
          <a:prstGeom prst="rect">
            <a:avLst/>
          </a:prstGeom>
          <a:solidFill>
            <a:srgbClr val="FFE9A6"/>
          </a:solidFill>
        </p:spPr>
        <p:txBody>
          <a:bodyPr wrap="square" rtlCol="0">
            <a:spAutoFit/>
          </a:bodyPr>
          <a:lstStyle>
            <a:defPPr>
              <a:defRPr lang="en-US"/>
            </a:defPPr>
            <a:lvl1pPr algn="ctr" defTabSz="914400">
              <a:defRPr sz="1400">
                <a:solidFill>
                  <a:prstClr val="black"/>
                </a:solidFill>
              </a:defRPr>
            </a:lvl1pPr>
          </a:lstStyle>
          <a:p>
            <a:r>
              <a:rPr lang="en-US" sz="1800" b="1" dirty="0"/>
              <a:t>Moderate </a:t>
            </a:r>
            <a:r>
              <a:rPr lang="en-US" sz="1800" b="1" dirty="0" smtClean="0"/>
              <a:t>impact pests (Category 2) evaluated on a pest </a:t>
            </a:r>
            <a:r>
              <a:rPr lang="en-US" sz="1800" b="1" dirty="0"/>
              <a:t>by pest basis. </a:t>
            </a:r>
            <a:r>
              <a:rPr lang="en-US" sz="1800" b="1" dirty="0" smtClean="0"/>
              <a:t>If </a:t>
            </a:r>
            <a:r>
              <a:rPr lang="en-US" sz="1800" b="1" dirty="0"/>
              <a:t>recommended </a:t>
            </a:r>
            <a:r>
              <a:rPr lang="en-US" sz="1800" b="1" dirty="0" smtClean="0"/>
              <a:t>for </a:t>
            </a:r>
            <a:r>
              <a:rPr lang="en-US" sz="1800" b="1" dirty="0"/>
              <a:t>CAPS the pest will </a:t>
            </a:r>
            <a:r>
              <a:rPr lang="en-US" sz="1800" b="1" dirty="0" smtClean="0"/>
              <a:t>go through </a:t>
            </a:r>
            <a:r>
              <a:rPr lang="en-US" sz="1800" b="1" dirty="0"/>
              <a:t>the </a:t>
            </a:r>
            <a:r>
              <a:rPr lang="en-US" sz="1800" b="1" dirty="0" smtClean="0"/>
              <a:t>Post-assessment questionnaire</a:t>
            </a:r>
            <a:endParaRPr lang="en-US" sz="1800" b="1" dirty="0"/>
          </a:p>
        </p:txBody>
      </p:sp>
      <p:cxnSp>
        <p:nvCxnSpPr>
          <p:cNvPr id="18" name="Straight Arrow Connector 17"/>
          <p:cNvCxnSpPr/>
          <p:nvPr/>
        </p:nvCxnSpPr>
        <p:spPr>
          <a:xfrm flipV="1">
            <a:off x="3806952" y="2926080"/>
            <a:ext cx="384048" cy="27432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3806952" y="3535680"/>
            <a:ext cx="382202" cy="27432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3949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172034" y="1591962"/>
            <a:ext cx="6898617" cy="3869945"/>
          </a:xfrm>
        </p:spPr>
        <p:txBody>
          <a:bodyPr>
            <a:normAutofit fontScale="92500" lnSpcReduction="20000"/>
          </a:bodyPr>
          <a:lstStyle/>
          <a:p>
            <a:pPr marL="0" indent="0">
              <a:buClr>
                <a:srgbClr val="FFC000"/>
              </a:buClr>
              <a:buSzPct val="90000"/>
              <a:buNone/>
            </a:pPr>
            <a:r>
              <a:rPr lang="en-US" sz="3000" b="1" dirty="0" smtClean="0"/>
              <a:t>Post-assessment Questionnaire</a:t>
            </a:r>
          </a:p>
          <a:p>
            <a:pPr marL="457200" lvl="1" indent="0">
              <a:buClr>
                <a:schemeClr val="tx2">
                  <a:lumMod val="75000"/>
                </a:schemeClr>
              </a:buClr>
              <a:buSzPct val="90000"/>
              <a:buNone/>
            </a:pPr>
            <a:r>
              <a:rPr lang="en-US" sz="2400" dirty="0" smtClean="0"/>
              <a:t>Evaluates:</a:t>
            </a:r>
          </a:p>
          <a:p>
            <a:pPr lvl="2">
              <a:buClr>
                <a:schemeClr val="tx2">
                  <a:lumMod val="75000"/>
                </a:schemeClr>
              </a:buClr>
              <a:buSzPct val="90000"/>
              <a:buFont typeface="Wingdings" pitchFamily="2" charset="2"/>
              <a:buChar char="§"/>
            </a:pPr>
            <a:r>
              <a:rPr lang="en-US" dirty="0" smtClean="0"/>
              <a:t>Survey method</a:t>
            </a:r>
          </a:p>
          <a:p>
            <a:pPr lvl="2">
              <a:buClr>
                <a:schemeClr val="tx2">
                  <a:lumMod val="75000"/>
                </a:schemeClr>
              </a:buClr>
              <a:buSzPct val="90000"/>
              <a:buFont typeface="Wingdings" pitchFamily="2" charset="2"/>
              <a:buChar char="§"/>
            </a:pPr>
            <a:r>
              <a:rPr lang="en-US" dirty="0" smtClean="0"/>
              <a:t>Identification/diagnostic method</a:t>
            </a:r>
          </a:p>
          <a:p>
            <a:pPr lvl="2">
              <a:buClr>
                <a:schemeClr val="tx2">
                  <a:lumMod val="75000"/>
                </a:schemeClr>
              </a:buClr>
              <a:buSzPct val="90000"/>
              <a:buFont typeface="Wingdings" pitchFamily="2" charset="2"/>
              <a:buChar char="§"/>
            </a:pPr>
            <a:r>
              <a:rPr lang="en-US" dirty="0" smtClean="0"/>
              <a:t>Capacity/expertise to perform ID/diagnostics</a:t>
            </a:r>
            <a:endParaRPr lang="en-US" dirty="0"/>
          </a:p>
          <a:p>
            <a:pPr lvl="1">
              <a:buClr>
                <a:schemeClr val="tx2">
                  <a:lumMod val="75000"/>
                </a:schemeClr>
              </a:buClr>
              <a:buSzPct val="90000"/>
              <a:buFont typeface="Wingdings" pitchFamily="2" charset="2"/>
              <a:buChar char="§"/>
            </a:pPr>
            <a:r>
              <a:rPr lang="en-US" sz="2400" dirty="0" smtClean="0"/>
              <a:t>Exclude pests that don’t have effective methods.</a:t>
            </a:r>
          </a:p>
          <a:p>
            <a:pPr lvl="1">
              <a:buClr>
                <a:schemeClr val="tx2">
                  <a:lumMod val="75000"/>
                </a:schemeClr>
              </a:buClr>
              <a:buSzPct val="90000"/>
              <a:buFont typeface="Wingdings" pitchFamily="2" charset="2"/>
              <a:buChar char="§"/>
            </a:pPr>
            <a:r>
              <a:rPr lang="en-US" sz="2400" dirty="0" smtClean="0"/>
              <a:t>These pests would not be listed on the final prioritized pest list.</a:t>
            </a:r>
          </a:p>
          <a:p>
            <a:pPr lvl="1">
              <a:buClr>
                <a:schemeClr val="tx2">
                  <a:lumMod val="75000"/>
                </a:schemeClr>
              </a:buClr>
              <a:buSzPct val="90000"/>
              <a:buFont typeface="Wingdings" pitchFamily="2" charset="2"/>
              <a:buChar char="§"/>
            </a:pPr>
            <a:r>
              <a:rPr lang="en-US" sz="2400" dirty="0" smtClean="0"/>
              <a:t>Pests </a:t>
            </a:r>
            <a:r>
              <a:rPr lang="en-US" sz="2400" dirty="0"/>
              <a:t>would go to a research and development list</a:t>
            </a:r>
            <a:r>
              <a:rPr lang="en-US" sz="2400" dirty="0" smtClean="0"/>
              <a:t>.</a:t>
            </a:r>
          </a:p>
          <a:p>
            <a:pPr marL="914400" lvl="2" indent="0">
              <a:buClr>
                <a:schemeClr val="tx2">
                  <a:lumMod val="75000"/>
                </a:schemeClr>
              </a:buClr>
              <a:buSzPct val="90000"/>
              <a:buNone/>
            </a:pPr>
            <a:endParaRPr lang="en-US" sz="2000" dirty="0" smtClean="0">
              <a:effectLst>
                <a:outerShdw blurRad="38100" dist="38100" dir="2700000" algn="tl">
                  <a:srgbClr val="000000">
                    <a:alpha val="75000"/>
                  </a:srgbClr>
                </a:outerShdw>
              </a:effectLst>
            </a:endParaRPr>
          </a:p>
          <a:p>
            <a:pPr marL="0" lvl="0" indent="0">
              <a:buClr>
                <a:srgbClr val="FFC000"/>
              </a:buClr>
              <a:buSzPct val="90000"/>
              <a:buNone/>
            </a:pPr>
            <a:endParaRPr lang="en-US" dirty="0" smtClean="0">
              <a:effectLst>
                <a:outerShdw blurRad="38100" dist="38100" dir="2700000" algn="tl">
                  <a:srgbClr val="000000">
                    <a:alpha val="75000"/>
                  </a:srgbClr>
                </a:outerShdw>
              </a:effectLst>
            </a:endParaRPr>
          </a:p>
          <a:p>
            <a:pPr marL="514350" lvl="0" indent="-514350">
              <a:buClr>
                <a:srgbClr val="FFC000"/>
              </a:buClr>
              <a:buSzPct val="90000"/>
              <a:buFont typeface="+mj-lt"/>
              <a:buAutoNum type="arabicPeriod"/>
            </a:pPr>
            <a:endParaRPr lang="en-US" sz="2800" dirty="0">
              <a:effectLst>
                <a:outerShdw blurRad="38100" dist="38100" dir="2700000" algn="tl">
                  <a:srgbClr val="000000">
                    <a:alpha val="43137"/>
                  </a:srgbClr>
                </a:outerShdw>
              </a:effectLst>
            </a:endParaRPr>
          </a:p>
          <a:p>
            <a:pPr lvl="1"/>
            <a:endParaRPr lang="en-US" dirty="0" smtClean="0"/>
          </a:p>
          <a:p>
            <a:pPr lvl="1">
              <a:buNone/>
            </a:pPr>
            <a:endParaRPr lang="en-US" dirty="0" smtClean="0"/>
          </a:p>
        </p:txBody>
      </p:sp>
      <p:pic>
        <p:nvPicPr>
          <p:cNvPr id="5" name="Picture 4" descr="Petri%20Dishes2.jpg"/>
          <p:cNvPicPr>
            <a:picLocks noChangeAspect="1"/>
          </p:cNvPicPr>
          <p:nvPr/>
        </p:nvPicPr>
        <p:blipFill>
          <a:blip r:embed="rId3" cstate="print"/>
          <a:stretch>
            <a:fillRect/>
          </a:stretch>
        </p:blipFill>
        <p:spPr>
          <a:xfrm>
            <a:off x="7070651" y="1796411"/>
            <a:ext cx="1923385" cy="1603248"/>
          </a:xfrm>
          <a:prstGeom prst="rect">
            <a:avLst/>
          </a:prstGeom>
        </p:spPr>
      </p:pic>
      <p:sp>
        <p:nvSpPr>
          <p:cNvPr id="6" name="Title 1"/>
          <p:cNvSpPr txBox="1">
            <a:spLocks/>
          </p:cNvSpPr>
          <p:nvPr/>
        </p:nvSpPr>
        <p:spPr>
          <a:xfrm>
            <a:off x="500448" y="748638"/>
            <a:ext cx="8229600" cy="710645"/>
          </a:xfrm>
          <a:prstGeom prst="rect">
            <a:avLst/>
          </a:prstGeom>
          <a:effectLst/>
        </p:spPr>
        <p:txBody>
          <a:bodyP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3400" dirty="0" smtClean="0"/>
              <a:t>Pest Assessment and Prioritization Process</a:t>
            </a:r>
            <a:endParaRPr lang="en-US" sz="3400" dirty="0"/>
          </a:p>
        </p:txBody>
      </p:sp>
      <p:pic>
        <p:nvPicPr>
          <p:cNvPr id="4" name="Picture 3"/>
          <p:cNvPicPr>
            <a:picLocks noChangeAspect="1"/>
          </p:cNvPicPr>
          <p:nvPr/>
        </p:nvPicPr>
        <p:blipFill rotWithShape="1">
          <a:blip r:embed="rId4">
            <a:extLst>
              <a:ext uri="{28A0092B-C50C-407E-A947-70E740481C1C}">
                <a14:useLocalDpi xmlns:a14="http://schemas.microsoft.com/office/drawing/2010/main" val="0"/>
              </a:ext>
            </a:extLst>
          </a:blip>
          <a:srcRect l="15426"/>
          <a:stretch/>
        </p:blipFill>
        <p:spPr>
          <a:xfrm rot="16200000">
            <a:off x="7048513" y="3853511"/>
            <a:ext cx="2062247" cy="1828800"/>
          </a:xfrm>
          <a:prstGeom prst="rect">
            <a:avLst/>
          </a:prstGeom>
        </p:spPr>
      </p:pic>
    </p:spTree>
    <p:extLst>
      <p:ext uri="{BB962C8B-B14F-4D97-AF65-F5344CB8AC3E}">
        <p14:creationId xmlns:p14="http://schemas.microsoft.com/office/powerpoint/2010/main" val="3049990062"/>
      </p:ext>
    </p:extLst>
  </p:cSld>
  <p:clrMapOvr>
    <a:masterClrMapping/>
  </p:clrMapOvr>
  <mc:AlternateContent xmlns:mc="http://schemas.openxmlformats.org/markup-compatibility/2006" xmlns:p14="http://schemas.microsoft.com/office/powerpoint/2010/main">
    <mc:Choice Requires="p14">
      <p:transition spd="slow" p14:dur="2000" advTm="68131"/>
    </mc:Choice>
    <mc:Fallback xmlns="">
      <p:transition spd="slow" advTm="68131"/>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4" name="Straight Arrow Connector 23"/>
          <p:cNvCxnSpPr/>
          <p:nvPr/>
        </p:nvCxnSpPr>
        <p:spPr>
          <a:xfrm>
            <a:off x="2169151" y="3491931"/>
            <a:ext cx="0" cy="367731"/>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1" name="Title 1"/>
          <p:cNvSpPr txBox="1">
            <a:spLocks/>
          </p:cNvSpPr>
          <p:nvPr/>
        </p:nvSpPr>
        <p:spPr>
          <a:xfrm>
            <a:off x="284205" y="685800"/>
            <a:ext cx="8229600" cy="914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US" sz="3800" dirty="0" smtClean="0"/>
              <a:t>Post-assessment questionnaire</a:t>
            </a:r>
            <a:endParaRPr lang="en-US" sz="3800" dirty="0"/>
          </a:p>
        </p:txBody>
      </p:sp>
      <p:sp>
        <p:nvSpPr>
          <p:cNvPr id="23" name="TextBox 22"/>
          <p:cNvSpPr txBox="1"/>
          <p:nvPr/>
        </p:nvSpPr>
        <p:spPr>
          <a:xfrm>
            <a:off x="4267200" y="2232702"/>
            <a:ext cx="1087395" cy="369332"/>
          </a:xfrm>
          <a:prstGeom prst="rect">
            <a:avLst/>
          </a:prstGeom>
          <a:solidFill>
            <a:schemeClr val="accent2">
              <a:lumMod val="60000"/>
              <a:lumOff val="40000"/>
            </a:schemeClr>
          </a:solidFill>
        </p:spPr>
        <p:txBody>
          <a:bodyPr wrap="square" rtlCol="0">
            <a:spAutoFit/>
          </a:bodyPr>
          <a:lstStyle/>
          <a:p>
            <a:pPr algn="ctr" defTabSz="914400"/>
            <a:r>
              <a:rPr lang="en-US" b="1" dirty="0" smtClean="0">
                <a:solidFill>
                  <a:prstClr val="black"/>
                </a:solidFill>
              </a:rPr>
              <a:t>FAIL</a:t>
            </a:r>
            <a:endParaRPr lang="en-US" b="1" dirty="0">
              <a:solidFill>
                <a:prstClr val="black"/>
              </a:solidFill>
            </a:endParaRPr>
          </a:p>
        </p:txBody>
      </p:sp>
      <p:sp>
        <p:nvSpPr>
          <p:cNvPr id="27" name="TextBox 26"/>
          <p:cNvSpPr txBox="1"/>
          <p:nvPr/>
        </p:nvSpPr>
        <p:spPr>
          <a:xfrm>
            <a:off x="1751338" y="3935010"/>
            <a:ext cx="835625" cy="369332"/>
          </a:xfrm>
          <a:prstGeom prst="rect">
            <a:avLst/>
          </a:prstGeom>
          <a:solidFill>
            <a:schemeClr val="accent1">
              <a:lumMod val="60000"/>
              <a:lumOff val="40000"/>
            </a:schemeClr>
          </a:solidFill>
        </p:spPr>
        <p:txBody>
          <a:bodyPr wrap="square" rtlCol="0">
            <a:spAutoFit/>
          </a:bodyPr>
          <a:lstStyle/>
          <a:p>
            <a:pPr algn="ctr" defTabSz="914400"/>
            <a:r>
              <a:rPr lang="en-US" b="1" dirty="0" smtClean="0">
                <a:solidFill>
                  <a:prstClr val="black"/>
                </a:solidFill>
              </a:rPr>
              <a:t>PASS</a:t>
            </a:r>
            <a:endParaRPr lang="en-US" b="1" dirty="0">
              <a:solidFill>
                <a:prstClr val="black"/>
              </a:solidFill>
            </a:endParaRPr>
          </a:p>
        </p:txBody>
      </p:sp>
      <p:sp>
        <p:nvSpPr>
          <p:cNvPr id="12" name="TextBox 11"/>
          <p:cNvSpPr txBox="1"/>
          <p:nvPr/>
        </p:nvSpPr>
        <p:spPr>
          <a:xfrm>
            <a:off x="645151" y="1679481"/>
            <a:ext cx="3048000" cy="1754326"/>
          </a:xfrm>
          <a:prstGeom prst="rect">
            <a:avLst/>
          </a:prstGeom>
          <a:solidFill>
            <a:schemeClr val="accent6">
              <a:lumMod val="60000"/>
              <a:lumOff val="40000"/>
            </a:schemeClr>
          </a:solidFill>
        </p:spPr>
        <p:txBody>
          <a:bodyPr wrap="square" rtlCol="0">
            <a:spAutoFit/>
          </a:bodyPr>
          <a:lstStyle>
            <a:defPPr>
              <a:defRPr lang="en-US"/>
            </a:defPPr>
            <a:lvl1pPr algn="ctr" defTabSz="914400">
              <a:defRPr sz="1400">
                <a:solidFill>
                  <a:prstClr val="black"/>
                </a:solidFill>
              </a:defRPr>
            </a:lvl1pPr>
          </a:lstStyle>
          <a:p>
            <a:r>
              <a:rPr lang="en-US" sz="1800" b="1" dirty="0" smtClean="0"/>
              <a:t>High impact pests, and some moderate, are </a:t>
            </a:r>
            <a:r>
              <a:rPr lang="en-US" sz="1800" b="1" dirty="0"/>
              <a:t>run through the Post-assessment </a:t>
            </a:r>
            <a:r>
              <a:rPr lang="en-US" sz="1800" b="1" dirty="0" smtClean="0"/>
              <a:t>Questionnaire. </a:t>
            </a:r>
            <a:r>
              <a:rPr lang="en-US" sz="1800" b="1" dirty="0"/>
              <a:t>Evaluate Survey and ID methods/ capacity</a:t>
            </a:r>
          </a:p>
        </p:txBody>
      </p:sp>
      <p:cxnSp>
        <p:nvCxnSpPr>
          <p:cNvPr id="14" name="Straight Arrow Connector 13"/>
          <p:cNvCxnSpPr/>
          <p:nvPr/>
        </p:nvCxnSpPr>
        <p:spPr>
          <a:xfrm>
            <a:off x="2169151" y="4411980"/>
            <a:ext cx="0" cy="32004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45151" y="4839658"/>
            <a:ext cx="3048000" cy="923330"/>
          </a:xfrm>
          <a:prstGeom prst="rect">
            <a:avLst/>
          </a:prstGeom>
          <a:solidFill>
            <a:schemeClr val="accent5">
              <a:lumMod val="60000"/>
              <a:lumOff val="40000"/>
            </a:schemeClr>
          </a:solidFill>
        </p:spPr>
        <p:txBody>
          <a:bodyPr wrap="square" rtlCol="0">
            <a:spAutoFit/>
          </a:bodyPr>
          <a:lstStyle/>
          <a:p>
            <a:pPr algn="ctr" defTabSz="914400"/>
            <a:r>
              <a:rPr lang="en-US" b="1" dirty="0" smtClean="0">
                <a:solidFill>
                  <a:prstClr val="black"/>
                </a:solidFill>
              </a:rPr>
              <a:t>Pests that make it through the Post-assessment will be on the Priority Pest </a:t>
            </a:r>
            <a:r>
              <a:rPr lang="en-US" b="1" dirty="0">
                <a:solidFill>
                  <a:prstClr val="black"/>
                </a:solidFill>
              </a:rPr>
              <a:t>L</a:t>
            </a:r>
            <a:r>
              <a:rPr lang="en-US" b="1" dirty="0" smtClean="0">
                <a:solidFill>
                  <a:prstClr val="black"/>
                </a:solidFill>
              </a:rPr>
              <a:t>ist.</a:t>
            </a:r>
            <a:endParaRPr lang="en-US" b="1" dirty="0">
              <a:solidFill>
                <a:prstClr val="black"/>
              </a:solidFill>
            </a:endParaRPr>
          </a:p>
        </p:txBody>
      </p:sp>
      <p:sp>
        <p:nvSpPr>
          <p:cNvPr id="17" name="TextBox 16"/>
          <p:cNvSpPr txBox="1"/>
          <p:nvPr/>
        </p:nvSpPr>
        <p:spPr>
          <a:xfrm>
            <a:off x="5991740" y="1895860"/>
            <a:ext cx="3048000" cy="1477328"/>
          </a:xfrm>
          <a:prstGeom prst="rect">
            <a:avLst/>
          </a:prstGeom>
          <a:solidFill>
            <a:schemeClr val="accent4">
              <a:lumMod val="60000"/>
              <a:lumOff val="40000"/>
            </a:schemeClr>
          </a:solidFill>
        </p:spPr>
        <p:txBody>
          <a:bodyPr wrap="square" rtlCol="0">
            <a:spAutoFit/>
          </a:bodyPr>
          <a:lstStyle>
            <a:defPPr>
              <a:defRPr lang="en-US"/>
            </a:defPPr>
            <a:lvl1pPr algn="ctr" defTabSz="914400">
              <a:defRPr sz="1400">
                <a:solidFill>
                  <a:prstClr val="black"/>
                </a:solidFill>
              </a:defRPr>
            </a:lvl1pPr>
          </a:lstStyle>
          <a:p>
            <a:r>
              <a:rPr lang="en-US" sz="1800" b="1" dirty="0"/>
              <a:t>Pests that fail the Post-assessment are put on a research list for survey or ID methods development/ improvement.</a:t>
            </a:r>
          </a:p>
        </p:txBody>
      </p:sp>
      <p:cxnSp>
        <p:nvCxnSpPr>
          <p:cNvPr id="18" name="Straight Arrow Connector 17"/>
          <p:cNvCxnSpPr/>
          <p:nvPr/>
        </p:nvCxnSpPr>
        <p:spPr>
          <a:xfrm>
            <a:off x="3794678" y="2438400"/>
            <a:ext cx="38100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5486400" y="2438400"/>
            <a:ext cx="38100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51550187"/>
      </p:ext>
    </p:extLst>
  </p:cSld>
  <p:clrMapOvr>
    <a:masterClrMapping/>
  </p:clrMapOvr>
  <mc:AlternateContent xmlns:mc="http://schemas.openxmlformats.org/markup-compatibility/2006" xmlns:p14="http://schemas.microsoft.com/office/powerpoint/2010/main">
    <mc:Choice Requires="p14">
      <p:transition spd="slow" p14:dur="2000" advTm="67356"/>
    </mc:Choice>
    <mc:Fallback xmlns="">
      <p:transition spd="slow" advTm="67356"/>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Diagram 3"/>
          <p:cNvGraphicFramePr/>
          <p:nvPr>
            <p:extLst/>
          </p:nvPr>
        </p:nvGraphicFramePr>
        <p:xfrm>
          <a:off x="253393" y="800100"/>
          <a:ext cx="8417078" cy="584562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11253469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nvPr>
        </p:nvGraphicFramePr>
        <p:xfrm>
          <a:off x="424543" y="832757"/>
          <a:ext cx="8213271" cy="578031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827457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628029"/>
            <a:ext cx="8229600" cy="5153771"/>
          </a:xfrm>
        </p:spPr>
        <p:txBody>
          <a:bodyPr>
            <a:normAutofit fontScale="92500" lnSpcReduction="10000"/>
          </a:bodyPr>
          <a:lstStyle/>
          <a:p>
            <a:pPr marL="0" indent="0">
              <a:buNone/>
            </a:pPr>
            <a:r>
              <a:rPr lang="en-US" sz="2600" b="1" dirty="0"/>
              <a:t>General Timeline for Prioritized Pest List Development</a:t>
            </a:r>
          </a:p>
          <a:p>
            <a:pPr marL="0" lvl="0" indent="0">
              <a:lnSpc>
                <a:spcPct val="107000"/>
              </a:lnSpc>
              <a:spcBef>
                <a:spcPts val="0"/>
              </a:spcBef>
              <a:spcAft>
                <a:spcPts val="800"/>
              </a:spcAft>
              <a:buNone/>
            </a:pPr>
            <a:endParaRPr lang="en-US" sz="800" b="1"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lvl="0" indent="0">
              <a:lnSpc>
                <a:spcPct val="107000"/>
              </a:lnSpc>
              <a:spcBef>
                <a:spcPts val="0"/>
              </a:spcBef>
              <a:spcAft>
                <a:spcPts val="800"/>
              </a:spcAft>
              <a:buNone/>
            </a:pPr>
            <a:r>
              <a:rPr lang="en-US" sz="2300" b="1"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Year </a:t>
            </a:r>
            <a:r>
              <a:rPr lang="en-US" sz="2300" b="1" dirty="0">
                <a:solidFill>
                  <a:prstClr val="black"/>
                </a:solidFill>
                <a:latin typeface="Calibri" panose="020F0502020204030204" pitchFamily="34" charset="0"/>
                <a:ea typeface="Calibri" panose="020F0502020204030204" pitchFamily="34" charset="0"/>
                <a:cs typeface="Times New Roman" panose="02020603050405020304" pitchFamily="18" charset="0"/>
              </a:rPr>
              <a:t>1: Prioritization Process</a:t>
            </a:r>
            <a:endParaRPr lang="en-US" sz="23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buSzTx/>
              <a:buFont typeface="Arial" panose="020B0604020202020204" pitchFamily="34" charset="0"/>
              <a:buChar char="•"/>
            </a:pPr>
            <a:r>
              <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rPr>
              <a:t>Pre-assessments</a:t>
            </a:r>
          </a:p>
          <a:p>
            <a:pPr lvl="1">
              <a:lnSpc>
                <a:spcPct val="107000"/>
              </a:lnSpc>
              <a:spcBef>
                <a:spcPts val="0"/>
              </a:spcBef>
              <a:buSzTx/>
              <a:buFont typeface="Arial" panose="020B0604020202020204" pitchFamily="34" charset="0"/>
              <a:buChar char="•"/>
            </a:pPr>
            <a:r>
              <a:rPr lang="en-US"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OPEP Model</a:t>
            </a:r>
            <a:endPar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lvl="1">
              <a:lnSpc>
                <a:spcPct val="107000"/>
              </a:lnSpc>
              <a:spcBef>
                <a:spcPts val="0"/>
              </a:spcBef>
              <a:spcAft>
                <a:spcPts val="800"/>
              </a:spcAft>
              <a:buSzTx/>
              <a:buFont typeface="Arial" panose="020B0604020202020204" pitchFamily="34" charset="0"/>
              <a:buChar char="•"/>
            </a:pPr>
            <a:r>
              <a:rPr lang="en-US" sz="2200" dirty="0" smtClean="0">
                <a:solidFill>
                  <a:prstClr val="black"/>
                </a:solidFill>
                <a:latin typeface="Calibri" panose="020F0502020204030204" pitchFamily="34" charset="0"/>
                <a:ea typeface="Calibri" panose="020F0502020204030204" pitchFamily="34" charset="0"/>
                <a:cs typeface="Times New Roman" panose="02020603050405020304" pitchFamily="18" charset="0"/>
              </a:rPr>
              <a:t>Post-assessments</a:t>
            </a:r>
            <a:endParaRPr lang="en-US" sz="2200" dirty="0">
              <a:solidFill>
                <a:prstClr val="black"/>
              </a:solidFill>
              <a:latin typeface="Calibri" panose="020F0502020204030204" pitchFamily="34" charset="0"/>
              <a:ea typeface="Calibri" panose="020F0502020204030204" pitchFamily="34" charset="0"/>
              <a:cs typeface="Times New Roman" panose="02020603050405020304" pitchFamily="18" charset="0"/>
            </a:endParaRPr>
          </a:p>
          <a:p>
            <a:pPr marL="0" indent="0">
              <a:lnSpc>
                <a:spcPct val="107000"/>
              </a:lnSpc>
              <a:spcAft>
                <a:spcPts val="800"/>
              </a:spcAft>
              <a:buNone/>
            </a:pPr>
            <a:r>
              <a:rPr lang="en-US" sz="2300" b="1" dirty="0">
                <a:latin typeface="Calibri" panose="020F0502020204030204" pitchFamily="34" charset="0"/>
                <a:ea typeface="Calibri" panose="020F0502020204030204" pitchFamily="34" charset="0"/>
                <a:cs typeface="Times New Roman" panose="02020603050405020304" pitchFamily="18" charset="0"/>
              </a:rPr>
              <a:t>Year 2: Develop support products for new pests</a:t>
            </a:r>
            <a:endParaRPr lang="en-US" sz="2300" dirty="0">
              <a:latin typeface="Calibri" panose="020F0502020204030204" pitchFamily="34" charset="0"/>
              <a:ea typeface="Calibri" panose="020F0502020204030204" pitchFamily="34" charset="0"/>
              <a:cs typeface="Times New Roman" panose="02020603050405020304" pitchFamily="18" charset="0"/>
            </a:endParaRPr>
          </a:p>
          <a:p>
            <a:pPr marL="800100" lvl="1" indent="-342900">
              <a:lnSpc>
                <a:spcPct val="107000"/>
              </a:lnSpc>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Pest datasheets</a:t>
            </a:r>
          </a:p>
          <a:p>
            <a:pPr marL="800100" lvl="1" indent="-342900">
              <a:lnSpc>
                <a:spcPct val="107000"/>
              </a:lnSpc>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Approved survey methods</a:t>
            </a:r>
          </a:p>
          <a:p>
            <a:pPr marL="800100" lvl="1" indent="-342900">
              <a:lnSpc>
                <a:spcPct val="107000"/>
              </a:lnSpc>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Approved identification/diagnostic methods</a:t>
            </a:r>
          </a:p>
          <a:p>
            <a:pPr marL="800100" lvl="1" indent="-342900">
              <a:lnSpc>
                <a:spcPct val="107000"/>
              </a:lnSpc>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Trap and lure procurement</a:t>
            </a:r>
          </a:p>
          <a:p>
            <a:pPr marL="800100" lvl="1" indent="-342900">
              <a:lnSpc>
                <a:spcPct val="107000"/>
              </a:lnSpc>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Identification and diagnostic capacity</a:t>
            </a:r>
          </a:p>
          <a:p>
            <a:pPr marL="800100" lvl="1" indent="-342900">
              <a:lnSpc>
                <a:spcPct val="107000"/>
              </a:lnSpc>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Screening aids (if appropriate)</a:t>
            </a:r>
          </a:p>
          <a:p>
            <a:pPr marL="800100" lvl="1" indent="-342900">
              <a:lnSpc>
                <a:spcPct val="107000"/>
              </a:lnSpc>
              <a:spcAft>
                <a:spcPts val="800"/>
              </a:spcAft>
              <a:buFont typeface="Symbol" panose="05050102010706020507" pitchFamily="18" charset="2"/>
              <a:buChar char=""/>
            </a:pPr>
            <a:r>
              <a:rPr lang="en-US" sz="2200" dirty="0">
                <a:latin typeface="Calibri" panose="020F0502020204030204" pitchFamily="34" charset="0"/>
                <a:ea typeface="Calibri" panose="020F0502020204030204" pitchFamily="34" charset="0"/>
                <a:cs typeface="Times New Roman" panose="02020603050405020304" pitchFamily="18" charset="0"/>
              </a:rPr>
              <a:t>Host and Risk maps</a:t>
            </a:r>
          </a:p>
          <a:p>
            <a:pPr marL="0" indent="0">
              <a:buNone/>
            </a:pPr>
            <a:endParaRPr lang="en-US" dirty="0"/>
          </a:p>
        </p:txBody>
      </p:sp>
      <p:sp>
        <p:nvSpPr>
          <p:cNvPr id="4" name="Title 1"/>
          <p:cNvSpPr txBox="1">
            <a:spLocks/>
          </p:cNvSpPr>
          <p:nvPr/>
        </p:nvSpPr>
        <p:spPr>
          <a:xfrm>
            <a:off x="457200" y="917384"/>
            <a:ext cx="8229600" cy="710645"/>
          </a:xfrm>
          <a:prstGeom prst="rect">
            <a:avLst/>
          </a:prstGeom>
          <a:effectLst/>
        </p:spPr>
        <p:txBody>
          <a:bodyPr>
            <a:norm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US" sz="3800" dirty="0" smtClean="0">
                <a:solidFill>
                  <a:prstClr val="black"/>
                </a:solidFill>
              </a:rPr>
              <a:t>CAPS Timeline</a:t>
            </a:r>
            <a:endParaRPr lang="en-US" sz="3800" dirty="0">
              <a:solidFill>
                <a:prstClr val="black"/>
              </a:solidFill>
            </a:endParaRPr>
          </a:p>
        </p:txBody>
      </p:sp>
    </p:spTree>
    <p:extLst>
      <p:ext uri="{BB962C8B-B14F-4D97-AF65-F5344CB8AC3E}">
        <p14:creationId xmlns:p14="http://schemas.microsoft.com/office/powerpoint/2010/main" val="125461760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4" end="4"/>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11" end="11"/>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12" end="12"/>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pPr algn="ctr"/>
            <a:r>
              <a:rPr lang="en-US" sz="4800" dirty="0" smtClean="0"/>
              <a:t>OPEP Updates 2018</a:t>
            </a:r>
            <a:endParaRPr lang="en-US" sz="4800" dirty="0"/>
          </a:p>
        </p:txBody>
      </p:sp>
      <p:sp>
        <p:nvSpPr>
          <p:cNvPr id="3" name="Subtitle 2"/>
          <p:cNvSpPr>
            <a:spLocks noGrp="1"/>
          </p:cNvSpPr>
          <p:nvPr>
            <p:ph type="subTitle" idx="1"/>
          </p:nvPr>
        </p:nvSpPr>
        <p:spPr/>
        <p:txBody>
          <a:bodyPr/>
          <a:lstStyle/>
          <a:p>
            <a:r>
              <a:rPr lang="en-US" dirty="0" smtClean="0"/>
              <a:t>CAPS Pest Assessment and Prioritization Processes </a:t>
            </a:r>
            <a:endParaRPr lang="en-US" dirty="0"/>
          </a:p>
        </p:txBody>
      </p:sp>
    </p:spTree>
    <p:extLst>
      <p:ext uri="{BB962C8B-B14F-4D97-AF65-F5344CB8AC3E}">
        <p14:creationId xmlns:p14="http://schemas.microsoft.com/office/powerpoint/2010/main" val="400398390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52400" y="2971800"/>
          <a:ext cx="8839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28600" y="1972270"/>
            <a:ext cx="2423160" cy="1200329"/>
          </a:xfrm>
          <a:prstGeom prst="rect">
            <a:avLst/>
          </a:prstGeom>
          <a:noFill/>
        </p:spPr>
        <p:txBody>
          <a:bodyPr wrap="square" rtlCol="0">
            <a:spAutoFit/>
          </a:bodyPr>
          <a:lstStyle/>
          <a:p>
            <a:r>
              <a:rPr lang="en-US" b="1" dirty="0" smtClean="0">
                <a:solidFill>
                  <a:prstClr val="black"/>
                </a:solidFill>
              </a:rPr>
              <a:t>Phase I: </a:t>
            </a:r>
          </a:p>
          <a:p>
            <a:r>
              <a:rPr lang="en-US" dirty="0" smtClean="0">
                <a:solidFill>
                  <a:prstClr val="black"/>
                </a:solidFill>
              </a:rPr>
              <a:t>Arthropod &amp; pathogen models developed and validated.</a:t>
            </a:r>
            <a:endParaRPr lang="en-US" dirty="0">
              <a:solidFill>
                <a:prstClr val="black"/>
              </a:solidFill>
            </a:endParaRPr>
          </a:p>
        </p:txBody>
      </p:sp>
      <p:sp>
        <p:nvSpPr>
          <p:cNvPr id="10" name="TextBox 9"/>
          <p:cNvSpPr txBox="1"/>
          <p:nvPr/>
        </p:nvSpPr>
        <p:spPr>
          <a:xfrm>
            <a:off x="3276600" y="1972270"/>
            <a:ext cx="2286000" cy="923330"/>
          </a:xfrm>
          <a:prstGeom prst="rect">
            <a:avLst/>
          </a:prstGeom>
          <a:noFill/>
        </p:spPr>
        <p:txBody>
          <a:bodyPr wrap="square" rtlCol="0">
            <a:spAutoFit/>
          </a:bodyPr>
          <a:lstStyle/>
          <a:p>
            <a:r>
              <a:rPr lang="en-US" b="1" dirty="0" smtClean="0">
                <a:solidFill>
                  <a:prstClr val="black"/>
                </a:solidFill>
              </a:rPr>
              <a:t>Phase II: </a:t>
            </a:r>
          </a:p>
          <a:p>
            <a:r>
              <a:rPr lang="en-US" dirty="0" smtClean="0">
                <a:solidFill>
                  <a:prstClr val="black"/>
                </a:solidFill>
              </a:rPr>
              <a:t>To be completed </a:t>
            </a:r>
            <a:br>
              <a:rPr lang="en-US" dirty="0" smtClean="0">
                <a:solidFill>
                  <a:prstClr val="black"/>
                </a:solidFill>
              </a:rPr>
            </a:br>
            <a:r>
              <a:rPr lang="en-US" dirty="0" smtClean="0">
                <a:solidFill>
                  <a:prstClr val="black"/>
                </a:solidFill>
              </a:rPr>
              <a:t>FY 2018</a:t>
            </a:r>
            <a:endParaRPr lang="en-US" dirty="0">
              <a:solidFill>
                <a:prstClr val="black"/>
              </a:solidFill>
            </a:endParaRPr>
          </a:p>
        </p:txBody>
      </p:sp>
      <p:sp>
        <p:nvSpPr>
          <p:cNvPr id="11" name="TextBox 10"/>
          <p:cNvSpPr txBox="1"/>
          <p:nvPr/>
        </p:nvSpPr>
        <p:spPr>
          <a:xfrm>
            <a:off x="6553200" y="1905000"/>
            <a:ext cx="2057400" cy="923330"/>
          </a:xfrm>
          <a:prstGeom prst="rect">
            <a:avLst/>
          </a:prstGeom>
          <a:noFill/>
        </p:spPr>
        <p:txBody>
          <a:bodyPr wrap="square" rtlCol="0">
            <a:spAutoFit/>
          </a:bodyPr>
          <a:lstStyle/>
          <a:p>
            <a:r>
              <a:rPr lang="en-US" b="1" dirty="0" smtClean="0">
                <a:solidFill>
                  <a:prstClr val="black"/>
                </a:solidFill>
              </a:rPr>
              <a:t>Phase III: </a:t>
            </a:r>
          </a:p>
          <a:p>
            <a:r>
              <a:rPr lang="en-US" dirty="0" smtClean="0">
                <a:solidFill>
                  <a:prstClr val="black"/>
                </a:solidFill>
              </a:rPr>
              <a:t>To be completed FY 2019</a:t>
            </a:r>
            <a:endParaRPr lang="en-US" dirty="0">
              <a:solidFill>
                <a:prstClr val="black"/>
              </a:solidFill>
            </a:endParaRPr>
          </a:p>
        </p:txBody>
      </p:sp>
      <p:sp>
        <p:nvSpPr>
          <p:cNvPr id="12" name="TextBox 11"/>
          <p:cNvSpPr txBox="1"/>
          <p:nvPr/>
        </p:nvSpPr>
        <p:spPr>
          <a:xfrm>
            <a:off x="1371600" y="5486400"/>
            <a:ext cx="3429000" cy="73866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400" dirty="0" smtClean="0">
                <a:solidFill>
                  <a:prstClr val="white"/>
                </a:solidFill>
              </a:rPr>
              <a:t>Policy considerations*</a:t>
            </a:r>
          </a:p>
          <a:p>
            <a:pPr algn="ctr"/>
            <a:r>
              <a:rPr lang="en-US" dirty="0" smtClean="0">
                <a:solidFill>
                  <a:prstClr val="white"/>
                </a:solidFill>
              </a:rPr>
              <a:t>(Decision Lens/AHP)</a:t>
            </a:r>
            <a:endParaRPr lang="en-US" dirty="0">
              <a:solidFill>
                <a:prstClr val="white"/>
              </a:solidFill>
            </a:endParaRPr>
          </a:p>
        </p:txBody>
      </p:sp>
      <p:sp>
        <p:nvSpPr>
          <p:cNvPr id="13" name="Right Arrow 12"/>
          <p:cNvSpPr/>
          <p:nvPr/>
        </p:nvSpPr>
        <p:spPr>
          <a:xfrm>
            <a:off x="5029200" y="5549815"/>
            <a:ext cx="990600" cy="334834"/>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487393" y="868377"/>
            <a:ext cx="7854350" cy="66453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lnSpc>
                <a:spcPct val="120000"/>
              </a:lnSpc>
              <a:spcBef>
                <a:spcPts val="0"/>
              </a:spcBef>
            </a:pPr>
            <a:r>
              <a:rPr lang="en-US" sz="2500" dirty="0" smtClean="0">
                <a:solidFill>
                  <a:prstClr val="black"/>
                </a:solidFill>
              </a:rPr>
              <a:t>Objective Prioritization of Exotic Pests (OPEP)</a:t>
            </a:r>
            <a:endParaRPr lang="en-US" sz="2500" dirty="0">
              <a:solidFill>
                <a:prstClr val="black"/>
              </a:solidFill>
            </a:endParaRPr>
          </a:p>
        </p:txBody>
      </p:sp>
    </p:spTree>
    <p:extLst>
      <p:ext uri="{BB962C8B-B14F-4D97-AF65-F5344CB8AC3E}">
        <p14:creationId xmlns:p14="http://schemas.microsoft.com/office/powerpoint/2010/main" val="28191137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CPHST CAPS Support Team</a:t>
            </a:r>
            <a:endParaRPr lang="en-US" dirty="0"/>
          </a:p>
        </p:txBody>
      </p:sp>
      <p:sp>
        <p:nvSpPr>
          <p:cNvPr id="3" name="Content Placeholder 2"/>
          <p:cNvSpPr>
            <a:spLocks noGrp="1"/>
          </p:cNvSpPr>
          <p:nvPr>
            <p:ph idx="1"/>
          </p:nvPr>
        </p:nvSpPr>
        <p:spPr/>
        <p:txBody>
          <a:bodyPr/>
          <a:lstStyle/>
          <a:p>
            <a:r>
              <a:rPr lang="en-US" dirty="0"/>
              <a:t>Pest Detection Management Team S&amp;T:</a:t>
            </a:r>
          </a:p>
          <a:p>
            <a:pPr lvl="1"/>
            <a:r>
              <a:rPr lang="en-US" dirty="0"/>
              <a:t>Richard Zink</a:t>
            </a:r>
          </a:p>
          <a:p>
            <a:r>
              <a:rPr lang="en-US" dirty="0"/>
              <a:t>Two CPHST scientists</a:t>
            </a:r>
          </a:p>
          <a:p>
            <a:pPr lvl="1"/>
            <a:r>
              <a:rPr lang="en-US" dirty="0"/>
              <a:t>Vacant (vice-Lisa Jackson (entomologist))</a:t>
            </a:r>
          </a:p>
          <a:p>
            <a:pPr lvl="1"/>
            <a:r>
              <a:rPr lang="en-US" dirty="0"/>
              <a:t>Vacant (vice-Melinda Sullivan (plant pathologist))</a:t>
            </a:r>
          </a:p>
          <a:p>
            <a:r>
              <a:rPr lang="en-US" dirty="0"/>
              <a:t>Two CPHST technicians</a:t>
            </a:r>
          </a:p>
          <a:p>
            <a:pPr lvl="1"/>
            <a:r>
              <a:rPr lang="en-US" dirty="0"/>
              <a:t>Heather Moylett (</a:t>
            </a:r>
            <a:r>
              <a:rPr lang="en-US" dirty="0" smtClean="0"/>
              <a:t>arthropods)</a:t>
            </a:r>
            <a:endParaRPr lang="en-US" dirty="0"/>
          </a:p>
          <a:p>
            <a:pPr lvl="1"/>
            <a:r>
              <a:rPr lang="en-US" dirty="0"/>
              <a:t>Daniel Mackesy (plant pathogens, weeds, </a:t>
            </a:r>
            <a:r>
              <a:rPr lang="en-US" dirty="0" smtClean="0"/>
              <a:t>nematodes, mollusks)</a:t>
            </a:r>
            <a:endParaRPr lang="en-US" dirty="0"/>
          </a:p>
          <a:p>
            <a:endParaRPr lang="en-US" dirty="0"/>
          </a:p>
        </p:txBody>
      </p:sp>
    </p:spTree>
    <p:extLst>
      <p:ext uri="{BB962C8B-B14F-4D97-AF65-F5344CB8AC3E}">
        <p14:creationId xmlns:p14="http://schemas.microsoft.com/office/powerpoint/2010/main" val="37071268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37932" y="918939"/>
            <a:ext cx="7854350" cy="664534"/>
          </a:xfrm>
        </p:spPr>
        <p:txBody>
          <a:bodyPr>
            <a:normAutofit/>
          </a:bodyPr>
          <a:lstStyle/>
          <a:p>
            <a:pPr algn="l"/>
            <a:r>
              <a:rPr lang="en-US" sz="3200" dirty="0" smtClean="0"/>
              <a:t>Phase I: Impact Potential</a:t>
            </a:r>
            <a:endParaRPr lang="en-US" sz="3200" dirty="0"/>
          </a:p>
        </p:txBody>
      </p:sp>
      <p:sp>
        <p:nvSpPr>
          <p:cNvPr id="3" name="Subtitle 2"/>
          <p:cNvSpPr>
            <a:spLocks noGrp="1"/>
          </p:cNvSpPr>
          <p:nvPr>
            <p:ph type="subTitle" idx="1"/>
          </p:nvPr>
        </p:nvSpPr>
        <p:spPr>
          <a:xfrm>
            <a:off x="353683" y="1742536"/>
            <a:ext cx="8583283" cy="5020573"/>
          </a:xfrm>
        </p:spPr>
        <p:txBody>
          <a:bodyPr>
            <a:normAutofit fontScale="62500" lnSpcReduction="20000"/>
          </a:bodyPr>
          <a:lstStyle/>
          <a:p>
            <a:pPr algn="l"/>
            <a:r>
              <a:rPr lang="en-US" sz="4500" dirty="0"/>
              <a:t>Arthropod Model </a:t>
            </a:r>
            <a:endParaRPr lang="en-US" sz="4500" dirty="0" smtClean="0"/>
          </a:p>
          <a:p>
            <a:pPr marL="457200" indent="-173038" algn="l">
              <a:buFont typeface="Arial" panose="020B0604020202020204" pitchFamily="34" charset="0"/>
              <a:buChar char="•"/>
            </a:pPr>
            <a:r>
              <a:rPr lang="en-US" sz="3800" dirty="0" smtClean="0">
                <a:solidFill>
                  <a:schemeClr val="tx2">
                    <a:lumMod val="75000"/>
                  </a:schemeClr>
                </a:solidFill>
              </a:rPr>
              <a:t>Validation of the model is complete.</a:t>
            </a:r>
          </a:p>
          <a:p>
            <a:pPr marL="457200" indent="-173038" algn="l">
              <a:buFont typeface="Arial" panose="020B0604020202020204" pitchFamily="34" charset="0"/>
              <a:buChar char="•"/>
            </a:pPr>
            <a:r>
              <a:rPr lang="en-US" sz="3800" dirty="0" smtClean="0">
                <a:solidFill>
                  <a:schemeClr val="tx2">
                    <a:lumMod val="75000"/>
                  </a:schemeClr>
                </a:solidFill>
              </a:rPr>
              <a:t>PERAL analyzed and 73 arthropods during validation and retested questions that were found not to be predictive. </a:t>
            </a:r>
          </a:p>
          <a:p>
            <a:pPr marL="457200" indent="-173038" algn="l">
              <a:buFont typeface="Arial" panose="020B0604020202020204" pitchFamily="34" charset="0"/>
              <a:buChar char="•"/>
            </a:pPr>
            <a:r>
              <a:rPr lang="en-US" sz="3800" dirty="0" smtClean="0">
                <a:solidFill>
                  <a:schemeClr val="tx2">
                    <a:lumMod val="75000"/>
                  </a:schemeClr>
                </a:solidFill>
              </a:rPr>
              <a:t>The validated model will be used for CAPS 2019. </a:t>
            </a:r>
          </a:p>
          <a:p>
            <a:pPr marL="457200" indent="-173038" algn="l">
              <a:buFont typeface="Arial" panose="020B0604020202020204" pitchFamily="34" charset="0"/>
              <a:buChar char="•"/>
            </a:pPr>
            <a:r>
              <a:rPr lang="en-US" sz="3800" dirty="0" smtClean="0">
                <a:solidFill>
                  <a:schemeClr val="tx2">
                    <a:lumMod val="75000"/>
                  </a:schemeClr>
                </a:solidFill>
              </a:rPr>
              <a:t>74 new arthropods have been assessed for CAPS/NPAG using the validated model.</a:t>
            </a:r>
          </a:p>
          <a:p>
            <a:pPr algn="l"/>
            <a:r>
              <a:rPr lang="en-US" dirty="0"/>
              <a:t> </a:t>
            </a:r>
          </a:p>
          <a:p>
            <a:pPr algn="l"/>
            <a:r>
              <a:rPr lang="en-US" sz="4500" dirty="0"/>
              <a:t>Plant Pathogen </a:t>
            </a:r>
            <a:r>
              <a:rPr lang="en-US" sz="4500" dirty="0" smtClean="0"/>
              <a:t>Model</a:t>
            </a:r>
            <a:r>
              <a:rPr lang="en-US" sz="4500" dirty="0" smtClean="0">
                <a:solidFill>
                  <a:schemeClr val="tx1"/>
                </a:solidFill>
              </a:rPr>
              <a:t> </a:t>
            </a:r>
          </a:p>
          <a:p>
            <a:pPr marL="457200" indent="-173038" algn="l">
              <a:buFont typeface="Arial" panose="020B0604020202020204" pitchFamily="34" charset="0"/>
              <a:buChar char="•"/>
            </a:pPr>
            <a:r>
              <a:rPr lang="en-US" sz="3800" dirty="0" smtClean="0">
                <a:solidFill>
                  <a:schemeClr val="tx2">
                    <a:lumMod val="75000"/>
                  </a:schemeClr>
                </a:solidFill>
              </a:rPr>
              <a:t>Validation of the model is complete.</a:t>
            </a:r>
          </a:p>
          <a:p>
            <a:pPr marL="457200" indent="-173038" algn="l">
              <a:buFont typeface="Arial" panose="020B0604020202020204" pitchFamily="34" charset="0"/>
              <a:buChar char="•"/>
            </a:pPr>
            <a:r>
              <a:rPr lang="en-US" sz="3800" dirty="0" smtClean="0">
                <a:solidFill>
                  <a:schemeClr val="tx2">
                    <a:lumMod val="75000"/>
                  </a:schemeClr>
                </a:solidFill>
              </a:rPr>
              <a:t>PERAL analyzed an additional 50 pathogens during validation.</a:t>
            </a:r>
          </a:p>
          <a:p>
            <a:pPr marL="457200" indent="-173038" algn="l">
              <a:buFont typeface="Arial" panose="020B0604020202020204" pitchFamily="34" charset="0"/>
              <a:buChar char="•"/>
            </a:pPr>
            <a:r>
              <a:rPr lang="en-US" sz="3800" dirty="0" smtClean="0">
                <a:solidFill>
                  <a:schemeClr val="tx2">
                    <a:lumMod val="75000"/>
                  </a:schemeClr>
                </a:solidFill>
              </a:rPr>
              <a:t>52 new pathogens have been assessed for CAPS/NPAG.</a:t>
            </a:r>
          </a:p>
        </p:txBody>
      </p:sp>
      <p:sp>
        <p:nvSpPr>
          <p:cNvPr id="5" name="Rectangle 4"/>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8" name="Picture 7" descr=" SigLockup Master PwPt.Neg-trans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spTree>
    <p:extLst>
      <p:ext uri="{BB962C8B-B14F-4D97-AF65-F5344CB8AC3E}">
        <p14:creationId xmlns:p14="http://schemas.microsoft.com/office/powerpoint/2010/main" val="101725905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393" y="1837426"/>
            <a:ext cx="8268417" cy="4848046"/>
          </a:xfrm>
        </p:spPr>
        <p:txBody>
          <a:bodyPr>
            <a:normAutofit/>
          </a:bodyPr>
          <a:lstStyle/>
          <a:p>
            <a:pPr algn="l"/>
            <a:r>
              <a:rPr lang="en-US" sz="4100" dirty="0"/>
              <a:t>Mollusk Model</a:t>
            </a:r>
          </a:p>
          <a:p>
            <a:pPr marL="457200" indent="-173038" algn="l">
              <a:buFont typeface="Arial" panose="020B0604020202020204" pitchFamily="34" charset="0"/>
              <a:buChar char="•"/>
            </a:pPr>
            <a:r>
              <a:rPr lang="en-US" sz="2800" dirty="0">
                <a:solidFill>
                  <a:schemeClr val="tx2">
                    <a:lumMod val="75000"/>
                  </a:schemeClr>
                </a:solidFill>
              </a:rPr>
              <a:t>PPQ Policy Management requested this work, to assist PPQ in determining high impact mollusk pests.</a:t>
            </a:r>
          </a:p>
          <a:p>
            <a:pPr marL="457200" indent="-173038" algn="l">
              <a:buFont typeface="Arial" panose="020B0604020202020204" pitchFamily="34" charset="0"/>
              <a:buChar char="•"/>
            </a:pPr>
            <a:r>
              <a:rPr lang="en-US" sz="2800" dirty="0" smtClean="0">
                <a:solidFill>
                  <a:schemeClr val="tx2">
                    <a:lumMod val="75000"/>
                  </a:schemeClr>
                </a:solidFill>
              </a:rPr>
              <a:t>PERAL submitted a Farm Bill proposal for FY18 funding. </a:t>
            </a:r>
          </a:p>
          <a:p>
            <a:pPr marL="457200" indent="-173038" algn="l">
              <a:buFont typeface="Arial" panose="020B0604020202020204" pitchFamily="34" charset="0"/>
              <a:buChar char="•"/>
            </a:pPr>
            <a:r>
              <a:rPr lang="en-US" sz="2800" dirty="0" smtClean="0">
                <a:solidFill>
                  <a:schemeClr val="tx2">
                    <a:lumMod val="75000"/>
                  </a:schemeClr>
                </a:solidFill>
              </a:rPr>
              <a:t>We </a:t>
            </a:r>
            <a:r>
              <a:rPr lang="en-US" sz="2800" dirty="0">
                <a:solidFill>
                  <a:schemeClr val="tx2">
                    <a:lumMod val="75000"/>
                  </a:schemeClr>
                </a:solidFill>
              </a:rPr>
              <a:t>have 9 completed assessments and are planning for 25 to 34 total mollusks for development. </a:t>
            </a:r>
          </a:p>
          <a:p>
            <a:pPr marL="284162" algn="l"/>
            <a:endParaRPr lang="en-US" sz="3800" dirty="0">
              <a:solidFill>
                <a:schemeClr val="tx2">
                  <a:lumMod val="75000"/>
                </a:schemeClr>
              </a:solidFill>
            </a:endParaRPr>
          </a:p>
          <a:p>
            <a:pPr algn="l"/>
            <a:endParaRPr lang="en-US" sz="5900" dirty="0" smtClean="0"/>
          </a:p>
        </p:txBody>
      </p:sp>
      <p:sp>
        <p:nvSpPr>
          <p:cNvPr id="5" name="Rectangle 4"/>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8" name="Picture 7" descr=" SigLockup Master PwPt.Neg-trans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sp>
        <p:nvSpPr>
          <p:cNvPr id="7" name="Title 1"/>
          <p:cNvSpPr txBox="1">
            <a:spLocks/>
          </p:cNvSpPr>
          <p:nvPr/>
        </p:nvSpPr>
        <p:spPr>
          <a:xfrm>
            <a:off x="237932" y="918939"/>
            <a:ext cx="7854350" cy="66453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200" dirty="0" smtClean="0"/>
              <a:t>Phase I: Impact Potential</a:t>
            </a:r>
            <a:endParaRPr lang="en-US" sz="3200" dirty="0"/>
          </a:p>
        </p:txBody>
      </p:sp>
    </p:spTree>
    <p:extLst>
      <p:ext uri="{BB962C8B-B14F-4D97-AF65-F5344CB8AC3E}">
        <p14:creationId xmlns:p14="http://schemas.microsoft.com/office/powerpoint/2010/main" val="851664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II: Likelihood of Introduction/Establishment</a:t>
            </a:r>
            <a:endParaRPr lang="en-US" dirty="0"/>
          </a:p>
        </p:txBody>
      </p:sp>
      <p:sp>
        <p:nvSpPr>
          <p:cNvPr id="3" name="Content Placeholder 2"/>
          <p:cNvSpPr>
            <a:spLocks noGrp="1"/>
          </p:cNvSpPr>
          <p:nvPr>
            <p:ph idx="1"/>
          </p:nvPr>
        </p:nvSpPr>
        <p:spPr/>
        <p:txBody>
          <a:bodyPr>
            <a:normAutofit/>
          </a:bodyPr>
          <a:lstStyle/>
          <a:p>
            <a:r>
              <a:rPr lang="en-US" dirty="0" smtClean="0">
                <a:solidFill>
                  <a:schemeClr val="tx2">
                    <a:lumMod val="75000"/>
                  </a:schemeClr>
                </a:solidFill>
              </a:rPr>
              <a:t>PERAL has developed a </a:t>
            </a:r>
            <a:r>
              <a:rPr lang="en-US" dirty="0">
                <a:solidFill>
                  <a:schemeClr val="tx2">
                    <a:lumMod val="75000"/>
                  </a:schemeClr>
                </a:solidFill>
              </a:rPr>
              <a:t>theoretical </a:t>
            </a:r>
            <a:r>
              <a:rPr lang="en-US" dirty="0" smtClean="0">
                <a:solidFill>
                  <a:schemeClr val="tx2">
                    <a:lumMod val="75000"/>
                  </a:schemeClr>
                </a:solidFill>
              </a:rPr>
              <a:t>model </a:t>
            </a:r>
            <a:r>
              <a:rPr lang="en-US" dirty="0">
                <a:solidFill>
                  <a:schemeClr val="tx2">
                    <a:lumMod val="75000"/>
                  </a:schemeClr>
                </a:solidFill>
              </a:rPr>
              <a:t>for entry and establishment and identified primary drivers for arthropods </a:t>
            </a:r>
            <a:r>
              <a:rPr lang="en-US" dirty="0" smtClean="0">
                <a:solidFill>
                  <a:schemeClr val="tx2">
                    <a:lumMod val="75000"/>
                  </a:schemeClr>
                </a:solidFill>
              </a:rPr>
              <a:t>and pathogens (e.g</a:t>
            </a:r>
            <a:r>
              <a:rPr lang="en-US" dirty="0">
                <a:solidFill>
                  <a:schemeClr val="tx2">
                    <a:lumMod val="75000"/>
                  </a:schemeClr>
                </a:solidFill>
              </a:rPr>
              <a:t>. environmental suitability, population dynamics, management, and ecological communities). </a:t>
            </a:r>
            <a:endParaRPr lang="en-US" dirty="0" smtClean="0">
              <a:solidFill>
                <a:schemeClr val="tx2">
                  <a:lumMod val="75000"/>
                </a:schemeClr>
              </a:solidFill>
            </a:endParaRPr>
          </a:p>
          <a:p>
            <a:endParaRPr lang="en-US" dirty="0" smtClean="0">
              <a:solidFill>
                <a:schemeClr val="tx2">
                  <a:lumMod val="75000"/>
                </a:schemeClr>
              </a:solidFill>
            </a:endParaRPr>
          </a:p>
          <a:p>
            <a:r>
              <a:rPr lang="en-US" dirty="0" smtClean="0">
                <a:solidFill>
                  <a:schemeClr val="tx2">
                    <a:lumMod val="75000"/>
                  </a:schemeClr>
                </a:solidFill>
              </a:rPr>
              <a:t>PERAL </a:t>
            </a:r>
            <a:r>
              <a:rPr lang="en-US" dirty="0">
                <a:solidFill>
                  <a:schemeClr val="tx2">
                    <a:lumMod val="75000"/>
                  </a:schemeClr>
                </a:solidFill>
              </a:rPr>
              <a:t>is in the process of making the theoretical model operational, </a:t>
            </a:r>
            <a:r>
              <a:rPr lang="en-US" dirty="0" smtClean="0">
                <a:solidFill>
                  <a:schemeClr val="tx2">
                    <a:lumMod val="75000"/>
                  </a:schemeClr>
                </a:solidFill>
              </a:rPr>
              <a:t>developing </a:t>
            </a:r>
            <a:r>
              <a:rPr lang="en-US" dirty="0">
                <a:solidFill>
                  <a:schemeClr val="tx2">
                    <a:lumMod val="75000"/>
                  </a:schemeClr>
                </a:solidFill>
              </a:rPr>
              <a:t>potential analysis questions to address each driver and </a:t>
            </a:r>
            <a:r>
              <a:rPr lang="en-US" dirty="0" smtClean="0">
                <a:solidFill>
                  <a:schemeClr val="tx2">
                    <a:lumMod val="75000"/>
                  </a:schemeClr>
                </a:solidFill>
              </a:rPr>
              <a:t>identifying </a:t>
            </a:r>
            <a:r>
              <a:rPr lang="en-US" dirty="0">
                <a:solidFill>
                  <a:schemeClr val="tx2">
                    <a:lumMod val="75000"/>
                  </a:schemeClr>
                </a:solidFill>
              </a:rPr>
              <a:t>sources for answering these questions</a:t>
            </a:r>
            <a:r>
              <a:rPr lang="en-US" dirty="0" smtClean="0">
                <a:solidFill>
                  <a:schemeClr val="tx2">
                    <a:lumMod val="75000"/>
                  </a:schemeClr>
                </a:solidFill>
              </a:rPr>
              <a:t>.</a:t>
            </a:r>
          </a:p>
        </p:txBody>
      </p:sp>
    </p:spTree>
    <p:extLst>
      <p:ext uri="{BB962C8B-B14F-4D97-AF65-F5344CB8AC3E}">
        <p14:creationId xmlns:p14="http://schemas.microsoft.com/office/powerpoint/2010/main" val="363575998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n-lt"/>
              </a:rPr>
              <a:t>Phase II: Likelihood of Introduction/Establishment</a:t>
            </a:r>
            <a:endParaRPr lang="en-US" dirty="0">
              <a:latin typeface="+mn-lt"/>
            </a:endParaRPr>
          </a:p>
        </p:txBody>
      </p:sp>
      <p:sp>
        <p:nvSpPr>
          <p:cNvPr id="3" name="Content Placeholder 2"/>
          <p:cNvSpPr>
            <a:spLocks noGrp="1"/>
          </p:cNvSpPr>
          <p:nvPr>
            <p:ph idx="1"/>
          </p:nvPr>
        </p:nvSpPr>
        <p:spPr/>
        <p:txBody>
          <a:bodyPr>
            <a:normAutofit/>
          </a:bodyPr>
          <a:lstStyle/>
          <a:p>
            <a:r>
              <a:rPr lang="en-US" dirty="0" smtClean="0">
                <a:solidFill>
                  <a:schemeClr val="tx2">
                    <a:lumMod val="75000"/>
                  </a:schemeClr>
                </a:solidFill>
              </a:rPr>
              <a:t>To be completed FY2018</a:t>
            </a:r>
          </a:p>
          <a:p>
            <a:r>
              <a:rPr lang="en-US" dirty="0" smtClean="0">
                <a:solidFill>
                  <a:schemeClr val="tx2">
                    <a:lumMod val="75000"/>
                  </a:schemeClr>
                </a:solidFill>
              </a:rPr>
              <a:t>Further </a:t>
            </a:r>
            <a:r>
              <a:rPr lang="en-US" dirty="0">
                <a:solidFill>
                  <a:schemeClr val="tx2">
                    <a:lumMod val="75000"/>
                  </a:schemeClr>
                </a:solidFill>
              </a:rPr>
              <a:t>refine prioritized list by the likelihood of introduction</a:t>
            </a:r>
          </a:p>
          <a:p>
            <a:endParaRPr lang="en-US" dirty="0">
              <a:solidFill>
                <a:schemeClr val="tx2">
                  <a:lumMod val="75000"/>
                </a:schemeClr>
              </a:solidFill>
              <a:latin typeface="+mn-lt"/>
            </a:endParaRPr>
          </a:p>
        </p:txBody>
      </p:sp>
      <p:graphicFrame>
        <p:nvGraphicFramePr>
          <p:cNvPr id="4" name="Diagram 3"/>
          <p:cNvGraphicFramePr/>
          <p:nvPr>
            <p:extLst>
              <p:ext uri="{D42A27DB-BD31-4B8C-83A1-F6EECF244321}">
                <p14:modId xmlns:p14="http://schemas.microsoft.com/office/powerpoint/2010/main" val="2084784957"/>
              </p:ext>
            </p:extLst>
          </p:nvPr>
        </p:nvGraphicFramePr>
        <p:xfrm>
          <a:off x="302895" y="2105105"/>
          <a:ext cx="8538210" cy="50615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85456924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Phase III: Survey Feasibility &amp; Cost Effectiveness</a:t>
            </a:r>
            <a:endParaRPr lang="en-US" dirty="0"/>
          </a:p>
        </p:txBody>
      </p:sp>
      <p:sp>
        <p:nvSpPr>
          <p:cNvPr id="3" name="Content Placeholder 2"/>
          <p:cNvSpPr>
            <a:spLocks noGrp="1"/>
          </p:cNvSpPr>
          <p:nvPr>
            <p:ph idx="1"/>
          </p:nvPr>
        </p:nvSpPr>
        <p:spPr/>
        <p:txBody>
          <a:bodyPr>
            <a:normAutofit/>
          </a:bodyPr>
          <a:lstStyle/>
          <a:p>
            <a:pPr>
              <a:lnSpc>
                <a:spcPct val="120000"/>
              </a:lnSpc>
            </a:pPr>
            <a:r>
              <a:rPr lang="en-US" dirty="0">
                <a:solidFill>
                  <a:schemeClr val="tx2">
                    <a:lumMod val="75000"/>
                  </a:schemeClr>
                </a:solidFill>
              </a:rPr>
              <a:t>Develop a method for comparing the cost of the survey to the expected losses</a:t>
            </a:r>
          </a:p>
          <a:p>
            <a:pPr>
              <a:lnSpc>
                <a:spcPct val="120000"/>
              </a:lnSpc>
            </a:pPr>
            <a:r>
              <a:rPr lang="en-US" dirty="0">
                <a:solidFill>
                  <a:schemeClr val="tx2">
                    <a:lumMod val="75000"/>
                  </a:schemeClr>
                </a:solidFill>
              </a:rPr>
              <a:t>Determine which pest surveys will give us the greatest value for our dollar</a:t>
            </a:r>
          </a:p>
          <a:p>
            <a:pPr>
              <a:lnSpc>
                <a:spcPct val="120000"/>
              </a:lnSpc>
            </a:pPr>
            <a:r>
              <a:rPr lang="en-US" dirty="0">
                <a:solidFill>
                  <a:schemeClr val="tx2">
                    <a:lumMod val="75000"/>
                  </a:schemeClr>
                </a:solidFill>
              </a:rPr>
              <a:t>Eliminate surveys where the cost of survey is greater than the potential </a:t>
            </a:r>
            <a:r>
              <a:rPr lang="en-US" dirty="0" smtClean="0">
                <a:solidFill>
                  <a:schemeClr val="tx2">
                    <a:lumMod val="75000"/>
                  </a:schemeClr>
                </a:solidFill>
              </a:rPr>
              <a:t>damage</a:t>
            </a:r>
          </a:p>
          <a:p>
            <a:pPr>
              <a:lnSpc>
                <a:spcPct val="120000"/>
              </a:lnSpc>
            </a:pPr>
            <a:r>
              <a:rPr lang="en-US" dirty="0" smtClean="0">
                <a:solidFill>
                  <a:schemeClr val="tx2">
                    <a:lumMod val="75000"/>
                  </a:schemeClr>
                </a:solidFill>
              </a:rPr>
              <a:t>To be completed FY2019</a:t>
            </a:r>
            <a:endParaRPr lang="en-US" dirty="0">
              <a:solidFill>
                <a:schemeClr val="tx2">
                  <a:lumMod val="75000"/>
                </a:schemeClr>
              </a:solidFill>
            </a:endParaRPr>
          </a:p>
        </p:txBody>
      </p:sp>
    </p:spTree>
    <p:extLst>
      <p:ext uri="{BB962C8B-B14F-4D97-AF65-F5344CB8AC3E}">
        <p14:creationId xmlns:p14="http://schemas.microsoft.com/office/powerpoint/2010/main" val="33702985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1"/>
            <p:extLst/>
          </p:nvPr>
        </p:nvGraphicFramePr>
        <p:xfrm>
          <a:off x="152400" y="2971800"/>
          <a:ext cx="8839200" cy="3505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a:off x="228600" y="1972270"/>
            <a:ext cx="2423160" cy="1200329"/>
          </a:xfrm>
          <a:prstGeom prst="rect">
            <a:avLst/>
          </a:prstGeom>
          <a:noFill/>
        </p:spPr>
        <p:txBody>
          <a:bodyPr wrap="square" rtlCol="0">
            <a:spAutoFit/>
          </a:bodyPr>
          <a:lstStyle/>
          <a:p>
            <a:r>
              <a:rPr lang="en-US" b="1" dirty="0" smtClean="0">
                <a:solidFill>
                  <a:prstClr val="black"/>
                </a:solidFill>
              </a:rPr>
              <a:t>Phase I: </a:t>
            </a:r>
          </a:p>
          <a:p>
            <a:r>
              <a:rPr lang="en-US" dirty="0">
                <a:solidFill>
                  <a:prstClr val="black"/>
                </a:solidFill>
              </a:rPr>
              <a:t>Arthropod &amp; pathogen models developed and validated.</a:t>
            </a:r>
          </a:p>
        </p:txBody>
      </p:sp>
      <p:sp>
        <p:nvSpPr>
          <p:cNvPr id="10" name="TextBox 9"/>
          <p:cNvSpPr txBox="1"/>
          <p:nvPr/>
        </p:nvSpPr>
        <p:spPr>
          <a:xfrm>
            <a:off x="3276600" y="1972270"/>
            <a:ext cx="2286000" cy="923330"/>
          </a:xfrm>
          <a:prstGeom prst="rect">
            <a:avLst/>
          </a:prstGeom>
          <a:noFill/>
        </p:spPr>
        <p:txBody>
          <a:bodyPr wrap="square" rtlCol="0">
            <a:spAutoFit/>
          </a:bodyPr>
          <a:lstStyle/>
          <a:p>
            <a:r>
              <a:rPr lang="en-US" b="1" dirty="0" smtClean="0">
                <a:solidFill>
                  <a:prstClr val="black"/>
                </a:solidFill>
              </a:rPr>
              <a:t>Phase II: </a:t>
            </a:r>
          </a:p>
          <a:p>
            <a:r>
              <a:rPr lang="en-US" dirty="0" smtClean="0">
                <a:solidFill>
                  <a:prstClr val="black"/>
                </a:solidFill>
              </a:rPr>
              <a:t>To be completed </a:t>
            </a:r>
            <a:br>
              <a:rPr lang="en-US" dirty="0" smtClean="0">
                <a:solidFill>
                  <a:prstClr val="black"/>
                </a:solidFill>
              </a:rPr>
            </a:br>
            <a:r>
              <a:rPr lang="en-US" dirty="0" smtClean="0">
                <a:solidFill>
                  <a:prstClr val="black"/>
                </a:solidFill>
              </a:rPr>
              <a:t>FY 2018</a:t>
            </a:r>
            <a:endParaRPr lang="en-US" dirty="0">
              <a:solidFill>
                <a:prstClr val="black"/>
              </a:solidFill>
            </a:endParaRPr>
          </a:p>
        </p:txBody>
      </p:sp>
      <p:sp>
        <p:nvSpPr>
          <p:cNvPr id="11" name="TextBox 10"/>
          <p:cNvSpPr txBox="1"/>
          <p:nvPr/>
        </p:nvSpPr>
        <p:spPr>
          <a:xfrm>
            <a:off x="6553200" y="1905000"/>
            <a:ext cx="2057400" cy="923330"/>
          </a:xfrm>
          <a:prstGeom prst="rect">
            <a:avLst/>
          </a:prstGeom>
          <a:noFill/>
        </p:spPr>
        <p:txBody>
          <a:bodyPr wrap="square" rtlCol="0">
            <a:spAutoFit/>
          </a:bodyPr>
          <a:lstStyle/>
          <a:p>
            <a:r>
              <a:rPr lang="en-US" b="1" dirty="0" smtClean="0">
                <a:solidFill>
                  <a:prstClr val="black"/>
                </a:solidFill>
              </a:rPr>
              <a:t>Phase III: </a:t>
            </a:r>
          </a:p>
          <a:p>
            <a:r>
              <a:rPr lang="en-US" dirty="0" smtClean="0">
                <a:solidFill>
                  <a:prstClr val="black"/>
                </a:solidFill>
              </a:rPr>
              <a:t>To be completed FY 2019</a:t>
            </a:r>
            <a:endParaRPr lang="en-US" dirty="0">
              <a:solidFill>
                <a:prstClr val="black"/>
              </a:solidFill>
            </a:endParaRPr>
          </a:p>
        </p:txBody>
      </p:sp>
      <p:sp>
        <p:nvSpPr>
          <p:cNvPr id="12" name="TextBox 11"/>
          <p:cNvSpPr txBox="1"/>
          <p:nvPr/>
        </p:nvSpPr>
        <p:spPr>
          <a:xfrm>
            <a:off x="1371600" y="5486400"/>
            <a:ext cx="3429000" cy="738664"/>
          </a:xfrm>
          <a:prstGeom prst="rect">
            <a:avLst/>
          </a:prstGeom>
        </p:spPr>
        <p:style>
          <a:lnRef idx="3">
            <a:schemeClr val="lt1"/>
          </a:lnRef>
          <a:fillRef idx="1">
            <a:schemeClr val="dk1"/>
          </a:fillRef>
          <a:effectRef idx="1">
            <a:schemeClr val="dk1"/>
          </a:effectRef>
          <a:fontRef idx="minor">
            <a:schemeClr val="lt1"/>
          </a:fontRef>
        </p:style>
        <p:txBody>
          <a:bodyPr wrap="square" rtlCol="0">
            <a:spAutoFit/>
          </a:bodyPr>
          <a:lstStyle/>
          <a:p>
            <a:pPr algn="ctr"/>
            <a:r>
              <a:rPr lang="en-US" sz="2400" dirty="0" smtClean="0">
                <a:solidFill>
                  <a:prstClr val="white"/>
                </a:solidFill>
              </a:rPr>
              <a:t>Policy considerations*</a:t>
            </a:r>
          </a:p>
          <a:p>
            <a:pPr algn="ctr"/>
            <a:r>
              <a:rPr lang="en-US" dirty="0" smtClean="0">
                <a:solidFill>
                  <a:prstClr val="white"/>
                </a:solidFill>
              </a:rPr>
              <a:t>(Decision Lens/AHP)</a:t>
            </a:r>
            <a:endParaRPr lang="en-US" dirty="0">
              <a:solidFill>
                <a:prstClr val="white"/>
              </a:solidFill>
            </a:endParaRPr>
          </a:p>
        </p:txBody>
      </p:sp>
      <p:sp>
        <p:nvSpPr>
          <p:cNvPr id="13" name="Right Arrow 12"/>
          <p:cNvSpPr/>
          <p:nvPr/>
        </p:nvSpPr>
        <p:spPr>
          <a:xfrm>
            <a:off x="5029200" y="5549815"/>
            <a:ext cx="990600" cy="334834"/>
          </a:xfrm>
          <a:prstGeom prst="rightArrow">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prstClr val="white"/>
              </a:solidFill>
            </a:endParaRPr>
          </a:p>
        </p:txBody>
      </p:sp>
      <p:sp>
        <p:nvSpPr>
          <p:cNvPr id="9" name="Title 1"/>
          <p:cNvSpPr txBox="1">
            <a:spLocks/>
          </p:cNvSpPr>
          <p:nvPr/>
        </p:nvSpPr>
        <p:spPr>
          <a:xfrm>
            <a:off x="487393" y="868377"/>
            <a:ext cx="7854350" cy="664534"/>
          </a:xfrm>
          <a:prstGeom prst="rect">
            <a:avLst/>
          </a:prstGeom>
        </p:spPr>
        <p:txBody>
          <a:bodyPr vert="horz" lIns="91440" tIns="45720" rIns="91440" bIns="45720" rtlCol="0" anchor="ctr">
            <a:no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pPr algn="ctr">
              <a:lnSpc>
                <a:spcPct val="120000"/>
              </a:lnSpc>
              <a:spcBef>
                <a:spcPts val="0"/>
              </a:spcBef>
            </a:pPr>
            <a:r>
              <a:rPr lang="en-US" sz="2500" smtClean="0">
                <a:solidFill>
                  <a:prstClr val="black"/>
                </a:solidFill>
              </a:rPr>
              <a:t>Objective Prioritization of Exotic Pests (OPEP)</a:t>
            </a:r>
            <a:endParaRPr lang="en-US" sz="2500" dirty="0">
              <a:solidFill>
                <a:prstClr val="black"/>
              </a:solidFill>
            </a:endParaRPr>
          </a:p>
        </p:txBody>
      </p:sp>
    </p:spTree>
    <p:extLst>
      <p:ext uri="{BB962C8B-B14F-4D97-AF65-F5344CB8AC3E}">
        <p14:creationId xmlns:p14="http://schemas.microsoft.com/office/powerpoint/2010/main" val="85187376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393" y="847803"/>
            <a:ext cx="7854350" cy="664534"/>
          </a:xfrm>
        </p:spPr>
        <p:txBody>
          <a:bodyPr>
            <a:normAutofit/>
          </a:bodyPr>
          <a:lstStyle/>
          <a:p>
            <a:pPr algn="l"/>
            <a:r>
              <a:rPr lang="en-US" sz="3200" dirty="0" smtClean="0"/>
              <a:t>CAPS Use of Model</a:t>
            </a:r>
            <a:endParaRPr lang="en-US" sz="3200" dirty="0"/>
          </a:p>
        </p:txBody>
      </p:sp>
      <p:sp>
        <p:nvSpPr>
          <p:cNvPr id="3" name="Subtitle 2"/>
          <p:cNvSpPr>
            <a:spLocks noGrp="1"/>
          </p:cNvSpPr>
          <p:nvPr>
            <p:ph type="subTitle" idx="1"/>
          </p:nvPr>
        </p:nvSpPr>
        <p:spPr>
          <a:xfrm>
            <a:off x="487393" y="1653147"/>
            <a:ext cx="8302923" cy="2913773"/>
          </a:xfrm>
        </p:spPr>
        <p:txBody>
          <a:bodyPr>
            <a:normAutofit fontScale="77500" lnSpcReduction="20000"/>
          </a:bodyPr>
          <a:lstStyle/>
          <a:p>
            <a:pPr algn="l"/>
            <a:r>
              <a:rPr lang="en-US" sz="4100" dirty="0" smtClean="0"/>
              <a:t>Evaluate </a:t>
            </a:r>
            <a:r>
              <a:rPr lang="en-US" sz="4100" dirty="0"/>
              <a:t>New Pest Suggestions</a:t>
            </a:r>
          </a:p>
          <a:p>
            <a:pPr marL="630238" indent="-341313" algn="l">
              <a:lnSpc>
                <a:spcPct val="120000"/>
              </a:lnSpc>
              <a:buFont typeface="Arial" panose="020B0604020202020204" pitchFamily="34" charset="0"/>
              <a:buChar char="•"/>
              <a:tabLst>
                <a:tab pos="854075" algn="l"/>
              </a:tabLst>
            </a:pPr>
            <a:r>
              <a:rPr lang="en-US" sz="3100" dirty="0">
                <a:solidFill>
                  <a:schemeClr val="tx2">
                    <a:lumMod val="75000"/>
                  </a:schemeClr>
                </a:solidFill>
              </a:rPr>
              <a:t>PERAL </a:t>
            </a:r>
            <a:r>
              <a:rPr lang="en-US" sz="3100" dirty="0" smtClean="0">
                <a:solidFill>
                  <a:schemeClr val="tx2">
                    <a:lumMod val="75000"/>
                  </a:schemeClr>
                </a:solidFill>
              </a:rPr>
              <a:t>is using validated arthropod and pathogen models to assess new pests that have passed pre-assessment. </a:t>
            </a:r>
          </a:p>
          <a:p>
            <a:pPr marL="630238" indent="-341313" algn="l">
              <a:lnSpc>
                <a:spcPct val="120000"/>
              </a:lnSpc>
              <a:buFont typeface="Arial" panose="020B0604020202020204" pitchFamily="34" charset="0"/>
              <a:buChar char="•"/>
              <a:tabLst>
                <a:tab pos="854075" algn="l"/>
              </a:tabLst>
            </a:pPr>
            <a:r>
              <a:rPr lang="en-US" sz="3100" dirty="0">
                <a:solidFill>
                  <a:schemeClr val="tx2">
                    <a:lumMod val="75000"/>
                  </a:schemeClr>
                </a:solidFill>
              </a:rPr>
              <a:t>In the future, all new pests for commodity manuals will also be evaluated with the OPEP model by PERAL.</a:t>
            </a:r>
          </a:p>
          <a:p>
            <a:pPr marL="630238" indent="-341313" algn="l">
              <a:lnSpc>
                <a:spcPct val="120000"/>
              </a:lnSpc>
              <a:buFont typeface="Arial" panose="020B0604020202020204" pitchFamily="34" charset="0"/>
              <a:buChar char="•"/>
              <a:tabLst>
                <a:tab pos="854075" algn="l"/>
              </a:tabLst>
            </a:pPr>
            <a:r>
              <a:rPr lang="en-US" sz="3100" dirty="0" smtClean="0">
                <a:solidFill>
                  <a:schemeClr val="tx2">
                    <a:lumMod val="75000"/>
                  </a:schemeClr>
                </a:solidFill>
              </a:rPr>
              <a:t>CAPS submitted 28 </a:t>
            </a:r>
            <a:r>
              <a:rPr lang="en-US" sz="3100" dirty="0">
                <a:solidFill>
                  <a:schemeClr val="tx2">
                    <a:lumMod val="75000"/>
                  </a:schemeClr>
                </a:solidFill>
              </a:rPr>
              <a:t>new pests. </a:t>
            </a:r>
            <a:r>
              <a:rPr lang="en-US" sz="3100" dirty="0" smtClean="0">
                <a:solidFill>
                  <a:schemeClr val="tx2">
                    <a:lumMod val="75000"/>
                  </a:schemeClr>
                </a:solidFill>
              </a:rPr>
              <a:t>19 completed.</a:t>
            </a:r>
          </a:p>
          <a:p>
            <a:pPr algn="l"/>
            <a:endParaRPr lang="en-US" sz="7400" dirty="0" smtClean="0"/>
          </a:p>
          <a:p>
            <a:pPr algn="l"/>
            <a:endParaRPr lang="en-US" sz="7400" dirty="0"/>
          </a:p>
          <a:p>
            <a:pPr algn="l"/>
            <a:endParaRPr lang="en-US" sz="7400" dirty="0" smtClean="0"/>
          </a:p>
          <a:p>
            <a:pPr algn="l"/>
            <a:endParaRPr lang="en-US" sz="7400" dirty="0" smtClean="0"/>
          </a:p>
          <a:p>
            <a:pPr algn="l"/>
            <a:endParaRPr lang="en-US" sz="5900" dirty="0"/>
          </a:p>
        </p:txBody>
      </p:sp>
      <p:sp>
        <p:nvSpPr>
          <p:cNvPr id="5" name="Rectangle 4"/>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8" name="Picture 7" descr=" SigLockup Master PwPt.Neg-trans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2281092017"/>
              </p:ext>
            </p:extLst>
          </p:nvPr>
        </p:nvGraphicFramePr>
        <p:xfrm>
          <a:off x="929640" y="4702650"/>
          <a:ext cx="7311390" cy="1889760"/>
        </p:xfrm>
        <a:graphic>
          <a:graphicData uri="http://schemas.openxmlformats.org/drawingml/2006/table">
            <a:tbl>
              <a:tblPr firstRow="1" bandRow="1">
                <a:tableStyleId>{69012ECD-51FC-41F1-AA8D-1B2483CD663E}</a:tableStyleId>
              </a:tblPr>
              <a:tblGrid>
                <a:gridCol w="2437130"/>
                <a:gridCol w="2437130"/>
                <a:gridCol w="2437130"/>
              </a:tblGrid>
              <a:tr h="370840">
                <a:tc>
                  <a:txBody>
                    <a:bodyPr/>
                    <a:lstStyle/>
                    <a:p>
                      <a:pPr algn="ctr"/>
                      <a:r>
                        <a:rPr lang="en-US" sz="2000" dirty="0" smtClean="0"/>
                        <a:t>CAPS Category</a:t>
                      </a:r>
                      <a:endParaRPr lang="en-US" sz="2000" dirty="0">
                        <a:latin typeface="Arial" panose="020B0604020202020204" pitchFamily="34" charset="0"/>
                        <a:cs typeface="Arial" panose="020B0604020202020204" pitchFamily="34" charset="0"/>
                      </a:endParaRPr>
                    </a:p>
                  </a:txBody>
                  <a:tcPr>
                    <a:lnR w="12700" cap="flat" cmpd="sng" algn="ctr">
                      <a:solidFill>
                        <a:schemeClr val="tx2">
                          <a:lumMod val="60000"/>
                          <a:lumOff val="40000"/>
                        </a:schemeClr>
                      </a:solidFill>
                      <a:prstDash val="solid"/>
                      <a:round/>
                      <a:headEnd type="none" w="med" len="med"/>
                      <a:tailEnd type="none" w="med" len="med"/>
                    </a:lnR>
                  </a:tcPr>
                </a:tc>
                <a:tc>
                  <a:txBody>
                    <a:bodyPr/>
                    <a:lstStyle/>
                    <a:p>
                      <a:pPr algn="ctr"/>
                      <a:r>
                        <a:rPr lang="en-US" sz="2000" dirty="0" smtClean="0"/>
                        <a:t>Arthropods</a:t>
                      </a:r>
                      <a:endParaRPr lang="en-US" sz="2000" dirty="0">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tcPr>
                </a:tc>
                <a:tc>
                  <a:txBody>
                    <a:bodyPr/>
                    <a:lstStyle/>
                    <a:p>
                      <a:pPr algn="ctr"/>
                      <a:r>
                        <a:rPr lang="en-US" sz="2000" dirty="0" smtClean="0"/>
                        <a:t>Pathogens</a:t>
                      </a:r>
                      <a:endParaRPr lang="en-US" sz="2000" dirty="0">
                        <a:latin typeface="Arial" panose="020B0604020202020204" pitchFamily="34" charset="0"/>
                        <a:cs typeface="Arial" panose="020B0604020202020204" pitchFamily="34" charset="0"/>
                      </a:endParaRPr>
                    </a:p>
                  </a:txBody>
                  <a:tcPr/>
                </a:tc>
              </a:tr>
              <a:tr h="370840">
                <a:tc>
                  <a:txBody>
                    <a:bodyPr/>
                    <a:lstStyle/>
                    <a:p>
                      <a:pPr algn="ctr"/>
                      <a:r>
                        <a:rPr lang="en-US" sz="2000" b="1" dirty="0" smtClean="0"/>
                        <a:t>Category</a:t>
                      </a:r>
                      <a:r>
                        <a:rPr lang="en-US" sz="2000" b="1" baseline="0" dirty="0" smtClean="0"/>
                        <a:t> 1</a:t>
                      </a:r>
                      <a:endParaRPr lang="en-US" sz="2000" b="1" dirty="0">
                        <a:latin typeface="Arial" panose="020B0604020202020204" pitchFamily="34" charset="0"/>
                        <a:cs typeface="Arial" panose="020B0604020202020204" pitchFamily="34" charset="0"/>
                      </a:endParaRPr>
                    </a:p>
                  </a:txBody>
                  <a:tcPr anchor="ctr">
                    <a:lnR w="12700" cap="flat" cmpd="sng" algn="ctr">
                      <a:solidFill>
                        <a:schemeClr val="tx2">
                          <a:lumMod val="60000"/>
                          <a:lumOff val="40000"/>
                        </a:schemeClr>
                      </a:solidFill>
                      <a:prstDash val="solid"/>
                      <a:round/>
                      <a:headEnd type="none" w="med" len="med"/>
                      <a:tailEnd type="none" w="med" len="med"/>
                    </a:lnR>
                  </a:tcPr>
                </a:tc>
                <a:tc>
                  <a:txBody>
                    <a:bodyPr/>
                    <a:lstStyle/>
                    <a:p>
                      <a:pPr algn="ctr"/>
                      <a:r>
                        <a:rPr lang="en-US" sz="2000" dirty="0" smtClean="0">
                          <a:latin typeface="+mn-lt"/>
                          <a:cs typeface="+mn-cs"/>
                        </a:rPr>
                        <a:t>4</a:t>
                      </a:r>
                      <a:endParaRPr lang="en-US" sz="2000" dirty="0">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tcPr>
                </a:tc>
                <a:tc>
                  <a:txBody>
                    <a:bodyPr/>
                    <a:lstStyle/>
                    <a:p>
                      <a:pPr algn="ctr"/>
                      <a:r>
                        <a:rPr lang="en-US" sz="2000" dirty="0" smtClean="0"/>
                        <a:t>2</a:t>
                      </a:r>
                      <a:endParaRPr lang="en-US" sz="2000" dirty="0">
                        <a:latin typeface="Arial" panose="020B0604020202020204" pitchFamily="34" charset="0"/>
                        <a:cs typeface="Arial" panose="020B0604020202020204" pitchFamily="34" charset="0"/>
                      </a:endParaRPr>
                    </a:p>
                  </a:txBody>
                  <a:tcPr/>
                </a:tc>
              </a:tr>
              <a:tr h="370840">
                <a:tc>
                  <a:txBody>
                    <a:bodyPr/>
                    <a:lstStyle/>
                    <a:p>
                      <a:pPr algn="ctr"/>
                      <a:r>
                        <a:rPr lang="en-US" sz="2000" b="1" dirty="0" smtClean="0"/>
                        <a:t>Category 2</a:t>
                      </a:r>
                      <a:endParaRPr lang="en-US" sz="2000" b="1" dirty="0">
                        <a:latin typeface="Arial" panose="020B0604020202020204" pitchFamily="34" charset="0"/>
                        <a:cs typeface="Arial" panose="020B0604020202020204" pitchFamily="34" charset="0"/>
                      </a:endParaRPr>
                    </a:p>
                  </a:txBody>
                  <a:tcPr anchor="ctr">
                    <a:lnR w="12700" cap="flat" cmpd="sng" algn="ctr">
                      <a:solidFill>
                        <a:schemeClr val="tx2">
                          <a:lumMod val="60000"/>
                          <a:lumOff val="40000"/>
                        </a:schemeClr>
                      </a:solidFill>
                      <a:prstDash val="solid"/>
                      <a:round/>
                      <a:headEnd type="none" w="med" len="med"/>
                      <a:tailEnd type="none" w="med" len="med"/>
                    </a:lnR>
                  </a:tcPr>
                </a:tc>
                <a:tc>
                  <a:txBody>
                    <a:bodyPr/>
                    <a:lstStyle/>
                    <a:p>
                      <a:pPr algn="ctr"/>
                      <a:r>
                        <a:rPr lang="en-US" sz="2000" dirty="0" smtClean="0"/>
                        <a:t>2</a:t>
                      </a:r>
                      <a:endParaRPr lang="en-US" sz="2000" dirty="0">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tcPr>
                </a:tc>
                <a:tc>
                  <a:txBody>
                    <a:bodyPr/>
                    <a:lstStyle/>
                    <a:p>
                      <a:pPr algn="ctr"/>
                      <a:r>
                        <a:rPr lang="en-US" sz="2000" dirty="0" smtClean="0"/>
                        <a:t>2</a:t>
                      </a:r>
                      <a:endParaRPr lang="en-US" sz="2000" dirty="0">
                        <a:latin typeface="Arial" panose="020B0604020202020204" pitchFamily="34" charset="0"/>
                        <a:cs typeface="Arial" panose="020B0604020202020204" pitchFamily="34" charset="0"/>
                      </a:endParaRPr>
                    </a:p>
                  </a:txBody>
                  <a:tcPr/>
                </a:tc>
              </a:tr>
              <a:tr h="370840">
                <a:tc>
                  <a:txBody>
                    <a:bodyPr/>
                    <a:lstStyle/>
                    <a:p>
                      <a:pPr algn="ctr"/>
                      <a:r>
                        <a:rPr lang="en-US" sz="2000" b="1" dirty="0" smtClean="0"/>
                        <a:t>Category 3</a:t>
                      </a:r>
                      <a:endParaRPr lang="en-US" sz="2000" b="1" dirty="0">
                        <a:latin typeface="Arial" panose="020B0604020202020204" pitchFamily="34" charset="0"/>
                        <a:cs typeface="Arial" panose="020B0604020202020204" pitchFamily="34" charset="0"/>
                      </a:endParaRPr>
                    </a:p>
                  </a:txBody>
                  <a:tcPr anchor="ctr">
                    <a:lnR w="12700" cap="flat" cmpd="sng" algn="ctr">
                      <a:solidFill>
                        <a:schemeClr val="tx2">
                          <a:lumMod val="60000"/>
                          <a:lumOff val="40000"/>
                        </a:schemeClr>
                      </a:solidFill>
                      <a:prstDash val="solid"/>
                      <a:round/>
                      <a:headEnd type="none" w="med" len="med"/>
                      <a:tailEnd type="none" w="med" len="med"/>
                    </a:lnR>
                  </a:tcPr>
                </a:tc>
                <a:tc>
                  <a:txBody>
                    <a:bodyPr/>
                    <a:lstStyle/>
                    <a:p>
                      <a:pPr algn="ctr"/>
                      <a:r>
                        <a:rPr lang="en-US" sz="2000" dirty="0" smtClean="0"/>
                        <a:t>1 (low) </a:t>
                      </a:r>
                    </a:p>
                    <a:p>
                      <a:pPr algn="ctr"/>
                      <a:r>
                        <a:rPr lang="en-US" sz="2000" dirty="0" smtClean="0"/>
                        <a:t>1 (undetermined)</a:t>
                      </a:r>
                      <a:endParaRPr lang="en-US" sz="2000" dirty="0">
                        <a:latin typeface="Arial" panose="020B0604020202020204" pitchFamily="34" charset="0"/>
                        <a:cs typeface="Arial" panose="020B0604020202020204" pitchFamily="34" charset="0"/>
                      </a:endParaRPr>
                    </a:p>
                  </a:txBody>
                  <a:tcPr>
                    <a:lnL w="12700" cap="flat" cmpd="sng" algn="ctr">
                      <a:solidFill>
                        <a:schemeClr val="tx2">
                          <a:lumMod val="60000"/>
                          <a:lumOff val="40000"/>
                        </a:schemeClr>
                      </a:solidFill>
                      <a:prstDash val="solid"/>
                      <a:round/>
                      <a:headEnd type="none" w="med" len="med"/>
                      <a:tailEnd type="none" w="med" len="med"/>
                    </a:lnL>
                  </a:tcPr>
                </a:tc>
                <a:tc>
                  <a:txBody>
                    <a:bodyPr/>
                    <a:lstStyle/>
                    <a:p>
                      <a:pPr algn="ctr"/>
                      <a:r>
                        <a:rPr lang="en-US" sz="2000" dirty="0" smtClean="0"/>
                        <a:t>6 (low)</a:t>
                      </a:r>
                    </a:p>
                    <a:p>
                      <a:pPr algn="ctr"/>
                      <a:r>
                        <a:rPr lang="en-US" sz="2000" dirty="0" smtClean="0"/>
                        <a:t>1 (undetermined)</a:t>
                      </a:r>
                      <a:endParaRPr lang="en-US" sz="2000" dirty="0">
                        <a:latin typeface="Arial" panose="020B0604020202020204" pitchFamily="34" charset="0"/>
                        <a:cs typeface="Arial" panose="020B0604020202020204" pitchFamily="34" charset="0"/>
                      </a:endParaRPr>
                    </a:p>
                  </a:txBody>
                  <a:tcPr/>
                </a:tc>
              </a:tr>
            </a:tbl>
          </a:graphicData>
        </a:graphic>
      </p:graphicFrame>
    </p:spTree>
    <p:extLst>
      <p:ext uri="{BB962C8B-B14F-4D97-AF65-F5344CB8AC3E}">
        <p14:creationId xmlns:p14="http://schemas.microsoft.com/office/powerpoint/2010/main" val="323736866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87393" y="847803"/>
            <a:ext cx="7854350" cy="664534"/>
          </a:xfrm>
        </p:spPr>
        <p:txBody>
          <a:bodyPr>
            <a:normAutofit/>
          </a:bodyPr>
          <a:lstStyle/>
          <a:p>
            <a:pPr algn="l"/>
            <a:r>
              <a:rPr lang="en-US" sz="3200" dirty="0" smtClean="0"/>
              <a:t>CAPS Use of Model</a:t>
            </a:r>
            <a:endParaRPr lang="en-US" sz="3200" dirty="0"/>
          </a:p>
        </p:txBody>
      </p:sp>
      <p:sp>
        <p:nvSpPr>
          <p:cNvPr id="3" name="Subtitle 2"/>
          <p:cNvSpPr>
            <a:spLocks noGrp="1"/>
          </p:cNvSpPr>
          <p:nvPr>
            <p:ph type="subTitle" idx="1"/>
          </p:nvPr>
        </p:nvSpPr>
        <p:spPr>
          <a:xfrm>
            <a:off x="487393" y="1653147"/>
            <a:ext cx="8302923" cy="2913773"/>
          </a:xfrm>
        </p:spPr>
        <p:txBody>
          <a:bodyPr>
            <a:normAutofit/>
          </a:bodyPr>
          <a:lstStyle/>
          <a:p>
            <a:pPr algn="l"/>
            <a:r>
              <a:rPr lang="en-US" sz="4100" dirty="0" smtClean="0"/>
              <a:t>Evaluate </a:t>
            </a:r>
            <a:r>
              <a:rPr lang="en-US" sz="4100" dirty="0"/>
              <a:t>New Pest </a:t>
            </a:r>
            <a:r>
              <a:rPr lang="en-US" sz="4100" dirty="0" smtClean="0"/>
              <a:t>Suggestions</a:t>
            </a:r>
            <a:endParaRPr lang="en-US" sz="7400" dirty="0" smtClean="0"/>
          </a:p>
          <a:p>
            <a:pPr algn="l"/>
            <a:endParaRPr lang="en-US" sz="7400" dirty="0" smtClean="0"/>
          </a:p>
          <a:p>
            <a:pPr algn="l"/>
            <a:endParaRPr lang="en-US" sz="7400" dirty="0" smtClean="0"/>
          </a:p>
          <a:p>
            <a:pPr algn="l"/>
            <a:endParaRPr lang="en-US" sz="5900" dirty="0"/>
          </a:p>
        </p:txBody>
      </p:sp>
      <p:sp>
        <p:nvSpPr>
          <p:cNvPr id="5" name="Rectangle 4"/>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8" name="Picture 7" descr=" SigLockup Master PwPt.Neg-transb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graphicFrame>
        <p:nvGraphicFramePr>
          <p:cNvPr id="6" name="Table 5"/>
          <p:cNvGraphicFramePr>
            <a:graphicFrameLocks noGrp="1"/>
          </p:cNvGraphicFramePr>
          <p:nvPr>
            <p:extLst>
              <p:ext uri="{D42A27DB-BD31-4B8C-83A1-F6EECF244321}">
                <p14:modId xmlns:p14="http://schemas.microsoft.com/office/powerpoint/2010/main" val="2601694081"/>
              </p:ext>
            </p:extLst>
          </p:nvPr>
        </p:nvGraphicFramePr>
        <p:xfrm>
          <a:off x="1677994" y="2560258"/>
          <a:ext cx="5473147" cy="2815002"/>
        </p:xfrm>
        <a:graphic>
          <a:graphicData uri="http://schemas.openxmlformats.org/drawingml/2006/table">
            <a:tbl>
              <a:tblPr firstRow="1" bandRow="1">
                <a:tableStyleId>{9D7B26C5-4107-4FEC-AEDC-1716B250A1EF}</a:tableStyleId>
              </a:tblPr>
              <a:tblGrid>
                <a:gridCol w="5473147"/>
              </a:tblGrid>
              <a:tr h="370840">
                <a:tc>
                  <a:txBody>
                    <a:bodyPr/>
                    <a:lstStyle/>
                    <a:p>
                      <a:r>
                        <a:rPr lang="en-US" sz="3200" dirty="0" smtClean="0"/>
                        <a:t>Category 1</a:t>
                      </a:r>
                      <a:endParaRPr lang="en-US" sz="3200" dirty="0">
                        <a:latin typeface="Arial" panose="020B0604020202020204" pitchFamily="34" charset="0"/>
                        <a:cs typeface="Arial" panose="020B0604020202020204" pitchFamily="34" charset="0"/>
                      </a:endParaRPr>
                    </a:p>
                  </a:txBody>
                  <a:tcPr/>
                </a:tc>
              </a:tr>
              <a:tr h="370840">
                <a:tc>
                  <a:txBody>
                    <a:bodyPr/>
                    <a:lstStyle/>
                    <a:p>
                      <a:pPr algn="l" fontAlgn="t"/>
                      <a:r>
                        <a:rPr lang="en-US" sz="2400" i="1" u="none" strike="noStrike" dirty="0" err="1">
                          <a:effectLst/>
                        </a:rPr>
                        <a:t>Cydalima</a:t>
                      </a:r>
                      <a:r>
                        <a:rPr lang="en-US" sz="2400" i="1" u="none" strike="noStrike" dirty="0">
                          <a:effectLst/>
                        </a:rPr>
                        <a:t> </a:t>
                      </a:r>
                      <a:r>
                        <a:rPr lang="en-US" sz="2400" i="1" u="none" strike="noStrike" dirty="0" err="1">
                          <a:effectLst/>
                        </a:rPr>
                        <a:t>perspectalis</a:t>
                      </a:r>
                      <a:r>
                        <a:rPr lang="en-US" sz="2400" i="1" u="none" strike="noStrike" dirty="0">
                          <a:effectLst/>
                        </a:rPr>
                        <a:t> </a:t>
                      </a:r>
                      <a:endParaRPr lang="en-US" sz="2400" b="0" i="1"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tc>
              </a:tr>
              <a:tr h="370840">
                <a:tc>
                  <a:txBody>
                    <a:bodyPr/>
                    <a:lstStyle/>
                    <a:p>
                      <a:pPr algn="l" fontAlgn="t"/>
                      <a:r>
                        <a:rPr lang="en-US" sz="2400" i="1" u="none" strike="noStrike" dirty="0" err="1">
                          <a:effectLst/>
                        </a:rPr>
                        <a:t>Nilaparvata</a:t>
                      </a:r>
                      <a:r>
                        <a:rPr lang="en-US" sz="2400" i="1" u="none" strike="noStrike" dirty="0">
                          <a:effectLst/>
                        </a:rPr>
                        <a:t> </a:t>
                      </a:r>
                      <a:r>
                        <a:rPr lang="en-US" sz="2400" i="1" u="none" strike="noStrike" dirty="0" err="1">
                          <a:effectLst/>
                        </a:rPr>
                        <a:t>lugens</a:t>
                      </a:r>
                      <a:endParaRPr lang="en-US" sz="2400" b="0" i="1"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tc>
              </a:tr>
              <a:tr h="370840">
                <a:tc>
                  <a:txBody>
                    <a:bodyPr/>
                    <a:lstStyle/>
                    <a:p>
                      <a:pPr algn="l" fontAlgn="t"/>
                      <a:r>
                        <a:rPr lang="en-US" sz="2400" i="1" u="none" strike="noStrike" dirty="0" err="1">
                          <a:effectLst/>
                        </a:rPr>
                        <a:t>Ostrinia</a:t>
                      </a:r>
                      <a:r>
                        <a:rPr lang="en-US" sz="2400" i="1" u="none" strike="noStrike" dirty="0">
                          <a:effectLst/>
                        </a:rPr>
                        <a:t> </a:t>
                      </a:r>
                      <a:r>
                        <a:rPr lang="en-US" sz="2400" i="1" u="none" strike="noStrike" dirty="0" err="1">
                          <a:effectLst/>
                        </a:rPr>
                        <a:t>furnacalis</a:t>
                      </a:r>
                      <a:endParaRPr lang="en-US" sz="2400" b="0" i="1"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tc>
              </a:tr>
              <a:tr h="370840">
                <a:tc>
                  <a:txBody>
                    <a:bodyPr/>
                    <a:lstStyle/>
                    <a:p>
                      <a:pPr algn="l" fontAlgn="t"/>
                      <a:r>
                        <a:rPr lang="it-IT" sz="2400" i="1" u="none" strike="noStrike" dirty="0">
                          <a:effectLst/>
                        </a:rPr>
                        <a:t>Puccinia graminis </a:t>
                      </a:r>
                      <a:r>
                        <a:rPr lang="it-IT" sz="2400" i="0" u="none" strike="noStrike" dirty="0">
                          <a:effectLst/>
                        </a:rPr>
                        <a:t>f. sp. </a:t>
                      </a:r>
                      <a:r>
                        <a:rPr lang="it-IT" sz="2400" i="1" u="none" strike="noStrike" dirty="0">
                          <a:effectLst/>
                        </a:rPr>
                        <a:t>Tritici </a:t>
                      </a:r>
                      <a:r>
                        <a:rPr lang="it-IT" sz="2400" i="0" u="none" strike="noStrike" dirty="0">
                          <a:effectLst/>
                        </a:rPr>
                        <a:t>(Ug99)</a:t>
                      </a:r>
                      <a:endParaRPr lang="it-IT" sz="2400" b="0" i="0"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tc>
              </a:tr>
              <a:tr h="370840">
                <a:tc>
                  <a:txBody>
                    <a:bodyPr/>
                    <a:lstStyle/>
                    <a:p>
                      <a:pPr algn="l" fontAlgn="t"/>
                      <a:r>
                        <a:rPr lang="en-US" sz="2400" i="1" u="none" strike="noStrike" dirty="0">
                          <a:effectLst/>
                        </a:rPr>
                        <a:t>Trichoferus campestris</a:t>
                      </a:r>
                      <a:endParaRPr lang="en-US" sz="2400" b="0" i="1"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tc>
              </a:tr>
              <a:tr h="370840">
                <a:tc>
                  <a:txBody>
                    <a:bodyPr/>
                    <a:lstStyle/>
                    <a:p>
                      <a:pPr algn="l" fontAlgn="t"/>
                      <a:r>
                        <a:rPr lang="en-US" sz="2400" i="1" u="none" strike="noStrike" dirty="0" err="1">
                          <a:effectLst/>
                        </a:rPr>
                        <a:t>Xylella</a:t>
                      </a:r>
                      <a:r>
                        <a:rPr lang="en-US" sz="2400" i="1" u="none" strike="noStrike" dirty="0">
                          <a:effectLst/>
                        </a:rPr>
                        <a:t> </a:t>
                      </a:r>
                      <a:r>
                        <a:rPr lang="en-US" sz="2400" i="1" u="none" strike="noStrike" dirty="0" err="1">
                          <a:effectLst/>
                        </a:rPr>
                        <a:t>fastidiosa</a:t>
                      </a:r>
                      <a:r>
                        <a:rPr lang="en-US" sz="2400" i="1" u="none" strike="noStrike" dirty="0">
                          <a:effectLst/>
                        </a:rPr>
                        <a:t> ssp. </a:t>
                      </a:r>
                      <a:r>
                        <a:rPr lang="en-US" sz="2400" i="1" u="none" strike="noStrike" dirty="0" err="1">
                          <a:effectLst/>
                        </a:rPr>
                        <a:t>pauca</a:t>
                      </a:r>
                      <a:r>
                        <a:rPr lang="en-US" sz="2400" i="1" u="none" strike="noStrike" dirty="0">
                          <a:effectLst/>
                        </a:rPr>
                        <a:t> </a:t>
                      </a:r>
                      <a:endParaRPr lang="en-US" sz="2400" b="0" i="1" u="none" strike="noStrike" dirty="0">
                        <a:solidFill>
                          <a:srgbClr val="000000"/>
                        </a:solidFill>
                        <a:effectLst/>
                        <a:latin typeface="Arial" panose="020B0604020202020204" pitchFamily="34" charset="0"/>
                        <a:cs typeface="Arial" panose="020B0604020202020204" pitchFamily="34" charset="0"/>
                      </a:endParaRPr>
                    </a:p>
                  </a:txBody>
                  <a:tcPr marL="6887" marR="6887" marT="6887" marB="0"/>
                </a:tc>
              </a:tr>
            </a:tbl>
          </a:graphicData>
        </a:graphic>
      </p:graphicFrame>
    </p:spTree>
    <p:extLst>
      <p:ext uri="{BB962C8B-B14F-4D97-AF65-F5344CB8AC3E}">
        <p14:creationId xmlns:p14="http://schemas.microsoft.com/office/powerpoint/2010/main" val="1102645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393" y="1837426"/>
            <a:ext cx="8268417" cy="4848046"/>
          </a:xfrm>
        </p:spPr>
        <p:txBody>
          <a:bodyPr>
            <a:normAutofit/>
          </a:bodyPr>
          <a:lstStyle/>
          <a:p>
            <a:pPr algn="l"/>
            <a:r>
              <a:rPr lang="en-US" sz="3600" dirty="0"/>
              <a:t>Evaluate Commodity Pests</a:t>
            </a:r>
          </a:p>
          <a:p>
            <a:pPr marL="630238" indent="-346075" algn="l">
              <a:buFont typeface="Arial" panose="020B0604020202020204" pitchFamily="34" charset="0"/>
              <a:buChar char="•"/>
            </a:pPr>
            <a:r>
              <a:rPr lang="en-US" dirty="0">
                <a:solidFill>
                  <a:schemeClr val="tx2">
                    <a:lumMod val="75000"/>
                  </a:schemeClr>
                </a:solidFill>
              </a:rPr>
              <a:t>We have a Farm Bill project that started Sept 2017. </a:t>
            </a:r>
          </a:p>
          <a:p>
            <a:pPr marL="630238" indent="-346075" algn="l">
              <a:buFont typeface="Arial" panose="020B0604020202020204" pitchFamily="34" charset="0"/>
              <a:buChar char="•"/>
            </a:pPr>
            <a:r>
              <a:rPr lang="en-US" dirty="0">
                <a:solidFill>
                  <a:schemeClr val="tx2">
                    <a:lumMod val="75000"/>
                  </a:schemeClr>
                </a:solidFill>
              </a:rPr>
              <a:t>This will help us remove any pests that are of low impact. </a:t>
            </a:r>
          </a:p>
          <a:p>
            <a:pPr marL="630238" indent="-346075" algn="l">
              <a:buFont typeface="Arial" panose="020B0604020202020204" pitchFamily="34" charset="0"/>
              <a:buChar char="•"/>
            </a:pPr>
            <a:r>
              <a:rPr lang="en-US" dirty="0">
                <a:solidFill>
                  <a:schemeClr val="tx2">
                    <a:lumMod val="75000"/>
                  </a:schemeClr>
                </a:solidFill>
              </a:rPr>
              <a:t>This will also standardize our Prioritized Pest Lists and remove low impact pests.</a:t>
            </a:r>
          </a:p>
          <a:p>
            <a:pPr marL="630238" indent="-346075" algn="l">
              <a:buFont typeface="Arial" panose="020B0604020202020204" pitchFamily="34" charset="0"/>
              <a:buChar char="•"/>
            </a:pPr>
            <a:r>
              <a:rPr lang="en-US" dirty="0">
                <a:solidFill>
                  <a:schemeClr val="tx2">
                    <a:lumMod val="75000"/>
                  </a:schemeClr>
                </a:solidFill>
              </a:rPr>
              <a:t>CAPS submitted </a:t>
            </a:r>
            <a:r>
              <a:rPr lang="en-US" dirty="0" smtClean="0">
                <a:solidFill>
                  <a:schemeClr val="tx2">
                    <a:lumMod val="75000"/>
                  </a:schemeClr>
                </a:solidFill>
              </a:rPr>
              <a:t>32 </a:t>
            </a:r>
            <a:r>
              <a:rPr lang="en-US" dirty="0">
                <a:solidFill>
                  <a:schemeClr val="tx2">
                    <a:lumMod val="75000"/>
                  </a:schemeClr>
                </a:solidFill>
              </a:rPr>
              <a:t>commodity pests</a:t>
            </a:r>
            <a:r>
              <a:rPr lang="en-US" dirty="0" smtClean="0">
                <a:solidFill>
                  <a:schemeClr val="tx2">
                    <a:lumMod val="75000"/>
                  </a:schemeClr>
                </a:solidFill>
              </a:rPr>
              <a:t>. Pending assessment. </a:t>
            </a:r>
          </a:p>
          <a:p>
            <a:pPr marL="1087438" lvl="1" indent="-346075" algn="l">
              <a:buFont typeface="Arial" panose="020B0604020202020204" pitchFamily="34" charset="0"/>
              <a:buChar char="•"/>
            </a:pPr>
            <a:r>
              <a:rPr lang="en-US" dirty="0" smtClean="0">
                <a:solidFill>
                  <a:schemeClr val="tx2">
                    <a:lumMod val="75000"/>
                  </a:schemeClr>
                </a:solidFill>
              </a:rPr>
              <a:t>16 arthropods</a:t>
            </a:r>
          </a:p>
          <a:p>
            <a:pPr marL="1087438" lvl="1" indent="-346075" algn="l">
              <a:buFont typeface="Arial" panose="020B0604020202020204" pitchFamily="34" charset="0"/>
              <a:buChar char="•"/>
            </a:pPr>
            <a:r>
              <a:rPr lang="en-US" dirty="0" smtClean="0">
                <a:solidFill>
                  <a:schemeClr val="tx2">
                    <a:lumMod val="75000"/>
                  </a:schemeClr>
                </a:solidFill>
              </a:rPr>
              <a:t>16 pathogens</a:t>
            </a:r>
            <a:endParaRPr lang="en-US" dirty="0">
              <a:solidFill>
                <a:schemeClr val="tx2">
                  <a:lumMod val="75000"/>
                </a:schemeClr>
              </a:solidFill>
            </a:endParaRPr>
          </a:p>
          <a:p>
            <a:pPr algn="l"/>
            <a:endParaRPr lang="en-US" dirty="0"/>
          </a:p>
          <a:p>
            <a:pPr algn="l"/>
            <a:endParaRPr lang="en-US" sz="5900" dirty="0" smtClean="0"/>
          </a:p>
        </p:txBody>
      </p:sp>
      <p:sp>
        <p:nvSpPr>
          <p:cNvPr id="5" name="Rectangle 4"/>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8" name="Picture 7" descr=" SigLockup Master PwPt.Neg-trans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sp>
        <p:nvSpPr>
          <p:cNvPr id="7" name="Title 1"/>
          <p:cNvSpPr txBox="1">
            <a:spLocks/>
          </p:cNvSpPr>
          <p:nvPr/>
        </p:nvSpPr>
        <p:spPr>
          <a:xfrm>
            <a:off x="237932" y="918939"/>
            <a:ext cx="7854350" cy="66453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200" dirty="0" smtClean="0"/>
              <a:t>CAPS use of model </a:t>
            </a:r>
            <a:endParaRPr lang="en-US" sz="3200" dirty="0"/>
          </a:p>
        </p:txBody>
      </p:sp>
    </p:spTree>
    <p:extLst>
      <p:ext uri="{BB962C8B-B14F-4D97-AF65-F5344CB8AC3E}">
        <p14:creationId xmlns:p14="http://schemas.microsoft.com/office/powerpoint/2010/main" val="408681654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487393" y="1837426"/>
            <a:ext cx="3753137" cy="4209044"/>
          </a:xfrm>
        </p:spPr>
        <p:txBody>
          <a:bodyPr>
            <a:normAutofit/>
          </a:bodyPr>
          <a:lstStyle/>
          <a:p>
            <a:pPr algn="l"/>
            <a:r>
              <a:rPr lang="en-US" sz="5100" dirty="0" smtClean="0">
                <a:solidFill>
                  <a:schemeClr val="tx2">
                    <a:lumMod val="75000"/>
                  </a:schemeClr>
                </a:solidFill>
              </a:rPr>
              <a:t> </a:t>
            </a:r>
            <a:endParaRPr lang="en-US" sz="5100" dirty="0">
              <a:solidFill>
                <a:schemeClr val="tx2">
                  <a:lumMod val="75000"/>
                </a:schemeClr>
              </a:solidFill>
            </a:endParaRPr>
          </a:p>
          <a:p>
            <a:pPr algn="l"/>
            <a:r>
              <a:rPr lang="en-US" sz="5900" dirty="0" smtClean="0"/>
              <a:t> </a:t>
            </a:r>
          </a:p>
        </p:txBody>
      </p:sp>
      <p:sp>
        <p:nvSpPr>
          <p:cNvPr id="5" name="Rectangle 4"/>
          <p:cNvSpPr/>
          <p:nvPr/>
        </p:nvSpPr>
        <p:spPr>
          <a:xfrm>
            <a:off x="0" y="0"/>
            <a:ext cx="9144000" cy="706993"/>
          </a:xfrm>
          <a:prstGeom prst="rect">
            <a:avLst/>
          </a:prstGeom>
          <a:solidFill>
            <a:srgbClr val="002D5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accent6">
                  <a:lumMod val="75000"/>
                </a:schemeClr>
              </a:solidFill>
            </a:endParaRPr>
          </a:p>
        </p:txBody>
      </p:sp>
      <p:pic>
        <p:nvPicPr>
          <p:cNvPr id="8" name="Picture 7" descr=" SigLockup Master PwPt.Neg-transb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7932" y="140810"/>
            <a:ext cx="2876453" cy="432864"/>
          </a:xfrm>
          <a:prstGeom prst="rect">
            <a:avLst/>
          </a:prstGeom>
        </p:spPr>
      </p:pic>
      <p:sp>
        <p:nvSpPr>
          <p:cNvPr id="7" name="Title 1"/>
          <p:cNvSpPr txBox="1">
            <a:spLocks/>
          </p:cNvSpPr>
          <p:nvPr/>
        </p:nvSpPr>
        <p:spPr>
          <a:xfrm>
            <a:off x="237932" y="918939"/>
            <a:ext cx="7854350" cy="664534"/>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2800" b="1" kern="1200">
                <a:solidFill>
                  <a:schemeClr val="tx1"/>
                </a:solidFill>
                <a:latin typeface="Arial" panose="020B0604020202020204" pitchFamily="34" charset="0"/>
                <a:ea typeface="+mj-ea"/>
                <a:cs typeface="Arial" panose="020B0604020202020204" pitchFamily="34" charset="0"/>
              </a:defRPr>
            </a:lvl1pPr>
          </a:lstStyle>
          <a:p>
            <a:r>
              <a:rPr lang="en-US" sz="3200" dirty="0" smtClean="0"/>
              <a:t>CAPS use of model </a:t>
            </a:r>
            <a:endParaRPr lang="en-US" sz="3200" dirty="0"/>
          </a:p>
        </p:txBody>
      </p:sp>
      <p:sp>
        <p:nvSpPr>
          <p:cNvPr id="9" name="Subtitle 2"/>
          <p:cNvSpPr txBox="1">
            <a:spLocks/>
          </p:cNvSpPr>
          <p:nvPr/>
        </p:nvSpPr>
        <p:spPr>
          <a:xfrm>
            <a:off x="237932" y="1795419"/>
            <a:ext cx="8540307" cy="1667871"/>
          </a:xfrm>
          <a:prstGeom prst="rect">
            <a:avLst/>
          </a:prstGeom>
        </p:spPr>
        <p:txBody>
          <a:bodyPr vert="horz" lIns="91440" tIns="45720" rIns="91440" bIns="45720" rtlCol="0">
            <a:normAutofit/>
          </a:bodyPr>
          <a:lstStyle>
            <a:lvl1pPr marL="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1pPr>
            <a:lvl2pPr marL="4572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3pPr>
            <a:lvl4pPr marL="13716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4pPr>
            <a:lvl5pPr marL="18288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Arial" panose="020B0604020202020204" pitchFamily="34" charset="0"/>
                <a:ea typeface="+mn-ea"/>
                <a:cs typeface="Arial" panose="020B0604020202020204" pitchFamily="34" charset="0"/>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pPr marL="630238" indent="-346075" algn="l">
              <a:buFont typeface="Arial" panose="020B0604020202020204" pitchFamily="34" charset="0"/>
              <a:buChar char="•"/>
            </a:pPr>
            <a:r>
              <a:rPr lang="en-US" dirty="0" smtClean="0">
                <a:solidFill>
                  <a:schemeClr val="tx2">
                    <a:lumMod val="75000"/>
                  </a:schemeClr>
                </a:solidFill>
              </a:rPr>
              <a:t>CAPS will </a:t>
            </a:r>
            <a:r>
              <a:rPr lang="en-US" dirty="0">
                <a:solidFill>
                  <a:schemeClr val="tx2">
                    <a:lumMod val="75000"/>
                  </a:schemeClr>
                </a:solidFill>
              </a:rPr>
              <a:t>receive updates from PERAL on a quarterly basis</a:t>
            </a:r>
            <a:r>
              <a:rPr lang="en-US" dirty="0" smtClean="0">
                <a:solidFill>
                  <a:schemeClr val="tx2">
                    <a:lumMod val="75000"/>
                  </a:schemeClr>
                </a:solidFill>
              </a:rPr>
              <a:t>.</a:t>
            </a:r>
          </a:p>
          <a:p>
            <a:pPr marL="630238" indent="-346075" algn="l">
              <a:buFont typeface="Arial" panose="020B0604020202020204" pitchFamily="34" charset="0"/>
              <a:buChar char="•"/>
            </a:pPr>
            <a:r>
              <a:rPr lang="en-US" dirty="0">
                <a:solidFill>
                  <a:schemeClr val="tx2">
                    <a:lumMod val="75000"/>
                  </a:schemeClr>
                </a:solidFill>
              </a:rPr>
              <a:t>OPEP excel file CAPS R&amp;C site will be updated </a:t>
            </a:r>
            <a:endParaRPr lang="en-US" dirty="0" smtClean="0">
              <a:solidFill>
                <a:schemeClr val="tx2">
                  <a:lumMod val="75000"/>
                </a:schemeClr>
              </a:solidFill>
            </a:endParaRPr>
          </a:p>
          <a:p>
            <a:pPr algn="l"/>
            <a:endParaRPr lang="en-US" dirty="0" smtClean="0"/>
          </a:p>
          <a:p>
            <a:pPr algn="l"/>
            <a:endParaRPr lang="en-US" sz="5900" dirty="0" smtClean="0"/>
          </a:p>
        </p:txBody>
      </p:sp>
      <p:pic>
        <p:nvPicPr>
          <p:cNvPr id="6" name="Picture 5"/>
          <p:cNvPicPr>
            <a:picLocks noChangeAspect="1"/>
          </p:cNvPicPr>
          <p:nvPr/>
        </p:nvPicPr>
        <p:blipFill>
          <a:blip r:embed="rId3"/>
          <a:stretch>
            <a:fillRect/>
          </a:stretch>
        </p:blipFill>
        <p:spPr>
          <a:xfrm>
            <a:off x="2228850" y="3202808"/>
            <a:ext cx="4789170" cy="3276800"/>
          </a:xfrm>
          <a:prstGeom prst="rect">
            <a:avLst/>
          </a:prstGeom>
        </p:spPr>
      </p:pic>
    </p:spTree>
    <p:extLst>
      <p:ext uri="{BB962C8B-B14F-4D97-AF65-F5344CB8AC3E}">
        <p14:creationId xmlns:p14="http://schemas.microsoft.com/office/powerpoint/2010/main" val="32935295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CPHST CAPS Support Team</a:t>
            </a:r>
            <a:endParaRPr lang="en-US" dirty="0"/>
          </a:p>
        </p:txBody>
      </p:sp>
      <p:sp>
        <p:nvSpPr>
          <p:cNvPr id="3" name="Content Placeholder 2"/>
          <p:cNvSpPr>
            <a:spLocks noGrp="1"/>
          </p:cNvSpPr>
          <p:nvPr>
            <p:ph idx="1"/>
          </p:nvPr>
        </p:nvSpPr>
        <p:spPr/>
        <p:txBody>
          <a:bodyPr>
            <a:normAutofit lnSpcReduction="10000"/>
          </a:bodyPr>
          <a:lstStyle/>
          <a:p>
            <a:pPr marL="0" indent="0">
              <a:buNone/>
            </a:pPr>
            <a:r>
              <a:rPr lang="en-US" dirty="0"/>
              <a:t>Work with other scientists at CPHST labs to provide support:</a:t>
            </a:r>
          </a:p>
          <a:p>
            <a:pPr lvl="1">
              <a:buFont typeface="Arial" panose="020B0604020202020204" pitchFamily="34" charset="0"/>
              <a:buChar char="-"/>
            </a:pPr>
            <a:r>
              <a:rPr lang="en-US" sz="2200" dirty="0">
                <a:solidFill>
                  <a:schemeClr val="tx2"/>
                </a:solidFill>
              </a:rPr>
              <a:t>Plant Epidemiology and Risk Analysis Laboratory (PERAL) Raleigh, NC – Pest prioritization</a:t>
            </a:r>
          </a:p>
          <a:p>
            <a:pPr lvl="1">
              <a:buFont typeface="Arial" panose="020B0604020202020204" pitchFamily="34" charset="0"/>
              <a:buChar char="-"/>
            </a:pPr>
            <a:r>
              <a:rPr lang="en-US" sz="2200" dirty="0">
                <a:solidFill>
                  <a:schemeClr val="tx2"/>
                </a:solidFill>
              </a:rPr>
              <a:t>Beltsville, MD Laboratory – Plant pathogen molecular diagnostics; confirmations</a:t>
            </a:r>
          </a:p>
          <a:p>
            <a:pPr lvl="1">
              <a:buFont typeface="Arial" panose="020B0604020202020204" pitchFamily="34" charset="0"/>
              <a:buChar char="-"/>
            </a:pPr>
            <a:r>
              <a:rPr lang="en-US" sz="2200" dirty="0">
                <a:solidFill>
                  <a:schemeClr val="tx2"/>
                </a:solidFill>
              </a:rPr>
              <a:t>Otis, MA Laboratory – Trap and lures, insect survey protocols</a:t>
            </a:r>
          </a:p>
          <a:p>
            <a:pPr lvl="1">
              <a:buFont typeface="Arial" panose="020B0604020202020204" pitchFamily="34" charset="0"/>
              <a:buChar char="-"/>
            </a:pPr>
            <a:r>
              <a:rPr lang="en-US" sz="2200" dirty="0">
                <a:solidFill>
                  <a:schemeClr val="tx2"/>
                </a:solidFill>
              </a:rPr>
              <a:t>Ft. Collins, CO Laboratory – Applied geospatial products, digital identification tools</a:t>
            </a:r>
          </a:p>
          <a:p>
            <a:pPr lvl="1">
              <a:buFont typeface="Arial" panose="020B0604020202020204" pitchFamily="34" charset="0"/>
              <a:buChar char="-"/>
            </a:pPr>
            <a:r>
              <a:rPr lang="en-US" sz="2200" dirty="0">
                <a:solidFill>
                  <a:schemeClr val="tx2"/>
                </a:solidFill>
              </a:rPr>
              <a:t>Mission, TX laboratory – warehouse for trap/lures; insect molecular confirmations</a:t>
            </a:r>
          </a:p>
          <a:p>
            <a:endParaRPr lang="en-US" dirty="0"/>
          </a:p>
        </p:txBody>
      </p:sp>
    </p:spTree>
    <p:extLst>
      <p:ext uri="{BB962C8B-B14F-4D97-AF65-F5344CB8AC3E}">
        <p14:creationId xmlns:p14="http://schemas.microsoft.com/office/powerpoint/2010/main" val="13516091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6389" y="1528354"/>
            <a:ext cx="8229600" cy="1946366"/>
          </a:xfrm>
        </p:spPr>
        <p:txBody>
          <a:bodyPr>
            <a:noAutofit/>
          </a:bodyPr>
          <a:lstStyle/>
          <a:p>
            <a:pPr>
              <a:lnSpc>
                <a:spcPct val="120000"/>
              </a:lnSpc>
            </a:pPr>
            <a:r>
              <a:rPr lang="en-US" sz="2400" dirty="0" smtClean="0"/>
              <a:t>A summary document encapsulates the assessment with background information, results from the predictive model, endangered area, references, and an appendix with predictive questions &amp; answers</a:t>
            </a:r>
            <a:endParaRPr lang="en-US" sz="2400" dirty="0"/>
          </a:p>
        </p:txBody>
      </p:sp>
      <p:pic>
        <p:nvPicPr>
          <p:cNvPr id="4" name="Picture 3"/>
          <p:cNvPicPr>
            <a:picLocks noChangeAspect="1"/>
          </p:cNvPicPr>
          <p:nvPr/>
        </p:nvPicPr>
        <p:blipFill>
          <a:blip r:embed="rId3"/>
          <a:stretch>
            <a:fillRect/>
          </a:stretch>
        </p:blipFill>
        <p:spPr>
          <a:xfrm>
            <a:off x="114762" y="3474719"/>
            <a:ext cx="2170364" cy="2804403"/>
          </a:xfrm>
          <a:prstGeom prst="rect">
            <a:avLst/>
          </a:prstGeom>
        </p:spPr>
      </p:pic>
      <p:pic>
        <p:nvPicPr>
          <p:cNvPr id="5" name="Picture 4"/>
          <p:cNvPicPr>
            <a:picLocks noChangeAspect="1"/>
          </p:cNvPicPr>
          <p:nvPr/>
        </p:nvPicPr>
        <p:blipFill>
          <a:blip r:embed="rId4"/>
          <a:stretch>
            <a:fillRect/>
          </a:stretch>
        </p:blipFill>
        <p:spPr>
          <a:xfrm>
            <a:off x="2395323" y="3474720"/>
            <a:ext cx="2158171" cy="2804403"/>
          </a:xfrm>
          <a:prstGeom prst="rect">
            <a:avLst/>
          </a:prstGeom>
        </p:spPr>
      </p:pic>
      <p:pic>
        <p:nvPicPr>
          <p:cNvPr id="6" name="Picture 5"/>
          <p:cNvPicPr>
            <a:picLocks noChangeAspect="1"/>
          </p:cNvPicPr>
          <p:nvPr/>
        </p:nvPicPr>
        <p:blipFill>
          <a:blip r:embed="rId5"/>
          <a:stretch>
            <a:fillRect/>
          </a:stretch>
        </p:blipFill>
        <p:spPr>
          <a:xfrm>
            <a:off x="4611189" y="3474720"/>
            <a:ext cx="2170364" cy="2828789"/>
          </a:xfrm>
          <a:prstGeom prst="rect">
            <a:avLst/>
          </a:prstGeom>
        </p:spPr>
      </p:pic>
      <p:pic>
        <p:nvPicPr>
          <p:cNvPr id="7" name="Picture 6"/>
          <p:cNvPicPr>
            <a:picLocks noChangeAspect="1"/>
          </p:cNvPicPr>
          <p:nvPr/>
        </p:nvPicPr>
        <p:blipFill>
          <a:blip r:embed="rId6"/>
          <a:stretch>
            <a:fillRect/>
          </a:stretch>
        </p:blipFill>
        <p:spPr>
          <a:xfrm>
            <a:off x="6857789" y="3474720"/>
            <a:ext cx="2170364" cy="2822693"/>
          </a:xfrm>
          <a:prstGeom prst="rect">
            <a:avLst/>
          </a:prstGeom>
        </p:spPr>
      </p:pic>
      <p:sp>
        <p:nvSpPr>
          <p:cNvPr id="9" name="Content Placeholder 2"/>
          <p:cNvSpPr txBox="1">
            <a:spLocks/>
          </p:cNvSpPr>
          <p:nvPr/>
        </p:nvSpPr>
        <p:spPr>
          <a:xfrm>
            <a:off x="381000" y="812338"/>
            <a:ext cx="8344989" cy="716016"/>
          </a:xfrm>
          <a:prstGeom prst="rect">
            <a:avLst/>
          </a:prstGeom>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kern="1200" cap="none" spc="0">
                <a:ln>
                  <a:noFill/>
                </a:ln>
                <a:solidFill>
                  <a:schemeClr val="tx1"/>
                </a:solidFill>
                <a:effectLst/>
                <a:latin typeface="+mn-lt"/>
                <a:ea typeface="+mn-ea"/>
                <a:cs typeface="+mn-cs"/>
              </a:defRPr>
            </a:lvl1pPr>
            <a:lvl2pPr marL="742950" indent="-285750" algn="l" defTabSz="457200" rtl="0" eaLnBrk="1" latinLnBrk="0" hangingPunct="1">
              <a:spcBef>
                <a:spcPct val="20000"/>
              </a:spcBef>
              <a:buSzPct val="65000"/>
              <a:buFont typeface="Courier New" panose="02070309020205020404" pitchFamily="49" charset="0"/>
              <a:buChar char="o"/>
              <a:defRPr sz="2400" b="0" kern="1200" cap="none" spc="0">
                <a:ln>
                  <a:noFill/>
                </a:ln>
                <a:solidFill>
                  <a:schemeClr val="tx1"/>
                </a:solidFill>
                <a:effectLst/>
                <a:latin typeface="+mn-lt"/>
                <a:ea typeface="+mn-ea"/>
                <a:cs typeface="+mn-cs"/>
              </a:defRPr>
            </a:lvl2pPr>
            <a:lvl3pPr marL="1143000" indent="-228600" algn="l" defTabSz="457200" rtl="0" eaLnBrk="1" latinLnBrk="0" hangingPunct="1">
              <a:spcBef>
                <a:spcPct val="20000"/>
              </a:spcBef>
              <a:buSzPct val="80000"/>
              <a:buFont typeface="Wingdings" panose="05000000000000000000" pitchFamily="2" charset="2"/>
              <a:buChar char="§"/>
              <a:defRPr sz="2400" b="0" kern="1200" cap="none" spc="0">
                <a:ln>
                  <a:noFill/>
                </a:ln>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400" b="0" kern="1200" cap="none" spc="0">
                <a:ln>
                  <a:noFill/>
                </a:ln>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400" b="0" kern="1200" cap="none" spc="0">
                <a:ln>
                  <a:noFill/>
                </a:ln>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1200"/>
              </a:spcBef>
              <a:buFont typeface="Arial"/>
              <a:buNone/>
            </a:pPr>
            <a:r>
              <a:rPr lang="en-US" sz="3200" b="1" dirty="0" smtClean="0">
                <a:latin typeface="Arial" panose="020B0604020202020204" pitchFamily="34" charset="0"/>
                <a:cs typeface="Arial" panose="020B0604020202020204" pitchFamily="34" charset="0"/>
              </a:rPr>
              <a:t>OPEP Impact Assessment Summaries</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24712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81001" y="1528354"/>
            <a:ext cx="4085816" cy="1946366"/>
          </a:xfrm>
        </p:spPr>
        <p:txBody>
          <a:bodyPr>
            <a:noAutofit/>
          </a:bodyPr>
          <a:lstStyle/>
          <a:p>
            <a:pPr marL="0" indent="0">
              <a:lnSpc>
                <a:spcPct val="120000"/>
              </a:lnSpc>
              <a:buNone/>
            </a:pPr>
            <a:r>
              <a:rPr lang="en-US" sz="2400" dirty="0" smtClean="0"/>
              <a:t>2017 NCC Action Item</a:t>
            </a:r>
          </a:p>
          <a:p>
            <a:pPr marL="0" indent="0">
              <a:lnSpc>
                <a:spcPct val="120000"/>
              </a:lnSpc>
              <a:buNone/>
            </a:pPr>
            <a:endParaRPr lang="en-US" dirty="0"/>
          </a:p>
          <a:p>
            <a:pPr marL="0" indent="0">
              <a:lnSpc>
                <a:spcPct val="120000"/>
              </a:lnSpc>
              <a:buNone/>
            </a:pPr>
            <a:endParaRPr lang="en-US" sz="2400" dirty="0" smtClean="0"/>
          </a:p>
          <a:p>
            <a:pPr marL="0" indent="0">
              <a:lnSpc>
                <a:spcPct val="120000"/>
              </a:lnSpc>
              <a:buNone/>
            </a:pPr>
            <a:r>
              <a:rPr lang="en-US" dirty="0" smtClean="0"/>
              <a:t>Update: </a:t>
            </a:r>
          </a:p>
          <a:p>
            <a:pPr>
              <a:lnSpc>
                <a:spcPct val="120000"/>
              </a:lnSpc>
            </a:pPr>
            <a:r>
              <a:rPr lang="en-US" sz="2000" dirty="0" smtClean="0"/>
              <a:t>Summaries available through PestLens </a:t>
            </a:r>
            <a:r>
              <a:rPr lang="en-US" sz="2000" dirty="0"/>
              <a:t>– login required. </a:t>
            </a:r>
            <a:endParaRPr lang="en-US" sz="2000" dirty="0" smtClean="0"/>
          </a:p>
          <a:p>
            <a:pPr>
              <a:lnSpc>
                <a:spcPct val="120000"/>
              </a:lnSpc>
            </a:pPr>
            <a:r>
              <a:rPr lang="en-US" sz="2000" dirty="0" smtClean="0"/>
              <a:t>Links to OPEP summaries will be posted on the CAPS R&amp;C site. </a:t>
            </a:r>
          </a:p>
          <a:p>
            <a:pPr>
              <a:lnSpc>
                <a:spcPct val="120000"/>
              </a:lnSpc>
            </a:pPr>
            <a:r>
              <a:rPr lang="en-US" sz="2000" dirty="0" smtClean="0"/>
              <a:t>Brief guidance doc on PestLens and where to find summaries will be provided. </a:t>
            </a:r>
          </a:p>
          <a:p>
            <a:pPr marL="0" indent="0">
              <a:lnSpc>
                <a:spcPct val="120000"/>
              </a:lnSpc>
              <a:buNone/>
            </a:pPr>
            <a:endParaRPr lang="en-US" sz="2400" dirty="0"/>
          </a:p>
        </p:txBody>
      </p:sp>
      <p:sp>
        <p:nvSpPr>
          <p:cNvPr id="9" name="Content Placeholder 2"/>
          <p:cNvSpPr txBox="1">
            <a:spLocks/>
          </p:cNvSpPr>
          <p:nvPr/>
        </p:nvSpPr>
        <p:spPr>
          <a:xfrm>
            <a:off x="381000" y="812338"/>
            <a:ext cx="8344989" cy="716016"/>
          </a:xfrm>
          <a:prstGeom prst="rect">
            <a:avLst/>
          </a:prstGeom>
          <a:effectLst/>
        </p:spPr>
        <p:txBody>
          <a:bodyPr vert="horz" lIns="91440" tIns="45720" rIns="91440" bIns="45720" rtlCol="0">
            <a:noAutofit/>
          </a:bodyPr>
          <a:lstStyle>
            <a:lvl1pPr marL="342900" indent="-342900" algn="l" defTabSz="457200" rtl="0" eaLnBrk="1" latinLnBrk="0" hangingPunct="1">
              <a:spcBef>
                <a:spcPct val="20000"/>
              </a:spcBef>
              <a:buFont typeface="Arial"/>
              <a:buChar char="•"/>
              <a:defRPr sz="2400" b="0" kern="1200" cap="none" spc="0">
                <a:ln>
                  <a:noFill/>
                </a:ln>
                <a:solidFill>
                  <a:schemeClr val="tx1"/>
                </a:solidFill>
                <a:effectLst/>
                <a:latin typeface="+mn-lt"/>
                <a:ea typeface="+mn-ea"/>
                <a:cs typeface="+mn-cs"/>
              </a:defRPr>
            </a:lvl1pPr>
            <a:lvl2pPr marL="742950" indent="-285750" algn="l" defTabSz="457200" rtl="0" eaLnBrk="1" latinLnBrk="0" hangingPunct="1">
              <a:spcBef>
                <a:spcPct val="20000"/>
              </a:spcBef>
              <a:buSzPct val="65000"/>
              <a:buFont typeface="Courier New" panose="02070309020205020404" pitchFamily="49" charset="0"/>
              <a:buChar char="o"/>
              <a:defRPr sz="2400" b="0" kern="1200" cap="none" spc="0">
                <a:ln>
                  <a:noFill/>
                </a:ln>
                <a:solidFill>
                  <a:schemeClr val="tx1"/>
                </a:solidFill>
                <a:effectLst/>
                <a:latin typeface="+mn-lt"/>
                <a:ea typeface="+mn-ea"/>
                <a:cs typeface="+mn-cs"/>
              </a:defRPr>
            </a:lvl2pPr>
            <a:lvl3pPr marL="1143000" indent="-228600" algn="l" defTabSz="457200" rtl="0" eaLnBrk="1" latinLnBrk="0" hangingPunct="1">
              <a:spcBef>
                <a:spcPct val="20000"/>
              </a:spcBef>
              <a:buSzPct val="80000"/>
              <a:buFont typeface="Wingdings" panose="05000000000000000000" pitchFamily="2" charset="2"/>
              <a:buChar char="§"/>
              <a:defRPr sz="2400" b="0" kern="1200" cap="none" spc="0">
                <a:ln>
                  <a:noFill/>
                </a:ln>
                <a:solidFill>
                  <a:schemeClr val="tx1"/>
                </a:solidFill>
                <a:effectLst/>
                <a:latin typeface="+mn-lt"/>
                <a:ea typeface="+mn-ea"/>
                <a:cs typeface="+mn-cs"/>
              </a:defRPr>
            </a:lvl3pPr>
            <a:lvl4pPr marL="1600200" indent="-228600" algn="l" defTabSz="457200" rtl="0" eaLnBrk="1" latinLnBrk="0" hangingPunct="1">
              <a:spcBef>
                <a:spcPct val="20000"/>
              </a:spcBef>
              <a:buFont typeface="Arial"/>
              <a:buChar char="–"/>
              <a:defRPr sz="2400" b="0" kern="1200" cap="none" spc="0">
                <a:ln>
                  <a:noFill/>
                </a:ln>
                <a:solidFill>
                  <a:schemeClr val="tx1"/>
                </a:solidFill>
                <a:effectLst/>
                <a:latin typeface="+mn-lt"/>
                <a:ea typeface="+mn-ea"/>
                <a:cs typeface="+mn-cs"/>
              </a:defRPr>
            </a:lvl4pPr>
            <a:lvl5pPr marL="2057400" indent="-228600" algn="l" defTabSz="457200" rtl="0" eaLnBrk="1" latinLnBrk="0" hangingPunct="1">
              <a:spcBef>
                <a:spcPct val="20000"/>
              </a:spcBef>
              <a:buFont typeface="Arial"/>
              <a:buChar char="»"/>
              <a:defRPr sz="2400" b="0" kern="1200" cap="none" spc="0">
                <a:ln>
                  <a:noFill/>
                </a:ln>
                <a:solidFill>
                  <a:schemeClr val="tx1"/>
                </a:solidFill>
                <a:effectLst/>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nSpc>
                <a:spcPct val="120000"/>
              </a:lnSpc>
              <a:spcBef>
                <a:spcPts val="1200"/>
              </a:spcBef>
              <a:buFont typeface="Arial"/>
              <a:buNone/>
            </a:pPr>
            <a:r>
              <a:rPr lang="en-US" sz="3200" b="1" dirty="0" smtClean="0">
                <a:latin typeface="Arial" panose="020B0604020202020204" pitchFamily="34" charset="0"/>
                <a:cs typeface="Arial" panose="020B0604020202020204" pitchFamily="34" charset="0"/>
              </a:rPr>
              <a:t>OPEP Impact Assessment Summaries</a:t>
            </a:r>
            <a:endParaRPr lang="en-US" sz="3200" dirty="0">
              <a:latin typeface="Arial" panose="020B0604020202020204" pitchFamily="34" charset="0"/>
              <a:cs typeface="Arial" panose="020B0604020202020204" pitchFamily="34" charset="0"/>
            </a:endParaRPr>
          </a:p>
        </p:txBody>
      </p:sp>
      <p:pic>
        <p:nvPicPr>
          <p:cNvPr id="8" name="Picture 7"/>
          <p:cNvPicPr>
            <a:picLocks noChangeAspect="1"/>
          </p:cNvPicPr>
          <p:nvPr/>
        </p:nvPicPr>
        <p:blipFill rotWithShape="1">
          <a:blip r:embed="rId3"/>
          <a:srcRect b="59661"/>
          <a:stretch/>
        </p:blipFill>
        <p:spPr>
          <a:xfrm>
            <a:off x="729206" y="2065020"/>
            <a:ext cx="7648575" cy="906780"/>
          </a:xfrm>
          <a:prstGeom prst="rect">
            <a:avLst/>
          </a:prstGeom>
        </p:spPr>
      </p:pic>
      <p:pic>
        <p:nvPicPr>
          <p:cNvPr id="10" name="Picture 9"/>
          <p:cNvPicPr>
            <a:picLocks noChangeAspect="1"/>
          </p:cNvPicPr>
          <p:nvPr/>
        </p:nvPicPr>
        <p:blipFill>
          <a:blip r:embed="rId4"/>
          <a:stretch>
            <a:fillRect/>
          </a:stretch>
        </p:blipFill>
        <p:spPr>
          <a:xfrm>
            <a:off x="4553493" y="3303270"/>
            <a:ext cx="4346910" cy="2914650"/>
          </a:xfrm>
          <a:prstGeom prst="rect">
            <a:avLst/>
          </a:prstGeom>
        </p:spPr>
      </p:pic>
      <p:sp>
        <p:nvSpPr>
          <p:cNvPr id="11" name="TextBox 10"/>
          <p:cNvSpPr txBox="1"/>
          <p:nvPr/>
        </p:nvSpPr>
        <p:spPr>
          <a:xfrm>
            <a:off x="4960620" y="6229350"/>
            <a:ext cx="3531870" cy="400110"/>
          </a:xfrm>
          <a:prstGeom prst="rect">
            <a:avLst/>
          </a:prstGeom>
          <a:noFill/>
        </p:spPr>
        <p:txBody>
          <a:bodyPr wrap="square" rtlCol="0">
            <a:spAutoFit/>
          </a:bodyPr>
          <a:lstStyle/>
          <a:p>
            <a:pPr algn="ctr"/>
            <a:r>
              <a:rPr lang="en-US" sz="2000" dirty="0">
                <a:latin typeface="Arial" panose="020B0604020202020204" pitchFamily="34" charset="0"/>
                <a:cs typeface="Arial" panose="020B0604020202020204" pitchFamily="34" charset="0"/>
              </a:rPr>
              <a:t>(</a:t>
            </a:r>
            <a:r>
              <a:rPr lang="en-US" sz="2000" u="sng" dirty="0">
                <a:latin typeface="Arial" panose="020B0604020202020204" pitchFamily="34" charset="0"/>
                <a:cs typeface="Arial" panose="020B0604020202020204" pitchFamily="34" charset="0"/>
                <a:hlinkClick r:id="rId5"/>
              </a:rPr>
              <a:t>https://pestlens.info</a:t>
            </a:r>
            <a:r>
              <a:rPr lang="en-US" sz="2000" u="sng" dirty="0" smtClean="0">
                <a:latin typeface="Arial" panose="020B0604020202020204" pitchFamily="34" charset="0"/>
                <a:cs typeface="Arial" panose="020B0604020202020204" pitchFamily="34" charset="0"/>
                <a:hlinkClick r:id="rId5"/>
              </a:rPr>
              <a:t>/</a:t>
            </a:r>
            <a:r>
              <a:rPr lang="en-US" sz="2000" dirty="0" smtClean="0">
                <a:latin typeface="Arial" panose="020B0604020202020204" pitchFamily="34" charset="0"/>
                <a:cs typeface="Arial" panose="020B0604020202020204" pitchFamily="34" charset="0"/>
              </a:rPr>
              <a:t>)</a:t>
            </a: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646004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Additional slides</a:t>
            </a:r>
            <a:endParaRPr lang="en-US" dirty="0"/>
          </a:p>
        </p:txBody>
      </p:sp>
      <p:sp>
        <p:nvSpPr>
          <p:cNvPr id="3" name="Subtitle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221336890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23989" y="838200"/>
            <a:ext cx="3048000" cy="533400"/>
          </a:xfrm>
          <a:prstGeom prst="rect">
            <a:avLst/>
          </a:prstGeom>
          <a:solidFill>
            <a:srgbClr val="FF99FF"/>
          </a:solidFill>
        </p:spPr>
        <p:txBody>
          <a:bodyPr wrap="square" rtlCol="0">
            <a:spAutoFit/>
          </a:bodyPr>
          <a:lstStyle/>
          <a:p>
            <a:pPr algn="ctr" defTabSz="914400"/>
            <a:r>
              <a:rPr lang="en-US" sz="1400" dirty="0" smtClean="0">
                <a:solidFill>
                  <a:prstClr val="black"/>
                </a:solidFill>
              </a:rPr>
              <a:t>Pests are suggested  by CAPS community and other sources.</a:t>
            </a:r>
            <a:endParaRPr lang="en-US" sz="1400" dirty="0">
              <a:solidFill>
                <a:prstClr val="black"/>
              </a:solidFill>
            </a:endParaRPr>
          </a:p>
        </p:txBody>
      </p:sp>
      <p:sp>
        <p:nvSpPr>
          <p:cNvPr id="5" name="TextBox 4"/>
          <p:cNvSpPr txBox="1"/>
          <p:nvPr/>
        </p:nvSpPr>
        <p:spPr>
          <a:xfrm>
            <a:off x="228600" y="1828800"/>
            <a:ext cx="3048000" cy="533400"/>
          </a:xfrm>
          <a:prstGeom prst="rect">
            <a:avLst/>
          </a:prstGeom>
          <a:solidFill>
            <a:schemeClr val="bg1">
              <a:lumMod val="75000"/>
            </a:schemeClr>
          </a:solidFill>
        </p:spPr>
        <p:txBody>
          <a:bodyPr wrap="square" rtlCol="0">
            <a:spAutoFit/>
          </a:bodyPr>
          <a:lstStyle/>
          <a:p>
            <a:pPr algn="ctr" defTabSz="914400"/>
            <a:r>
              <a:rPr lang="en-US" sz="1400" dirty="0" smtClean="0">
                <a:solidFill>
                  <a:prstClr val="black"/>
                </a:solidFill>
              </a:rPr>
              <a:t>Pests are run through Pre-assessment questionnaire.</a:t>
            </a:r>
            <a:endParaRPr lang="en-US" sz="1400" dirty="0">
              <a:solidFill>
                <a:prstClr val="black"/>
              </a:solidFill>
            </a:endParaRPr>
          </a:p>
        </p:txBody>
      </p:sp>
      <p:sp>
        <p:nvSpPr>
          <p:cNvPr id="9" name="TextBox 8"/>
          <p:cNvSpPr txBox="1"/>
          <p:nvPr/>
        </p:nvSpPr>
        <p:spPr>
          <a:xfrm>
            <a:off x="239149" y="2995136"/>
            <a:ext cx="3048000" cy="738664"/>
          </a:xfrm>
          <a:prstGeom prst="rect">
            <a:avLst/>
          </a:prstGeom>
          <a:solidFill>
            <a:schemeClr val="accent1">
              <a:lumMod val="60000"/>
              <a:lumOff val="40000"/>
            </a:schemeClr>
          </a:solidFill>
        </p:spPr>
        <p:txBody>
          <a:bodyPr wrap="square" rtlCol="0">
            <a:spAutoFit/>
          </a:bodyPr>
          <a:lstStyle/>
          <a:p>
            <a:pPr algn="ctr" defTabSz="914400"/>
            <a:r>
              <a:rPr lang="en-US" sz="1400" dirty="0" smtClean="0">
                <a:solidFill>
                  <a:prstClr val="black"/>
                </a:solidFill>
              </a:rPr>
              <a:t>Pest is a candidate for the Objective Prioritization of Exotic Pests (OPEP) model. Pest is run through model.</a:t>
            </a:r>
            <a:endParaRPr lang="en-US" sz="1400" dirty="0">
              <a:solidFill>
                <a:prstClr val="black"/>
              </a:solidFill>
            </a:endParaRPr>
          </a:p>
        </p:txBody>
      </p:sp>
      <p:sp>
        <p:nvSpPr>
          <p:cNvPr id="10" name="TextBox 9"/>
          <p:cNvSpPr txBox="1"/>
          <p:nvPr/>
        </p:nvSpPr>
        <p:spPr>
          <a:xfrm>
            <a:off x="3794678" y="1463040"/>
            <a:ext cx="2011680" cy="914400"/>
          </a:xfrm>
          <a:prstGeom prst="rect">
            <a:avLst/>
          </a:prstGeom>
          <a:solidFill>
            <a:schemeClr val="accent2">
              <a:lumMod val="60000"/>
              <a:lumOff val="40000"/>
            </a:schemeClr>
          </a:solidFill>
        </p:spPr>
        <p:txBody>
          <a:bodyPr wrap="square" rtlCol="0">
            <a:spAutoFit/>
          </a:bodyPr>
          <a:lstStyle/>
          <a:p>
            <a:pPr algn="ctr" defTabSz="914400"/>
            <a:r>
              <a:rPr lang="en-US" sz="1400" dirty="0" smtClean="0">
                <a:solidFill>
                  <a:prstClr val="black"/>
                </a:solidFill>
              </a:rPr>
              <a:t>Pests that fail the Pre-Assessment are not candidates for the Prioritized Pest List</a:t>
            </a:r>
            <a:endParaRPr lang="en-US" sz="1400" dirty="0">
              <a:solidFill>
                <a:prstClr val="black"/>
              </a:solidFill>
            </a:endParaRPr>
          </a:p>
        </p:txBody>
      </p:sp>
      <p:cxnSp>
        <p:nvCxnSpPr>
          <p:cNvPr id="14" name="Straight Arrow Connector 13"/>
          <p:cNvCxnSpPr/>
          <p:nvPr/>
        </p:nvCxnSpPr>
        <p:spPr>
          <a:xfrm>
            <a:off x="3351598" y="2057400"/>
            <a:ext cx="382202"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323201" y="1371600"/>
            <a:ext cx="2560320" cy="1005840"/>
          </a:xfrm>
          <a:prstGeom prst="rect">
            <a:avLst/>
          </a:prstGeom>
          <a:solidFill>
            <a:schemeClr val="accent2">
              <a:lumMod val="60000"/>
              <a:lumOff val="40000"/>
            </a:schemeClr>
          </a:solidFill>
        </p:spPr>
        <p:txBody>
          <a:bodyPr wrap="square" rtlCol="0">
            <a:spAutoFit/>
          </a:bodyPr>
          <a:lstStyle/>
          <a:p>
            <a:pPr algn="ctr" defTabSz="914400"/>
            <a:r>
              <a:rPr lang="en-US" sz="1400" dirty="0" smtClean="0">
                <a:solidFill>
                  <a:prstClr val="black"/>
                </a:solidFill>
              </a:rPr>
              <a:t>Completed pre-assessment form is archived.  Pest may be re-submitted in the future if more information becomes available.  </a:t>
            </a:r>
            <a:endParaRPr lang="en-US" sz="1400" dirty="0">
              <a:solidFill>
                <a:prstClr val="black"/>
              </a:solidFill>
            </a:endParaRPr>
          </a:p>
        </p:txBody>
      </p:sp>
      <p:sp>
        <p:nvSpPr>
          <p:cNvPr id="35" name="TextBox 34"/>
          <p:cNvSpPr txBox="1"/>
          <p:nvPr/>
        </p:nvSpPr>
        <p:spPr>
          <a:xfrm>
            <a:off x="235778" y="4343400"/>
            <a:ext cx="3048000" cy="954107"/>
          </a:xfrm>
          <a:prstGeom prst="rect">
            <a:avLst/>
          </a:prstGeom>
          <a:solidFill>
            <a:schemeClr val="accent6">
              <a:lumMod val="60000"/>
              <a:lumOff val="40000"/>
            </a:schemeClr>
          </a:solidFill>
        </p:spPr>
        <p:txBody>
          <a:bodyPr wrap="square" rtlCol="0">
            <a:spAutoFit/>
          </a:bodyPr>
          <a:lstStyle>
            <a:defPPr>
              <a:defRPr lang="en-US"/>
            </a:defPPr>
            <a:lvl1pPr algn="ctr" defTabSz="914400">
              <a:defRPr sz="1400">
                <a:solidFill>
                  <a:prstClr val="black"/>
                </a:solidFill>
              </a:defRPr>
            </a:lvl1pPr>
          </a:lstStyle>
          <a:p>
            <a:r>
              <a:rPr lang="en-US" dirty="0" smtClean="0"/>
              <a:t>High impact pests are </a:t>
            </a:r>
            <a:r>
              <a:rPr lang="en-US" dirty="0"/>
              <a:t>run through the Post-assessment </a:t>
            </a:r>
            <a:r>
              <a:rPr lang="en-US" dirty="0" smtClean="0"/>
              <a:t>questionnaire (</a:t>
            </a:r>
            <a:r>
              <a:rPr lang="en-US" dirty="0"/>
              <a:t>evaluate Survey and ID methods/ capacity</a:t>
            </a:r>
            <a:r>
              <a:rPr lang="en-US" dirty="0" smtClean="0"/>
              <a:t>).</a:t>
            </a:r>
            <a:endParaRPr lang="en-US" dirty="0"/>
          </a:p>
        </p:txBody>
      </p:sp>
      <p:cxnSp>
        <p:nvCxnSpPr>
          <p:cNvPr id="37" name="Straight Arrow Connector 36"/>
          <p:cNvCxnSpPr/>
          <p:nvPr/>
        </p:nvCxnSpPr>
        <p:spPr>
          <a:xfrm>
            <a:off x="1828800" y="1432560"/>
            <a:ext cx="0" cy="32004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1831211" y="2438400"/>
            <a:ext cx="0" cy="4572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3802718" y="3505200"/>
            <a:ext cx="4922182" cy="523220"/>
          </a:xfrm>
          <a:prstGeom prst="rect">
            <a:avLst/>
          </a:prstGeom>
          <a:solidFill>
            <a:schemeClr val="accent3">
              <a:lumMod val="60000"/>
              <a:lumOff val="40000"/>
            </a:schemeClr>
          </a:solidFill>
        </p:spPr>
        <p:txBody>
          <a:bodyPr wrap="square" rtlCol="0">
            <a:spAutoFit/>
          </a:bodyPr>
          <a:lstStyle/>
          <a:p>
            <a:pPr algn="ctr" defTabSz="914400"/>
            <a:r>
              <a:rPr lang="en-US" sz="1400" dirty="0" smtClean="0">
                <a:solidFill>
                  <a:prstClr val="black"/>
                </a:solidFill>
              </a:rPr>
              <a:t>Low impact pests are not added to the final CAPS Pest List unless there is a significant reason. </a:t>
            </a:r>
            <a:endParaRPr lang="en-US" sz="1400" dirty="0">
              <a:solidFill>
                <a:prstClr val="black"/>
              </a:solidFill>
            </a:endParaRPr>
          </a:p>
        </p:txBody>
      </p:sp>
      <p:sp>
        <p:nvSpPr>
          <p:cNvPr id="47" name="TextBox 46"/>
          <p:cNvSpPr txBox="1"/>
          <p:nvPr/>
        </p:nvSpPr>
        <p:spPr>
          <a:xfrm>
            <a:off x="229836" y="5814536"/>
            <a:ext cx="3048000" cy="738664"/>
          </a:xfrm>
          <a:prstGeom prst="rect">
            <a:avLst/>
          </a:prstGeom>
          <a:solidFill>
            <a:schemeClr val="accent5">
              <a:lumMod val="60000"/>
              <a:lumOff val="40000"/>
            </a:schemeClr>
          </a:solidFill>
        </p:spPr>
        <p:txBody>
          <a:bodyPr wrap="square" rtlCol="0">
            <a:spAutoFit/>
          </a:bodyPr>
          <a:lstStyle/>
          <a:p>
            <a:pPr algn="ctr" defTabSz="914400"/>
            <a:r>
              <a:rPr lang="en-US" sz="1400" dirty="0" smtClean="0">
                <a:solidFill>
                  <a:prstClr val="black"/>
                </a:solidFill>
              </a:rPr>
              <a:t>Pests that make it through the Post-assessment will be on the CAPS Pest </a:t>
            </a:r>
            <a:r>
              <a:rPr lang="en-US" sz="1400" dirty="0">
                <a:solidFill>
                  <a:prstClr val="black"/>
                </a:solidFill>
              </a:rPr>
              <a:t>L</a:t>
            </a:r>
            <a:r>
              <a:rPr lang="en-US" sz="1400" dirty="0" smtClean="0">
                <a:solidFill>
                  <a:prstClr val="black"/>
                </a:solidFill>
              </a:rPr>
              <a:t>ist.</a:t>
            </a:r>
            <a:endParaRPr lang="en-US" sz="1400" dirty="0">
              <a:solidFill>
                <a:prstClr val="black"/>
              </a:solidFill>
            </a:endParaRPr>
          </a:p>
        </p:txBody>
      </p:sp>
      <p:cxnSp>
        <p:nvCxnSpPr>
          <p:cNvPr id="24" name="Straight Arrow Connector 23"/>
          <p:cNvCxnSpPr/>
          <p:nvPr/>
        </p:nvCxnSpPr>
        <p:spPr>
          <a:xfrm>
            <a:off x="1828800" y="5410200"/>
            <a:ext cx="0" cy="32004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794678" y="4495800"/>
            <a:ext cx="3048000" cy="738664"/>
          </a:xfrm>
          <a:prstGeom prst="rect">
            <a:avLst/>
          </a:prstGeom>
          <a:solidFill>
            <a:schemeClr val="accent4">
              <a:lumMod val="60000"/>
              <a:lumOff val="40000"/>
            </a:schemeClr>
          </a:solidFill>
        </p:spPr>
        <p:txBody>
          <a:bodyPr wrap="square" rtlCol="0">
            <a:spAutoFit/>
          </a:bodyPr>
          <a:lstStyle>
            <a:defPPr>
              <a:defRPr lang="en-US"/>
            </a:defPPr>
            <a:lvl1pPr algn="ctr" defTabSz="914400">
              <a:defRPr sz="1400">
                <a:solidFill>
                  <a:prstClr val="black"/>
                </a:solidFill>
              </a:defRPr>
            </a:lvl1pPr>
          </a:lstStyle>
          <a:p>
            <a:r>
              <a:rPr lang="en-US" dirty="0"/>
              <a:t>Pests that fail the Post-assessment are put on a research list for survey or ID methods development/ improvement.</a:t>
            </a:r>
          </a:p>
        </p:txBody>
      </p:sp>
      <p:sp>
        <p:nvSpPr>
          <p:cNvPr id="26" name="TextBox 25"/>
          <p:cNvSpPr txBox="1"/>
          <p:nvPr/>
        </p:nvSpPr>
        <p:spPr>
          <a:xfrm>
            <a:off x="3802718" y="2614136"/>
            <a:ext cx="4922182" cy="738664"/>
          </a:xfrm>
          <a:prstGeom prst="rect">
            <a:avLst/>
          </a:prstGeom>
          <a:solidFill>
            <a:srgbClr val="FFE9A6"/>
          </a:solidFill>
        </p:spPr>
        <p:txBody>
          <a:bodyPr wrap="square" rtlCol="0">
            <a:spAutoFit/>
          </a:bodyPr>
          <a:lstStyle>
            <a:defPPr>
              <a:defRPr lang="en-US"/>
            </a:defPPr>
            <a:lvl1pPr algn="ctr" defTabSz="914400">
              <a:defRPr sz="1400">
                <a:solidFill>
                  <a:prstClr val="black"/>
                </a:solidFill>
              </a:defRPr>
            </a:lvl1pPr>
          </a:lstStyle>
          <a:p>
            <a:r>
              <a:rPr lang="en-US" dirty="0"/>
              <a:t>Moderate impact pests evaluated on a pest by pest basis. If recommended for CAPS the pest will be run through the Post-assessment questionnaire . </a:t>
            </a:r>
          </a:p>
        </p:txBody>
      </p:sp>
      <p:cxnSp>
        <p:nvCxnSpPr>
          <p:cNvPr id="28" name="Straight Arrow Connector 27"/>
          <p:cNvCxnSpPr/>
          <p:nvPr/>
        </p:nvCxnSpPr>
        <p:spPr>
          <a:xfrm>
            <a:off x="5867400" y="2057400"/>
            <a:ext cx="382202"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p:cNvCxnSpPr/>
          <p:nvPr/>
        </p:nvCxnSpPr>
        <p:spPr>
          <a:xfrm flipV="1">
            <a:off x="3312296" y="3048000"/>
            <a:ext cx="382202" cy="2286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3351598" y="4862036"/>
            <a:ext cx="382202"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831211" y="3810000"/>
            <a:ext cx="0" cy="4572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3312296" y="3429000"/>
            <a:ext cx="382202" cy="2286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95256019"/>
      </p:ext>
    </p:extLst>
  </p:cSld>
  <p:clrMapOvr>
    <a:masterClrMapping/>
  </p:clrMapOvr>
  <mc:AlternateContent xmlns:mc="http://schemas.openxmlformats.org/markup-compatibility/2006" xmlns:p14="http://schemas.microsoft.com/office/powerpoint/2010/main">
    <mc:Choice Requires="p14">
      <p:transition spd="slow" p14:dur="2000" advTm="67356"/>
    </mc:Choice>
    <mc:Fallback xmlns="">
      <p:transition spd="slow" advTm="6735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4" presetClass="emph" presetSubtype="0" fill="hold" grpId="0" nodeType="clickEffect">
                                  <p:stCondLst>
                                    <p:cond delay="0"/>
                                  </p:stCondLst>
                                  <p:childTnLst>
                                    <p:animClr clrSpc="hsl" dir="cw">
                                      <p:cBhvr override="childStyle">
                                        <p:cTn id="6" dur="500" fill="hold"/>
                                        <p:tgtEl>
                                          <p:spTgt spid="4"/>
                                        </p:tgtEl>
                                        <p:attrNameLst>
                                          <p:attrName>style.color</p:attrName>
                                        </p:attrNameLst>
                                      </p:cBhvr>
                                      <p:by>
                                        <p:hsl h="0" s="-12549" l="-25098"/>
                                      </p:by>
                                    </p:animClr>
                                    <p:animClr clrSpc="hsl" dir="cw">
                                      <p:cBhvr>
                                        <p:cTn id="7" dur="500" fill="hold"/>
                                        <p:tgtEl>
                                          <p:spTgt spid="4"/>
                                        </p:tgtEl>
                                        <p:attrNameLst>
                                          <p:attrName>fillcolor</p:attrName>
                                        </p:attrNameLst>
                                      </p:cBhvr>
                                      <p:by>
                                        <p:hsl h="0" s="-12549" l="-25098"/>
                                      </p:by>
                                    </p:animClr>
                                    <p:animClr clrSpc="hsl" dir="cw">
                                      <p:cBhvr>
                                        <p:cTn id="8" dur="500" fill="hold"/>
                                        <p:tgtEl>
                                          <p:spTgt spid="4"/>
                                        </p:tgtEl>
                                        <p:attrNameLst>
                                          <p:attrName>stroke.color</p:attrName>
                                        </p:attrNameLst>
                                      </p:cBhvr>
                                      <p:by>
                                        <p:hsl h="0" s="-12549" l="-25098"/>
                                      </p:by>
                                    </p:animClr>
                                    <p:set>
                                      <p:cBhvr>
                                        <p:cTn id="9" dur="500" fill="hold"/>
                                        <p:tgtEl>
                                          <p:spTgt spid="4"/>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4" presetClass="emph" presetSubtype="0" fill="hold" grpId="0" nodeType="clickEffect">
                                  <p:stCondLst>
                                    <p:cond delay="0"/>
                                  </p:stCondLst>
                                  <p:childTnLst>
                                    <p:animClr clrSpc="hsl" dir="cw">
                                      <p:cBhvr override="childStyle">
                                        <p:cTn id="13" dur="500" fill="hold"/>
                                        <p:tgtEl>
                                          <p:spTgt spid="5"/>
                                        </p:tgtEl>
                                        <p:attrNameLst>
                                          <p:attrName>style.color</p:attrName>
                                        </p:attrNameLst>
                                      </p:cBhvr>
                                      <p:by>
                                        <p:hsl h="0" s="-12549" l="-25098"/>
                                      </p:by>
                                    </p:animClr>
                                    <p:animClr clrSpc="hsl" dir="cw">
                                      <p:cBhvr>
                                        <p:cTn id="14" dur="500" fill="hold"/>
                                        <p:tgtEl>
                                          <p:spTgt spid="5"/>
                                        </p:tgtEl>
                                        <p:attrNameLst>
                                          <p:attrName>fillcolor</p:attrName>
                                        </p:attrNameLst>
                                      </p:cBhvr>
                                      <p:by>
                                        <p:hsl h="0" s="-12549" l="-25098"/>
                                      </p:by>
                                    </p:animClr>
                                    <p:animClr clrSpc="hsl" dir="cw">
                                      <p:cBhvr>
                                        <p:cTn id="15" dur="500" fill="hold"/>
                                        <p:tgtEl>
                                          <p:spTgt spid="5"/>
                                        </p:tgtEl>
                                        <p:attrNameLst>
                                          <p:attrName>stroke.color</p:attrName>
                                        </p:attrNameLst>
                                      </p:cBhvr>
                                      <p:by>
                                        <p:hsl h="0" s="-12549" l="-25098"/>
                                      </p:by>
                                    </p:animClr>
                                    <p:set>
                                      <p:cBhvr>
                                        <p:cTn id="16" dur="500" fill="hold"/>
                                        <p:tgtEl>
                                          <p:spTgt spid="5"/>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4" presetClass="emph" presetSubtype="0" fill="hold" grpId="0" nodeType="clickEffect">
                                  <p:stCondLst>
                                    <p:cond delay="0"/>
                                  </p:stCondLst>
                                  <p:childTnLst>
                                    <p:animClr clrSpc="hsl" dir="cw">
                                      <p:cBhvr override="childStyle">
                                        <p:cTn id="20" dur="500" fill="hold"/>
                                        <p:tgtEl>
                                          <p:spTgt spid="10"/>
                                        </p:tgtEl>
                                        <p:attrNameLst>
                                          <p:attrName>style.color</p:attrName>
                                        </p:attrNameLst>
                                      </p:cBhvr>
                                      <p:by>
                                        <p:hsl h="0" s="-12549" l="-25098"/>
                                      </p:by>
                                    </p:animClr>
                                    <p:animClr clrSpc="hsl" dir="cw">
                                      <p:cBhvr>
                                        <p:cTn id="21" dur="500" fill="hold"/>
                                        <p:tgtEl>
                                          <p:spTgt spid="10"/>
                                        </p:tgtEl>
                                        <p:attrNameLst>
                                          <p:attrName>fillcolor</p:attrName>
                                        </p:attrNameLst>
                                      </p:cBhvr>
                                      <p:by>
                                        <p:hsl h="0" s="-12549" l="-25098"/>
                                      </p:by>
                                    </p:animClr>
                                    <p:animClr clrSpc="hsl" dir="cw">
                                      <p:cBhvr>
                                        <p:cTn id="22" dur="500" fill="hold"/>
                                        <p:tgtEl>
                                          <p:spTgt spid="10"/>
                                        </p:tgtEl>
                                        <p:attrNameLst>
                                          <p:attrName>stroke.color</p:attrName>
                                        </p:attrNameLst>
                                      </p:cBhvr>
                                      <p:by>
                                        <p:hsl h="0" s="-12549" l="-25098"/>
                                      </p:by>
                                    </p:animClr>
                                    <p:set>
                                      <p:cBhvr>
                                        <p:cTn id="23" dur="500" fill="hold"/>
                                        <p:tgtEl>
                                          <p:spTgt spid="10"/>
                                        </p:tgtEl>
                                        <p:attrNameLst>
                                          <p:attrName>fill.type</p:attrName>
                                        </p:attrNameLst>
                                      </p:cBhvr>
                                      <p:to>
                                        <p:strVal val="solid"/>
                                      </p:to>
                                    </p:set>
                                  </p:childTnLst>
                                </p:cTn>
                              </p:par>
                              <p:par>
                                <p:cTn id="24" presetID="24" presetClass="emph" presetSubtype="0" fill="hold" grpId="0" nodeType="withEffect">
                                  <p:stCondLst>
                                    <p:cond delay="0"/>
                                  </p:stCondLst>
                                  <p:childTnLst>
                                    <p:animClr clrSpc="hsl" dir="cw">
                                      <p:cBhvr override="childStyle">
                                        <p:cTn id="25" dur="500" fill="hold"/>
                                        <p:tgtEl>
                                          <p:spTgt spid="15"/>
                                        </p:tgtEl>
                                        <p:attrNameLst>
                                          <p:attrName>style.color</p:attrName>
                                        </p:attrNameLst>
                                      </p:cBhvr>
                                      <p:by>
                                        <p:hsl h="0" s="-12549" l="-25098"/>
                                      </p:by>
                                    </p:animClr>
                                    <p:animClr clrSpc="hsl" dir="cw">
                                      <p:cBhvr>
                                        <p:cTn id="26" dur="500" fill="hold"/>
                                        <p:tgtEl>
                                          <p:spTgt spid="15"/>
                                        </p:tgtEl>
                                        <p:attrNameLst>
                                          <p:attrName>fillcolor</p:attrName>
                                        </p:attrNameLst>
                                      </p:cBhvr>
                                      <p:by>
                                        <p:hsl h="0" s="-12549" l="-25098"/>
                                      </p:by>
                                    </p:animClr>
                                    <p:animClr clrSpc="hsl" dir="cw">
                                      <p:cBhvr>
                                        <p:cTn id="27" dur="500" fill="hold"/>
                                        <p:tgtEl>
                                          <p:spTgt spid="15"/>
                                        </p:tgtEl>
                                        <p:attrNameLst>
                                          <p:attrName>stroke.color</p:attrName>
                                        </p:attrNameLst>
                                      </p:cBhvr>
                                      <p:by>
                                        <p:hsl h="0" s="-12549" l="-25098"/>
                                      </p:by>
                                    </p:animClr>
                                    <p:set>
                                      <p:cBhvr>
                                        <p:cTn id="28" dur="500" fill="hold"/>
                                        <p:tgtEl>
                                          <p:spTgt spid="15"/>
                                        </p:tgtEl>
                                        <p:attrNameLst>
                                          <p:attrName>fill.type</p:attrName>
                                        </p:attrNameLst>
                                      </p:cBhvr>
                                      <p:to>
                                        <p:strVal val="solid"/>
                                      </p:to>
                                    </p:set>
                                  </p:childTnLst>
                                </p:cTn>
                              </p:par>
                            </p:childTnLst>
                          </p:cTn>
                        </p:par>
                      </p:childTnLst>
                    </p:cTn>
                  </p:par>
                  <p:par>
                    <p:cTn id="29" fill="hold">
                      <p:stCondLst>
                        <p:cond delay="indefinite"/>
                      </p:stCondLst>
                      <p:childTnLst>
                        <p:par>
                          <p:cTn id="30" fill="hold">
                            <p:stCondLst>
                              <p:cond delay="0"/>
                            </p:stCondLst>
                            <p:childTnLst>
                              <p:par>
                                <p:cTn id="31" presetID="24" presetClass="emph" presetSubtype="0" fill="hold" grpId="0" nodeType="clickEffect">
                                  <p:stCondLst>
                                    <p:cond delay="0"/>
                                  </p:stCondLst>
                                  <p:childTnLst>
                                    <p:animClr clrSpc="hsl" dir="cw">
                                      <p:cBhvr override="childStyle">
                                        <p:cTn id="32" dur="500" fill="hold"/>
                                        <p:tgtEl>
                                          <p:spTgt spid="9"/>
                                        </p:tgtEl>
                                        <p:attrNameLst>
                                          <p:attrName>style.color</p:attrName>
                                        </p:attrNameLst>
                                      </p:cBhvr>
                                      <p:by>
                                        <p:hsl h="0" s="-12549" l="-25098"/>
                                      </p:by>
                                    </p:animClr>
                                    <p:animClr clrSpc="hsl" dir="cw">
                                      <p:cBhvr>
                                        <p:cTn id="33" dur="500" fill="hold"/>
                                        <p:tgtEl>
                                          <p:spTgt spid="9"/>
                                        </p:tgtEl>
                                        <p:attrNameLst>
                                          <p:attrName>fillcolor</p:attrName>
                                        </p:attrNameLst>
                                      </p:cBhvr>
                                      <p:by>
                                        <p:hsl h="0" s="-12549" l="-25098"/>
                                      </p:by>
                                    </p:animClr>
                                    <p:animClr clrSpc="hsl" dir="cw">
                                      <p:cBhvr>
                                        <p:cTn id="34" dur="500" fill="hold"/>
                                        <p:tgtEl>
                                          <p:spTgt spid="9"/>
                                        </p:tgtEl>
                                        <p:attrNameLst>
                                          <p:attrName>stroke.color</p:attrName>
                                        </p:attrNameLst>
                                      </p:cBhvr>
                                      <p:by>
                                        <p:hsl h="0" s="-12549" l="-25098"/>
                                      </p:by>
                                    </p:animClr>
                                    <p:set>
                                      <p:cBhvr>
                                        <p:cTn id="35" dur="500" fill="hold"/>
                                        <p:tgtEl>
                                          <p:spTgt spid="9"/>
                                        </p:tgtEl>
                                        <p:attrNameLst>
                                          <p:attrName>fill.type</p:attrName>
                                        </p:attrNameLst>
                                      </p:cBhvr>
                                      <p:to>
                                        <p:strVal val="solid"/>
                                      </p:to>
                                    </p:set>
                                  </p:childTnLst>
                                </p:cTn>
                              </p:par>
                            </p:childTnLst>
                          </p:cTn>
                        </p:par>
                      </p:childTnLst>
                    </p:cTn>
                  </p:par>
                  <p:par>
                    <p:cTn id="36" fill="hold">
                      <p:stCondLst>
                        <p:cond delay="indefinite"/>
                      </p:stCondLst>
                      <p:childTnLst>
                        <p:par>
                          <p:cTn id="37" fill="hold">
                            <p:stCondLst>
                              <p:cond delay="0"/>
                            </p:stCondLst>
                            <p:childTnLst>
                              <p:par>
                                <p:cTn id="38" presetID="24" presetClass="emph" presetSubtype="0" fill="hold" grpId="0" nodeType="clickEffect">
                                  <p:stCondLst>
                                    <p:cond delay="0"/>
                                  </p:stCondLst>
                                  <p:childTnLst>
                                    <p:animClr clrSpc="hsl" dir="cw">
                                      <p:cBhvr override="childStyle">
                                        <p:cTn id="39" dur="500" fill="hold"/>
                                        <p:tgtEl>
                                          <p:spTgt spid="26"/>
                                        </p:tgtEl>
                                        <p:attrNameLst>
                                          <p:attrName>style.color</p:attrName>
                                        </p:attrNameLst>
                                      </p:cBhvr>
                                      <p:by>
                                        <p:hsl h="0" s="-12549" l="-25098"/>
                                      </p:by>
                                    </p:animClr>
                                    <p:animClr clrSpc="hsl" dir="cw">
                                      <p:cBhvr>
                                        <p:cTn id="40" dur="500" fill="hold"/>
                                        <p:tgtEl>
                                          <p:spTgt spid="26"/>
                                        </p:tgtEl>
                                        <p:attrNameLst>
                                          <p:attrName>fillcolor</p:attrName>
                                        </p:attrNameLst>
                                      </p:cBhvr>
                                      <p:by>
                                        <p:hsl h="0" s="-12549" l="-25098"/>
                                      </p:by>
                                    </p:animClr>
                                    <p:animClr clrSpc="hsl" dir="cw">
                                      <p:cBhvr>
                                        <p:cTn id="41" dur="500" fill="hold"/>
                                        <p:tgtEl>
                                          <p:spTgt spid="26"/>
                                        </p:tgtEl>
                                        <p:attrNameLst>
                                          <p:attrName>stroke.color</p:attrName>
                                        </p:attrNameLst>
                                      </p:cBhvr>
                                      <p:by>
                                        <p:hsl h="0" s="-12549" l="-25098"/>
                                      </p:by>
                                    </p:animClr>
                                    <p:set>
                                      <p:cBhvr>
                                        <p:cTn id="42" dur="500" fill="hold"/>
                                        <p:tgtEl>
                                          <p:spTgt spid="26"/>
                                        </p:tgtEl>
                                        <p:attrNameLst>
                                          <p:attrName>fill.type</p:attrName>
                                        </p:attrNameLst>
                                      </p:cBhvr>
                                      <p:to>
                                        <p:strVal val="solid"/>
                                      </p:to>
                                    </p:set>
                                  </p:childTnLst>
                                </p:cTn>
                              </p:par>
                            </p:childTnLst>
                          </p:cTn>
                        </p:par>
                      </p:childTnLst>
                    </p:cTn>
                  </p:par>
                  <p:par>
                    <p:cTn id="43" fill="hold">
                      <p:stCondLst>
                        <p:cond delay="indefinite"/>
                      </p:stCondLst>
                      <p:childTnLst>
                        <p:par>
                          <p:cTn id="44" fill="hold">
                            <p:stCondLst>
                              <p:cond delay="0"/>
                            </p:stCondLst>
                            <p:childTnLst>
                              <p:par>
                                <p:cTn id="45" presetID="24" presetClass="emph" presetSubtype="0" fill="hold" grpId="0" nodeType="clickEffect">
                                  <p:stCondLst>
                                    <p:cond delay="0"/>
                                  </p:stCondLst>
                                  <p:childTnLst>
                                    <p:animClr clrSpc="hsl" dir="cw">
                                      <p:cBhvr override="childStyle">
                                        <p:cTn id="46" dur="500" fill="hold"/>
                                        <p:tgtEl>
                                          <p:spTgt spid="41"/>
                                        </p:tgtEl>
                                        <p:attrNameLst>
                                          <p:attrName>style.color</p:attrName>
                                        </p:attrNameLst>
                                      </p:cBhvr>
                                      <p:by>
                                        <p:hsl h="0" s="-12549" l="-25098"/>
                                      </p:by>
                                    </p:animClr>
                                    <p:animClr clrSpc="hsl" dir="cw">
                                      <p:cBhvr>
                                        <p:cTn id="47" dur="500" fill="hold"/>
                                        <p:tgtEl>
                                          <p:spTgt spid="41"/>
                                        </p:tgtEl>
                                        <p:attrNameLst>
                                          <p:attrName>fillcolor</p:attrName>
                                        </p:attrNameLst>
                                      </p:cBhvr>
                                      <p:by>
                                        <p:hsl h="0" s="-12549" l="-25098"/>
                                      </p:by>
                                    </p:animClr>
                                    <p:animClr clrSpc="hsl" dir="cw">
                                      <p:cBhvr>
                                        <p:cTn id="48" dur="500" fill="hold"/>
                                        <p:tgtEl>
                                          <p:spTgt spid="41"/>
                                        </p:tgtEl>
                                        <p:attrNameLst>
                                          <p:attrName>stroke.color</p:attrName>
                                        </p:attrNameLst>
                                      </p:cBhvr>
                                      <p:by>
                                        <p:hsl h="0" s="-12549" l="-25098"/>
                                      </p:by>
                                    </p:animClr>
                                    <p:set>
                                      <p:cBhvr>
                                        <p:cTn id="49" dur="500" fill="hold"/>
                                        <p:tgtEl>
                                          <p:spTgt spid="41"/>
                                        </p:tgtEl>
                                        <p:attrNameLst>
                                          <p:attrName>fill.type</p:attrName>
                                        </p:attrNameLst>
                                      </p:cBhvr>
                                      <p:to>
                                        <p:strVal val="solid"/>
                                      </p:to>
                                    </p:set>
                                  </p:childTnLst>
                                </p:cTn>
                              </p:par>
                            </p:childTnLst>
                          </p:cTn>
                        </p:par>
                      </p:childTnLst>
                    </p:cTn>
                  </p:par>
                  <p:par>
                    <p:cTn id="50" fill="hold">
                      <p:stCondLst>
                        <p:cond delay="indefinite"/>
                      </p:stCondLst>
                      <p:childTnLst>
                        <p:par>
                          <p:cTn id="51" fill="hold">
                            <p:stCondLst>
                              <p:cond delay="0"/>
                            </p:stCondLst>
                            <p:childTnLst>
                              <p:par>
                                <p:cTn id="52" presetID="24" presetClass="emph" presetSubtype="0" fill="hold" grpId="0" nodeType="clickEffect">
                                  <p:stCondLst>
                                    <p:cond delay="0"/>
                                  </p:stCondLst>
                                  <p:childTnLst>
                                    <p:animClr clrSpc="hsl" dir="cw">
                                      <p:cBhvr override="childStyle">
                                        <p:cTn id="53" dur="500" fill="hold"/>
                                        <p:tgtEl>
                                          <p:spTgt spid="35"/>
                                        </p:tgtEl>
                                        <p:attrNameLst>
                                          <p:attrName>style.color</p:attrName>
                                        </p:attrNameLst>
                                      </p:cBhvr>
                                      <p:by>
                                        <p:hsl h="0" s="-12549" l="-25098"/>
                                      </p:by>
                                    </p:animClr>
                                    <p:animClr clrSpc="hsl" dir="cw">
                                      <p:cBhvr>
                                        <p:cTn id="54" dur="500" fill="hold"/>
                                        <p:tgtEl>
                                          <p:spTgt spid="35"/>
                                        </p:tgtEl>
                                        <p:attrNameLst>
                                          <p:attrName>fillcolor</p:attrName>
                                        </p:attrNameLst>
                                      </p:cBhvr>
                                      <p:by>
                                        <p:hsl h="0" s="-12549" l="-25098"/>
                                      </p:by>
                                    </p:animClr>
                                    <p:animClr clrSpc="hsl" dir="cw">
                                      <p:cBhvr>
                                        <p:cTn id="55" dur="500" fill="hold"/>
                                        <p:tgtEl>
                                          <p:spTgt spid="35"/>
                                        </p:tgtEl>
                                        <p:attrNameLst>
                                          <p:attrName>stroke.color</p:attrName>
                                        </p:attrNameLst>
                                      </p:cBhvr>
                                      <p:by>
                                        <p:hsl h="0" s="-12549" l="-25098"/>
                                      </p:by>
                                    </p:animClr>
                                    <p:set>
                                      <p:cBhvr>
                                        <p:cTn id="56" dur="500" fill="hold"/>
                                        <p:tgtEl>
                                          <p:spTgt spid="35"/>
                                        </p:tgtEl>
                                        <p:attrNameLst>
                                          <p:attrName>fill.type</p:attrName>
                                        </p:attrNameLst>
                                      </p:cBhvr>
                                      <p:to>
                                        <p:strVal val="solid"/>
                                      </p:to>
                                    </p:set>
                                  </p:childTnLst>
                                </p:cTn>
                              </p:par>
                            </p:childTnLst>
                          </p:cTn>
                        </p:par>
                      </p:childTnLst>
                    </p:cTn>
                  </p:par>
                  <p:par>
                    <p:cTn id="57" fill="hold">
                      <p:stCondLst>
                        <p:cond delay="indefinite"/>
                      </p:stCondLst>
                      <p:childTnLst>
                        <p:par>
                          <p:cTn id="58" fill="hold">
                            <p:stCondLst>
                              <p:cond delay="0"/>
                            </p:stCondLst>
                            <p:childTnLst>
                              <p:par>
                                <p:cTn id="59" presetID="24" presetClass="emph" presetSubtype="0" fill="hold" grpId="0" nodeType="clickEffect">
                                  <p:stCondLst>
                                    <p:cond delay="0"/>
                                  </p:stCondLst>
                                  <p:childTnLst>
                                    <p:animClr clrSpc="hsl" dir="cw">
                                      <p:cBhvr override="childStyle">
                                        <p:cTn id="60" dur="500" fill="hold"/>
                                        <p:tgtEl>
                                          <p:spTgt spid="25"/>
                                        </p:tgtEl>
                                        <p:attrNameLst>
                                          <p:attrName>style.color</p:attrName>
                                        </p:attrNameLst>
                                      </p:cBhvr>
                                      <p:by>
                                        <p:hsl h="0" s="-12549" l="-25098"/>
                                      </p:by>
                                    </p:animClr>
                                    <p:animClr clrSpc="hsl" dir="cw">
                                      <p:cBhvr>
                                        <p:cTn id="61" dur="500" fill="hold"/>
                                        <p:tgtEl>
                                          <p:spTgt spid="25"/>
                                        </p:tgtEl>
                                        <p:attrNameLst>
                                          <p:attrName>fillcolor</p:attrName>
                                        </p:attrNameLst>
                                      </p:cBhvr>
                                      <p:by>
                                        <p:hsl h="0" s="-12549" l="-25098"/>
                                      </p:by>
                                    </p:animClr>
                                    <p:animClr clrSpc="hsl" dir="cw">
                                      <p:cBhvr>
                                        <p:cTn id="62" dur="500" fill="hold"/>
                                        <p:tgtEl>
                                          <p:spTgt spid="25"/>
                                        </p:tgtEl>
                                        <p:attrNameLst>
                                          <p:attrName>stroke.color</p:attrName>
                                        </p:attrNameLst>
                                      </p:cBhvr>
                                      <p:by>
                                        <p:hsl h="0" s="-12549" l="-25098"/>
                                      </p:by>
                                    </p:animClr>
                                    <p:set>
                                      <p:cBhvr>
                                        <p:cTn id="63" dur="500" fill="hold"/>
                                        <p:tgtEl>
                                          <p:spTgt spid="25"/>
                                        </p:tgtEl>
                                        <p:attrNameLst>
                                          <p:attrName>fill.type</p:attrName>
                                        </p:attrNameLst>
                                      </p:cBhvr>
                                      <p:to>
                                        <p:strVal val="solid"/>
                                      </p:to>
                                    </p:set>
                                  </p:childTnLst>
                                </p:cTn>
                              </p:par>
                            </p:childTnLst>
                          </p:cTn>
                        </p:par>
                      </p:childTnLst>
                    </p:cTn>
                  </p:par>
                  <p:par>
                    <p:cTn id="64" fill="hold">
                      <p:stCondLst>
                        <p:cond delay="indefinite"/>
                      </p:stCondLst>
                      <p:childTnLst>
                        <p:par>
                          <p:cTn id="65" fill="hold">
                            <p:stCondLst>
                              <p:cond delay="0"/>
                            </p:stCondLst>
                            <p:childTnLst>
                              <p:par>
                                <p:cTn id="66" presetID="24" presetClass="emph" presetSubtype="0" fill="hold" grpId="0" nodeType="clickEffect">
                                  <p:stCondLst>
                                    <p:cond delay="0"/>
                                  </p:stCondLst>
                                  <p:childTnLst>
                                    <p:animClr clrSpc="hsl" dir="cw">
                                      <p:cBhvr override="childStyle">
                                        <p:cTn id="67" dur="500" fill="hold"/>
                                        <p:tgtEl>
                                          <p:spTgt spid="47"/>
                                        </p:tgtEl>
                                        <p:attrNameLst>
                                          <p:attrName>style.color</p:attrName>
                                        </p:attrNameLst>
                                      </p:cBhvr>
                                      <p:by>
                                        <p:hsl h="0" s="-12549" l="-25098"/>
                                      </p:by>
                                    </p:animClr>
                                    <p:animClr clrSpc="hsl" dir="cw">
                                      <p:cBhvr>
                                        <p:cTn id="68" dur="500" fill="hold"/>
                                        <p:tgtEl>
                                          <p:spTgt spid="47"/>
                                        </p:tgtEl>
                                        <p:attrNameLst>
                                          <p:attrName>fillcolor</p:attrName>
                                        </p:attrNameLst>
                                      </p:cBhvr>
                                      <p:by>
                                        <p:hsl h="0" s="-12549" l="-25098"/>
                                      </p:by>
                                    </p:animClr>
                                    <p:animClr clrSpc="hsl" dir="cw">
                                      <p:cBhvr>
                                        <p:cTn id="69" dur="500" fill="hold"/>
                                        <p:tgtEl>
                                          <p:spTgt spid="47"/>
                                        </p:tgtEl>
                                        <p:attrNameLst>
                                          <p:attrName>stroke.color</p:attrName>
                                        </p:attrNameLst>
                                      </p:cBhvr>
                                      <p:by>
                                        <p:hsl h="0" s="-12549" l="-25098"/>
                                      </p:by>
                                    </p:animClr>
                                    <p:set>
                                      <p:cBhvr>
                                        <p:cTn id="70" dur="500" fill="hold"/>
                                        <p:tgtEl>
                                          <p:spTgt spid="4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9" grpId="0" animBg="1"/>
      <p:bldP spid="10" grpId="0" animBg="1"/>
      <p:bldP spid="15" grpId="0" animBg="1"/>
      <p:bldP spid="35" grpId="0" animBg="1"/>
      <p:bldP spid="41" grpId="0" animBg="1"/>
      <p:bldP spid="47" grpId="0" animBg="1"/>
      <p:bldP spid="25" grpId="0" animBg="1"/>
      <p:bldP spid="2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CPHST CAPS Support Team</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Main Responsibilities</a:t>
            </a:r>
          </a:p>
          <a:p>
            <a:r>
              <a:rPr lang="en-US" sz="2200" dirty="0">
                <a:solidFill>
                  <a:schemeClr val="tx2"/>
                </a:solidFill>
              </a:rPr>
              <a:t>Provide support for the field/ CAPS community</a:t>
            </a:r>
          </a:p>
          <a:p>
            <a:r>
              <a:rPr lang="en-US" sz="2200" dirty="0">
                <a:solidFill>
                  <a:schemeClr val="tx2"/>
                </a:solidFill>
              </a:rPr>
              <a:t>Develop and maintain the CAPS Priority Pest Lists</a:t>
            </a:r>
          </a:p>
          <a:p>
            <a:r>
              <a:rPr lang="en-US" sz="2200" dirty="0">
                <a:solidFill>
                  <a:schemeClr val="tx2"/>
                </a:solidFill>
              </a:rPr>
              <a:t>Develop pest datasheets and survey manuals</a:t>
            </a:r>
          </a:p>
          <a:p>
            <a:r>
              <a:rPr lang="en-US" sz="2200" dirty="0">
                <a:solidFill>
                  <a:schemeClr val="tx2"/>
                </a:solidFill>
              </a:rPr>
              <a:t>Develop approved survey and diagnostic/ identification methods</a:t>
            </a:r>
          </a:p>
          <a:p>
            <a:r>
              <a:rPr lang="en-US" sz="2200" dirty="0">
                <a:solidFill>
                  <a:schemeClr val="tx2"/>
                </a:solidFill>
              </a:rPr>
              <a:t>Other duties:</a:t>
            </a:r>
          </a:p>
          <a:p>
            <a:pPr marL="685800">
              <a:buClr>
                <a:schemeClr val="tx2"/>
              </a:buClr>
            </a:pPr>
            <a:r>
              <a:rPr lang="en-US" sz="2200" dirty="0">
                <a:solidFill>
                  <a:schemeClr val="tx2"/>
                </a:solidFill>
              </a:rPr>
              <a:t>Serve on Farm Bill review teams (Goal 1S, 3)</a:t>
            </a:r>
          </a:p>
          <a:p>
            <a:pPr marL="687388">
              <a:buClr>
                <a:schemeClr val="tx2"/>
              </a:buClr>
            </a:pPr>
            <a:r>
              <a:rPr lang="en-US" sz="2200" dirty="0">
                <a:solidFill>
                  <a:schemeClr val="tx2"/>
                </a:solidFill>
              </a:rPr>
              <a:t>Serve on committees and working groups</a:t>
            </a:r>
          </a:p>
          <a:p>
            <a:pPr marL="685800">
              <a:buClr>
                <a:schemeClr val="tx2"/>
              </a:buClr>
            </a:pPr>
            <a:r>
              <a:rPr lang="en-US" sz="2200" dirty="0">
                <a:solidFill>
                  <a:schemeClr val="tx2"/>
                </a:solidFill>
              </a:rPr>
              <a:t>Cooperative agreement ADODRs</a:t>
            </a:r>
          </a:p>
          <a:p>
            <a:pPr marL="0" indent="0">
              <a:buNone/>
            </a:pPr>
            <a:endParaRPr lang="en-US" sz="2200" dirty="0">
              <a:solidFill>
                <a:schemeClr val="tx2"/>
              </a:solidFill>
            </a:endParaRPr>
          </a:p>
          <a:p>
            <a:endParaRPr lang="en-US" dirty="0"/>
          </a:p>
        </p:txBody>
      </p:sp>
    </p:spTree>
    <p:extLst>
      <p:ext uri="{BB962C8B-B14F-4D97-AF65-F5344CB8AC3E}">
        <p14:creationId xmlns:p14="http://schemas.microsoft.com/office/powerpoint/2010/main" val="3460393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Autofit/>
          </a:bodyPr>
          <a:lstStyle/>
          <a:p>
            <a:pPr algn="ctr"/>
            <a:r>
              <a:rPr lang="en-US" sz="4800" dirty="0" smtClean="0"/>
              <a:t>Objective Prioritization of Exotic Pests (OPEP)</a:t>
            </a:r>
            <a:endParaRPr lang="en-US" sz="4800" dirty="0"/>
          </a:p>
        </p:txBody>
      </p:sp>
      <p:sp>
        <p:nvSpPr>
          <p:cNvPr id="5" name="Subtitle 4"/>
          <p:cNvSpPr>
            <a:spLocks noGrp="1"/>
          </p:cNvSpPr>
          <p:nvPr>
            <p:ph type="subTitle" idx="1"/>
          </p:nvPr>
        </p:nvSpPr>
        <p:spPr>
          <a:xfrm>
            <a:off x="381000" y="4391025"/>
            <a:ext cx="8382000" cy="990600"/>
          </a:xfrm>
        </p:spPr>
        <p:txBody>
          <a:bodyPr numCol="2">
            <a:normAutofit/>
          </a:bodyPr>
          <a:lstStyle/>
          <a:p>
            <a:r>
              <a:rPr lang="en-US" sz="2000" dirty="0" smtClean="0"/>
              <a:t>Heather Moylett</a:t>
            </a:r>
          </a:p>
          <a:p>
            <a:r>
              <a:rPr lang="en-US" sz="2000" dirty="0" smtClean="0">
                <a:hlinkClick r:id="rId2"/>
              </a:rPr>
              <a:t>Heather.Moylett@aphis.usda.gov</a:t>
            </a:r>
            <a:endParaRPr lang="en-US" sz="2000" dirty="0" smtClean="0"/>
          </a:p>
          <a:p>
            <a:r>
              <a:rPr lang="en-US" sz="2000" dirty="0" smtClean="0"/>
              <a:t>Daniel Mackesy</a:t>
            </a:r>
          </a:p>
          <a:p>
            <a:r>
              <a:rPr lang="en-US" sz="2000" dirty="0" smtClean="0">
                <a:hlinkClick r:id="rId3"/>
              </a:rPr>
              <a:t>Daniel.Z.Mackesy@aphis.usda.gov</a:t>
            </a:r>
            <a:r>
              <a:rPr lang="en-US" sz="2000" dirty="0" smtClean="0"/>
              <a:t> </a:t>
            </a:r>
            <a:endParaRPr lang="en-US" sz="2000" dirty="0"/>
          </a:p>
        </p:txBody>
      </p:sp>
      <p:sp>
        <p:nvSpPr>
          <p:cNvPr id="6" name="TextBox 5"/>
          <p:cNvSpPr txBox="1"/>
          <p:nvPr/>
        </p:nvSpPr>
        <p:spPr>
          <a:xfrm>
            <a:off x="1143000" y="6172200"/>
            <a:ext cx="6858000" cy="369332"/>
          </a:xfrm>
          <a:prstGeom prst="rect">
            <a:avLst/>
          </a:prstGeom>
          <a:noFill/>
        </p:spPr>
        <p:txBody>
          <a:bodyPr wrap="square" numCol="1" rtlCol="0">
            <a:spAutoFit/>
          </a:bodyPr>
          <a:lstStyle/>
          <a:p>
            <a:pPr defTabSz="914400"/>
            <a:r>
              <a:rPr lang="en-US" dirty="0" smtClean="0">
                <a:solidFill>
                  <a:prstClr val="black"/>
                </a:solidFill>
              </a:rPr>
              <a:t>Annual NCC Meeting	February 7-8, 2018		Newnan, GA</a:t>
            </a:r>
            <a:endParaRPr lang="en-US" dirty="0">
              <a:solidFill>
                <a:prstClr val="black"/>
              </a:solidFill>
            </a:endParaRPr>
          </a:p>
        </p:txBody>
      </p:sp>
    </p:spTree>
    <p:extLst>
      <p:ext uri="{BB962C8B-B14F-4D97-AF65-F5344CB8AC3E}">
        <p14:creationId xmlns:p14="http://schemas.microsoft.com/office/powerpoint/2010/main" val="22827957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48" y="748638"/>
            <a:ext cx="8229600" cy="710645"/>
          </a:xfrm>
          <a:effectLst/>
        </p:spPr>
        <p:txBody>
          <a:bodyPr>
            <a:noAutofit/>
          </a:bodyPr>
          <a:lstStyle/>
          <a:p>
            <a:pPr algn="ctr"/>
            <a:r>
              <a:rPr lang="en-US" sz="3400" dirty="0" smtClean="0"/>
              <a:t>Pest Assessment and Prioritization </a:t>
            </a:r>
            <a:r>
              <a:rPr lang="en-US" sz="3400" dirty="0"/>
              <a:t>Process</a:t>
            </a:r>
          </a:p>
        </p:txBody>
      </p:sp>
      <p:grpSp>
        <p:nvGrpSpPr>
          <p:cNvPr id="13" name="Group 12"/>
          <p:cNvGrpSpPr/>
          <p:nvPr/>
        </p:nvGrpSpPr>
        <p:grpSpPr>
          <a:xfrm>
            <a:off x="2760612" y="2874424"/>
            <a:ext cx="3712464" cy="3437607"/>
            <a:chOff x="2760612" y="2874424"/>
            <a:chExt cx="3712464" cy="3437607"/>
          </a:xfrm>
        </p:grpSpPr>
        <p:sp>
          <p:nvSpPr>
            <p:cNvPr id="6" name="TextBox 5"/>
            <p:cNvSpPr txBox="1"/>
            <p:nvPr/>
          </p:nvSpPr>
          <p:spPr>
            <a:xfrm>
              <a:off x="3242809" y="2874424"/>
              <a:ext cx="2743200" cy="523220"/>
            </a:xfrm>
            <a:prstGeom prst="rect">
              <a:avLst/>
            </a:prstGeom>
            <a:solidFill>
              <a:schemeClr val="tx2"/>
            </a:solidFill>
          </p:spPr>
          <p:txBody>
            <a:bodyPr wrap="square" rtlCol="0">
              <a:spAutoFit/>
            </a:bodyPr>
            <a:lstStyle/>
            <a:p>
              <a:pPr algn="ctr"/>
              <a:r>
                <a:rPr lang="en-US" sz="2800" dirty="0" smtClean="0">
                  <a:solidFill>
                    <a:prstClr val="white"/>
                  </a:solidFill>
                </a:rPr>
                <a:t>Pre-assessment</a:t>
              </a:r>
              <a:endParaRPr lang="en-US" sz="2800" dirty="0">
                <a:solidFill>
                  <a:prstClr val="white"/>
                </a:solidFill>
              </a:endParaRPr>
            </a:p>
          </p:txBody>
        </p:sp>
        <p:sp>
          <p:nvSpPr>
            <p:cNvPr id="7" name="TextBox 6"/>
            <p:cNvSpPr txBox="1"/>
            <p:nvPr/>
          </p:nvSpPr>
          <p:spPr>
            <a:xfrm>
              <a:off x="3242809" y="4820874"/>
              <a:ext cx="2744882" cy="523220"/>
            </a:xfrm>
            <a:prstGeom prst="rect">
              <a:avLst/>
            </a:prstGeom>
            <a:solidFill>
              <a:schemeClr val="tx2"/>
            </a:solidFill>
          </p:spPr>
          <p:txBody>
            <a:bodyPr wrap="square" rtlCol="0">
              <a:spAutoFit/>
            </a:bodyPr>
            <a:lstStyle/>
            <a:p>
              <a:pPr algn="ctr"/>
              <a:r>
                <a:rPr lang="en-US" sz="2800" dirty="0" smtClean="0">
                  <a:solidFill>
                    <a:prstClr val="white"/>
                  </a:solidFill>
                </a:rPr>
                <a:t>Post-assessment</a:t>
              </a:r>
              <a:endParaRPr lang="en-US" sz="2800" dirty="0">
                <a:solidFill>
                  <a:prstClr val="white"/>
                </a:solidFill>
              </a:endParaRPr>
            </a:p>
          </p:txBody>
        </p:sp>
        <p:sp>
          <p:nvSpPr>
            <p:cNvPr id="8" name="TextBox 7"/>
            <p:cNvSpPr txBox="1"/>
            <p:nvPr/>
          </p:nvSpPr>
          <p:spPr>
            <a:xfrm>
              <a:off x="3379969" y="3852462"/>
              <a:ext cx="2468880" cy="523220"/>
            </a:xfrm>
            <a:prstGeom prst="rect">
              <a:avLst/>
            </a:prstGeom>
            <a:solidFill>
              <a:schemeClr val="tx2"/>
            </a:solidFill>
          </p:spPr>
          <p:txBody>
            <a:bodyPr wrap="square" rtlCol="0">
              <a:spAutoFit/>
            </a:bodyPr>
            <a:lstStyle/>
            <a:p>
              <a:pPr algn="ctr"/>
              <a:r>
                <a:rPr lang="en-US" sz="2800" dirty="0" smtClean="0">
                  <a:solidFill>
                    <a:prstClr val="white"/>
                  </a:solidFill>
                </a:rPr>
                <a:t>OPEP Model</a:t>
              </a:r>
              <a:endParaRPr lang="en-US" sz="2800" dirty="0">
                <a:solidFill>
                  <a:prstClr val="white"/>
                </a:solidFill>
              </a:endParaRPr>
            </a:p>
          </p:txBody>
        </p:sp>
        <p:sp>
          <p:nvSpPr>
            <p:cNvPr id="9" name="TextBox 8"/>
            <p:cNvSpPr txBox="1"/>
            <p:nvPr/>
          </p:nvSpPr>
          <p:spPr>
            <a:xfrm>
              <a:off x="2760612" y="5790823"/>
              <a:ext cx="3712464" cy="521208"/>
            </a:xfrm>
            <a:prstGeom prst="rect">
              <a:avLst/>
            </a:prstGeom>
            <a:solidFill>
              <a:schemeClr val="tx2"/>
            </a:solidFill>
          </p:spPr>
          <p:txBody>
            <a:bodyPr wrap="square" rtlCol="0">
              <a:spAutoFit/>
            </a:bodyPr>
            <a:lstStyle/>
            <a:p>
              <a:pPr algn="ctr"/>
              <a:r>
                <a:rPr lang="en-US" sz="2800" dirty="0" smtClean="0">
                  <a:solidFill>
                    <a:prstClr val="white"/>
                  </a:solidFill>
                </a:rPr>
                <a:t>Priority Pest List</a:t>
              </a:r>
              <a:endParaRPr lang="en-US" sz="2800" dirty="0">
                <a:solidFill>
                  <a:prstClr val="white"/>
                </a:solidFill>
              </a:endParaRPr>
            </a:p>
          </p:txBody>
        </p:sp>
        <p:sp>
          <p:nvSpPr>
            <p:cNvPr id="10" name="Down Arrow 9"/>
            <p:cNvSpPr/>
            <p:nvPr/>
          </p:nvSpPr>
          <p:spPr bwMode="auto">
            <a:xfrm>
              <a:off x="4539197" y="3464561"/>
              <a:ext cx="152103" cy="317863"/>
            </a:xfrm>
            <a:prstGeom prst="downArrow">
              <a:avLst/>
            </a:prstGeom>
            <a:solidFill>
              <a:schemeClr val="tx1"/>
            </a:solidFill>
            <a:ln w="158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Tahoma" charset="0"/>
              </a:endParaRPr>
            </a:p>
          </p:txBody>
        </p:sp>
        <p:sp>
          <p:nvSpPr>
            <p:cNvPr id="11" name="Down Arrow 10"/>
            <p:cNvSpPr/>
            <p:nvPr/>
          </p:nvSpPr>
          <p:spPr bwMode="auto">
            <a:xfrm>
              <a:off x="4539197" y="5408527"/>
              <a:ext cx="152103" cy="317863"/>
            </a:xfrm>
            <a:prstGeom prst="downArrow">
              <a:avLst/>
            </a:prstGeom>
            <a:solidFill>
              <a:schemeClr val="tx1"/>
            </a:solidFill>
            <a:ln w="158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Tahoma" charset="0"/>
              </a:endParaRPr>
            </a:p>
          </p:txBody>
        </p:sp>
        <p:sp>
          <p:nvSpPr>
            <p:cNvPr id="12" name="Down Arrow 11"/>
            <p:cNvSpPr/>
            <p:nvPr/>
          </p:nvSpPr>
          <p:spPr bwMode="auto">
            <a:xfrm>
              <a:off x="4539197" y="4438578"/>
              <a:ext cx="152103" cy="317863"/>
            </a:xfrm>
            <a:prstGeom prst="downArrow">
              <a:avLst/>
            </a:prstGeom>
            <a:solidFill>
              <a:schemeClr val="tx1"/>
            </a:solidFill>
            <a:ln w="158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Tahoma" charset="0"/>
              </a:endParaRPr>
            </a:p>
          </p:txBody>
        </p:sp>
      </p:grpSp>
      <p:sp>
        <p:nvSpPr>
          <p:cNvPr id="5" name="TextBox 3"/>
          <p:cNvSpPr txBox="1"/>
          <p:nvPr/>
        </p:nvSpPr>
        <p:spPr>
          <a:xfrm>
            <a:off x="500448" y="1550271"/>
            <a:ext cx="8229600" cy="1015663"/>
          </a:xfrm>
          <a:prstGeom prst="rect">
            <a:avLst/>
          </a:prstGeom>
          <a:noFill/>
        </p:spPr>
        <p:txBody>
          <a:bodyPr wrap="square" rtlCol="0">
            <a:spAutoFit/>
          </a:bodyPr>
          <a:lstStyle/>
          <a:p>
            <a:r>
              <a:rPr lang="en-US" sz="2000" dirty="0" smtClean="0">
                <a:solidFill>
                  <a:prstClr val="black"/>
                </a:solidFill>
              </a:rPr>
              <a:t>This process ensures that pests included in the Priority Pest List are appropriate survey targets with effective and practical survey and identification methods.</a:t>
            </a:r>
            <a:endParaRPr lang="en-US" sz="2000" dirty="0">
              <a:solidFill>
                <a:prstClr val="black"/>
              </a:solidFill>
            </a:endParaRPr>
          </a:p>
        </p:txBody>
      </p:sp>
    </p:spTree>
    <p:extLst>
      <p:ext uri="{BB962C8B-B14F-4D97-AF65-F5344CB8AC3E}">
        <p14:creationId xmlns:p14="http://schemas.microsoft.com/office/powerpoint/2010/main" val="275191781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448" y="748638"/>
            <a:ext cx="8229600" cy="710645"/>
          </a:xfrm>
          <a:effectLst/>
        </p:spPr>
        <p:txBody>
          <a:bodyPr>
            <a:noAutofit/>
          </a:bodyPr>
          <a:lstStyle/>
          <a:p>
            <a:pPr algn="ctr"/>
            <a:r>
              <a:rPr lang="en-US" sz="3400" dirty="0" smtClean="0"/>
              <a:t>Pest Assessment and Prioritization </a:t>
            </a:r>
            <a:r>
              <a:rPr lang="en-US" sz="3400" dirty="0"/>
              <a:t>Process</a:t>
            </a:r>
          </a:p>
        </p:txBody>
      </p:sp>
      <p:sp>
        <p:nvSpPr>
          <p:cNvPr id="5" name="TextBox 3"/>
          <p:cNvSpPr txBox="1"/>
          <p:nvPr/>
        </p:nvSpPr>
        <p:spPr>
          <a:xfrm>
            <a:off x="508567" y="5249336"/>
            <a:ext cx="8229600" cy="954107"/>
          </a:xfrm>
          <a:prstGeom prst="rect">
            <a:avLst/>
          </a:prstGeom>
          <a:noFill/>
        </p:spPr>
        <p:txBody>
          <a:bodyPr wrap="square" rtlCol="0">
            <a:spAutoFit/>
          </a:bodyPr>
          <a:lstStyle/>
          <a:p>
            <a:r>
              <a:rPr lang="en-US" sz="2800" dirty="0" smtClean="0">
                <a:solidFill>
                  <a:prstClr val="black"/>
                </a:solidFill>
              </a:rPr>
              <a:t>Slide deck and recorded webinar available on CAPS R&amp;C site: </a:t>
            </a:r>
            <a:r>
              <a:rPr lang="en-US" sz="2800" dirty="0" smtClean="0">
                <a:solidFill>
                  <a:prstClr val="black"/>
                </a:solidFill>
                <a:hlinkClick r:id="rId3"/>
              </a:rPr>
              <a:t>https://caps.ceris.purdue.edu/webinars</a:t>
            </a:r>
            <a:r>
              <a:rPr lang="en-US" sz="2800" dirty="0" smtClean="0">
                <a:solidFill>
                  <a:prstClr val="black"/>
                </a:solidFill>
              </a:rPr>
              <a:t> </a:t>
            </a:r>
            <a:endParaRPr lang="en-US" sz="2800" dirty="0">
              <a:solidFill>
                <a:prstClr val="black"/>
              </a:solidFill>
            </a:endParaRPr>
          </a:p>
        </p:txBody>
      </p:sp>
      <p:grpSp>
        <p:nvGrpSpPr>
          <p:cNvPr id="14" name="Group 13"/>
          <p:cNvGrpSpPr/>
          <p:nvPr/>
        </p:nvGrpSpPr>
        <p:grpSpPr>
          <a:xfrm>
            <a:off x="2463432" y="1635506"/>
            <a:ext cx="3712464" cy="3437607"/>
            <a:chOff x="2760612" y="2874424"/>
            <a:chExt cx="3712464" cy="3437607"/>
          </a:xfrm>
        </p:grpSpPr>
        <p:sp>
          <p:nvSpPr>
            <p:cNvPr id="15" name="TextBox 14"/>
            <p:cNvSpPr txBox="1"/>
            <p:nvPr/>
          </p:nvSpPr>
          <p:spPr>
            <a:xfrm>
              <a:off x="3242809" y="2874424"/>
              <a:ext cx="2743200" cy="523220"/>
            </a:xfrm>
            <a:prstGeom prst="rect">
              <a:avLst/>
            </a:prstGeom>
            <a:solidFill>
              <a:schemeClr val="tx2"/>
            </a:solidFill>
          </p:spPr>
          <p:txBody>
            <a:bodyPr wrap="square" rtlCol="0">
              <a:spAutoFit/>
            </a:bodyPr>
            <a:lstStyle/>
            <a:p>
              <a:pPr algn="ctr"/>
              <a:r>
                <a:rPr lang="en-US" sz="2800" dirty="0" smtClean="0">
                  <a:solidFill>
                    <a:prstClr val="white"/>
                  </a:solidFill>
                </a:rPr>
                <a:t>Pre-assessment</a:t>
              </a:r>
              <a:endParaRPr lang="en-US" sz="2800" dirty="0">
                <a:solidFill>
                  <a:prstClr val="white"/>
                </a:solidFill>
              </a:endParaRPr>
            </a:p>
          </p:txBody>
        </p:sp>
        <p:sp>
          <p:nvSpPr>
            <p:cNvPr id="16" name="TextBox 15"/>
            <p:cNvSpPr txBox="1"/>
            <p:nvPr/>
          </p:nvSpPr>
          <p:spPr>
            <a:xfrm>
              <a:off x="3242809" y="4820874"/>
              <a:ext cx="2744882" cy="523220"/>
            </a:xfrm>
            <a:prstGeom prst="rect">
              <a:avLst/>
            </a:prstGeom>
            <a:solidFill>
              <a:schemeClr val="tx2"/>
            </a:solidFill>
          </p:spPr>
          <p:txBody>
            <a:bodyPr wrap="square" rtlCol="0">
              <a:spAutoFit/>
            </a:bodyPr>
            <a:lstStyle/>
            <a:p>
              <a:pPr algn="ctr"/>
              <a:r>
                <a:rPr lang="en-US" sz="2800" dirty="0" smtClean="0">
                  <a:solidFill>
                    <a:prstClr val="white"/>
                  </a:solidFill>
                </a:rPr>
                <a:t>Post-assessment</a:t>
              </a:r>
              <a:endParaRPr lang="en-US" sz="2800" dirty="0">
                <a:solidFill>
                  <a:prstClr val="white"/>
                </a:solidFill>
              </a:endParaRPr>
            </a:p>
          </p:txBody>
        </p:sp>
        <p:sp>
          <p:nvSpPr>
            <p:cNvPr id="17" name="TextBox 16"/>
            <p:cNvSpPr txBox="1"/>
            <p:nvPr/>
          </p:nvSpPr>
          <p:spPr>
            <a:xfrm>
              <a:off x="3379969" y="3852462"/>
              <a:ext cx="2468880" cy="523220"/>
            </a:xfrm>
            <a:prstGeom prst="rect">
              <a:avLst/>
            </a:prstGeom>
            <a:solidFill>
              <a:schemeClr val="tx2"/>
            </a:solidFill>
          </p:spPr>
          <p:txBody>
            <a:bodyPr wrap="square" rtlCol="0">
              <a:spAutoFit/>
            </a:bodyPr>
            <a:lstStyle/>
            <a:p>
              <a:pPr algn="ctr"/>
              <a:r>
                <a:rPr lang="en-US" sz="2800" dirty="0" smtClean="0">
                  <a:solidFill>
                    <a:prstClr val="white"/>
                  </a:solidFill>
                </a:rPr>
                <a:t>OPEP Model</a:t>
              </a:r>
              <a:endParaRPr lang="en-US" sz="2800" dirty="0">
                <a:solidFill>
                  <a:prstClr val="white"/>
                </a:solidFill>
              </a:endParaRPr>
            </a:p>
          </p:txBody>
        </p:sp>
        <p:sp>
          <p:nvSpPr>
            <p:cNvPr id="18" name="TextBox 17"/>
            <p:cNvSpPr txBox="1"/>
            <p:nvPr/>
          </p:nvSpPr>
          <p:spPr>
            <a:xfrm>
              <a:off x="2760612" y="5790823"/>
              <a:ext cx="3712464" cy="521208"/>
            </a:xfrm>
            <a:prstGeom prst="rect">
              <a:avLst/>
            </a:prstGeom>
            <a:solidFill>
              <a:schemeClr val="tx2"/>
            </a:solidFill>
          </p:spPr>
          <p:txBody>
            <a:bodyPr wrap="square" rtlCol="0">
              <a:spAutoFit/>
            </a:bodyPr>
            <a:lstStyle/>
            <a:p>
              <a:pPr algn="ctr"/>
              <a:r>
                <a:rPr lang="en-US" sz="2800" dirty="0" smtClean="0">
                  <a:solidFill>
                    <a:prstClr val="white"/>
                  </a:solidFill>
                </a:rPr>
                <a:t>Priority Pest List</a:t>
              </a:r>
              <a:endParaRPr lang="en-US" sz="2800" dirty="0">
                <a:solidFill>
                  <a:prstClr val="white"/>
                </a:solidFill>
              </a:endParaRPr>
            </a:p>
          </p:txBody>
        </p:sp>
        <p:sp>
          <p:nvSpPr>
            <p:cNvPr id="19" name="Down Arrow 18"/>
            <p:cNvSpPr/>
            <p:nvPr/>
          </p:nvSpPr>
          <p:spPr bwMode="auto">
            <a:xfrm>
              <a:off x="4539197" y="3464561"/>
              <a:ext cx="152103" cy="317863"/>
            </a:xfrm>
            <a:prstGeom prst="downArrow">
              <a:avLst/>
            </a:prstGeom>
            <a:solidFill>
              <a:schemeClr val="tx1"/>
            </a:solidFill>
            <a:ln w="158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Tahoma" charset="0"/>
              </a:endParaRPr>
            </a:p>
          </p:txBody>
        </p:sp>
        <p:sp>
          <p:nvSpPr>
            <p:cNvPr id="20" name="Down Arrow 19"/>
            <p:cNvSpPr/>
            <p:nvPr/>
          </p:nvSpPr>
          <p:spPr bwMode="auto">
            <a:xfrm>
              <a:off x="4539197" y="5408527"/>
              <a:ext cx="152103" cy="317863"/>
            </a:xfrm>
            <a:prstGeom prst="downArrow">
              <a:avLst/>
            </a:prstGeom>
            <a:solidFill>
              <a:schemeClr val="tx1"/>
            </a:solidFill>
            <a:ln w="158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Tahoma" charset="0"/>
              </a:endParaRPr>
            </a:p>
          </p:txBody>
        </p:sp>
        <p:sp>
          <p:nvSpPr>
            <p:cNvPr id="21" name="Down Arrow 20"/>
            <p:cNvSpPr/>
            <p:nvPr/>
          </p:nvSpPr>
          <p:spPr bwMode="auto">
            <a:xfrm>
              <a:off x="4539197" y="4438578"/>
              <a:ext cx="152103" cy="317863"/>
            </a:xfrm>
            <a:prstGeom prst="downArrow">
              <a:avLst/>
            </a:prstGeom>
            <a:solidFill>
              <a:schemeClr val="tx1"/>
            </a:solidFill>
            <a:ln w="1587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defTabSz="914400" eaLnBrk="0" fontAlgn="base" hangingPunct="0">
                <a:spcBef>
                  <a:spcPct val="0"/>
                </a:spcBef>
                <a:spcAft>
                  <a:spcPct val="0"/>
                </a:spcAft>
              </a:pPr>
              <a:endParaRPr lang="en-US" dirty="0" smtClean="0">
                <a:solidFill>
                  <a:prstClr val="black"/>
                </a:solidFill>
                <a:latin typeface="Tahoma" charset="0"/>
              </a:endParaRPr>
            </a:p>
          </p:txBody>
        </p:sp>
      </p:grpSp>
    </p:spTree>
    <p:extLst>
      <p:ext uri="{BB962C8B-B14F-4D97-AF65-F5344CB8AC3E}">
        <p14:creationId xmlns:p14="http://schemas.microsoft.com/office/powerpoint/2010/main" val="23839273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4294967295"/>
          </p:nvPr>
        </p:nvSpPr>
        <p:spPr>
          <a:xfrm>
            <a:off x="284205" y="1600200"/>
            <a:ext cx="8229600" cy="4343400"/>
          </a:xfrm>
        </p:spPr>
        <p:txBody>
          <a:bodyPr>
            <a:normAutofit/>
          </a:bodyPr>
          <a:lstStyle/>
          <a:p>
            <a:pPr marL="0" indent="0">
              <a:buClr>
                <a:srgbClr val="FFC000"/>
              </a:buClr>
              <a:buSzPct val="90000"/>
              <a:buNone/>
            </a:pPr>
            <a:r>
              <a:rPr lang="en-US" sz="2800" b="1" dirty="0"/>
              <a:t>Pre-assessment Questionnaire</a:t>
            </a:r>
            <a:endParaRPr lang="en-US" sz="3000" b="1" dirty="0"/>
          </a:p>
          <a:p>
            <a:pPr marL="0" indent="0">
              <a:buNone/>
            </a:pPr>
            <a:r>
              <a:rPr lang="en-US" dirty="0"/>
              <a:t>The Pre-assessment questionnaire is used to assess potential new CAPS pests before </a:t>
            </a:r>
            <a:r>
              <a:rPr lang="en-US" sz="2400" dirty="0" smtClean="0"/>
              <a:t>the </a:t>
            </a:r>
            <a:r>
              <a:rPr lang="en-US" dirty="0"/>
              <a:t>pests are run through </a:t>
            </a:r>
            <a:r>
              <a:rPr lang="en-US" sz="2400" dirty="0" smtClean="0"/>
              <a:t>OPEP</a:t>
            </a:r>
            <a:r>
              <a:rPr lang="en-US" dirty="0" smtClean="0"/>
              <a:t> </a:t>
            </a:r>
            <a:r>
              <a:rPr lang="en-US" dirty="0"/>
              <a:t>model. The Pre-assessment determines if:</a:t>
            </a:r>
          </a:p>
          <a:p>
            <a:pPr marL="914400" lvl="1" indent="-457200">
              <a:buFont typeface="+mj-lt"/>
              <a:buAutoNum type="arabicPeriod"/>
            </a:pPr>
            <a:r>
              <a:rPr lang="en-US" dirty="0">
                <a:solidFill>
                  <a:schemeClr val="tx2">
                    <a:lumMod val="75000"/>
                  </a:schemeClr>
                </a:solidFill>
              </a:rPr>
              <a:t>The </a:t>
            </a:r>
            <a:r>
              <a:rPr lang="en-US" sz="2400" dirty="0">
                <a:solidFill>
                  <a:schemeClr val="tx2">
                    <a:lumMod val="75000"/>
                  </a:schemeClr>
                </a:solidFill>
              </a:rPr>
              <a:t>pest </a:t>
            </a:r>
            <a:r>
              <a:rPr lang="en-US" dirty="0">
                <a:solidFill>
                  <a:schemeClr val="tx2">
                    <a:lumMod val="75000"/>
                  </a:schemeClr>
                </a:solidFill>
              </a:rPr>
              <a:t>causes </a:t>
            </a:r>
            <a:r>
              <a:rPr lang="en-US" sz="2400" dirty="0" smtClean="0">
                <a:solidFill>
                  <a:schemeClr val="tx2">
                    <a:lumMod val="75000"/>
                  </a:schemeClr>
                </a:solidFill>
              </a:rPr>
              <a:t>measurable </a:t>
            </a:r>
            <a:r>
              <a:rPr lang="en-US" sz="2400" dirty="0">
                <a:solidFill>
                  <a:schemeClr val="tx2">
                    <a:lumMod val="75000"/>
                  </a:schemeClr>
                </a:solidFill>
              </a:rPr>
              <a:t>damage</a:t>
            </a:r>
            <a:r>
              <a:rPr lang="en-US" dirty="0">
                <a:solidFill>
                  <a:schemeClr val="tx2">
                    <a:lumMod val="75000"/>
                  </a:schemeClr>
                </a:solidFill>
              </a:rPr>
              <a:t>.</a:t>
            </a:r>
            <a:r>
              <a:rPr lang="en-US" sz="2400" dirty="0">
                <a:solidFill>
                  <a:schemeClr val="tx2">
                    <a:lumMod val="75000"/>
                  </a:schemeClr>
                </a:solidFill>
              </a:rPr>
              <a:t> </a:t>
            </a:r>
            <a:endParaRPr lang="en-US" dirty="0">
              <a:solidFill>
                <a:schemeClr val="tx2">
                  <a:lumMod val="75000"/>
                </a:schemeClr>
              </a:solidFill>
            </a:endParaRPr>
          </a:p>
          <a:p>
            <a:pPr marL="914400" lvl="1" indent="-457200">
              <a:buFont typeface="+mj-lt"/>
              <a:buAutoNum type="arabicPeriod"/>
            </a:pPr>
            <a:r>
              <a:rPr lang="en-US" dirty="0">
                <a:solidFill>
                  <a:schemeClr val="tx2">
                    <a:lumMod val="75000"/>
                  </a:schemeClr>
                </a:solidFill>
              </a:rPr>
              <a:t>The </a:t>
            </a:r>
            <a:r>
              <a:rPr lang="en-US" sz="2400" dirty="0" smtClean="0">
                <a:solidFill>
                  <a:schemeClr val="tx2">
                    <a:lumMod val="75000"/>
                  </a:schemeClr>
                </a:solidFill>
              </a:rPr>
              <a:t>pest </a:t>
            </a:r>
            <a:r>
              <a:rPr lang="en-US" dirty="0">
                <a:solidFill>
                  <a:schemeClr val="tx2">
                    <a:lumMod val="75000"/>
                  </a:schemeClr>
                </a:solidFill>
              </a:rPr>
              <a:t>is established in </a:t>
            </a:r>
            <a:r>
              <a:rPr lang="en-US" sz="2400" dirty="0" smtClean="0">
                <a:solidFill>
                  <a:schemeClr val="tx2">
                    <a:lumMod val="75000"/>
                  </a:schemeClr>
                </a:solidFill>
              </a:rPr>
              <a:t>the </a:t>
            </a:r>
            <a:r>
              <a:rPr lang="en-US" sz="2400" dirty="0">
                <a:solidFill>
                  <a:schemeClr val="tx2">
                    <a:lumMod val="75000"/>
                  </a:schemeClr>
                </a:solidFill>
              </a:rPr>
              <a:t>United States</a:t>
            </a:r>
            <a:r>
              <a:rPr lang="en-US" dirty="0">
                <a:solidFill>
                  <a:schemeClr val="tx2">
                    <a:lumMod val="75000"/>
                  </a:schemeClr>
                </a:solidFill>
              </a:rPr>
              <a:t>. </a:t>
            </a:r>
          </a:p>
          <a:p>
            <a:pPr marL="914400" lvl="1" indent="-457200">
              <a:buFont typeface="+mj-lt"/>
              <a:buAutoNum type="arabicPeriod"/>
            </a:pPr>
            <a:r>
              <a:rPr lang="en-US" dirty="0">
                <a:solidFill>
                  <a:schemeClr val="tx2">
                    <a:lumMod val="75000"/>
                  </a:schemeClr>
                </a:solidFill>
              </a:rPr>
              <a:t>The pest is reportable by </a:t>
            </a:r>
            <a:r>
              <a:rPr lang="en-US" dirty="0" smtClean="0">
                <a:solidFill>
                  <a:schemeClr val="tx2">
                    <a:lumMod val="75000"/>
                  </a:schemeClr>
                </a:solidFill>
              </a:rPr>
              <a:t>PPQ.</a:t>
            </a:r>
            <a:endParaRPr lang="en-US" dirty="0">
              <a:solidFill>
                <a:schemeClr val="tx2">
                  <a:lumMod val="75000"/>
                </a:schemeClr>
              </a:solidFill>
            </a:endParaRPr>
          </a:p>
          <a:p>
            <a:pPr marL="914400" lvl="1" indent="-457200">
              <a:buFont typeface="+mj-lt"/>
              <a:buAutoNum type="arabicPeriod"/>
            </a:pPr>
            <a:r>
              <a:rPr lang="en-US" dirty="0">
                <a:solidFill>
                  <a:schemeClr val="tx2">
                    <a:lumMod val="75000"/>
                  </a:schemeClr>
                </a:solidFill>
              </a:rPr>
              <a:t>A </a:t>
            </a:r>
            <a:r>
              <a:rPr lang="en-US" sz="2400" dirty="0" smtClean="0">
                <a:solidFill>
                  <a:schemeClr val="tx2">
                    <a:lumMod val="75000"/>
                  </a:schemeClr>
                </a:solidFill>
              </a:rPr>
              <a:t>pathway </a:t>
            </a:r>
            <a:r>
              <a:rPr lang="en-US" sz="2400" dirty="0">
                <a:solidFill>
                  <a:schemeClr val="tx2">
                    <a:lumMod val="75000"/>
                  </a:schemeClr>
                </a:solidFill>
              </a:rPr>
              <a:t>of introduction </a:t>
            </a:r>
            <a:r>
              <a:rPr lang="en-US" dirty="0">
                <a:solidFill>
                  <a:schemeClr val="tx2">
                    <a:lumMod val="75000"/>
                  </a:schemeClr>
                </a:solidFill>
              </a:rPr>
              <a:t>exists for </a:t>
            </a:r>
            <a:r>
              <a:rPr lang="en-US" sz="2400" dirty="0" smtClean="0">
                <a:solidFill>
                  <a:schemeClr val="tx2">
                    <a:lumMod val="75000"/>
                  </a:schemeClr>
                </a:solidFill>
              </a:rPr>
              <a:t>the pest</a:t>
            </a:r>
            <a:r>
              <a:rPr lang="en-US" dirty="0">
                <a:solidFill>
                  <a:schemeClr val="tx2">
                    <a:lumMod val="75000"/>
                  </a:schemeClr>
                </a:solidFill>
              </a:rPr>
              <a:t>.</a:t>
            </a:r>
          </a:p>
          <a:p>
            <a:pPr marL="914400" lvl="1" indent="-457200">
              <a:buFont typeface="+mj-lt"/>
              <a:buAutoNum type="arabicPeriod"/>
            </a:pPr>
            <a:endParaRPr lang="en-US" dirty="0"/>
          </a:p>
          <a:p>
            <a:endParaRPr lang="en-US" dirty="0">
              <a:effectLst>
                <a:outerShdw blurRad="38100" dist="38100" dir="2700000" algn="tl">
                  <a:srgbClr val="000000">
                    <a:alpha val="75000"/>
                  </a:srgbClr>
                </a:outerShdw>
              </a:effectLst>
            </a:endParaRPr>
          </a:p>
          <a:p>
            <a:pPr marL="508000" lvl="2" indent="0">
              <a:buClr>
                <a:schemeClr val="tx2">
                  <a:lumMod val="75000"/>
                </a:schemeClr>
              </a:buClr>
              <a:buSzPct val="90000"/>
              <a:buNone/>
            </a:pPr>
            <a:endParaRPr lang="en-US" dirty="0">
              <a:effectLst>
                <a:outerShdw blurRad="38100" dist="38100" dir="2700000" algn="tl">
                  <a:srgbClr val="000000">
                    <a:alpha val="75000"/>
                  </a:srgbClr>
                </a:outerShdw>
              </a:effectLst>
            </a:endParaRPr>
          </a:p>
          <a:p>
            <a:pPr lvl="2">
              <a:buClr>
                <a:schemeClr val="tx2">
                  <a:lumMod val="75000"/>
                </a:schemeClr>
              </a:buClr>
              <a:buSzPct val="90000"/>
              <a:buFont typeface="Wingdings" pitchFamily="2" charset="2"/>
              <a:buChar char="§"/>
            </a:pPr>
            <a:endParaRPr lang="en-US" sz="2000" dirty="0">
              <a:effectLst>
                <a:outerShdw blurRad="38100" dist="38100" dir="2700000" algn="tl">
                  <a:srgbClr val="000000">
                    <a:alpha val="75000"/>
                  </a:srgbClr>
                </a:outerShdw>
              </a:effectLst>
            </a:endParaRPr>
          </a:p>
          <a:p>
            <a:pPr marL="0" lvl="0" indent="0">
              <a:buClr>
                <a:srgbClr val="FFC000"/>
              </a:buClr>
              <a:buSzPct val="90000"/>
              <a:buNone/>
            </a:pPr>
            <a:endParaRPr lang="en-US" dirty="0">
              <a:effectLst>
                <a:outerShdw blurRad="38100" dist="38100" dir="2700000" algn="tl">
                  <a:srgbClr val="000000">
                    <a:alpha val="75000"/>
                  </a:srgbClr>
                </a:outerShdw>
              </a:effectLst>
            </a:endParaRPr>
          </a:p>
          <a:p>
            <a:pPr marL="514350" lvl="0" indent="-514350">
              <a:buClr>
                <a:srgbClr val="FFC000"/>
              </a:buClr>
              <a:buSzPct val="90000"/>
              <a:buFont typeface="+mj-lt"/>
              <a:buAutoNum type="arabicPeriod"/>
            </a:pPr>
            <a:endParaRPr lang="en-US" sz="2800" dirty="0">
              <a:effectLst>
                <a:outerShdw blurRad="38100" dist="38100" dir="2700000" algn="tl">
                  <a:srgbClr val="000000">
                    <a:alpha val="43137"/>
                  </a:srgbClr>
                </a:outerShdw>
              </a:effectLst>
            </a:endParaRPr>
          </a:p>
          <a:p>
            <a:pPr lvl="1"/>
            <a:endParaRPr lang="en-US" dirty="0"/>
          </a:p>
          <a:p>
            <a:pPr lvl="1">
              <a:buNone/>
            </a:pPr>
            <a:endParaRPr lang="en-US" dirty="0"/>
          </a:p>
        </p:txBody>
      </p:sp>
      <p:sp>
        <p:nvSpPr>
          <p:cNvPr id="4" name="Title 1"/>
          <p:cNvSpPr txBox="1">
            <a:spLocks/>
          </p:cNvSpPr>
          <p:nvPr/>
        </p:nvSpPr>
        <p:spPr>
          <a:xfrm>
            <a:off x="500448" y="748638"/>
            <a:ext cx="8229600" cy="710645"/>
          </a:xfrm>
          <a:prstGeom prst="rect">
            <a:avLst/>
          </a:prstGeom>
          <a:effectLst/>
        </p:spPr>
        <p:txBody>
          <a:bodyPr>
            <a:no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pPr algn="ctr"/>
            <a:r>
              <a:rPr lang="en-US" sz="3400" dirty="0" smtClean="0"/>
              <a:t>Pest Assessment and Prioritization Process</a:t>
            </a:r>
            <a:endParaRPr lang="en-US" sz="3400" dirty="0"/>
          </a:p>
        </p:txBody>
      </p:sp>
    </p:spTree>
    <p:extLst>
      <p:ext uri="{BB962C8B-B14F-4D97-AF65-F5344CB8AC3E}">
        <p14:creationId xmlns:p14="http://schemas.microsoft.com/office/powerpoint/2010/main" val="973849530"/>
      </p:ext>
    </p:extLst>
  </p:cSld>
  <p:clrMapOvr>
    <a:masterClrMapping/>
  </p:clrMapOvr>
  <mc:AlternateContent xmlns:mc="http://schemas.openxmlformats.org/markup-compatibility/2006" xmlns:p14="http://schemas.microsoft.com/office/powerpoint/2010/main">
    <mc:Choice Requires="p14">
      <p:transition spd="slow" p14:dur="2000" advTm="62816"/>
    </mc:Choice>
    <mc:Fallback xmlns="">
      <p:transition spd="slow" advTm="62816"/>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194062" y="1727204"/>
            <a:ext cx="2759438" cy="2031325"/>
          </a:xfrm>
          <a:prstGeom prst="rect">
            <a:avLst/>
          </a:prstGeom>
          <a:solidFill>
            <a:schemeClr val="accent2">
              <a:lumMod val="60000"/>
              <a:lumOff val="40000"/>
            </a:schemeClr>
          </a:solidFill>
        </p:spPr>
        <p:txBody>
          <a:bodyPr wrap="square" rtlCol="0">
            <a:spAutoFit/>
          </a:bodyPr>
          <a:lstStyle/>
          <a:p>
            <a:pPr algn="ctr" defTabSz="914400"/>
            <a:r>
              <a:rPr lang="en-US" b="1" dirty="0">
                <a:solidFill>
                  <a:prstClr val="black"/>
                </a:solidFill>
              </a:rPr>
              <a:t>Pest is not a candidate for Prioritized Pest List.</a:t>
            </a:r>
          </a:p>
          <a:p>
            <a:pPr algn="ctr" defTabSz="914400"/>
            <a:r>
              <a:rPr lang="en-US" b="1" dirty="0" smtClean="0">
                <a:solidFill>
                  <a:prstClr val="black"/>
                </a:solidFill>
              </a:rPr>
              <a:t>Completed pre-assessment form is archived.  Pest may be re-submitted in the future if more information becomes available.  </a:t>
            </a:r>
            <a:endParaRPr lang="en-US" b="1" dirty="0">
              <a:solidFill>
                <a:prstClr val="black"/>
              </a:solidFill>
            </a:endParaRPr>
          </a:p>
        </p:txBody>
      </p:sp>
      <p:sp>
        <p:nvSpPr>
          <p:cNvPr id="2" name="TextBox 1"/>
          <p:cNvSpPr txBox="1"/>
          <p:nvPr/>
        </p:nvSpPr>
        <p:spPr>
          <a:xfrm>
            <a:off x="304800" y="2142877"/>
            <a:ext cx="3200400" cy="646331"/>
          </a:xfrm>
          <a:prstGeom prst="rect">
            <a:avLst/>
          </a:prstGeom>
          <a:solidFill>
            <a:schemeClr val="bg1">
              <a:lumMod val="75000"/>
            </a:schemeClr>
          </a:solidFill>
        </p:spPr>
        <p:txBody>
          <a:bodyPr wrap="square" rtlCol="0">
            <a:spAutoFit/>
          </a:bodyPr>
          <a:lstStyle/>
          <a:p>
            <a:pPr algn="ctr" defTabSz="914400"/>
            <a:r>
              <a:rPr lang="en-US" b="1" dirty="0" smtClean="0">
                <a:solidFill>
                  <a:prstClr val="black"/>
                </a:solidFill>
              </a:rPr>
              <a:t>Pests are run through Pre-assessment Form.</a:t>
            </a:r>
            <a:endParaRPr lang="en-US" b="1" dirty="0">
              <a:solidFill>
                <a:prstClr val="black"/>
              </a:solidFill>
            </a:endParaRPr>
          </a:p>
        </p:txBody>
      </p:sp>
      <p:sp>
        <p:nvSpPr>
          <p:cNvPr id="3" name="TextBox 2"/>
          <p:cNvSpPr txBox="1"/>
          <p:nvPr/>
        </p:nvSpPr>
        <p:spPr>
          <a:xfrm>
            <a:off x="304800" y="4278088"/>
            <a:ext cx="3200400" cy="1200329"/>
          </a:xfrm>
          <a:prstGeom prst="rect">
            <a:avLst/>
          </a:prstGeom>
          <a:solidFill>
            <a:schemeClr val="accent1">
              <a:lumMod val="60000"/>
              <a:lumOff val="40000"/>
            </a:schemeClr>
          </a:solidFill>
        </p:spPr>
        <p:txBody>
          <a:bodyPr wrap="square" rtlCol="0">
            <a:spAutoFit/>
          </a:bodyPr>
          <a:lstStyle/>
          <a:p>
            <a:pPr algn="ctr" defTabSz="914400"/>
            <a:r>
              <a:rPr lang="en-US" b="1" dirty="0">
                <a:solidFill>
                  <a:prstClr val="black"/>
                </a:solidFill>
              </a:rPr>
              <a:t>Pest is a candidate for the Objective Prioritization of Exotic Pests (OPEP) model. Pest is run through model.</a:t>
            </a:r>
          </a:p>
        </p:txBody>
      </p:sp>
      <p:cxnSp>
        <p:nvCxnSpPr>
          <p:cNvPr id="5" name="Straight Arrow Connector 4"/>
          <p:cNvCxnSpPr/>
          <p:nvPr/>
        </p:nvCxnSpPr>
        <p:spPr>
          <a:xfrm>
            <a:off x="3657600" y="2409577"/>
            <a:ext cx="60960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a:off x="5430188" y="2409577"/>
            <a:ext cx="609600" cy="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828800" y="2842507"/>
            <a:ext cx="0" cy="3810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 name="TextBox 12"/>
          <p:cNvSpPr txBox="1"/>
          <p:nvPr/>
        </p:nvSpPr>
        <p:spPr>
          <a:xfrm>
            <a:off x="304800" y="3279652"/>
            <a:ext cx="3200400" cy="369332"/>
          </a:xfrm>
          <a:prstGeom prst="rect">
            <a:avLst/>
          </a:prstGeom>
          <a:solidFill>
            <a:schemeClr val="accent1">
              <a:lumMod val="60000"/>
              <a:lumOff val="40000"/>
            </a:schemeClr>
          </a:solidFill>
        </p:spPr>
        <p:txBody>
          <a:bodyPr wrap="square" rtlCol="0">
            <a:spAutoFit/>
          </a:bodyPr>
          <a:lstStyle/>
          <a:p>
            <a:pPr algn="ctr" defTabSz="914400"/>
            <a:r>
              <a:rPr lang="en-US" b="1" dirty="0" smtClean="0">
                <a:solidFill>
                  <a:prstClr val="black"/>
                </a:solidFill>
              </a:rPr>
              <a:t>PASS</a:t>
            </a:r>
            <a:endParaRPr lang="en-US" b="1" dirty="0">
              <a:solidFill>
                <a:prstClr val="black"/>
              </a:solidFill>
            </a:endParaRPr>
          </a:p>
        </p:txBody>
      </p:sp>
      <p:cxnSp>
        <p:nvCxnSpPr>
          <p:cNvPr id="14" name="Straight Arrow Connector 13"/>
          <p:cNvCxnSpPr/>
          <p:nvPr/>
        </p:nvCxnSpPr>
        <p:spPr>
          <a:xfrm>
            <a:off x="1828800" y="3759405"/>
            <a:ext cx="0" cy="381000"/>
          </a:xfrm>
          <a:prstGeom prst="straightConnector1">
            <a:avLst/>
          </a:prstGeom>
          <a:ln w="25400" cmpd="sng">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4598857" y="2240370"/>
            <a:ext cx="608351" cy="369332"/>
          </a:xfrm>
          <a:prstGeom prst="rect">
            <a:avLst/>
          </a:prstGeom>
          <a:solidFill>
            <a:schemeClr val="accent2">
              <a:lumMod val="60000"/>
              <a:lumOff val="40000"/>
            </a:schemeClr>
          </a:solidFill>
        </p:spPr>
        <p:txBody>
          <a:bodyPr wrap="square" rtlCol="0">
            <a:spAutoFit/>
          </a:bodyPr>
          <a:lstStyle/>
          <a:p>
            <a:r>
              <a:rPr lang="en-US" b="1" dirty="0" smtClean="0"/>
              <a:t>FAIL</a:t>
            </a:r>
            <a:endParaRPr lang="en-US" b="1" dirty="0"/>
          </a:p>
        </p:txBody>
      </p:sp>
      <p:sp>
        <p:nvSpPr>
          <p:cNvPr id="12" name="Title 1"/>
          <p:cNvSpPr txBox="1">
            <a:spLocks/>
          </p:cNvSpPr>
          <p:nvPr/>
        </p:nvSpPr>
        <p:spPr>
          <a:xfrm>
            <a:off x="284205" y="685800"/>
            <a:ext cx="8229600" cy="914400"/>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2800" b="1" kern="1200">
                <a:solidFill>
                  <a:schemeClr val="tx1"/>
                </a:solidFill>
                <a:latin typeface="+mj-lt"/>
                <a:ea typeface="+mj-ea"/>
                <a:cs typeface="+mj-cs"/>
              </a:defRPr>
            </a:lvl1pPr>
          </a:lstStyle>
          <a:p>
            <a:r>
              <a:rPr lang="en-US" sz="3800" dirty="0" smtClean="0"/>
              <a:t>Pre-assessment questionnaire</a:t>
            </a:r>
            <a:endParaRPr lang="en-US" sz="3800" dirty="0"/>
          </a:p>
        </p:txBody>
      </p:sp>
    </p:spTree>
    <p:extLst>
      <p:ext uri="{BB962C8B-B14F-4D97-AF65-F5344CB8AC3E}">
        <p14:creationId xmlns:p14="http://schemas.microsoft.com/office/powerpoint/2010/main" val="29288560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Version=15.0.0.0,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Version=15.0.0.0,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_dlc_DocId xmlns="7fd4ba14-f2ba-4a61-895d-5284c5e27a86">QUH3WAVMCTA7-1764230669-7657</_dlc_DocId>
    <_dlc_DocIdUrl xmlns="7fd4ba14-f2ba-4a61-895d-5284c5e27a86">
      <Url>https://ems-team.usda.gov/sites/aphis-ppq-scitech/cphst/pd/_layouts/15/DocIdRedir.aspx?ID=QUH3WAVMCTA7-1764230669-7657</Url>
      <Description>QUH3WAVMCTA7-1764230669-7657</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BEBFB2040A535C43B5D299C7D2FFBC1F" ma:contentTypeVersion="0" ma:contentTypeDescription="Create a new document." ma:contentTypeScope="" ma:versionID="c573eb81482f1ec6672eee083e2b7756">
  <xsd:schema xmlns:xsd="http://www.w3.org/2001/XMLSchema" xmlns:xs="http://www.w3.org/2001/XMLSchema" xmlns:p="http://schemas.microsoft.com/office/2006/metadata/properties" xmlns:ns2="7fd4ba14-f2ba-4a61-895d-5284c5e27a86" targetNamespace="http://schemas.microsoft.com/office/2006/metadata/properties" ma:root="true" ma:fieldsID="a623f4b19e048ec90d97983373819fb2" ns2:_="">
    <xsd:import namespace="7fd4ba14-f2ba-4a61-895d-5284c5e27a86"/>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fd4ba14-f2ba-4a61-895d-5284c5e27a86"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84F0576-5E7F-4A91-AB63-7360692C1554}">
  <ds:schemaRefs>
    <ds:schemaRef ds:uri="http://schemas.microsoft.com/sharepoint/v3/contenttype/forms"/>
  </ds:schemaRefs>
</ds:datastoreItem>
</file>

<file path=customXml/itemProps2.xml><?xml version="1.0" encoding="utf-8"?>
<ds:datastoreItem xmlns:ds="http://schemas.openxmlformats.org/officeDocument/2006/customXml" ds:itemID="{E86F7214-DEC1-40EF-84F6-F421BF8975C6}">
  <ds:schemaRefs>
    <ds:schemaRef ds:uri="http://schemas.microsoft.com/sharepoint/events"/>
  </ds:schemaRefs>
</ds:datastoreItem>
</file>

<file path=customXml/itemProps3.xml><?xml version="1.0" encoding="utf-8"?>
<ds:datastoreItem xmlns:ds="http://schemas.openxmlformats.org/officeDocument/2006/customXml" ds:itemID="{2436C217-27AB-45A2-9386-246D0750143C}">
  <ds:schemaRefs>
    <ds:schemaRef ds:uri="7fd4ba14-f2ba-4a61-895d-5284c5e27a86"/>
    <ds:schemaRef ds:uri="http://schemas.microsoft.com/office/2006/documentManagement/types"/>
    <ds:schemaRef ds:uri="http://purl.org/dc/elements/1.1/"/>
    <ds:schemaRef ds:uri="http://www.w3.org/XML/1998/namespace"/>
    <ds:schemaRef ds:uri="http://purl.org/dc/terms/"/>
    <ds:schemaRef ds:uri="http://schemas.microsoft.com/office/2006/metadata/properties"/>
    <ds:schemaRef ds:uri="http://schemas.microsoft.com/office/infopath/2007/PartnerControls"/>
    <ds:schemaRef ds:uri="http://schemas.openxmlformats.org/package/2006/metadata/core-properties"/>
    <ds:schemaRef ds:uri="http://purl.org/dc/dcmitype/"/>
  </ds:schemaRefs>
</ds:datastoreItem>
</file>

<file path=customXml/itemProps4.xml><?xml version="1.0" encoding="utf-8"?>
<ds:datastoreItem xmlns:ds="http://schemas.openxmlformats.org/officeDocument/2006/customXml" ds:itemID="{767C8CEA-2922-452D-8948-9CB9477A67CD}"/>
</file>

<file path=docProps/app.xml><?xml version="1.0" encoding="utf-8"?>
<Properties xmlns="http://schemas.openxmlformats.org/officeDocument/2006/extended-properties" xmlns:vt="http://schemas.openxmlformats.org/officeDocument/2006/docPropsVTypes">
  <Template/>
  <TotalTime>3503</TotalTime>
  <Words>3277</Words>
  <Application>Microsoft Office PowerPoint</Application>
  <PresentationFormat>On-screen Show (4:3)</PresentationFormat>
  <Paragraphs>389</Paragraphs>
  <Slides>33</Slides>
  <Notes>20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33</vt:i4>
      </vt:variant>
    </vt:vector>
  </HeadingPairs>
  <TitlesOfParts>
    <vt:vector size="42" baseType="lpstr">
      <vt:lpstr>Arial</vt:lpstr>
      <vt:lpstr>Calibri</vt:lpstr>
      <vt:lpstr>Courier New</vt:lpstr>
      <vt:lpstr>Symbol</vt:lpstr>
      <vt:lpstr>Tahoma</vt:lpstr>
      <vt:lpstr>Times New Roman</vt:lpstr>
      <vt:lpstr>Wingdings</vt:lpstr>
      <vt:lpstr>1_Office Theme</vt:lpstr>
      <vt:lpstr>Office Theme</vt:lpstr>
      <vt:lpstr>Center for Plant Health Science &amp; Technology (CPHST) CAPS Support</vt:lpstr>
      <vt:lpstr>CPHST CAPS Support Team</vt:lpstr>
      <vt:lpstr>CPHST CAPS Support Team</vt:lpstr>
      <vt:lpstr>CPHST CAPS Support Team</vt:lpstr>
      <vt:lpstr>Objective Prioritization of Exotic Pests (OPEP)</vt:lpstr>
      <vt:lpstr>Pest Assessment and Prioritization Process</vt:lpstr>
      <vt:lpstr>Pest Assessment and Prioritization Process</vt:lpstr>
      <vt:lpstr>PowerPoint Presentation</vt:lpstr>
      <vt:lpstr>PowerPoint Presentation</vt:lpstr>
      <vt:lpstr>Objective Prioritization of Exotic Pests (OPEP)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OPEP Updates 2018</vt:lpstr>
      <vt:lpstr>PowerPoint Presentation</vt:lpstr>
      <vt:lpstr>Phase I: Impact Potential</vt:lpstr>
      <vt:lpstr>PowerPoint Presentation</vt:lpstr>
      <vt:lpstr>Phase II: Likelihood of Introduction/Establishment</vt:lpstr>
      <vt:lpstr>Phase II: Likelihood of Introduction/Establishment</vt:lpstr>
      <vt:lpstr>Phase III: Survey Feasibility &amp; Cost Effectiveness</vt:lpstr>
      <vt:lpstr>PowerPoint Presentation</vt:lpstr>
      <vt:lpstr>CAPS Use of Model</vt:lpstr>
      <vt:lpstr>CAPS Use of Model</vt:lpstr>
      <vt:lpstr>PowerPoint Presentation</vt:lpstr>
      <vt:lpstr>PowerPoint Presentation</vt:lpstr>
      <vt:lpstr>PowerPoint Presentation</vt:lpstr>
      <vt:lpstr>PowerPoint Presentation</vt:lpstr>
      <vt:lpstr>Additional slides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Moylett, Heather - APHIS</cp:lastModifiedBy>
  <cp:revision>93</cp:revision>
  <cp:lastPrinted>2012-10-23T11:48:32Z</cp:lastPrinted>
  <dcterms:created xsi:type="dcterms:W3CDTF">2012-10-22T18:54:08Z</dcterms:created>
  <dcterms:modified xsi:type="dcterms:W3CDTF">2018-02-08T13:08:56Z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0x010100BEBFB2040A535C43B5D299C7D2FFBC1F</vt:lpwstr>
  </property>
  <property fmtid="{D5CDD505-2E9C-101B-9397-08002B2CF9AE}" pid="3" name="_dlc_DocIdItemGuid">
    <vt:lpwstr>9ed9b5aa-0d92-4ca7-ade9-4279f6b4d798</vt:lpwstr>
  </property>
</Properties>
</file>