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Lst>
  <p:notesMasterIdLst>
    <p:notesMasterId r:id="rId40"/>
  </p:notesMasterIdLst>
  <p:sldIdLst>
    <p:sldId id="260" r:id="rId7"/>
    <p:sldId id="267" r:id="rId8"/>
    <p:sldId id="259" r:id="rId9"/>
    <p:sldId id="272" r:id="rId10"/>
    <p:sldId id="293" r:id="rId11"/>
    <p:sldId id="274" r:id="rId12"/>
    <p:sldId id="264" r:id="rId13"/>
    <p:sldId id="268" r:id="rId14"/>
    <p:sldId id="265" r:id="rId15"/>
    <p:sldId id="266" r:id="rId16"/>
    <p:sldId id="261" r:id="rId17"/>
    <p:sldId id="262" r:id="rId18"/>
    <p:sldId id="263" r:id="rId19"/>
    <p:sldId id="269" r:id="rId20"/>
    <p:sldId id="271" r:id="rId21"/>
    <p:sldId id="275" r:id="rId22"/>
    <p:sldId id="276" r:id="rId23"/>
    <p:sldId id="277" r:id="rId24"/>
    <p:sldId id="278" r:id="rId25"/>
    <p:sldId id="294" r:id="rId26"/>
    <p:sldId id="279" r:id="rId27"/>
    <p:sldId id="292" r:id="rId28"/>
    <p:sldId id="280" r:id="rId29"/>
    <p:sldId id="281" r:id="rId30"/>
    <p:sldId id="282" r:id="rId31"/>
    <p:sldId id="283" r:id="rId32"/>
    <p:sldId id="284" r:id="rId33"/>
    <p:sldId id="285" r:id="rId34"/>
    <p:sldId id="286" r:id="rId35"/>
    <p:sldId id="287" r:id="rId36"/>
    <p:sldId id="289" r:id="rId37"/>
    <p:sldId id="290"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ylett, Heather - APHIS" initials="MH-A" lastIdx="2" clrIdx="0">
    <p:extLst>
      <p:ext uri="{19B8F6BF-5375-455C-9EA6-DF929625EA0E}">
        <p15:presenceInfo xmlns:p15="http://schemas.microsoft.com/office/powerpoint/2012/main" userId="S-1-5-21-2443529608-3098792306-3041422421-417267" providerId="AD"/>
      </p:ext>
    </p:extLst>
  </p:cmAuthor>
  <p:cmAuthor id="2" name="Mackesy, Daniel Z - APHIS" initials="MDZ-A" lastIdx="2" clrIdx="1">
    <p:extLst>
      <p:ext uri="{19B8F6BF-5375-455C-9EA6-DF929625EA0E}">
        <p15:presenceInfo xmlns:p15="http://schemas.microsoft.com/office/powerpoint/2012/main" userId="S-1-5-21-2443529608-3098792306-3041422421-417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75948" autoAdjust="0"/>
  </p:normalViewPr>
  <p:slideViewPr>
    <p:cSldViewPr>
      <p:cViewPr varScale="1">
        <p:scale>
          <a:sx n="67" d="100"/>
          <a:sy n="67" d="100"/>
        </p:scale>
        <p:origin x="185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493B2-84AB-4FDB-981E-6955787D2879}" type="datetimeFigureOut">
              <a:rPr lang="en-US" smtClean="0"/>
              <a:t>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7405D-4201-4EC6-96C5-E54EF8DE8627}" type="slidenum">
              <a:rPr lang="en-US" smtClean="0"/>
              <a:t>‹#›</a:t>
            </a:fld>
            <a:endParaRPr lang="en-US"/>
          </a:p>
        </p:txBody>
      </p:sp>
    </p:spTree>
    <p:extLst>
      <p:ext uri="{BB962C8B-B14F-4D97-AF65-F5344CB8AC3E}">
        <p14:creationId xmlns:p14="http://schemas.microsoft.com/office/powerpoint/2010/main" val="140373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est.ceris.purdue.edu/services/approvedmethods/sheet.php?v=682&amp;from=2018"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pest.ceris.purdue.edu/services/approvedmethods/sheet.php?v=47" TargetMode="External"/><Relationship Id="rId5" Type="http://schemas.openxmlformats.org/officeDocument/2006/relationships/hyperlink" Target="http://pest.ceris.purdue.edu/services/approvedmethods/sheet.php?v=596" TargetMode="External"/><Relationship Id="rId4" Type="http://schemas.openxmlformats.org/officeDocument/2006/relationships/hyperlink" Target="http://pest.ceris.purdue.edu/services/approvedmethods/sheet.php?v=93&amp;from=201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5578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7405D-4201-4EC6-96C5-E54EF8DE8627}" type="slidenum">
              <a:rPr lang="en-US" smtClean="0"/>
              <a:t>13</a:t>
            </a:fld>
            <a:endParaRPr lang="en-US"/>
          </a:p>
        </p:txBody>
      </p:sp>
    </p:spTree>
    <p:extLst>
      <p:ext uri="{BB962C8B-B14F-4D97-AF65-F5344CB8AC3E}">
        <p14:creationId xmlns:p14="http://schemas.microsoft.com/office/powerpoint/2010/main" val="1820240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Trap and lure combinations - especially lures that attract multiple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are surveying for X, be sure to survey for Y,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a:t>
            </a:r>
            <a:endParaRPr lang="en-US" dirty="0" smtClean="0"/>
          </a:p>
          <a:p>
            <a:r>
              <a:rPr lang="en-US" sz="1200" b="1" i="1" kern="1200" dirty="0" smtClean="0">
                <a:solidFill>
                  <a:schemeClr val="tx1"/>
                </a:solidFill>
                <a:effectLst/>
                <a:latin typeface="+mn-lt"/>
                <a:ea typeface="+mn-ea"/>
                <a:cs typeface="+mn-cs"/>
              </a:rPr>
              <a:t>Dendrolimus </a:t>
            </a:r>
            <a:r>
              <a:rPr lang="en-US" sz="1200" b="1" i="1" kern="1200" dirty="0" err="1" smtClean="0">
                <a:solidFill>
                  <a:schemeClr val="tx1"/>
                </a:solidFill>
                <a:effectLst/>
                <a:latin typeface="+mn-lt"/>
                <a:ea typeface="+mn-ea"/>
                <a:cs typeface="+mn-cs"/>
              </a:rPr>
              <a:t>pini</a:t>
            </a:r>
            <a:r>
              <a:rPr lang="en-US" sz="1200" b="1" kern="1200" dirty="0" smtClean="0">
                <a:solidFill>
                  <a:schemeClr val="tx1"/>
                </a:solidFill>
                <a:effectLst/>
                <a:latin typeface="+mn-lt"/>
                <a:ea typeface="+mn-ea"/>
                <a:cs typeface="+mn-cs"/>
              </a:rPr>
              <a:t> and </a:t>
            </a:r>
            <a:r>
              <a:rPr lang="en-US" sz="1200" b="1" i="1" kern="1200" dirty="0" smtClean="0">
                <a:solidFill>
                  <a:schemeClr val="tx1"/>
                </a:solidFill>
                <a:effectLst/>
                <a:latin typeface="+mn-lt"/>
                <a:ea typeface="+mn-ea"/>
                <a:cs typeface="+mn-cs"/>
              </a:rPr>
              <a:t>Dendrolimus </a:t>
            </a:r>
            <a:r>
              <a:rPr lang="en-US" sz="1200" b="1" i="1" kern="1200" dirty="0" err="1" smtClean="0">
                <a:solidFill>
                  <a:schemeClr val="tx1"/>
                </a:solidFill>
                <a:effectLst/>
                <a:latin typeface="+mn-lt"/>
                <a:ea typeface="+mn-ea"/>
                <a:cs typeface="+mn-cs"/>
              </a:rPr>
              <a:t>sibiricus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Dendrolimus </a:t>
            </a:r>
            <a:r>
              <a:rPr lang="en-US" sz="1200" i="1" kern="1200" dirty="0" err="1" smtClean="0">
                <a:solidFill>
                  <a:schemeClr val="tx1"/>
                </a:solidFill>
                <a:effectLst/>
                <a:latin typeface="+mn-lt"/>
                <a:ea typeface="+mn-ea"/>
                <a:cs typeface="+mn-cs"/>
              </a:rPr>
              <a:t>pini</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Dendrolimus </a:t>
            </a:r>
            <a:r>
              <a:rPr lang="en-US" sz="1200" i="1" kern="1200" dirty="0" err="1" smtClean="0">
                <a:solidFill>
                  <a:schemeClr val="tx1"/>
                </a:solidFill>
                <a:effectLst/>
                <a:latin typeface="+mn-lt"/>
                <a:ea typeface="+mn-ea"/>
                <a:cs typeface="+mn-cs"/>
              </a:rPr>
              <a:t>sibiricus</a:t>
            </a:r>
            <a:r>
              <a:rPr lang="en-US" sz="1200" kern="1200" dirty="0" smtClean="0">
                <a:solidFill>
                  <a:schemeClr val="tx1"/>
                </a:solidFill>
                <a:effectLst/>
                <a:latin typeface="+mn-lt"/>
                <a:ea typeface="+mn-ea"/>
                <a:cs typeface="+mn-cs"/>
              </a:rPr>
              <a:t> Lure," is effective for both </a:t>
            </a:r>
            <a:r>
              <a:rPr lang="en-US" sz="1200" i="1" kern="1200" dirty="0" smtClean="0">
                <a:solidFill>
                  <a:schemeClr val="tx1"/>
                </a:solidFill>
                <a:effectLst/>
                <a:latin typeface="+mn-lt"/>
                <a:ea typeface="+mn-ea"/>
                <a:cs typeface="+mn-cs"/>
              </a:rPr>
              <a:t>Dendrolimus </a:t>
            </a:r>
            <a:r>
              <a:rPr lang="en-US" sz="1200" i="1" kern="1200" dirty="0" err="1" smtClean="0">
                <a:solidFill>
                  <a:schemeClr val="tx1"/>
                </a:solidFill>
                <a:effectLst/>
                <a:latin typeface="+mn-lt"/>
                <a:ea typeface="+mn-ea"/>
                <a:cs typeface="+mn-cs"/>
              </a:rPr>
              <a:t>pini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D. </a:t>
            </a:r>
            <a:r>
              <a:rPr lang="en-US" sz="1200" i="1" kern="1200" dirty="0" err="1" smtClean="0">
                <a:solidFill>
                  <a:schemeClr val="tx1"/>
                </a:solidFill>
                <a:effectLst/>
                <a:latin typeface="+mn-lt"/>
                <a:ea typeface="+mn-ea"/>
                <a:cs typeface="+mn-cs"/>
              </a:rPr>
              <a:t>sibiricus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a:t>
            </a:r>
            <a:r>
              <a:rPr lang="en-US" sz="1200" i="1" kern="1200" dirty="0" smtClean="0">
                <a:solidFill>
                  <a:schemeClr val="tx1"/>
                </a:solidFill>
                <a:effectLst/>
                <a:latin typeface="+mn-lt"/>
                <a:ea typeface="+mn-ea"/>
                <a:cs typeface="+mn-cs"/>
              </a:rPr>
              <a:t> Dendrolimus </a:t>
            </a:r>
            <a:r>
              <a:rPr lang="en-US" sz="1200" i="1" kern="1200" dirty="0" err="1" smtClean="0">
                <a:solidFill>
                  <a:schemeClr val="tx1"/>
                </a:solidFill>
                <a:effectLst/>
                <a:latin typeface="+mn-lt"/>
                <a:ea typeface="+mn-ea"/>
                <a:cs typeface="+mn-cs"/>
              </a:rPr>
              <a:t>pini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listed as a survey target in your work plan, then</a:t>
            </a:r>
            <a:r>
              <a:rPr lang="en-US" sz="1200" i="1" kern="1200" dirty="0" smtClean="0">
                <a:solidFill>
                  <a:schemeClr val="tx1"/>
                </a:solidFill>
                <a:effectLst/>
                <a:latin typeface="+mn-lt"/>
                <a:ea typeface="+mn-ea"/>
                <a:cs typeface="+mn-cs"/>
              </a:rPr>
              <a:t> Dendrolimus </a:t>
            </a:r>
            <a:r>
              <a:rPr lang="en-US" sz="1200" i="1" kern="1200" dirty="0" err="1" smtClean="0">
                <a:solidFill>
                  <a:schemeClr val="tx1"/>
                </a:solidFill>
                <a:effectLst/>
                <a:latin typeface="+mn-lt"/>
                <a:ea typeface="+mn-ea"/>
                <a:cs typeface="+mn-cs"/>
              </a:rPr>
              <a:t>sibiricus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must also be listed in the work plan. If</a:t>
            </a:r>
            <a:r>
              <a:rPr lang="en-US" sz="1200" i="1" kern="1200" dirty="0" smtClean="0">
                <a:solidFill>
                  <a:schemeClr val="tx1"/>
                </a:solidFill>
                <a:effectLst/>
                <a:latin typeface="+mn-lt"/>
                <a:ea typeface="+mn-ea"/>
                <a:cs typeface="+mn-cs"/>
              </a:rPr>
              <a:t> Dendrolimus </a:t>
            </a:r>
            <a:r>
              <a:rPr lang="en-US" sz="1200" i="1" kern="1200" dirty="0" err="1" smtClean="0">
                <a:solidFill>
                  <a:schemeClr val="tx1"/>
                </a:solidFill>
                <a:effectLst/>
                <a:latin typeface="+mn-lt"/>
                <a:ea typeface="+mn-ea"/>
                <a:cs typeface="+mn-cs"/>
              </a:rPr>
              <a:t>sibiricus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listed as a survey target in your work plan, please add </a:t>
            </a:r>
            <a:r>
              <a:rPr lang="en-US" sz="1200" i="1" kern="1200" dirty="0" smtClean="0">
                <a:solidFill>
                  <a:schemeClr val="tx1"/>
                </a:solidFill>
                <a:effectLst/>
                <a:latin typeface="+mn-lt"/>
                <a:ea typeface="+mn-ea"/>
                <a:cs typeface="+mn-cs"/>
              </a:rPr>
              <a:t>Dendrolimus </a:t>
            </a:r>
            <a:r>
              <a:rPr lang="en-US" sz="1200" i="1" kern="1200" dirty="0" err="1" smtClean="0">
                <a:solidFill>
                  <a:schemeClr val="tx1"/>
                </a:solidFill>
                <a:effectLst/>
                <a:latin typeface="+mn-lt"/>
                <a:ea typeface="+mn-ea"/>
                <a:cs typeface="+mn-cs"/>
              </a:rPr>
              <a:t>pini</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guidance has been added to the AMPS pages for </a:t>
            </a:r>
            <a:r>
              <a:rPr lang="en-US" sz="1200" i="1" u="sng" kern="1200" dirty="0" smtClean="0">
                <a:solidFill>
                  <a:schemeClr val="tx1"/>
                </a:solidFill>
                <a:effectLst/>
                <a:latin typeface="+mn-lt"/>
                <a:ea typeface="+mn-ea"/>
                <a:cs typeface="+mn-cs"/>
                <a:hlinkClick r:id="rId3"/>
              </a:rPr>
              <a:t>Dendrolimus </a:t>
            </a:r>
            <a:r>
              <a:rPr lang="en-US" sz="1200" i="1" u="sng" kern="1200" dirty="0" err="1" smtClean="0">
                <a:solidFill>
                  <a:schemeClr val="tx1"/>
                </a:solidFill>
                <a:effectLst/>
                <a:latin typeface="+mn-lt"/>
                <a:ea typeface="+mn-ea"/>
                <a:cs typeface="+mn-cs"/>
                <a:hlinkClick r:id="rId3"/>
              </a:rPr>
              <a:t>pini</a:t>
            </a:r>
            <a:r>
              <a:rPr lang="en-US" sz="1200" kern="1200" dirty="0" smtClean="0">
                <a:solidFill>
                  <a:schemeClr val="tx1"/>
                </a:solidFill>
                <a:effectLst/>
                <a:latin typeface="+mn-lt"/>
                <a:ea typeface="+mn-ea"/>
                <a:cs typeface="+mn-cs"/>
              </a:rPr>
              <a:t> and </a:t>
            </a:r>
            <a:r>
              <a:rPr lang="en-US" sz="1200" i="1" u="sng" kern="1200" dirty="0" smtClean="0">
                <a:solidFill>
                  <a:schemeClr val="tx1"/>
                </a:solidFill>
                <a:effectLst/>
                <a:latin typeface="+mn-lt"/>
                <a:ea typeface="+mn-ea"/>
                <a:cs typeface="+mn-cs"/>
                <a:hlinkClick r:id="rId4"/>
              </a:rPr>
              <a:t>Dendrolimus </a:t>
            </a:r>
            <a:r>
              <a:rPr lang="en-US" sz="1200" i="1" u="sng" kern="1200" dirty="0" err="1" smtClean="0">
                <a:solidFill>
                  <a:schemeClr val="tx1"/>
                </a:solidFill>
                <a:effectLst/>
                <a:latin typeface="+mn-lt"/>
                <a:ea typeface="+mn-ea"/>
                <a:cs typeface="+mn-cs"/>
                <a:hlinkClick r:id="rId4"/>
              </a:rPr>
              <a:t>sibiricus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Tetropium fuscum and Tetropium castaneum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approved lure combination 1) Spruce Blend Lure, 2) Geranyl Acetol Lure, and 3) Ethanol Lure, are effective for both </a:t>
            </a:r>
            <a:r>
              <a:rPr lang="en-US" sz="1200" i="1" kern="1200" dirty="0" smtClean="0">
                <a:solidFill>
                  <a:schemeClr val="tx1"/>
                </a:solidFill>
                <a:effectLst/>
                <a:latin typeface="+mn-lt"/>
                <a:ea typeface="+mn-ea"/>
                <a:cs typeface="+mn-cs"/>
              </a:rPr>
              <a:t>Tetropium fuscum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Tetropium </a:t>
            </a:r>
            <a:r>
              <a:rPr lang="en-US" sz="1200" i="1" kern="1200" dirty="0" err="1" smtClean="0">
                <a:solidFill>
                  <a:schemeClr val="tx1"/>
                </a:solidFill>
                <a:effectLst/>
                <a:latin typeface="+mn-lt"/>
                <a:ea typeface="+mn-ea"/>
                <a:cs typeface="+mn-cs"/>
              </a:rPr>
              <a:t>canstaneum</a:t>
            </a:r>
            <a:r>
              <a:rPr lang="en-US" sz="1200" kern="1200" dirty="0" smtClean="0">
                <a:solidFill>
                  <a:schemeClr val="tx1"/>
                </a:solidFill>
                <a:effectLst/>
                <a:latin typeface="+mn-lt"/>
                <a:ea typeface="+mn-ea"/>
                <a:cs typeface="+mn-cs"/>
              </a:rPr>
              <a:t>. If</a:t>
            </a:r>
            <a:r>
              <a:rPr lang="en-US" sz="1200" i="1" kern="1200" dirty="0" smtClean="0">
                <a:solidFill>
                  <a:schemeClr val="tx1"/>
                </a:solidFill>
                <a:effectLst/>
                <a:latin typeface="+mn-lt"/>
                <a:ea typeface="+mn-ea"/>
                <a:cs typeface="+mn-cs"/>
              </a:rPr>
              <a:t> Tetropium fuscum</a:t>
            </a:r>
            <a:r>
              <a:rPr lang="en-US" sz="1200" kern="1200" dirty="0" smtClean="0">
                <a:solidFill>
                  <a:schemeClr val="tx1"/>
                </a:solidFill>
                <a:effectLst/>
                <a:latin typeface="+mn-lt"/>
                <a:ea typeface="+mn-ea"/>
                <a:cs typeface="+mn-cs"/>
              </a:rPr>
              <a:t> is listed as a survey target in your work plan, then</a:t>
            </a:r>
            <a:r>
              <a:rPr lang="en-US" sz="1200" i="1" kern="1200" dirty="0" smtClean="0">
                <a:solidFill>
                  <a:schemeClr val="tx1"/>
                </a:solidFill>
                <a:effectLst/>
                <a:latin typeface="+mn-lt"/>
                <a:ea typeface="+mn-ea"/>
                <a:cs typeface="+mn-cs"/>
              </a:rPr>
              <a:t> Tetropium castaneum</a:t>
            </a:r>
            <a:r>
              <a:rPr lang="en-US" sz="1200" kern="1200" dirty="0" smtClean="0">
                <a:solidFill>
                  <a:schemeClr val="tx1"/>
                </a:solidFill>
                <a:effectLst/>
                <a:latin typeface="+mn-lt"/>
                <a:ea typeface="+mn-ea"/>
                <a:cs typeface="+mn-cs"/>
              </a:rPr>
              <a:t> must also be listed in the work plan. If</a:t>
            </a:r>
            <a:r>
              <a:rPr lang="en-US" sz="1200" i="1" kern="1200" dirty="0" smtClean="0">
                <a:solidFill>
                  <a:schemeClr val="tx1"/>
                </a:solidFill>
                <a:effectLst/>
                <a:latin typeface="+mn-lt"/>
                <a:ea typeface="+mn-ea"/>
                <a:cs typeface="+mn-cs"/>
              </a:rPr>
              <a:t> Tetropium castaneum</a:t>
            </a:r>
            <a:r>
              <a:rPr lang="en-US" sz="1200" kern="1200" dirty="0" smtClean="0">
                <a:solidFill>
                  <a:schemeClr val="tx1"/>
                </a:solidFill>
                <a:effectLst/>
                <a:latin typeface="+mn-lt"/>
                <a:ea typeface="+mn-ea"/>
                <a:cs typeface="+mn-cs"/>
              </a:rPr>
              <a:t> is listed, please add</a:t>
            </a:r>
            <a:r>
              <a:rPr lang="en-US" sz="1200" i="1" kern="1200" dirty="0" smtClean="0">
                <a:solidFill>
                  <a:schemeClr val="tx1"/>
                </a:solidFill>
                <a:effectLst/>
                <a:latin typeface="+mn-lt"/>
                <a:ea typeface="+mn-ea"/>
                <a:cs typeface="+mn-cs"/>
              </a:rPr>
              <a:t> Tetropium fuscum</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guidance has been added to the AMPS pages for </a:t>
            </a:r>
            <a:r>
              <a:rPr lang="en-US" sz="1200" i="1" u="sng" kern="1200" dirty="0" smtClean="0">
                <a:solidFill>
                  <a:schemeClr val="tx1"/>
                </a:solidFill>
                <a:effectLst/>
                <a:latin typeface="+mn-lt"/>
                <a:ea typeface="+mn-ea"/>
                <a:cs typeface="+mn-cs"/>
                <a:hlinkClick r:id="rId5"/>
              </a:rPr>
              <a:t>Tetropium fuscum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i="1" u="sng" kern="1200" dirty="0" smtClean="0">
                <a:solidFill>
                  <a:schemeClr val="tx1"/>
                </a:solidFill>
                <a:effectLst/>
                <a:latin typeface="+mn-lt"/>
                <a:ea typeface="+mn-ea"/>
                <a:cs typeface="+mn-cs"/>
                <a:hlinkClick r:id="rId6"/>
              </a:rPr>
              <a:t>Tetropium </a:t>
            </a:r>
            <a:r>
              <a:rPr lang="en-US" sz="1200" i="1" u="sng" kern="1200" dirty="0" err="1" smtClean="0">
                <a:solidFill>
                  <a:schemeClr val="tx1"/>
                </a:solidFill>
                <a:effectLst/>
                <a:latin typeface="+mn-lt"/>
                <a:ea typeface="+mn-ea"/>
                <a:cs typeface="+mn-cs"/>
                <a:hlinkClick r:id="rId6"/>
              </a:rPr>
              <a:t>canstaneum</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27405D-4201-4EC6-96C5-E54EF8DE8627}" type="slidenum">
              <a:rPr lang="en-US" smtClean="0"/>
              <a:t>14</a:t>
            </a:fld>
            <a:endParaRPr lang="en-US"/>
          </a:p>
        </p:txBody>
      </p:sp>
    </p:spTree>
    <p:extLst>
      <p:ext uri="{BB962C8B-B14F-4D97-AF65-F5344CB8AC3E}">
        <p14:creationId xmlns:p14="http://schemas.microsoft.com/office/powerpoint/2010/main" val="30333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Trap and lure combinations - especially lures that attract multiple targets</a:t>
            </a:r>
          </a:p>
        </p:txBody>
      </p:sp>
      <p:sp>
        <p:nvSpPr>
          <p:cNvPr id="4" name="Slide Number Placeholder 3"/>
          <p:cNvSpPr>
            <a:spLocks noGrp="1"/>
          </p:cNvSpPr>
          <p:nvPr>
            <p:ph type="sldNum" sz="quarter" idx="10"/>
          </p:nvPr>
        </p:nvSpPr>
        <p:spPr/>
        <p:txBody>
          <a:bodyPr/>
          <a:lstStyle/>
          <a:p>
            <a:fld id="{8627405D-4201-4EC6-96C5-E54EF8DE8627}" type="slidenum">
              <a:rPr lang="en-US" smtClean="0"/>
              <a:t>15</a:t>
            </a:fld>
            <a:endParaRPr lang="en-US"/>
          </a:p>
        </p:txBody>
      </p:sp>
    </p:spTree>
    <p:extLst>
      <p:ext uri="{BB962C8B-B14F-4D97-AF65-F5344CB8AC3E}">
        <p14:creationId xmlns:p14="http://schemas.microsoft.com/office/powerpoint/2010/main" val="176832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of current manual intros.</a:t>
            </a:r>
          </a:p>
          <a:p>
            <a:endParaRPr lang="en-US" dirty="0" smtClean="0"/>
          </a:p>
          <a:p>
            <a:r>
              <a:rPr lang="en-US" dirty="0" smtClean="0"/>
              <a:t>Potential changes in format</a:t>
            </a:r>
            <a:r>
              <a:rPr lang="en-US" baseline="0" dirty="0" smtClean="0"/>
              <a:t> and presentation of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83180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a:t>
            </a:r>
            <a:r>
              <a:rPr lang="en-US" baseline="0" dirty="0" smtClean="0"/>
              <a:t> to 2012, manuals were one large PDF file. They were difficult to maintain.</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362683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information, such as trap descriptions</a:t>
            </a:r>
            <a:r>
              <a:rPr lang="en-US" baseline="0" dirty="0" smtClean="0"/>
              <a:t>, survey planning, and sample submission are the same regardless of the survey. With 15 manuals, keeping them updated takes a significant amount of time. We do not want to preclude information in the datasheets.</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4044105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 of redundancy in the manual introductions. </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36979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 takes it</a:t>
            </a:r>
            <a:r>
              <a:rPr lang="en-US" baseline="0" dirty="0" smtClean="0"/>
              <a:t> from here. </a:t>
            </a:r>
            <a:r>
              <a:rPr lang="en-US" dirty="0" smtClean="0"/>
              <a:t>Here is an example of the 2018 pine manual introduction.</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591349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five main sections in each manual introduction as well as appendices.</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734182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Arial" charset="0"/>
                <a:ea typeface="+mn-ea"/>
                <a:cs typeface="Arial" panose="020B0604020202020204" pitchFamily="34" charset="0"/>
              </a:rPr>
              <a:t>The first section of describes the purpose of the Commodity-based Survey Reference. This section also lists the pest species targeted in the respective survey. Pest lists are also available on the approved methods page. </a:t>
            </a:r>
          </a:p>
          <a:p>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98041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t>
            </a:r>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83969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Here is a sample of information from Section</a:t>
            </a:r>
            <a:r>
              <a:rPr lang="en-US" baseline="0" dirty="0" smtClean="0"/>
              <a:t> II. This section r</a:t>
            </a:r>
            <a:r>
              <a:rPr lang="en-US" dirty="0" smtClean="0"/>
              <a:t>eviews pests for survey, trap types, and trap and lure combinations. It</a:t>
            </a:r>
            <a:r>
              <a:rPr lang="en-US" baseline="0" dirty="0" smtClean="0"/>
              <a:t> also l</a:t>
            </a:r>
            <a:r>
              <a:rPr lang="en-US" dirty="0" smtClean="0"/>
              <a:t>ists</a:t>
            </a:r>
            <a:r>
              <a:rPr lang="en-US" baseline="0" dirty="0" smtClean="0"/>
              <a:t> target pests again.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850887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3 is brief and can be absorbed into other documents.</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655732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general information on conducting a visual survey and a trap &amp; lure survey. It provides specific information about visual symptoms of target pests. This is redundant and can be found in pest datasheets. Trap and lure information is also largely redundant.</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2499655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V: Information is the same across manuals. </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621535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Appendices</a:t>
            </a:r>
            <a:r>
              <a:rPr lang="en-US" baseline="0" dirty="0" smtClean="0"/>
              <a:t> provide additional information that is relevant to the respective survey. A copy of PPQ form 391 is also included. </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3226617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survey supply page</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3649713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survey supply page</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410460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t>
            </a:r>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737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t>
            </a:r>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4612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glue used in wing trap kits has been found to damage samples, making screening and identification difficult and time consuming. Studies support the use of plastic bucket traps for </a:t>
            </a:r>
            <a:r>
              <a:rPr lang="en-US" sz="1200" i="1" kern="1200" dirty="0" smtClean="0">
                <a:solidFill>
                  <a:schemeClr val="tx1"/>
                </a:solidFill>
                <a:effectLst/>
                <a:latin typeface="+mn-lt"/>
                <a:ea typeface="+mn-ea"/>
                <a:cs typeface="+mn-cs"/>
              </a:rPr>
              <a:t>C. chalcites</a:t>
            </a:r>
            <a:r>
              <a:rPr lang="en-US" sz="1200" kern="1200" dirty="0" smtClean="0">
                <a:solidFill>
                  <a:schemeClr val="tx1"/>
                </a:solidFill>
                <a:effectLst/>
                <a:latin typeface="+mn-lt"/>
                <a:ea typeface="+mn-ea"/>
                <a:cs typeface="+mn-cs"/>
              </a:rPr>
              <a:t> early detection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Sweep net sampling has been added as an approved method for </a:t>
            </a:r>
            <a:r>
              <a:rPr lang="en-US" sz="1200" i="1" kern="1200" dirty="0" smtClean="0">
                <a:solidFill>
                  <a:schemeClr val="tx1"/>
                </a:solidFill>
                <a:effectLst/>
                <a:latin typeface="+mn-lt"/>
                <a:ea typeface="+mn-ea"/>
                <a:cs typeface="+mn-cs"/>
              </a:rPr>
              <a:t>Chrysodeixis chalcites </a:t>
            </a:r>
            <a:r>
              <a:rPr lang="en-US" sz="1200" kern="1200" dirty="0" smtClean="0">
                <a:solidFill>
                  <a:schemeClr val="tx1"/>
                </a:solidFill>
                <a:effectLst/>
                <a:latin typeface="+mn-lt"/>
                <a:ea typeface="+mn-ea"/>
                <a:cs typeface="+mn-cs"/>
              </a:rPr>
              <a:t>(golden twin spot moth). </a:t>
            </a:r>
            <a:r>
              <a:rPr lang="en-US" sz="1200" b="1" kern="1200" dirty="0" smtClean="0">
                <a:solidFill>
                  <a:schemeClr val="tx1"/>
                </a:solidFill>
                <a:effectLst/>
                <a:latin typeface="+mn-lt"/>
                <a:ea typeface="+mn-ea"/>
                <a:cs typeface="+mn-cs"/>
              </a:rPr>
              <a:t>This method is approved for negative data reporting from Michigan, only.</a:t>
            </a:r>
            <a:r>
              <a:rPr lang="en-US" sz="1200" kern="1200" dirty="0" smtClean="0">
                <a:solidFill>
                  <a:schemeClr val="tx1"/>
                </a:solidFill>
                <a:effectLst/>
                <a:latin typeface="+mn-lt"/>
                <a:ea typeface="+mn-ea"/>
                <a:cs typeface="+mn-cs"/>
              </a:rPr>
              <a:t> Michigan is employing sweep net sampling to target the larval life stage to determine if adult detections represent a breeding population or fly-overs from an adjacent population present in Canada. Wing trap kits (paper or plastic) and the plastic bucket trap remain the only approved traps for all other states.</a:t>
            </a:r>
          </a:p>
          <a:p>
            <a:pPr lvl="0"/>
            <a:endParaRPr lang="en-US" dirty="0" smtClean="0"/>
          </a:p>
        </p:txBody>
      </p:sp>
      <p:sp>
        <p:nvSpPr>
          <p:cNvPr id="4" name="Slide Number Placeholder 3"/>
          <p:cNvSpPr>
            <a:spLocks noGrp="1"/>
          </p:cNvSpPr>
          <p:nvPr>
            <p:ph type="sldNum" sz="quarter" idx="10"/>
          </p:nvPr>
        </p:nvSpPr>
        <p:spPr/>
        <p:txBody>
          <a:bodyPr/>
          <a:lstStyle/>
          <a:p>
            <a:fld id="{C44A5457-3407-44A1-8566-BE3BBF489E4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331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document includes a table for trap and lure combinations as well as a table that lists the targets for visual and </a:t>
            </a:r>
            <a:r>
              <a:rPr lang="en-US" sz="1200" i="1" kern="1200" dirty="0" smtClean="0">
                <a:solidFill>
                  <a:schemeClr val="tx1"/>
                </a:solidFill>
                <a:effectLst/>
                <a:latin typeface="+mn-lt"/>
                <a:ea typeface="+mn-ea"/>
                <a:cs typeface="+mn-cs"/>
              </a:rPr>
              <a:t>Cerceris </a:t>
            </a:r>
            <a:r>
              <a:rPr lang="en-US" sz="1200" kern="1200" dirty="0" smtClean="0">
                <a:solidFill>
                  <a:schemeClr val="tx1"/>
                </a:solidFill>
                <a:effectLst/>
                <a:latin typeface="+mn-lt"/>
                <a:ea typeface="+mn-ea"/>
                <a:cs typeface="+mn-cs"/>
              </a:rPr>
              <a:t>wasp survey. Updates include removing pests that are no longer CAPS targets, adding new lure and trap combinations, and providing links to resources (e.g., Cerceris wasp protocol).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tables are meant to act as a reference when purchasing survey supplies or planning surveys.</a:t>
            </a:r>
            <a:endParaRPr lang="en-US" dirty="0" smtClean="0"/>
          </a:p>
          <a:p>
            <a:endParaRPr lang="en-US" dirty="0"/>
          </a:p>
        </p:txBody>
      </p:sp>
      <p:sp>
        <p:nvSpPr>
          <p:cNvPr id="4" name="Slide Number Placeholder 3"/>
          <p:cNvSpPr>
            <a:spLocks noGrp="1"/>
          </p:cNvSpPr>
          <p:nvPr>
            <p:ph type="sldNum" sz="quarter" idx="10"/>
          </p:nvPr>
        </p:nvSpPr>
        <p:spPr/>
        <p:txBody>
          <a:bodyPr/>
          <a:lstStyle/>
          <a:p>
            <a:fld id="{8627405D-4201-4EC6-96C5-E54EF8DE8627}" type="slidenum">
              <a:rPr lang="en-US" smtClean="0"/>
              <a:t>7</a:t>
            </a:fld>
            <a:endParaRPr lang="en-US"/>
          </a:p>
        </p:txBody>
      </p:sp>
    </p:spTree>
    <p:extLst>
      <p:ext uri="{BB962C8B-B14F-4D97-AF65-F5344CB8AC3E}">
        <p14:creationId xmlns:p14="http://schemas.microsoft.com/office/powerpoint/2010/main" val="178187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document includes a table for trap and lure combinations as well as a table that lists the targets for visual and </a:t>
            </a:r>
            <a:r>
              <a:rPr lang="en-US" sz="1200" i="1" kern="1200" dirty="0" smtClean="0">
                <a:solidFill>
                  <a:schemeClr val="tx1"/>
                </a:solidFill>
                <a:effectLst/>
                <a:latin typeface="+mn-lt"/>
                <a:ea typeface="+mn-ea"/>
                <a:cs typeface="+mn-cs"/>
              </a:rPr>
              <a:t>Cerceris </a:t>
            </a:r>
            <a:r>
              <a:rPr lang="en-US" sz="1200" kern="1200" dirty="0" smtClean="0">
                <a:solidFill>
                  <a:schemeClr val="tx1"/>
                </a:solidFill>
                <a:effectLst/>
                <a:latin typeface="+mn-lt"/>
                <a:ea typeface="+mn-ea"/>
                <a:cs typeface="+mn-cs"/>
              </a:rPr>
              <a:t>wasp survey. Updates include removing pests that are no longer CAPS targets, adding new lure and trap combinations, and providing links to resources (e.g., Cerceris wasp protocol). It will be available before Sept 30th and we will send an announcement. </a:t>
            </a:r>
            <a:r>
              <a:rPr lang="en-US" sz="1200" kern="1200" smtClean="0">
                <a:solidFill>
                  <a:schemeClr val="tx1"/>
                </a:solidFill>
                <a:effectLst/>
                <a:latin typeface="+mn-lt"/>
                <a:ea typeface="+mn-ea"/>
                <a:cs typeface="+mn-cs"/>
              </a:rPr>
              <a:t>The tables are meant to act as a reference when purchasing survey supplies or planning surveys.</a:t>
            </a:r>
            <a:endParaRPr lang="en-US" smtClean="0"/>
          </a:p>
          <a:p>
            <a:endParaRPr lang="en-US"/>
          </a:p>
        </p:txBody>
      </p:sp>
      <p:sp>
        <p:nvSpPr>
          <p:cNvPr id="4" name="Slide Number Placeholder 3"/>
          <p:cNvSpPr>
            <a:spLocks noGrp="1"/>
          </p:cNvSpPr>
          <p:nvPr>
            <p:ph type="sldNum" sz="quarter" idx="10"/>
          </p:nvPr>
        </p:nvSpPr>
        <p:spPr/>
        <p:txBody>
          <a:bodyPr/>
          <a:lstStyle/>
          <a:p>
            <a:fld id="{8627405D-4201-4EC6-96C5-E54EF8DE8627}" type="slidenum">
              <a:rPr lang="en-US" smtClean="0"/>
              <a:t>8</a:t>
            </a:fld>
            <a:endParaRPr lang="en-US"/>
          </a:p>
        </p:txBody>
      </p:sp>
    </p:spTree>
    <p:extLst>
      <p:ext uri="{BB962C8B-B14F-4D97-AF65-F5344CB8AC3E}">
        <p14:creationId xmlns:p14="http://schemas.microsoft.com/office/powerpoint/2010/main" val="2671048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a:t>
            </a:r>
            <a:r>
              <a:rPr lang="en-US" dirty="0" err="1" smtClean="0"/>
              <a:t>Fumipennis</a:t>
            </a:r>
            <a:r>
              <a:rPr lang="en-US" dirty="0" smtClean="0"/>
              <a:t> - which is found in the eastern United States from Florida to Maine and west to Texas and Wyoming. Not recorded</a:t>
            </a:r>
            <a:r>
              <a:rPr lang="en-US" baseline="0" dirty="0" smtClean="0"/>
              <a:t> in North Dakota or Montana and west. </a:t>
            </a:r>
            <a:endParaRPr lang="en-US" dirty="0" smtClean="0"/>
          </a:p>
          <a:p>
            <a:endParaRPr lang="en-US" dirty="0" smtClean="0"/>
          </a:p>
          <a:p>
            <a:r>
              <a:rPr lang="en-US" dirty="0" smtClean="0"/>
              <a:t>Careless, P., S. A. Marshall, and B. D. Gill. 2014. The use of Cerceris </a:t>
            </a:r>
            <a:r>
              <a:rPr lang="en-US" dirty="0" err="1" smtClean="0"/>
              <a:t>fumipennis</a:t>
            </a:r>
            <a:r>
              <a:rPr lang="en-US" dirty="0" smtClean="0"/>
              <a:t> (Hymenoptera: </a:t>
            </a:r>
            <a:r>
              <a:rPr lang="en-US" dirty="0" err="1" smtClean="0"/>
              <a:t>Crabronidae</a:t>
            </a:r>
            <a:r>
              <a:rPr lang="en-US" dirty="0" smtClean="0"/>
              <a:t>) for surveying and monitoring emerald ash borer (Coleoptera: Buprestidae) infestations in eastern North America. Can.</a:t>
            </a:r>
            <a:r>
              <a:rPr lang="en-US" baseline="0" dirty="0" smtClean="0"/>
              <a:t> </a:t>
            </a:r>
            <a:r>
              <a:rPr lang="en-US" baseline="0" dirty="0" err="1" smtClean="0"/>
              <a:t>Entomol</a:t>
            </a:r>
            <a:r>
              <a:rPr lang="en-US" baseline="0" dirty="0" smtClean="0"/>
              <a:t>. 146:90-105. Last accessed January 29, 2018 from https://www.cambridge.org/core/journals/canadian-entomologist/article/use-of-cerceris-fumipennis-hymenoptera-crabronidae-for-surveying-and-monitoring-emerald-ash-borer-coleoptera-buprestidae-infestations-in-eastern-north-america/22361B8C4664201C9F9A90E3ACDED53C </a:t>
            </a:r>
            <a:endParaRPr lang="en-US" dirty="0"/>
          </a:p>
        </p:txBody>
      </p:sp>
      <p:sp>
        <p:nvSpPr>
          <p:cNvPr id="4" name="Slide Number Placeholder 3"/>
          <p:cNvSpPr>
            <a:spLocks noGrp="1"/>
          </p:cNvSpPr>
          <p:nvPr>
            <p:ph type="sldNum" sz="quarter" idx="10"/>
          </p:nvPr>
        </p:nvSpPr>
        <p:spPr/>
        <p:txBody>
          <a:bodyPr/>
          <a:lstStyle/>
          <a:p>
            <a:fld id="{8627405D-4201-4EC6-96C5-E54EF8DE8627}" type="slidenum">
              <a:rPr lang="en-US" smtClean="0"/>
              <a:t>9</a:t>
            </a:fld>
            <a:endParaRPr lang="en-US"/>
          </a:p>
        </p:txBody>
      </p:sp>
    </p:spTree>
    <p:extLst>
      <p:ext uri="{BB962C8B-B14F-4D97-AF65-F5344CB8AC3E}">
        <p14:creationId xmlns:p14="http://schemas.microsoft.com/office/powerpoint/2010/main" val="276237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a:t>
            </a:r>
            <a:r>
              <a:rPr lang="en-US" dirty="0" err="1" smtClean="0"/>
              <a:t>Fumipennis</a:t>
            </a:r>
            <a:r>
              <a:rPr lang="en-US" dirty="0" smtClean="0"/>
              <a:t> - which is found in the eastern United States from Florida to Maine and west to Texas and Wyoming.</a:t>
            </a:r>
            <a:endParaRPr lang="en-US" dirty="0"/>
          </a:p>
        </p:txBody>
      </p:sp>
      <p:sp>
        <p:nvSpPr>
          <p:cNvPr id="4" name="Slide Number Placeholder 3"/>
          <p:cNvSpPr>
            <a:spLocks noGrp="1"/>
          </p:cNvSpPr>
          <p:nvPr>
            <p:ph type="sldNum" sz="quarter" idx="10"/>
          </p:nvPr>
        </p:nvSpPr>
        <p:spPr/>
        <p:txBody>
          <a:bodyPr/>
          <a:lstStyle/>
          <a:p>
            <a:fld id="{8627405D-4201-4EC6-96C5-E54EF8DE8627}" type="slidenum">
              <a:rPr lang="en-US" smtClean="0"/>
              <a:t>10</a:t>
            </a:fld>
            <a:endParaRPr lang="en-US"/>
          </a:p>
        </p:txBody>
      </p:sp>
    </p:spTree>
    <p:extLst>
      <p:ext uri="{BB962C8B-B14F-4D97-AF65-F5344CB8AC3E}">
        <p14:creationId xmlns:p14="http://schemas.microsoft.com/office/powerpoint/2010/main" val="291559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60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032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3512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218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8581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5106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550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7259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1406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9276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7724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7934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4564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1111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148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9902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760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192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7379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798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40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94DA330-4F63-4BB6-A2F4-4090831DCC21}" type="datetimeFigureOut">
              <a:rPr lang="en-US">
                <a:solidFill>
                  <a:prstClr val="black"/>
                </a:solidFill>
              </a:rPr>
              <a:pPr/>
              <a:t>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8ED35DA-6D0E-4342-80EF-94220C9EF66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3152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706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 SigLockup Master PwPt.Neg-transbg.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sp>
        <p:nvSpPr>
          <p:cNvPr id="2" name="Title Placeholder 1"/>
          <p:cNvSpPr>
            <a:spLocks noGrp="1"/>
          </p:cNvSpPr>
          <p:nvPr>
            <p:ph type="title"/>
          </p:nvPr>
        </p:nvSpPr>
        <p:spPr>
          <a:xfrm>
            <a:off x="457200" y="914400"/>
            <a:ext cx="8229600" cy="7106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5402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706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 SigLockup Master PwPt.Neg-transbg.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sp>
        <p:nvSpPr>
          <p:cNvPr id="2" name="Title Placeholder 1"/>
          <p:cNvSpPr>
            <a:spLocks noGrp="1"/>
          </p:cNvSpPr>
          <p:nvPr>
            <p:ph type="title"/>
          </p:nvPr>
        </p:nvSpPr>
        <p:spPr>
          <a:xfrm>
            <a:off x="457200" y="914400"/>
            <a:ext cx="8229600" cy="7106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8966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iel.Z.Mackesy@aphis.usda.gov" TargetMode="External"/><Relationship Id="rId2" Type="http://schemas.openxmlformats.org/officeDocument/2006/relationships/hyperlink" Target="mailto:Heather.Moylett@aphis.usd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Daniel.Z.Mackesy@aphis.usda.gov" TargetMode="Externa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hyperlink" Target="mailto:Heather.Moylett@aphis.usda.gov" TargetMode="External"/><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download.ceris.purdue.edu/file/34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ownload.ceris.purdue.edu/file/347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download.ceris.purdue.edu/file/347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ownload.ceris.purdue.edu/file/25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4800" dirty="0" smtClean="0"/>
              <a:t>Approved Methods for Pest Surveillance </a:t>
            </a:r>
            <a:endParaRPr lang="en-US" sz="4800" dirty="0"/>
          </a:p>
        </p:txBody>
      </p:sp>
      <p:sp>
        <p:nvSpPr>
          <p:cNvPr id="5" name="Subtitle 4"/>
          <p:cNvSpPr>
            <a:spLocks noGrp="1"/>
          </p:cNvSpPr>
          <p:nvPr>
            <p:ph type="subTitle" idx="1"/>
          </p:nvPr>
        </p:nvSpPr>
        <p:spPr>
          <a:xfrm>
            <a:off x="381000" y="4391025"/>
            <a:ext cx="8382000" cy="990600"/>
          </a:xfrm>
        </p:spPr>
        <p:txBody>
          <a:bodyPr numCol="2">
            <a:normAutofit/>
          </a:bodyPr>
          <a:lstStyle/>
          <a:p>
            <a:r>
              <a:rPr lang="en-US" sz="2000" dirty="0" smtClean="0"/>
              <a:t>Heather Moylett</a:t>
            </a:r>
          </a:p>
          <a:p>
            <a:r>
              <a:rPr lang="en-US" sz="2000" dirty="0" smtClean="0">
                <a:hlinkClick r:id="rId2"/>
              </a:rPr>
              <a:t>Heather.Moylett@aphis.usda.gov</a:t>
            </a:r>
            <a:endParaRPr lang="en-US" sz="2000" dirty="0" smtClean="0"/>
          </a:p>
          <a:p>
            <a:r>
              <a:rPr lang="en-US" sz="2000" dirty="0" smtClean="0"/>
              <a:t>Daniel Mackesy</a:t>
            </a:r>
          </a:p>
          <a:p>
            <a:r>
              <a:rPr lang="en-US" sz="2000" dirty="0" smtClean="0">
                <a:hlinkClick r:id="rId3"/>
              </a:rPr>
              <a:t>Daniel.Z.Mackesy@aphis.usda.gov</a:t>
            </a:r>
            <a:r>
              <a:rPr lang="en-US" sz="2000" dirty="0" smtClean="0"/>
              <a:t> </a:t>
            </a:r>
            <a:endParaRPr lang="en-US" sz="2000" dirty="0"/>
          </a:p>
        </p:txBody>
      </p:sp>
      <p:sp>
        <p:nvSpPr>
          <p:cNvPr id="6" name="TextBox 5"/>
          <p:cNvSpPr txBox="1"/>
          <p:nvPr/>
        </p:nvSpPr>
        <p:spPr>
          <a:xfrm>
            <a:off x="1143000" y="6172200"/>
            <a:ext cx="6858000" cy="369332"/>
          </a:xfrm>
          <a:prstGeom prst="rect">
            <a:avLst/>
          </a:prstGeom>
          <a:noFill/>
        </p:spPr>
        <p:txBody>
          <a:bodyPr wrap="square" numCol="1" rtlCol="0">
            <a:spAutoFit/>
          </a:bodyPr>
          <a:lstStyle/>
          <a:p>
            <a:r>
              <a:rPr lang="en-US" dirty="0" smtClean="0"/>
              <a:t>Annual NCC Meeting	February 7-8, 2018		Newnan, GA</a:t>
            </a:r>
            <a:endParaRPr lang="en-US" dirty="0"/>
          </a:p>
        </p:txBody>
      </p:sp>
    </p:spTree>
    <p:extLst>
      <p:ext uri="{BB962C8B-B14F-4D97-AF65-F5344CB8AC3E}">
        <p14:creationId xmlns:p14="http://schemas.microsoft.com/office/powerpoint/2010/main" val="776040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25046"/>
            <a:ext cx="8229600" cy="4501118"/>
          </a:xfrm>
        </p:spPr>
        <p:txBody>
          <a:bodyPr>
            <a:normAutofit/>
          </a:bodyPr>
          <a:lstStyle/>
          <a:p>
            <a:pPr marL="0" indent="0">
              <a:buNone/>
            </a:pPr>
            <a:r>
              <a:rPr lang="en-US" sz="2800" i="1" dirty="0"/>
              <a:t>Cerceris </a:t>
            </a:r>
            <a:r>
              <a:rPr lang="en-US" sz="2800" dirty="0"/>
              <a:t>Wasp Survey </a:t>
            </a:r>
            <a:r>
              <a:rPr lang="en-US" sz="2800" dirty="0" smtClean="0"/>
              <a:t>Protocol using </a:t>
            </a:r>
            <a:r>
              <a:rPr lang="en-US" sz="2800" i="1" dirty="0" smtClean="0"/>
              <a:t>C. </a:t>
            </a:r>
            <a:r>
              <a:rPr lang="en-US" sz="2800" i="1" dirty="0" err="1" smtClean="0"/>
              <a:t>californica</a:t>
            </a:r>
            <a:r>
              <a:rPr lang="en-US" sz="2800" dirty="0" smtClean="0"/>
              <a:t> </a:t>
            </a:r>
          </a:p>
          <a:p>
            <a:r>
              <a:rPr lang="en-US" dirty="0" smtClean="0">
                <a:solidFill>
                  <a:schemeClr val="tx2"/>
                </a:solidFill>
              </a:rPr>
              <a:t>Western </a:t>
            </a:r>
            <a:r>
              <a:rPr lang="en-US" dirty="0">
                <a:solidFill>
                  <a:schemeClr val="tx2"/>
                </a:solidFill>
              </a:rPr>
              <a:t>species, </a:t>
            </a:r>
            <a:r>
              <a:rPr lang="en-US" i="1" dirty="0">
                <a:solidFill>
                  <a:schemeClr val="tx2"/>
                </a:solidFill>
              </a:rPr>
              <a:t>Cerceris </a:t>
            </a:r>
            <a:r>
              <a:rPr lang="en-US" i="1" dirty="0" err="1" smtClean="0">
                <a:solidFill>
                  <a:schemeClr val="tx2"/>
                </a:solidFill>
              </a:rPr>
              <a:t>californica</a:t>
            </a:r>
            <a:r>
              <a:rPr lang="en-US" dirty="0" smtClean="0">
                <a:solidFill>
                  <a:schemeClr val="tx2"/>
                </a:solidFill>
              </a:rPr>
              <a:t> </a:t>
            </a:r>
          </a:p>
          <a:p>
            <a:pPr marL="0" indent="0">
              <a:buNone/>
            </a:pPr>
            <a:endParaRPr lang="en-US" sz="800" dirty="0" smtClean="0">
              <a:solidFill>
                <a:schemeClr val="tx2"/>
              </a:solidFill>
            </a:endParaRPr>
          </a:p>
          <a:p>
            <a:r>
              <a:rPr lang="en-US" dirty="0">
                <a:solidFill>
                  <a:schemeClr val="tx2"/>
                </a:solidFill>
              </a:rPr>
              <a:t>Requires further </a:t>
            </a:r>
            <a:r>
              <a:rPr lang="en-US" dirty="0" smtClean="0">
                <a:solidFill>
                  <a:schemeClr val="tx2"/>
                </a:solidFill>
              </a:rPr>
              <a:t>study. Not approved survey </a:t>
            </a:r>
            <a:r>
              <a:rPr lang="en-US" dirty="0">
                <a:solidFill>
                  <a:schemeClr val="tx2"/>
                </a:solidFill>
              </a:rPr>
              <a:t>method </a:t>
            </a:r>
            <a:r>
              <a:rPr lang="en-US" dirty="0" smtClean="0">
                <a:solidFill>
                  <a:schemeClr val="tx2"/>
                </a:solidFill>
              </a:rPr>
              <a:t>for reporting </a:t>
            </a:r>
            <a:r>
              <a:rPr lang="en-US" dirty="0">
                <a:solidFill>
                  <a:schemeClr val="tx2"/>
                </a:solidFill>
              </a:rPr>
              <a:t>negative data. </a:t>
            </a:r>
            <a:endParaRPr lang="en-US" sz="800" dirty="0" smtClean="0">
              <a:solidFill>
                <a:schemeClr val="tx2"/>
              </a:solidFill>
            </a:endParaRPr>
          </a:p>
          <a:p>
            <a:r>
              <a:rPr lang="en-US" dirty="0" smtClean="0">
                <a:solidFill>
                  <a:schemeClr val="tx2"/>
                </a:solidFill>
              </a:rPr>
              <a:t>Western states interested in </a:t>
            </a:r>
            <a:r>
              <a:rPr lang="en-US" dirty="0">
                <a:solidFill>
                  <a:schemeClr val="tx2"/>
                </a:solidFill>
              </a:rPr>
              <a:t>conducting pilot surveys using </a:t>
            </a:r>
            <a:r>
              <a:rPr lang="en-US" i="1" dirty="0">
                <a:solidFill>
                  <a:schemeClr val="tx2"/>
                </a:solidFill>
              </a:rPr>
              <a:t>Cerceris </a:t>
            </a:r>
            <a:r>
              <a:rPr lang="en-US" i="1" dirty="0" err="1">
                <a:solidFill>
                  <a:schemeClr val="tx2"/>
                </a:solidFill>
              </a:rPr>
              <a:t>californica</a:t>
            </a:r>
            <a:r>
              <a:rPr lang="en-US" i="1" dirty="0">
                <a:solidFill>
                  <a:schemeClr val="tx2"/>
                </a:solidFill>
              </a:rPr>
              <a:t> </a:t>
            </a:r>
            <a:r>
              <a:rPr lang="en-US" dirty="0">
                <a:solidFill>
                  <a:schemeClr val="tx2"/>
                </a:solidFill>
              </a:rPr>
              <a:t>for positive data reporting only, please contact Heather Moylett (919-855-7428; heather.moylett@aphis.usda.gov). </a:t>
            </a:r>
          </a:p>
        </p:txBody>
      </p:sp>
    </p:spTree>
    <p:extLst>
      <p:ext uri="{BB962C8B-B14F-4D97-AF65-F5344CB8AC3E}">
        <p14:creationId xmlns:p14="http://schemas.microsoft.com/office/powerpoint/2010/main" val="3148608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AMPS on CAPS R&amp;C website</a:t>
            </a:r>
            <a:endParaRPr lang="en-US" dirty="0"/>
          </a:p>
        </p:txBody>
      </p:sp>
      <p:pic>
        <p:nvPicPr>
          <p:cNvPr id="4" name="Content Placeholder 3"/>
          <p:cNvPicPr>
            <a:picLocks noGrp="1" noChangeAspect="1"/>
          </p:cNvPicPr>
          <p:nvPr>
            <p:ph idx="1"/>
          </p:nvPr>
        </p:nvPicPr>
        <p:blipFill>
          <a:blip r:embed="rId2"/>
          <a:stretch>
            <a:fillRect/>
          </a:stretch>
        </p:blipFill>
        <p:spPr>
          <a:xfrm>
            <a:off x="457200" y="2168710"/>
            <a:ext cx="8229600" cy="3617543"/>
          </a:xfrm>
          <a:prstGeom prst="rect">
            <a:avLst/>
          </a:prstGeom>
        </p:spPr>
      </p:pic>
      <p:cxnSp>
        <p:nvCxnSpPr>
          <p:cNvPr id="7" name="Straight Arrow Connector 6"/>
          <p:cNvCxnSpPr/>
          <p:nvPr/>
        </p:nvCxnSpPr>
        <p:spPr>
          <a:xfrm>
            <a:off x="237312" y="4402182"/>
            <a:ext cx="381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57156" y="3463834"/>
            <a:ext cx="381000" cy="228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66656" y="4007499"/>
            <a:ext cx="381000" cy="228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69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search tool</a:t>
            </a:r>
            <a:endParaRPr lang="en-US" dirty="0"/>
          </a:p>
        </p:txBody>
      </p:sp>
      <p:pic>
        <p:nvPicPr>
          <p:cNvPr id="4" name="Content Placeholder 3"/>
          <p:cNvPicPr>
            <a:picLocks noGrp="1" noChangeAspect="1"/>
          </p:cNvPicPr>
          <p:nvPr>
            <p:ph idx="1"/>
          </p:nvPr>
        </p:nvPicPr>
        <p:blipFill>
          <a:blip r:embed="rId2"/>
          <a:stretch>
            <a:fillRect/>
          </a:stretch>
        </p:blipFill>
        <p:spPr>
          <a:xfrm>
            <a:off x="1673589" y="1828800"/>
            <a:ext cx="5796822" cy="4297363"/>
          </a:xfrm>
          <a:prstGeom prst="rect">
            <a:avLst/>
          </a:prstGeom>
        </p:spPr>
      </p:pic>
      <p:grpSp>
        <p:nvGrpSpPr>
          <p:cNvPr id="7" name="Group 6"/>
          <p:cNvGrpSpPr/>
          <p:nvPr/>
        </p:nvGrpSpPr>
        <p:grpSpPr>
          <a:xfrm>
            <a:off x="762000" y="1625045"/>
            <a:ext cx="8229600" cy="3443860"/>
            <a:chOff x="762000" y="1625045"/>
            <a:chExt cx="8229600" cy="3443860"/>
          </a:xfrm>
        </p:grpSpPr>
        <p:pic>
          <p:nvPicPr>
            <p:cNvPr id="5" name="Picture 4"/>
            <p:cNvPicPr>
              <a:picLocks noChangeAspect="1"/>
            </p:cNvPicPr>
            <p:nvPr/>
          </p:nvPicPr>
          <p:blipFill rotWithShape="1">
            <a:blip r:embed="rId3"/>
            <a:srcRect r="984"/>
            <a:stretch/>
          </p:blipFill>
          <p:spPr>
            <a:xfrm>
              <a:off x="762000" y="1625045"/>
              <a:ext cx="8229600" cy="2798744"/>
            </a:xfrm>
            <a:prstGeom prst="rect">
              <a:avLst/>
            </a:prstGeom>
            <a:ln>
              <a:solidFill>
                <a:schemeClr val="accent1">
                  <a:lumMod val="40000"/>
                  <a:lumOff val="60000"/>
                </a:schemeClr>
              </a:solidFill>
            </a:ln>
          </p:spPr>
        </p:pic>
        <p:sp>
          <p:nvSpPr>
            <p:cNvPr id="3" name="Isosceles Triangle 2"/>
            <p:cNvSpPr/>
            <p:nvPr/>
          </p:nvSpPr>
          <p:spPr>
            <a:xfrm rot="10800000">
              <a:off x="762000" y="4428825"/>
              <a:ext cx="8229600" cy="640080"/>
            </a:xfrm>
            <a:prstGeom prst="triangle">
              <a:avLst/>
            </a:prstGeom>
            <a:solidFill>
              <a:schemeClr val="accent1">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50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AMPS Table</a:t>
            </a:r>
            <a:endParaRPr lang="en-US" dirty="0"/>
          </a:p>
        </p:txBody>
      </p:sp>
      <p:sp>
        <p:nvSpPr>
          <p:cNvPr id="3" name="Content Placeholder 2"/>
          <p:cNvSpPr>
            <a:spLocks noGrp="1"/>
          </p:cNvSpPr>
          <p:nvPr>
            <p:ph idx="1"/>
          </p:nvPr>
        </p:nvSpPr>
        <p:spPr>
          <a:xfrm>
            <a:off x="457200" y="1625046"/>
            <a:ext cx="8229600" cy="4501118"/>
          </a:xfrm>
        </p:spPr>
        <p:txBody>
          <a:bodyPr/>
          <a:lstStyle/>
          <a:p>
            <a:pPr marL="0" indent="0">
              <a:buNone/>
            </a:pPr>
            <a:r>
              <a:rPr lang="en-US" dirty="0" smtClean="0"/>
              <a:t>How are you using the AMPS table? </a:t>
            </a:r>
            <a:endParaRPr lang="en-US" dirty="0"/>
          </a:p>
        </p:txBody>
      </p:sp>
      <p:pic>
        <p:nvPicPr>
          <p:cNvPr id="6" name="Picture 5"/>
          <p:cNvPicPr>
            <a:picLocks noChangeAspect="1"/>
          </p:cNvPicPr>
          <p:nvPr/>
        </p:nvPicPr>
        <p:blipFill>
          <a:blip r:embed="rId3"/>
          <a:stretch>
            <a:fillRect/>
          </a:stretch>
        </p:blipFill>
        <p:spPr>
          <a:xfrm>
            <a:off x="1601135" y="2362200"/>
            <a:ext cx="5941729" cy="3966564"/>
          </a:xfrm>
          <a:prstGeom prst="rect">
            <a:avLst/>
          </a:prstGeom>
        </p:spPr>
      </p:pic>
      <p:grpSp>
        <p:nvGrpSpPr>
          <p:cNvPr id="12" name="Group 11"/>
          <p:cNvGrpSpPr/>
          <p:nvPr/>
        </p:nvGrpSpPr>
        <p:grpSpPr>
          <a:xfrm>
            <a:off x="45719" y="3084802"/>
            <a:ext cx="9055382" cy="1182398"/>
            <a:chOff x="45719" y="3048000"/>
            <a:chExt cx="9055382" cy="1182398"/>
          </a:xfrm>
        </p:grpSpPr>
        <p:pic>
          <p:nvPicPr>
            <p:cNvPr id="8" name="Picture 7"/>
            <p:cNvPicPr>
              <a:picLocks noChangeAspect="1"/>
            </p:cNvPicPr>
            <p:nvPr/>
          </p:nvPicPr>
          <p:blipFill>
            <a:blip r:embed="rId4"/>
            <a:stretch>
              <a:fillRect/>
            </a:stretch>
          </p:blipFill>
          <p:spPr>
            <a:xfrm>
              <a:off x="45719" y="3048000"/>
              <a:ext cx="9052560" cy="343458"/>
            </a:xfrm>
            <a:prstGeom prst="rect">
              <a:avLst/>
            </a:prstGeom>
            <a:ln w="9525">
              <a:solidFill>
                <a:schemeClr val="accent1">
                  <a:lumMod val="40000"/>
                  <a:lumOff val="60000"/>
                </a:schemeClr>
              </a:solidFill>
            </a:ln>
            <a:effectLst/>
          </p:spPr>
        </p:pic>
        <p:sp>
          <p:nvSpPr>
            <p:cNvPr id="9" name="Isosceles Triangle 8"/>
            <p:cNvSpPr/>
            <p:nvPr/>
          </p:nvSpPr>
          <p:spPr>
            <a:xfrm rot="10800000">
              <a:off x="48541" y="3394280"/>
              <a:ext cx="9052560" cy="836118"/>
            </a:xfrm>
            <a:prstGeom prst="triangle">
              <a:avLst>
                <a:gd name="adj" fmla="val 49676"/>
              </a:avLst>
            </a:prstGeom>
            <a:solidFill>
              <a:schemeClr val="accent1">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4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AMPS Table Changes: Information</a:t>
            </a:r>
            <a:endParaRPr lang="en-US" dirty="0"/>
          </a:p>
        </p:txBody>
      </p:sp>
      <p:sp>
        <p:nvSpPr>
          <p:cNvPr id="3" name="Content Placeholder 2"/>
          <p:cNvSpPr>
            <a:spLocks noGrp="1"/>
          </p:cNvSpPr>
          <p:nvPr>
            <p:ph idx="1"/>
          </p:nvPr>
        </p:nvSpPr>
        <p:spPr>
          <a:xfrm>
            <a:off x="457200" y="1752600"/>
            <a:ext cx="8229600" cy="4373564"/>
          </a:xfrm>
        </p:spPr>
        <p:txBody>
          <a:bodyPr>
            <a:normAutofit/>
          </a:bodyPr>
          <a:lstStyle/>
          <a:p>
            <a:pPr marL="0" indent="0">
              <a:buNone/>
            </a:pPr>
            <a:r>
              <a:rPr lang="en-US" sz="2600" dirty="0" smtClean="0"/>
              <a:t>“Survey” - split into two columns </a:t>
            </a:r>
          </a:p>
          <a:p>
            <a:r>
              <a:rPr lang="en-US" dirty="0" smtClean="0">
                <a:solidFill>
                  <a:schemeClr val="tx2"/>
                </a:solidFill>
              </a:rPr>
              <a:t>“Survey Method” – list trap type, visual, or sample type</a:t>
            </a:r>
          </a:p>
          <a:p>
            <a:r>
              <a:rPr lang="en-US" dirty="0" smtClean="0">
                <a:solidFill>
                  <a:schemeClr val="tx2"/>
                </a:solidFill>
              </a:rPr>
              <a:t>“Lure” – list all lure combos effective for target</a:t>
            </a:r>
          </a:p>
          <a:p>
            <a:pPr marL="0" indent="0">
              <a:buNone/>
            </a:pPr>
            <a:endParaRPr lang="en-US" sz="800" dirty="0" smtClean="0"/>
          </a:p>
          <a:p>
            <a:pPr marL="0" indent="0">
              <a:buNone/>
            </a:pPr>
            <a:r>
              <a:rPr lang="en-US" sz="2600" dirty="0" smtClean="0"/>
              <a:t>“ID/Diagnostic” – indicate level of difficulty </a:t>
            </a:r>
          </a:p>
          <a:p>
            <a:pPr marL="400050"/>
            <a:r>
              <a:rPr lang="en-US" dirty="0" smtClean="0">
                <a:solidFill>
                  <a:schemeClr val="tx2"/>
                </a:solidFill>
              </a:rPr>
              <a:t>Develop ranking criteria based on available resources, methods, and easily confused species </a:t>
            </a:r>
          </a:p>
          <a:p>
            <a:pPr marL="0" indent="0">
              <a:buNone/>
            </a:pPr>
            <a:endParaRPr lang="en-US" sz="800" dirty="0" smtClean="0"/>
          </a:p>
          <a:p>
            <a:pPr marL="0" indent="0">
              <a:buNone/>
            </a:pPr>
            <a:r>
              <a:rPr lang="en-US" sz="2600" dirty="0" smtClean="0"/>
              <a:t>“Version” – remove or show year only?</a:t>
            </a:r>
          </a:p>
          <a:p>
            <a:pPr marL="0" indent="0">
              <a:buNone/>
            </a:pPr>
            <a:endParaRPr lang="en-US" dirty="0"/>
          </a:p>
        </p:txBody>
      </p:sp>
    </p:spTree>
    <p:extLst>
      <p:ext uri="{BB962C8B-B14F-4D97-AF65-F5344CB8AC3E}">
        <p14:creationId xmlns:p14="http://schemas.microsoft.com/office/powerpoint/2010/main" val="1221230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458200" cy="786845"/>
          </a:xfrm>
        </p:spPr>
        <p:txBody>
          <a:bodyPr>
            <a:noAutofit/>
          </a:bodyPr>
          <a:lstStyle/>
          <a:p>
            <a:r>
              <a:rPr lang="en-US" dirty="0" smtClean="0"/>
              <a:t>AMPS Table Changes: Format/Usability</a:t>
            </a:r>
            <a:endParaRPr lang="en-US" dirty="0"/>
          </a:p>
        </p:txBody>
      </p:sp>
      <p:sp>
        <p:nvSpPr>
          <p:cNvPr id="3" name="Content Placeholder 2"/>
          <p:cNvSpPr>
            <a:spLocks noGrp="1"/>
          </p:cNvSpPr>
          <p:nvPr>
            <p:ph idx="1"/>
          </p:nvPr>
        </p:nvSpPr>
        <p:spPr>
          <a:xfrm>
            <a:off x="457200" y="1625046"/>
            <a:ext cx="8229600" cy="4501118"/>
          </a:xfrm>
        </p:spPr>
        <p:txBody>
          <a:bodyPr/>
          <a:lstStyle/>
          <a:p>
            <a:pPr marL="0" indent="0">
              <a:buNone/>
            </a:pPr>
            <a:r>
              <a:rPr lang="en-US" dirty="0" smtClean="0"/>
              <a:t>Add filters for: </a:t>
            </a:r>
          </a:p>
          <a:p>
            <a:r>
              <a:rPr lang="en-US" sz="2000" dirty="0" smtClean="0">
                <a:solidFill>
                  <a:schemeClr val="tx2"/>
                </a:solidFill>
              </a:rPr>
              <a:t>“Survey Method</a:t>
            </a:r>
            <a:r>
              <a:rPr lang="en-US" sz="2000" smtClean="0">
                <a:solidFill>
                  <a:schemeClr val="tx2"/>
                </a:solidFill>
              </a:rPr>
              <a:t>” and “Lure</a:t>
            </a:r>
            <a:r>
              <a:rPr lang="en-US" sz="2000" dirty="0" smtClean="0">
                <a:solidFill>
                  <a:schemeClr val="tx2"/>
                </a:solidFill>
              </a:rPr>
              <a:t>”: ensure all targets for lure are accounted for and included in work plans/SSF </a:t>
            </a:r>
          </a:p>
          <a:p>
            <a:r>
              <a:rPr lang="en-US" sz="2000" dirty="0" smtClean="0">
                <a:solidFill>
                  <a:schemeClr val="tx2"/>
                </a:solidFill>
              </a:rPr>
              <a:t>“ID/Diagnostic difficulty”</a:t>
            </a:r>
          </a:p>
          <a:p>
            <a:pPr marL="0" indent="0">
              <a:buNone/>
            </a:pPr>
            <a:endParaRPr lang="en-US" sz="800" dirty="0" smtClean="0"/>
          </a:p>
          <a:p>
            <a:pPr marL="0" indent="0">
              <a:buNone/>
            </a:pPr>
            <a:r>
              <a:rPr lang="en-US" dirty="0" smtClean="0"/>
              <a:t>Reduce clutter using expandable rows or modals</a:t>
            </a:r>
          </a:p>
          <a:p>
            <a:endParaRPr lang="en-US" dirty="0"/>
          </a:p>
        </p:txBody>
      </p:sp>
      <p:pic>
        <p:nvPicPr>
          <p:cNvPr id="4" name="Picture 3"/>
          <p:cNvPicPr>
            <a:picLocks noChangeAspect="1"/>
          </p:cNvPicPr>
          <p:nvPr/>
        </p:nvPicPr>
        <p:blipFill>
          <a:blip r:embed="rId3"/>
          <a:stretch>
            <a:fillRect/>
          </a:stretch>
        </p:blipFill>
        <p:spPr>
          <a:xfrm>
            <a:off x="1812366" y="3810000"/>
            <a:ext cx="5519268" cy="2688351"/>
          </a:xfrm>
          <a:prstGeom prst="rect">
            <a:avLst/>
          </a:prstGeom>
        </p:spPr>
      </p:pic>
      <p:pic>
        <p:nvPicPr>
          <p:cNvPr id="5" name="Picture 4"/>
          <p:cNvPicPr>
            <a:picLocks noChangeAspect="1"/>
          </p:cNvPicPr>
          <p:nvPr/>
        </p:nvPicPr>
        <p:blipFill>
          <a:blip r:embed="rId4"/>
          <a:stretch>
            <a:fillRect/>
          </a:stretch>
        </p:blipFill>
        <p:spPr>
          <a:xfrm>
            <a:off x="1982722" y="3658829"/>
            <a:ext cx="5178556" cy="2990692"/>
          </a:xfrm>
          <a:prstGeom prst="rect">
            <a:avLst/>
          </a:prstGeom>
        </p:spPr>
      </p:pic>
      <p:sp>
        <p:nvSpPr>
          <p:cNvPr id="6" name="Right Brace 5"/>
          <p:cNvSpPr/>
          <p:nvPr/>
        </p:nvSpPr>
        <p:spPr>
          <a:xfrm>
            <a:off x="7437717" y="4331058"/>
            <a:ext cx="381000" cy="1795106"/>
          </a:xfrm>
          <a:prstGeom prst="rightBrace">
            <a:avLst>
              <a:gd name="adj1" fmla="val 73333"/>
              <a:gd name="adj2" fmla="val 50000"/>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3873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4800" dirty="0" smtClean="0"/>
              <a:t>CAPS Survey </a:t>
            </a:r>
            <a:r>
              <a:rPr lang="en-US" sz="4800" dirty="0" smtClean="0"/>
              <a:t>Manual Introductions</a:t>
            </a:r>
            <a:endParaRPr lang="en-US" sz="4800" dirty="0"/>
          </a:p>
        </p:txBody>
      </p:sp>
      <p:sp>
        <p:nvSpPr>
          <p:cNvPr id="5" name="Subtitle 4"/>
          <p:cNvSpPr>
            <a:spLocks noGrp="1"/>
          </p:cNvSpPr>
          <p:nvPr>
            <p:ph type="subTitle" idx="1"/>
          </p:nvPr>
        </p:nvSpPr>
        <p:spPr>
          <a:xfrm>
            <a:off x="381000" y="4391025"/>
            <a:ext cx="8382000" cy="942975"/>
          </a:xfrm>
        </p:spPr>
        <p:txBody>
          <a:bodyPr numCol="2">
            <a:normAutofit fontScale="92500" lnSpcReduction="20000"/>
          </a:bodyPr>
          <a:lstStyle/>
          <a:p>
            <a:r>
              <a:rPr lang="en-US" sz="2000" b="1" dirty="0">
                <a:solidFill>
                  <a:schemeClr val="tx1"/>
                </a:solidFill>
              </a:rPr>
              <a:t>Daniel Mackesy</a:t>
            </a:r>
          </a:p>
          <a:p>
            <a:r>
              <a:rPr lang="en-US" sz="2000" dirty="0" smtClean="0">
                <a:hlinkClick r:id="rId3"/>
              </a:rPr>
              <a:t>Daniel.Z.Mackesy@aphis.usda.gov</a:t>
            </a:r>
            <a:endParaRPr lang="en-US" sz="2000" dirty="0" smtClean="0"/>
          </a:p>
          <a:p>
            <a:endParaRPr lang="en-US" sz="2000" dirty="0" smtClean="0"/>
          </a:p>
          <a:p>
            <a:r>
              <a:rPr lang="en-US" sz="2000" b="1" dirty="0" smtClean="0">
                <a:solidFill>
                  <a:schemeClr val="tx1"/>
                </a:solidFill>
              </a:rPr>
              <a:t>Heather Moylett</a:t>
            </a:r>
          </a:p>
          <a:p>
            <a:r>
              <a:rPr lang="en-US" sz="2000" dirty="0" smtClean="0">
                <a:hlinkClick r:id="rId4"/>
              </a:rPr>
              <a:t>Heather.Moylett@aphis.usda.gov</a:t>
            </a:r>
            <a:endParaRPr lang="en-US" sz="2000" dirty="0" smtClean="0"/>
          </a:p>
          <a:p>
            <a:r>
              <a:rPr lang="en-US" sz="2000" dirty="0" smtClean="0"/>
              <a:t> </a:t>
            </a:r>
            <a:endParaRPr lang="en-US" sz="2000" dirty="0"/>
          </a:p>
        </p:txBody>
      </p:sp>
      <p:sp>
        <p:nvSpPr>
          <p:cNvPr id="6" name="TextBox 5"/>
          <p:cNvSpPr txBox="1"/>
          <p:nvPr/>
        </p:nvSpPr>
        <p:spPr>
          <a:xfrm>
            <a:off x="1143000" y="6172200"/>
            <a:ext cx="6858000" cy="369332"/>
          </a:xfrm>
          <a:prstGeom prst="rect">
            <a:avLst/>
          </a:prstGeom>
          <a:noFill/>
        </p:spPr>
        <p:txBody>
          <a:bodyPr wrap="square" numCol="1" rtlCol="0">
            <a:spAutoFit/>
          </a:bodyPr>
          <a:lstStyle/>
          <a:p>
            <a:r>
              <a:rPr lang="en-US" dirty="0" smtClean="0">
                <a:solidFill>
                  <a:prstClr val="black"/>
                </a:solidFill>
              </a:rPr>
              <a:t>Annual NCC Meeting	February 7-8, 2018		Newnan, GA</a:t>
            </a:r>
            <a:endParaRPr lang="en-US" dirty="0">
              <a:solidFill>
                <a:prstClr val="black"/>
              </a:solidFill>
            </a:endParaRPr>
          </a:p>
        </p:txBody>
      </p:sp>
      <p:graphicFrame>
        <p:nvGraphicFramePr>
          <p:cNvPr id="7" name="Object 4"/>
          <p:cNvGraphicFramePr>
            <a:graphicFrameLocks noChangeAspect="1"/>
          </p:cNvGraphicFramePr>
          <p:nvPr>
            <p:extLst/>
          </p:nvPr>
        </p:nvGraphicFramePr>
        <p:xfrm>
          <a:off x="3701562" y="758825"/>
          <a:ext cx="1295400" cy="1371600"/>
        </p:xfrm>
        <a:graphic>
          <a:graphicData uri="http://schemas.openxmlformats.org/presentationml/2006/ole">
            <mc:AlternateContent xmlns:mc="http://schemas.openxmlformats.org/markup-compatibility/2006">
              <mc:Choice xmlns:v="urn:schemas-microsoft-com:vml" Requires="v">
                <p:oleObj spid="_x0000_s1028" name="Acrobat Document" r:id="rId5" imgW="1038370" imgH="1162212" progId="AcroExch.Document.7">
                  <p:embed/>
                </p:oleObj>
              </mc:Choice>
              <mc:Fallback>
                <p:oleObj name="Acrobat Document" r:id="rId5" imgW="1038370" imgH="1162212"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1562" y="758825"/>
                        <a:ext cx="129540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p:cNvGraphicFramePr>
            <a:graphicFrameLocks noChangeAspect="1"/>
          </p:cNvGraphicFramePr>
          <p:nvPr>
            <p:extLst/>
          </p:nvPr>
        </p:nvGraphicFramePr>
        <p:xfrm>
          <a:off x="653562" y="758825"/>
          <a:ext cx="1644650" cy="1077913"/>
        </p:xfrm>
        <a:graphic>
          <a:graphicData uri="http://schemas.openxmlformats.org/presentationml/2006/ole">
            <mc:AlternateContent xmlns:mc="http://schemas.openxmlformats.org/markup-compatibility/2006">
              <mc:Choice xmlns:v="urn:schemas-microsoft-com:vml" Requires="v">
                <p:oleObj spid="_x0000_s1029" name="Photo Editor Photo" r:id="rId7" imgW="1047619" imgH="800212" progId="">
                  <p:embed/>
                </p:oleObj>
              </mc:Choice>
              <mc:Fallback>
                <p:oleObj name="Photo Editor Photo" r:id="rId7" imgW="1047619" imgH="80021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562" y="758825"/>
                        <a:ext cx="1644650" cy="1077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6"/>
          <p:cNvPicPr>
            <a:picLocks noChangeAspect="1" noChangeArrowheads="1"/>
          </p:cNvPicPr>
          <p:nvPr/>
        </p:nvPicPr>
        <p:blipFill>
          <a:blip r:embed="rId9" cstate="print"/>
          <a:srcRect/>
          <a:stretch>
            <a:fillRect/>
          </a:stretch>
        </p:blipFill>
        <p:spPr bwMode="auto">
          <a:xfrm>
            <a:off x="6444762" y="758825"/>
            <a:ext cx="1676400" cy="10668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501062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95654"/>
            <a:ext cx="8229600" cy="1371600"/>
          </a:xfrm>
        </p:spPr>
        <p:txBody>
          <a:bodyPr/>
          <a:lstStyle/>
          <a:p>
            <a:r>
              <a:rPr lang="en-US" sz="3600" dirty="0" smtClean="0"/>
              <a:t>Topics</a:t>
            </a:r>
            <a:endParaRPr lang="en-US" sz="3600" dirty="0"/>
          </a:p>
        </p:txBody>
      </p:sp>
      <p:sp>
        <p:nvSpPr>
          <p:cNvPr id="4" name="Content Placeholder 3"/>
          <p:cNvSpPr>
            <a:spLocks noGrp="1"/>
          </p:cNvSpPr>
          <p:nvPr>
            <p:ph idx="1"/>
          </p:nvPr>
        </p:nvSpPr>
        <p:spPr>
          <a:xfrm>
            <a:off x="609600" y="1600200"/>
            <a:ext cx="7696200" cy="4281854"/>
          </a:xfrm>
        </p:spPr>
        <p:txBody>
          <a:bodyPr>
            <a:normAutofit/>
          </a:bodyPr>
          <a:lstStyle/>
          <a:p>
            <a:r>
              <a:rPr lang="en-US" sz="2800" dirty="0" smtClean="0">
                <a:ea typeface="Tahoma" panose="020B0604030504040204" pitchFamily="34" charset="0"/>
              </a:rPr>
              <a:t>Review </a:t>
            </a:r>
            <a:r>
              <a:rPr lang="en-US" sz="2800" dirty="0" smtClean="0">
                <a:ea typeface="Tahoma" panose="020B0604030504040204" pitchFamily="34" charset="0"/>
              </a:rPr>
              <a:t>of the current CAPS Survey Manual Introduction format. </a:t>
            </a:r>
          </a:p>
          <a:p>
            <a:endParaRPr lang="en-US" sz="2800" dirty="0" smtClean="0">
              <a:ea typeface="Tahoma" panose="020B0604030504040204" pitchFamily="34" charset="0"/>
            </a:endParaRPr>
          </a:p>
          <a:p>
            <a:r>
              <a:rPr lang="en-US" sz="2800" dirty="0" smtClean="0">
                <a:ea typeface="Tahoma" panose="020B0604030504040204" pitchFamily="34" charset="0"/>
              </a:rPr>
              <a:t>Proposed change to online format of Manual Introductions.</a:t>
            </a:r>
          </a:p>
          <a:p>
            <a:endParaRPr lang="en-US" sz="2800" dirty="0" smtClean="0">
              <a:ea typeface="Tahoma" panose="020B0604030504040204" pitchFamily="34" charset="0"/>
            </a:endParaRPr>
          </a:p>
          <a:p>
            <a:r>
              <a:rPr lang="en-US" sz="2800" dirty="0" smtClean="0">
                <a:ea typeface="Tahoma" panose="020B0604030504040204" pitchFamily="34" charset="0"/>
              </a:rPr>
              <a:t>Free-standing guidance </a:t>
            </a:r>
            <a:r>
              <a:rPr lang="en-US" sz="2800" dirty="0">
                <a:ea typeface="Tahoma" panose="020B0604030504040204" pitchFamily="34" charset="0"/>
              </a:rPr>
              <a:t>d</a:t>
            </a:r>
            <a:r>
              <a:rPr lang="en-US" sz="2800" dirty="0" smtClean="0">
                <a:ea typeface="Tahoma" panose="020B0604030504040204" pitchFamily="34" charset="0"/>
              </a:rPr>
              <a:t>ocuments.</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76530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10645"/>
          </a:xfrm>
        </p:spPr>
        <p:txBody>
          <a:bodyPr/>
          <a:lstStyle/>
          <a:p>
            <a:r>
              <a:rPr lang="en-US" sz="3600" dirty="0" smtClean="0"/>
              <a:t>Current Manual Intro Format</a:t>
            </a:r>
            <a:endParaRPr lang="en-US" dirty="0"/>
          </a:p>
        </p:txBody>
      </p:sp>
      <p:sp>
        <p:nvSpPr>
          <p:cNvPr id="8" name="TextBox 7"/>
          <p:cNvSpPr txBox="1"/>
          <p:nvPr/>
        </p:nvSpPr>
        <p:spPr>
          <a:xfrm>
            <a:off x="457200" y="1600200"/>
            <a:ext cx="8153400" cy="2816156"/>
          </a:xfrm>
          <a:prstGeom prst="rect">
            <a:avLst/>
          </a:prstGeom>
          <a:noFill/>
        </p:spPr>
        <p:txBody>
          <a:bodyPr wrap="square" rtlCol="0">
            <a:spAutoFit/>
          </a:bodyPr>
          <a:lstStyle/>
          <a:p>
            <a:pPr marL="342900" indent="-342900" eaLnBrk="0" fontAlgn="base" hangingPunct="0">
              <a:spcBef>
                <a:spcPct val="0"/>
              </a:spcBef>
              <a:spcAft>
                <a:spcPct val="0"/>
              </a:spcAft>
              <a:buClr>
                <a:srgbClr val="FFC000"/>
              </a:buClr>
              <a:buFont typeface="Arial" panose="020B0604020202020204" pitchFamily="34" charset="0"/>
              <a:buChar char="•"/>
            </a:pPr>
            <a:r>
              <a:rPr lang="en-U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Prior to 2012, survey manuals were large pdfs with the introduction and the pest datasheets all in one.</a:t>
            </a:r>
          </a:p>
          <a:p>
            <a:pPr marL="342900" indent="-342900" eaLnBrk="0" fontAlgn="base" hangingPunct="0">
              <a:spcBef>
                <a:spcPct val="0"/>
              </a:spcBef>
              <a:spcAft>
                <a:spcPct val="0"/>
              </a:spcAft>
              <a:buClr>
                <a:srgbClr val="FFC000"/>
              </a:buClr>
              <a:buFont typeface="Arial" panose="020B0604020202020204" pitchFamily="34" charset="0"/>
              <a:buChar char="•"/>
            </a:pP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eaLnBrk="0" fontAlgn="base" hangingPunct="0">
              <a:spcBef>
                <a:spcPct val="0"/>
              </a:spcBef>
              <a:spcAft>
                <a:spcPct val="0"/>
              </a:spcAft>
              <a:buClr>
                <a:srgbClr val="FFC000"/>
              </a:buClr>
              <a:buFont typeface="Arial" panose="020B0604020202020204" pitchFamily="34" charset="0"/>
              <a:buChar char="•"/>
            </a:pPr>
            <a:r>
              <a:rPr lang="en-US"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In 2012, datasheets were separated from the manual introductions.</a:t>
            </a:r>
          </a:p>
          <a:p>
            <a:pPr eaLnBrk="0" fontAlgn="base" hangingPunct="0">
              <a:spcBef>
                <a:spcPct val="0"/>
              </a:spcBef>
              <a:spcAft>
                <a:spcPct val="0"/>
              </a:spcAft>
              <a:buClr>
                <a:srgbClr val="FFC000"/>
              </a:buClr>
            </a:pP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spcBef>
                <a:spcPct val="0"/>
              </a:spcBef>
              <a:spcAft>
                <a:spcPct val="0"/>
              </a:spcAft>
              <a:buClr>
                <a:srgbClr val="FFC000"/>
              </a:buClr>
            </a:pPr>
            <a:endParaRPr lang="en-US"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eaLnBrk="0" fontAlgn="base" hangingPunct="0">
              <a:spcBef>
                <a:spcPct val="0"/>
              </a:spcBef>
              <a:spcAft>
                <a:spcPct val="0"/>
              </a:spcAft>
              <a:buClr>
                <a:srgbClr val="FFC000"/>
              </a:buClr>
              <a:buFont typeface="Arial" panose="020B0604020202020204" pitchFamily="34" charset="0"/>
              <a:buChar char="•"/>
            </a:pP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1447800" y="3276600"/>
            <a:ext cx="6250658" cy="3452812"/>
          </a:xfrm>
          <a:prstGeom prst="rect">
            <a:avLst/>
          </a:prstGeom>
        </p:spPr>
      </p:pic>
    </p:spTree>
    <p:extLst>
      <p:ext uri="{BB962C8B-B14F-4D97-AF65-F5344CB8AC3E}">
        <p14:creationId xmlns:p14="http://schemas.microsoft.com/office/powerpoint/2010/main" val="1337750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457200" y="1524000"/>
            <a:ext cx="8229600" cy="5029200"/>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buClr>
                <a:srgbClr val="FFC000"/>
              </a:buClr>
              <a:buFont typeface="Wingdings" pitchFamily="2" charset="2"/>
              <a:buNone/>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Similar challenges with Manual Introductions</a:t>
            </a:r>
          </a:p>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Difficult to maintain and keep current:</a:t>
            </a:r>
          </a:p>
          <a:p>
            <a:pPr lvl="1">
              <a:buClrTx/>
              <a:buFont typeface="Arial" panose="020B0604020202020204" pitchFamily="34" charset="0"/>
              <a:buChar char="•"/>
            </a:pPr>
            <a:r>
              <a:rPr lang="en-US" sz="20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15 CAPS survey manuals</a:t>
            </a:r>
          </a:p>
          <a:p>
            <a:pPr lvl="1">
              <a:buClrTx/>
              <a:buFont typeface="Arial" panose="020B0604020202020204" pitchFamily="34" charset="0"/>
              <a:buChar char="•"/>
            </a:pPr>
            <a:r>
              <a:rPr lang="en-US" sz="20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Duplication of information across manual intros</a:t>
            </a:r>
          </a:p>
          <a:p>
            <a:pPr>
              <a:buClrTx/>
              <a:buFont typeface="Arial" panose="020B0604020202020204" pitchFamily="34" charset="0"/>
              <a:buChar char="•"/>
            </a:pPr>
            <a:endParaRPr lang="en-US" sz="8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endParaRPr>
          </a:p>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Manual </a:t>
            </a:r>
            <a:r>
              <a:rPr lang="en-US" sz="2400" kern="0" dirty="0">
                <a:solidFill>
                  <a:prstClr val="black"/>
                </a:solidFill>
                <a:effectLst/>
                <a:latin typeface="Arial" panose="020B0604020202020204" pitchFamily="34" charset="0"/>
                <a:ea typeface="Tahoma" panose="020B0604030504040204" pitchFamily="34" charset="0"/>
                <a:cs typeface="Arial" panose="020B0604020202020204" pitchFamily="34" charset="0"/>
              </a:rPr>
              <a:t>Introductions are long </a:t>
            </a: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(30-40 </a:t>
            </a:r>
            <a:r>
              <a:rPr lang="en-US" sz="2400" kern="0" dirty="0">
                <a:solidFill>
                  <a:prstClr val="black"/>
                </a:solidFill>
                <a:effectLst/>
                <a:latin typeface="Arial" panose="020B0604020202020204" pitchFamily="34" charset="0"/>
                <a:ea typeface="Tahoma" panose="020B0604030504040204" pitchFamily="34" charset="0"/>
                <a:cs typeface="Arial" panose="020B0604020202020204" pitchFamily="34" charset="0"/>
              </a:rPr>
              <a:t>pages each</a:t>
            </a: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 making information harder to find quickly</a:t>
            </a:r>
          </a:p>
          <a:p>
            <a:pPr>
              <a:buClrTx/>
              <a:buFont typeface="Arial" panose="020B0604020202020204" pitchFamily="34" charset="0"/>
              <a:buChar char="•"/>
            </a:pPr>
            <a:endParaRPr lang="en-US" sz="8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endParaRPr>
          </a:p>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Some information provided in introductions also found in pest datasheets.</a:t>
            </a:r>
          </a:p>
          <a:p>
            <a:pPr marL="0" indent="0">
              <a:buClr>
                <a:srgbClr val="FFC000"/>
              </a:buClr>
              <a:buFont typeface="Wingdings" pitchFamily="2" charset="2"/>
              <a:buNone/>
            </a:pPr>
            <a:endParaRPr lang="en-US" sz="2400" kern="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buClr>
                <a:srgbClr val="FFC000"/>
              </a:buClr>
              <a:buFont typeface="Wingdings" pitchFamily="2" charset="2"/>
              <a:buNone/>
            </a:pPr>
            <a:endParaRPr lang="en-US" sz="2400" kern="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marL="0" indent="0">
              <a:buClr>
                <a:srgbClr val="FFC000"/>
              </a:buClr>
              <a:buFont typeface="Wingdings" pitchFamily="2" charset="2"/>
              <a:buNone/>
            </a:pPr>
            <a:endParaRPr lang="en-US" sz="2400" kern="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4" name="Title 1"/>
          <p:cNvSpPr>
            <a:spLocks noGrp="1"/>
          </p:cNvSpPr>
          <p:nvPr>
            <p:ph type="title"/>
          </p:nvPr>
        </p:nvSpPr>
        <p:spPr>
          <a:xfrm>
            <a:off x="457200" y="762000"/>
            <a:ext cx="8229600" cy="710645"/>
          </a:xfrm>
        </p:spPr>
        <p:txBody>
          <a:bodyPr/>
          <a:lstStyle/>
          <a:p>
            <a:r>
              <a:rPr lang="en-US" sz="3600" dirty="0" smtClean="0"/>
              <a:t>Current Manual Intro Format</a:t>
            </a:r>
            <a:endParaRPr lang="en-US" dirty="0"/>
          </a:p>
        </p:txBody>
      </p:sp>
    </p:spTree>
    <p:extLst>
      <p:ext uri="{BB962C8B-B14F-4D97-AF65-F5344CB8AC3E}">
        <p14:creationId xmlns:p14="http://schemas.microsoft.com/office/powerpoint/2010/main" val="333186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Changes for 2018</a:t>
            </a:r>
            <a:endParaRPr lang="en-US" dirty="0"/>
          </a:p>
        </p:txBody>
      </p:sp>
      <p:sp>
        <p:nvSpPr>
          <p:cNvPr id="3" name="Content Placeholder 2"/>
          <p:cNvSpPr>
            <a:spLocks noGrp="1"/>
          </p:cNvSpPr>
          <p:nvPr>
            <p:ph idx="1"/>
          </p:nvPr>
        </p:nvSpPr>
        <p:spPr>
          <a:xfrm>
            <a:off x="457200" y="1625046"/>
            <a:ext cx="8077200" cy="4577318"/>
          </a:xfrm>
        </p:spPr>
        <p:txBody>
          <a:bodyPr>
            <a:normAutofit fontScale="92500" lnSpcReduction="10000"/>
          </a:bodyPr>
          <a:lstStyle/>
          <a:p>
            <a:pPr marL="0" indent="0">
              <a:buNone/>
            </a:pPr>
            <a:r>
              <a:rPr lang="en-US" sz="2200" dirty="0" smtClean="0"/>
              <a:t>Fluon-coated </a:t>
            </a:r>
            <a:r>
              <a:rPr lang="en-US" sz="2200" dirty="0"/>
              <a:t>cross vane panel </a:t>
            </a:r>
            <a:r>
              <a:rPr lang="en-US" sz="2200" dirty="0" smtClean="0"/>
              <a:t>traps</a:t>
            </a:r>
          </a:p>
          <a:p>
            <a:r>
              <a:rPr lang="en-US" sz="1900" dirty="0" smtClean="0">
                <a:solidFill>
                  <a:schemeClr val="tx2"/>
                </a:solidFill>
              </a:rPr>
              <a:t>Required for </a:t>
            </a:r>
            <a:r>
              <a:rPr lang="en-US" sz="1900" i="1" dirty="0" smtClean="0">
                <a:solidFill>
                  <a:schemeClr val="tx2"/>
                </a:solidFill>
              </a:rPr>
              <a:t>Callidiellum villosulum </a:t>
            </a:r>
            <a:r>
              <a:rPr lang="en-US" sz="1900" dirty="0" smtClean="0">
                <a:solidFill>
                  <a:schemeClr val="tx2"/>
                </a:solidFill>
              </a:rPr>
              <a:t>(brown fir longhorned beetle) and </a:t>
            </a:r>
            <a:r>
              <a:rPr lang="en-US" sz="1900" i="1" dirty="0" smtClean="0">
                <a:solidFill>
                  <a:schemeClr val="tx2"/>
                </a:solidFill>
              </a:rPr>
              <a:t>Trichoferus campestris </a:t>
            </a:r>
            <a:r>
              <a:rPr lang="en-US" sz="1900" dirty="0" smtClean="0">
                <a:solidFill>
                  <a:schemeClr val="tx2"/>
                </a:solidFill>
              </a:rPr>
              <a:t>(velvet longhorned beetle)</a:t>
            </a:r>
            <a:endParaRPr lang="en-US" sz="1900" i="1" dirty="0" smtClean="0">
              <a:solidFill>
                <a:schemeClr val="tx2"/>
              </a:solidFill>
            </a:endParaRPr>
          </a:p>
          <a:p>
            <a:r>
              <a:rPr lang="en-US" sz="1900" dirty="0" smtClean="0">
                <a:solidFill>
                  <a:schemeClr val="tx2"/>
                </a:solidFill>
              </a:rPr>
              <a:t>Will extend requirement to all EWB/BB survey targets in 2019</a:t>
            </a:r>
          </a:p>
          <a:p>
            <a:r>
              <a:rPr lang="en-US" sz="1900" dirty="0" smtClean="0">
                <a:solidFill>
                  <a:schemeClr val="tx2"/>
                </a:solidFill>
              </a:rPr>
              <a:t>Pre-treated cross vane panel traps </a:t>
            </a:r>
          </a:p>
          <a:p>
            <a:pPr lvl="1">
              <a:buFont typeface="Arial" panose="020B0604020202020204" pitchFamily="34" charset="0"/>
              <a:buChar char="-"/>
            </a:pPr>
            <a:r>
              <a:rPr lang="en-US" sz="1900" dirty="0" smtClean="0">
                <a:solidFill>
                  <a:schemeClr val="tx2"/>
                </a:solidFill>
              </a:rPr>
              <a:t>Not in stock yet, will be ordered once budget is passed </a:t>
            </a:r>
          </a:p>
          <a:p>
            <a:pPr lvl="1">
              <a:buFont typeface="Arial" panose="020B0604020202020204" pitchFamily="34" charset="0"/>
              <a:buChar char="-"/>
            </a:pPr>
            <a:r>
              <a:rPr lang="en-US" sz="1900" dirty="0" smtClean="0">
                <a:solidFill>
                  <a:schemeClr val="tx2"/>
                </a:solidFill>
              </a:rPr>
              <a:t>Until available, refer to </a:t>
            </a:r>
            <a:r>
              <a:rPr lang="en-US" sz="1900" u="sng" dirty="0" smtClean="0">
                <a:hlinkClick r:id="rId3"/>
              </a:rPr>
              <a:t>Guidance </a:t>
            </a:r>
            <a:r>
              <a:rPr lang="en-US" sz="1900" u="sng" dirty="0">
                <a:hlinkClick r:id="rId3"/>
              </a:rPr>
              <a:t>for applying fluoropolymers to panel </a:t>
            </a:r>
            <a:r>
              <a:rPr lang="en-US" sz="1900" u="sng" dirty="0" smtClean="0">
                <a:hlinkClick r:id="rId3"/>
              </a:rPr>
              <a:t>traps</a:t>
            </a:r>
            <a:r>
              <a:rPr lang="en-US" sz="1900" dirty="0"/>
              <a:t> </a:t>
            </a:r>
            <a:r>
              <a:rPr lang="en-US" sz="1900" dirty="0" smtClean="0">
                <a:solidFill>
                  <a:schemeClr val="tx2"/>
                </a:solidFill>
              </a:rPr>
              <a:t>doc on CAPS R&amp;C site </a:t>
            </a:r>
          </a:p>
          <a:p>
            <a:pPr marL="0" indent="0">
              <a:buNone/>
            </a:pPr>
            <a:endParaRPr lang="en-US" sz="800" i="1" dirty="0" smtClean="0"/>
          </a:p>
          <a:p>
            <a:pPr marL="0" indent="0">
              <a:buNone/>
            </a:pPr>
            <a:r>
              <a:rPr lang="en-US" sz="2200" i="1" dirty="0" smtClean="0"/>
              <a:t>Callidiellum </a:t>
            </a:r>
            <a:r>
              <a:rPr lang="en-US" sz="2200" dirty="0"/>
              <a:t>Lure</a:t>
            </a:r>
          </a:p>
          <a:p>
            <a:pPr fontAlgn="ctr"/>
            <a:r>
              <a:rPr lang="en-US" sz="1900" dirty="0" smtClean="0">
                <a:solidFill>
                  <a:schemeClr val="tx2"/>
                </a:solidFill>
              </a:rPr>
              <a:t>Available soon</a:t>
            </a:r>
          </a:p>
          <a:p>
            <a:pPr fontAlgn="ctr"/>
            <a:r>
              <a:rPr lang="en-US" sz="1900" dirty="0" smtClean="0">
                <a:solidFill>
                  <a:schemeClr val="tx2"/>
                </a:solidFill>
              </a:rPr>
              <a:t>Effective </a:t>
            </a:r>
            <a:r>
              <a:rPr lang="en-US" sz="1900" dirty="0">
                <a:solidFill>
                  <a:schemeClr val="tx2"/>
                </a:solidFill>
              </a:rPr>
              <a:t>for </a:t>
            </a:r>
            <a:r>
              <a:rPr lang="en-US" sz="1900" i="1" dirty="0">
                <a:solidFill>
                  <a:schemeClr val="tx2"/>
                </a:solidFill>
              </a:rPr>
              <a:t>Callidiellum villosulum </a:t>
            </a:r>
            <a:r>
              <a:rPr lang="en-US" sz="1900" dirty="0">
                <a:solidFill>
                  <a:schemeClr val="tx2"/>
                </a:solidFill>
              </a:rPr>
              <a:t>(target pest) and </a:t>
            </a:r>
            <a:r>
              <a:rPr lang="en-US" sz="1900" i="1" dirty="0">
                <a:solidFill>
                  <a:schemeClr val="tx2"/>
                </a:solidFill>
              </a:rPr>
              <a:t>C. </a:t>
            </a:r>
            <a:r>
              <a:rPr lang="en-US" sz="1900" i="1" dirty="0" smtClean="0">
                <a:solidFill>
                  <a:schemeClr val="tx2"/>
                </a:solidFill>
              </a:rPr>
              <a:t>rufipenne </a:t>
            </a:r>
            <a:r>
              <a:rPr lang="en-US" sz="1900" dirty="0" smtClean="0">
                <a:solidFill>
                  <a:schemeClr val="tx2"/>
                </a:solidFill>
              </a:rPr>
              <a:t>(Japanese cedar longhorned beetle)</a:t>
            </a:r>
            <a:endParaRPr lang="en-US" sz="1900" dirty="0">
              <a:solidFill>
                <a:schemeClr val="tx2"/>
              </a:solidFill>
            </a:endParaRPr>
          </a:p>
          <a:p>
            <a:pPr fontAlgn="ctr"/>
            <a:r>
              <a:rPr lang="en-US" sz="1900" dirty="0">
                <a:solidFill>
                  <a:schemeClr val="tx2"/>
                </a:solidFill>
              </a:rPr>
              <a:t>Two components: 3-hydroxy-2-hexanone (aka, 6-ketone or </a:t>
            </a:r>
            <a:r>
              <a:rPr lang="en-US" sz="1900" dirty="0" err="1">
                <a:solidFill>
                  <a:schemeClr val="tx2"/>
                </a:solidFill>
              </a:rPr>
              <a:t>ketol</a:t>
            </a:r>
            <a:r>
              <a:rPr lang="en-US" sz="1900" dirty="0">
                <a:solidFill>
                  <a:schemeClr val="tx2"/>
                </a:solidFill>
              </a:rPr>
              <a:t>) + pyrrole (newly described compound)</a:t>
            </a:r>
          </a:p>
          <a:p>
            <a:pPr fontAlgn="ctr"/>
            <a:r>
              <a:rPr lang="en-US" sz="1900" dirty="0">
                <a:solidFill>
                  <a:schemeClr val="tx2"/>
                </a:solidFill>
              </a:rPr>
              <a:t>Cross Vane Panel Trap, Black* - treated with fluoropolymer </a:t>
            </a:r>
          </a:p>
        </p:txBody>
      </p:sp>
    </p:spTree>
    <p:extLst>
      <p:ext uri="{BB962C8B-B14F-4D97-AF65-F5344CB8AC3E}">
        <p14:creationId xmlns:p14="http://schemas.microsoft.com/office/powerpoint/2010/main" val="3820009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457200" y="1625045"/>
            <a:ext cx="3962400" cy="4648200"/>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Approved Methods Tables needed for each survey?</a:t>
            </a:r>
          </a:p>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Some info in documents provided in Guidelines Resources.</a:t>
            </a:r>
          </a:p>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Ordering info = Survey Supply</a:t>
            </a:r>
          </a:p>
          <a:p>
            <a:pPr>
              <a:buClrTx/>
              <a:buFont typeface="Arial" panose="020B0604020202020204" pitchFamily="34" charset="0"/>
              <a:buChar char="•"/>
            </a:pPr>
            <a:endPar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endParaRPr>
          </a:p>
          <a:p>
            <a:pPr>
              <a:buClrTx/>
              <a:buFont typeface="Arial" panose="020B0604020202020204" pitchFamily="34" charset="0"/>
              <a:buChar char="•"/>
            </a:pPr>
            <a:endPar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endParaRPr>
          </a:p>
          <a:p>
            <a:pPr>
              <a:buClrTx/>
              <a:buFont typeface="Arial" panose="020B0604020202020204" pitchFamily="34" charset="0"/>
              <a:buChar char="•"/>
            </a:pPr>
            <a:endParaRPr lang="en-US" sz="2800" kern="0" dirty="0" smtClean="0">
              <a:solidFill>
                <a:prstClr val="black"/>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sz="2800" kern="0" dirty="0" smtClean="0">
              <a:solidFill>
                <a:prstClr val="black"/>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smtClean="0"/>
              <a:t>Redundancy Issues</a:t>
            </a:r>
            <a:endParaRPr lang="en-US" dirty="0"/>
          </a:p>
        </p:txBody>
      </p:sp>
      <p:pic>
        <p:nvPicPr>
          <p:cNvPr id="5" name="Picture 4"/>
          <p:cNvPicPr>
            <a:picLocks noChangeAspect="1"/>
          </p:cNvPicPr>
          <p:nvPr/>
        </p:nvPicPr>
        <p:blipFill>
          <a:blip r:embed="rId3"/>
          <a:stretch>
            <a:fillRect/>
          </a:stretch>
        </p:blipFill>
        <p:spPr>
          <a:xfrm>
            <a:off x="5021344" y="1625045"/>
            <a:ext cx="3665456" cy="4728130"/>
          </a:xfrm>
          <a:prstGeom prst="rect">
            <a:avLst/>
          </a:prstGeom>
        </p:spPr>
      </p:pic>
      <p:pic>
        <p:nvPicPr>
          <p:cNvPr id="2" name="Picture 1"/>
          <p:cNvPicPr>
            <a:picLocks noChangeAspect="1"/>
          </p:cNvPicPr>
          <p:nvPr/>
        </p:nvPicPr>
        <p:blipFill>
          <a:blip r:embed="rId4"/>
          <a:stretch>
            <a:fillRect/>
          </a:stretch>
        </p:blipFill>
        <p:spPr>
          <a:xfrm>
            <a:off x="4930122" y="1447800"/>
            <a:ext cx="3756678" cy="5029200"/>
          </a:xfrm>
          <a:prstGeom prst="rect">
            <a:avLst/>
          </a:prstGeom>
        </p:spPr>
      </p:pic>
    </p:spTree>
    <p:extLst>
      <p:ext uri="{BB962C8B-B14F-4D97-AF65-F5344CB8AC3E}">
        <p14:creationId xmlns:p14="http://schemas.microsoft.com/office/powerpoint/2010/main" val="2909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Proposal</a:t>
            </a:r>
            <a:endParaRPr lang="en-US" sz="3600" dirty="0"/>
          </a:p>
        </p:txBody>
      </p:sp>
      <p:sp>
        <p:nvSpPr>
          <p:cNvPr id="3" name="Rectangle 2"/>
          <p:cNvSpPr/>
          <p:nvPr/>
        </p:nvSpPr>
        <p:spPr>
          <a:xfrm>
            <a:off x="457200" y="1625044"/>
            <a:ext cx="8229600" cy="2936188"/>
          </a:xfrm>
          <a:prstGeom prst="rect">
            <a:avLst/>
          </a:prstGeom>
        </p:spPr>
        <p:txBody>
          <a:bodyPr vert="horz" lIns="91440" tIns="45720" rIns="91440" bIns="45720" rtlCol="0">
            <a:normAutofit/>
          </a:bodyPr>
          <a:lstStyle/>
          <a:p>
            <a:pPr marL="342900" indent="-342900" fontAlgn="base">
              <a:spcBef>
                <a:spcPct val="20000"/>
              </a:spcBef>
              <a:spcAft>
                <a:spcPct val="0"/>
              </a:spcAft>
              <a:buFont typeface="Arial" panose="020B0604020202020204" pitchFamily="34" charset="0"/>
              <a:buChar char="•"/>
            </a:pP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In 2018, </a:t>
            </a:r>
            <a:r>
              <a:rPr lang="en-US" sz="2400" dirty="0" smtClean="0">
                <a:solidFill>
                  <a:prstClr val="black"/>
                </a:solidFill>
                <a:latin typeface="Arial" panose="020B0604020202020204" pitchFamily="34" charset="0"/>
                <a:ea typeface="Tahoma" panose="020B0604030504040204" pitchFamily="34" charset="0"/>
                <a:cs typeface="Arial" panose="020B0604020202020204" pitchFamily="34" charset="0"/>
              </a:rPr>
              <a:t>breakdown information sections and appendices </a:t>
            </a: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into free-standing guidance documents.</a:t>
            </a:r>
          </a:p>
          <a:p>
            <a:pPr marL="342900" indent="-342900" fontAlgn="base">
              <a:spcBef>
                <a:spcPct val="20000"/>
              </a:spcBef>
              <a:spcAft>
                <a:spcPct val="0"/>
              </a:spcAft>
              <a:buFont typeface="Arial" panose="020B0604020202020204" pitchFamily="34" charset="0"/>
              <a:buChar char="•"/>
            </a:pPr>
            <a:endParaRPr lang="en-US" sz="8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42900" indent="-342900" fontAlgn="base">
              <a:spcBef>
                <a:spcPct val="20000"/>
              </a:spcBef>
              <a:spcAft>
                <a:spcPct val="0"/>
              </a:spcAft>
              <a:buFont typeface="Arial" panose="020B0604020202020204" pitchFamily="34" charset="0"/>
              <a:buChar char="•"/>
            </a:pPr>
            <a:r>
              <a:rPr lang="en-US" sz="2400" dirty="0" smtClean="0">
                <a:solidFill>
                  <a:prstClr val="black"/>
                </a:solidFill>
                <a:latin typeface="Arial" panose="020B0604020202020204" pitchFamily="34" charset="0"/>
                <a:ea typeface="Tahoma" panose="020B0604030504040204" pitchFamily="34" charset="0"/>
                <a:cs typeface="Arial" panose="020B0604020202020204" pitchFamily="34" charset="0"/>
              </a:rPr>
              <a:t>Curate list of links for each manual page on the CAPS </a:t>
            </a:r>
            <a:r>
              <a:rPr lang="en-US" sz="2400" dirty="0">
                <a:solidFill>
                  <a:prstClr val="black"/>
                </a:solidFill>
                <a:latin typeface="Arial" panose="020B0604020202020204" pitchFamily="34" charset="0"/>
                <a:ea typeface="Tahoma" panose="020B0604030504040204" pitchFamily="34" charset="0"/>
                <a:cs typeface="Arial" panose="020B0604020202020204" pitchFamily="34" charset="0"/>
              </a:rPr>
              <a:t>R&amp;C site</a:t>
            </a:r>
          </a:p>
          <a:p>
            <a:pPr marL="342900" indent="-342900" fontAlgn="base">
              <a:spcBef>
                <a:spcPct val="20000"/>
              </a:spcBef>
              <a:spcAft>
                <a:spcPct val="0"/>
              </a:spcAft>
              <a:buFont typeface="Arial" panose="020B0604020202020204" pitchFamily="34" charset="0"/>
              <a:buChar char="•"/>
            </a:pPr>
            <a:endParaRPr lang="en-US" sz="24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pic>
        <p:nvPicPr>
          <p:cNvPr id="5" name="Picture 4"/>
          <p:cNvPicPr>
            <a:picLocks noChangeAspect="1"/>
          </p:cNvPicPr>
          <p:nvPr/>
        </p:nvPicPr>
        <p:blipFill rotWithShape="1">
          <a:blip r:embed="rId2"/>
          <a:srcRect b="9744"/>
          <a:stretch/>
        </p:blipFill>
        <p:spPr>
          <a:xfrm>
            <a:off x="992257" y="3352800"/>
            <a:ext cx="7159485" cy="3352800"/>
          </a:xfrm>
          <a:prstGeom prst="rect">
            <a:avLst/>
          </a:prstGeom>
        </p:spPr>
      </p:pic>
    </p:spTree>
    <p:extLst>
      <p:ext uri="{BB962C8B-B14F-4D97-AF65-F5344CB8AC3E}">
        <p14:creationId xmlns:p14="http://schemas.microsoft.com/office/powerpoint/2010/main" val="3840344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Proposal: </a:t>
            </a:r>
            <a:r>
              <a:rPr lang="en-US" sz="3600" dirty="0" smtClean="0"/>
              <a:t>Benefits</a:t>
            </a:r>
            <a:endParaRPr lang="en-US" sz="3600" dirty="0"/>
          </a:p>
        </p:txBody>
      </p:sp>
      <p:sp>
        <p:nvSpPr>
          <p:cNvPr id="4" name="Content Placeholder 3"/>
          <p:cNvSpPr>
            <a:spLocks noGrp="1"/>
          </p:cNvSpPr>
          <p:nvPr>
            <p:ph idx="1"/>
          </p:nvPr>
        </p:nvSpPr>
        <p:spPr/>
        <p:txBody>
          <a:bodyPr/>
          <a:lstStyle/>
          <a:p>
            <a:r>
              <a:rPr lang="en-US" dirty="0" smtClean="0"/>
              <a:t>Easier to update = Current information and improved consistency across manuals.</a:t>
            </a:r>
          </a:p>
          <a:p>
            <a:r>
              <a:rPr lang="en-US" dirty="0" smtClean="0"/>
              <a:t>Information needed is easier to find – is this true?</a:t>
            </a:r>
          </a:p>
          <a:p>
            <a:r>
              <a:rPr lang="en-US" dirty="0" smtClean="0"/>
              <a:t>Expedite building needed or new manual intros.</a:t>
            </a:r>
            <a:endParaRPr lang="en-US" dirty="0"/>
          </a:p>
        </p:txBody>
      </p:sp>
    </p:spTree>
    <p:extLst>
      <p:ext uri="{BB962C8B-B14F-4D97-AF65-F5344CB8AC3E}">
        <p14:creationId xmlns:p14="http://schemas.microsoft.com/office/powerpoint/2010/main" val="1284466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85787" y="1752600"/>
            <a:ext cx="3634028" cy="4049598"/>
          </a:xfrm>
          <a:prstGeom prst="rect">
            <a:avLst/>
          </a:prstGeom>
        </p:spPr>
      </p:pic>
      <p:grpSp>
        <p:nvGrpSpPr>
          <p:cNvPr id="5" name="Group 4"/>
          <p:cNvGrpSpPr>
            <a:grpSpLocks noChangeAspect="1"/>
          </p:cNvGrpSpPr>
          <p:nvPr/>
        </p:nvGrpSpPr>
        <p:grpSpPr>
          <a:xfrm>
            <a:off x="4590535" y="1472645"/>
            <a:ext cx="3986594" cy="5120640"/>
            <a:chOff x="3581400" y="1354232"/>
            <a:chExt cx="4343400" cy="5578946"/>
          </a:xfrm>
        </p:grpSpPr>
        <p:pic>
          <p:nvPicPr>
            <p:cNvPr id="3" name="Picture 2"/>
            <p:cNvPicPr>
              <a:picLocks noChangeAspect="1"/>
            </p:cNvPicPr>
            <p:nvPr/>
          </p:nvPicPr>
          <p:blipFill>
            <a:blip r:embed="rId4"/>
            <a:stretch>
              <a:fillRect/>
            </a:stretch>
          </p:blipFill>
          <p:spPr>
            <a:xfrm>
              <a:off x="3581400" y="1354232"/>
              <a:ext cx="4343400" cy="5332086"/>
            </a:xfrm>
            <a:prstGeom prst="rect">
              <a:avLst/>
            </a:prstGeom>
          </p:spPr>
        </p:pic>
        <p:pic>
          <p:nvPicPr>
            <p:cNvPr id="4" name="Picture 3"/>
            <p:cNvPicPr>
              <a:picLocks noChangeAspect="1"/>
            </p:cNvPicPr>
            <p:nvPr/>
          </p:nvPicPr>
          <p:blipFill>
            <a:blip r:embed="rId5"/>
            <a:stretch>
              <a:fillRect/>
            </a:stretch>
          </p:blipFill>
          <p:spPr>
            <a:xfrm>
              <a:off x="3581400" y="6654895"/>
              <a:ext cx="4343400" cy="278283"/>
            </a:xfrm>
            <a:prstGeom prst="rect">
              <a:avLst/>
            </a:prstGeom>
          </p:spPr>
        </p:pic>
      </p:grpSp>
      <p:sp>
        <p:nvSpPr>
          <p:cNvPr id="8" name="Title 1"/>
          <p:cNvSpPr>
            <a:spLocks noGrp="1"/>
          </p:cNvSpPr>
          <p:nvPr>
            <p:ph type="title"/>
          </p:nvPr>
        </p:nvSpPr>
        <p:spPr>
          <a:xfrm>
            <a:off x="457200" y="762000"/>
            <a:ext cx="8229600" cy="710645"/>
          </a:xfrm>
        </p:spPr>
        <p:txBody>
          <a:bodyPr/>
          <a:lstStyle/>
          <a:p>
            <a:r>
              <a:rPr lang="en-US" sz="3600" dirty="0" smtClean="0"/>
              <a:t>Current Manual Intro Format</a:t>
            </a:r>
            <a:endParaRPr lang="en-US" dirty="0"/>
          </a:p>
        </p:txBody>
      </p:sp>
    </p:spTree>
    <p:extLst>
      <p:ext uri="{BB962C8B-B14F-4D97-AF65-F5344CB8AC3E}">
        <p14:creationId xmlns:p14="http://schemas.microsoft.com/office/powerpoint/2010/main" val="566043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0"/>
            <a:ext cx="4572000" cy="4770537"/>
          </a:xfrm>
          <a:prstGeom prst="rect">
            <a:avLst/>
          </a:prstGeom>
          <a:noFill/>
        </p:spPr>
        <p:txBody>
          <a:bodyPr wrap="square" rtlCol="0">
            <a:spAutoFit/>
          </a:bodyPr>
          <a:lstStyle/>
          <a:p>
            <a:pPr eaLnBrk="0" fontAlgn="base" hangingPunct="0">
              <a:spcBef>
                <a:spcPct val="0"/>
              </a:spcBef>
              <a:spcAft>
                <a:spcPct val="0"/>
              </a:spcAft>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I: Introduction</a:t>
            </a:r>
          </a:p>
          <a:p>
            <a:pPr eaLnBrk="0" fontAlgn="base" hangingPunct="0">
              <a:spcBef>
                <a:spcPct val="0"/>
              </a:spcBef>
              <a:spcAft>
                <a:spcPct val="0"/>
              </a:spcAft>
            </a:pP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D</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escribes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the purpose of the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Commodity-based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Survey Reference.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This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section also lists the pest species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targeted in the respective survey.  </a:t>
            </a:r>
            <a:endParaRPr lang="en-US" dirty="0">
              <a:solidFill>
                <a:prstClr val="black"/>
              </a:solidFill>
              <a:latin typeface="Arial" panose="020B0604020202020204" pitchFamily="34" charset="0"/>
              <a:ea typeface="Tahoma" panose="020B0604030504040204" pitchFamily="34" charset="0"/>
              <a:cs typeface="Arial" panose="020B0604020202020204" pitchFamily="34" charset="0"/>
            </a:endParaRPr>
          </a:p>
          <a:p>
            <a:pPr eaLnBrk="0" fontAlgn="base" hangingPunct="0">
              <a:spcBef>
                <a:spcPct val="0"/>
              </a:spcBef>
              <a:spcAft>
                <a:spcPct val="0"/>
              </a:spcAft>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 </a:t>
            </a:r>
          </a:p>
          <a:p>
            <a:pPr eaLnBrk="0" fontAlgn="base" hangingPunct="0">
              <a:spcBef>
                <a:spcPct val="0"/>
              </a:spcBef>
              <a:spcAft>
                <a:spcPct val="0"/>
              </a:spcAft>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II: Planning a Survey</a:t>
            </a:r>
          </a:p>
          <a:p>
            <a:pPr eaLnBrk="0" fontAlgn="base" hangingPunct="0">
              <a:spcBef>
                <a:spcPct val="0"/>
              </a:spcBef>
              <a:spcAft>
                <a:spcPct val="0"/>
              </a:spcAft>
            </a:pP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C</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ontains survey planning information, including: Choosing target species,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CAPS-approved survey and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ID methods, and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g</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eneral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information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on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survey sites, survey season, and the approved traps</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a:t>
            </a:r>
          </a:p>
          <a:p>
            <a:pPr eaLnBrk="0" fontAlgn="base" hangingPunct="0">
              <a:spcBef>
                <a:spcPct val="0"/>
              </a:spcBef>
              <a:spcAft>
                <a:spcPct val="0"/>
              </a:spcAft>
            </a:pPr>
            <a:endParaRPr lang="en-US" dirty="0">
              <a:solidFill>
                <a:prstClr val="black"/>
              </a:solidFill>
              <a:latin typeface="Arial" panose="020B0604020202020204" pitchFamily="34" charset="0"/>
              <a:ea typeface="Tahoma" panose="020B0604030504040204" pitchFamily="34" charset="0"/>
              <a:cs typeface="Arial" panose="020B0604020202020204" pitchFamily="34" charset="0"/>
            </a:endParaRPr>
          </a:p>
          <a:p>
            <a:pPr eaLnBrk="0" fontAlgn="base" hangingPunct="0">
              <a:spcBef>
                <a:spcPct val="0"/>
              </a:spcBef>
              <a:spcAft>
                <a:spcPct val="0"/>
              </a:spcAft>
            </a:pP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III: Ordering Traps and Lures</a:t>
            </a:r>
          </a:p>
          <a:p>
            <a:pPr eaLnBrk="0" fontAlgn="base" hangingPunct="0">
              <a:spcBef>
                <a:spcPct val="0"/>
              </a:spcBef>
              <a:spcAft>
                <a:spcPct val="0"/>
              </a:spcAft>
            </a:pP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Provides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general ordering information.</a:t>
            </a:r>
          </a:p>
          <a:p>
            <a:pPr eaLnBrk="0" fontAlgn="base" hangingPunct="0">
              <a:spcBef>
                <a:spcPct val="0"/>
              </a:spcBef>
              <a:spcAft>
                <a:spcPct val="0"/>
              </a:spcAft>
            </a:pPr>
            <a:endParaRPr lang="en-US" dirty="0">
              <a:solidFill>
                <a:prstClr val="black"/>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endParaRPr>
          </a:p>
          <a:p>
            <a:pPr eaLnBrk="0" fontAlgn="base" hangingPunct="0">
              <a:spcBef>
                <a:spcPct val="0"/>
              </a:spcBef>
              <a:spcAft>
                <a:spcPct val="0"/>
              </a:spcAft>
            </a:pPr>
            <a:endParaRPr lang="en-US" sz="1600" dirty="0">
              <a:solidFill>
                <a:prstClr val="black"/>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endParaRPr>
          </a:p>
        </p:txBody>
      </p:sp>
      <p:sp>
        <p:nvSpPr>
          <p:cNvPr id="6" name="TextBox 5"/>
          <p:cNvSpPr txBox="1"/>
          <p:nvPr/>
        </p:nvSpPr>
        <p:spPr>
          <a:xfrm>
            <a:off x="5257800" y="1524000"/>
            <a:ext cx="3733800" cy="3693319"/>
          </a:xfrm>
          <a:prstGeom prst="rect">
            <a:avLst/>
          </a:prstGeom>
          <a:noFill/>
        </p:spPr>
        <p:txBody>
          <a:bodyPr wrap="square" rtlCol="0">
            <a:spAutoFit/>
          </a:bodyPr>
          <a:lstStyle/>
          <a:p>
            <a:pPr eaLnBrk="0" fontAlgn="base" hangingPunct="0">
              <a:spcBef>
                <a:spcPct val="0"/>
              </a:spcBef>
              <a:spcAft>
                <a:spcPct val="0"/>
              </a:spcAft>
            </a:pPr>
            <a:r>
              <a:rPr lang="en-US" b="1" dirty="0" smtClean="0">
                <a:solidFill>
                  <a:prstClr val="black"/>
                </a:solidFill>
                <a:latin typeface="Arial" panose="020B0604020202020204" pitchFamily="34" charset="0"/>
                <a:ea typeface="Tahoma" panose="020B0604030504040204" pitchFamily="34" charset="0"/>
                <a:cs typeface="Arial" panose="020B0604020202020204" pitchFamily="34" charset="0"/>
              </a:rPr>
              <a:t>IV</a:t>
            </a: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 Conducting the Survey</a:t>
            </a:r>
          </a:p>
          <a:p>
            <a:pPr eaLnBrk="0" fontAlgn="base" hangingPunct="0">
              <a:spcBef>
                <a:spcPct val="0"/>
              </a:spcBef>
              <a:spcAft>
                <a:spcPct val="0"/>
              </a:spcAft>
            </a:pP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Provides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specific information on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conducting visual and/or trap &amp; lure surveys for target pests</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  </a:t>
            </a:r>
          </a:p>
          <a:p>
            <a:pPr eaLnBrk="0" fontAlgn="base" hangingPunct="0">
              <a:spcBef>
                <a:spcPct val="0"/>
              </a:spcBef>
              <a:spcAft>
                <a:spcPct val="0"/>
              </a:spcAft>
            </a:pPr>
            <a:endParaRPr lang="en-US" b="1"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eaLnBrk="0" fontAlgn="base" hangingPunct="0">
              <a:spcBef>
                <a:spcPct val="0"/>
              </a:spcBef>
              <a:spcAft>
                <a:spcPct val="0"/>
              </a:spcAft>
            </a:pPr>
            <a:r>
              <a:rPr lang="en-US" b="1" dirty="0" smtClean="0">
                <a:solidFill>
                  <a:prstClr val="black"/>
                </a:solidFill>
                <a:latin typeface="Arial" panose="020B0604020202020204" pitchFamily="34" charset="0"/>
                <a:ea typeface="Tahoma" panose="020B0604030504040204" pitchFamily="34" charset="0"/>
                <a:cs typeface="Arial" panose="020B0604020202020204" pitchFamily="34" charset="0"/>
              </a:rPr>
              <a:t>V</a:t>
            </a:r>
            <a:r>
              <a:rPr lang="en-US" b="1" dirty="0">
                <a:solidFill>
                  <a:prstClr val="black"/>
                </a:solidFill>
                <a:latin typeface="Arial" panose="020B0604020202020204" pitchFamily="34" charset="0"/>
                <a:ea typeface="Tahoma" panose="020B0604030504040204" pitchFamily="34" charset="0"/>
                <a:cs typeface="Arial" panose="020B0604020202020204" pitchFamily="34" charset="0"/>
              </a:rPr>
              <a:t>: Sample Processing, Sorting, and Submission</a:t>
            </a:r>
          </a:p>
          <a:p>
            <a:pPr eaLnBrk="0" fontAlgn="base" hangingPunct="0">
              <a:spcBef>
                <a:spcPct val="0"/>
              </a:spcBef>
              <a:spcAft>
                <a:spcPct val="0"/>
              </a:spcAft>
            </a:pP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Provides information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on </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submitting </a:t>
            </a:r>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samples for identification</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a:t>
            </a:r>
          </a:p>
          <a:p>
            <a:pPr eaLnBrk="0" fontAlgn="base" hangingPunct="0">
              <a:spcBef>
                <a:spcPct val="0"/>
              </a:spcBef>
              <a:spcAft>
                <a:spcPct val="0"/>
              </a:spcAft>
            </a:pPr>
            <a:endParaRPr lang="en-US" dirty="0">
              <a:solidFill>
                <a:prstClr val="black"/>
              </a:solidFill>
              <a:latin typeface="Arial" panose="020B0604020202020204" pitchFamily="34" charset="0"/>
              <a:ea typeface="Tahoma" panose="020B0604030504040204" pitchFamily="34" charset="0"/>
              <a:cs typeface="Arial" panose="020B0604020202020204" pitchFamily="34" charset="0"/>
            </a:endParaRPr>
          </a:p>
          <a:p>
            <a:pPr eaLnBrk="0" fontAlgn="base" hangingPunct="0">
              <a:spcBef>
                <a:spcPct val="0"/>
              </a:spcBef>
              <a:spcAft>
                <a:spcPct val="0"/>
              </a:spcAft>
            </a:pPr>
            <a:r>
              <a:rPr lang="en-US" b="1" dirty="0" smtClean="0">
                <a:solidFill>
                  <a:prstClr val="black"/>
                </a:solidFill>
                <a:latin typeface="Arial" panose="020B0604020202020204" pitchFamily="34" charset="0"/>
                <a:ea typeface="Tahoma" panose="020B0604030504040204" pitchFamily="34" charset="0"/>
                <a:cs typeface="Arial" panose="020B0604020202020204" pitchFamily="34" charset="0"/>
              </a:rPr>
              <a:t>Appendices:</a:t>
            </a:r>
            <a:r>
              <a:rPr lang="en-US" dirty="0" smtClean="0">
                <a:solidFill>
                  <a:prstClr val="black"/>
                </a:solidFill>
                <a:latin typeface="Arial" panose="020B0604020202020204" pitchFamily="34" charset="0"/>
                <a:ea typeface="Tahoma" panose="020B0604030504040204" pitchFamily="34" charset="0"/>
                <a:cs typeface="Arial" panose="020B0604020202020204" pitchFamily="34" charset="0"/>
              </a:rPr>
              <a:t> Provide additional relevant information for particular surveys and submission form 391.</a:t>
            </a:r>
            <a:endParaRPr lang="en-US"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2" name="Title 1"/>
          <p:cNvSpPr>
            <a:spLocks noGrp="1"/>
          </p:cNvSpPr>
          <p:nvPr>
            <p:ph type="title"/>
          </p:nvPr>
        </p:nvSpPr>
        <p:spPr>
          <a:xfrm>
            <a:off x="228600" y="762000"/>
            <a:ext cx="8229600" cy="710645"/>
          </a:xfrm>
        </p:spPr>
        <p:txBody>
          <a:bodyPr>
            <a:normAutofit/>
          </a:bodyPr>
          <a:lstStyle/>
          <a:p>
            <a:r>
              <a:rPr lang="en-US" sz="3600" dirty="0" smtClean="0"/>
              <a:t>Survey Manual Introduction</a:t>
            </a:r>
            <a:endParaRPr lang="en-US" sz="3600" dirty="0"/>
          </a:p>
        </p:txBody>
      </p:sp>
    </p:spTree>
    <p:extLst>
      <p:ext uri="{BB962C8B-B14F-4D97-AF65-F5344CB8AC3E}">
        <p14:creationId xmlns:p14="http://schemas.microsoft.com/office/powerpoint/2010/main" val="3320367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068096" y="3886200"/>
            <a:ext cx="4800600" cy="2709862"/>
            <a:chOff x="4038600" y="1905000"/>
            <a:chExt cx="4800600" cy="2709862"/>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1471" r="5883" b="18519"/>
            <a:stretch/>
          </p:blipFill>
          <p:spPr>
            <a:xfrm>
              <a:off x="4038600" y="1905000"/>
              <a:ext cx="4800600" cy="83820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38600" y="2795587"/>
              <a:ext cx="4800600" cy="1819275"/>
            </a:xfrm>
            <a:prstGeom prst="rect">
              <a:avLst/>
            </a:prstGeom>
          </p:spPr>
        </p:pic>
      </p:grpSp>
      <p:sp>
        <p:nvSpPr>
          <p:cNvPr id="5" name="Content Placeholder 3"/>
          <p:cNvSpPr txBox="1">
            <a:spLocks/>
          </p:cNvSpPr>
          <p:nvPr/>
        </p:nvSpPr>
        <p:spPr>
          <a:xfrm>
            <a:off x="393456" y="1600200"/>
            <a:ext cx="3648075" cy="4114800"/>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Purpose</a:t>
            </a:r>
          </a:p>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Background</a:t>
            </a:r>
          </a:p>
          <a:p>
            <a:pPr lvl="1">
              <a:buClrTx/>
              <a:buFont typeface="Courier New" panose="02070309020205020404" pitchFamily="49" charset="0"/>
              <a:buChar char="o"/>
            </a:pPr>
            <a:r>
              <a:rPr lang="en-US" sz="20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Commodities: Info and </a:t>
            </a:r>
            <a:r>
              <a:rPr lang="en-US" sz="2000" kern="0" dirty="0" smtClean="0">
                <a:solidFill>
                  <a:srgbClr val="FF0000"/>
                </a:solidFill>
                <a:effectLst/>
                <a:latin typeface="Arial" panose="020B0604020202020204" pitchFamily="34" charset="0"/>
                <a:ea typeface="Tahoma" panose="020B0604030504040204" pitchFamily="34" charset="0"/>
                <a:cs typeface="Arial" panose="020B0604020202020204" pitchFamily="34" charset="0"/>
              </a:rPr>
              <a:t>US distribution </a:t>
            </a:r>
            <a:r>
              <a:rPr lang="en-US" sz="20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maps</a:t>
            </a:r>
          </a:p>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Target species</a:t>
            </a:r>
          </a:p>
          <a:p>
            <a:pPr>
              <a:buClrTx/>
              <a:buFont typeface="Arial" panose="020B0604020202020204" pitchFamily="34" charset="0"/>
              <a:buChar char="•"/>
            </a:pPr>
            <a:endParaRPr lang="en-US" sz="2400" kern="0" dirty="0" smtClean="0">
              <a:solidFill>
                <a:prstClr val="black"/>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sz="2400" kern="0" dirty="0" smtClean="0">
              <a:solidFill>
                <a:prstClr val="black"/>
              </a:solidFill>
              <a:latin typeface="Arial" panose="020B0604020202020204" pitchFamily="34" charset="0"/>
              <a:cs typeface="Arial" panose="020B0604020202020204" pitchFamily="34" charset="0"/>
            </a:endParaRPr>
          </a:p>
        </p:txBody>
      </p:sp>
      <p:sp>
        <p:nvSpPr>
          <p:cNvPr id="7" name="Title 6"/>
          <p:cNvSpPr>
            <a:spLocks noGrp="1"/>
          </p:cNvSpPr>
          <p:nvPr>
            <p:ph type="title"/>
          </p:nvPr>
        </p:nvSpPr>
        <p:spPr/>
        <p:txBody>
          <a:bodyPr/>
          <a:lstStyle/>
          <a:p>
            <a:r>
              <a:rPr lang="en-US" dirty="0" smtClean="0"/>
              <a:t>I: Introduction </a:t>
            </a:r>
            <a:endParaRPr lang="en-US" dirty="0"/>
          </a:p>
        </p:txBody>
      </p:sp>
      <p:grpSp>
        <p:nvGrpSpPr>
          <p:cNvPr id="10" name="Group 9"/>
          <p:cNvGrpSpPr>
            <a:grpSpLocks noChangeAspect="1"/>
          </p:cNvGrpSpPr>
          <p:nvPr/>
        </p:nvGrpSpPr>
        <p:grpSpPr>
          <a:xfrm>
            <a:off x="4886935" y="914400"/>
            <a:ext cx="3162922" cy="2888784"/>
            <a:chOff x="1828800" y="339170"/>
            <a:chExt cx="6629400" cy="6054814"/>
          </a:xfrm>
        </p:grpSpPr>
        <p:pic>
          <p:nvPicPr>
            <p:cNvPr id="8" name="Picture 7"/>
            <p:cNvPicPr>
              <a:picLocks noChangeAspect="1"/>
            </p:cNvPicPr>
            <p:nvPr/>
          </p:nvPicPr>
          <p:blipFill>
            <a:blip r:embed="rId5"/>
            <a:stretch>
              <a:fillRect/>
            </a:stretch>
          </p:blipFill>
          <p:spPr>
            <a:xfrm>
              <a:off x="1838325" y="339170"/>
              <a:ext cx="6619875" cy="1285875"/>
            </a:xfrm>
            <a:prstGeom prst="rect">
              <a:avLst/>
            </a:prstGeom>
          </p:spPr>
        </p:pic>
        <p:pic>
          <p:nvPicPr>
            <p:cNvPr id="9" name="Picture 8"/>
            <p:cNvPicPr>
              <a:picLocks noChangeAspect="1"/>
            </p:cNvPicPr>
            <p:nvPr/>
          </p:nvPicPr>
          <p:blipFill rotWithShape="1">
            <a:blip r:embed="rId6"/>
            <a:srcRect l="1" r="571"/>
            <a:stretch/>
          </p:blipFill>
          <p:spPr>
            <a:xfrm>
              <a:off x="1828800" y="1574334"/>
              <a:ext cx="6629400" cy="4819650"/>
            </a:xfrm>
            <a:prstGeom prst="rect">
              <a:avLst/>
            </a:prstGeom>
          </p:spPr>
        </p:pic>
      </p:grpSp>
    </p:spTree>
    <p:extLst>
      <p:ext uri="{BB962C8B-B14F-4D97-AF65-F5344CB8AC3E}">
        <p14:creationId xmlns:p14="http://schemas.microsoft.com/office/powerpoint/2010/main" val="682270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0400" y="1597819"/>
            <a:ext cx="5562600" cy="1983582"/>
          </a:xfrm>
          <a:prstGeom prst="rect">
            <a:avLst/>
          </a:prstGeom>
        </p:spPr>
      </p:pic>
      <p:sp>
        <p:nvSpPr>
          <p:cNvPr id="7" name="Content Placeholder 3"/>
          <p:cNvSpPr txBox="1">
            <a:spLocks/>
          </p:cNvSpPr>
          <p:nvPr/>
        </p:nvSpPr>
        <p:spPr>
          <a:xfrm>
            <a:off x="325315" y="1667058"/>
            <a:ext cx="2827460" cy="4733742"/>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buClrTx/>
              <a:buFont typeface="Wingdings" pitchFamily="2" charset="2"/>
              <a:buNone/>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Target Pests by Approved Survey Method</a:t>
            </a:r>
          </a:p>
          <a:p>
            <a:pPr marL="0" indent="0">
              <a:buClrTx/>
              <a:buFont typeface="Wingdings" pitchFamily="2" charset="2"/>
              <a:buNone/>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Reviews:</a:t>
            </a:r>
          </a:p>
          <a:p>
            <a:pPr>
              <a:buClrTx/>
              <a:buFont typeface="Courier New" panose="02070309020205020404" pitchFamily="49" charset="0"/>
              <a:buChar char="o"/>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Pathways</a:t>
            </a:r>
          </a:p>
          <a:p>
            <a:pPr>
              <a:buClrTx/>
              <a:buFont typeface="Courier New" panose="02070309020205020404" pitchFamily="49" charset="0"/>
              <a:buChar char="o"/>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Survey methods</a:t>
            </a:r>
          </a:p>
          <a:p>
            <a:pPr>
              <a:buClrTx/>
              <a:buFont typeface="Courier New" panose="02070309020205020404" pitchFamily="49" charset="0"/>
              <a:buChar char="o"/>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Trapping density and season</a:t>
            </a:r>
          </a:p>
          <a:p>
            <a:pPr>
              <a:buClrTx/>
              <a:buFont typeface="Arial" panose="020B0604020202020204" pitchFamily="34" charset="0"/>
              <a:buChar char="•"/>
            </a:pPr>
            <a:endParaRPr lang="en-US" sz="2000" kern="0" dirty="0" smtClean="0">
              <a:solidFill>
                <a:prstClr val="black"/>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sz="2000" kern="0" dirty="0" smtClean="0">
              <a:solidFill>
                <a:prstClr val="black"/>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sz="2000" kern="0" dirty="0" smtClean="0">
              <a:solidFill>
                <a:prstClr val="black"/>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sz="2000" kern="0" dirty="0" smtClean="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3453719" y="3786186"/>
            <a:ext cx="5055961" cy="2028825"/>
          </a:xfrm>
          <a:prstGeom prst="rect">
            <a:avLst/>
          </a:prstGeom>
        </p:spPr>
      </p:pic>
      <p:sp>
        <p:nvSpPr>
          <p:cNvPr id="4" name="Title 3"/>
          <p:cNvSpPr>
            <a:spLocks noGrp="1"/>
          </p:cNvSpPr>
          <p:nvPr>
            <p:ph type="title"/>
          </p:nvPr>
        </p:nvSpPr>
        <p:spPr/>
        <p:txBody>
          <a:bodyPr/>
          <a:lstStyle/>
          <a:p>
            <a:r>
              <a:rPr lang="en-US" dirty="0" smtClean="0"/>
              <a:t>II: Planning </a:t>
            </a:r>
            <a:r>
              <a:rPr lang="en-US" dirty="0" smtClean="0"/>
              <a:t>a Survey</a:t>
            </a:r>
            <a:endParaRPr lang="en-US" dirty="0"/>
          </a:p>
        </p:txBody>
      </p:sp>
    </p:spTree>
    <p:extLst>
      <p:ext uri="{BB962C8B-B14F-4D97-AF65-F5344CB8AC3E}">
        <p14:creationId xmlns:p14="http://schemas.microsoft.com/office/powerpoint/2010/main" val="3718710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91000" y="1600200"/>
            <a:ext cx="4267200" cy="4876800"/>
          </a:xfrm>
          <a:prstGeom prst="rect">
            <a:avLst/>
          </a:prstGeom>
        </p:spPr>
      </p:pic>
      <p:sp>
        <p:nvSpPr>
          <p:cNvPr id="5" name="TextBox 4"/>
          <p:cNvSpPr txBox="1"/>
          <p:nvPr/>
        </p:nvSpPr>
        <p:spPr>
          <a:xfrm>
            <a:off x="726831" y="1617785"/>
            <a:ext cx="3276600" cy="1200329"/>
          </a:xfrm>
          <a:prstGeom prst="rect">
            <a:avLst/>
          </a:prstGeom>
          <a:noFill/>
        </p:spPr>
        <p:txBody>
          <a:bodyPr wrap="square" rtlCol="0">
            <a:spAutoFit/>
          </a:bodyPr>
          <a:lstStyle/>
          <a:p>
            <a:pPr eaLnBrk="0" fontAlgn="base" hangingPunct="0">
              <a:spcBef>
                <a:spcPct val="0"/>
              </a:spcBef>
              <a:spcAft>
                <a:spcPct val="0"/>
              </a:spcAft>
              <a:buClr>
                <a:srgbClr val="FFC000"/>
              </a:buClr>
            </a:pPr>
            <a:r>
              <a:rPr lang="en-US" sz="2400" dirty="0" smtClean="0">
                <a:solidFill>
                  <a:prstClr val="black"/>
                </a:solidFill>
                <a:latin typeface="Arial" panose="020B0604020202020204" pitchFamily="34" charset="0"/>
                <a:cs typeface="Arial" panose="020B0604020202020204" pitchFamily="34" charset="0"/>
              </a:rPr>
              <a:t>Move this information to Survey Procurement page?</a:t>
            </a:r>
            <a:endParaRPr lang="en-US" sz="2400"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III: Ordering </a:t>
            </a:r>
            <a:r>
              <a:rPr lang="en-US" dirty="0" smtClean="0"/>
              <a:t>Traps and Lures</a:t>
            </a:r>
            <a:endParaRPr lang="en-US" dirty="0"/>
          </a:p>
        </p:txBody>
      </p:sp>
      <p:pic>
        <p:nvPicPr>
          <p:cNvPr id="2" name="Picture 1"/>
          <p:cNvPicPr>
            <a:picLocks noChangeAspect="1"/>
          </p:cNvPicPr>
          <p:nvPr/>
        </p:nvPicPr>
        <p:blipFill>
          <a:blip r:embed="rId4"/>
          <a:stretch>
            <a:fillRect/>
          </a:stretch>
        </p:blipFill>
        <p:spPr>
          <a:xfrm>
            <a:off x="457200" y="2905125"/>
            <a:ext cx="8410575" cy="3590925"/>
          </a:xfrm>
          <a:prstGeom prst="rect">
            <a:avLst/>
          </a:prstGeom>
        </p:spPr>
      </p:pic>
    </p:spTree>
    <p:extLst>
      <p:ext uri="{BB962C8B-B14F-4D97-AF65-F5344CB8AC3E}">
        <p14:creationId xmlns:p14="http://schemas.microsoft.com/office/powerpoint/2010/main" val="88769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9600" y="1752600"/>
            <a:ext cx="4419600" cy="1800225"/>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9600" y="3667125"/>
            <a:ext cx="4438650" cy="2105025"/>
          </a:xfrm>
          <a:prstGeom prst="rect">
            <a:avLst/>
          </a:prstGeom>
        </p:spPr>
      </p:pic>
      <p:sp>
        <p:nvSpPr>
          <p:cNvPr id="5" name="Content Placeholder 3"/>
          <p:cNvSpPr txBox="1">
            <a:spLocks/>
          </p:cNvSpPr>
          <p:nvPr/>
        </p:nvSpPr>
        <p:spPr>
          <a:xfrm>
            <a:off x="609600" y="1824037"/>
            <a:ext cx="4105276" cy="3686176"/>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Provides visual survey instructions.</a:t>
            </a:r>
          </a:p>
          <a:p>
            <a:pPr lvl="1">
              <a:buClrTx/>
              <a:buFont typeface="Courier New" panose="02070309020205020404" pitchFamily="49" charset="0"/>
              <a:buChar char="o"/>
            </a:pPr>
            <a:r>
              <a:rPr lang="en-US" sz="20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Specific pest symptoms</a:t>
            </a:r>
            <a:endPar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endParaRPr>
          </a:p>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Provides trap and lure information.</a:t>
            </a:r>
          </a:p>
          <a:p>
            <a:pPr lvl="1">
              <a:buClrTx/>
              <a:buFont typeface="Courier New" panose="02070309020205020404" pitchFamily="49" charset="0"/>
              <a:buChar char="o"/>
            </a:pPr>
            <a:r>
              <a:rPr lang="en-US" sz="20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Trap Sites, Placement, Servicing</a:t>
            </a:r>
          </a:p>
          <a:p>
            <a:pPr lvl="1">
              <a:buClrTx/>
              <a:buFont typeface="Courier New" panose="02070309020205020404" pitchFamily="49" charset="0"/>
              <a:buChar char="o"/>
            </a:pPr>
            <a:r>
              <a:rPr lang="en-US" sz="2000" kern="0" dirty="0">
                <a:solidFill>
                  <a:prstClr val="black"/>
                </a:solidFill>
                <a:effectLst/>
                <a:latin typeface="Arial" panose="020B0604020202020204" pitchFamily="34" charset="0"/>
                <a:ea typeface="Tahoma" panose="020B0604030504040204" pitchFamily="34" charset="0"/>
                <a:cs typeface="Arial" panose="020B0604020202020204" pitchFamily="34" charset="0"/>
              </a:rPr>
              <a:t>L</a:t>
            </a:r>
            <a:r>
              <a:rPr lang="en-US" sz="20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ure Handling, Storage, Changing</a:t>
            </a:r>
          </a:p>
          <a:p>
            <a:pPr>
              <a:buClrTx/>
              <a:buFont typeface="Arial" panose="020B0604020202020204" pitchFamily="34" charset="0"/>
              <a:buChar char="•"/>
            </a:pPr>
            <a:endParaRPr lang="en-US" sz="1800" kern="0" dirty="0" smtClean="0">
              <a:solidFill>
                <a:prstClr val="black"/>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sz="1800" kern="0" dirty="0" smtClean="0">
              <a:solidFill>
                <a:prstClr val="black"/>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p:txBody>
          <a:bodyPr/>
          <a:lstStyle/>
          <a:p>
            <a:r>
              <a:rPr lang="en-US" dirty="0" smtClean="0"/>
              <a:t>IV: Conducting </a:t>
            </a:r>
            <a:r>
              <a:rPr lang="en-US" dirty="0" smtClean="0"/>
              <a:t>a Survey</a:t>
            </a:r>
            <a:endParaRPr lang="en-US" dirty="0"/>
          </a:p>
        </p:txBody>
      </p:sp>
    </p:spTree>
    <p:extLst>
      <p:ext uri="{BB962C8B-B14F-4D97-AF65-F5344CB8AC3E}">
        <p14:creationId xmlns:p14="http://schemas.microsoft.com/office/powerpoint/2010/main" val="3344863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847725" y="1676400"/>
            <a:ext cx="6619875" cy="4114800"/>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Provides information on sample screening and submission for arthropods and pathogens.</a:t>
            </a:r>
          </a:p>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Provides contact information for identifiers.</a:t>
            </a:r>
          </a:p>
          <a:p>
            <a:pPr>
              <a:buClrTx/>
              <a:buFont typeface="Arial" panose="020B0604020202020204" pitchFamily="34" charset="0"/>
              <a:buChar char="•"/>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Information is the same across </a:t>
            </a: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manuals </a:t>
            </a:r>
            <a:endPar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endParaRPr>
          </a:p>
          <a:p>
            <a:pPr>
              <a:buClrTx/>
              <a:buFont typeface="Arial" panose="020B0604020202020204" pitchFamily="34" charset="0"/>
              <a:buChar char="•"/>
            </a:pPr>
            <a:endParaRPr lang="en-US" sz="2400" kern="0" dirty="0" smtClean="0">
              <a:solidFill>
                <a:prstClr val="black"/>
              </a:solidFill>
              <a:latin typeface="Arial" panose="020B0604020202020204" pitchFamily="34" charset="0"/>
              <a:cs typeface="Arial" panose="020B0604020202020204" pitchFamily="34" charset="0"/>
            </a:endParaRPr>
          </a:p>
          <a:p>
            <a:pPr>
              <a:buClrTx/>
              <a:buFont typeface="Arial" panose="020B0604020202020204" pitchFamily="34" charset="0"/>
              <a:buChar char="•"/>
            </a:pPr>
            <a:endParaRPr lang="en-US" sz="2400" kern="0" dirty="0" smtClean="0">
              <a:solidFill>
                <a:prstClr val="black"/>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normAutofit fontScale="90000"/>
          </a:bodyPr>
          <a:lstStyle/>
          <a:p>
            <a:r>
              <a:rPr lang="en-US" dirty="0" smtClean="0"/>
              <a:t>V: Sample </a:t>
            </a:r>
            <a:r>
              <a:rPr lang="en-US" dirty="0"/>
              <a:t>Processing, Sorting, and Submission</a:t>
            </a:r>
          </a:p>
        </p:txBody>
      </p:sp>
      <p:pic>
        <p:nvPicPr>
          <p:cNvPr id="2" name="Picture 1"/>
          <p:cNvPicPr>
            <a:picLocks noChangeAspect="1"/>
          </p:cNvPicPr>
          <p:nvPr/>
        </p:nvPicPr>
        <p:blipFill>
          <a:blip r:embed="rId3"/>
          <a:stretch>
            <a:fillRect/>
          </a:stretch>
        </p:blipFill>
        <p:spPr>
          <a:xfrm>
            <a:off x="1981200" y="3886200"/>
            <a:ext cx="4995862" cy="2733105"/>
          </a:xfrm>
          <a:prstGeom prst="rect">
            <a:avLst/>
          </a:prstGeom>
        </p:spPr>
      </p:pic>
    </p:spTree>
    <p:extLst>
      <p:ext uri="{BB962C8B-B14F-4D97-AF65-F5344CB8AC3E}">
        <p14:creationId xmlns:p14="http://schemas.microsoft.com/office/powerpoint/2010/main" val="1012588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Changes for 2018</a:t>
            </a:r>
            <a:endParaRPr lang="en-US" dirty="0"/>
          </a:p>
        </p:txBody>
      </p:sp>
      <p:sp>
        <p:nvSpPr>
          <p:cNvPr id="3" name="Content Placeholder 2"/>
          <p:cNvSpPr>
            <a:spLocks noGrp="1"/>
          </p:cNvSpPr>
          <p:nvPr>
            <p:ph idx="1"/>
          </p:nvPr>
        </p:nvSpPr>
        <p:spPr>
          <a:xfrm>
            <a:off x="457200" y="1625046"/>
            <a:ext cx="8077200" cy="4577318"/>
          </a:xfrm>
        </p:spPr>
        <p:txBody>
          <a:bodyPr>
            <a:normAutofit fontScale="92500"/>
          </a:bodyPr>
          <a:lstStyle/>
          <a:p>
            <a:pPr marL="0" indent="0">
              <a:buNone/>
            </a:pPr>
            <a:r>
              <a:rPr lang="en-US" i="1" dirty="0" smtClean="0"/>
              <a:t>Trichoferus campestris </a:t>
            </a:r>
            <a:r>
              <a:rPr lang="en-US" dirty="0" smtClean="0"/>
              <a:t>(VLB)</a:t>
            </a:r>
          </a:p>
          <a:p>
            <a:r>
              <a:rPr lang="en-US" sz="2000" dirty="0" smtClean="0">
                <a:solidFill>
                  <a:schemeClr val="tx2"/>
                </a:solidFill>
              </a:rPr>
              <a:t>Black Light Traps and Visual Survey are no longer approved methods. </a:t>
            </a:r>
          </a:p>
          <a:p>
            <a:r>
              <a:rPr lang="en-US" sz="2000" dirty="0" smtClean="0">
                <a:solidFill>
                  <a:schemeClr val="tx2"/>
                </a:solidFill>
              </a:rPr>
              <a:t>Approved method for negative data:</a:t>
            </a:r>
          </a:p>
          <a:p>
            <a:pPr lvl="1">
              <a:buFont typeface="Arial" panose="020B0604020202020204" pitchFamily="34" charset="0"/>
              <a:buChar char="‒"/>
            </a:pPr>
            <a:r>
              <a:rPr lang="en-US" sz="2000" dirty="0" smtClean="0">
                <a:solidFill>
                  <a:schemeClr val="tx2"/>
                </a:solidFill>
              </a:rPr>
              <a:t>Ethanol</a:t>
            </a:r>
          </a:p>
          <a:p>
            <a:pPr lvl="1">
              <a:buFont typeface="Arial" panose="020B0604020202020204" pitchFamily="34" charset="0"/>
              <a:buChar char="‒"/>
            </a:pPr>
            <a:r>
              <a:rPr lang="en-US" sz="2000" dirty="0" smtClean="0">
                <a:solidFill>
                  <a:schemeClr val="tx2"/>
                </a:solidFill>
              </a:rPr>
              <a:t>Cross </a:t>
            </a:r>
            <a:r>
              <a:rPr lang="en-US" sz="2000" dirty="0">
                <a:solidFill>
                  <a:schemeClr val="tx2"/>
                </a:solidFill>
              </a:rPr>
              <a:t>Vane Panel Trap, Black* - treated with </a:t>
            </a:r>
            <a:r>
              <a:rPr lang="en-US" sz="2000" dirty="0" smtClean="0">
                <a:solidFill>
                  <a:schemeClr val="tx2"/>
                </a:solidFill>
              </a:rPr>
              <a:t>fluoropolymer</a:t>
            </a:r>
          </a:p>
          <a:p>
            <a:r>
              <a:rPr lang="en-US" sz="2000" dirty="0" err="1" smtClean="0">
                <a:solidFill>
                  <a:schemeClr val="tx2"/>
                </a:solidFill>
              </a:rPr>
              <a:t>Trichoferone</a:t>
            </a:r>
            <a:r>
              <a:rPr lang="en-US" sz="2000" dirty="0" smtClean="0">
                <a:solidFill>
                  <a:schemeClr val="tx2"/>
                </a:solidFill>
              </a:rPr>
              <a:t> lure – one more year of trials, may be ready for 2019</a:t>
            </a:r>
          </a:p>
          <a:p>
            <a:pPr marL="0" indent="0">
              <a:buNone/>
            </a:pPr>
            <a:endParaRPr lang="en-US" sz="900" dirty="0">
              <a:solidFill>
                <a:schemeClr val="tx2"/>
              </a:solidFill>
            </a:endParaRPr>
          </a:p>
          <a:p>
            <a:pPr marL="0" indent="0">
              <a:buNone/>
            </a:pPr>
            <a:r>
              <a:rPr lang="en-US" i="1" dirty="0"/>
              <a:t>Agrilus planipennis </a:t>
            </a:r>
            <a:r>
              <a:rPr lang="en-US" dirty="0" smtClean="0"/>
              <a:t>(EAB)</a:t>
            </a:r>
            <a:endParaRPr lang="en-US" dirty="0"/>
          </a:p>
          <a:p>
            <a:pPr lvl="0"/>
            <a:r>
              <a:rPr lang="en-US" sz="2000" dirty="0">
                <a:solidFill>
                  <a:srgbClr val="1F497D"/>
                </a:solidFill>
              </a:rPr>
              <a:t>New approved method added: </a:t>
            </a:r>
            <a:r>
              <a:rPr lang="en-US" sz="2000" dirty="0">
                <a:solidFill>
                  <a:schemeClr val="tx2"/>
                </a:solidFill>
              </a:rPr>
              <a:t>3Z-Lactone Lure + Z-3-hexenol Lure and green prism trap.</a:t>
            </a:r>
          </a:p>
          <a:p>
            <a:pPr lvl="0"/>
            <a:r>
              <a:rPr lang="en-US" sz="2000" dirty="0">
                <a:solidFill>
                  <a:schemeClr val="tx2"/>
                </a:solidFill>
              </a:rPr>
              <a:t>3Z-Lactone Lure and green prism trap are not offered through IPHIS.</a:t>
            </a:r>
          </a:p>
          <a:p>
            <a:pPr lvl="0"/>
            <a:r>
              <a:rPr lang="en-US" sz="2000" dirty="0">
                <a:solidFill>
                  <a:schemeClr val="tx2"/>
                </a:solidFill>
              </a:rPr>
              <a:t>Primary and preferred method: Z-3-hexenol lure (used alone) with purple prism trap.</a:t>
            </a:r>
          </a:p>
          <a:p>
            <a:pPr marL="0" indent="0">
              <a:buNone/>
            </a:pPr>
            <a:endParaRPr lang="en-US" sz="2000" dirty="0">
              <a:solidFill>
                <a:schemeClr val="tx2"/>
              </a:solidFill>
            </a:endParaRPr>
          </a:p>
        </p:txBody>
      </p:sp>
      <p:sp>
        <p:nvSpPr>
          <p:cNvPr id="4" name="5-Point Star 3"/>
          <p:cNvSpPr/>
          <p:nvPr/>
        </p:nvSpPr>
        <p:spPr>
          <a:xfrm>
            <a:off x="362675" y="2362200"/>
            <a:ext cx="457200" cy="381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362675" y="5257800"/>
            <a:ext cx="457200" cy="381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84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b="25155"/>
          <a:stretch/>
        </p:blipFill>
        <p:spPr>
          <a:xfrm>
            <a:off x="908537" y="2895600"/>
            <a:ext cx="3550627" cy="1210680"/>
          </a:xfrm>
          <a:prstGeom prst="rect">
            <a:avLst/>
          </a:prstGeom>
        </p:spPr>
      </p:pic>
      <p:pic>
        <p:nvPicPr>
          <p:cNvPr id="5" name="Picture 4"/>
          <p:cNvPicPr>
            <a:picLocks noChangeAspect="1"/>
          </p:cNvPicPr>
          <p:nvPr/>
        </p:nvPicPr>
        <p:blipFill>
          <a:blip r:embed="rId4"/>
          <a:stretch>
            <a:fillRect/>
          </a:stretch>
        </p:blipFill>
        <p:spPr>
          <a:xfrm>
            <a:off x="4572000" y="2895600"/>
            <a:ext cx="3727938" cy="1209913"/>
          </a:xfrm>
          <a:prstGeom prst="rect">
            <a:avLst/>
          </a:prstGeom>
        </p:spPr>
      </p:pic>
      <p:pic>
        <p:nvPicPr>
          <p:cNvPr id="6" name="Picture 5"/>
          <p:cNvPicPr>
            <a:picLocks noChangeAspect="1"/>
          </p:cNvPicPr>
          <p:nvPr/>
        </p:nvPicPr>
        <p:blipFill>
          <a:blip r:embed="rId5"/>
          <a:stretch>
            <a:fillRect/>
          </a:stretch>
        </p:blipFill>
        <p:spPr>
          <a:xfrm>
            <a:off x="2133600" y="4181822"/>
            <a:ext cx="5029200" cy="1508266"/>
          </a:xfrm>
          <a:prstGeom prst="rect">
            <a:avLst/>
          </a:prstGeom>
        </p:spPr>
      </p:pic>
      <p:sp>
        <p:nvSpPr>
          <p:cNvPr id="7" name="Content Placeholder 3"/>
          <p:cNvSpPr txBox="1">
            <a:spLocks/>
          </p:cNvSpPr>
          <p:nvPr/>
        </p:nvSpPr>
        <p:spPr>
          <a:xfrm>
            <a:off x="1447800" y="1676400"/>
            <a:ext cx="6781800" cy="1066800"/>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buClrTx/>
              <a:buFont typeface="Wingdings" pitchFamily="2" charset="2"/>
              <a:buNone/>
            </a:pPr>
            <a:r>
              <a:rPr lang="en-US" sz="2400" kern="0" dirty="0" smtClean="0">
                <a:solidFill>
                  <a:prstClr val="black"/>
                </a:solidFill>
                <a:effectLst/>
                <a:latin typeface="Arial" panose="020B0604020202020204" pitchFamily="34" charset="0"/>
                <a:ea typeface="Tahoma" panose="020B0604030504040204" pitchFamily="34" charset="0"/>
                <a:cs typeface="Arial" panose="020B0604020202020204" pitchFamily="34" charset="0"/>
              </a:rPr>
              <a:t>Provide additional information such as trapping protocols and PPQ form 391.</a:t>
            </a:r>
          </a:p>
          <a:p>
            <a:pPr>
              <a:buClrTx/>
              <a:buFont typeface="Arial" panose="020B0604020202020204" pitchFamily="34" charset="0"/>
              <a:buChar char="•"/>
            </a:pPr>
            <a:endParaRPr lang="en-US" sz="2400" kern="0" dirty="0" smtClean="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Appendices</a:t>
            </a:r>
            <a:endParaRPr lang="en-US" dirty="0"/>
          </a:p>
        </p:txBody>
      </p:sp>
    </p:spTree>
    <p:extLst>
      <p:ext uri="{BB962C8B-B14F-4D97-AF65-F5344CB8AC3E}">
        <p14:creationId xmlns:p14="http://schemas.microsoft.com/office/powerpoint/2010/main" val="1828563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Free-standing Documents: Survey/Sampling Method</a:t>
            </a:r>
            <a:endParaRPr lang="en-US" dirty="0"/>
          </a:p>
        </p:txBody>
      </p:sp>
      <p:sp>
        <p:nvSpPr>
          <p:cNvPr id="3" name="Content Placeholder 2"/>
          <p:cNvSpPr>
            <a:spLocks noGrp="1"/>
          </p:cNvSpPr>
          <p:nvPr>
            <p:ph idx="1"/>
          </p:nvPr>
        </p:nvSpPr>
        <p:spPr/>
        <p:txBody>
          <a:bodyPr>
            <a:normAutofit/>
          </a:bodyPr>
          <a:lstStyle/>
          <a:p>
            <a:r>
              <a:rPr lang="en-US" dirty="0" smtClean="0"/>
              <a:t>Soil Sample protocol</a:t>
            </a:r>
          </a:p>
          <a:p>
            <a:r>
              <a:rPr lang="en-US" dirty="0" smtClean="0"/>
              <a:t>Visual Survey protocols</a:t>
            </a:r>
          </a:p>
          <a:p>
            <a:r>
              <a:rPr lang="en-US" dirty="0" smtClean="0"/>
              <a:t>Mollusk Visual Survey protocols</a:t>
            </a:r>
          </a:p>
          <a:p>
            <a:r>
              <a:rPr lang="en-US" dirty="0" smtClean="0"/>
              <a:t>Sweep Netting protocols</a:t>
            </a:r>
          </a:p>
        </p:txBody>
      </p:sp>
    </p:spTree>
    <p:extLst>
      <p:ext uri="{BB962C8B-B14F-4D97-AF65-F5344CB8AC3E}">
        <p14:creationId xmlns:p14="http://schemas.microsoft.com/office/powerpoint/2010/main" val="3503879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Free-standing Documents: Survey/Sampling Method</a:t>
            </a:r>
            <a:endParaRPr lang="en-US" dirty="0"/>
          </a:p>
        </p:txBody>
      </p:sp>
      <p:sp>
        <p:nvSpPr>
          <p:cNvPr id="3" name="Content Placeholder 2"/>
          <p:cNvSpPr>
            <a:spLocks noGrp="1"/>
          </p:cNvSpPr>
          <p:nvPr>
            <p:ph idx="1"/>
          </p:nvPr>
        </p:nvSpPr>
        <p:spPr/>
        <p:txBody>
          <a:bodyPr>
            <a:normAutofit/>
          </a:bodyPr>
          <a:lstStyle/>
          <a:p>
            <a:r>
              <a:rPr lang="en-US" dirty="0" smtClean="0"/>
              <a:t>Trap and Lure guidance</a:t>
            </a:r>
          </a:p>
          <a:p>
            <a:pPr lvl="1">
              <a:buFont typeface="Courier New" panose="02070309020205020404" pitchFamily="49" charset="0"/>
              <a:buChar char="o"/>
            </a:pPr>
            <a:r>
              <a:rPr lang="en-US" dirty="0" smtClean="0"/>
              <a:t>Ordering – Survey Supply</a:t>
            </a:r>
          </a:p>
          <a:p>
            <a:pPr lvl="1">
              <a:buFont typeface="Courier New" panose="02070309020205020404" pitchFamily="49" charset="0"/>
              <a:buChar char="o"/>
            </a:pPr>
            <a:r>
              <a:rPr lang="en-US" dirty="0" smtClean="0"/>
              <a:t>Trap types and care</a:t>
            </a:r>
          </a:p>
          <a:p>
            <a:pPr lvl="2">
              <a:buFont typeface="Wingdings" panose="05000000000000000000" pitchFamily="2" charset="2"/>
              <a:buChar char="§"/>
            </a:pPr>
            <a:r>
              <a:rPr lang="en-US" dirty="0"/>
              <a:t>Plastic bucket trap </a:t>
            </a:r>
            <a:r>
              <a:rPr lang="en-US" dirty="0" smtClean="0"/>
              <a:t>protocol</a:t>
            </a:r>
          </a:p>
          <a:p>
            <a:pPr lvl="2">
              <a:buFont typeface="Wingdings" panose="05000000000000000000" pitchFamily="2" charset="2"/>
              <a:buChar char="§"/>
            </a:pPr>
            <a:r>
              <a:rPr lang="en-US" dirty="0"/>
              <a:t>Assembly Instructions for Cross-vane panel traps</a:t>
            </a:r>
          </a:p>
          <a:p>
            <a:pPr lvl="1">
              <a:buFont typeface="Courier New" panose="02070309020205020404" pitchFamily="49" charset="0"/>
              <a:buChar char="o"/>
            </a:pPr>
            <a:r>
              <a:rPr lang="en-US" dirty="0" smtClean="0"/>
              <a:t>Trap supply checklist for placing and checking</a:t>
            </a:r>
          </a:p>
          <a:p>
            <a:pPr lvl="1">
              <a:buFont typeface="Courier New" panose="02070309020205020404" pitchFamily="49" charset="0"/>
              <a:buChar char="o"/>
            </a:pPr>
            <a:r>
              <a:rPr lang="en-US" dirty="0" smtClean="0"/>
              <a:t>Lure storage, handling, and changing</a:t>
            </a:r>
          </a:p>
          <a:p>
            <a:pPr lvl="1">
              <a:buFont typeface="Courier New" panose="02070309020205020404" pitchFamily="49" charset="0"/>
              <a:buChar char="o"/>
            </a:pPr>
            <a:r>
              <a:rPr lang="en-US" dirty="0" smtClean="0"/>
              <a:t>Cross-contamination guidance</a:t>
            </a:r>
          </a:p>
          <a:p>
            <a:pPr lvl="1">
              <a:buFont typeface="Courier New" panose="02070309020205020404" pitchFamily="49" charset="0"/>
              <a:buChar char="o"/>
            </a:pPr>
            <a:r>
              <a:rPr lang="en-US" dirty="0" smtClean="0"/>
              <a:t>Appendix: Survey Trap Card </a:t>
            </a:r>
          </a:p>
        </p:txBody>
      </p:sp>
    </p:spTree>
    <p:extLst>
      <p:ext uri="{BB962C8B-B14F-4D97-AF65-F5344CB8AC3E}">
        <p14:creationId xmlns:p14="http://schemas.microsoft.com/office/powerpoint/2010/main" val="40911164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Free-standing Documents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Sample Processing, Sorting, and Submission</a:t>
            </a:r>
          </a:p>
          <a:p>
            <a:r>
              <a:rPr lang="en-US" dirty="0" smtClean="0"/>
              <a:t>Molecular guidance</a:t>
            </a:r>
          </a:p>
          <a:p>
            <a:r>
              <a:rPr lang="en-US" dirty="0"/>
              <a:t>Submitting Bark Beetle </a:t>
            </a:r>
            <a:r>
              <a:rPr lang="en-US" dirty="0" smtClean="0"/>
              <a:t>Specimens</a:t>
            </a:r>
          </a:p>
          <a:p>
            <a:r>
              <a:rPr lang="en-US" dirty="0"/>
              <a:t>PPQ Form </a:t>
            </a:r>
            <a:r>
              <a:rPr lang="en-US" dirty="0" smtClean="0"/>
              <a:t>391/IBP Records</a:t>
            </a:r>
          </a:p>
          <a:p>
            <a:pPr marL="0" indent="0">
              <a:buNone/>
            </a:pPr>
            <a:r>
              <a:rPr lang="en-US" dirty="0" smtClean="0"/>
              <a:t>Where to put these?</a:t>
            </a:r>
          </a:p>
          <a:p>
            <a:r>
              <a:rPr lang="en-US" dirty="0" smtClean="0"/>
              <a:t>Determination of Risk Assignment for Businesses</a:t>
            </a:r>
          </a:p>
          <a:p>
            <a:r>
              <a:rPr lang="en-US" dirty="0" smtClean="0"/>
              <a:t>Hot Zone Trapping Program</a:t>
            </a:r>
          </a:p>
          <a:p>
            <a:r>
              <a:rPr lang="en-US" dirty="0" smtClean="0"/>
              <a:t>Firewood Dealers, Sawmills, Logging, and Pallets</a:t>
            </a:r>
          </a:p>
        </p:txBody>
      </p:sp>
    </p:spTree>
    <p:extLst>
      <p:ext uri="{BB962C8B-B14F-4D97-AF65-F5344CB8AC3E}">
        <p14:creationId xmlns:p14="http://schemas.microsoft.com/office/powerpoint/2010/main" val="1259658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Changes for 2018</a:t>
            </a:r>
            <a:endParaRPr lang="en-US" dirty="0"/>
          </a:p>
        </p:txBody>
      </p:sp>
      <p:sp>
        <p:nvSpPr>
          <p:cNvPr id="3" name="Content Placeholder 2"/>
          <p:cNvSpPr>
            <a:spLocks noGrp="1"/>
          </p:cNvSpPr>
          <p:nvPr>
            <p:ph idx="1"/>
          </p:nvPr>
        </p:nvSpPr>
        <p:spPr>
          <a:xfrm>
            <a:off x="457200" y="1625046"/>
            <a:ext cx="8077200" cy="4577318"/>
          </a:xfrm>
        </p:spPr>
        <p:txBody>
          <a:bodyPr>
            <a:normAutofit/>
          </a:bodyPr>
          <a:lstStyle/>
          <a:p>
            <a:pPr marL="0" indent="0">
              <a:buNone/>
            </a:pPr>
            <a:r>
              <a:rPr lang="en-US" dirty="0" smtClean="0"/>
              <a:t>Annual ryegrass toxicity</a:t>
            </a:r>
          </a:p>
          <a:p>
            <a:r>
              <a:rPr lang="en-US" sz="2000" dirty="0" smtClean="0">
                <a:solidFill>
                  <a:schemeClr val="tx2"/>
                </a:solidFill>
              </a:rPr>
              <a:t>There </a:t>
            </a:r>
            <a:r>
              <a:rPr lang="en-US" sz="2000" dirty="0">
                <a:solidFill>
                  <a:schemeClr val="tx2"/>
                </a:solidFill>
              </a:rPr>
              <a:t>are real-time PCR assays available </a:t>
            </a:r>
            <a:r>
              <a:rPr lang="en-US" sz="2000" dirty="0" smtClean="0">
                <a:solidFill>
                  <a:schemeClr val="tx2"/>
                </a:solidFill>
              </a:rPr>
              <a:t>to detect </a:t>
            </a:r>
            <a:r>
              <a:rPr lang="en-US" sz="2000" i="1" dirty="0" err="1" smtClean="0">
                <a:solidFill>
                  <a:schemeClr val="tx2"/>
                </a:solidFill>
              </a:rPr>
              <a:t>Rathayibacter</a:t>
            </a:r>
            <a:r>
              <a:rPr lang="en-US" sz="2000" i="1" dirty="0" smtClean="0">
                <a:solidFill>
                  <a:schemeClr val="tx2"/>
                </a:solidFill>
              </a:rPr>
              <a:t> </a:t>
            </a:r>
            <a:r>
              <a:rPr lang="en-US" sz="2000" i="1" dirty="0" err="1" smtClean="0">
                <a:solidFill>
                  <a:schemeClr val="tx2"/>
                </a:solidFill>
              </a:rPr>
              <a:t>toxicus</a:t>
            </a:r>
            <a:r>
              <a:rPr lang="en-US" sz="2000" dirty="0" smtClean="0">
                <a:solidFill>
                  <a:schemeClr val="tx2"/>
                </a:solidFill>
              </a:rPr>
              <a:t> </a:t>
            </a:r>
            <a:r>
              <a:rPr lang="en-US" sz="2000" dirty="0">
                <a:solidFill>
                  <a:schemeClr val="tx2"/>
                </a:solidFill>
              </a:rPr>
              <a:t>in plants and nematodes. </a:t>
            </a:r>
            <a:endParaRPr lang="en-US" sz="2000" dirty="0" smtClean="0">
              <a:solidFill>
                <a:schemeClr val="tx2"/>
              </a:solidFill>
            </a:endParaRPr>
          </a:p>
          <a:p>
            <a:r>
              <a:rPr lang="en-US" sz="2000" dirty="0" smtClean="0">
                <a:solidFill>
                  <a:schemeClr val="tx2"/>
                </a:solidFill>
              </a:rPr>
              <a:t>The assays have been validated by Beltsville, and a draft of the work instructions is complete. The approved methods will be updated in the </a:t>
            </a:r>
            <a:r>
              <a:rPr lang="en-US" sz="2000" smtClean="0">
                <a:solidFill>
                  <a:schemeClr val="tx2"/>
                </a:solidFill>
              </a:rPr>
              <a:t>2019 Guidelines.</a:t>
            </a:r>
            <a:endParaRPr lang="en-US" sz="2000" dirty="0" smtClean="0">
              <a:solidFill>
                <a:schemeClr val="tx2"/>
              </a:solidFill>
            </a:endParaRPr>
          </a:p>
          <a:p>
            <a:pPr marL="0" indent="0">
              <a:buNone/>
            </a:pPr>
            <a:r>
              <a:rPr lang="en-US" dirty="0" err="1" smtClean="0"/>
              <a:t>Veronicellidae</a:t>
            </a:r>
            <a:r>
              <a:rPr lang="en-US" dirty="0" smtClean="0"/>
              <a:t> </a:t>
            </a:r>
            <a:r>
              <a:rPr lang="en-US" dirty="0"/>
              <a:t>(Leatherleaf slugs)</a:t>
            </a:r>
          </a:p>
          <a:p>
            <a:pPr marL="400050" lvl="1" indent="0">
              <a:buNone/>
            </a:pPr>
            <a:r>
              <a:rPr lang="en-US" sz="2000" dirty="0" smtClean="0">
                <a:solidFill>
                  <a:schemeClr val="tx2"/>
                </a:solidFill>
              </a:rPr>
              <a:t>If planning to survey for any of the six target genera, be sure to include all six in your work plan, survey summary form, and in your final data reporting. </a:t>
            </a:r>
            <a:endParaRPr lang="en-US" sz="2000" dirty="0">
              <a:solidFill>
                <a:schemeClr val="tx2"/>
              </a:solidFill>
            </a:endParaRPr>
          </a:p>
        </p:txBody>
      </p:sp>
    </p:spTree>
    <p:extLst>
      <p:ext uri="{BB962C8B-B14F-4D97-AF65-F5344CB8AC3E}">
        <p14:creationId xmlns:p14="http://schemas.microsoft.com/office/powerpoint/2010/main" val="3737243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Changes for </a:t>
            </a:r>
            <a:r>
              <a:rPr lang="en-US" dirty="0" smtClean="0"/>
              <a:t>2019</a:t>
            </a:r>
            <a:endParaRPr lang="en-US" dirty="0"/>
          </a:p>
        </p:txBody>
      </p:sp>
      <p:sp>
        <p:nvSpPr>
          <p:cNvPr id="3" name="Content Placeholder 2"/>
          <p:cNvSpPr>
            <a:spLocks noGrp="1"/>
          </p:cNvSpPr>
          <p:nvPr>
            <p:ph idx="1"/>
          </p:nvPr>
        </p:nvSpPr>
        <p:spPr>
          <a:xfrm>
            <a:off x="457200" y="1625046"/>
            <a:ext cx="8077200" cy="4577318"/>
          </a:xfrm>
        </p:spPr>
        <p:txBody>
          <a:bodyPr>
            <a:normAutofit/>
          </a:bodyPr>
          <a:lstStyle/>
          <a:p>
            <a:pPr marL="0" indent="0">
              <a:buNone/>
            </a:pPr>
            <a:r>
              <a:rPr lang="en-US" dirty="0" smtClean="0"/>
              <a:t>Annual ryegrass toxicity</a:t>
            </a:r>
          </a:p>
          <a:p>
            <a:r>
              <a:rPr lang="en-US" sz="2000" dirty="0" smtClean="0">
                <a:solidFill>
                  <a:schemeClr val="tx2"/>
                </a:solidFill>
              </a:rPr>
              <a:t>There </a:t>
            </a:r>
            <a:r>
              <a:rPr lang="en-US" sz="2000" dirty="0">
                <a:solidFill>
                  <a:schemeClr val="tx2"/>
                </a:solidFill>
              </a:rPr>
              <a:t>are real-time PCR assays available </a:t>
            </a:r>
            <a:r>
              <a:rPr lang="en-US" sz="2000" dirty="0" smtClean="0">
                <a:solidFill>
                  <a:schemeClr val="tx2"/>
                </a:solidFill>
              </a:rPr>
              <a:t>to detect </a:t>
            </a:r>
            <a:r>
              <a:rPr lang="en-US" sz="2000" i="1" dirty="0" err="1" smtClean="0">
                <a:solidFill>
                  <a:schemeClr val="tx2"/>
                </a:solidFill>
              </a:rPr>
              <a:t>Rathayibacter</a:t>
            </a:r>
            <a:r>
              <a:rPr lang="en-US" sz="2000" i="1" dirty="0" smtClean="0">
                <a:solidFill>
                  <a:schemeClr val="tx2"/>
                </a:solidFill>
              </a:rPr>
              <a:t> </a:t>
            </a:r>
            <a:r>
              <a:rPr lang="en-US" sz="2000" i="1" dirty="0" err="1" smtClean="0">
                <a:solidFill>
                  <a:schemeClr val="tx2"/>
                </a:solidFill>
              </a:rPr>
              <a:t>toxicus</a:t>
            </a:r>
            <a:r>
              <a:rPr lang="en-US" sz="2000" dirty="0" smtClean="0">
                <a:solidFill>
                  <a:schemeClr val="tx2"/>
                </a:solidFill>
              </a:rPr>
              <a:t> </a:t>
            </a:r>
            <a:r>
              <a:rPr lang="en-US" sz="2000" dirty="0">
                <a:solidFill>
                  <a:schemeClr val="tx2"/>
                </a:solidFill>
              </a:rPr>
              <a:t>in plants and nematodes. </a:t>
            </a:r>
            <a:endParaRPr lang="en-US" sz="2000" dirty="0" smtClean="0">
              <a:solidFill>
                <a:schemeClr val="tx2"/>
              </a:solidFill>
            </a:endParaRPr>
          </a:p>
          <a:p>
            <a:r>
              <a:rPr lang="en-US" sz="2000" dirty="0" smtClean="0">
                <a:solidFill>
                  <a:schemeClr val="tx2"/>
                </a:solidFill>
              </a:rPr>
              <a:t>The assays have been validated by Beltsville, and a draft of the work instructions is complete. The approved methods will be updated in the 2019 Guidelines</a:t>
            </a:r>
            <a:r>
              <a:rPr lang="en-US" sz="2000" dirty="0" smtClean="0">
                <a:solidFill>
                  <a:schemeClr val="tx2"/>
                </a:solidFill>
              </a:rPr>
              <a:t>.</a:t>
            </a:r>
            <a:endParaRPr lang="en-US" sz="2000" dirty="0" smtClean="0">
              <a:solidFill>
                <a:schemeClr val="tx2"/>
              </a:solidFill>
            </a:endParaRPr>
          </a:p>
        </p:txBody>
      </p:sp>
    </p:spTree>
    <p:extLst>
      <p:ext uri="{BB962C8B-B14F-4D97-AF65-F5344CB8AC3E}">
        <p14:creationId xmlns:p14="http://schemas.microsoft.com/office/powerpoint/2010/main" val="4150133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Changes for 2019</a:t>
            </a:r>
            <a:endParaRPr lang="en-US" dirty="0"/>
          </a:p>
        </p:txBody>
      </p:sp>
      <p:sp>
        <p:nvSpPr>
          <p:cNvPr id="3" name="Content Placeholder 2"/>
          <p:cNvSpPr>
            <a:spLocks noGrp="1"/>
          </p:cNvSpPr>
          <p:nvPr>
            <p:ph idx="1"/>
          </p:nvPr>
        </p:nvSpPr>
        <p:spPr>
          <a:xfrm>
            <a:off x="457200" y="1625046"/>
            <a:ext cx="8077200" cy="4577318"/>
          </a:xfrm>
        </p:spPr>
        <p:txBody>
          <a:bodyPr>
            <a:normAutofit/>
          </a:bodyPr>
          <a:lstStyle/>
          <a:p>
            <a:pPr marL="0" indent="0">
              <a:buNone/>
            </a:pPr>
            <a:r>
              <a:rPr lang="en-US" i="1" dirty="0" smtClean="0"/>
              <a:t>Chrysodeixis chalcites </a:t>
            </a:r>
            <a:r>
              <a:rPr lang="en-US" dirty="0" smtClean="0"/>
              <a:t>(golden twin spot moth)</a:t>
            </a:r>
            <a:endParaRPr lang="en-US" i="1" dirty="0" smtClean="0"/>
          </a:p>
          <a:p>
            <a:r>
              <a:rPr lang="en-US" sz="2000" dirty="0" smtClean="0">
                <a:solidFill>
                  <a:schemeClr val="tx2"/>
                </a:solidFill>
              </a:rPr>
              <a:t>Glue in wing traps damaging to specimens</a:t>
            </a:r>
          </a:p>
          <a:p>
            <a:endParaRPr lang="en-US" sz="2000" dirty="0" smtClean="0">
              <a:solidFill>
                <a:schemeClr val="tx2"/>
              </a:solidFill>
            </a:endParaRPr>
          </a:p>
          <a:p>
            <a:r>
              <a:rPr lang="en-US" sz="2000" dirty="0" smtClean="0">
                <a:solidFill>
                  <a:schemeClr val="tx2"/>
                </a:solidFill>
              </a:rPr>
              <a:t>Traps approved for 2018: </a:t>
            </a:r>
          </a:p>
          <a:p>
            <a:pPr lvl="1"/>
            <a:r>
              <a:rPr lang="en-US" sz="2000" dirty="0" smtClean="0">
                <a:solidFill>
                  <a:schemeClr val="tx2"/>
                </a:solidFill>
              </a:rPr>
              <a:t>wing </a:t>
            </a:r>
            <a:r>
              <a:rPr lang="en-US" sz="2000" dirty="0">
                <a:solidFill>
                  <a:schemeClr val="tx2"/>
                </a:solidFill>
              </a:rPr>
              <a:t>trap kit, </a:t>
            </a:r>
            <a:r>
              <a:rPr lang="en-US" sz="2000" dirty="0" smtClean="0">
                <a:solidFill>
                  <a:schemeClr val="tx2"/>
                </a:solidFill>
              </a:rPr>
              <a:t>paper or plastic</a:t>
            </a:r>
          </a:p>
          <a:p>
            <a:pPr lvl="1"/>
            <a:r>
              <a:rPr lang="en-US" sz="2000" dirty="0" smtClean="0">
                <a:solidFill>
                  <a:schemeClr val="tx2"/>
                </a:solidFill>
              </a:rPr>
              <a:t>plastic </a:t>
            </a:r>
            <a:r>
              <a:rPr lang="en-US" sz="2000" dirty="0">
                <a:solidFill>
                  <a:schemeClr val="tx2"/>
                </a:solidFill>
              </a:rPr>
              <a:t>bucket </a:t>
            </a:r>
            <a:r>
              <a:rPr lang="en-US" sz="2000" dirty="0" smtClean="0">
                <a:solidFill>
                  <a:schemeClr val="tx2"/>
                </a:solidFill>
              </a:rPr>
              <a:t>trap </a:t>
            </a:r>
          </a:p>
          <a:p>
            <a:endParaRPr lang="en-US" sz="2000" dirty="0" smtClean="0">
              <a:solidFill>
                <a:schemeClr val="tx2"/>
              </a:solidFill>
            </a:endParaRPr>
          </a:p>
          <a:p>
            <a:r>
              <a:rPr lang="en-US" sz="2000" dirty="0" smtClean="0">
                <a:solidFill>
                  <a:schemeClr val="tx2"/>
                </a:solidFill>
              </a:rPr>
              <a:t>Trap approved for 2019:</a:t>
            </a:r>
          </a:p>
          <a:p>
            <a:pPr lvl="1"/>
            <a:r>
              <a:rPr lang="en-US" sz="2000" dirty="0" smtClean="0">
                <a:solidFill>
                  <a:schemeClr val="tx2"/>
                </a:solidFill>
              </a:rPr>
              <a:t>plastic bucket trap </a:t>
            </a:r>
          </a:p>
          <a:p>
            <a:pPr lvl="1"/>
            <a:endParaRPr lang="en-US" sz="2000" dirty="0">
              <a:solidFill>
                <a:schemeClr val="tx2"/>
              </a:solidFill>
            </a:endParaRPr>
          </a:p>
          <a:p>
            <a:r>
              <a:rPr lang="en-US" sz="2000" dirty="0" smtClean="0">
                <a:solidFill>
                  <a:schemeClr val="tx2"/>
                </a:solidFill>
              </a:rPr>
              <a:t>Mesh screens for bucket traps available through IPHIS soon. </a:t>
            </a:r>
          </a:p>
        </p:txBody>
      </p:sp>
      <p:sp>
        <p:nvSpPr>
          <p:cNvPr id="2" name="5-Point Star 1"/>
          <p:cNvSpPr/>
          <p:nvPr/>
        </p:nvSpPr>
        <p:spPr>
          <a:xfrm>
            <a:off x="533400" y="3513078"/>
            <a:ext cx="457200" cy="38100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2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447800"/>
            <a:ext cx="8229600" cy="5282645"/>
          </a:xfrm>
        </p:spPr>
        <p:txBody>
          <a:bodyPr anchor="ctr">
            <a:normAutofit lnSpcReduction="10000"/>
          </a:bodyPr>
          <a:lstStyle/>
          <a:p>
            <a:pPr marL="0" indent="0">
              <a:buNone/>
            </a:pPr>
            <a:r>
              <a:rPr lang="en-US" dirty="0" smtClean="0"/>
              <a:t>FY2018 EWB/BB Trap and Lure </a:t>
            </a:r>
            <a:r>
              <a:rPr lang="en-US" dirty="0"/>
              <a:t>Combo </a:t>
            </a:r>
            <a:r>
              <a:rPr lang="en-US" dirty="0" smtClean="0"/>
              <a:t>table </a:t>
            </a: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smtClean="0">
              <a:hlinkClick r:id="rId3"/>
            </a:endParaRPr>
          </a:p>
          <a:p>
            <a:pPr marL="0" indent="0">
              <a:buNone/>
            </a:pPr>
            <a:endParaRPr lang="en-US" dirty="0">
              <a:hlinkClick r:id="rId3"/>
            </a:endParaRPr>
          </a:p>
          <a:p>
            <a:pPr marL="0" indent="0" algn="r">
              <a:buNone/>
            </a:pPr>
            <a:r>
              <a:rPr lang="en-US" sz="2000" dirty="0" smtClean="0">
                <a:hlinkClick r:id="rId3"/>
              </a:rPr>
              <a:t>http://download.ceris.purdue.edu/file/3479</a:t>
            </a:r>
            <a:r>
              <a:rPr lang="en-US" sz="2000" dirty="0" smtClean="0"/>
              <a:t> </a:t>
            </a:r>
            <a:endParaRPr lang="en-US" sz="2000" dirty="0"/>
          </a:p>
        </p:txBody>
      </p:sp>
      <p:pic>
        <p:nvPicPr>
          <p:cNvPr id="5" name="Picture 4"/>
          <p:cNvPicPr>
            <a:picLocks noChangeAspect="1"/>
          </p:cNvPicPr>
          <p:nvPr/>
        </p:nvPicPr>
        <p:blipFill>
          <a:blip r:embed="rId4"/>
          <a:stretch>
            <a:fillRect/>
          </a:stretch>
        </p:blipFill>
        <p:spPr>
          <a:xfrm>
            <a:off x="1143000" y="2069602"/>
            <a:ext cx="3116365" cy="3977640"/>
          </a:xfrm>
          <a:prstGeom prst="rect">
            <a:avLst/>
          </a:prstGeom>
        </p:spPr>
      </p:pic>
      <p:pic>
        <p:nvPicPr>
          <p:cNvPr id="6" name="Picture 5"/>
          <p:cNvPicPr>
            <a:picLocks noChangeAspect="1"/>
          </p:cNvPicPr>
          <p:nvPr/>
        </p:nvPicPr>
        <p:blipFill rotWithShape="1">
          <a:blip r:embed="rId5"/>
          <a:srcRect l="2264"/>
          <a:stretch/>
        </p:blipFill>
        <p:spPr>
          <a:xfrm>
            <a:off x="4975645" y="2069602"/>
            <a:ext cx="3414373" cy="3931920"/>
          </a:xfrm>
          <a:prstGeom prst="rect">
            <a:avLst/>
          </a:prstGeom>
        </p:spPr>
      </p:pic>
    </p:spTree>
    <p:extLst>
      <p:ext uri="{BB962C8B-B14F-4D97-AF65-F5344CB8AC3E}">
        <p14:creationId xmlns:p14="http://schemas.microsoft.com/office/powerpoint/2010/main" val="684980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710645"/>
          </a:xfrm>
        </p:spPr>
        <p:txBody>
          <a:bodyPr/>
          <a:lstStyle/>
          <a:p>
            <a:r>
              <a:rPr lang="en-US" dirty="0" smtClean="0"/>
              <a:t>Resources</a:t>
            </a:r>
            <a:endParaRPr lang="en-US" dirty="0"/>
          </a:p>
        </p:txBody>
      </p:sp>
      <p:sp>
        <p:nvSpPr>
          <p:cNvPr id="3" name="Content Placeholder 2"/>
          <p:cNvSpPr>
            <a:spLocks noGrp="1"/>
          </p:cNvSpPr>
          <p:nvPr>
            <p:ph idx="1"/>
          </p:nvPr>
        </p:nvSpPr>
        <p:spPr>
          <a:xfrm>
            <a:off x="381000" y="1447800"/>
            <a:ext cx="8229600" cy="4571999"/>
          </a:xfrm>
        </p:spPr>
        <p:txBody>
          <a:bodyPr anchor="t">
            <a:normAutofit lnSpcReduction="10000"/>
          </a:bodyPr>
          <a:lstStyle/>
          <a:p>
            <a:pPr marL="0" indent="0">
              <a:buNone/>
            </a:pPr>
            <a:r>
              <a:rPr lang="en-US" sz="2800" dirty="0" smtClean="0"/>
              <a:t>FY2018 EWB/BB Trap and Lure </a:t>
            </a:r>
            <a:r>
              <a:rPr lang="en-US" sz="2800" dirty="0"/>
              <a:t>Combo </a:t>
            </a:r>
            <a:r>
              <a:rPr lang="en-US" sz="2800" dirty="0" smtClean="0"/>
              <a:t>table</a:t>
            </a:r>
          </a:p>
          <a:p>
            <a:r>
              <a:rPr lang="en-US" dirty="0" smtClean="0">
                <a:solidFill>
                  <a:schemeClr val="tx2"/>
                </a:solidFill>
              </a:rPr>
              <a:t>Species removed: </a:t>
            </a:r>
          </a:p>
          <a:p>
            <a:endParaRPr lang="en-US" dirty="0">
              <a:solidFill>
                <a:schemeClr val="tx2"/>
              </a:solidFill>
            </a:endParaRPr>
          </a:p>
          <a:p>
            <a:endParaRPr lang="en-US" dirty="0" smtClean="0">
              <a:solidFill>
                <a:schemeClr val="tx2"/>
              </a:solidFill>
            </a:endParaRPr>
          </a:p>
          <a:p>
            <a:endParaRPr lang="en-US" dirty="0">
              <a:solidFill>
                <a:schemeClr val="tx2"/>
              </a:solidFill>
            </a:endParaRPr>
          </a:p>
          <a:p>
            <a:endParaRPr lang="en-US" dirty="0" smtClean="0">
              <a:solidFill>
                <a:schemeClr val="tx2"/>
              </a:solidFill>
            </a:endParaRPr>
          </a:p>
          <a:p>
            <a:r>
              <a:rPr lang="en-US" dirty="0" smtClean="0">
                <a:solidFill>
                  <a:schemeClr val="tx2"/>
                </a:solidFill>
                <a:ea typeface="Times New Roman" panose="02020603050405020304" pitchFamily="18" charset="0"/>
              </a:rPr>
              <a:t>New </a:t>
            </a:r>
            <a:r>
              <a:rPr lang="en-US" dirty="0">
                <a:solidFill>
                  <a:schemeClr val="tx2"/>
                </a:solidFill>
                <a:ea typeface="Times New Roman" panose="02020603050405020304" pitchFamily="18" charset="0"/>
              </a:rPr>
              <a:t>trap and lure combinations have been added for </a:t>
            </a:r>
            <a:r>
              <a:rPr lang="en-US" i="1" dirty="0">
                <a:solidFill>
                  <a:schemeClr val="tx2"/>
                </a:solidFill>
                <a:ea typeface="Times New Roman" panose="02020603050405020304" pitchFamily="18" charset="0"/>
              </a:rPr>
              <a:t>Trichoferus campestris</a:t>
            </a:r>
            <a:r>
              <a:rPr lang="en-US" dirty="0">
                <a:solidFill>
                  <a:schemeClr val="tx2"/>
                </a:solidFill>
                <a:ea typeface="Times New Roman" panose="02020603050405020304" pitchFamily="18" charset="0"/>
              </a:rPr>
              <a:t> and </a:t>
            </a:r>
            <a:r>
              <a:rPr lang="en-US" i="1" dirty="0">
                <a:solidFill>
                  <a:schemeClr val="tx2"/>
                </a:solidFill>
                <a:ea typeface="Times New Roman" panose="02020603050405020304" pitchFamily="18" charset="0"/>
              </a:rPr>
              <a:t>Agrilus planipennis</a:t>
            </a:r>
            <a:r>
              <a:rPr lang="en-US" dirty="0" smtClean="0">
                <a:solidFill>
                  <a:schemeClr val="tx2"/>
                </a:solidFill>
                <a:ea typeface="Times New Roman" panose="02020603050405020304" pitchFamily="18" charset="0"/>
              </a:rPr>
              <a:t>.</a:t>
            </a:r>
            <a:endParaRPr lang="en-US" sz="2000" dirty="0">
              <a:solidFill>
                <a:schemeClr val="tx2"/>
              </a:solidFill>
              <a:ea typeface="Calibri" panose="020F0502020204030204" pitchFamily="34" charset="0"/>
            </a:endParaRPr>
          </a:p>
          <a:p>
            <a:r>
              <a:rPr lang="en-US" dirty="0">
                <a:solidFill>
                  <a:schemeClr val="tx2"/>
                </a:solidFill>
                <a:ea typeface="Times New Roman" panose="02020603050405020304" pitchFamily="18" charset="0"/>
              </a:rPr>
              <a:t>Links to the </a:t>
            </a:r>
            <a:r>
              <a:rPr lang="en-US" i="1" dirty="0">
                <a:solidFill>
                  <a:schemeClr val="tx2"/>
                </a:solidFill>
                <a:ea typeface="Times New Roman" panose="02020603050405020304" pitchFamily="18" charset="0"/>
              </a:rPr>
              <a:t>Cerceris</a:t>
            </a:r>
            <a:r>
              <a:rPr lang="en-US" dirty="0">
                <a:solidFill>
                  <a:schemeClr val="tx2"/>
                </a:solidFill>
                <a:ea typeface="Times New Roman" panose="02020603050405020304" pitchFamily="18" charset="0"/>
              </a:rPr>
              <a:t> Wasp Survey Protocol and Guidance for applying fluoropolymers to panel traps have been added. </a:t>
            </a:r>
            <a:endParaRPr lang="en-US" dirty="0" smtClean="0">
              <a:solidFill>
                <a:schemeClr val="tx2"/>
              </a:solidFill>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smtClean="0">
              <a:hlinkClick r:id="rId3"/>
            </a:endParaRPr>
          </a:p>
          <a:p>
            <a:pPr marL="0" indent="0">
              <a:buNone/>
            </a:pPr>
            <a:endParaRPr lang="en-US" dirty="0">
              <a:hlinkClick r:id="rId3"/>
            </a:endParaRPr>
          </a:p>
        </p:txBody>
      </p:sp>
      <p:graphicFrame>
        <p:nvGraphicFramePr>
          <p:cNvPr id="4" name="Table 3"/>
          <p:cNvGraphicFramePr>
            <a:graphicFrameLocks noGrp="1"/>
          </p:cNvGraphicFramePr>
          <p:nvPr>
            <p:extLst>
              <p:ext uri="{D42A27DB-BD31-4B8C-83A1-F6EECF244321}">
                <p14:modId xmlns:p14="http://schemas.microsoft.com/office/powerpoint/2010/main" val="3017463369"/>
              </p:ext>
            </p:extLst>
          </p:nvPr>
        </p:nvGraphicFramePr>
        <p:xfrm>
          <a:off x="914400" y="2362200"/>
          <a:ext cx="6096000" cy="148336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i="1" u="none" strike="noStrike" kern="1200" cap="none" spc="0" normalizeH="0" baseline="0" noProof="0" dirty="0" smtClean="0">
                          <a:ln>
                            <a:noFill/>
                          </a:ln>
                          <a:solidFill>
                            <a:schemeClr val="tx2"/>
                          </a:solidFill>
                          <a:effectLst/>
                          <a:uLnTx/>
                          <a:uFillTx/>
                        </a:rPr>
                        <a:t>Monochamus saltuarius</a:t>
                      </a:r>
                      <a:endParaRPr kumimoji="0" lang="en-US" sz="1800" b="0" i="1" u="none" strike="noStrike" kern="1200" cap="none" spc="0" normalizeH="0" baseline="0" noProof="0" dirty="0" smtClean="0">
                        <a:ln>
                          <a:noFill/>
                        </a:ln>
                        <a:solidFill>
                          <a:schemeClr val="tx2"/>
                        </a:solidFill>
                        <a:effectLst/>
                        <a:uLnTx/>
                        <a:uFillTx/>
                        <a:latin typeface="Calibri Light" panose="020F0302020204030204" pitchFamily="34" charset="0"/>
                        <a:ea typeface="Times New Roman" panose="02020603050405020304" pitchFamily="18"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i="1" u="none" strike="noStrike" kern="1200" cap="none" spc="0" normalizeH="0" baseline="0" noProof="0" dirty="0" smtClean="0">
                          <a:ln>
                            <a:noFill/>
                          </a:ln>
                          <a:solidFill>
                            <a:schemeClr val="tx2"/>
                          </a:solidFill>
                          <a:effectLst/>
                          <a:uLnTx/>
                          <a:uFillTx/>
                        </a:rPr>
                        <a:t>Tomicus </a:t>
                      </a:r>
                      <a:r>
                        <a:rPr kumimoji="0" lang="en-US" sz="1800" i="1" u="none" strike="noStrike" kern="1200" cap="none" spc="0" normalizeH="0" baseline="0" noProof="0" dirty="0" err="1" smtClean="0">
                          <a:ln>
                            <a:noFill/>
                          </a:ln>
                          <a:solidFill>
                            <a:schemeClr val="tx2"/>
                          </a:solidFill>
                          <a:effectLst/>
                          <a:uLnTx/>
                          <a:uFillTx/>
                        </a:rPr>
                        <a:t>piniperda</a:t>
                      </a:r>
                      <a:endParaRPr kumimoji="0" lang="en-US" sz="1800" b="0" i="1" u="none" strike="noStrike" kern="1200" cap="none" spc="0" normalizeH="0" baseline="0" noProof="0" dirty="0" smtClean="0">
                        <a:ln>
                          <a:noFill/>
                        </a:ln>
                        <a:solidFill>
                          <a:schemeClr val="tx2"/>
                        </a:solidFill>
                        <a:effectLst/>
                        <a:uLnTx/>
                        <a:uFillTx/>
                        <a:latin typeface="Calibri Light" panose="020F0302020204030204" pitchFamily="34" charset="0"/>
                        <a:ea typeface="Times New Roman" panose="02020603050405020304" pitchFamily="18" charset="0"/>
                        <a:cs typeface="Arial" panose="020B0604020202020204" pitchFamily="34" charset="0"/>
                      </a:endParaRPr>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i="1" dirty="0" smtClean="0">
                          <a:solidFill>
                            <a:schemeClr val="tx2"/>
                          </a:solidFill>
                        </a:rPr>
                        <a:t>Monochamus sutor</a:t>
                      </a:r>
                      <a:endParaRPr lang="en-US" i="1" dirty="0" smtClean="0">
                        <a:solidFill>
                          <a:schemeClr val="tx2"/>
                        </a:solidFill>
                        <a:latin typeface="Calibri Light" panose="020F0302020204030204" pitchFamily="34" charset="0"/>
                        <a:ea typeface="Times New Roman" panose="02020603050405020304"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i="1" dirty="0" err="1" smtClean="0">
                          <a:solidFill>
                            <a:schemeClr val="tx2"/>
                          </a:solidFill>
                        </a:rPr>
                        <a:t>Xyleborus</a:t>
                      </a:r>
                      <a:r>
                        <a:rPr lang="en-US" i="1" dirty="0" smtClean="0">
                          <a:solidFill>
                            <a:schemeClr val="tx2"/>
                          </a:solidFill>
                        </a:rPr>
                        <a:t> </a:t>
                      </a:r>
                      <a:r>
                        <a:rPr lang="en-US" i="1" dirty="0" err="1" smtClean="0">
                          <a:solidFill>
                            <a:schemeClr val="tx2"/>
                          </a:solidFill>
                        </a:rPr>
                        <a:t>glabratus</a:t>
                      </a:r>
                      <a:endParaRPr lang="en-US" i="1" dirty="0" smtClean="0">
                        <a:solidFill>
                          <a:schemeClr val="tx2"/>
                        </a:solidFill>
                        <a:latin typeface="Calibri Light" panose="020F0302020204030204" pitchFamily="34" charset="0"/>
                        <a:ea typeface="Times New Roman" panose="02020603050405020304" pitchFamily="18" charset="0"/>
                      </a:endParaRPr>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i="1" dirty="0" smtClean="0">
                          <a:solidFill>
                            <a:schemeClr val="tx2"/>
                          </a:solidFill>
                        </a:rPr>
                        <a:t>Scolytus intricatus</a:t>
                      </a:r>
                      <a:endParaRPr lang="en-US" i="1" dirty="0" smtClean="0">
                        <a:solidFill>
                          <a:schemeClr val="tx2"/>
                        </a:solidFill>
                        <a:latin typeface="Calibri Light" panose="020F0302020204030204" pitchFamily="34" charset="0"/>
                        <a:ea typeface="Times New Roman" panose="02020603050405020304"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i="1" dirty="0" err="1" smtClean="0">
                          <a:solidFill>
                            <a:schemeClr val="tx2"/>
                          </a:solidFill>
                        </a:rPr>
                        <a:t>Xyleborus</a:t>
                      </a:r>
                      <a:r>
                        <a:rPr lang="en-US" dirty="0" smtClean="0">
                          <a:solidFill>
                            <a:schemeClr val="tx2"/>
                          </a:solidFill>
                        </a:rPr>
                        <a:t> spp.</a:t>
                      </a:r>
                      <a:endParaRPr lang="en-US" dirty="0" smtClean="0">
                        <a:solidFill>
                          <a:schemeClr val="tx2"/>
                        </a:solidFill>
                        <a:latin typeface="Calibri Light" panose="020F0302020204030204" pitchFamily="34" charset="0"/>
                        <a:ea typeface="Times New Roman" panose="02020603050405020304" pitchFamily="18" charset="0"/>
                      </a:endParaRPr>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i="1" dirty="0" smtClean="0">
                          <a:solidFill>
                            <a:schemeClr val="tx2"/>
                          </a:solidFill>
                        </a:rPr>
                        <a:t>Tomicus minor</a:t>
                      </a:r>
                      <a:endParaRPr lang="en-US" i="1" dirty="0" smtClean="0">
                        <a:solidFill>
                          <a:schemeClr val="tx2"/>
                        </a:solidFill>
                        <a:latin typeface="Calibri Light" panose="020F0302020204030204" pitchFamily="34" charset="0"/>
                        <a:ea typeface="Times New Roman" panose="02020603050405020304"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i="1" dirty="0" err="1" smtClean="0">
                          <a:solidFill>
                            <a:schemeClr val="tx2"/>
                          </a:solidFill>
                        </a:rPr>
                        <a:t>Xylotrechus</a:t>
                      </a:r>
                      <a:r>
                        <a:rPr lang="en-US" dirty="0" smtClean="0">
                          <a:solidFill>
                            <a:schemeClr val="tx2"/>
                          </a:solidFill>
                        </a:rPr>
                        <a:t> spp.</a:t>
                      </a:r>
                      <a:endParaRPr lang="en-US" dirty="0" smtClean="0">
                        <a:solidFill>
                          <a:schemeClr val="tx2"/>
                        </a:solidFill>
                        <a:latin typeface="Calibri Light" panose="020F0302020204030204" pitchFamily="34" charset="0"/>
                        <a:ea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544045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25046"/>
            <a:ext cx="8229600" cy="4501118"/>
          </a:xfrm>
        </p:spPr>
        <p:txBody>
          <a:bodyPr>
            <a:normAutofit/>
          </a:bodyPr>
          <a:lstStyle/>
          <a:p>
            <a:pPr marL="0" indent="0">
              <a:buNone/>
            </a:pPr>
            <a:r>
              <a:rPr lang="en-US" sz="2800" i="1" u="sng" dirty="0">
                <a:hlinkClick r:id="rId3"/>
              </a:rPr>
              <a:t>Cerceris</a:t>
            </a:r>
            <a:r>
              <a:rPr lang="en-US" sz="2800" u="sng" dirty="0">
                <a:hlinkClick r:id="rId3"/>
              </a:rPr>
              <a:t> Wasp Survey Protocol</a:t>
            </a:r>
            <a:endParaRPr lang="en-US" sz="2800" dirty="0"/>
          </a:p>
          <a:p>
            <a:r>
              <a:rPr lang="en-US" dirty="0" smtClean="0"/>
              <a:t>Existing protocol </a:t>
            </a:r>
            <a:r>
              <a:rPr lang="en-US" dirty="0"/>
              <a:t>uses </a:t>
            </a:r>
            <a:r>
              <a:rPr lang="en-US" i="1" dirty="0"/>
              <a:t>Cerceris </a:t>
            </a:r>
            <a:r>
              <a:rPr lang="en-US" i="1" dirty="0" err="1" smtClean="0"/>
              <a:t>fumipennis</a:t>
            </a:r>
            <a:r>
              <a:rPr lang="en-US" dirty="0" smtClean="0"/>
              <a:t> </a:t>
            </a:r>
          </a:p>
          <a:p>
            <a:pPr marL="0" indent="0">
              <a:buNone/>
            </a:pPr>
            <a:endParaRPr lang="en-US" dirty="0"/>
          </a:p>
        </p:txBody>
      </p:sp>
      <p:pic>
        <p:nvPicPr>
          <p:cNvPr id="4" name="Picture 3"/>
          <p:cNvPicPr>
            <a:picLocks noChangeAspect="1"/>
          </p:cNvPicPr>
          <p:nvPr/>
        </p:nvPicPr>
        <p:blipFill>
          <a:blip r:embed="rId4"/>
          <a:stretch>
            <a:fillRect/>
          </a:stretch>
        </p:blipFill>
        <p:spPr>
          <a:xfrm>
            <a:off x="457200" y="2590800"/>
            <a:ext cx="5328951" cy="4106634"/>
          </a:xfrm>
          <a:prstGeom prst="rect">
            <a:avLst/>
          </a:prstGeom>
        </p:spPr>
      </p:pic>
      <p:sp>
        <p:nvSpPr>
          <p:cNvPr id="5" name="TextBox 4"/>
          <p:cNvSpPr txBox="1"/>
          <p:nvPr/>
        </p:nvSpPr>
        <p:spPr>
          <a:xfrm>
            <a:off x="5257800" y="3733800"/>
            <a:ext cx="3566901" cy="2585323"/>
          </a:xfrm>
          <a:prstGeom prst="rect">
            <a:avLst/>
          </a:prstGeom>
          <a:noFill/>
        </p:spPr>
        <p:txBody>
          <a:bodyPr wrap="square" rtlCol="0">
            <a:spAutoFit/>
          </a:bodyPr>
          <a:lstStyle/>
          <a:p>
            <a:r>
              <a:rPr lang="en-US" dirty="0" smtClean="0"/>
              <a:t>Distribution of </a:t>
            </a:r>
            <a:r>
              <a:rPr lang="en-US" i="1" dirty="0" smtClean="0"/>
              <a:t>C. </a:t>
            </a:r>
            <a:r>
              <a:rPr lang="en-US" i="1" dirty="0" err="1" smtClean="0"/>
              <a:t>fumipennis</a:t>
            </a:r>
            <a:endParaRPr lang="en-US" i="1" dirty="0" smtClean="0"/>
          </a:p>
          <a:p>
            <a:pPr marL="285750" indent="-285750">
              <a:buFont typeface="Arial" panose="020B0604020202020204" pitchFamily="34" charset="0"/>
              <a:buChar char="•"/>
            </a:pPr>
            <a:r>
              <a:rPr lang="en-US" dirty="0" smtClean="0"/>
              <a:t>Known distribution shaded in,</a:t>
            </a:r>
          </a:p>
          <a:p>
            <a:pPr marL="285750" indent="-285750">
              <a:buFont typeface="Arial" panose="020B0604020202020204" pitchFamily="34" charset="0"/>
              <a:buChar char="•"/>
            </a:pPr>
            <a:r>
              <a:rPr lang="en-US" dirty="0"/>
              <a:t>Q</a:t>
            </a:r>
            <a:r>
              <a:rPr lang="en-US" dirty="0" smtClean="0"/>
              <a:t>uestion marks indicate where expected but not recorded,</a:t>
            </a:r>
          </a:p>
          <a:p>
            <a:pPr marL="285750" indent="-285750">
              <a:buFont typeface="Arial" panose="020B0604020202020204" pitchFamily="34" charset="0"/>
              <a:buChar char="•"/>
            </a:pPr>
            <a:r>
              <a:rPr lang="en-US" dirty="0" smtClean="0"/>
              <a:t>hatching indicates distribution of six </a:t>
            </a:r>
            <a:r>
              <a:rPr lang="en-US" i="1" dirty="0" err="1" smtClean="0"/>
              <a:t>Fraxinus</a:t>
            </a:r>
            <a:r>
              <a:rPr lang="en-US" i="1" dirty="0" smtClean="0"/>
              <a:t> </a:t>
            </a:r>
            <a:r>
              <a:rPr lang="en-US" dirty="0" smtClean="0"/>
              <a:t>species found in eastern N.A. </a:t>
            </a:r>
          </a:p>
          <a:p>
            <a:endParaRPr lang="en-US" dirty="0"/>
          </a:p>
          <a:p>
            <a:r>
              <a:rPr lang="en-US" dirty="0" smtClean="0"/>
              <a:t>(Careless et al., 2014) </a:t>
            </a:r>
            <a:endParaRPr lang="en-US" dirty="0"/>
          </a:p>
        </p:txBody>
      </p:sp>
    </p:spTree>
    <p:extLst>
      <p:ext uri="{BB962C8B-B14F-4D97-AF65-F5344CB8AC3E}">
        <p14:creationId xmlns:p14="http://schemas.microsoft.com/office/powerpoint/2010/main" val="2357654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BFB2040A535C43B5D299C7D2FFBC1F" ma:contentTypeVersion="0" ma:contentTypeDescription="Create a new document." ma:contentTypeScope="" ma:versionID="c573eb81482f1ec6672eee083e2b7756">
  <xsd:schema xmlns:xsd="http://www.w3.org/2001/XMLSchema" xmlns:xs="http://www.w3.org/2001/XMLSchema" xmlns:p="http://schemas.microsoft.com/office/2006/metadata/properties" xmlns:ns2="7fd4ba14-f2ba-4a61-895d-5284c5e27a86" targetNamespace="http://schemas.microsoft.com/office/2006/metadata/properties" ma:root="true" ma:fieldsID="a623f4b19e048ec90d97983373819fb2" ns2:_="">
    <xsd:import namespace="7fd4ba14-f2ba-4a61-895d-5284c5e27a8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d4ba14-f2ba-4a61-895d-5284c5e27a8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fd4ba14-f2ba-4a61-895d-5284c5e27a86">QUH3WAVMCTA7-1764230669-7656</_dlc_DocId>
    <_dlc_DocIdUrl xmlns="7fd4ba14-f2ba-4a61-895d-5284c5e27a86">
      <Url>https://ems-team.usda.gov/sites/aphis-ppq-scitech/cphst/pd/_layouts/15/DocIdRedir.aspx?ID=QUH3WAVMCTA7-1764230669-7656</Url>
      <Description>QUH3WAVMCTA7-1764230669-7656</Description>
    </_dlc_DocIdUrl>
  </documentManagement>
</p:properties>
</file>

<file path=customXml/itemProps1.xml><?xml version="1.0" encoding="utf-8"?>
<ds:datastoreItem xmlns:ds="http://schemas.openxmlformats.org/officeDocument/2006/customXml" ds:itemID="{8ADC5426-60C1-4AB4-9ECF-39AFFB112992}"/>
</file>

<file path=customXml/itemProps2.xml><?xml version="1.0" encoding="utf-8"?>
<ds:datastoreItem xmlns:ds="http://schemas.openxmlformats.org/officeDocument/2006/customXml" ds:itemID="{CC4EED76-3C4E-41FA-B2C9-33AAA4304E82}">
  <ds:schemaRefs>
    <ds:schemaRef ds:uri="http://schemas.microsoft.com/sharepoint/v3/contenttype/forms"/>
  </ds:schemaRefs>
</ds:datastoreItem>
</file>

<file path=customXml/itemProps3.xml><?xml version="1.0" encoding="utf-8"?>
<ds:datastoreItem xmlns:ds="http://schemas.openxmlformats.org/officeDocument/2006/customXml" ds:itemID="{D158EB06-EAED-415F-BABD-5BCB82B37A29}">
  <ds:schemaRefs>
    <ds:schemaRef ds:uri="http://schemas.microsoft.com/sharepoint/events"/>
  </ds:schemaRefs>
</ds:datastoreItem>
</file>

<file path=customXml/itemProps4.xml><?xml version="1.0" encoding="utf-8"?>
<ds:datastoreItem xmlns:ds="http://schemas.openxmlformats.org/officeDocument/2006/customXml" ds:itemID="{09FC09B6-F083-4275-8D16-354D6B303641}">
  <ds:schemaRef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openxmlformats.org/package/2006/metadata/core-properties"/>
    <ds:schemaRef ds:uri="7fd4ba14-f2ba-4a61-895d-5284c5e27a86"/>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1875</TotalTime>
  <Words>1990</Words>
  <Application>Microsoft Office PowerPoint</Application>
  <PresentationFormat>On-screen Show (4:3)</PresentationFormat>
  <Paragraphs>306</Paragraphs>
  <Slides>33</Slides>
  <Notes>26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4" baseType="lpstr">
      <vt:lpstr>Arial</vt:lpstr>
      <vt:lpstr>Calibri</vt:lpstr>
      <vt:lpstr>Calibri Light</vt:lpstr>
      <vt:lpstr>Courier New</vt:lpstr>
      <vt:lpstr>Tahoma</vt:lpstr>
      <vt:lpstr>Times New Roman</vt:lpstr>
      <vt:lpstr>Wingdings</vt:lpstr>
      <vt:lpstr>1_Office Theme</vt:lpstr>
      <vt:lpstr>2_Office Theme</vt:lpstr>
      <vt:lpstr>Acrobat Document</vt:lpstr>
      <vt:lpstr>Photo Editor Photo</vt:lpstr>
      <vt:lpstr>Approved Methods for Pest Surveillance </vt:lpstr>
      <vt:lpstr>Changes for 2018</vt:lpstr>
      <vt:lpstr>Changes for 2018</vt:lpstr>
      <vt:lpstr>Changes for 2018</vt:lpstr>
      <vt:lpstr>Changes for 2019</vt:lpstr>
      <vt:lpstr>Changes for 2019</vt:lpstr>
      <vt:lpstr>Resources</vt:lpstr>
      <vt:lpstr>Resources</vt:lpstr>
      <vt:lpstr>Resources</vt:lpstr>
      <vt:lpstr>Resources</vt:lpstr>
      <vt:lpstr>Changes to AMPS on CAPS R&amp;C website</vt:lpstr>
      <vt:lpstr>New search tool</vt:lpstr>
      <vt:lpstr>AMPS Table</vt:lpstr>
      <vt:lpstr>AMPS Table Changes: Information</vt:lpstr>
      <vt:lpstr>AMPS Table Changes: Format/Usability</vt:lpstr>
      <vt:lpstr>CAPS Survey Manual Introductions</vt:lpstr>
      <vt:lpstr>Topics</vt:lpstr>
      <vt:lpstr>Current Manual Intro Format</vt:lpstr>
      <vt:lpstr>Current Manual Intro Format</vt:lpstr>
      <vt:lpstr>Redundancy Issues</vt:lpstr>
      <vt:lpstr>Proposal</vt:lpstr>
      <vt:lpstr>Proposal: Benefits</vt:lpstr>
      <vt:lpstr>Current Manual Intro Format</vt:lpstr>
      <vt:lpstr>Survey Manual Introduction</vt:lpstr>
      <vt:lpstr>I: Introduction </vt:lpstr>
      <vt:lpstr>II: Planning a Survey</vt:lpstr>
      <vt:lpstr>III: Ordering Traps and Lures</vt:lpstr>
      <vt:lpstr>IV: Conducting a Survey</vt:lpstr>
      <vt:lpstr>V: Sample Processing, Sorting, and Submission</vt:lpstr>
      <vt:lpstr>Appendices</vt:lpstr>
      <vt:lpstr>Free-standing Documents: Survey/Sampling Method</vt:lpstr>
      <vt:lpstr>Free-standing Documents: Survey/Sampling Method</vt:lpstr>
      <vt:lpstr>Free-standing Documents</vt:lpstr>
    </vt:vector>
  </TitlesOfParts>
  <Company>USDA APHIS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Update Boll Weevil</dc:title>
  <dc:creator>Government User</dc:creator>
  <cp:lastModifiedBy>Moylett, Heather - APHIS</cp:lastModifiedBy>
  <cp:revision>73</cp:revision>
  <dcterms:created xsi:type="dcterms:W3CDTF">2015-07-15T17:30:45Z</dcterms:created>
  <dcterms:modified xsi:type="dcterms:W3CDTF">2018-02-08T15:59:46Z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0x010100BEBFB2040A535C43B5D299C7D2FFBC1F</vt:lpwstr>
  </property>
  <property fmtid="{D5CDD505-2E9C-101B-9397-08002B2CF9AE}" pid="3" name="_dlc_DocIdItemGuid">
    <vt:lpwstr>f46c3a70-fbb1-4189-9f77-114957cb59cf</vt:lpwstr>
  </property>
</Properties>
</file>