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Lst>
  <p:notesMasterIdLst>
    <p:notesMasterId r:id="rId14"/>
  </p:notesMasterIdLst>
  <p:handoutMasterIdLst>
    <p:handoutMasterId r:id="rId15"/>
  </p:handoutMasterIdLst>
  <p:sldIdLst>
    <p:sldId id="367" r:id="rId6"/>
    <p:sldId id="369" r:id="rId7"/>
    <p:sldId id="322" r:id="rId8"/>
    <p:sldId id="378" r:id="rId9"/>
    <p:sldId id="382" r:id="rId10"/>
    <p:sldId id="380" r:id="rId11"/>
    <p:sldId id="381" r:id="rId12"/>
    <p:sldId id="319" r:id="rId1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alitha" initials="TPM" lastIdx="1" clrIdx="0"/>
  <p:cmAuthor id="1" name="Mackesy, Daniel Z - APHIS" initials="MDZ-A" lastIdx="1" clrIdx="1">
    <p:extLst>
      <p:ext uri="{19B8F6BF-5375-455C-9EA6-DF929625EA0E}">
        <p15:presenceInfo xmlns:p15="http://schemas.microsoft.com/office/powerpoint/2012/main" userId="S-1-5-21-2443529608-3098792306-3041422421-4170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66"/>
    <a:srgbClr val="FFFF99"/>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137" autoAdjust="0"/>
    <p:restoredTop sz="89883" autoAdjust="0"/>
  </p:normalViewPr>
  <p:slideViewPr>
    <p:cSldViewPr>
      <p:cViewPr varScale="1">
        <p:scale>
          <a:sx n="83" d="100"/>
          <a:sy n="83" d="100"/>
        </p:scale>
        <p:origin x="1158"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06"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114" cy="457515"/>
          </a:xfrm>
          <a:prstGeom prst="rect">
            <a:avLst/>
          </a:prstGeom>
        </p:spPr>
        <p:txBody>
          <a:bodyPr vert="horz" lIns="90499" tIns="45249" rIns="90499" bIns="45249" rtlCol="0"/>
          <a:lstStyle>
            <a:lvl1pPr algn="l">
              <a:defRPr sz="1200"/>
            </a:lvl1pPr>
          </a:lstStyle>
          <a:p>
            <a:endParaRPr lang="en-US" dirty="0"/>
          </a:p>
        </p:txBody>
      </p:sp>
      <p:sp>
        <p:nvSpPr>
          <p:cNvPr id="3" name="Date Placeholder 2"/>
          <p:cNvSpPr>
            <a:spLocks noGrp="1"/>
          </p:cNvSpPr>
          <p:nvPr>
            <p:ph type="dt" sz="quarter" idx="1"/>
          </p:nvPr>
        </p:nvSpPr>
        <p:spPr>
          <a:xfrm>
            <a:off x="3884317" y="1"/>
            <a:ext cx="2972114" cy="457515"/>
          </a:xfrm>
          <a:prstGeom prst="rect">
            <a:avLst/>
          </a:prstGeom>
        </p:spPr>
        <p:txBody>
          <a:bodyPr vert="horz" lIns="90499" tIns="45249" rIns="90499" bIns="45249" rtlCol="0"/>
          <a:lstStyle>
            <a:lvl1pPr algn="r">
              <a:defRPr sz="1200"/>
            </a:lvl1pPr>
          </a:lstStyle>
          <a:p>
            <a:fld id="{50C14F02-61C8-43CE-9583-F34EC7B6FC74}" type="datetimeFigureOut">
              <a:rPr lang="en-US" smtClean="0"/>
              <a:pPr/>
              <a:t>2/8/2018</a:t>
            </a:fld>
            <a:endParaRPr lang="en-US" dirty="0"/>
          </a:p>
        </p:txBody>
      </p:sp>
      <p:sp>
        <p:nvSpPr>
          <p:cNvPr id="4" name="Footer Placeholder 3"/>
          <p:cNvSpPr>
            <a:spLocks noGrp="1"/>
          </p:cNvSpPr>
          <p:nvPr>
            <p:ph type="ftr" sz="quarter" idx="2"/>
          </p:nvPr>
        </p:nvSpPr>
        <p:spPr>
          <a:xfrm>
            <a:off x="1" y="8684914"/>
            <a:ext cx="2972114" cy="457515"/>
          </a:xfrm>
          <a:prstGeom prst="rect">
            <a:avLst/>
          </a:prstGeom>
        </p:spPr>
        <p:txBody>
          <a:bodyPr vert="horz" lIns="90499" tIns="45249" rIns="90499" bIns="4524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317" y="8684914"/>
            <a:ext cx="2972114" cy="457515"/>
          </a:xfrm>
          <a:prstGeom prst="rect">
            <a:avLst/>
          </a:prstGeom>
        </p:spPr>
        <p:txBody>
          <a:bodyPr vert="horz" lIns="90499" tIns="45249" rIns="90499" bIns="45249" rtlCol="0" anchor="b"/>
          <a:lstStyle>
            <a:lvl1pPr algn="r">
              <a:defRPr sz="1200"/>
            </a:lvl1pPr>
          </a:lstStyle>
          <a:p>
            <a:fld id="{01A68C26-11B5-4CDA-9272-F4D42B876CED}" type="slidenum">
              <a:rPr lang="en-US" smtClean="0"/>
              <a:pPr/>
              <a:t>‹#›</a:t>
            </a:fld>
            <a:endParaRPr lang="en-US" dirty="0"/>
          </a:p>
        </p:txBody>
      </p:sp>
    </p:spTree>
    <p:extLst>
      <p:ext uri="{BB962C8B-B14F-4D97-AF65-F5344CB8AC3E}">
        <p14:creationId xmlns:p14="http://schemas.microsoft.com/office/powerpoint/2010/main" val="2604929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1"/>
            <a:ext cx="2972114" cy="457515"/>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defTabSz="914413" eaLnBrk="1" hangingPunct="1">
              <a:defRPr sz="1200" smtClean="0">
                <a:latin typeface="Arial" charset="0"/>
              </a:defRPr>
            </a:lvl1pPr>
          </a:lstStyle>
          <a:p>
            <a:pPr>
              <a:defRPr/>
            </a:pPr>
            <a:endParaRPr lang="en-US" dirty="0"/>
          </a:p>
        </p:txBody>
      </p:sp>
      <p:sp>
        <p:nvSpPr>
          <p:cNvPr id="3075" name="Rectangle 3"/>
          <p:cNvSpPr>
            <a:spLocks noGrp="1" noChangeArrowheads="1"/>
          </p:cNvSpPr>
          <p:nvPr>
            <p:ph type="dt" idx="1"/>
          </p:nvPr>
        </p:nvSpPr>
        <p:spPr bwMode="auto">
          <a:xfrm>
            <a:off x="3884317" y="1"/>
            <a:ext cx="2972114" cy="457515"/>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algn="r" defTabSz="914413" eaLnBrk="1" hangingPunct="1">
              <a:defRPr sz="1200" smtClean="0">
                <a:latin typeface="Arial" charset="0"/>
              </a:defRPr>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43000" y="684213"/>
            <a:ext cx="4572000" cy="3430587"/>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6115" y="4344030"/>
            <a:ext cx="5485772" cy="4114485"/>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1" y="8684914"/>
            <a:ext cx="2972114" cy="457515"/>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defTabSz="914413" eaLnBrk="1" hangingPunct="1">
              <a:defRPr sz="1200" smtClean="0">
                <a:latin typeface="Arial" charset="0"/>
              </a:defRPr>
            </a:lvl1pPr>
          </a:lstStyle>
          <a:p>
            <a:pPr>
              <a:defRPr/>
            </a:pPr>
            <a:endParaRPr lang="en-US" dirty="0"/>
          </a:p>
        </p:txBody>
      </p:sp>
      <p:sp>
        <p:nvSpPr>
          <p:cNvPr id="3079" name="Rectangle 7"/>
          <p:cNvSpPr>
            <a:spLocks noGrp="1" noChangeArrowheads="1"/>
          </p:cNvSpPr>
          <p:nvPr>
            <p:ph type="sldNum" sz="quarter" idx="5"/>
          </p:nvPr>
        </p:nvSpPr>
        <p:spPr bwMode="auto">
          <a:xfrm>
            <a:off x="3884317" y="8684914"/>
            <a:ext cx="2972114" cy="457515"/>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r" defTabSz="914413" eaLnBrk="1" hangingPunct="1">
              <a:defRPr sz="1200" smtClean="0">
                <a:latin typeface="Arial" charset="0"/>
              </a:defRPr>
            </a:lvl1pPr>
          </a:lstStyle>
          <a:p>
            <a:pPr>
              <a:defRPr/>
            </a:pPr>
            <a:fld id="{32DF7B70-8741-48D4-83E6-72A50784909B}" type="slidenum">
              <a:rPr lang="en-US"/>
              <a:pPr>
                <a:defRPr/>
              </a:pPr>
              <a:t>‹#›</a:t>
            </a:fld>
            <a:endParaRPr lang="en-US" dirty="0"/>
          </a:p>
        </p:txBody>
      </p:sp>
    </p:spTree>
    <p:extLst>
      <p:ext uri="{BB962C8B-B14F-4D97-AF65-F5344CB8AC3E}">
        <p14:creationId xmlns:p14="http://schemas.microsoft.com/office/powerpoint/2010/main" val="3156300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FA98B628-E3CF-4B93-A86E-E3CA5E6192E1}" type="slidenum">
              <a:rPr lang="en-US"/>
              <a:pPr/>
              <a:t>1</a:t>
            </a:fld>
            <a:endParaRPr lang="en-US" dirty="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731604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Topics</a:t>
            </a:r>
          </a:p>
          <a:p>
            <a:endParaRPr lang="en-US" dirty="0" smtClean="0"/>
          </a:p>
          <a:p>
            <a:pPr marL="168038" indent="-168038">
              <a:buClr>
                <a:srgbClr val="FFC000"/>
              </a:buClr>
              <a:buFont typeface="Arial" panose="020B0604020202020204" pitchFamily="34" charset="0"/>
              <a:buChar char="•"/>
            </a:pPr>
            <a:r>
              <a:rPr lang="en-US" dirty="0" smtClean="0"/>
              <a:t>When should a pest</a:t>
            </a:r>
            <a:r>
              <a:rPr lang="en-US" baseline="0" dirty="0" smtClean="0"/>
              <a:t> be included or not included on a CAPS survey list? Should surveys occur in minor or experimental hosts?</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a:t>
            </a:fld>
            <a:endParaRPr lang="en-US" dirty="0"/>
          </a:p>
        </p:txBody>
      </p:sp>
    </p:spTree>
    <p:extLst>
      <p:ext uri="{BB962C8B-B14F-4D97-AF65-F5344CB8AC3E}">
        <p14:creationId xmlns:p14="http://schemas.microsoft.com/office/powerpoint/2010/main" val="1438724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reviewing the pest lists, we have found numerous cases of pests on</a:t>
            </a:r>
            <a:r>
              <a:rPr lang="en-US" baseline="0" dirty="0" smtClean="0"/>
              <a:t> commodity survey lists without direct host evidence. In addition  OPEP results are very good at capturing the overall impact of pests, but they do not always capture the damage caused in specific hosts.</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3</a:t>
            </a:fld>
            <a:endParaRPr lang="en-US" dirty="0"/>
          </a:p>
        </p:txBody>
      </p:sp>
    </p:spTree>
    <p:extLst>
      <p:ext uri="{BB962C8B-B14F-4D97-AF65-F5344CB8AC3E}">
        <p14:creationId xmlns:p14="http://schemas.microsoft.com/office/powerpoint/2010/main" val="964973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Give example of “Indirect major” hosts.</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4</a:t>
            </a:fld>
            <a:endParaRPr lang="en-US" dirty="0"/>
          </a:p>
        </p:txBody>
      </p:sp>
    </p:spTree>
    <p:extLst>
      <p:ext uri="{BB962C8B-B14F-4D97-AF65-F5344CB8AC3E}">
        <p14:creationId xmlns:p14="http://schemas.microsoft.com/office/powerpoint/2010/main" val="483147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lot of surveys take place in indirect hosts. A total of 160 since 2015.</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5</a:t>
            </a:fld>
            <a:endParaRPr lang="en-US" dirty="0"/>
          </a:p>
        </p:txBody>
      </p:sp>
    </p:spTree>
    <p:extLst>
      <p:ext uri="{BB962C8B-B14F-4D97-AF65-F5344CB8AC3E}">
        <p14:creationId xmlns:p14="http://schemas.microsoft.com/office/powerpoint/2010/main" val="41892520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 pests are</a:t>
            </a:r>
            <a:r>
              <a:rPr lang="en-US" baseline="0" dirty="0" smtClean="0"/>
              <a:t> on survey lists with minor hosts. This is not a big problem, but it’s worth consideration.</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6</a:t>
            </a:fld>
            <a:endParaRPr lang="en-US" dirty="0"/>
          </a:p>
        </p:txBody>
      </p:sp>
    </p:spTree>
    <p:extLst>
      <p:ext uri="{BB962C8B-B14F-4D97-AF65-F5344CB8AC3E}">
        <p14:creationId xmlns:p14="http://schemas.microsoft.com/office/powerpoint/2010/main" val="2666032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Should we remove pests from host lists when the host is “indirect/major”? Should we remove pests from these lists, or should we leave them on? When should we survey in minor hosts, if at</a:t>
            </a:r>
            <a:r>
              <a:rPr lang="en-US" baseline="0" dirty="0" smtClean="0"/>
              <a:t> all?</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7</a:t>
            </a:fld>
            <a:endParaRPr lang="en-US" dirty="0"/>
          </a:p>
        </p:txBody>
      </p:sp>
    </p:spTree>
    <p:extLst>
      <p:ext uri="{BB962C8B-B14F-4D97-AF65-F5344CB8AC3E}">
        <p14:creationId xmlns:p14="http://schemas.microsoft.com/office/powerpoint/2010/main" val="63157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8</a:t>
            </a:fld>
            <a:endParaRPr lang="en-US" dirty="0"/>
          </a:p>
        </p:txBody>
      </p:sp>
    </p:spTree>
    <p:extLst>
      <p:ext uri="{BB962C8B-B14F-4D97-AF65-F5344CB8AC3E}">
        <p14:creationId xmlns:p14="http://schemas.microsoft.com/office/powerpoint/2010/main" val="1713067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242"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1024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1021E28-FFB0-4C62-80E0-4EBD5B6838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6092D3B-4F08-41EA-B6F8-8CC8F5C443C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D9E4607-2843-4964-B2DA-C0B8DAF3BF0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952F26F-BCDB-42A1-95C4-5CE764E37EF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C0126BA-B6BA-4AAD-9FBD-3CFBA21930B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50C3545-2BD5-4DC6-882A-520BDD5A045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AAF14BA1-B21D-46B4-8663-88F8E4F20D4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7B62425-02B7-4E56-B495-D15B0BFC205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DD2AA82-BC48-4A69-9E5D-FF18DD4B4DF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90A7B5D-D4E4-44D9-9132-B9C3F7FA4BF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773A2B7-72DC-487C-883A-F62EC74120F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charset="0"/>
              </a:defRPr>
            </a:lvl1pPr>
          </a:lstStyle>
          <a:p>
            <a:pPr>
              <a:defRPr/>
            </a:pPr>
            <a:fld id="{DF66E5C3-E3A3-4ACB-BADC-782A685DF9E1}"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notesSlide" Target="../notesSlides/notesSlide1.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png"/><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ctrTitle"/>
          </p:nvPr>
        </p:nvSpPr>
        <p:spPr>
          <a:xfrm>
            <a:off x="381000" y="2514600"/>
            <a:ext cx="8763000" cy="1828800"/>
          </a:xfrm>
        </p:spPr>
        <p:txBody>
          <a:bodyPr/>
          <a:lstStyle/>
          <a:p>
            <a:r>
              <a:rPr lang="en-US" dirty="0" smtClean="0"/>
              <a:t>2019 Host </a:t>
            </a:r>
            <a:r>
              <a:rPr lang="en-US" dirty="0" smtClean="0"/>
              <a:t>Damage </a:t>
            </a:r>
            <a:r>
              <a:rPr lang="en-US" smtClean="0"/>
              <a:t>Criteria </a:t>
            </a:r>
            <a:endParaRPr lang="en-US" sz="3600" dirty="0" smtClean="0"/>
          </a:p>
        </p:txBody>
      </p:sp>
      <p:graphicFrame>
        <p:nvGraphicFramePr>
          <p:cNvPr id="8" name="Object 4"/>
          <p:cNvGraphicFramePr>
            <a:graphicFrameLocks noChangeAspect="1"/>
          </p:cNvGraphicFramePr>
          <p:nvPr/>
        </p:nvGraphicFramePr>
        <p:xfrm>
          <a:off x="3733800" y="533400"/>
          <a:ext cx="1295400" cy="1371600"/>
        </p:xfrm>
        <a:graphic>
          <a:graphicData uri="http://schemas.openxmlformats.org/presentationml/2006/ole">
            <mc:AlternateContent xmlns:mc="http://schemas.openxmlformats.org/markup-compatibility/2006">
              <mc:Choice xmlns:v="urn:schemas-microsoft-com:vml" Requires="v">
                <p:oleObj spid="_x0000_s2500" name="Acrobat Document" r:id="rId4" imgW="1038370" imgH="1162212" progId="AcroExch.Document.7">
                  <p:embed/>
                </p:oleObj>
              </mc:Choice>
              <mc:Fallback>
                <p:oleObj name="Acrobat Document" r:id="rId4" imgW="1038370" imgH="1162212" progId="AcroExch.Document.7">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533400"/>
                        <a:ext cx="1295400" cy="1371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5"/>
          <p:cNvGraphicFramePr>
            <a:graphicFrameLocks noChangeAspect="1"/>
          </p:cNvGraphicFramePr>
          <p:nvPr/>
        </p:nvGraphicFramePr>
        <p:xfrm>
          <a:off x="685800" y="533400"/>
          <a:ext cx="1644650" cy="1077913"/>
        </p:xfrm>
        <a:graphic>
          <a:graphicData uri="http://schemas.openxmlformats.org/presentationml/2006/ole">
            <mc:AlternateContent xmlns:mc="http://schemas.openxmlformats.org/markup-compatibility/2006">
              <mc:Choice xmlns:v="urn:schemas-microsoft-com:vml" Requires="v">
                <p:oleObj spid="_x0000_s2501" name="Photo Editor Photo" r:id="rId6" imgW="1047619" imgH="800212" progId="">
                  <p:embed/>
                </p:oleObj>
              </mc:Choice>
              <mc:Fallback>
                <p:oleObj name="Photo Editor Photo" r:id="rId6" imgW="1047619" imgH="800212"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533400"/>
                        <a:ext cx="1644650" cy="10779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 name="Picture 6"/>
          <p:cNvPicPr>
            <a:picLocks noChangeAspect="1" noChangeArrowheads="1"/>
          </p:cNvPicPr>
          <p:nvPr/>
        </p:nvPicPr>
        <p:blipFill>
          <a:blip r:embed="rId8" cstate="print"/>
          <a:srcRect/>
          <a:stretch>
            <a:fillRect/>
          </a:stretch>
        </p:blipFill>
        <p:spPr bwMode="auto">
          <a:xfrm>
            <a:off x="6477000" y="533400"/>
            <a:ext cx="1676400" cy="1066800"/>
          </a:xfrm>
          <a:prstGeom prst="rect">
            <a:avLst/>
          </a:prstGeom>
          <a:noFill/>
          <a:ln w="9525">
            <a:solidFill>
              <a:schemeClr val="tx1"/>
            </a:solidFill>
            <a:miter lim="800000"/>
            <a:headEnd/>
            <a:tailEnd/>
          </a:ln>
        </p:spPr>
      </p:pic>
      <p:sp>
        <p:nvSpPr>
          <p:cNvPr id="7" name="Rectangle 6"/>
          <p:cNvSpPr>
            <a:spLocks noChangeArrowheads="1"/>
          </p:cNvSpPr>
          <p:nvPr/>
        </p:nvSpPr>
        <p:spPr bwMode="auto">
          <a:xfrm>
            <a:off x="277146" y="5334000"/>
            <a:ext cx="8885904" cy="1752600"/>
          </a:xfrm>
          <a:prstGeom prst="rect">
            <a:avLst/>
          </a:prstGeom>
          <a:noFill/>
          <a:ln w="9525">
            <a:noFill/>
            <a:miter lim="800000"/>
            <a:headEnd/>
            <a:tailEnd/>
          </a:ln>
          <a:effectLst/>
        </p:spPr>
        <p:txBody>
          <a:bodyPr/>
          <a:ls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a:lstStyle>
          <a:p>
            <a:pPr eaLnBrk="1" hangingPunct="1">
              <a:spcBef>
                <a:spcPct val="20000"/>
              </a:spcBef>
              <a:buClr>
                <a:schemeClr val="hlink"/>
              </a:buClr>
              <a:buSzPct val="65000"/>
              <a:buFont typeface="Wingdings" pitchFamily="2" charset="2"/>
              <a:buNone/>
            </a:pPr>
            <a:r>
              <a:rPr lang="en-US" sz="1600" dirty="0" smtClean="0">
                <a:effectLst>
                  <a:outerShdw blurRad="38100" dist="38100" dir="2700000" algn="tl">
                    <a:srgbClr val="000000"/>
                  </a:outerShdw>
                </a:effectLst>
              </a:rPr>
              <a:t>Daniel Mackesy			</a:t>
            </a:r>
            <a:r>
              <a:rPr lang="en-US" sz="1600" dirty="0">
                <a:effectLst>
                  <a:outerShdw blurRad="38100" dist="38100" dir="2700000" algn="tl">
                    <a:srgbClr val="000000"/>
                  </a:outerShdw>
                </a:effectLst>
              </a:rPr>
              <a:t> </a:t>
            </a:r>
            <a:r>
              <a:rPr lang="en-US" sz="1600" dirty="0" smtClean="0">
                <a:effectLst>
                  <a:outerShdw blurRad="38100" dist="38100" dir="2700000" algn="tl">
                    <a:srgbClr val="000000"/>
                  </a:outerShdw>
                </a:effectLst>
              </a:rPr>
              <a:t>		Heather </a:t>
            </a:r>
            <a:r>
              <a:rPr lang="en-US" sz="1600" dirty="0">
                <a:effectLst>
                  <a:outerShdw blurRad="38100" dist="38100" dir="2700000" algn="tl">
                    <a:srgbClr val="000000"/>
                  </a:outerShdw>
                </a:effectLst>
              </a:rPr>
              <a:t>Moylett </a:t>
            </a:r>
            <a:r>
              <a:rPr lang="en-US" sz="1600" dirty="0" smtClean="0">
                <a:effectLst>
                  <a:outerShdw blurRad="38100" dist="38100" dir="2700000" algn="tl">
                    <a:srgbClr val="000000"/>
                  </a:outerShdw>
                </a:effectLst>
              </a:rPr>
              <a:t>daniel.z.mackesy@aphis.usda.gov     	</a:t>
            </a:r>
            <a:r>
              <a:rPr lang="en-US" sz="1600" dirty="0">
                <a:effectLst>
                  <a:outerShdw blurRad="38100" dist="38100" dir="2700000" algn="tl">
                    <a:srgbClr val="000000"/>
                  </a:outerShdw>
                </a:effectLst>
              </a:rPr>
              <a:t> </a:t>
            </a:r>
            <a:r>
              <a:rPr lang="en-US" sz="1600" dirty="0" smtClean="0">
                <a:effectLst>
                  <a:outerShdw blurRad="38100" dist="38100" dir="2700000" algn="tl">
                    <a:srgbClr val="000000"/>
                  </a:outerShdw>
                </a:effectLst>
              </a:rPr>
              <a:t>		heather.moylett@aphis.usda.gov 		</a:t>
            </a:r>
            <a:endParaRPr lang="en-US" sz="1600" dirty="0">
              <a:effectLst>
                <a:outerShdw blurRad="38100" dist="38100" dir="2700000" algn="tl">
                  <a:srgbClr val="000000"/>
                </a:outerShdw>
              </a:effectLst>
            </a:endParaRPr>
          </a:p>
          <a:p>
            <a:pPr eaLnBrk="1" hangingPunct="1">
              <a:spcBef>
                <a:spcPct val="20000"/>
              </a:spcBef>
              <a:buClr>
                <a:schemeClr val="hlink"/>
              </a:buClr>
              <a:buSzPct val="65000"/>
            </a:pPr>
            <a:r>
              <a:rPr lang="en-US" sz="1600" dirty="0">
                <a:effectLst>
                  <a:outerShdw blurRad="38100" dist="38100" dir="2700000" algn="tl">
                    <a:srgbClr val="000000"/>
                  </a:outerShdw>
                </a:effectLst>
              </a:rPr>
              <a:t>		</a:t>
            </a:r>
          </a:p>
        </p:txBody>
      </p:sp>
    </p:spTree>
    <p:extLst>
      <p:ext uri="{BB962C8B-B14F-4D97-AF65-F5344CB8AC3E}">
        <p14:creationId xmlns:p14="http://schemas.microsoft.com/office/powerpoint/2010/main" val="39037455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1371600"/>
          </a:xfrm>
        </p:spPr>
        <p:txBody>
          <a:bodyPr/>
          <a:lstStyle/>
          <a:p>
            <a:r>
              <a:rPr lang="en-US" dirty="0" smtClean="0"/>
              <a:t>Topics</a:t>
            </a:r>
            <a:endParaRPr lang="en-US" dirty="0"/>
          </a:p>
        </p:txBody>
      </p:sp>
      <p:sp>
        <p:nvSpPr>
          <p:cNvPr id="4" name="Content Placeholder 3"/>
          <p:cNvSpPr>
            <a:spLocks noGrp="1"/>
          </p:cNvSpPr>
          <p:nvPr>
            <p:ph idx="1"/>
          </p:nvPr>
        </p:nvSpPr>
        <p:spPr>
          <a:xfrm>
            <a:off x="1143000" y="1700349"/>
            <a:ext cx="7391400" cy="4114800"/>
          </a:xfrm>
        </p:spPr>
        <p:txBody>
          <a:bodyPr/>
          <a:lstStyle/>
          <a:p>
            <a:pPr>
              <a:buClr>
                <a:srgbClr val="FFC000"/>
              </a:buClr>
            </a:pPr>
            <a:r>
              <a:rPr lang="en-US" sz="2800" dirty="0"/>
              <a:t>How much evidence of host damage is necessary to justify a </a:t>
            </a:r>
            <a:r>
              <a:rPr lang="en-US" sz="2800" dirty="0" smtClean="0"/>
              <a:t>survey for a pest?</a:t>
            </a:r>
            <a:endParaRPr lang="en-US" sz="2800" dirty="0"/>
          </a:p>
          <a:p>
            <a:pPr>
              <a:buClr>
                <a:srgbClr val="FFC000"/>
              </a:buClr>
            </a:pPr>
            <a:endParaRPr lang="en-US" sz="2800" dirty="0" smtClean="0"/>
          </a:p>
          <a:p>
            <a:pPr>
              <a:buClr>
                <a:srgbClr val="FFC000"/>
              </a:buClr>
            </a:pPr>
            <a:r>
              <a:rPr lang="en-US" sz="2800" dirty="0" smtClean="0"/>
              <a:t>When should a pest be included on a CAPS survey list (or not)?</a:t>
            </a:r>
          </a:p>
          <a:p>
            <a:pPr marL="0" indent="0">
              <a:buClr>
                <a:srgbClr val="FFC000"/>
              </a:buClr>
              <a:buNone/>
            </a:pPr>
            <a:endParaRPr lang="en-US" sz="2800" dirty="0" smtClean="0"/>
          </a:p>
          <a:p>
            <a:pPr>
              <a:buClr>
                <a:srgbClr val="FFC000"/>
              </a:buClr>
            </a:pPr>
            <a:r>
              <a:rPr lang="en-US" sz="2800" dirty="0" smtClean="0"/>
              <a:t>Should surveys occur in minor or experimental hosts?</a:t>
            </a:r>
          </a:p>
          <a:p>
            <a:pPr marL="0" indent="0">
              <a:buClr>
                <a:srgbClr val="FFC000"/>
              </a:buClr>
              <a:buNone/>
            </a:pPr>
            <a:endParaRPr lang="en-US" sz="2800" dirty="0" smtClean="0"/>
          </a:p>
          <a:p>
            <a:pPr>
              <a:buClr>
                <a:srgbClr val="FFC000"/>
              </a:buClr>
            </a:pPr>
            <a:endParaRPr lang="en-US" sz="2800" dirty="0" smtClean="0"/>
          </a:p>
        </p:txBody>
      </p:sp>
      <p:grpSp>
        <p:nvGrpSpPr>
          <p:cNvPr id="5" name="Group 4"/>
          <p:cNvGrpSpPr/>
          <p:nvPr/>
        </p:nvGrpSpPr>
        <p:grpSpPr>
          <a:xfrm>
            <a:off x="0" y="0"/>
            <a:ext cx="9144000" cy="706993"/>
            <a:chOff x="0" y="0"/>
            <a:chExt cx="9144000" cy="706993"/>
          </a:xfrm>
        </p:grpSpPr>
        <p:sp>
          <p:nvSpPr>
            <p:cNvPr id="6" name="Rectangle 5"/>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7" name="Picture 6"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23687465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7362"/>
            <a:ext cx="8229600" cy="960438"/>
          </a:xfrm>
        </p:spPr>
        <p:txBody>
          <a:bodyPr/>
          <a:lstStyle/>
          <a:p>
            <a:r>
              <a:rPr lang="en-US" dirty="0" smtClean="0"/>
              <a:t>Pest List Issues</a:t>
            </a:r>
            <a:endParaRPr lang="en-US" dirty="0"/>
          </a:p>
        </p:txBody>
      </p:sp>
      <p:sp>
        <p:nvSpPr>
          <p:cNvPr id="5" name="TextBox 4"/>
          <p:cNvSpPr txBox="1"/>
          <p:nvPr/>
        </p:nvSpPr>
        <p:spPr>
          <a:xfrm>
            <a:off x="838200" y="1447800"/>
            <a:ext cx="8001000" cy="4401205"/>
          </a:xfrm>
          <a:prstGeom prst="rect">
            <a:avLst/>
          </a:prstGeom>
          <a:noFill/>
        </p:spPr>
        <p:txBody>
          <a:bodyPr wrap="square" rtlCol="0">
            <a:spAutoFit/>
          </a:bodyPr>
          <a:lstStyle/>
          <a:p>
            <a:pPr marL="285750" indent="-285750">
              <a:buClr>
                <a:srgbClr val="FFC000"/>
              </a:buClr>
              <a:buFont typeface="Wingdings" panose="05000000000000000000" pitchFamily="2" charset="2"/>
              <a:buChar char="§"/>
            </a:pPr>
            <a:r>
              <a:rPr lang="en-US" sz="2800" dirty="0" smtClean="0">
                <a:effectLst>
                  <a:outerShdw blurRad="38100" dist="38100" dir="2700000" algn="tl">
                    <a:srgbClr val="000000">
                      <a:alpha val="43137"/>
                    </a:srgbClr>
                  </a:outerShdw>
                </a:effectLst>
              </a:rPr>
              <a:t>Many pests were placed on the CAPS list a long time ago, and not all hosts are fully vetted.</a:t>
            </a:r>
          </a:p>
          <a:p>
            <a:pPr>
              <a:buClr>
                <a:srgbClr val="FFC000"/>
              </a:buClr>
            </a:pPr>
            <a:endParaRPr lang="en-US" sz="2800" dirty="0" smtClean="0">
              <a:effectLst>
                <a:outerShdw blurRad="38100" dist="38100" dir="2700000" algn="tl">
                  <a:srgbClr val="000000">
                    <a:alpha val="43137"/>
                  </a:srgbClr>
                </a:outerShdw>
              </a:effectLst>
            </a:endParaRPr>
          </a:p>
          <a:p>
            <a:pPr marL="285750" indent="-285750">
              <a:buClr>
                <a:srgbClr val="FFC000"/>
              </a:buClr>
              <a:buFont typeface="Wingdings" panose="05000000000000000000" pitchFamily="2" charset="2"/>
              <a:buChar char="§"/>
            </a:pPr>
            <a:r>
              <a:rPr lang="en-US" sz="2800" dirty="0" smtClean="0">
                <a:effectLst>
                  <a:outerShdw blurRad="38100" dist="38100" dir="2700000" algn="tl">
                    <a:srgbClr val="000000">
                      <a:alpha val="43137"/>
                    </a:srgbClr>
                  </a:outerShdw>
                </a:effectLst>
              </a:rPr>
              <a:t>Some pests are on host lists without direct evidence of the pest damaging the host, and surveys are common.</a:t>
            </a:r>
          </a:p>
          <a:p>
            <a:pPr marL="285750" indent="-285750">
              <a:buClr>
                <a:srgbClr val="FFC000"/>
              </a:buClr>
              <a:buFont typeface="Wingdings" panose="05000000000000000000" pitchFamily="2" charset="2"/>
              <a:buChar char="§"/>
            </a:pPr>
            <a:endParaRPr lang="en-US" sz="2800" dirty="0">
              <a:effectLst>
                <a:outerShdw blurRad="38100" dist="38100" dir="2700000" algn="tl">
                  <a:srgbClr val="000000">
                    <a:alpha val="43137"/>
                  </a:srgbClr>
                </a:outerShdw>
              </a:effectLst>
            </a:endParaRPr>
          </a:p>
          <a:p>
            <a:pPr marL="285750" indent="-285750">
              <a:buClr>
                <a:srgbClr val="FFC000"/>
              </a:buClr>
              <a:buFont typeface="Wingdings" panose="05000000000000000000" pitchFamily="2" charset="2"/>
              <a:buChar char="§"/>
            </a:pPr>
            <a:r>
              <a:rPr lang="en-US" sz="2800" dirty="0" smtClean="0">
                <a:effectLst>
                  <a:outerShdw blurRad="38100" dist="38100" dir="2700000" algn="tl">
                    <a:srgbClr val="000000">
                      <a:alpha val="43137"/>
                    </a:srgbClr>
                  </a:outerShdw>
                </a:effectLst>
              </a:rPr>
              <a:t>Surveys occur in minor or experimental hosts.</a:t>
            </a:r>
          </a:p>
          <a:p>
            <a:pPr>
              <a:buClr>
                <a:srgbClr val="FFC000"/>
              </a:buClr>
            </a:pPr>
            <a:endParaRPr lang="en-US" sz="2800" dirty="0" smtClean="0">
              <a:effectLst>
                <a:outerShdw blurRad="38100" dist="38100" dir="2700000" algn="tl">
                  <a:srgbClr val="000000">
                    <a:alpha val="43137"/>
                  </a:srgbClr>
                </a:outerShdw>
              </a:effectLst>
            </a:endParaRPr>
          </a:p>
          <a:p>
            <a:pPr marL="285750" indent="-285750">
              <a:buClr>
                <a:srgbClr val="FFC000"/>
              </a:buClr>
              <a:buFont typeface="Wingdings" panose="05000000000000000000" pitchFamily="2" charset="2"/>
              <a:buChar char="§"/>
            </a:pPr>
            <a:endParaRPr lang="en-US" sz="2800" dirty="0"/>
          </a:p>
        </p:txBody>
      </p:sp>
      <p:grpSp>
        <p:nvGrpSpPr>
          <p:cNvPr id="4" name="Group 3"/>
          <p:cNvGrpSpPr/>
          <p:nvPr/>
        </p:nvGrpSpPr>
        <p:grpSpPr>
          <a:xfrm>
            <a:off x="0" y="0"/>
            <a:ext cx="9144000" cy="706993"/>
            <a:chOff x="0" y="0"/>
            <a:chExt cx="9144000" cy="706993"/>
          </a:xfrm>
        </p:grpSpPr>
        <p:sp>
          <p:nvSpPr>
            <p:cNvPr id="6" name="Rectangle 5"/>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7" name="Picture 6"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39672029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172" y="474424"/>
            <a:ext cx="8229600" cy="960438"/>
          </a:xfrm>
        </p:spPr>
        <p:txBody>
          <a:bodyPr/>
          <a:lstStyle/>
          <a:p>
            <a:r>
              <a:rPr lang="en-US" dirty="0" smtClean="0"/>
              <a:t>Host Issues</a:t>
            </a:r>
            <a:endParaRPr lang="en-US" dirty="0"/>
          </a:p>
        </p:txBody>
      </p:sp>
      <p:sp>
        <p:nvSpPr>
          <p:cNvPr id="5" name="TextBox 4"/>
          <p:cNvSpPr txBox="1"/>
          <p:nvPr/>
        </p:nvSpPr>
        <p:spPr>
          <a:xfrm>
            <a:off x="551447" y="1295400"/>
            <a:ext cx="8135353" cy="1261884"/>
          </a:xfrm>
          <a:prstGeom prst="rect">
            <a:avLst/>
          </a:prstGeom>
          <a:noFill/>
        </p:spPr>
        <p:txBody>
          <a:bodyPr wrap="square" rtlCol="0">
            <a:spAutoFit/>
          </a:bodyPr>
          <a:lstStyle/>
          <a:p>
            <a:pPr marL="285750" indent="-285750">
              <a:buClr>
                <a:srgbClr val="FFC000"/>
              </a:buClr>
              <a:buFont typeface="Wingdings" panose="05000000000000000000" pitchFamily="2" charset="2"/>
              <a:buChar char="§"/>
            </a:pPr>
            <a:r>
              <a:rPr lang="en-US" sz="2400" dirty="0" smtClean="0">
                <a:effectLst>
                  <a:outerShdw blurRad="38100" dist="38100" dir="2700000" algn="tl">
                    <a:srgbClr val="000000">
                      <a:alpha val="43137"/>
                    </a:srgbClr>
                  </a:outerShdw>
                </a:effectLst>
              </a:rPr>
              <a:t>Problem: Hosts are sometimes listed as “major” hosts with indirect evidence of damage.</a:t>
            </a:r>
          </a:p>
          <a:p>
            <a:pPr marL="285750" indent="-285750">
              <a:buClr>
                <a:srgbClr val="FFC000"/>
              </a:buClr>
              <a:buFont typeface="Wingdings" panose="05000000000000000000" pitchFamily="2" charset="2"/>
              <a:buChar char="§"/>
            </a:pPr>
            <a:endParaRPr lang="en-US" sz="2800" dirty="0"/>
          </a:p>
        </p:txBody>
      </p:sp>
      <p:graphicFrame>
        <p:nvGraphicFramePr>
          <p:cNvPr id="3" name="Table 2"/>
          <p:cNvGraphicFramePr>
            <a:graphicFrameLocks noGrp="1"/>
          </p:cNvGraphicFramePr>
          <p:nvPr>
            <p:extLst>
              <p:ext uri="{D42A27DB-BD31-4B8C-83A1-F6EECF244321}">
                <p14:modId xmlns:p14="http://schemas.microsoft.com/office/powerpoint/2010/main" val="4243434257"/>
              </p:ext>
            </p:extLst>
          </p:nvPr>
        </p:nvGraphicFramePr>
        <p:xfrm>
          <a:off x="152400" y="2133600"/>
          <a:ext cx="8839200" cy="4600925"/>
        </p:xfrm>
        <a:graphic>
          <a:graphicData uri="http://schemas.openxmlformats.org/drawingml/2006/table">
            <a:tbl>
              <a:tblPr>
                <a:tableStyleId>{16D9F66E-5EB9-4882-86FB-DCBF35E3C3E4}</a:tableStyleId>
              </a:tblPr>
              <a:tblGrid>
                <a:gridCol w="1447800"/>
                <a:gridCol w="1676400"/>
                <a:gridCol w="1676400"/>
                <a:gridCol w="2280804"/>
                <a:gridCol w="1757796"/>
              </a:tblGrid>
              <a:tr h="265075">
                <a:tc>
                  <a:txBody>
                    <a:bodyPr/>
                    <a:lstStyle/>
                    <a:p>
                      <a:pPr algn="l" fontAlgn="b"/>
                      <a:r>
                        <a:rPr lang="en-US" sz="1400" b="1" u="sng" strike="noStrike" dirty="0">
                          <a:solidFill>
                            <a:sysClr val="windowText" lastClr="000000"/>
                          </a:solidFill>
                          <a:effectLst/>
                        </a:rPr>
                        <a:t>Pest </a:t>
                      </a:r>
                      <a:endParaRPr lang="en-US" sz="1400" b="1" i="0" u="sng" strike="noStrike" dirty="0">
                        <a:solidFill>
                          <a:sysClr val="windowText" lastClr="000000"/>
                        </a:solidFill>
                        <a:effectLst/>
                        <a:latin typeface="Calibri" panose="020F0502020204030204" pitchFamily="34" charset="0"/>
                      </a:endParaRPr>
                    </a:p>
                  </a:txBody>
                  <a:tcPr marL="8945" marR="8945" marT="8945" marB="0" anchor="b"/>
                </a:tc>
                <a:tc>
                  <a:txBody>
                    <a:bodyPr/>
                    <a:lstStyle/>
                    <a:p>
                      <a:pPr algn="l" fontAlgn="b"/>
                      <a:r>
                        <a:rPr lang="en-US" sz="1400" b="1" u="sng" strike="noStrike">
                          <a:solidFill>
                            <a:sysClr val="windowText" lastClr="000000"/>
                          </a:solidFill>
                          <a:effectLst/>
                        </a:rPr>
                        <a:t>Common Name</a:t>
                      </a:r>
                      <a:endParaRPr lang="en-US" sz="1400" b="1" i="0" u="sng" strike="noStrike">
                        <a:solidFill>
                          <a:sysClr val="windowText" lastClr="000000"/>
                        </a:solidFill>
                        <a:effectLst/>
                        <a:latin typeface="Calibri" panose="020F0502020204030204" pitchFamily="34" charset="0"/>
                      </a:endParaRPr>
                    </a:p>
                  </a:txBody>
                  <a:tcPr marL="8945" marR="8945" marT="8945" marB="0" anchor="b"/>
                </a:tc>
                <a:tc>
                  <a:txBody>
                    <a:bodyPr/>
                    <a:lstStyle/>
                    <a:p>
                      <a:pPr algn="l" fontAlgn="b"/>
                      <a:r>
                        <a:rPr lang="en-US" sz="1400" b="1" u="sng" strike="noStrike" dirty="0" smtClean="0">
                          <a:solidFill>
                            <a:sysClr val="windowText" lastClr="000000"/>
                          </a:solidFill>
                          <a:effectLst/>
                        </a:rPr>
                        <a:t> </a:t>
                      </a:r>
                      <a:r>
                        <a:rPr lang="en-US" sz="1400" b="1" u="sng" strike="noStrike" dirty="0">
                          <a:solidFill>
                            <a:sysClr val="windowText" lastClr="000000"/>
                          </a:solidFill>
                          <a:effectLst/>
                        </a:rPr>
                        <a:t>Pest Lists</a:t>
                      </a:r>
                      <a:endParaRPr lang="en-US" sz="1400" b="1" i="0" u="sng" strike="noStrike" dirty="0">
                        <a:solidFill>
                          <a:sysClr val="windowText" lastClr="000000"/>
                        </a:solidFill>
                        <a:effectLst/>
                        <a:latin typeface="Calibri" panose="020F0502020204030204" pitchFamily="34" charset="0"/>
                      </a:endParaRPr>
                    </a:p>
                  </a:txBody>
                  <a:tcPr marL="8945" marR="8945" marT="8945" marB="0" anchor="b"/>
                </a:tc>
                <a:tc>
                  <a:txBody>
                    <a:bodyPr/>
                    <a:lstStyle/>
                    <a:p>
                      <a:pPr algn="l" fontAlgn="b"/>
                      <a:r>
                        <a:rPr lang="en-US" sz="1400" b="1" u="sng" strike="noStrike" dirty="0">
                          <a:solidFill>
                            <a:sysClr val="windowText" lastClr="000000"/>
                          </a:solidFill>
                          <a:effectLst/>
                        </a:rPr>
                        <a:t>Indirect major hosts</a:t>
                      </a:r>
                      <a:endParaRPr lang="en-US" sz="1400" b="1" i="0" u="sng" strike="noStrike" dirty="0">
                        <a:solidFill>
                          <a:sysClr val="windowText" lastClr="000000"/>
                        </a:solidFill>
                        <a:effectLst/>
                        <a:latin typeface="Calibri" panose="020F0502020204030204" pitchFamily="34" charset="0"/>
                      </a:endParaRPr>
                    </a:p>
                  </a:txBody>
                  <a:tcPr marL="8945" marR="8945" marT="8945" marB="0" anchor="b"/>
                </a:tc>
                <a:tc>
                  <a:txBody>
                    <a:bodyPr/>
                    <a:lstStyle/>
                    <a:p>
                      <a:pPr algn="l" fontAlgn="b"/>
                      <a:r>
                        <a:rPr lang="en-US" sz="1400" b="1" u="sng" strike="noStrike" dirty="0">
                          <a:solidFill>
                            <a:sysClr val="windowText" lastClr="000000"/>
                          </a:solidFill>
                          <a:effectLst/>
                        </a:rPr>
                        <a:t>OPEP status</a:t>
                      </a:r>
                      <a:endParaRPr lang="en-US" sz="1400" b="1" i="0" u="sng" strike="noStrike" dirty="0">
                        <a:solidFill>
                          <a:sysClr val="windowText" lastClr="000000"/>
                        </a:solidFill>
                        <a:effectLst/>
                        <a:latin typeface="Calibri" panose="020F0502020204030204" pitchFamily="34" charset="0"/>
                      </a:endParaRPr>
                    </a:p>
                  </a:txBody>
                  <a:tcPr marL="8945" marR="8945" marT="8945" marB="0" anchor="b"/>
                </a:tc>
              </a:tr>
              <a:tr h="1030325">
                <a:tc>
                  <a:txBody>
                    <a:bodyPr/>
                    <a:lstStyle/>
                    <a:p>
                      <a:pPr algn="l" fontAlgn="t"/>
                      <a:r>
                        <a:rPr lang="en-US" sz="1400" b="1" i="1" u="none" strike="noStrike" dirty="0" err="1">
                          <a:solidFill>
                            <a:sysClr val="windowText" lastClr="000000"/>
                          </a:solidFill>
                          <a:effectLst/>
                        </a:rPr>
                        <a:t>Autographa</a:t>
                      </a:r>
                      <a:r>
                        <a:rPr lang="en-US" sz="1400" b="1" i="1" u="none" strike="noStrike" dirty="0">
                          <a:solidFill>
                            <a:sysClr val="windowText" lastClr="000000"/>
                          </a:solidFill>
                          <a:effectLst/>
                        </a:rPr>
                        <a:t> gamma</a:t>
                      </a:r>
                      <a:endParaRPr lang="en-US" sz="1400" b="1" i="1"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a:solidFill>
                            <a:sysClr val="windowText" lastClr="000000"/>
                          </a:solidFill>
                          <a:effectLst/>
                        </a:rPr>
                        <a:t>Silver Y moth</a:t>
                      </a:r>
                      <a:endParaRPr lang="en-US" sz="1400" b="0"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smtClean="0">
                          <a:solidFill>
                            <a:sysClr val="windowText" lastClr="000000"/>
                          </a:solidFill>
                          <a:effectLst/>
                        </a:rPr>
                        <a:t>corn,</a:t>
                      </a:r>
                      <a:r>
                        <a:rPr lang="en-US" sz="1400" u="none" strike="noStrike" baseline="0" dirty="0" smtClean="0">
                          <a:solidFill>
                            <a:sysClr val="windowText" lastClr="000000"/>
                          </a:solidFill>
                          <a:effectLst/>
                        </a:rPr>
                        <a:t> c</a:t>
                      </a:r>
                      <a:r>
                        <a:rPr lang="en-US" sz="1400" u="none" strike="noStrike" dirty="0" smtClean="0">
                          <a:solidFill>
                            <a:sysClr val="windowText" lastClr="000000"/>
                          </a:solidFill>
                          <a:effectLst/>
                        </a:rPr>
                        <a:t>otton</a:t>
                      </a:r>
                      <a:r>
                        <a:rPr lang="en-US" sz="1400" u="none" strike="noStrike" dirty="0">
                          <a:solidFill>
                            <a:sysClr val="windowText" lastClr="000000"/>
                          </a:solidFill>
                          <a:effectLst/>
                        </a:rPr>
                        <a:t/>
                      </a:r>
                      <a:br>
                        <a:rPr lang="en-US" sz="1400" u="none" strike="noStrike" dirty="0">
                          <a:solidFill>
                            <a:sysClr val="windowText" lastClr="000000"/>
                          </a:solidFill>
                          <a:effectLst/>
                        </a:rPr>
                      </a:br>
                      <a:r>
                        <a:rPr lang="en-US" sz="1400" u="none" strike="noStrike" dirty="0" smtClean="0">
                          <a:solidFill>
                            <a:sysClr val="windowText" lastClr="000000"/>
                          </a:solidFill>
                          <a:effectLst/>
                        </a:rPr>
                        <a:t>grape,</a:t>
                      </a:r>
                      <a:r>
                        <a:rPr lang="en-US" sz="1400" u="none" strike="noStrike" baseline="0" dirty="0" smtClean="0">
                          <a:solidFill>
                            <a:sysClr val="windowText" lastClr="000000"/>
                          </a:solidFill>
                          <a:effectLst/>
                        </a:rPr>
                        <a:t> s</a:t>
                      </a:r>
                      <a:r>
                        <a:rPr lang="en-US" sz="1400" u="none" strike="noStrike" dirty="0" smtClean="0">
                          <a:solidFill>
                            <a:sysClr val="windowText" lastClr="000000"/>
                          </a:solidFill>
                          <a:effectLst/>
                        </a:rPr>
                        <a:t>mall </a:t>
                      </a:r>
                      <a:r>
                        <a:rPr lang="en-US" sz="1400" u="none" strike="noStrike" dirty="0">
                          <a:solidFill>
                            <a:sysClr val="windowText" lastClr="000000"/>
                          </a:solidFill>
                          <a:effectLst/>
                        </a:rPr>
                        <a:t>g</a:t>
                      </a:r>
                      <a:r>
                        <a:rPr lang="en-US" sz="1400" u="none" strike="noStrike" dirty="0" smtClean="0">
                          <a:solidFill>
                            <a:sysClr val="windowText" lastClr="000000"/>
                          </a:solidFill>
                          <a:effectLst/>
                        </a:rPr>
                        <a:t>rains</a:t>
                      </a:r>
                      <a:r>
                        <a:rPr lang="en-US" sz="1400" u="none" strike="noStrike" dirty="0">
                          <a:solidFill>
                            <a:sysClr val="windowText" lastClr="000000"/>
                          </a:solidFill>
                          <a:effectLst/>
                        </a:rPr>
                        <a:t/>
                      </a:r>
                      <a:br>
                        <a:rPr lang="en-US" sz="1400" u="none" strike="noStrike" dirty="0">
                          <a:solidFill>
                            <a:sysClr val="windowText" lastClr="000000"/>
                          </a:solidFill>
                          <a:effectLst/>
                        </a:rPr>
                      </a:br>
                      <a:r>
                        <a:rPr lang="en-US" sz="1400" u="none" strike="noStrike" dirty="0" err="1">
                          <a:solidFill>
                            <a:sysClr val="windowText" lastClr="000000"/>
                          </a:solidFill>
                          <a:effectLst/>
                        </a:rPr>
                        <a:t>s</a:t>
                      </a:r>
                      <a:r>
                        <a:rPr lang="en-US" sz="1400" u="none" strike="noStrike" dirty="0" err="1" smtClean="0">
                          <a:solidFill>
                            <a:sysClr val="windowText" lastClr="000000"/>
                          </a:solidFill>
                          <a:effectLst/>
                        </a:rPr>
                        <a:t>olanaceous</a:t>
                      </a:r>
                      <a:r>
                        <a:rPr lang="en-US" sz="1400" u="none" strike="noStrike" dirty="0" smtClean="0">
                          <a:solidFill>
                            <a:sysClr val="windowText" lastClr="000000"/>
                          </a:solidFill>
                          <a:effectLst/>
                        </a:rPr>
                        <a:t> </a:t>
                      </a:r>
                      <a:r>
                        <a:rPr lang="en-US" sz="1400" u="none" strike="noStrike" dirty="0">
                          <a:solidFill>
                            <a:sysClr val="windowText" lastClr="000000"/>
                          </a:solidFill>
                          <a:effectLst/>
                        </a:rPr>
                        <a:t/>
                      </a:r>
                      <a:br>
                        <a:rPr lang="en-US" sz="1400" u="none" strike="noStrike" dirty="0">
                          <a:solidFill>
                            <a:sysClr val="windowText" lastClr="000000"/>
                          </a:solidFill>
                          <a:effectLst/>
                        </a:rPr>
                      </a:br>
                      <a:r>
                        <a:rPr lang="en-US" sz="1400" u="none" strike="noStrike" dirty="0" smtClean="0">
                          <a:solidFill>
                            <a:sysClr val="windowText" lastClr="000000"/>
                          </a:solidFill>
                          <a:effectLst/>
                        </a:rPr>
                        <a:t>soybean</a:t>
                      </a:r>
                      <a:endParaRPr lang="en-US" sz="1400" b="0"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b="1" u="none" strike="noStrike" dirty="0" smtClean="0">
                          <a:solidFill>
                            <a:sysClr val="windowText" lastClr="000000"/>
                          </a:solidFill>
                          <a:effectLst/>
                        </a:rPr>
                        <a:t>cotton</a:t>
                      </a:r>
                    </a:p>
                    <a:p>
                      <a:pPr algn="l" fontAlgn="t"/>
                      <a:r>
                        <a:rPr lang="en-US" sz="1400" b="1" u="none" strike="noStrike" dirty="0" smtClean="0">
                          <a:solidFill>
                            <a:sysClr val="windowText" lastClr="000000"/>
                          </a:solidFill>
                          <a:effectLst/>
                        </a:rPr>
                        <a:t>grape </a:t>
                      </a:r>
                    </a:p>
                    <a:p>
                      <a:pPr algn="l" fontAlgn="t"/>
                      <a:r>
                        <a:rPr lang="en-US" sz="1400" b="1" u="none" strike="noStrike" dirty="0" smtClean="0">
                          <a:solidFill>
                            <a:sysClr val="windowText" lastClr="000000"/>
                          </a:solidFill>
                          <a:effectLst/>
                        </a:rPr>
                        <a:t>soybean</a:t>
                      </a:r>
                    </a:p>
                    <a:p>
                      <a:pPr algn="l" fontAlgn="t"/>
                      <a:r>
                        <a:rPr lang="en-US" sz="1400" b="1" u="none" strike="noStrike" dirty="0" smtClean="0">
                          <a:solidFill>
                            <a:sysClr val="windowText" lastClr="000000"/>
                          </a:solidFill>
                          <a:effectLst/>
                        </a:rPr>
                        <a:t>wheat (small grains)</a:t>
                      </a:r>
                      <a:endParaRPr lang="en-US" sz="1400" b="1"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smtClean="0">
                          <a:solidFill>
                            <a:sysClr val="windowText" lastClr="000000"/>
                          </a:solidFill>
                          <a:effectLst/>
                        </a:rPr>
                        <a:t>Pending</a:t>
                      </a:r>
                      <a:endParaRPr lang="en-US" sz="1400" b="0" i="0" u="none" strike="noStrike" dirty="0">
                        <a:solidFill>
                          <a:sysClr val="windowText" lastClr="000000"/>
                        </a:solidFill>
                        <a:effectLst/>
                        <a:latin typeface="Calibri" panose="020F0502020204030204" pitchFamily="34" charset="0"/>
                      </a:endParaRPr>
                    </a:p>
                  </a:txBody>
                  <a:tcPr marL="8945" marR="8945" marT="8945" marB="0"/>
                </a:tc>
              </a:tr>
              <a:tr h="653112">
                <a:tc>
                  <a:txBody>
                    <a:bodyPr/>
                    <a:lstStyle/>
                    <a:p>
                      <a:pPr algn="l" fontAlgn="t"/>
                      <a:r>
                        <a:rPr lang="en-US" sz="1400" b="1" i="1" u="none" strike="noStrike" dirty="0" err="1">
                          <a:solidFill>
                            <a:sysClr val="windowText" lastClr="000000"/>
                          </a:solidFill>
                          <a:effectLst/>
                        </a:rPr>
                        <a:t>Eutetranychus</a:t>
                      </a:r>
                      <a:r>
                        <a:rPr lang="en-US" sz="1400" b="1" i="1" u="none" strike="noStrike" dirty="0">
                          <a:solidFill>
                            <a:sysClr val="windowText" lastClr="000000"/>
                          </a:solidFill>
                          <a:effectLst/>
                        </a:rPr>
                        <a:t> </a:t>
                      </a:r>
                      <a:r>
                        <a:rPr lang="en-US" sz="1400" b="1" i="1" u="none" strike="noStrike" dirty="0" err="1">
                          <a:solidFill>
                            <a:sysClr val="windowText" lastClr="000000"/>
                          </a:solidFill>
                          <a:effectLst/>
                        </a:rPr>
                        <a:t>orientalis</a:t>
                      </a:r>
                      <a:endParaRPr lang="en-US" sz="1400" b="1" i="1"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a:solidFill>
                            <a:sysClr val="windowText" lastClr="000000"/>
                          </a:solidFill>
                          <a:effectLst/>
                        </a:rPr>
                        <a:t>Citrus brown mite</a:t>
                      </a:r>
                      <a:endParaRPr lang="en-US" sz="1400" b="0" i="0" u="none" strike="noStrike" dirty="0">
                        <a:solidFill>
                          <a:sysClr val="windowText" lastClr="000000"/>
                        </a:solidFill>
                        <a:effectLst/>
                        <a:latin typeface="+mn-lt"/>
                      </a:endParaRPr>
                    </a:p>
                  </a:txBody>
                  <a:tcPr marL="7883" marR="7883" marT="7883" marB="0"/>
                </a:tc>
                <a:tc>
                  <a:txBody>
                    <a:bodyPr/>
                    <a:lstStyle/>
                    <a:p>
                      <a:pPr algn="l" fontAlgn="t"/>
                      <a:r>
                        <a:rPr lang="en-US" sz="1400" u="none" strike="noStrike" dirty="0" smtClean="0">
                          <a:solidFill>
                            <a:sysClr val="windowText" lastClr="000000"/>
                          </a:solidFill>
                          <a:effectLst/>
                        </a:rPr>
                        <a:t>cotton, soybean</a:t>
                      </a:r>
                      <a:endParaRPr lang="en-US" sz="1400" b="0" i="0" u="none" strike="noStrike" dirty="0">
                        <a:solidFill>
                          <a:sysClr val="windowText" lastClr="000000"/>
                        </a:solidFill>
                        <a:effectLst/>
                        <a:latin typeface="+mn-lt"/>
                      </a:endParaRPr>
                    </a:p>
                  </a:txBody>
                  <a:tcPr marL="8945" marR="8945" marT="8945" marB="0"/>
                </a:tc>
                <a:tc>
                  <a:txBody>
                    <a:bodyPr/>
                    <a:lstStyle/>
                    <a:p>
                      <a:pPr algn="l" fontAlgn="t"/>
                      <a:r>
                        <a:rPr lang="en-US" sz="1400" b="1" u="none" strike="noStrike" dirty="0" smtClean="0">
                          <a:solidFill>
                            <a:sysClr val="windowText" lastClr="000000"/>
                          </a:solidFill>
                          <a:effectLst/>
                        </a:rPr>
                        <a:t>cotton </a:t>
                      </a:r>
                    </a:p>
                    <a:p>
                      <a:pPr algn="l" fontAlgn="t"/>
                      <a:r>
                        <a:rPr lang="en-US" sz="1400" b="1" u="none" strike="noStrike" dirty="0" smtClean="0">
                          <a:solidFill>
                            <a:sysClr val="windowText" lastClr="000000"/>
                          </a:solidFill>
                          <a:effectLst/>
                        </a:rPr>
                        <a:t>soybean</a:t>
                      </a:r>
                      <a:endParaRPr lang="en-US" sz="1400" b="1" i="0" u="none" strike="noStrike" dirty="0">
                        <a:solidFill>
                          <a:sysClr val="windowText" lastClr="000000"/>
                        </a:solidFill>
                        <a:effectLst/>
                        <a:latin typeface="+mn-lt"/>
                      </a:endParaRPr>
                    </a:p>
                  </a:txBody>
                  <a:tcPr marL="8945" marR="8945" marT="8945" marB="0"/>
                </a:tc>
                <a:tc>
                  <a:txBody>
                    <a:bodyPr/>
                    <a:lstStyle/>
                    <a:p>
                      <a:pPr algn="l" fontAlgn="t"/>
                      <a:r>
                        <a:rPr lang="en-US" sz="1400" u="none" strike="noStrike" dirty="0" smtClean="0">
                          <a:solidFill>
                            <a:sysClr val="windowText" lastClr="000000"/>
                          </a:solidFill>
                          <a:effectLst/>
                        </a:rPr>
                        <a:t>Pending</a:t>
                      </a:r>
                      <a:endParaRPr lang="en-US" sz="1400" b="0" i="0" u="none" strike="noStrike" dirty="0">
                        <a:solidFill>
                          <a:sysClr val="windowText" lastClr="000000"/>
                        </a:solidFill>
                        <a:effectLst/>
                        <a:latin typeface="+mn-lt"/>
                      </a:endParaRPr>
                    </a:p>
                  </a:txBody>
                  <a:tcPr marL="8945" marR="8945" marT="8945" marB="0"/>
                </a:tc>
              </a:tr>
              <a:tr h="914400">
                <a:tc>
                  <a:txBody>
                    <a:bodyPr/>
                    <a:lstStyle/>
                    <a:p>
                      <a:pPr algn="l" fontAlgn="t"/>
                      <a:r>
                        <a:rPr lang="en-US" sz="1400" b="1" i="1" u="none" strike="noStrike" dirty="0" err="1">
                          <a:solidFill>
                            <a:sysClr val="windowText" lastClr="000000"/>
                          </a:solidFill>
                          <a:effectLst/>
                        </a:rPr>
                        <a:t>Spodoptera</a:t>
                      </a:r>
                      <a:r>
                        <a:rPr lang="en-US" sz="1400" b="1" i="1" u="none" strike="noStrike" dirty="0">
                          <a:solidFill>
                            <a:sysClr val="windowText" lastClr="000000"/>
                          </a:solidFill>
                          <a:effectLst/>
                        </a:rPr>
                        <a:t> </a:t>
                      </a:r>
                      <a:r>
                        <a:rPr lang="en-US" sz="1400" b="1" i="1" u="none" strike="noStrike" dirty="0" err="1">
                          <a:solidFill>
                            <a:sysClr val="windowText" lastClr="000000"/>
                          </a:solidFill>
                          <a:effectLst/>
                        </a:rPr>
                        <a:t>littoralis</a:t>
                      </a:r>
                      <a:endParaRPr lang="en-US" sz="1400" b="1" i="1"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a:solidFill>
                            <a:sysClr val="windowText" lastClr="000000"/>
                          </a:solidFill>
                          <a:effectLst/>
                        </a:rPr>
                        <a:t>Egyptian </a:t>
                      </a:r>
                      <a:r>
                        <a:rPr lang="en-US" sz="1400" u="none" strike="noStrike" dirty="0" err="1">
                          <a:solidFill>
                            <a:sysClr val="windowText" lastClr="000000"/>
                          </a:solidFill>
                          <a:effectLst/>
                        </a:rPr>
                        <a:t>cottonworm</a:t>
                      </a:r>
                      <a:endParaRPr lang="en-US" sz="1400" b="0"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smtClean="0">
                          <a:solidFill>
                            <a:sysClr val="windowText" lastClr="000000"/>
                          </a:solidFill>
                          <a:effectLst/>
                        </a:rPr>
                        <a:t> corn,</a:t>
                      </a:r>
                      <a:r>
                        <a:rPr lang="en-US" sz="1400" u="none" strike="noStrike" baseline="0" dirty="0" smtClean="0">
                          <a:solidFill>
                            <a:sysClr val="windowText" lastClr="000000"/>
                          </a:solidFill>
                          <a:effectLst/>
                        </a:rPr>
                        <a:t> c</a:t>
                      </a:r>
                      <a:r>
                        <a:rPr lang="en-US" sz="1400" u="none" strike="noStrike" dirty="0" smtClean="0">
                          <a:solidFill>
                            <a:sysClr val="windowText" lastClr="000000"/>
                          </a:solidFill>
                          <a:effectLst/>
                        </a:rPr>
                        <a:t>otton</a:t>
                      </a:r>
                      <a:r>
                        <a:rPr lang="en-US" sz="1400" u="none" strike="noStrike" dirty="0">
                          <a:solidFill>
                            <a:sysClr val="windowText" lastClr="000000"/>
                          </a:solidFill>
                          <a:effectLst/>
                        </a:rPr>
                        <a:t/>
                      </a:r>
                      <a:br>
                        <a:rPr lang="en-US" sz="1400" u="none" strike="noStrike" dirty="0">
                          <a:solidFill>
                            <a:sysClr val="windowText" lastClr="000000"/>
                          </a:solidFill>
                          <a:effectLst/>
                        </a:rPr>
                      </a:br>
                      <a:r>
                        <a:rPr lang="en-US" sz="1400" u="none" strike="noStrike" dirty="0">
                          <a:solidFill>
                            <a:sysClr val="windowText" lastClr="000000"/>
                          </a:solidFill>
                          <a:effectLst/>
                        </a:rPr>
                        <a:t> </a:t>
                      </a:r>
                      <a:r>
                        <a:rPr lang="en-US" sz="1400" u="none" strike="noStrike" dirty="0" smtClean="0">
                          <a:solidFill>
                            <a:sysClr val="windowText" lastClr="000000"/>
                          </a:solidFill>
                          <a:effectLst/>
                        </a:rPr>
                        <a:t>grape,</a:t>
                      </a:r>
                      <a:r>
                        <a:rPr lang="en-US" sz="1400" u="none" strike="noStrike" baseline="0" dirty="0" smtClean="0">
                          <a:solidFill>
                            <a:sysClr val="windowText" lastClr="000000"/>
                          </a:solidFill>
                          <a:effectLst/>
                        </a:rPr>
                        <a:t> s</a:t>
                      </a:r>
                      <a:r>
                        <a:rPr lang="en-US" sz="1400" u="none" strike="noStrike" dirty="0" smtClean="0">
                          <a:solidFill>
                            <a:sysClr val="windowText" lastClr="000000"/>
                          </a:solidFill>
                          <a:effectLst/>
                        </a:rPr>
                        <a:t>mall </a:t>
                      </a:r>
                      <a:r>
                        <a:rPr lang="en-US" sz="1400" u="none" strike="noStrike" dirty="0">
                          <a:solidFill>
                            <a:sysClr val="windowText" lastClr="000000"/>
                          </a:solidFill>
                          <a:effectLst/>
                        </a:rPr>
                        <a:t>g</a:t>
                      </a:r>
                      <a:r>
                        <a:rPr lang="en-US" sz="1400" u="none" strike="noStrike" dirty="0" smtClean="0">
                          <a:solidFill>
                            <a:sysClr val="windowText" lastClr="000000"/>
                          </a:solidFill>
                          <a:effectLst/>
                        </a:rPr>
                        <a:t>rains</a:t>
                      </a:r>
                      <a:r>
                        <a:rPr lang="en-US" sz="1400" u="none" strike="noStrike" dirty="0">
                          <a:solidFill>
                            <a:sysClr val="windowText" lastClr="000000"/>
                          </a:solidFill>
                          <a:effectLst/>
                        </a:rPr>
                        <a:t/>
                      </a:r>
                      <a:br>
                        <a:rPr lang="en-US" sz="1400" u="none" strike="noStrike" dirty="0">
                          <a:solidFill>
                            <a:sysClr val="windowText" lastClr="000000"/>
                          </a:solidFill>
                          <a:effectLst/>
                        </a:rPr>
                      </a:br>
                      <a:r>
                        <a:rPr lang="en-US" sz="1400" u="none" strike="noStrike" dirty="0">
                          <a:solidFill>
                            <a:sysClr val="windowText" lastClr="000000"/>
                          </a:solidFill>
                          <a:effectLst/>
                        </a:rPr>
                        <a:t> </a:t>
                      </a:r>
                      <a:r>
                        <a:rPr lang="en-US" sz="1400" u="none" strike="noStrike" dirty="0" err="1">
                          <a:solidFill>
                            <a:sysClr val="windowText" lastClr="000000"/>
                          </a:solidFill>
                          <a:effectLst/>
                        </a:rPr>
                        <a:t>s</a:t>
                      </a:r>
                      <a:r>
                        <a:rPr lang="en-US" sz="1400" u="none" strike="noStrike" dirty="0" err="1" smtClean="0">
                          <a:solidFill>
                            <a:sysClr val="windowText" lastClr="000000"/>
                          </a:solidFill>
                          <a:effectLst/>
                        </a:rPr>
                        <a:t>olanaceous</a:t>
                      </a:r>
                      <a:r>
                        <a:rPr lang="en-US" sz="1400" u="none" strike="noStrike" dirty="0" smtClean="0">
                          <a:solidFill>
                            <a:sysClr val="windowText" lastClr="000000"/>
                          </a:solidFill>
                          <a:effectLst/>
                        </a:rPr>
                        <a:t> </a:t>
                      </a:r>
                      <a:r>
                        <a:rPr lang="en-US" sz="1400" u="none" strike="noStrike" dirty="0">
                          <a:solidFill>
                            <a:sysClr val="windowText" lastClr="000000"/>
                          </a:solidFill>
                          <a:effectLst/>
                        </a:rPr>
                        <a:t/>
                      </a:r>
                      <a:br>
                        <a:rPr lang="en-US" sz="1400" u="none" strike="noStrike" dirty="0">
                          <a:solidFill>
                            <a:sysClr val="windowText" lastClr="000000"/>
                          </a:solidFill>
                          <a:effectLst/>
                        </a:rPr>
                      </a:br>
                      <a:r>
                        <a:rPr lang="en-US" sz="1400" u="none" strike="noStrike" dirty="0">
                          <a:solidFill>
                            <a:sysClr val="windowText" lastClr="000000"/>
                          </a:solidFill>
                          <a:effectLst/>
                        </a:rPr>
                        <a:t> </a:t>
                      </a:r>
                      <a:r>
                        <a:rPr lang="en-US" sz="1400" u="none" strike="noStrike" dirty="0" smtClean="0">
                          <a:solidFill>
                            <a:sysClr val="windowText" lastClr="000000"/>
                          </a:solidFill>
                          <a:effectLst/>
                        </a:rPr>
                        <a:t>soybean</a:t>
                      </a:r>
                      <a:endParaRPr lang="en-US" sz="1400" b="0" i="0" u="none" strike="noStrike" dirty="0">
                        <a:solidFill>
                          <a:sysClr val="windowText" lastClr="000000"/>
                        </a:solidFill>
                        <a:effectLst/>
                        <a:latin typeface="Calibri" panose="020F0502020204030204" pitchFamily="34" charset="0"/>
                      </a:endParaRPr>
                    </a:p>
                  </a:txBody>
                  <a:tcPr marL="8945" marR="8945" marT="8945"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400" b="1" u="none" strike="noStrike" dirty="0" smtClean="0">
                          <a:solidFill>
                            <a:sysClr val="windowText" lastClr="000000"/>
                          </a:solidFill>
                          <a:effectLst/>
                        </a:rPr>
                        <a:t>grape</a:t>
                      </a:r>
                      <a:endParaRPr lang="en-US" sz="1400" b="1" i="0" u="none" strike="noStrike" dirty="0" smtClean="0">
                        <a:solidFill>
                          <a:sysClr val="windowText" lastClr="000000"/>
                        </a:solidFill>
                        <a:effectLst/>
                        <a:latin typeface="Calibri" panose="020F0502020204030204" pitchFamily="34" charset="0"/>
                      </a:endParaRPr>
                    </a:p>
                    <a:p>
                      <a:pPr algn="l" fontAlgn="t"/>
                      <a:r>
                        <a:rPr lang="en-US" sz="1400" b="1" u="none" strike="noStrike" dirty="0" smtClean="0">
                          <a:solidFill>
                            <a:sysClr val="windowText" lastClr="000000"/>
                          </a:solidFill>
                          <a:effectLst/>
                        </a:rPr>
                        <a:t>wheat (small grains)</a:t>
                      </a:r>
                    </a:p>
                  </a:txBody>
                  <a:tcPr marL="8945" marR="8945" marT="8945" marB="0"/>
                </a:tc>
                <a:tc>
                  <a:txBody>
                    <a:bodyPr/>
                    <a:lstStyle/>
                    <a:p>
                      <a:pPr algn="l" fontAlgn="t"/>
                      <a:r>
                        <a:rPr lang="en-US" sz="1400" u="none" strike="noStrike" dirty="0" smtClean="0">
                          <a:solidFill>
                            <a:sysClr val="windowText" lastClr="000000"/>
                          </a:solidFill>
                          <a:effectLst/>
                        </a:rPr>
                        <a:t>Complete (Mod impact)</a:t>
                      </a:r>
                      <a:endParaRPr lang="en-US" sz="1400" b="0" i="0" u="none" strike="noStrike" dirty="0">
                        <a:solidFill>
                          <a:sysClr val="windowText" lastClr="000000"/>
                        </a:solidFill>
                        <a:effectLst/>
                        <a:latin typeface="Calibri" panose="020F0502020204030204" pitchFamily="34" charset="0"/>
                      </a:endParaRPr>
                    </a:p>
                  </a:txBody>
                  <a:tcPr marL="8945" marR="8945" marT="8945" marB="0"/>
                </a:tc>
              </a:tr>
              <a:tr h="813086">
                <a:tc>
                  <a:txBody>
                    <a:bodyPr/>
                    <a:lstStyle/>
                    <a:p>
                      <a:pPr algn="l" fontAlgn="t"/>
                      <a:r>
                        <a:rPr lang="en-US" sz="1400" b="1" i="1" u="none" strike="noStrike" dirty="0" err="1">
                          <a:solidFill>
                            <a:sysClr val="windowText" lastClr="000000"/>
                          </a:solidFill>
                          <a:effectLst/>
                        </a:rPr>
                        <a:t>Spodoptera</a:t>
                      </a:r>
                      <a:r>
                        <a:rPr lang="en-US" sz="1400" b="1" i="1" u="none" strike="noStrike" dirty="0">
                          <a:solidFill>
                            <a:sysClr val="windowText" lastClr="000000"/>
                          </a:solidFill>
                          <a:effectLst/>
                        </a:rPr>
                        <a:t> </a:t>
                      </a:r>
                      <a:r>
                        <a:rPr lang="en-US" sz="1400" b="1" i="1" u="none" strike="noStrike" dirty="0" err="1">
                          <a:solidFill>
                            <a:sysClr val="windowText" lastClr="000000"/>
                          </a:solidFill>
                          <a:effectLst/>
                        </a:rPr>
                        <a:t>litura</a:t>
                      </a:r>
                      <a:endParaRPr lang="en-US" sz="1400" b="1" i="1"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a:solidFill>
                            <a:sysClr val="windowText" lastClr="000000"/>
                          </a:solidFill>
                          <a:effectLst/>
                        </a:rPr>
                        <a:t>Cotton </a:t>
                      </a:r>
                      <a:endParaRPr lang="en-US" sz="1400" u="none" strike="noStrike" dirty="0" smtClean="0">
                        <a:solidFill>
                          <a:sysClr val="windowText" lastClr="000000"/>
                        </a:solidFill>
                        <a:effectLst/>
                      </a:endParaRPr>
                    </a:p>
                    <a:p>
                      <a:pPr algn="l" fontAlgn="t"/>
                      <a:r>
                        <a:rPr lang="en-US" sz="1400" u="none" strike="noStrike" dirty="0" smtClean="0">
                          <a:solidFill>
                            <a:sysClr val="windowText" lastClr="000000"/>
                          </a:solidFill>
                          <a:effectLst/>
                        </a:rPr>
                        <a:t>cutworm</a:t>
                      </a:r>
                      <a:endParaRPr lang="en-US" sz="1400" b="0"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smtClean="0">
                          <a:solidFill>
                            <a:sysClr val="windowText" lastClr="000000"/>
                          </a:solidFill>
                          <a:effectLst/>
                        </a:rPr>
                        <a:t>corn,</a:t>
                      </a:r>
                      <a:r>
                        <a:rPr lang="en-US" sz="1400" u="none" strike="noStrike" baseline="0" dirty="0" smtClean="0">
                          <a:solidFill>
                            <a:sysClr val="windowText" lastClr="000000"/>
                          </a:solidFill>
                          <a:effectLst/>
                        </a:rPr>
                        <a:t> c</a:t>
                      </a:r>
                      <a:r>
                        <a:rPr lang="en-US" sz="1400" u="none" strike="noStrike" dirty="0" smtClean="0">
                          <a:solidFill>
                            <a:sysClr val="windowText" lastClr="000000"/>
                          </a:solidFill>
                          <a:effectLst/>
                        </a:rPr>
                        <a:t>otton</a:t>
                      </a:r>
                      <a:r>
                        <a:rPr lang="en-US" sz="1400" u="none" strike="noStrike" dirty="0">
                          <a:solidFill>
                            <a:sysClr val="windowText" lastClr="000000"/>
                          </a:solidFill>
                          <a:effectLst/>
                        </a:rPr>
                        <a:t/>
                      </a:r>
                      <a:br>
                        <a:rPr lang="en-US" sz="1400" u="none" strike="noStrike" dirty="0">
                          <a:solidFill>
                            <a:sysClr val="windowText" lastClr="000000"/>
                          </a:solidFill>
                          <a:effectLst/>
                        </a:rPr>
                      </a:br>
                      <a:r>
                        <a:rPr lang="en-US" sz="1400" u="none" strike="noStrike" dirty="0">
                          <a:solidFill>
                            <a:sysClr val="windowText" lastClr="000000"/>
                          </a:solidFill>
                          <a:effectLst/>
                        </a:rPr>
                        <a:t>g</a:t>
                      </a:r>
                      <a:r>
                        <a:rPr lang="en-US" sz="1400" u="none" strike="noStrike" dirty="0" smtClean="0">
                          <a:solidFill>
                            <a:sysClr val="windowText" lastClr="000000"/>
                          </a:solidFill>
                          <a:effectLst/>
                        </a:rPr>
                        <a:t>rape,</a:t>
                      </a:r>
                      <a:r>
                        <a:rPr lang="en-US" sz="1400" u="none" strike="noStrike" baseline="0" dirty="0" smtClean="0">
                          <a:solidFill>
                            <a:sysClr val="windowText" lastClr="000000"/>
                          </a:solidFill>
                          <a:effectLst/>
                        </a:rPr>
                        <a:t> </a:t>
                      </a:r>
                      <a:r>
                        <a:rPr lang="en-US" sz="1400" u="none" strike="noStrike" baseline="0" dirty="0" err="1" smtClean="0">
                          <a:solidFill>
                            <a:sysClr val="windowText" lastClr="000000"/>
                          </a:solidFill>
                          <a:effectLst/>
                        </a:rPr>
                        <a:t>s</a:t>
                      </a:r>
                      <a:r>
                        <a:rPr lang="en-US" sz="1400" u="none" strike="noStrike" dirty="0" err="1" smtClean="0">
                          <a:solidFill>
                            <a:sysClr val="windowText" lastClr="000000"/>
                          </a:solidFill>
                          <a:effectLst/>
                        </a:rPr>
                        <a:t>olanaceous</a:t>
                      </a:r>
                      <a:endParaRPr lang="en-US" sz="1400" b="0"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b="1" u="none" strike="noStrike" dirty="0" smtClean="0">
                          <a:solidFill>
                            <a:sysClr val="windowText" lastClr="000000"/>
                          </a:solidFill>
                          <a:effectLst/>
                        </a:rPr>
                        <a:t>corn </a:t>
                      </a:r>
                    </a:p>
                    <a:p>
                      <a:pPr algn="l" fontAlgn="t"/>
                      <a:r>
                        <a:rPr lang="en-US" sz="1400" b="1" u="none" strike="noStrike" dirty="0" smtClean="0">
                          <a:solidFill>
                            <a:sysClr val="windowText" lastClr="000000"/>
                          </a:solidFill>
                          <a:effectLst/>
                        </a:rPr>
                        <a:t>grape</a:t>
                      </a:r>
                      <a:endParaRPr lang="en-US" sz="1400" b="1"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smtClean="0">
                          <a:solidFill>
                            <a:sysClr val="windowText" lastClr="000000"/>
                          </a:solidFill>
                          <a:effectLst/>
                        </a:rPr>
                        <a:t>Complete (High/Mod</a:t>
                      </a:r>
                      <a:r>
                        <a:rPr lang="en-US" sz="1400" u="none" strike="noStrike" baseline="0" dirty="0" smtClean="0">
                          <a:solidFill>
                            <a:sysClr val="windowText" lastClr="000000"/>
                          </a:solidFill>
                          <a:effectLst/>
                        </a:rPr>
                        <a:t> impact)</a:t>
                      </a:r>
                      <a:endParaRPr lang="en-US" sz="1400" b="0" i="0" u="none" strike="noStrike" dirty="0">
                        <a:solidFill>
                          <a:sysClr val="windowText" lastClr="000000"/>
                        </a:solidFill>
                        <a:effectLst/>
                        <a:latin typeface="Calibri" panose="020F0502020204030204" pitchFamily="34" charset="0"/>
                      </a:endParaRPr>
                    </a:p>
                  </a:txBody>
                  <a:tcPr marL="8945" marR="8945" marT="8945" marB="0"/>
                </a:tc>
              </a:tr>
              <a:tr h="924927">
                <a:tc>
                  <a:txBody>
                    <a:bodyPr/>
                    <a:lstStyle/>
                    <a:p>
                      <a:pPr algn="l" fontAlgn="t"/>
                      <a:r>
                        <a:rPr lang="en-US" sz="1400" b="1" i="1" u="none" strike="noStrike" dirty="0" err="1">
                          <a:solidFill>
                            <a:sysClr val="windowText" lastClr="000000"/>
                          </a:solidFill>
                          <a:effectLst/>
                        </a:rPr>
                        <a:t>Thaumatotibia</a:t>
                      </a:r>
                      <a:r>
                        <a:rPr lang="en-US" sz="1400" b="1" i="1" u="none" strike="noStrike" dirty="0">
                          <a:solidFill>
                            <a:sysClr val="windowText" lastClr="000000"/>
                          </a:solidFill>
                          <a:effectLst/>
                        </a:rPr>
                        <a:t> </a:t>
                      </a:r>
                      <a:r>
                        <a:rPr lang="en-US" sz="1400" b="1" i="1" u="none" strike="noStrike" dirty="0" err="1">
                          <a:solidFill>
                            <a:sysClr val="windowText" lastClr="000000"/>
                          </a:solidFill>
                          <a:effectLst/>
                        </a:rPr>
                        <a:t>leucotreta</a:t>
                      </a:r>
                      <a:endParaRPr lang="en-US" sz="1400" b="1" i="1"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a:solidFill>
                            <a:sysClr val="windowText" lastClr="000000"/>
                          </a:solidFill>
                          <a:effectLst/>
                        </a:rPr>
                        <a:t>False codling moth</a:t>
                      </a:r>
                      <a:endParaRPr lang="en-US" sz="1400" b="0" i="0" u="none" strike="noStrike">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a:solidFill>
                            <a:sysClr val="windowText" lastClr="000000"/>
                          </a:solidFill>
                          <a:effectLst/>
                        </a:rPr>
                        <a:t> </a:t>
                      </a:r>
                      <a:r>
                        <a:rPr lang="en-US" sz="1400" u="none" strike="noStrike" dirty="0" smtClean="0">
                          <a:solidFill>
                            <a:sysClr val="windowText" lastClr="000000"/>
                          </a:solidFill>
                          <a:effectLst/>
                        </a:rPr>
                        <a:t>corn,</a:t>
                      </a:r>
                      <a:r>
                        <a:rPr lang="en-US" sz="1400" u="none" strike="noStrike" baseline="0" dirty="0" smtClean="0">
                          <a:solidFill>
                            <a:sysClr val="windowText" lastClr="000000"/>
                          </a:solidFill>
                          <a:effectLst/>
                        </a:rPr>
                        <a:t> c</a:t>
                      </a:r>
                      <a:r>
                        <a:rPr lang="en-US" sz="1400" u="none" strike="noStrike" dirty="0" smtClean="0">
                          <a:solidFill>
                            <a:sysClr val="windowText" lastClr="000000"/>
                          </a:solidFill>
                          <a:effectLst/>
                        </a:rPr>
                        <a:t>otton</a:t>
                      </a:r>
                      <a:r>
                        <a:rPr lang="en-US" sz="1400" u="none" strike="noStrike" dirty="0">
                          <a:solidFill>
                            <a:sysClr val="windowText" lastClr="000000"/>
                          </a:solidFill>
                          <a:effectLst/>
                        </a:rPr>
                        <a:t/>
                      </a:r>
                      <a:br>
                        <a:rPr lang="en-US" sz="1400" u="none" strike="noStrike" dirty="0">
                          <a:solidFill>
                            <a:sysClr val="windowText" lastClr="000000"/>
                          </a:solidFill>
                          <a:effectLst/>
                        </a:rPr>
                      </a:br>
                      <a:r>
                        <a:rPr lang="en-US" sz="1400" u="none" strike="noStrike" dirty="0">
                          <a:solidFill>
                            <a:sysClr val="windowText" lastClr="000000"/>
                          </a:solidFill>
                          <a:effectLst/>
                        </a:rPr>
                        <a:t> </a:t>
                      </a:r>
                      <a:r>
                        <a:rPr lang="en-US" sz="1400" u="none" strike="noStrike" dirty="0" smtClean="0">
                          <a:solidFill>
                            <a:sysClr val="windowText" lastClr="000000"/>
                          </a:solidFill>
                          <a:effectLst/>
                        </a:rPr>
                        <a:t>grape,</a:t>
                      </a:r>
                      <a:r>
                        <a:rPr lang="en-US" sz="1400" u="none" strike="noStrike" baseline="0" dirty="0" smtClean="0">
                          <a:solidFill>
                            <a:sysClr val="windowText" lastClr="000000"/>
                          </a:solidFill>
                          <a:effectLst/>
                        </a:rPr>
                        <a:t> o</a:t>
                      </a:r>
                      <a:r>
                        <a:rPr lang="en-US" sz="1400" u="none" strike="noStrike" dirty="0" smtClean="0">
                          <a:solidFill>
                            <a:sysClr val="windowText" lastClr="000000"/>
                          </a:solidFill>
                          <a:effectLst/>
                        </a:rPr>
                        <a:t>ak</a:t>
                      </a:r>
                      <a:r>
                        <a:rPr lang="en-US" sz="1400" u="none" strike="noStrike" dirty="0">
                          <a:solidFill>
                            <a:sysClr val="windowText" lastClr="000000"/>
                          </a:solidFill>
                          <a:effectLst/>
                        </a:rPr>
                        <a:t/>
                      </a:r>
                      <a:br>
                        <a:rPr lang="en-US" sz="1400" u="none" strike="noStrike" dirty="0">
                          <a:solidFill>
                            <a:sysClr val="windowText" lastClr="000000"/>
                          </a:solidFill>
                          <a:effectLst/>
                        </a:rPr>
                      </a:br>
                      <a:r>
                        <a:rPr lang="en-US" sz="1400" u="none" strike="noStrike" dirty="0">
                          <a:solidFill>
                            <a:sysClr val="windowText" lastClr="000000"/>
                          </a:solidFill>
                          <a:effectLst/>
                        </a:rPr>
                        <a:t> </a:t>
                      </a:r>
                      <a:r>
                        <a:rPr lang="en-US" sz="1400" u="none" strike="noStrike" dirty="0" err="1">
                          <a:solidFill>
                            <a:sysClr val="windowText" lastClr="000000"/>
                          </a:solidFill>
                          <a:effectLst/>
                        </a:rPr>
                        <a:t>s</a:t>
                      </a:r>
                      <a:r>
                        <a:rPr lang="en-US" sz="1400" u="none" strike="noStrike" dirty="0" err="1" smtClean="0">
                          <a:solidFill>
                            <a:sysClr val="windowText" lastClr="000000"/>
                          </a:solidFill>
                          <a:effectLst/>
                        </a:rPr>
                        <a:t>olanaceous</a:t>
                      </a:r>
                      <a:r>
                        <a:rPr lang="en-US" sz="1400" u="none" strike="noStrike" dirty="0" smtClean="0">
                          <a:solidFill>
                            <a:sysClr val="windowText" lastClr="000000"/>
                          </a:solidFill>
                          <a:effectLst/>
                        </a:rPr>
                        <a:t> </a:t>
                      </a:r>
                      <a:r>
                        <a:rPr lang="en-US" sz="1400" u="none" strike="noStrike" dirty="0">
                          <a:solidFill>
                            <a:sysClr val="windowText" lastClr="000000"/>
                          </a:solidFill>
                          <a:effectLst/>
                        </a:rPr>
                        <a:t/>
                      </a:r>
                      <a:br>
                        <a:rPr lang="en-US" sz="1400" u="none" strike="noStrike" dirty="0">
                          <a:solidFill>
                            <a:sysClr val="windowText" lastClr="000000"/>
                          </a:solidFill>
                          <a:effectLst/>
                        </a:rPr>
                      </a:br>
                      <a:r>
                        <a:rPr lang="en-US" sz="1400" u="none" strike="noStrike" dirty="0">
                          <a:solidFill>
                            <a:sysClr val="windowText" lastClr="000000"/>
                          </a:solidFill>
                          <a:effectLst/>
                        </a:rPr>
                        <a:t> </a:t>
                      </a:r>
                      <a:r>
                        <a:rPr lang="en-US" sz="1400" u="none" strike="noStrike" dirty="0" smtClean="0">
                          <a:solidFill>
                            <a:sysClr val="windowText" lastClr="000000"/>
                          </a:solidFill>
                          <a:effectLst/>
                        </a:rPr>
                        <a:t>stone </a:t>
                      </a:r>
                      <a:r>
                        <a:rPr lang="en-US" sz="1400" u="none" strike="noStrike" dirty="0">
                          <a:solidFill>
                            <a:sysClr val="windowText" lastClr="000000"/>
                          </a:solidFill>
                          <a:effectLst/>
                        </a:rPr>
                        <a:t>f</a:t>
                      </a:r>
                      <a:r>
                        <a:rPr lang="en-US" sz="1400" u="none" strike="noStrike" dirty="0" smtClean="0">
                          <a:solidFill>
                            <a:sysClr val="windowText" lastClr="000000"/>
                          </a:solidFill>
                          <a:effectLst/>
                        </a:rPr>
                        <a:t>ruit</a:t>
                      </a:r>
                      <a:endParaRPr lang="en-US" sz="1400" b="0"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b="1" u="none" strike="noStrike" dirty="0" smtClean="0">
                          <a:solidFill>
                            <a:sysClr val="windowText" lastClr="000000"/>
                          </a:solidFill>
                          <a:effectLst/>
                        </a:rPr>
                        <a:t>grape</a:t>
                      </a:r>
                    </a:p>
                    <a:p>
                      <a:pPr algn="l" fontAlgn="t"/>
                      <a:r>
                        <a:rPr lang="en-US" sz="1400" b="1" u="none" strike="noStrike" dirty="0" smtClean="0">
                          <a:solidFill>
                            <a:sysClr val="windowText" lastClr="000000"/>
                          </a:solidFill>
                          <a:effectLst/>
                        </a:rPr>
                        <a:t>oak</a:t>
                      </a:r>
                      <a:endParaRPr lang="en-US" sz="1400" b="1"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smtClean="0">
                          <a:solidFill>
                            <a:sysClr val="windowText" lastClr="000000"/>
                          </a:solidFill>
                          <a:effectLst/>
                        </a:rPr>
                        <a:t>Complete (High impact)</a:t>
                      </a:r>
                      <a:endParaRPr lang="en-US" sz="1400" b="0" i="0" u="none" strike="noStrike" dirty="0">
                        <a:solidFill>
                          <a:sysClr val="windowText" lastClr="000000"/>
                        </a:solidFill>
                        <a:effectLst/>
                        <a:latin typeface="Calibri" panose="020F0502020204030204" pitchFamily="34" charset="0"/>
                      </a:endParaRPr>
                    </a:p>
                  </a:txBody>
                  <a:tcPr marL="8945" marR="8945" marT="8945" marB="0"/>
                </a:tc>
              </a:tr>
            </a:tbl>
          </a:graphicData>
        </a:graphic>
      </p:graphicFrame>
      <p:grpSp>
        <p:nvGrpSpPr>
          <p:cNvPr id="6" name="Group 5"/>
          <p:cNvGrpSpPr/>
          <p:nvPr/>
        </p:nvGrpSpPr>
        <p:grpSpPr>
          <a:xfrm>
            <a:off x="0" y="0"/>
            <a:ext cx="9144000" cy="706993"/>
            <a:chOff x="0" y="0"/>
            <a:chExt cx="9144000" cy="706993"/>
          </a:xfrm>
        </p:grpSpPr>
        <p:sp>
          <p:nvSpPr>
            <p:cNvPr id="7" name="Rectangle 6"/>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8" name="Picture 7"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13334622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172" y="474424"/>
            <a:ext cx="8229600" cy="960438"/>
          </a:xfrm>
        </p:spPr>
        <p:txBody>
          <a:bodyPr/>
          <a:lstStyle/>
          <a:p>
            <a:r>
              <a:rPr lang="en-US" dirty="0" smtClean="0"/>
              <a:t>Host Issues</a:t>
            </a:r>
            <a:endParaRPr lang="en-US" dirty="0"/>
          </a:p>
        </p:txBody>
      </p:sp>
      <p:sp>
        <p:nvSpPr>
          <p:cNvPr id="5" name="TextBox 4"/>
          <p:cNvSpPr txBox="1"/>
          <p:nvPr/>
        </p:nvSpPr>
        <p:spPr>
          <a:xfrm>
            <a:off x="551447" y="1295400"/>
            <a:ext cx="8135353" cy="892552"/>
          </a:xfrm>
          <a:prstGeom prst="rect">
            <a:avLst/>
          </a:prstGeom>
          <a:noFill/>
        </p:spPr>
        <p:txBody>
          <a:bodyPr wrap="square" rtlCol="0">
            <a:spAutoFit/>
          </a:bodyPr>
          <a:lstStyle/>
          <a:p>
            <a:pPr marL="285750" indent="-285750">
              <a:buClr>
                <a:srgbClr val="FFC000"/>
              </a:buClr>
              <a:buFont typeface="Wingdings" panose="05000000000000000000" pitchFamily="2" charset="2"/>
              <a:buChar char="§"/>
            </a:pPr>
            <a:r>
              <a:rPr lang="en-US" sz="2400" dirty="0" smtClean="0">
                <a:effectLst>
                  <a:outerShdw blurRad="38100" dist="38100" dir="2700000" algn="tl">
                    <a:srgbClr val="000000">
                      <a:alpha val="43137"/>
                    </a:srgbClr>
                  </a:outerShdw>
                </a:effectLst>
              </a:rPr>
              <a:t>Problem: Surveys are common in indirect “major” hosts </a:t>
            </a:r>
          </a:p>
          <a:p>
            <a:pPr marL="285750" indent="-285750">
              <a:buClr>
                <a:srgbClr val="FFC000"/>
              </a:buClr>
              <a:buFont typeface="Wingdings" panose="05000000000000000000" pitchFamily="2" charset="2"/>
              <a:buChar char="§"/>
            </a:pPr>
            <a:endParaRPr lang="en-US" sz="2800" dirty="0"/>
          </a:p>
        </p:txBody>
      </p:sp>
      <p:graphicFrame>
        <p:nvGraphicFramePr>
          <p:cNvPr id="3" name="Table 2"/>
          <p:cNvGraphicFramePr>
            <a:graphicFrameLocks noGrp="1"/>
          </p:cNvGraphicFramePr>
          <p:nvPr>
            <p:extLst>
              <p:ext uri="{D42A27DB-BD31-4B8C-83A1-F6EECF244321}">
                <p14:modId xmlns:p14="http://schemas.microsoft.com/office/powerpoint/2010/main" val="1439781974"/>
              </p:ext>
            </p:extLst>
          </p:nvPr>
        </p:nvGraphicFramePr>
        <p:xfrm>
          <a:off x="935045" y="1768476"/>
          <a:ext cx="7579302" cy="4892728"/>
        </p:xfrm>
        <a:graphic>
          <a:graphicData uri="http://schemas.openxmlformats.org/drawingml/2006/table">
            <a:tbl>
              <a:tblPr>
                <a:tableStyleId>{16D9F66E-5EB9-4882-86FB-DCBF35E3C3E4}</a:tableStyleId>
              </a:tblPr>
              <a:tblGrid>
                <a:gridCol w="1427155"/>
                <a:gridCol w="1316046"/>
                <a:gridCol w="1828800"/>
                <a:gridCol w="3007301"/>
              </a:tblGrid>
              <a:tr h="265075">
                <a:tc>
                  <a:txBody>
                    <a:bodyPr/>
                    <a:lstStyle/>
                    <a:p>
                      <a:pPr algn="l" fontAlgn="b"/>
                      <a:r>
                        <a:rPr lang="en-US" sz="1400" b="1" u="sng" strike="noStrike" dirty="0">
                          <a:solidFill>
                            <a:sysClr val="windowText" lastClr="000000"/>
                          </a:solidFill>
                          <a:effectLst/>
                        </a:rPr>
                        <a:t>Pest </a:t>
                      </a:r>
                      <a:endParaRPr lang="en-US" sz="1400" b="1" i="0" u="sng" strike="noStrike" dirty="0">
                        <a:solidFill>
                          <a:sysClr val="windowText" lastClr="000000"/>
                        </a:solidFill>
                        <a:effectLst/>
                        <a:latin typeface="Calibri" panose="020F0502020204030204" pitchFamily="34" charset="0"/>
                      </a:endParaRPr>
                    </a:p>
                  </a:txBody>
                  <a:tcPr marL="8945" marR="8945" marT="8945" marB="0" anchor="b"/>
                </a:tc>
                <a:tc>
                  <a:txBody>
                    <a:bodyPr/>
                    <a:lstStyle/>
                    <a:p>
                      <a:pPr algn="l" fontAlgn="b"/>
                      <a:r>
                        <a:rPr lang="en-US" sz="1400" b="1" u="sng" strike="noStrike" dirty="0">
                          <a:solidFill>
                            <a:sysClr val="windowText" lastClr="000000"/>
                          </a:solidFill>
                          <a:effectLst/>
                        </a:rPr>
                        <a:t>Common Name</a:t>
                      </a:r>
                      <a:endParaRPr lang="en-US" sz="1400" b="1" i="0" u="sng" strike="noStrike" dirty="0">
                        <a:solidFill>
                          <a:sysClr val="windowText" lastClr="000000"/>
                        </a:solidFill>
                        <a:effectLst/>
                        <a:latin typeface="Calibri" panose="020F0502020204030204" pitchFamily="34" charset="0"/>
                      </a:endParaRPr>
                    </a:p>
                  </a:txBody>
                  <a:tcPr marL="8945" marR="8945" marT="8945" marB="0" anchor="b"/>
                </a:tc>
                <a:tc>
                  <a:txBody>
                    <a:bodyPr/>
                    <a:lstStyle/>
                    <a:p>
                      <a:pPr algn="l" fontAlgn="b"/>
                      <a:r>
                        <a:rPr lang="en-US" sz="1400" b="1" u="sng" strike="noStrike" dirty="0">
                          <a:solidFill>
                            <a:sysClr val="windowText" lastClr="000000"/>
                          </a:solidFill>
                          <a:effectLst/>
                        </a:rPr>
                        <a:t>Indirect major hosts</a:t>
                      </a:r>
                      <a:endParaRPr lang="en-US" sz="1400" b="1" i="0" u="sng" strike="noStrike" dirty="0">
                        <a:solidFill>
                          <a:sysClr val="windowText" lastClr="000000"/>
                        </a:solidFill>
                        <a:effectLst/>
                        <a:latin typeface="Calibri" panose="020F0502020204030204" pitchFamily="34" charset="0"/>
                      </a:endParaRPr>
                    </a:p>
                  </a:txBody>
                  <a:tcPr marL="8945" marR="8945" marT="8945" marB="0" anchor="b"/>
                </a:tc>
                <a:tc>
                  <a:txBody>
                    <a:bodyPr/>
                    <a:lstStyle/>
                    <a:p>
                      <a:pPr algn="l" fontAlgn="b"/>
                      <a:r>
                        <a:rPr lang="en-US" sz="1400" b="1" u="sng" strike="noStrike" dirty="0" smtClean="0">
                          <a:solidFill>
                            <a:sysClr val="windowText" lastClr="000000"/>
                          </a:solidFill>
                          <a:effectLst/>
                        </a:rPr>
                        <a:t>Surveys in indirect hosts since 2015 (CAPS or FB)</a:t>
                      </a:r>
                      <a:endParaRPr lang="en-US" sz="1400" b="1" i="0" u="sng" strike="noStrike" dirty="0">
                        <a:solidFill>
                          <a:sysClr val="windowText" lastClr="000000"/>
                        </a:solidFill>
                        <a:effectLst/>
                        <a:latin typeface="Calibri" panose="020F0502020204030204" pitchFamily="34" charset="0"/>
                      </a:endParaRPr>
                    </a:p>
                  </a:txBody>
                  <a:tcPr marL="8945" marR="8945" marT="8945" marB="0" anchor="b"/>
                </a:tc>
              </a:tr>
              <a:tr h="1102239">
                <a:tc>
                  <a:txBody>
                    <a:bodyPr/>
                    <a:lstStyle/>
                    <a:p>
                      <a:pPr algn="l" fontAlgn="t"/>
                      <a:r>
                        <a:rPr lang="en-US" sz="1400" b="1" i="1" u="none" strike="noStrike" dirty="0" err="1">
                          <a:solidFill>
                            <a:sysClr val="windowText" lastClr="000000"/>
                          </a:solidFill>
                          <a:effectLst/>
                        </a:rPr>
                        <a:t>Autographa</a:t>
                      </a:r>
                      <a:r>
                        <a:rPr lang="en-US" sz="1400" b="1" i="1" u="none" strike="noStrike" dirty="0">
                          <a:solidFill>
                            <a:sysClr val="windowText" lastClr="000000"/>
                          </a:solidFill>
                          <a:effectLst/>
                        </a:rPr>
                        <a:t> gamma</a:t>
                      </a:r>
                      <a:endParaRPr lang="en-US" sz="1400" b="1" i="1"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a:solidFill>
                            <a:sysClr val="windowText" lastClr="000000"/>
                          </a:solidFill>
                          <a:effectLst/>
                        </a:rPr>
                        <a:t>Silver Y moth</a:t>
                      </a:r>
                      <a:endParaRPr lang="en-US" sz="1400" b="0"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b="1" u="none" strike="noStrike" dirty="0" smtClean="0">
                          <a:solidFill>
                            <a:sysClr val="windowText" lastClr="000000"/>
                          </a:solidFill>
                          <a:effectLst/>
                        </a:rPr>
                        <a:t>cotton</a:t>
                      </a:r>
                    </a:p>
                    <a:p>
                      <a:pPr algn="l" fontAlgn="t"/>
                      <a:r>
                        <a:rPr lang="en-US" sz="1400" b="1" u="none" strike="noStrike" dirty="0" smtClean="0">
                          <a:solidFill>
                            <a:sysClr val="windowText" lastClr="000000"/>
                          </a:solidFill>
                          <a:effectLst/>
                        </a:rPr>
                        <a:t>grape </a:t>
                      </a:r>
                    </a:p>
                    <a:p>
                      <a:pPr algn="l" fontAlgn="t"/>
                      <a:r>
                        <a:rPr lang="en-US" sz="1400" b="1" u="none" strike="noStrike" dirty="0" smtClean="0">
                          <a:solidFill>
                            <a:sysClr val="windowText" lastClr="000000"/>
                          </a:solidFill>
                          <a:effectLst/>
                        </a:rPr>
                        <a:t>soybean</a:t>
                      </a:r>
                    </a:p>
                    <a:p>
                      <a:pPr algn="l" fontAlgn="t"/>
                      <a:r>
                        <a:rPr lang="en-US" sz="1400" b="1" u="none" strike="noStrike" dirty="0" smtClean="0">
                          <a:solidFill>
                            <a:sysClr val="windowText" lastClr="000000"/>
                          </a:solidFill>
                          <a:effectLst/>
                        </a:rPr>
                        <a:t>wheat (small grains)</a:t>
                      </a:r>
                      <a:endParaRPr lang="en-US" sz="1400" b="1"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smtClean="0">
                          <a:solidFill>
                            <a:sysClr val="windowText" lastClr="000000"/>
                          </a:solidFill>
                          <a:effectLst/>
                          <a:latin typeface="+mn-lt"/>
                        </a:rPr>
                        <a:t>Cotton: 5</a:t>
                      </a:r>
                    </a:p>
                    <a:p>
                      <a:pPr algn="l" fontAlgn="t"/>
                      <a:r>
                        <a:rPr lang="en-US" sz="1400" u="none" strike="noStrike" dirty="0" smtClean="0">
                          <a:solidFill>
                            <a:sysClr val="windowText" lastClr="000000"/>
                          </a:solidFill>
                          <a:effectLst/>
                          <a:latin typeface="+mn-lt"/>
                        </a:rPr>
                        <a:t>Grape: 11 </a:t>
                      </a:r>
                    </a:p>
                    <a:p>
                      <a:pPr algn="l" fontAlgn="t"/>
                      <a:r>
                        <a:rPr lang="en-US" sz="1400" u="none" strike="noStrike" dirty="0" smtClean="0">
                          <a:solidFill>
                            <a:sysClr val="windowText" lastClr="000000"/>
                          </a:solidFill>
                          <a:effectLst/>
                          <a:latin typeface="+mn-lt"/>
                        </a:rPr>
                        <a:t>Soybean: 23</a:t>
                      </a:r>
                    </a:p>
                    <a:p>
                      <a:pPr algn="l" fontAlgn="t"/>
                      <a:r>
                        <a:rPr lang="en-US" sz="1400" u="none" strike="noStrike" dirty="0" smtClean="0">
                          <a:solidFill>
                            <a:sysClr val="windowText" lastClr="000000"/>
                          </a:solidFill>
                          <a:effectLst/>
                          <a:latin typeface="+mn-lt"/>
                        </a:rPr>
                        <a:t>Wheat: 11</a:t>
                      </a:r>
                    </a:p>
                    <a:p>
                      <a:pPr algn="l" fontAlgn="t"/>
                      <a:r>
                        <a:rPr lang="en-US" sz="1400" b="1" u="none" strike="noStrike" dirty="0" smtClean="0">
                          <a:solidFill>
                            <a:sysClr val="windowText" lastClr="000000"/>
                          </a:solidFill>
                          <a:effectLst/>
                          <a:latin typeface="+mn-lt"/>
                        </a:rPr>
                        <a:t>Total: 52</a:t>
                      </a:r>
                      <a:endParaRPr lang="en-US" sz="1400" b="1" i="0" u="none" strike="noStrike" dirty="0" smtClean="0">
                        <a:solidFill>
                          <a:sysClr val="windowText" lastClr="000000"/>
                        </a:solidFill>
                        <a:effectLst/>
                        <a:latin typeface="+mn-lt"/>
                      </a:endParaRPr>
                    </a:p>
                  </a:txBody>
                  <a:tcPr marL="8945" marR="8945" marT="8945" marB="0"/>
                </a:tc>
              </a:tr>
              <a:tr h="653112">
                <a:tc>
                  <a:txBody>
                    <a:bodyPr/>
                    <a:lstStyle/>
                    <a:p>
                      <a:pPr algn="l" fontAlgn="t"/>
                      <a:r>
                        <a:rPr lang="en-US" sz="1400" b="1" i="1" u="none" strike="noStrike" dirty="0" err="1">
                          <a:solidFill>
                            <a:sysClr val="windowText" lastClr="000000"/>
                          </a:solidFill>
                          <a:effectLst/>
                        </a:rPr>
                        <a:t>Eutetranychus</a:t>
                      </a:r>
                      <a:r>
                        <a:rPr lang="en-US" sz="1400" b="1" i="1" u="none" strike="noStrike" dirty="0">
                          <a:solidFill>
                            <a:sysClr val="windowText" lastClr="000000"/>
                          </a:solidFill>
                          <a:effectLst/>
                        </a:rPr>
                        <a:t> </a:t>
                      </a:r>
                      <a:r>
                        <a:rPr lang="en-US" sz="1400" b="1" i="1" u="none" strike="noStrike" dirty="0" err="1">
                          <a:solidFill>
                            <a:sysClr val="windowText" lastClr="000000"/>
                          </a:solidFill>
                          <a:effectLst/>
                        </a:rPr>
                        <a:t>orientalis</a:t>
                      </a:r>
                      <a:endParaRPr lang="en-US" sz="1400" b="1" i="1"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a:solidFill>
                            <a:sysClr val="windowText" lastClr="000000"/>
                          </a:solidFill>
                          <a:effectLst/>
                        </a:rPr>
                        <a:t>Citrus brown mite</a:t>
                      </a:r>
                      <a:endParaRPr lang="en-US" sz="1400" b="0" i="0" u="none" strike="noStrike" dirty="0">
                        <a:solidFill>
                          <a:sysClr val="windowText" lastClr="000000"/>
                        </a:solidFill>
                        <a:effectLst/>
                        <a:latin typeface="+mn-lt"/>
                      </a:endParaRPr>
                    </a:p>
                  </a:txBody>
                  <a:tcPr marL="7883" marR="7883" marT="7883" marB="0"/>
                </a:tc>
                <a:tc>
                  <a:txBody>
                    <a:bodyPr/>
                    <a:lstStyle/>
                    <a:p>
                      <a:pPr algn="l" fontAlgn="t"/>
                      <a:r>
                        <a:rPr lang="en-US" sz="1400" b="1" u="none" strike="noStrike" dirty="0" smtClean="0">
                          <a:solidFill>
                            <a:sysClr val="windowText" lastClr="000000"/>
                          </a:solidFill>
                          <a:effectLst/>
                        </a:rPr>
                        <a:t>cotton</a:t>
                      </a:r>
                    </a:p>
                    <a:p>
                      <a:pPr algn="l" fontAlgn="t"/>
                      <a:r>
                        <a:rPr lang="en-US" sz="1400" b="1" i="0" u="none" strike="noStrike" dirty="0" smtClean="0">
                          <a:solidFill>
                            <a:sysClr val="windowText" lastClr="000000"/>
                          </a:solidFill>
                          <a:effectLst/>
                          <a:latin typeface="+mn-lt"/>
                        </a:rPr>
                        <a:t>soybean</a:t>
                      </a:r>
                      <a:endParaRPr lang="en-US" sz="1400" b="1" i="0" u="none" strike="noStrike" dirty="0">
                        <a:solidFill>
                          <a:sysClr val="windowText" lastClr="000000"/>
                        </a:solidFill>
                        <a:effectLst/>
                        <a:latin typeface="+mn-lt"/>
                      </a:endParaRPr>
                    </a:p>
                  </a:txBody>
                  <a:tcPr marL="8945" marR="8945" marT="8945" marB="0"/>
                </a:tc>
                <a:tc>
                  <a:txBody>
                    <a:bodyPr/>
                    <a:lstStyle/>
                    <a:p>
                      <a:pPr algn="l" fontAlgn="t"/>
                      <a:r>
                        <a:rPr lang="en-US" sz="1400" b="0" i="0" u="none" strike="noStrike" dirty="0" smtClean="0">
                          <a:solidFill>
                            <a:sysClr val="windowText" lastClr="000000"/>
                          </a:solidFill>
                          <a:effectLst/>
                          <a:latin typeface="+mn-lt"/>
                        </a:rPr>
                        <a:t>Cotton: 1</a:t>
                      </a:r>
                    </a:p>
                    <a:p>
                      <a:pPr algn="l" fontAlgn="t"/>
                      <a:r>
                        <a:rPr lang="en-US" sz="1400" b="0" i="0" u="none" strike="noStrike" dirty="0" smtClean="0">
                          <a:solidFill>
                            <a:sysClr val="windowText" lastClr="000000"/>
                          </a:solidFill>
                          <a:effectLst/>
                          <a:latin typeface="+mn-lt"/>
                        </a:rPr>
                        <a:t>Soybean: 5</a:t>
                      </a:r>
                    </a:p>
                    <a:p>
                      <a:pPr algn="l" fontAlgn="t"/>
                      <a:r>
                        <a:rPr lang="en-US" sz="1400" b="1" i="0" u="none" strike="noStrike" dirty="0" smtClean="0">
                          <a:solidFill>
                            <a:sysClr val="windowText" lastClr="000000"/>
                          </a:solidFill>
                          <a:effectLst/>
                          <a:latin typeface="+mn-lt"/>
                        </a:rPr>
                        <a:t>Total: 6</a:t>
                      </a:r>
                      <a:endParaRPr lang="en-US" sz="1400" b="1" i="0" u="none" strike="noStrike" dirty="0">
                        <a:solidFill>
                          <a:sysClr val="windowText" lastClr="000000"/>
                        </a:solidFill>
                        <a:effectLst/>
                        <a:latin typeface="+mn-lt"/>
                      </a:endParaRPr>
                    </a:p>
                  </a:txBody>
                  <a:tcPr marL="8945" marR="8945" marT="8945" marB="0"/>
                </a:tc>
              </a:tr>
              <a:tr h="914400">
                <a:tc>
                  <a:txBody>
                    <a:bodyPr/>
                    <a:lstStyle/>
                    <a:p>
                      <a:pPr algn="l" fontAlgn="t"/>
                      <a:r>
                        <a:rPr lang="en-US" sz="1400" b="1" i="1" u="none" strike="noStrike" dirty="0" err="1">
                          <a:solidFill>
                            <a:sysClr val="windowText" lastClr="000000"/>
                          </a:solidFill>
                          <a:effectLst/>
                        </a:rPr>
                        <a:t>Spodoptera</a:t>
                      </a:r>
                      <a:r>
                        <a:rPr lang="en-US" sz="1400" b="1" i="1" u="none" strike="noStrike" dirty="0">
                          <a:solidFill>
                            <a:sysClr val="windowText" lastClr="000000"/>
                          </a:solidFill>
                          <a:effectLst/>
                        </a:rPr>
                        <a:t> </a:t>
                      </a:r>
                      <a:r>
                        <a:rPr lang="en-US" sz="1400" b="1" i="1" u="none" strike="noStrike" dirty="0" err="1">
                          <a:solidFill>
                            <a:sysClr val="windowText" lastClr="000000"/>
                          </a:solidFill>
                          <a:effectLst/>
                        </a:rPr>
                        <a:t>littoralis</a:t>
                      </a:r>
                      <a:endParaRPr lang="en-US" sz="1400" b="1" i="1"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a:solidFill>
                            <a:sysClr val="windowText" lastClr="000000"/>
                          </a:solidFill>
                          <a:effectLst/>
                        </a:rPr>
                        <a:t>Egyptian </a:t>
                      </a:r>
                      <a:r>
                        <a:rPr lang="en-US" sz="1400" u="none" strike="noStrike" dirty="0" err="1">
                          <a:solidFill>
                            <a:sysClr val="windowText" lastClr="000000"/>
                          </a:solidFill>
                          <a:effectLst/>
                        </a:rPr>
                        <a:t>cottonworm</a:t>
                      </a:r>
                      <a:endParaRPr lang="en-US" sz="1400" b="0"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b="1" u="none" strike="noStrike" dirty="0" smtClean="0">
                          <a:solidFill>
                            <a:sysClr val="windowText" lastClr="000000"/>
                          </a:solidFill>
                          <a:effectLst/>
                        </a:rPr>
                        <a:t>wheat (small grains)</a:t>
                      </a:r>
                    </a:p>
                    <a:p>
                      <a:pPr algn="l" fontAlgn="t"/>
                      <a:r>
                        <a:rPr lang="en-US" sz="1400" b="1" u="none" strike="noStrike" dirty="0" smtClean="0">
                          <a:solidFill>
                            <a:sysClr val="windowText" lastClr="000000"/>
                          </a:solidFill>
                          <a:effectLst/>
                        </a:rPr>
                        <a:t>grape</a:t>
                      </a:r>
                      <a:endParaRPr lang="en-US" sz="1400" b="1"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smtClean="0">
                          <a:solidFill>
                            <a:sysClr val="windowText" lastClr="000000"/>
                          </a:solidFill>
                          <a:effectLst/>
                          <a:latin typeface="+mn-lt"/>
                        </a:rPr>
                        <a:t>Wheat: 17</a:t>
                      </a:r>
                    </a:p>
                    <a:p>
                      <a:pPr algn="l" fontAlgn="t"/>
                      <a:r>
                        <a:rPr lang="en-US" sz="1400" u="none" strike="noStrike" dirty="0" smtClean="0">
                          <a:solidFill>
                            <a:sysClr val="windowText" lastClr="000000"/>
                          </a:solidFill>
                          <a:effectLst/>
                          <a:latin typeface="+mn-lt"/>
                        </a:rPr>
                        <a:t>Grape: 19</a:t>
                      </a:r>
                    </a:p>
                    <a:p>
                      <a:pPr algn="l" fontAlgn="t"/>
                      <a:r>
                        <a:rPr lang="en-US" sz="1400" b="1" u="none" strike="noStrike" dirty="0" smtClean="0">
                          <a:solidFill>
                            <a:sysClr val="windowText" lastClr="000000"/>
                          </a:solidFill>
                          <a:effectLst/>
                          <a:latin typeface="+mn-lt"/>
                        </a:rPr>
                        <a:t>Total: 36</a:t>
                      </a:r>
                      <a:endParaRPr lang="en-US" sz="1400" b="1" i="0" u="none" strike="noStrike" dirty="0" smtClean="0">
                        <a:solidFill>
                          <a:sysClr val="windowText" lastClr="000000"/>
                        </a:solidFill>
                        <a:effectLst/>
                        <a:latin typeface="+mn-lt"/>
                      </a:endParaRPr>
                    </a:p>
                    <a:p>
                      <a:pPr algn="l" fontAlgn="t"/>
                      <a:endParaRPr lang="en-US" sz="1400" b="0" i="0" u="none" strike="noStrike" dirty="0">
                        <a:solidFill>
                          <a:sysClr val="windowText" lastClr="000000"/>
                        </a:solidFill>
                        <a:effectLst/>
                        <a:latin typeface="+mn-lt"/>
                      </a:endParaRPr>
                    </a:p>
                  </a:txBody>
                  <a:tcPr marL="8945" marR="8945" marT="8945" marB="0"/>
                </a:tc>
              </a:tr>
              <a:tr h="813086">
                <a:tc>
                  <a:txBody>
                    <a:bodyPr/>
                    <a:lstStyle/>
                    <a:p>
                      <a:pPr algn="l" fontAlgn="t"/>
                      <a:r>
                        <a:rPr lang="en-US" sz="1400" b="1" i="1" u="none" strike="noStrike" dirty="0" err="1">
                          <a:solidFill>
                            <a:sysClr val="windowText" lastClr="000000"/>
                          </a:solidFill>
                          <a:effectLst/>
                        </a:rPr>
                        <a:t>Spodoptera</a:t>
                      </a:r>
                      <a:r>
                        <a:rPr lang="en-US" sz="1400" b="1" i="1" u="none" strike="noStrike" dirty="0">
                          <a:solidFill>
                            <a:sysClr val="windowText" lastClr="000000"/>
                          </a:solidFill>
                          <a:effectLst/>
                        </a:rPr>
                        <a:t> </a:t>
                      </a:r>
                      <a:r>
                        <a:rPr lang="en-US" sz="1400" b="1" i="1" u="none" strike="noStrike" dirty="0" err="1">
                          <a:solidFill>
                            <a:sysClr val="windowText" lastClr="000000"/>
                          </a:solidFill>
                          <a:effectLst/>
                        </a:rPr>
                        <a:t>litura</a:t>
                      </a:r>
                      <a:endParaRPr lang="en-US" sz="1400" b="1" i="1"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a:solidFill>
                            <a:sysClr val="windowText" lastClr="000000"/>
                          </a:solidFill>
                          <a:effectLst/>
                        </a:rPr>
                        <a:t>Cotton cutworm</a:t>
                      </a:r>
                      <a:endParaRPr lang="en-US" sz="1400" b="0"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b="1" u="none" strike="noStrike" dirty="0" smtClean="0">
                          <a:solidFill>
                            <a:sysClr val="windowText" lastClr="000000"/>
                          </a:solidFill>
                          <a:effectLst/>
                        </a:rPr>
                        <a:t>corn </a:t>
                      </a:r>
                    </a:p>
                    <a:p>
                      <a:pPr algn="l" fontAlgn="t"/>
                      <a:r>
                        <a:rPr lang="en-US" sz="1400" b="1" u="none" strike="noStrike" dirty="0" smtClean="0">
                          <a:solidFill>
                            <a:sysClr val="windowText" lastClr="000000"/>
                          </a:solidFill>
                          <a:effectLst/>
                        </a:rPr>
                        <a:t>grape</a:t>
                      </a:r>
                      <a:endParaRPr lang="en-US" sz="1400" b="1"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smtClean="0">
                          <a:solidFill>
                            <a:sysClr val="windowText" lastClr="000000"/>
                          </a:solidFill>
                          <a:effectLst/>
                          <a:latin typeface="+mn-lt"/>
                        </a:rPr>
                        <a:t>Corn: 29 </a:t>
                      </a:r>
                    </a:p>
                    <a:p>
                      <a:pPr algn="l" fontAlgn="t"/>
                      <a:r>
                        <a:rPr lang="en-US" sz="1400" u="none" strike="noStrike" dirty="0" smtClean="0">
                          <a:solidFill>
                            <a:sysClr val="windowText" lastClr="000000"/>
                          </a:solidFill>
                          <a:effectLst/>
                          <a:latin typeface="+mn-lt"/>
                        </a:rPr>
                        <a:t>Grape: 11 </a:t>
                      </a:r>
                    </a:p>
                    <a:p>
                      <a:pPr algn="l" fontAlgn="t"/>
                      <a:r>
                        <a:rPr lang="en-US" sz="1400" b="1" u="none" strike="noStrike" dirty="0" smtClean="0">
                          <a:solidFill>
                            <a:sysClr val="windowText" lastClr="000000"/>
                          </a:solidFill>
                          <a:effectLst/>
                          <a:latin typeface="+mn-lt"/>
                        </a:rPr>
                        <a:t>Total:</a:t>
                      </a:r>
                      <a:r>
                        <a:rPr lang="en-US" sz="1400" b="1" u="none" strike="noStrike" baseline="0" dirty="0" smtClean="0">
                          <a:solidFill>
                            <a:sysClr val="windowText" lastClr="000000"/>
                          </a:solidFill>
                          <a:effectLst/>
                          <a:latin typeface="+mn-lt"/>
                        </a:rPr>
                        <a:t> 40</a:t>
                      </a:r>
                      <a:endParaRPr lang="en-US" sz="1400" b="1" u="none" strike="noStrike" dirty="0" smtClean="0">
                        <a:solidFill>
                          <a:sysClr val="windowText" lastClr="000000"/>
                        </a:solidFill>
                        <a:effectLst/>
                        <a:latin typeface="+mn-lt"/>
                      </a:endParaRPr>
                    </a:p>
                    <a:p>
                      <a:pPr algn="l" fontAlgn="t"/>
                      <a:endParaRPr lang="en-US" sz="1400" b="0" i="0" u="none" strike="noStrike" dirty="0" smtClean="0">
                        <a:solidFill>
                          <a:sysClr val="windowText" lastClr="000000"/>
                        </a:solidFill>
                        <a:effectLst/>
                        <a:latin typeface="+mn-lt"/>
                      </a:endParaRPr>
                    </a:p>
                  </a:txBody>
                  <a:tcPr marL="8945" marR="8945" marT="8945" marB="0"/>
                </a:tc>
              </a:tr>
              <a:tr h="924927">
                <a:tc>
                  <a:txBody>
                    <a:bodyPr/>
                    <a:lstStyle/>
                    <a:p>
                      <a:pPr algn="l" fontAlgn="t"/>
                      <a:r>
                        <a:rPr lang="en-US" sz="1400" b="1" i="1" u="none" strike="noStrike" dirty="0" err="1">
                          <a:solidFill>
                            <a:sysClr val="windowText" lastClr="000000"/>
                          </a:solidFill>
                          <a:effectLst/>
                        </a:rPr>
                        <a:t>Thaumatotibia</a:t>
                      </a:r>
                      <a:r>
                        <a:rPr lang="en-US" sz="1400" b="1" i="1" u="none" strike="noStrike" dirty="0">
                          <a:solidFill>
                            <a:sysClr val="windowText" lastClr="000000"/>
                          </a:solidFill>
                          <a:effectLst/>
                        </a:rPr>
                        <a:t> </a:t>
                      </a:r>
                      <a:r>
                        <a:rPr lang="en-US" sz="1400" b="1" i="1" u="none" strike="noStrike" dirty="0" err="1">
                          <a:solidFill>
                            <a:sysClr val="windowText" lastClr="000000"/>
                          </a:solidFill>
                          <a:effectLst/>
                        </a:rPr>
                        <a:t>leucotreta</a:t>
                      </a:r>
                      <a:endParaRPr lang="en-US" sz="1400" b="1" i="1"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a:solidFill>
                            <a:sysClr val="windowText" lastClr="000000"/>
                          </a:solidFill>
                          <a:effectLst/>
                        </a:rPr>
                        <a:t>False codling moth</a:t>
                      </a:r>
                      <a:endParaRPr lang="en-US" sz="1400" b="0"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b="1" u="none" strike="noStrike" dirty="0" smtClean="0">
                          <a:solidFill>
                            <a:sysClr val="windowText" lastClr="000000"/>
                          </a:solidFill>
                          <a:effectLst/>
                        </a:rPr>
                        <a:t>grape</a:t>
                      </a:r>
                    </a:p>
                    <a:p>
                      <a:pPr algn="l" fontAlgn="t"/>
                      <a:r>
                        <a:rPr lang="en-US" sz="1400" b="1" u="none" strike="noStrike" dirty="0" smtClean="0">
                          <a:solidFill>
                            <a:sysClr val="windowText" lastClr="000000"/>
                          </a:solidFill>
                          <a:effectLst/>
                        </a:rPr>
                        <a:t>oak</a:t>
                      </a:r>
                      <a:endParaRPr lang="en-US" sz="1400" b="1" i="0" u="none" strike="noStrike" dirty="0">
                        <a:solidFill>
                          <a:sysClr val="windowText" lastClr="000000"/>
                        </a:solidFill>
                        <a:effectLst/>
                        <a:latin typeface="Calibri" panose="020F0502020204030204" pitchFamily="34" charset="0"/>
                      </a:endParaRPr>
                    </a:p>
                  </a:txBody>
                  <a:tcPr marL="8945" marR="8945" marT="8945" marB="0"/>
                </a:tc>
                <a:tc>
                  <a:txBody>
                    <a:bodyPr/>
                    <a:lstStyle/>
                    <a:p>
                      <a:pPr algn="l" fontAlgn="t"/>
                      <a:r>
                        <a:rPr lang="en-US" sz="1400" u="none" strike="noStrike" dirty="0" smtClean="0">
                          <a:solidFill>
                            <a:sysClr val="windowText" lastClr="000000"/>
                          </a:solidFill>
                          <a:effectLst/>
                          <a:latin typeface="+mn-lt"/>
                        </a:rPr>
                        <a:t>Grape: 13</a:t>
                      </a:r>
                    </a:p>
                    <a:p>
                      <a:pPr algn="l" fontAlgn="t"/>
                      <a:r>
                        <a:rPr lang="en-US" sz="1400" u="none" strike="noStrike" dirty="0" smtClean="0">
                          <a:solidFill>
                            <a:sysClr val="windowText" lastClr="000000"/>
                          </a:solidFill>
                          <a:effectLst/>
                          <a:latin typeface="+mn-lt"/>
                        </a:rPr>
                        <a:t>Oak: 13</a:t>
                      </a:r>
                    </a:p>
                    <a:p>
                      <a:pPr algn="l" fontAlgn="t"/>
                      <a:r>
                        <a:rPr lang="en-US" sz="1400" b="1" u="none" strike="noStrike" dirty="0" smtClean="0">
                          <a:solidFill>
                            <a:sysClr val="windowText" lastClr="000000"/>
                          </a:solidFill>
                          <a:effectLst/>
                          <a:latin typeface="+mn-lt"/>
                        </a:rPr>
                        <a:t>Total: 26</a:t>
                      </a:r>
                      <a:endParaRPr lang="en-US" sz="1400" b="1" i="0" u="none" strike="noStrike" dirty="0" smtClean="0">
                        <a:solidFill>
                          <a:sysClr val="windowText" lastClr="000000"/>
                        </a:solidFill>
                        <a:effectLst/>
                        <a:latin typeface="+mn-lt"/>
                      </a:endParaRPr>
                    </a:p>
                    <a:p>
                      <a:pPr algn="l" fontAlgn="t"/>
                      <a:r>
                        <a:rPr lang="en-US" sz="1400" b="0" i="0" u="none" strike="noStrike" dirty="0" smtClean="0">
                          <a:solidFill>
                            <a:sysClr val="windowText" lastClr="000000"/>
                          </a:solidFill>
                          <a:effectLst/>
                          <a:latin typeface="+mn-lt"/>
                        </a:rPr>
                        <a:t>                 </a:t>
                      </a:r>
                      <a:r>
                        <a:rPr lang="en-US" sz="1600" b="1" i="0" u="none" strike="noStrike" dirty="0" smtClean="0">
                          <a:solidFill>
                            <a:sysClr val="windowText" lastClr="000000"/>
                          </a:solidFill>
                          <a:effectLst/>
                          <a:latin typeface="+mn-lt"/>
                        </a:rPr>
                        <a:t>Grand Total: 160</a:t>
                      </a:r>
                      <a:endParaRPr lang="en-US" sz="1400" b="1" i="0" u="none" strike="noStrike" dirty="0">
                        <a:solidFill>
                          <a:sysClr val="windowText" lastClr="000000"/>
                        </a:solidFill>
                        <a:effectLst/>
                        <a:latin typeface="+mn-lt"/>
                      </a:endParaRPr>
                    </a:p>
                  </a:txBody>
                  <a:tcPr marL="8945" marR="8945" marT="8945" marB="0"/>
                </a:tc>
              </a:tr>
            </a:tbl>
          </a:graphicData>
        </a:graphic>
      </p:graphicFrame>
      <p:grpSp>
        <p:nvGrpSpPr>
          <p:cNvPr id="6" name="Group 5"/>
          <p:cNvGrpSpPr/>
          <p:nvPr/>
        </p:nvGrpSpPr>
        <p:grpSpPr>
          <a:xfrm>
            <a:off x="0" y="0"/>
            <a:ext cx="9144000" cy="706993"/>
            <a:chOff x="0" y="0"/>
            <a:chExt cx="9144000" cy="706993"/>
          </a:xfrm>
        </p:grpSpPr>
        <p:sp>
          <p:nvSpPr>
            <p:cNvPr id="7" name="Rectangle 6"/>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8" name="Picture 7"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857319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7675" y="1321893"/>
            <a:ext cx="8991601" cy="830997"/>
          </a:xfrm>
          <a:prstGeom prst="rect">
            <a:avLst/>
          </a:prstGeom>
          <a:noFill/>
        </p:spPr>
        <p:txBody>
          <a:bodyPr wrap="square" rtlCol="0">
            <a:spAutoFit/>
          </a:bodyPr>
          <a:lstStyle/>
          <a:p>
            <a:pPr marL="285750" indent="-285750">
              <a:buClr>
                <a:srgbClr val="FFC000"/>
              </a:buClr>
              <a:buFont typeface="Wingdings" panose="05000000000000000000" pitchFamily="2" charset="2"/>
              <a:buChar char="§"/>
            </a:pPr>
            <a:r>
              <a:rPr lang="en-US" sz="2400" dirty="0" smtClean="0">
                <a:effectLst>
                  <a:outerShdw blurRad="38100" dist="38100" dir="2700000" algn="tl">
                    <a:srgbClr val="000000">
                      <a:alpha val="43137"/>
                    </a:srgbClr>
                  </a:outerShdw>
                </a:effectLst>
              </a:rPr>
              <a:t>Possible problem: </a:t>
            </a:r>
            <a:r>
              <a:rPr lang="en-US" sz="2400" dirty="0">
                <a:effectLst>
                  <a:outerShdw blurRad="38100" dist="38100" dir="2700000" algn="tl">
                    <a:srgbClr val="000000">
                      <a:alpha val="43137"/>
                    </a:srgbClr>
                  </a:outerShdw>
                </a:effectLst>
              </a:rPr>
              <a:t>P</a:t>
            </a:r>
            <a:r>
              <a:rPr lang="en-US" sz="2400" dirty="0" smtClean="0">
                <a:effectLst>
                  <a:outerShdw blurRad="38100" dist="38100" dir="2700000" algn="tl">
                    <a:srgbClr val="000000">
                      <a:alpha val="43137"/>
                    </a:srgbClr>
                  </a:outerShdw>
                </a:effectLst>
              </a:rPr>
              <a:t>ests are on survey lists with minor or experimental hosts.</a:t>
            </a:r>
          </a:p>
        </p:txBody>
      </p:sp>
      <p:graphicFrame>
        <p:nvGraphicFramePr>
          <p:cNvPr id="4" name="Table 3"/>
          <p:cNvGraphicFramePr>
            <a:graphicFrameLocks noGrp="1"/>
          </p:cNvGraphicFramePr>
          <p:nvPr>
            <p:extLst>
              <p:ext uri="{D42A27DB-BD31-4B8C-83A1-F6EECF244321}">
                <p14:modId xmlns:p14="http://schemas.microsoft.com/office/powerpoint/2010/main" val="294093373"/>
              </p:ext>
            </p:extLst>
          </p:nvPr>
        </p:nvGraphicFramePr>
        <p:xfrm>
          <a:off x="561973" y="2152890"/>
          <a:ext cx="8115302" cy="4654933"/>
        </p:xfrm>
        <a:graphic>
          <a:graphicData uri="http://schemas.openxmlformats.org/drawingml/2006/table">
            <a:tbl>
              <a:tblPr>
                <a:tableStyleId>{16D9F66E-5EB9-4882-86FB-DCBF35E3C3E4}</a:tableStyleId>
              </a:tblPr>
              <a:tblGrid>
                <a:gridCol w="1390651"/>
                <a:gridCol w="1295400"/>
                <a:gridCol w="933449"/>
                <a:gridCol w="1504951"/>
                <a:gridCol w="1847850"/>
                <a:gridCol w="1143001"/>
              </a:tblGrid>
              <a:tr h="68843">
                <a:tc>
                  <a:txBody>
                    <a:bodyPr/>
                    <a:lstStyle/>
                    <a:p>
                      <a:pPr algn="l" fontAlgn="b"/>
                      <a:r>
                        <a:rPr lang="en-US" sz="1400" b="1" u="sng" strike="noStrike" dirty="0">
                          <a:solidFill>
                            <a:sysClr val="windowText" lastClr="000000"/>
                          </a:solidFill>
                          <a:effectLst/>
                        </a:rPr>
                        <a:t>Pest </a:t>
                      </a:r>
                      <a:endParaRPr lang="en-US" sz="1400" b="1" i="0" u="sng"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b"/>
                      <a:r>
                        <a:rPr lang="en-US" sz="1400" b="1" u="sng" strike="noStrike">
                          <a:solidFill>
                            <a:sysClr val="windowText" lastClr="000000"/>
                          </a:solidFill>
                          <a:effectLst/>
                        </a:rPr>
                        <a:t>Common Name</a:t>
                      </a:r>
                      <a:endParaRPr lang="en-US" sz="1400" b="1" i="0" u="sng" strike="noStrike">
                        <a:solidFill>
                          <a:sysClr val="windowText" lastClr="000000"/>
                        </a:solidFill>
                        <a:effectLst/>
                        <a:latin typeface="Calibri" panose="020F0502020204030204" pitchFamily="34" charset="0"/>
                      </a:endParaRPr>
                    </a:p>
                  </a:txBody>
                  <a:tcPr marL="7883" marR="7883" marT="7883" marB="0"/>
                </a:tc>
                <a:tc>
                  <a:txBody>
                    <a:bodyPr/>
                    <a:lstStyle/>
                    <a:p>
                      <a:pPr algn="l" fontAlgn="b"/>
                      <a:r>
                        <a:rPr lang="en-US" sz="1400" b="1" u="sng" strike="noStrike" dirty="0" smtClean="0">
                          <a:solidFill>
                            <a:sysClr val="windowText" lastClr="000000"/>
                          </a:solidFill>
                          <a:effectLst/>
                        </a:rPr>
                        <a:t>Pest </a:t>
                      </a:r>
                      <a:r>
                        <a:rPr lang="en-US" sz="1400" b="1" u="sng" strike="noStrike" dirty="0">
                          <a:solidFill>
                            <a:sysClr val="windowText" lastClr="000000"/>
                          </a:solidFill>
                          <a:effectLst/>
                        </a:rPr>
                        <a:t>Lists</a:t>
                      </a:r>
                      <a:endParaRPr lang="en-US" sz="1400" b="1" i="0" u="sng"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b"/>
                      <a:r>
                        <a:rPr lang="en-US" sz="1400" b="1" u="sng" strike="noStrike" dirty="0">
                          <a:solidFill>
                            <a:sysClr val="windowText" lastClr="000000"/>
                          </a:solidFill>
                          <a:effectLst/>
                        </a:rPr>
                        <a:t>Proposed changes</a:t>
                      </a:r>
                      <a:endParaRPr lang="en-US" sz="1400" b="1" i="0" u="sng"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b"/>
                      <a:r>
                        <a:rPr lang="en-US" sz="1400" b="1" u="sng" strike="noStrike" dirty="0">
                          <a:solidFill>
                            <a:sysClr val="windowText" lastClr="000000"/>
                          </a:solidFill>
                          <a:effectLst/>
                        </a:rPr>
                        <a:t>Notes</a:t>
                      </a:r>
                      <a:endParaRPr lang="en-US" sz="1400" b="1" i="0" u="sng"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b"/>
                      <a:r>
                        <a:rPr lang="en-US" sz="1400" b="1" u="sng" strike="noStrike" dirty="0">
                          <a:solidFill>
                            <a:sysClr val="windowText" lastClr="000000"/>
                          </a:solidFill>
                          <a:effectLst/>
                        </a:rPr>
                        <a:t>OPEP status</a:t>
                      </a:r>
                      <a:endParaRPr lang="en-US" sz="1400" b="1" i="0" u="sng" strike="noStrike" dirty="0">
                        <a:solidFill>
                          <a:sysClr val="windowText" lastClr="000000"/>
                        </a:solidFill>
                        <a:effectLst/>
                        <a:latin typeface="Calibri" panose="020F0502020204030204" pitchFamily="34" charset="0"/>
                      </a:endParaRPr>
                    </a:p>
                  </a:txBody>
                  <a:tcPr marL="7883" marR="7883" marT="7883" marB="0"/>
                </a:tc>
              </a:tr>
              <a:tr h="782921">
                <a:tc>
                  <a:txBody>
                    <a:bodyPr/>
                    <a:lstStyle/>
                    <a:p>
                      <a:pPr algn="l" fontAlgn="t"/>
                      <a:r>
                        <a:rPr lang="en-US" sz="1400" b="1" i="1" u="none" strike="noStrike" dirty="0" err="1">
                          <a:solidFill>
                            <a:sysClr val="windowText" lastClr="000000"/>
                          </a:solidFill>
                          <a:effectLst/>
                        </a:rPr>
                        <a:t>Alectra</a:t>
                      </a:r>
                      <a:r>
                        <a:rPr lang="en-US" sz="1400" b="1" i="1" u="none" strike="noStrike" dirty="0">
                          <a:solidFill>
                            <a:sysClr val="windowText" lastClr="000000"/>
                          </a:solidFill>
                          <a:effectLst/>
                        </a:rPr>
                        <a:t> </a:t>
                      </a:r>
                      <a:r>
                        <a:rPr lang="en-US" sz="1400" b="1" i="1" u="none" strike="noStrike" dirty="0" err="1">
                          <a:solidFill>
                            <a:sysClr val="windowText" lastClr="000000"/>
                          </a:solidFill>
                          <a:effectLst/>
                        </a:rPr>
                        <a:t>vogelii</a:t>
                      </a:r>
                      <a:endParaRPr lang="en-US" sz="1400" b="1" i="1"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a:solidFill>
                            <a:sysClr val="windowText" lastClr="000000"/>
                          </a:solidFill>
                          <a:effectLst/>
                        </a:rPr>
                        <a:t>Yellow </a:t>
                      </a:r>
                      <a:r>
                        <a:rPr lang="en-US" sz="1400" u="none" strike="noStrike" dirty="0" err="1">
                          <a:solidFill>
                            <a:sysClr val="windowText" lastClr="000000"/>
                          </a:solidFill>
                          <a:effectLst/>
                        </a:rPr>
                        <a:t>witchweed</a:t>
                      </a:r>
                      <a:endParaRPr lang="en-US" sz="1400" b="0" i="0"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smtClean="0">
                          <a:solidFill>
                            <a:sysClr val="windowText" lastClr="000000"/>
                          </a:solidFill>
                          <a:effectLst/>
                        </a:rPr>
                        <a:t>soybean</a:t>
                      </a:r>
                      <a:endParaRPr lang="en-US" sz="1400" b="0" i="0"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a:solidFill>
                            <a:sysClr val="windowText" lastClr="000000"/>
                          </a:solidFill>
                          <a:effectLst/>
                        </a:rPr>
                        <a:t>Remove from Soybean </a:t>
                      </a:r>
                      <a:r>
                        <a:rPr lang="en-US" sz="1400" u="none" strike="noStrike" dirty="0" smtClean="0">
                          <a:solidFill>
                            <a:sysClr val="windowText" lastClr="000000"/>
                          </a:solidFill>
                          <a:effectLst/>
                        </a:rPr>
                        <a:t>list?</a:t>
                      </a:r>
                      <a:endParaRPr lang="en-US" sz="1400" b="0" i="0"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b="1" u="none" strike="noStrike" dirty="0">
                          <a:solidFill>
                            <a:sysClr val="windowText" lastClr="000000"/>
                          </a:solidFill>
                          <a:effectLst/>
                        </a:rPr>
                        <a:t>Soybean is a secondary host. </a:t>
                      </a:r>
                      <a:endParaRPr lang="en-US" sz="1400" b="1" i="0"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smtClean="0">
                          <a:solidFill>
                            <a:sysClr val="windowText" lastClr="000000"/>
                          </a:solidFill>
                          <a:effectLst/>
                        </a:rPr>
                        <a:t>Can request a weed</a:t>
                      </a:r>
                      <a:r>
                        <a:rPr lang="en-US" sz="1400" u="none" strike="noStrike" baseline="0" dirty="0" smtClean="0">
                          <a:solidFill>
                            <a:sysClr val="windowText" lastClr="000000"/>
                          </a:solidFill>
                          <a:effectLst/>
                        </a:rPr>
                        <a:t> risk assessment</a:t>
                      </a:r>
                      <a:endParaRPr lang="en-US" sz="1400" b="0" i="0" u="none" strike="noStrike" dirty="0">
                        <a:solidFill>
                          <a:sysClr val="windowText" lastClr="000000"/>
                        </a:solidFill>
                        <a:effectLst/>
                        <a:latin typeface="Calibri" panose="020F0502020204030204" pitchFamily="34" charset="0"/>
                      </a:endParaRPr>
                    </a:p>
                  </a:txBody>
                  <a:tcPr marL="7883" marR="7883" marT="7883" marB="0"/>
                </a:tc>
              </a:tr>
              <a:tr h="1136725">
                <a:tc>
                  <a:txBody>
                    <a:bodyPr/>
                    <a:lstStyle/>
                    <a:p>
                      <a:pPr algn="l" fontAlgn="t"/>
                      <a:r>
                        <a:rPr lang="en-US" sz="1400" b="1" i="1" u="none" strike="noStrike" dirty="0" err="1">
                          <a:solidFill>
                            <a:sysClr val="windowText" lastClr="000000"/>
                          </a:solidFill>
                          <a:effectLst/>
                        </a:rPr>
                        <a:t>Chlorophorus</a:t>
                      </a:r>
                      <a:r>
                        <a:rPr lang="en-US" sz="1400" b="1" i="1" u="none" strike="noStrike" dirty="0">
                          <a:solidFill>
                            <a:sysClr val="windowText" lastClr="000000"/>
                          </a:solidFill>
                          <a:effectLst/>
                        </a:rPr>
                        <a:t> </a:t>
                      </a:r>
                      <a:r>
                        <a:rPr lang="en-US" sz="1400" b="1" i="1" u="none" strike="noStrike" dirty="0" err="1">
                          <a:solidFill>
                            <a:sysClr val="windowText" lastClr="000000"/>
                          </a:solidFill>
                          <a:effectLst/>
                        </a:rPr>
                        <a:t>strobilicola</a:t>
                      </a:r>
                      <a:endParaRPr lang="en-US" sz="1400" b="1" i="1"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a:solidFill>
                            <a:sysClr val="windowText" lastClr="000000"/>
                          </a:solidFill>
                          <a:effectLst/>
                        </a:rPr>
                        <a:t>Slender-banded pinecone longhorn beetle</a:t>
                      </a:r>
                      <a:endParaRPr lang="en-US" sz="1400" b="0" i="0"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smtClean="0">
                          <a:solidFill>
                            <a:sysClr val="windowText" lastClr="000000"/>
                          </a:solidFill>
                          <a:effectLst/>
                        </a:rPr>
                        <a:t>EWBB/BB</a:t>
                      </a:r>
                      <a:endParaRPr lang="en-US" sz="1400" b="0" i="0"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smtClean="0">
                          <a:solidFill>
                            <a:sysClr val="windowText" lastClr="000000"/>
                          </a:solidFill>
                          <a:effectLst/>
                        </a:rPr>
                        <a:t>Remove </a:t>
                      </a:r>
                      <a:r>
                        <a:rPr lang="en-US" sz="1400" u="none" strike="noStrike" dirty="0">
                          <a:solidFill>
                            <a:sysClr val="windowText" lastClr="000000"/>
                          </a:solidFill>
                          <a:effectLst/>
                        </a:rPr>
                        <a:t>from CAPS list? </a:t>
                      </a:r>
                      <a:endParaRPr lang="en-US" sz="1400" b="0" i="0"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b="1" u="none" strike="noStrike" dirty="0" smtClean="0">
                          <a:solidFill>
                            <a:sysClr val="windowText" lastClr="000000"/>
                          </a:solidFill>
                          <a:effectLst/>
                        </a:rPr>
                        <a:t>Minimal direct host </a:t>
                      </a:r>
                      <a:r>
                        <a:rPr lang="en-US" sz="1400" b="1" u="none" strike="noStrike" dirty="0">
                          <a:solidFill>
                            <a:sysClr val="windowText" lastClr="000000"/>
                          </a:solidFill>
                          <a:effectLst/>
                        </a:rPr>
                        <a:t>evidence for pine, no </a:t>
                      </a:r>
                      <a:r>
                        <a:rPr lang="en-US" sz="1400" b="1" u="none" strike="noStrike" dirty="0" smtClean="0">
                          <a:solidFill>
                            <a:sysClr val="windowText" lastClr="000000"/>
                          </a:solidFill>
                          <a:effectLst/>
                        </a:rPr>
                        <a:t>other</a:t>
                      </a:r>
                      <a:r>
                        <a:rPr lang="en-US" sz="1400" b="1" u="none" strike="noStrike" baseline="0" dirty="0" smtClean="0">
                          <a:solidFill>
                            <a:sysClr val="windowText" lastClr="000000"/>
                          </a:solidFill>
                          <a:effectLst/>
                        </a:rPr>
                        <a:t> </a:t>
                      </a:r>
                      <a:r>
                        <a:rPr lang="en-US" sz="1400" b="1" u="none" strike="noStrike" dirty="0" smtClean="0">
                          <a:solidFill>
                            <a:sysClr val="windowText" lastClr="000000"/>
                          </a:solidFill>
                          <a:effectLst/>
                        </a:rPr>
                        <a:t>confirmed </a:t>
                      </a:r>
                      <a:r>
                        <a:rPr lang="en-US" sz="1400" b="1" u="none" strike="noStrike" dirty="0">
                          <a:solidFill>
                            <a:sysClr val="windowText" lastClr="000000"/>
                          </a:solidFill>
                          <a:effectLst/>
                        </a:rPr>
                        <a:t>hosts</a:t>
                      </a:r>
                      <a:r>
                        <a:rPr lang="en-US" sz="1400" b="1" u="none" strike="noStrike" dirty="0" smtClean="0">
                          <a:solidFill>
                            <a:sysClr val="windowText" lastClr="000000"/>
                          </a:solidFill>
                          <a:effectLst/>
                        </a:rPr>
                        <a:t>. </a:t>
                      </a:r>
                    </a:p>
                    <a:p>
                      <a:pPr algn="l" fontAlgn="t"/>
                      <a:endParaRPr lang="en-US" sz="1400" b="1" u="none" strike="noStrike" dirty="0" smtClean="0">
                        <a:solidFill>
                          <a:sysClr val="windowText" lastClr="000000"/>
                        </a:solidFill>
                        <a:effectLst/>
                      </a:endParaRPr>
                    </a:p>
                    <a:p>
                      <a:pPr algn="l" fontAlgn="t"/>
                      <a:r>
                        <a:rPr lang="en-US" sz="1400" b="1" u="none" strike="noStrike" dirty="0" smtClean="0">
                          <a:solidFill>
                            <a:sysClr val="windowText" lastClr="000000"/>
                          </a:solidFill>
                          <a:effectLst/>
                        </a:rPr>
                        <a:t>No trap/lure. </a:t>
                      </a:r>
                      <a:endParaRPr lang="en-US" sz="1400" b="1" i="0"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smtClean="0">
                          <a:solidFill>
                            <a:sysClr val="windowText" lastClr="000000"/>
                          </a:solidFill>
                          <a:effectLst/>
                        </a:rPr>
                        <a:t>Pending</a:t>
                      </a:r>
                      <a:endParaRPr lang="en-US" sz="1400" b="1" i="0" u="none" strike="noStrike" dirty="0">
                        <a:solidFill>
                          <a:sysClr val="windowText" lastClr="000000"/>
                        </a:solidFill>
                        <a:effectLst/>
                        <a:latin typeface="Calibri" panose="020F0502020204030204" pitchFamily="34" charset="0"/>
                      </a:endParaRPr>
                    </a:p>
                  </a:txBody>
                  <a:tcPr marL="7883" marR="7883" marT="7883" marB="0"/>
                </a:tc>
              </a:tr>
              <a:tr h="1132743">
                <a:tc>
                  <a:txBody>
                    <a:bodyPr/>
                    <a:lstStyle/>
                    <a:p>
                      <a:pPr algn="l" fontAlgn="t"/>
                      <a:r>
                        <a:rPr lang="en-US" sz="1400" b="1" i="1" u="none" strike="noStrike" dirty="0" err="1">
                          <a:solidFill>
                            <a:sysClr val="windowText" lastClr="000000"/>
                          </a:solidFill>
                          <a:effectLst/>
                        </a:rPr>
                        <a:t>Heteronychus</a:t>
                      </a:r>
                      <a:r>
                        <a:rPr lang="en-US" sz="1400" b="1" i="1" u="none" strike="noStrike" dirty="0">
                          <a:solidFill>
                            <a:sysClr val="windowText" lastClr="000000"/>
                          </a:solidFill>
                          <a:effectLst/>
                        </a:rPr>
                        <a:t> </a:t>
                      </a:r>
                      <a:r>
                        <a:rPr lang="en-US" sz="1400" b="1" i="1" u="none" strike="noStrike" dirty="0" err="1">
                          <a:solidFill>
                            <a:sysClr val="windowText" lastClr="000000"/>
                          </a:solidFill>
                          <a:effectLst/>
                        </a:rPr>
                        <a:t>arator</a:t>
                      </a:r>
                      <a:endParaRPr lang="en-US" sz="1400" b="1" i="1"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a:solidFill>
                            <a:sysClr val="windowText" lastClr="000000"/>
                          </a:solidFill>
                          <a:effectLst/>
                        </a:rPr>
                        <a:t>Black maize beetle</a:t>
                      </a:r>
                      <a:endParaRPr lang="en-US" sz="1400" b="0" i="0"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smtClean="0">
                          <a:solidFill>
                            <a:sysClr val="windowText" lastClr="000000"/>
                          </a:solidFill>
                          <a:effectLst/>
                        </a:rPr>
                        <a:t>corn</a:t>
                      </a:r>
                      <a:r>
                        <a:rPr lang="en-US" sz="1400" u="none" strike="noStrike" dirty="0">
                          <a:solidFill>
                            <a:sysClr val="windowText" lastClr="000000"/>
                          </a:solidFill>
                          <a:effectLst/>
                        </a:rPr>
                        <a:t/>
                      </a:r>
                      <a:br>
                        <a:rPr lang="en-US" sz="1400" u="none" strike="noStrike" dirty="0">
                          <a:solidFill>
                            <a:sysClr val="windowText" lastClr="000000"/>
                          </a:solidFill>
                          <a:effectLst/>
                        </a:rPr>
                      </a:br>
                      <a:r>
                        <a:rPr lang="en-US" sz="1400" u="none" strike="noStrike" dirty="0" smtClean="0">
                          <a:solidFill>
                            <a:sysClr val="windowText" lastClr="000000"/>
                          </a:solidFill>
                          <a:effectLst/>
                        </a:rPr>
                        <a:t>grape</a:t>
                      </a:r>
                      <a:endParaRPr lang="en-US" sz="1400" b="0" i="0"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a:solidFill>
                            <a:sysClr val="windowText" lastClr="000000"/>
                          </a:solidFill>
                          <a:effectLst/>
                        </a:rPr>
                        <a:t>Remove </a:t>
                      </a:r>
                      <a:r>
                        <a:rPr lang="en-US" sz="1400" u="none" strike="noStrike" dirty="0" smtClean="0">
                          <a:solidFill>
                            <a:sysClr val="windowText" lastClr="000000"/>
                          </a:solidFill>
                          <a:effectLst/>
                        </a:rPr>
                        <a:t>from grape</a:t>
                      </a:r>
                      <a:r>
                        <a:rPr lang="en-US" sz="1400" u="none" strike="noStrike" dirty="0">
                          <a:solidFill>
                            <a:sysClr val="windowText" lastClr="000000"/>
                          </a:solidFill>
                          <a:effectLst/>
                        </a:rPr>
                        <a:t>?</a:t>
                      </a:r>
                      <a:endParaRPr lang="en-US" sz="1400" b="0" i="0" u="none" strike="noStrike" dirty="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b="1" u="none" strike="noStrike" dirty="0">
                          <a:solidFill>
                            <a:sysClr val="windowText" lastClr="000000"/>
                          </a:solidFill>
                          <a:effectLst/>
                        </a:rPr>
                        <a:t>Grape </a:t>
                      </a:r>
                      <a:r>
                        <a:rPr lang="en-US" sz="1400" b="1" u="none" strike="noStrike" dirty="0" smtClean="0">
                          <a:solidFill>
                            <a:sysClr val="windowText" lastClr="000000"/>
                          </a:solidFill>
                          <a:effectLst/>
                        </a:rPr>
                        <a:t>is a </a:t>
                      </a:r>
                      <a:r>
                        <a:rPr lang="en-US" sz="1400" b="1" u="none" strike="noStrike" dirty="0">
                          <a:solidFill>
                            <a:sysClr val="windowText" lastClr="000000"/>
                          </a:solidFill>
                          <a:effectLst/>
                        </a:rPr>
                        <a:t>minor host. </a:t>
                      </a:r>
                      <a:r>
                        <a:rPr lang="en-US" sz="1400" b="1" u="none" strike="noStrike" dirty="0" smtClean="0">
                          <a:solidFill>
                            <a:sysClr val="windowText" lastClr="000000"/>
                          </a:solidFill>
                          <a:effectLst/>
                        </a:rPr>
                        <a:t>Minimal </a:t>
                      </a:r>
                      <a:r>
                        <a:rPr lang="en-US" sz="1400" b="1" u="none" strike="noStrike" dirty="0">
                          <a:solidFill>
                            <a:sysClr val="windowText" lastClr="000000"/>
                          </a:solidFill>
                          <a:effectLst/>
                        </a:rPr>
                        <a:t>direct </a:t>
                      </a:r>
                      <a:r>
                        <a:rPr lang="en-US" sz="1400" b="1" u="none" strike="noStrike" dirty="0" smtClean="0">
                          <a:solidFill>
                            <a:sysClr val="windowText" lastClr="000000"/>
                          </a:solidFill>
                          <a:effectLst/>
                        </a:rPr>
                        <a:t>evidence.</a:t>
                      </a:r>
                    </a:p>
                    <a:p>
                      <a:pPr algn="l" fontAlgn="t"/>
                      <a:endParaRPr lang="en-US" sz="1400" b="1" u="none" strike="noStrike" dirty="0" smtClean="0">
                        <a:solidFill>
                          <a:sysClr val="windowText" lastClr="000000"/>
                        </a:solidFill>
                        <a:effectLst/>
                      </a:endParaRPr>
                    </a:p>
                    <a:p>
                      <a:pPr algn="l" fontAlgn="t"/>
                      <a:r>
                        <a:rPr lang="en-US" sz="1400" b="1" u="none" strike="noStrike" dirty="0" smtClean="0">
                          <a:solidFill>
                            <a:sysClr val="windowText" lastClr="000000"/>
                          </a:solidFill>
                          <a:effectLst/>
                        </a:rPr>
                        <a:t>No trap/lure</a:t>
                      </a:r>
                    </a:p>
                    <a:p>
                      <a:pPr algn="l" fontAlgn="t"/>
                      <a:endParaRPr lang="en-US" sz="1400" b="1" i="0" u="none" strike="noStrike" dirty="0" smtClean="0">
                        <a:solidFill>
                          <a:sysClr val="windowText" lastClr="000000"/>
                        </a:solidFill>
                        <a:effectLst/>
                        <a:latin typeface="Calibri" panose="020F0502020204030204" pitchFamily="34" charset="0"/>
                      </a:endParaRPr>
                    </a:p>
                  </a:txBody>
                  <a:tcPr marL="7883" marR="7883" marT="7883" marB="0"/>
                </a:tc>
                <a:tc>
                  <a:txBody>
                    <a:bodyPr/>
                    <a:lstStyle/>
                    <a:p>
                      <a:pPr algn="l" fontAlgn="t"/>
                      <a:r>
                        <a:rPr lang="en-US" sz="1400" u="none" strike="noStrike" dirty="0" smtClean="0">
                          <a:solidFill>
                            <a:sysClr val="windowText" lastClr="000000"/>
                          </a:solidFill>
                          <a:effectLst/>
                        </a:rPr>
                        <a:t>Pending</a:t>
                      </a:r>
                      <a:endParaRPr lang="en-US" sz="1400" b="1" i="0" u="none" strike="noStrike" dirty="0">
                        <a:solidFill>
                          <a:sysClr val="windowText" lastClr="000000"/>
                        </a:solidFill>
                        <a:effectLst/>
                        <a:latin typeface="Calibri" panose="020F0502020204030204" pitchFamily="34" charset="0"/>
                      </a:endParaRPr>
                    </a:p>
                  </a:txBody>
                  <a:tcPr marL="7883" marR="7883" marT="7883" marB="0"/>
                </a:tc>
              </a:tr>
              <a:tr h="640116">
                <a:tc>
                  <a:txBody>
                    <a:bodyPr/>
                    <a:lstStyle/>
                    <a:p>
                      <a:pPr algn="l" fontAlgn="t"/>
                      <a:r>
                        <a:rPr lang="en-US" sz="1400" b="1" i="1" u="none" strike="noStrike" dirty="0" err="1" smtClean="0">
                          <a:solidFill>
                            <a:sysClr val="windowText" lastClr="000000"/>
                          </a:solidFill>
                          <a:effectLst/>
                          <a:latin typeface="+mn-lt"/>
                        </a:rPr>
                        <a:t>Lymantria</a:t>
                      </a:r>
                      <a:r>
                        <a:rPr lang="en-US" sz="1400" b="1" i="1" u="none" strike="noStrike" dirty="0" smtClean="0">
                          <a:solidFill>
                            <a:sysClr val="windowText" lastClr="000000"/>
                          </a:solidFill>
                          <a:effectLst/>
                          <a:latin typeface="+mn-lt"/>
                        </a:rPr>
                        <a:t> </a:t>
                      </a:r>
                      <a:r>
                        <a:rPr lang="en-US" sz="1400" b="1" i="1" u="none" strike="noStrike" dirty="0" err="1" smtClean="0">
                          <a:solidFill>
                            <a:sysClr val="windowText" lastClr="000000"/>
                          </a:solidFill>
                          <a:effectLst/>
                          <a:latin typeface="+mn-lt"/>
                        </a:rPr>
                        <a:t>mathura</a:t>
                      </a:r>
                      <a:endParaRPr lang="en-US" sz="1400" b="1" i="1" u="none" strike="noStrike" dirty="0">
                        <a:solidFill>
                          <a:sysClr val="windowText" lastClr="000000"/>
                        </a:solidFill>
                        <a:effectLst/>
                        <a:latin typeface="+mn-lt"/>
                      </a:endParaRPr>
                    </a:p>
                  </a:txBody>
                  <a:tcPr marL="7883" marR="7883" marT="7883" marB="0"/>
                </a:tc>
                <a:tc>
                  <a:txBody>
                    <a:bodyPr/>
                    <a:lstStyle/>
                    <a:p>
                      <a:pPr algn="l" fontAlgn="t"/>
                      <a:r>
                        <a:rPr lang="en-US" sz="1400" b="0" i="0" u="none" strike="noStrike" dirty="0" smtClean="0">
                          <a:solidFill>
                            <a:sysClr val="windowText" lastClr="000000"/>
                          </a:solidFill>
                          <a:effectLst/>
                          <a:latin typeface="+mn-lt"/>
                        </a:rPr>
                        <a:t>Rosy moth</a:t>
                      </a:r>
                      <a:endParaRPr lang="en-US" sz="1400" b="0" i="0" u="none" strike="noStrike" dirty="0">
                        <a:solidFill>
                          <a:sysClr val="windowText" lastClr="000000"/>
                        </a:solidFill>
                        <a:effectLst/>
                        <a:latin typeface="+mn-lt"/>
                      </a:endParaRPr>
                    </a:p>
                  </a:txBody>
                  <a:tcPr marL="7883" marR="7883" marT="7883" marB="0"/>
                </a:tc>
                <a:tc>
                  <a:txBody>
                    <a:bodyPr/>
                    <a:lstStyle/>
                    <a:p>
                      <a:pPr algn="l" fontAlgn="t"/>
                      <a:r>
                        <a:rPr lang="en-US" sz="1400" b="0" i="0" u="none" strike="noStrike" dirty="0" smtClean="0">
                          <a:solidFill>
                            <a:sysClr val="windowText" lastClr="000000"/>
                          </a:solidFill>
                          <a:effectLst/>
                          <a:latin typeface="+mn-lt"/>
                        </a:rPr>
                        <a:t>Asian defoliator</a:t>
                      </a:r>
                    </a:p>
                    <a:p>
                      <a:pPr algn="l" fontAlgn="t"/>
                      <a:r>
                        <a:rPr lang="en-US" sz="1400" b="0" i="0" u="none" strike="noStrike" dirty="0" smtClean="0">
                          <a:solidFill>
                            <a:sysClr val="windowText" lastClr="000000"/>
                          </a:solidFill>
                          <a:effectLst/>
                          <a:latin typeface="+mn-lt"/>
                        </a:rPr>
                        <a:t>oak</a:t>
                      </a:r>
                    </a:p>
                    <a:p>
                      <a:pPr algn="l" fontAlgn="t"/>
                      <a:r>
                        <a:rPr lang="en-US" sz="1400" b="0" i="0" u="none" strike="noStrike" dirty="0" smtClean="0">
                          <a:solidFill>
                            <a:sysClr val="windowText" lastClr="000000"/>
                          </a:solidFill>
                          <a:effectLst/>
                          <a:latin typeface="+mn-lt"/>
                        </a:rPr>
                        <a:t>pine</a:t>
                      </a:r>
                      <a:endParaRPr lang="en-US" sz="1400" b="0" i="0" u="none" strike="noStrike" dirty="0">
                        <a:solidFill>
                          <a:sysClr val="windowText" lastClr="000000"/>
                        </a:solidFill>
                        <a:effectLst/>
                        <a:latin typeface="+mn-lt"/>
                      </a:endParaRPr>
                    </a:p>
                  </a:txBody>
                  <a:tcPr marL="7883" marR="7883" marT="7883" marB="0"/>
                </a:tc>
                <a:tc>
                  <a:txBody>
                    <a:bodyPr/>
                    <a:lstStyle/>
                    <a:p>
                      <a:pPr algn="l" fontAlgn="t"/>
                      <a:r>
                        <a:rPr lang="en-US" sz="1400" b="0" i="0" u="none" strike="noStrike" dirty="0" smtClean="0">
                          <a:solidFill>
                            <a:sysClr val="windowText" lastClr="000000"/>
                          </a:solidFill>
                          <a:effectLst/>
                          <a:latin typeface="+mn-lt"/>
                        </a:rPr>
                        <a:t>Remove from pine, oak?</a:t>
                      </a:r>
                      <a:endParaRPr lang="en-US" sz="1400" b="0" i="0" u="none" strike="noStrike" dirty="0">
                        <a:solidFill>
                          <a:sysClr val="windowText" lastClr="000000"/>
                        </a:solidFill>
                        <a:effectLst/>
                        <a:latin typeface="+mn-lt"/>
                      </a:endParaRPr>
                    </a:p>
                  </a:txBody>
                  <a:tcPr marL="7883" marR="7883" marT="7883" marB="0"/>
                </a:tc>
                <a:tc>
                  <a:txBody>
                    <a:bodyPr/>
                    <a:lstStyle/>
                    <a:p>
                      <a:pPr algn="l" fontAlgn="t"/>
                      <a:r>
                        <a:rPr lang="en-US" sz="1400" b="1" i="0" u="none" strike="noStrike" dirty="0" smtClean="0">
                          <a:solidFill>
                            <a:sysClr val="windowText" lastClr="000000"/>
                          </a:solidFill>
                          <a:effectLst/>
                          <a:latin typeface="+mn-lt"/>
                        </a:rPr>
                        <a:t>Pine and</a:t>
                      </a:r>
                      <a:r>
                        <a:rPr lang="en-US" sz="1400" b="1" i="0" u="none" strike="noStrike" baseline="0" dirty="0" smtClean="0">
                          <a:solidFill>
                            <a:sysClr val="windowText" lastClr="000000"/>
                          </a:solidFill>
                          <a:effectLst/>
                          <a:latin typeface="+mn-lt"/>
                        </a:rPr>
                        <a:t> oak are experimental hosts</a:t>
                      </a:r>
                      <a:endParaRPr lang="en-US" sz="1400" b="1" i="0" u="none" strike="noStrike" dirty="0">
                        <a:solidFill>
                          <a:sysClr val="windowText" lastClr="000000"/>
                        </a:solidFill>
                        <a:effectLst/>
                        <a:latin typeface="+mn-lt"/>
                      </a:endParaRPr>
                    </a:p>
                  </a:txBody>
                  <a:tcPr marL="7883" marR="7883" marT="7883" marB="0"/>
                </a:tc>
                <a:tc>
                  <a:txBody>
                    <a:bodyPr/>
                    <a:lstStyle/>
                    <a:p>
                      <a:pPr algn="l" fontAlgn="t"/>
                      <a:r>
                        <a:rPr lang="en-US" sz="1400" b="0" i="0" u="none" strike="noStrike" dirty="0" smtClean="0">
                          <a:solidFill>
                            <a:sysClr val="windowText" lastClr="000000"/>
                          </a:solidFill>
                          <a:effectLst/>
                          <a:latin typeface="+mn-lt"/>
                        </a:rPr>
                        <a:t>Complete</a:t>
                      </a:r>
                      <a:r>
                        <a:rPr lang="en-US" sz="1400" b="0" i="0" u="none" strike="noStrike" baseline="0" dirty="0" smtClean="0">
                          <a:solidFill>
                            <a:sysClr val="windowText" lastClr="000000"/>
                          </a:solidFill>
                          <a:effectLst/>
                          <a:latin typeface="+mn-lt"/>
                        </a:rPr>
                        <a:t> (Moderate)</a:t>
                      </a:r>
                      <a:endParaRPr lang="en-US" sz="1400" b="0" i="0" u="none" strike="noStrike" dirty="0">
                        <a:solidFill>
                          <a:sysClr val="windowText" lastClr="000000"/>
                        </a:solidFill>
                        <a:effectLst/>
                        <a:latin typeface="+mn-lt"/>
                      </a:endParaRPr>
                    </a:p>
                  </a:txBody>
                  <a:tcPr marL="7883" marR="7883" marT="7883" marB="0"/>
                </a:tc>
              </a:tr>
            </a:tbl>
          </a:graphicData>
        </a:graphic>
      </p:graphicFrame>
      <p:grpSp>
        <p:nvGrpSpPr>
          <p:cNvPr id="6" name="Group 5"/>
          <p:cNvGrpSpPr/>
          <p:nvPr/>
        </p:nvGrpSpPr>
        <p:grpSpPr>
          <a:xfrm>
            <a:off x="0" y="0"/>
            <a:ext cx="9144000" cy="706993"/>
            <a:chOff x="0" y="0"/>
            <a:chExt cx="9144000" cy="706993"/>
          </a:xfrm>
        </p:grpSpPr>
        <p:sp>
          <p:nvSpPr>
            <p:cNvPr id="7" name="Rectangle 6"/>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8" name="Picture 7"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
        <p:nvSpPr>
          <p:cNvPr id="9" name="Title 1"/>
          <p:cNvSpPr txBox="1">
            <a:spLocks/>
          </p:cNvSpPr>
          <p:nvPr/>
        </p:nvSpPr>
        <p:spPr bwMode="auto">
          <a:xfrm>
            <a:off x="256172" y="474424"/>
            <a:ext cx="8229600" cy="96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a:lstStyle>
          <a:p>
            <a:r>
              <a:rPr lang="en-US" kern="0" smtClean="0"/>
              <a:t>Host Issues</a:t>
            </a:r>
            <a:endParaRPr lang="en-US" kern="0" dirty="0"/>
          </a:p>
        </p:txBody>
      </p:sp>
    </p:spTree>
    <p:extLst>
      <p:ext uri="{BB962C8B-B14F-4D97-AF65-F5344CB8AC3E}">
        <p14:creationId xmlns:p14="http://schemas.microsoft.com/office/powerpoint/2010/main" val="21251465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504825" y="706993"/>
            <a:ext cx="8229600" cy="960438"/>
          </a:xfrm>
          <a:prstGeom prst="rect">
            <a:avLst/>
          </a:prstGeom>
        </p:spPr>
        <p:txBody>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a:lstStyle>
          <a:p>
            <a:r>
              <a:rPr lang="en-US" kern="0" dirty="0" smtClean="0"/>
              <a:t>Questions for NCC</a:t>
            </a:r>
            <a:endParaRPr lang="en-US" kern="0" dirty="0"/>
          </a:p>
        </p:txBody>
      </p:sp>
      <p:sp>
        <p:nvSpPr>
          <p:cNvPr id="3" name="TextBox 2"/>
          <p:cNvSpPr txBox="1"/>
          <p:nvPr/>
        </p:nvSpPr>
        <p:spPr>
          <a:xfrm>
            <a:off x="838200" y="1667431"/>
            <a:ext cx="7315200" cy="4401205"/>
          </a:xfrm>
          <a:prstGeom prst="rect">
            <a:avLst/>
          </a:prstGeom>
          <a:noFill/>
        </p:spPr>
        <p:txBody>
          <a:bodyPr wrap="square" rtlCol="0">
            <a:spAutoFit/>
          </a:bodyPr>
          <a:lstStyle/>
          <a:p>
            <a:pPr marL="285750" indent="-285750">
              <a:buClr>
                <a:srgbClr val="FFC000"/>
              </a:buClr>
              <a:buFont typeface="Wingdings" panose="05000000000000000000" pitchFamily="2" charset="2"/>
              <a:buChar char="§"/>
            </a:pPr>
            <a:r>
              <a:rPr lang="en-US" sz="2800" dirty="0">
                <a:effectLst>
                  <a:outerShdw blurRad="38100" dist="38100" dir="2700000" algn="tl">
                    <a:srgbClr val="000000">
                      <a:alpha val="43137"/>
                    </a:srgbClr>
                  </a:outerShdw>
                </a:effectLst>
              </a:rPr>
              <a:t>How should we handle </a:t>
            </a:r>
            <a:r>
              <a:rPr lang="en-US" sz="2800" dirty="0" smtClean="0">
                <a:effectLst>
                  <a:outerShdw blurRad="38100" dist="38100" dir="2700000" algn="tl">
                    <a:srgbClr val="000000">
                      <a:alpha val="43137"/>
                    </a:srgbClr>
                  </a:outerShdw>
                </a:effectLst>
              </a:rPr>
              <a:t>pests with indirect </a:t>
            </a:r>
            <a:r>
              <a:rPr lang="en-US" sz="2800" dirty="0">
                <a:effectLst>
                  <a:outerShdw blurRad="38100" dist="38100" dir="2700000" algn="tl">
                    <a:srgbClr val="000000">
                      <a:alpha val="43137"/>
                    </a:srgbClr>
                  </a:outerShdw>
                </a:effectLst>
              </a:rPr>
              <a:t>“major</a:t>
            </a:r>
            <a:r>
              <a:rPr lang="en-US" sz="2800" dirty="0" smtClean="0">
                <a:effectLst>
                  <a:outerShdw blurRad="38100" dist="38100" dir="2700000" algn="tl">
                    <a:srgbClr val="000000">
                      <a:alpha val="43137"/>
                    </a:srgbClr>
                  </a:outerShdw>
                </a:effectLst>
              </a:rPr>
              <a:t>” hosts? Are surveys in these hosts justified?</a:t>
            </a:r>
          </a:p>
          <a:p>
            <a:pPr>
              <a:buClr>
                <a:srgbClr val="FFC000"/>
              </a:buClr>
            </a:pPr>
            <a:endParaRPr lang="en-US" sz="2800" dirty="0">
              <a:effectLst>
                <a:outerShdw blurRad="38100" dist="38100" dir="2700000" algn="tl">
                  <a:srgbClr val="000000">
                    <a:alpha val="43137"/>
                  </a:srgbClr>
                </a:outerShdw>
              </a:effectLst>
            </a:endParaRPr>
          </a:p>
          <a:p>
            <a:pPr marL="285750" indent="-285750">
              <a:buClr>
                <a:srgbClr val="FFC000"/>
              </a:buClr>
              <a:buFont typeface="Wingdings" panose="05000000000000000000" pitchFamily="2" charset="2"/>
              <a:buChar char="§"/>
            </a:pPr>
            <a:r>
              <a:rPr lang="en-US" sz="2800" dirty="0" smtClean="0">
                <a:effectLst>
                  <a:outerShdw blurRad="38100" dist="38100" dir="2700000" algn="tl">
                    <a:srgbClr val="000000">
                      <a:alpha val="43137"/>
                    </a:srgbClr>
                  </a:outerShdw>
                </a:effectLst>
              </a:rPr>
              <a:t>When, if ever, should we survey in minor or experimental hosts? Is that worth the allocation of resources?</a:t>
            </a:r>
          </a:p>
          <a:p>
            <a:pPr>
              <a:buClr>
                <a:srgbClr val="FFC000"/>
              </a:buClr>
            </a:pPr>
            <a:endParaRPr lang="en-US" sz="2800" dirty="0">
              <a:effectLst>
                <a:outerShdw blurRad="38100" dist="38100" dir="2700000" algn="tl">
                  <a:srgbClr val="000000">
                    <a:alpha val="43137"/>
                  </a:srgbClr>
                </a:outerShdw>
              </a:effectLst>
            </a:endParaRPr>
          </a:p>
          <a:p>
            <a:pPr>
              <a:buClr>
                <a:srgbClr val="FFC000"/>
              </a:buClr>
            </a:pPr>
            <a:endParaRPr lang="en-US" sz="2800" dirty="0" smtClean="0">
              <a:effectLst>
                <a:outerShdw blurRad="38100" dist="38100" dir="2700000" algn="tl">
                  <a:srgbClr val="000000">
                    <a:alpha val="43137"/>
                  </a:srgbClr>
                </a:outerShdw>
              </a:effectLst>
            </a:endParaRPr>
          </a:p>
          <a:p>
            <a:pPr marL="285750" indent="-285750">
              <a:buClr>
                <a:srgbClr val="FFC000"/>
              </a:buClr>
              <a:buFont typeface="Wingdings" panose="05000000000000000000" pitchFamily="2" charset="2"/>
              <a:buChar char="§"/>
            </a:pPr>
            <a:endParaRPr lang="en-US" sz="2800" dirty="0">
              <a:effectLst>
                <a:outerShdw blurRad="38100" dist="38100" dir="2700000" algn="tl">
                  <a:srgbClr val="000000">
                    <a:alpha val="43137"/>
                  </a:srgbClr>
                </a:outerShdw>
              </a:effectLst>
            </a:endParaRPr>
          </a:p>
        </p:txBody>
      </p:sp>
      <p:grpSp>
        <p:nvGrpSpPr>
          <p:cNvPr id="4" name="Group 3"/>
          <p:cNvGrpSpPr/>
          <p:nvPr/>
        </p:nvGrpSpPr>
        <p:grpSpPr>
          <a:xfrm>
            <a:off x="0" y="0"/>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40303306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l="33333" t="7407" r="23333" b="18889"/>
          <a:stretch/>
        </p:blipFill>
        <p:spPr>
          <a:xfrm rot="5400000">
            <a:off x="3027131" y="2061804"/>
            <a:ext cx="3165937" cy="4038600"/>
          </a:xfrm>
          <a:prstGeom prst="rect">
            <a:avLst/>
          </a:prstGeom>
        </p:spPr>
      </p:pic>
      <p:grpSp>
        <p:nvGrpSpPr>
          <p:cNvPr id="4" name="Group 3"/>
          <p:cNvGrpSpPr/>
          <p:nvPr/>
        </p:nvGrpSpPr>
        <p:grpSpPr>
          <a:xfrm>
            <a:off x="4648200" y="1736134"/>
            <a:ext cx="2057401" cy="1524000"/>
            <a:chOff x="4953000" y="1752600"/>
            <a:chExt cx="2057401" cy="1524000"/>
          </a:xfrm>
        </p:grpSpPr>
        <p:sp>
          <p:nvSpPr>
            <p:cNvPr id="6" name="Oval Callout 5"/>
            <p:cNvSpPr/>
            <p:nvPr/>
          </p:nvSpPr>
          <p:spPr bwMode="auto">
            <a:xfrm>
              <a:off x="4953000" y="1752600"/>
              <a:ext cx="2057401" cy="1524000"/>
            </a:xfrm>
            <a:prstGeom prst="wedgeEllipseCallout">
              <a:avLst/>
            </a:prstGeom>
            <a:solidFill>
              <a:schemeClr val="accent1">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a:solidFill>
                  <a:srgbClr val="FF0000"/>
                </a:solidFill>
              </a:endParaRPr>
            </a:p>
          </p:txBody>
        </p:sp>
        <p:sp>
          <p:nvSpPr>
            <p:cNvPr id="7" name="TextBox 6"/>
            <p:cNvSpPr txBox="1"/>
            <p:nvPr/>
          </p:nvSpPr>
          <p:spPr>
            <a:xfrm>
              <a:off x="5257800" y="2017752"/>
              <a:ext cx="1447800" cy="1107996"/>
            </a:xfrm>
            <a:prstGeom prst="rect">
              <a:avLst/>
            </a:prstGeom>
            <a:noFill/>
          </p:spPr>
          <p:txBody>
            <a:bodyPr wrap="square" rtlCol="0">
              <a:spAutoFit/>
            </a:bodyPr>
            <a:lstStyle/>
            <a:p>
              <a:r>
                <a:rPr lang="en-US" sz="6600" dirty="0" smtClean="0"/>
                <a:t>???</a:t>
              </a:r>
              <a:endParaRPr lang="en-US" sz="6600" dirty="0"/>
            </a:p>
          </p:txBody>
        </p:sp>
      </p:grpSp>
      <p:grpSp>
        <p:nvGrpSpPr>
          <p:cNvPr id="8" name="Group 7"/>
          <p:cNvGrpSpPr/>
          <p:nvPr/>
        </p:nvGrpSpPr>
        <p:grpSpPr>
          <a:xfrm>
            <a:off x="0" y="0"/>
            <a:ext cx="9144000" cy="706993"/>
            <a:chOff x="0" y="0"/>
            <a:chExt cx="9144000" cy="706993"/>
          </a:xfrm>
        </p:grpSpPr>
        <p:sp>
          <p:nvSpPr>
            <p:cNvPr id="9" name="Rectangle 8"/>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10" name="Picture 9" descr=" SigLockup Master PwPt.Neg-transbg.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346733661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BEBFB2040A535C43B5D299C7D2FFBC1F" ma:contentTypeVersion="0" ma:contentTypeDescription="Create a new document." ma:contentTypeScope="" ma:versionID="c573eb81482f1ec6672eee083e2b7756">
  <xsd:schema xmlns:xsd="http://www.w3.org/2001/XMLSchema" xmlns:xs="http://www.w3.org/2001/XMLSchema" xmlns:p="http://schemas.microsoft.com/office/2006/metadata/properties" xmlns:ns2="7fd4ba14-f2ba-4a61-895d-5284c5e27a86" targetNamespace="http://schemas.microsoft.com/office/2006/metadata/properties" ma:root="true" ma:fieldsID="a623f4b19e048ec90d97983373819fb2" ns2:_="">
    <xsd:import namespace="7fd4ba14-f2ba-4a61-895d-5284c5e27a86"/>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d4ba14-f2ba-4a61-895d-5284c5e27a8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7fd4ba14-f2ba-4a61-895d-5284c5e27a86">QUH3WAVMCTA7-1764230669-7296</_dlc_DocId>
    <_dlc_DocIdUrl xmlns="7fd4ba14-f2ba-4a61-895d-5284c5e27a86">
      <Url>https://ems-team.usda.gov/sites/aphis-ppq-scitech/cphst/pd/_layouts/15/DocIdRedir.aspx?ID=QUH3WAVMCTA7-1764230669-7296</Url>
      <Description>QUH3WAVMCTA7-1764230669-7296</Description>
    </_dlc_DocIdUrl>
  </documentManagement>
</p:properties>
</file>

<file path=customXml/itemProps1.xml><?xml version="1.0" encoding="utf-8"?>
<ds:datastoreItem xmlns:ds="http://schemas.openxmlformats.org/officeDocument/2006/customXml" ds:itemID="{B7F4DFE3-A2F2-44E3-B4C5-B954CE749E7C}">
  <ds:schemaRefs>
    <ds:schemaRef ds:uri="http://schemas.microsoft.com/sharepoint/events"/>
  </ds:schemaRefs>
</ds:datastoreItem>
</file>

<file path=customXml/itemProps2.xml><?xml version="1.0" encoding="utf-8"?>
<ds:datastoreItem xmlns:ds="http://schemas.openxmlformats.org/officeDocument/2006/customXml" ds:itemID="{80748F75-325C-4AB2-8067-A313F89E87D4}"/>
</file>

<file path=customXml/itemProps3.xml><?xml version="1.0" encoding="utf-8"?>
<ds:datastoreItem xmlns:ds="http://schemas.openxmlformats.org/officeDocument/2006/customXml" ds:itemID="{56FE9A3A-AC74-43B5-8477-37CBE0B30745}">
  <ds:schemaRefs>
    <ds:schemaRef ds:uri="http://schemas.microsoft.com/sharepoint/v3/contenttype/forms"/>
  </ds:schemaRefs>
</ds:datastoreItem>
</file>

<file path=customXml/itemProps4.xml><?xml version="1.0" encoding="utf-8"?>
<ds:datastoreItem xmlns:ds="http://schemas.openxmlformats.org/officeDocument/2006/customXml" ds:itemID="{A4D37569-18B0-4A74-A883-B92966135F5B}">
  <ds:schemaRefs>
    <ds:schemaRef ds:uri="http://purl.org/dc/dcmitype/"/>
    <ds:schemaRef ds:uri="7fd4ba14-f2ba-4a61-895d-5284c5e27a86"/>
    <ds:schemaRef ds:uri="http://purl.org/dc/terms/"/>
    <ds:schemaRef ds:uri="http://purl.org/dc/elements/1.1/"/>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Textured</Template>
  <TotalTime>10780</TotalTime>
  <Words>677</Words>
  <Application>Microsoft Office PowerPoint</Application>
  <PresentationFormat>On-screen Show (4:3)</PresentationFormat>
  <Paragraphs>162</Paragraphs>
  <Slides>8</Slides>
  <Notes>8</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8</vt:i4>
      </vt:variant>
    </vt:vector>
  </HeadingPairs>
  <TitlesOfParts>
    <vt:vector size="15" baseType="lpstr">
      <vt:lpstr>Arial</vt:lpstr>
      <vt:lpstr>Calibri</vt:lpstr>
      <vt:lpstr>Tahoma</vt:lpstr>
      <vt:lpstr>Wingdings</vt:lpstr>
      <vt:lpstr>Textured</vt:lpstr>
      <vt:lpstr>Acrobat Document</vt:lpstr>
      <vt:lpstr>Photo Editor Photo</vt:lpstr>
      <vt:lpstr>2019 Host Damage Criteria </vt:lpstr>
      <vt:lpstr>Topics</vt:lpstr>
      <vt:lpstr>Pest List Issues</vt:lpstr>
      <vt:lpstr>Host Issues</vt:lpstr>
      <vt:lpstr>Host Issues</vt:lpstr>
      <vt:lpstr>PowerPoint Presentation</vt:lpstr>
      <vt:lpstr>PowerPoint Presentation</vt:lpstr>
      <vt:lpstr>Questions</vt:lpstr>
    </vt:vector>
  </TitlesOfParts>
  <Company>USDA APHIS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lkennaway</dc:creator>
  <cp:lastModifiedBy>Mackesy, Daniel Z - APHIS</cp:lastModifiedBy>
  <cp:revision>649</cp:revision>
  <cp:lastPrinted>2018-02-02T15:54:15Z</cp:lastPrinted>
  <dcterms:created xsi:type="dcterms:W3CDTF">2008-07-31T20:19:29Z</dcterms:created>
  <dcterms:modified xsi:type="dcterms:W3CDTF">2018-02-08T13:40:45Z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0x010100BEBFB2040A535C43B5D299C7D2FFBC1F</vt:lpwstr>
  </property>
  <property fmtid="{D5CDD505-2E9C-101B-9397-08002B2CF9AE}" pid="3" name="_dlc_DocIdItemGuid">
    <vt:lpwstr>04ff1b3e-922f-4a78-8a77-0c4e7c874283</vt:lpwstr>
  </property>
</Properties>
</file>