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5"/>
  </p:sldMasterIdLst>
  <p:notesMasterIdLst>
    <p:notesMasterId r:id="rId23"/>
  </p:notesMasterIdLst>
  <p:handoutMasterIdLst>
    <p:handoutMasterId r:id="rId24"/>
  </p:handoutMasterIdLst>
  <p:sldIdLst>
    <p:sldId id="367" r:id="rId6"/>
    <p:sldId id="369" r:id="rId7"/>
    <p:sldId id="386" r:id="rId8"/>
    <p:sldId id="390" r:id="rId9"/>
    <p:sldId id="391" r:id="rId10"/>
    <p:sldId id="389" r:id="rId11"/>
    <p:sldId id="387" r:id="rId12"/>
    <p:sldId id="388" r:id="rId13"/>
    <p:sldId id="377" r:id="rId14"/>
    <p:sldId id="381" r:id="rId15"/>
    <p:sldId id="380" r:id="rId16"/>
    <p:sldId id="382" r:id="rId17"/>
    <p:sldId id="322" r:id="rId18"/>
    <p:sldId id="384" r:id="rId19"/>
    <p:sldId id="375" r:id="rId20"/>
    <p:sldId id="338" r:id="rId21"/>
    <p:sldId id="319" r:id="rId22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litha" initials="TPM" lastIdx="1" clrIdx="0"/>
  <p:cmAuthor id="1" name="Mackesy, Daniel Z - APHIS" initials="MDZ-A" lastIdx="1" clrIdx="1">
    <p:extLst>
      <p:ext uri="{19B8F6BF-5375-455C-9EA6-DF929625EA0E}">
        <p15:presenceInfo xmlns:p15="http://schemas.microsoft.com/office/powerpoint/2012/main" userId="S-1-5-21-2443529608-3098792306-3041422421-4170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  <a:srgbClr val="FFFF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37" autoAdjust="0"/>
    <p:restoredTop sz="89883" autoAdjust="0"/>
  </p:normalViewPr>
  <p:slideViewPr>
    <p:cSldViewPr>
      <p:cViewPr varScale="1">
        <p:scale>
          <a:sx n="81" d="100"/>
          <a:sy n="81" d="100"/>
        </p:scale>
        <p:origin x="11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114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029" y="0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/>
          <a:lstStyle>
            <a:lvl1pPr algn="r">
              <a:defRPr sz="1200"/>
            </a:lvl1pPr>
          </a:lstStyle>
          <a:p>
            <a:fld id="{50C14F02-61C8-43CE-9583-F34EC7B6FC74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8709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029" y="8838709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 anchor="b"/>
          <a:lstStyle>
            <a:lvl1pPr algn="r">
              <a:defRPr sz="1200"/>
            </a:lvl1pPr>
          </a:lstStyle>
          <a:p>
            <a:fld id="{01A68C26-11B5-4CDA-9272-F4D42B876C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929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029" y="0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5" y="4420955"/>
            <a:ext cx="5615297" cy="418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8709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029" y="8838709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2DF7B70-8741-48D4-83E6-72A507849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98B628-E3CF-4B93-A86E-E3CA5E6192E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1604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Manuals</a:t>
            </a:r>
            <a:r>
              <a:rPr lang="en-US" baseline="0" dirty="0" smtClean="0"/>
              <a:t> are on hold indefinitely due to staffing issues. Eventually, we plan to add sorghum pests to the corn survey and add an apple/pear manual.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05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host matrix</a:t>
            </a:r>
            <a:r>
              <a:rPr lang="en-US" baseline="0" dirty="0" smtClean="0"/>
              <a:t> is a tool for identifying pests which are a threat to a given host, and a tool for identifying survey targets.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73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Host matrix is available as an excel file and as a search</a:t>
            </a:r>
            <a:r>
              <a:rPr lang="en-US" baseline="0" dirty="0" smtClean="0"/>
              <a:t> tool on the CAPS website. The excel file can be downloaded. Here is an example of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001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new host will</a:t>
            </a:r>
            <a:r>
              <a:rPr lang="en-US" baseline="0" dirty="0" smtClean="0"/>
              <a:t> be added. </a:t>
            </a:r>
            <a:r>
              <a:rPr lang="en-US" baseline="0" dirty="0" err="1" smtClean="0"/>
              <a:t>Sugarbeets</a:t>
            </a:r>
            <a:r>
              <a:rPr lang="en-US" baseline="0" dirty="0" smtClean="0"/>
              <a:t>. Please review the matrix and make suggestions for additional hosts that are added.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1038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Pests</a:t>
            </a:r>
            <a:r>
              <a:rPr lang="en-US" baseline="0" dirty="0" smtClean="0"/>
              <a:t> which are not host-specific are not included in the 2018 matrix and are best surveyed for along potential pathways of introduction. Weeds are also not included (Parasitic plants such as </a:t>
            </a:r>
            <a:r>
              <a:rPr lang="en-US" baseline="0" dirty="0" err="1" smtClean="0"/>
              <a:t>witchweed</a:t>
            </a:r>
            <a:r>
              <a:rPr lang="en-US" baseline="0" dirty="0" smtClean="0"/>
              <a:t> are included). In the interest of creating a simpler and more efficient tool, secondary hosts were not included.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675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67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</a:t>
            </a:r>
          </a:p>
          <a:p>
            <a:endParaRPr lang="en-US" dirty="0" smtClean="0"/>
          </a:p>
          <a:p>
            <a:pPr marL="171450" indent="-1714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Manual Changes</a:t>
            </a:r>
          </a:p>
          <a:p>
            <a:pPr marL="171450" indent="-1714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Upcoming/ Possible New Manuals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724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Instead of adding pests this year, the focus shifted to accuracy of survey lists.</a:t>
            </a:r>
            <a:r>
              <a:rPr lang="en-US" baseline="0" dirty="0" smtClean="0"/>
              <a:t> In addition, the CAPS list was reviewed, and some pests are candidates for removal in 2019.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68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two pests have new scientific names effective</a:t>
            </a:r>
            <a:r>
              <a:rPr lang="en-US" baseline="0" dirty="0" smtClean="0"/>
              <a:t> survey year 2019: Citrus fruit borer and GBNV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19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following pests are candidates for removal: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9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following pests are candidates for removal: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84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pest lists</a:t>
            </a:r>
            <a:r>
              <a:rPr lang="en-US" baseline="0" dirty="0" smtClean="0"/>
              <a:t> may look different after OPEP evaluations are completed for each current CAPS pest.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03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671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year, we will focus on cleaning</a:t>
            </a:r>
            <a:r>
              <a:rPr lang="en-US" baseline="0" dirty="0" smtClean="0"/>
              <a:t> up the commodity lists. As we revise each manual, OPEP evaluations and post-assessments will be done on pests.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5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1E28-FFB0-4C62-80E0-4EBD5B6838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D3B-4F08-41EA-B6F8-8CC8F5C44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4607-2843-4964-B2DA-C0B8DAF3B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26F-BCDB-42A1-95C4-5CE764E37E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26BA-B6BA-4AAD-9FBD-3CFBA2193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3545-2BD5-4DC6-882A-520BDD5A0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14BA1-B21D-46B4-8663-88F8E4F20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62425-02B7-4E56-B495-D15B0BFC2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AA82-BC48-4A69-9E5D-FF18DD4B4D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7B5D-D4E4-44D9-9132-B9C3F7FA4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A2B7-72DC-487C-883A-F62EC7412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F66E5C3-E3A3-4ACB-BADC-782A685DF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763000" cy="1828800"/>
          </a:xfrm>
        </p:spPr>
        <p:txBody>
          <a:bodyPr/>
          <a:lstStyle/>
          <a:p>
            <a:r>
              <a:rPr lang="en-US" dirty="0" smtClean="0"/>
              <a:t>2019 Pest List, Survey Manual, and Host Matrix Updates </a:t>
            </a:r>
            <a:endParaRPr lang="en-US" sz="3600" dirty="0" smtClean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533400"/>
          <a:ext cx="1295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4" name="Acrobat Document" r:id="rId4" imgW="1038370" imgH="1162212" progId="AcroExch.Document.7">
                  <p:embed/>
                </p:oleObj>
              </mc:Choice>
              <mc:Fallback>
                <p:oleObj name="Acrobat Document" r:id="rId4" imgW="1038370" imgH="1162212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33400"/>
                        <a:ext cx="1295400" cy="1371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85800" y="533400"/>
          <a:ext cx="16446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5" name="Photo Editor Photo" r:id="rId6" imgW="1047619" imgH="800212" progId="">
                  <p:embed/>
                </p:oleObj>
              </mc:Choice>
              <mc:Fallback>
                <p:oleObj name="Photo Editor Photo" r:id="rId6" imgW="1047619" imgH="80021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33400"/>
                        <a:ext cx="1644650" cy="10779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7000" y="533400"/>
            <a:ext cx="1676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1896" y="4800600"/>
            <a:ext cx="8885904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 Mackesy			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	Heather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Moylett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daniel.z.mackesy@aphis.usda.gov     	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	heather.moylett@aphis.usda.gov 		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037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825" y="607675"/>
            <a:ext cx="7854350" cy="664534"/>
          </a:xfrm>
        </p:spPr>
        <p:txBody>
          <a:bodyPr>
            <a:noAutofit/>
          </a:bodyPr>
          <a:lstStyle/>
          <a:p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</a:rPr>
              <a:t>Calendar year 2018 (proposed)</a:t>
            </a:r>
            <a:endParaRPr lang="en-US" sz="2800" b="1" dirty="0">
              <a:solidFill>
                <a:schemeClr val="tx2"/>
              </a:solidFill>
            </a:endParaRPr>
          </a:p>
          <a:p>
            <a:pPr marL="342900" indent="-3429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“Clean up” the commodity lists</a:t>
            </a:r>
          </a:p>
          <a:p>
            <a:pPr marL="1147762" indent="-342900" algn="l">
              <a:buClr>
                <a:srgbClr val="FFC000"/>
              </a:buClr>
              <a:buSzPct val="75000"/>
              <a:buFont typeface="Wingdings" panose="05000000000000000000" pitchFamily="2" charset="2"/>
              <a:buChar char="§"/>
              <a:tabLst>
                <a:tab pos="1200150" algn="l"/>
              </a:tabLs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we revise each manual, apply post-assessments to pests that never received it. Remove from list if necessary.</a:t>
            </a:r>
          </a:p>
          <a:p>
            <a:pPr marL="1147762" indent="-342900" algn="l">
              <a:buClr>
                <a:srgbClr val="FFC000"/>
              </a:buClr>
              <a:buSzPct val="75000"/>
              <a:buFont typeface="Wingdings" panose="05000000000000000000" pitchFamily="2" charset="2"/>
              <a:buChar char="§"/>
              <a:tabLst>
                <a:tab pos="1200150" algn="l"/>
              </a:tabLs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 commodity pests through OPEP. Remove low-ranking pests. High-ranking pests without good survey/diagnostic methods move to research list.</a:t>
            </a:r>
          </a:p>
          <a:p>
            <a:pPr marL="804862" algn="l">
              <a:buClr>
                <a:srgbClr val="0070C0"/>
              </a:buClr>
              <a:buSzPct val="75000"/>
              <a:tabLst>
                <a:tab pos="120015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8" name="Picture 7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393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825" y="607675"/>
            <a:ext cx="7854350" cy="664534"/>
          </a:xfrm>
        </p:spPr>
        <p:txBody>
          <a:bodyPr>
            <a:noAutofit/>
          </a:bodyPr>
          <a:lstStyle/>
          <a:p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/>
          </a:bodyPr>
          <a:lstStyle/>
          <a:p>
            <a:pPr marL="285750" algn="l">
              <a:buClr>
                <a:srgbClr val="FFC000"/>
              </a:buClr>
            </a:pPr>
            <a:r>
              <a:rPr lang="en-US" sz="2800" b="1" dirty="0" smtClean="0">
                <a:solidFill>
                  <a:schemeClr val="tx2"/>
                </a:solidFill>
              </a:rPr>
              <a:t>No new manual for 2019 survey season. New manuals are on hold indefinitely. </a:t>
            </a:r>
          </a:p>
          <a:p>
            <a:pPr marL="742950" indent="-4572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2"/>
              </a:solidFill>
            </a:endParaRPr>
          </a:p>
          <a:p>
            <a:pPr marL="285750" algn="l">
              <a:buClr>
                <a:srgbClr val="FFC000"/>
              </a:buClr>
            </a:pPr>
            <a:r>
              <a:rPr lang="en-US" sz="2800" dirty="0" smtClean="0">
                <a:solidFill>
                  <a:schemeClr val="tx2"/>
                </a:solidFill>
              </a:rPr>
              <a:t> In the manual queue: </a:t>
            </a:r>
            <a:endParaRPr lang="en-US" sz="2800" dirty="0">
              <a:solidFill>
                <a:schemeClr val="tx2"/>
              </a:solidFill>
            </a:endParaRPr>
          </a:p>
          <a:p>
            <a:pPr marL="742950" indent="-4572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1) Add Sorghum to Corn and update the pests for Corn.</a:t>
            </a:r>
          </a:p>
          <a:p>
            <a:pPr marL="742950" indent="-457200" algn="l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2) Apple/Pear: We have preliminary pest list.</a:t>
            </a:r>
          </a:p>
          <a:p>
            <a:pPr marL="517525" indent="-231775" algn="l"/>
            <a:endParaRPr lang="en-US" sz="2800" dirty="0">
              <a:solidFill>
                <a:schemeClr val="tx2"/>
              </a:solidFill>
            </a:endParaRPr>
          </a:p>
          <a:p>
            <a:pPr marL="396875" lvl="0" algn="l"/>
            <a:endParaRPr lang="en-US" sz="2400" dirty="0">
              <a:solidFill>
                <a:schemeClr val="tx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8" name="Picture 7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01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2019 Host Matrix Changes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5" name="Picture 4" descr=" SigLockup Master PwPt.Neg-transbg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96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60438"/>
          </a:xfrm>
        </p:spPr>
        <p:txBody>
          <a:bodyPr/>
          <a:lstStyle/>
          <a:p>
            <a:r>
              <a:rPr lang="en-US" dirty="0" smtClean="0"/>
              <a:t>Host Matrix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351544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CAPS pests which are threats to a given host. </a:t>
            </a:r>
          </a:p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 hosts of pests on the CAPS list.</a:t>
            </a:r>
          </a:p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otential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survey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targets.</a:t>
            </a:r>
          </a:p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7" name="Picture 6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793704" y="1475909"/>
            <a:ext cx="4634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FFC000"/>
              </a:buClr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tool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identifying: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6720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19200" y="1295400"/>
            <a:ext cx="7629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Available in spreadsheet form and as a search tool on the CAPS website.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3526" y="2198937"/>
            <a:ext cx="6324600" cy="1636693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12" name="Picture 11" descr=" SigLockup Master PwPt.Neg-transbg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60438"/>
          </a:xfrm>
        </p:spPr>
        <p:txBody>
          <a:bodyPr/>
          <a:lstStyle/>
          <a:p>
            <a:r>
              <a:rPr lang="en-US" dirty="0" smtClean="0"/>
              <a:t>Host Matrix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667" r="17500"/>
          <a:stretch/>
        </p:blipFill>
        <p:spPr>
          <a:xfrm>
            <a:off x="1533526" y="3886200"/>
            <a:ext cx="6324600" cy="284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4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64149"/>
            <a:ext cx="8229600" cy="1143000"/>
          </a:xfrm>
        </p:spPr>
        <p:txBody>
          <a:bodyPr/>
          <a:lstStyle/>
          <a:p>
            <a:r>
              <a:rPr lang="en-US" dirty="0" smtClean="0"/>
              <a:t>Changes to 2019 matrix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" y="1889711"/>
            <a:ext cx="8229600" cy="3951288"/>
          </a:xfrm>
        </p:spPr>
        <p:txBody>
          <a:bodyPr/>
          <a:lstStyle/>
          <a:p>
            <a:pPr>
              <a:buClr>
                <a:srgbClr val="FFC000"/>
              </a:buClr>
            </a:pPr>
            <a:r>
              <a:rPr lang="en-US" b="1" dirty="0" smtClean="0"/>
              <a:t>One new host added: </a:t>
            </a:r>
            <a:r>
              <a:rPr lang="en-US" dirty="0" err="1" smtClean="0"/>
              <a:t>Sugarbeets</a:t>
            </a:r>
            <a:r>
              <a:rPr lang="en-US" dirty="0" smtClean="0"/>
              <a:t>.</a:t>
            </a:r>
          </a:p>
          <a:p>
            <a:pPr>
              <a:buClr>
                <a:srgbClr val="FFC000"/>
              </a:buClr>
            </a:pPr>
            <a:endParaRPr lang="en-US" dirty="0" smtClean="0"/>
          </a:p>
          <a:p>
            <a:pPr>
              <a:buClr>
                <a:srgbClr val="FFC000"/>
              </a:buClr>
            </a:pPr>
            <a:r>
              <a:rPr lang="en-US" dirty="0" smtClean="0"/>
              <a:t>Literature reviews and host evaluations were performed on numerous </a:t>
            </a:r>
            <a:r>
              <a:rPr lang="en-US" dirty="0" err="1" smtClean="0"/>
              <a:t>polyphagous</a:t>
            </a:r>
            <a:r>
              <a:rPr lang="en-US" dirty="0" smtClean="0"/>
              <a:t> CAPS pests, and hosts without direct evidence of damage were removed.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10" name="Group 9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12" name="Picture 11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421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706993"/>
            <a:ext cx="8229600" cy="914400"/>
          </a:xfrm>
        </p:spPr>
        <p:txBody>
          <a:bodyPr/>
          <a:lstStyle/>
          <a:p>
            <a:r>
              <a:rPr lang="en-US" dirty="0" smtClean="0"/>
              <a:t>Not included in Host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1926193"/>
            <a:ext cx="8610600" cy="5486400"/>
          </a:xfrm>
        </p:spPr>
        <p:txBody>
          <a:bodyPr/>
          <a:lstStyle/>
          <a:p>
            <a:pPr marL="746125" lvl="2" indent="-34925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/>
              <a:t>Pests of stored products (</a:t>
            </a:r>
            <a:r>
              <a:rPr lang="en-US" sz="2800" dirty="0" err="1" smtClean="0"/>
              <a:t>Khapra</a:t>
            </a:r>
            <a:r>
              <a:rPr lang="en-US" sz="2800" dirty="0" smtClean="0"/>
              <a:t> Beetle).</a:t>
            </a:r>
          </a:p>
          <a:p>
            <a:pPr marL="396875" lvl="2" indent="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2800" dirty="0" smtClean="0"/>
          </a:p>
          <a:p>
            <a:pPr marL="746125" lvl="2" indent="-34925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Mollusks</a:t>
            </a:r>
          </a:p>
          <a:p>
            <a:pPr marL="396875" lvl="2" indent="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746125" lvl="2" indent="-34925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Weeds</a:t>
            </a:r>
          </a:p>
          <a:p>
            <a:pPr marL="396875" lvl="2" indent="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746125" lvl="2" indent="-34925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Secondary hosts of pests</a:t>
            </a:r>
          </a:p>
          <a:p>
            <a:pPr marL="396875" lvl="2" indent="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26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396875" lvl="2" indent="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2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746125" lvl="2" indent="-349250">
              <a:spcBef>
                <a:spcPts val="300"/>
              </a:spcBef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endParaRPr lang="en-US" sz="22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965200" lvl="3" indent="0">
              <a:buClr>
                <a:schemeClr val="tx2">
                  <a:lumMod val="75000"/>
                </a:schemeClr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3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6" name="Picture 5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26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???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10" name="Picture 9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pic>
        <p:nvPicPr>
          <p:cNvPr id="5122" name="Picture 2" descr="8093014201566422285151008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2032951" y="2192538"/>
            <a:ext cx="5078097" cy="3893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3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371600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4600" y="2057400"/>
            <a:ext cx="5334000" cy="4114800"/>
          </a:xfrm>
        </p:spPr>
        <p:txBody>
          <a:bodyPr/>
          <a:lstStyle/>
          <a:p>
            <a:pPr>
              <a:buClr>
                <a:srgbClr val="FFC000"/>
              </a:buClr>
            </a:pPr>
            <a:r>
              <a:rPr lang="en-US" dirty="0" smtClean="0"/>
              <a:t>Pest List </a:t>
            </a:r>
            <a:r>
              <a:rPr lang="en-US" dirty="0" smtClean="0"/>
              <a:t>Updates</a:t>
            </a:r>
          </a:p>
          <a:p>
            <a:pPr marL="0" indent="0">
              <a:buClr>
                <a:srgbClr val="FFC000"/>
              </a:buClr>
              <a:buNone/>
            </a:pPr>
            <a:endParaRPr lang="en-US" dirty="0" smtClean="0"/>
          </a:p>
          <a:p>
            <a:pPr>
              <a:buClr>
                <a:srgbClr val="FFC000"/>
              </a:buClr>
            </a:pPr>
            <a:r>
              <a:rPr lang="en-US" dirty="0" smtClean="0"/>
              <a:t>Survey Manual </a:t>
            </a:r>
            <a:r>
              <a:rPr lang="en-US" dirty="0" smtClean="0"/>
              <a:t>Updates</a:t>
            </a:r>
          </a:p>
          <a:p>
            <a:pPr marL="0" indent="0">
              <a:buClr>
                <a:srgbClr val="FFC000"/>
              </a:buClr>
              <a:buNone/>
            </a:pPr>
            <a:endParaRPr lang="en-US" dirty="0" smtClean="0"/>
          </a:p>
          <a:p>
            <a:pPr>
              <a:buClr>
                <a:srgbClr val="FFC000"/>
              </a:buClr>
            </a:pPr>
            <a:r>
              <a:rPr lang="en-US" dirty="0" smtClean="0"/>
              <a:t>Host Matrix Updates</a:t>
            </a:r>
          </a:p>
          <a:p>
            <a:pPr>
              <a:buClr>
                <a:srgbClr val="FFC000"/>
              </a:buClr>
            </a:pPr>
            <a:endParaRPr lang="en-US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7" name="Picture 6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87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/>
              <a:t>Pest List Updates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1371600"/>
            <a:ext cx="6553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a yearlong staffing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shortage,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new pests will be added to the 2019 CAPS list.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Pest lists were thoroughly reviewed for accuracy, and CAPS pests were also reviewed for possible removal.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6" name="Picture 5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05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/>
              <a:t>Pest List Updates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98459" y="951635"/>
            <a:ext cx="655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Pests with name changes in 2019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6" name="Picture 5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41947"/>
              </p:ext>
            </p:extLst>
          </p:nvPr>
        </p:nvGraphicFramePr>
        <p:xfrm>
          <a:off x="822159" y="2094635"/>
          <a:ext cx="7848599" cy="144943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912920"/>
                <a:gridCol w="1249380"/>
                <a:gridCol w="2632723"/>
                <a:gridCol w="2053576"/>
              </a:tblGrid>
              <a:tr h="53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Pest 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Common Name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 New Name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Pest</a:t>
                      </a:r>
                      <a:r>
                        <a:rPr lang="en-US" sz="1400" b="1" u="sng" strike="noStrike" baseline="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 Lists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b"/>
                </a:tc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i="1" u="none" strike="noStrike" dirty="0" err="1" smtClean="0">
                          <a:solidFill>
                            <a:srgbClr val="000000"/>
                          </a:solidFill>
                          <a:effectLst/>
                        </a:rPr>
                        <a:t>Tospovirus</a:t>
                      </a:r>
                      <a:r>
                        <a:rPr lang="en-US" sz="1400" i="1" u="none" strike="noStrike" dirty="0" smtClean="0">
                          <a:solidFill>
                            <a:srgbClr val="000000"/>
                          </a:solidFill>
                          <a:effectLst/>
                        </a:rPr>
                        <a:t> Groundnut bud necrosis virus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883" marR="7883" marT="788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Groundnut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bud necrosis virus (GBNV)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83" marR="7883" marT="7883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i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Orthotospovirus</a:t>
                      </a:r>
                      <a:r>
                        <a:rPr lang="en-US" sz="1400" i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Groundnut bud necrosis virus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Economic and Environmental</a:t>
                      </a:r>
                    </a:p>
                    <a:p>
                      <a:pPr algn="l" rtl="0" fontAlgn="ctr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l" rtl="0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Solanaceous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7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533400"/>
            <a:ext cx="7772400" cy="70699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9pPr>
          </a:lstStyle>
          <a:p>
            <a:r>
              <a:rPr lang="en-US" kern="0" dirty="0" smtClean="0"/>
              <a:t>Pest List Updates</a:t>
            </a:r>
            <a:endParaRPr lang="en-US" kern="0" dirty="0"/>
          </a:p>
        </p:txBody>
      </p:sp>
      <p:sp>
        <p:nvSpPr>
          <p:cNvPr id="6" name="TextBox 5"/>
          <p:cNvSpPr txBox="1"/>
          <p:nvPr/>
        </p:nvSpPr>
        <p:spPr>
          <a:xfrm>
            <a:off x="1685924" y="1295400"/>
            <a:ext cx="7000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Candidates for removal from CAPS list</a:t>
            </a:r>
          </a:p>
          <a:p>
            <a:pPr marL="1828800" lvl="3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9" name="Picture 8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058647"/>
              </p:ext>
            </p:extLst>
          </p:nvPr>
        </p:nvGraphicFramePr>
        <p:xfrm>
          <a:off x="685801" y="1985327"/>
          <a:ext cx="8000999" cy="447173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638300"/>
                <a:gridCol w="1371600"/>
                <a:gridCol w="1371600"/>
                <a:gridCol w="1905000"/>
                <a:gridCol w="1714499"/>
              </a:tblGrid>
              <a:tr h="5353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u="sng" dirty="0">
                          <a:solidFill>
                            <a:sysClr val="windowText" lastClr="000000"/>
                          </a:solidFill>
                          <a:effectLst/>
                        </a:rPr>
                        <a:t>Pest </a:t>
                      </a:r>
                      <a:endParaRPr lang="en-US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u="sng">
                          <a:solidFill>
                            <a:sysClr val="windowText" lastClr="000000"/>
                          </a:solidFill>
                          <a:effectLst/>
                        </a:rPr>
                        <a:t>Common Name</a:t>
                      </a:r>
                      <a:endParaRPr lang="en-US" sz="14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u="sng">
                          <a:solidFill>
                            <a:sysClr val="windowText" lastClr="000000"/>
                          </a:solidFill>
                          <a:effectLst/>
                        </a:rPr>
                        <a:t> Pest Lists</a:t>
                      </a:r>
                      <a:endParaRPr lang="en-US" sz="14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u="sng">
                          <a:solidFill>
                            <a:sysClr val="windowText" lastClr="000000"/>
                          </a:solidFill>
                          <a:effectLst/>
                        </a:rPr>
                        <a:t>Reason for removal</a:t>
                      </a:r>
                      <a:endParaRPr lang="en-US" sz="14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u="sng" dirty="0">
                          <a:solidFill>
                            <a:sysClr val="windowText" lastClr="000000"/>
                          </a:solidFill>
                          <a:effectLst/>
                        </a:rPr>
                        <a:t>OPEP status</a:t>
                      </a:r>
                      <a:endParaRPr lang="en-US" sz="14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 anchor="b"/>
                </a:tc>
              </a:tr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Chlorophorus</a:t>
                      </a:r>
                      <a:r>
                        <a:rPr lang="en-US" sz="1400" i="1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strobilicola</a:t>
                      </a:r>
                      <a:endParaRPr lang="en-US" sz="140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Slender-banded pinecone longhorn beetle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EWBB/BB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Pine is only known host, direct evidence is weak.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No trap/lure available. 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Pending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</a:tr>
              <a:tr h="653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i="1">
                          <a:solidFill>
                            <a:sysClr val="windowText" lastClr="000000"/>
                          </a:solidFill>
                          <a:effectLst/>
                        </a:rPr>
                        <a:t>Eutetranychus orientalis</a:t>
                      </a:r>
                      <a:endParaRPr lang="en-US" sz="1400" i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Citrus brown mite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cotton, soybean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Citrus is only major host with direct evidence.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No direct evidence for cotton or soybean.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Pending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0"/>
                </a:tc>
              </a:tr>
              <a:tr h="639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Onopordum</a:t>
                      </a:r>
                      <a:r>
                        <a:rPr lang="en-US" sz="1400" i="1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acaulon</a:t>
                      </a:r>
                      <a:endParaRPr lang="en-US" sz="140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Horse thistle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economic and environmental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Rarely surveyed </a:t>
                      </a: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for.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N/A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Unaspis</a:t>
                      </a:r>
                      <a:r>
                        <a:rPr lang="en-US" sz="1400" i="1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yanonensis</a:t>
                      </a:r>
                      <a:endParaRPr lang="en-US" sz="140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Arrowhead scale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additional pests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Citrus is only host with direct evidence</a:t>
                      </a: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surveyed for since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Complete (Mod impact)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58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533400"/>
            <a:ext cx="7772400" cy="70699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9pPr>
          </a:lstStyle>
          <a:p>
            <a:r>
              <a:rPr lang="en-US" kern="0" dirty="0" smtClean="0"/>
              <a:t>Pest List Updates</a:t>
            </a:r>
            <a:endParaRPr lang="en-US" kern="0" dirty="0"/>
          </a:p>
        </p:txBody>
      </p:sp>
      <p:sp>
        <p:nvSpPr>
          <p:cNvPr id="6" name="TextBox 5"/>
          <p:cNvSpPr txBox="1"/>
          <p:nvPr/>
        </p:nvSpPr>
        <p:spPr>
          <a:xfrm>
            <a:off x="1644074" y="1217088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changes to CAPS pest lists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9" name="Picture 8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727833"/>
              </p:ext>
            </p:extLst>
          </p:nvPr>
        </p:nvGraphicFramePr>
        <p:xfrm>
          <a:off x="304800" y="1883807"/>
          <a:ext cx="8534400" cy="425018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828800"/>
                <a:gridCol w="2051050"/>
                <a:gridCol w="1689100"/>
                <a:gridCol w="296545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Pest 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>
                          <a:solidFill>
                            <a:sysClr val="windowText" lastClr="000000"/>
                          </a:solidFill>
                          <a:effectLst/>
                        </a:rPr>
                        <a:t>Common Name</a:t>
                      </a:r>
                      <a:endParaRPr lang="en-US" sz="1400" b="1" i="0" u="sng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>
                          <a:solidFill>
                            <a:sysClr val="windowText" lastClr="000000"/>
                          </a:solidFill>
                          <a:effectLst/>
                        </a:rPr>
                        <a:t>Proposed changes</a:t>
                      </a:r>
                      <a:endParaRPr lang="en-US" sz="1400" b="1" i="0" u="sng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Reason for change</a:t>
                      </a:r>
                      <a:endParaRPr lang="en-US" sz="1400" b="1" i="0" u="sng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0401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Alectra vogelii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Yellow witchweed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Soybean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list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Soybean is a secondary host. Cowpea is the main host.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4191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Autographa gamma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Silver Y moth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corn, grape, soybean,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wheat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No direct evidence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41719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Cernuella virgata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Maritime garden snail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Add to mollusk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Inadvertently </a:t>
                      </a:r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omitted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6096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Heteronychus arator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Black maize beetle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grape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Grape appears to be a minor host. Very little direct evidence.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Lymantria mathura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Rosy moth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pine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and oak list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Experimental evidence only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438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Spodoptera littoralis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Egyptian </a:t>
                      </a:r>
                      <a:r>
                        <a:rPr lang="en-US" sz="14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cottonworm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grape, small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grains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No direct evidence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Spodoptera litura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Cotton cutworm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corn,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grape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No direct evidence</a:t>
                      </a:r>
                      <a:endParaRPr lang="en-US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i="1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Thaumatotibia leucotreta</a:t>
                      </a:r>
                      <a:endParaRPr lang="en-US" sz="1400" b="0" i="1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False codling moth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Remove from grape, </a:t>
                      </a:r>
                      <a:r>
                        <a:rPr lang="en-US" sz="140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oak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No direct evidence</a:t>
                      </a:r>
                      <a:endParaRPr 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07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/>
              <a:t>Pest List Updates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47800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Beyond 2018, the pest lists will likely change as more CAPS pests receive an OPEP evaluation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OPEP evaluations for 32 CAPS pest are pending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Clr>
                <a:srgbClr val="FFC000"/>
              </a:buClr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 additional CAPS arthropods and pathogens will need OPEP evaluations in the future.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7" name="Picture 6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158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4" name="Picture 3" descr=" SigLockup Master PwPt.Neg-transbg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905000" y="3048000"/>
            <a:ext cx="55819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 Manual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266236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445"/>
            <a:ext cx="7772400" cy="1828800"/>
          </a:xfrm>
        </p:spPr>
        <p:txBody>
          <a:bodyPr/>
          <a:lstStyle/>
          <a:p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741875" y="1836260"/>
            <a:ext cx="8268417" cy="484804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Clr>
                <a:srgbClr val="FFC000"/>
              </a:buClr>
              <a:buNone/>
            </a:pPr>
            <a:r>
              <a:rPr lang="en-US" sz="2800" b="1" kern="0" dirty="0" smtClean="0">
                <a:solidFill>
                  <a:schemeClr val="tx2"/>
                </a:solidFill>
              </a:rPr>
              <a:t>Deliver calendar year 2018 (Contingent on staffing levels)</a:t>
            </a:r>
          </a:p>
          <a:p>
            <a:pPr marL="74295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kern="0" dirty="0" smtClean="0"/>
              <a:t>Publish datasheets </a:t>
            </a:r>
            <a:r>
              <a:rPr lang="en-US" sz="2800" kern="0" dirty="0"/>
              <a:t>for remaining new 2018 pests (drafts completed</a:t>
            </a:r>
            <a:r>
              <a:rPr lang="en-US" sz="2800" kern="0" dirty="0" smtClean="0"/>
              <a:t>)</a:t>
            </a:r>
          </a:p>
          <a:p>
            <a:pPr marL="74295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kern="0" dirty="0" smtClean="0"/>
              <a:t>Revise Pine manual and datasheets (manual intro revised, datasheets near completion)</a:t>
            </a:r>
          </a:p>
          <a:p>
            <a:pPr marL="742950" indent="-4572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800" kern="0" dirty="0" smtClean="0"/>
              <a:t>Revise Oak manual and datasheets (in progress)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06993"/>
            <a:chOff x="0" y="0"/>
            <a:chExt cx="9144000" cy="70699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706993"/>
            </a:xfrm>
            <a:prstGeom prst="rect">
              <a:avLst/>
            </a:prstGeom>
            <a:solidFill>
              <a:srgbClr val="002D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pic>
          <p:nvPicPr>
            <p:cNvPr id="6" name="Picture 5" descr=" SigLockup Master PwPt.Neg-transbg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932" y="140810"/>
              <a:ext cx="2876453" cy="4328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833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fd4ba14-f2ba-4a61-895d-5284c5e27a86">QUH3WAVMCTA7-1764230669-7297</_dlc_DocId>
    <_dlc_DocIdUrl xmlns="7fd4ba14-f2ba-4a61-895d-5284c5e27a86">
      <Url>https://ems-team.usda.gov/sites/aphis-ppq-scitech/cphst/pd/_layouts/15/DocIdRedir.aspx?ID=QUH3WAVMCTA7-1764230669-7297</Url>
      <Description>QUH3WAVMCTA7-1764230669-7297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FB2040A535C43B5D299C7D2FFBC1F" ma:contentTypeVersion="0" ma:contentTypeDescription="Create a new document." ma:contentTypeScope="" ma:versionID="c573eb81482f1ec6672eee083e2b7756">
  <xsd:schema xmlns:xsd="http://www.w3.org/2001/XMLSchema" xmlns:xs="http://www.w3.org/2001/XMLSchema" xmlns:p="http://schemas.microsoft.com/office/2006/metadata/properties" xmlns:ns2="7fd4ba14-f2ba-4a61-895d-5284c5e27a86" targetNamespace="http://schemas.microsoft.com/office/2006/metadata/properties" ma:root="true" ma:fieldsID="a623f4b19e048ec90d97983373819fb2" ns2:_="">
    <xsd:import namespace="7fd4ba14-f2ba-4a61-895d-5284c5e27a8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d4ba14-f2ba-4a61-895d-5284c5e27a8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49BF68-41F5-4072-9A7B-E21E1C8D5CF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6FE9A3A-AC74-43B5-8477-37CBE0B307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D37569-18B0-4A74-A883-B92966135F5B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fd4ba14-f2ba-4a61-895d-5284c5e27a86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CB0A84BD-AE32-4E39-975B-CF3455FE7E84}"/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11706</TotalTime>
  <Words>947</Words>
  <Application>Microsoft Office PowerPoint</Application>
  <PresentationFormat>On-screen Show (4:3)</PresentationFormat>
  <Paragraphs>179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Tahoma</vt:lpstr>
      <vt:lpstr>Times New Roman</vt:lpstr>
      <vt:lpstr>Wingdings</vt:lpstr>
      <vt:lpstr>Textured</vt:lpstr>
      <vt:lpstr>Acrobat Document</vt:lpstr>
      <vt:lpstr>Photo Editor Photo</vt:lpstr>
      <vt:lpstr>2019 Pest List, Survey Manual, and Host Matrix Updates </vt:lpstr>
      <vt:lpstr>Topics</vt:lpstr>
      <vt:lpstr>Pest List Updates</vt:lpstr>
      <vt:lpstr>Pest List Updates</vt:lpstr>
      <vt:lpstr>PowerPoint Presentation</vt:lpstr>
      <vt:lpstr>PowerPoint Presentation</vt:lpstr>
      <vt:lpstr>Pest List Updates</vt:lpstr>
      <vt:lpstr>PowerPoint Presentation</vt:lpstr>
      <vt:lpstr>Manual Updates</vt:lpstr>
      <vt:lpstr>Manual Updates</vt:lpstr>
      <vt:lpstr>Manual Updates</vt:lpstr>
      <vt:lpstr>2019 Host Matrix Changes </vt:lpstr>
      <vt:lpstr>Host Matrix</vt:lpstr>
      <vt:lpstr>Host Matrix</vt:lpstr>
      <vt:lpstr>Changes to 2019 matrix</vt:lpstr>
      <vt:lpstr>Not included in Host Matrix</vt:lpstr>
      <vt:lpstr>Questions ???</vt:lpstr>
    </vt:vector>
  </TitlesOfParts>
  <Company>USDA APHIS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lkennaway</dc:creator>
  <cp:lastModifiedBy>Mackesy, Daniel Z - APHIS</cp:lastModifiedBy>
  <cp:revision>666</cp:revision>
  <cp:lastPrinted>2013-02-05T21:30:04Z</cp:lastPrinted>
  <dcterms:created xsi:type="dcterms:W3CDTF">2008-07-31T20:19:29Z</dcterms:created>
  <dcterms:modified xsi:type="dcterms:W3CDTF">2018-02-08T21:56:05Z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0x010100BEBFB2040A535C43B5D299C7D2FFBC1F</vt:lpwstr>
  </property>
  <property fmtid="{D5CDD505-2E9C-101B-9397-08002B2CF9AE}" pid="3" name="_dlc_DocIdItemGuid">
    <vt:lpwstr>1f63e415-e9e1-42ad-990a-9918e7b25bb9</vt:lpwstr>
  </property>
</Properties>
</file>