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</p:sldMasterIdLst>
  <p:notesMasterIdLst>
    <p:notesMasterId r:id="rId24"/>
  </p:notesMasterIdLst>
  <p:handoutMasterIdLst>
    <p:handoutMasterId r:id="rId25"/>
  </p:handoutMasterIdLst>
  <p:sldIdLst>
    <p:sldId id="392" r:id="rId6"/>
    <p:sldId id="369" r:id="rId7"/>
    <p:sldId id="390" r:id="rId8"/>
    <p:sldId id="378" r:id="rId9"/>
    <p:sldId id="393" r:id="rId10"/>
    <p:sldId id="377" r:id="rId11"/>
    <p:sldId id="380" r:id="rId12"/>
    <p:sldId id="381" r:id="rId13"/>
    <p:sldId id="383" r:id="rId14"/>
    <p:sldId id="382" r:id="rId15"/>
    <p:sldId id="386" r:id="rId16"/>
    <p:sldId id="387" r:id="rId17"/>
    <p:sldId id="388" r:id="rId18"/>
    <p:sldId id="389" r:id="rId19"/>
    <p:sldId id="395" r:id="rId20"/>
    <p:sldId id="397" r:id="rId21"/>
    <p:sldId id="396" r:id="rId22"/>
    <p:sldId id="391" r:id="rId23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litha" initials="TPM" lastIdx="1" clrIdx="0"/>
  <p:cmAuthor id="1" name="Mackesy, Daniel Z - APHIS" initials="MDZ-A" lastIdx="6" clrIdx="1">
    <p:extLst>
      <p:ext uri="{19B8F6BF-5375-455C-9EA6-DF929625EA0E}">
        <p15:presenceInfo xmlns:p15="http://schemas.microsoft.com/office/powerpoint/2012/main" userId="S-1-5-21-2443529608-3098792306-3041422421-417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FF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7" autoAdjust="0"/>
    <p:restoredTop sz="89883" autoAdjust="0"/>
  </p:normalViewPr>
  <p:slideViewPr>
    <p:cSldViewPr>
      <p:cViewPr varScale="1">
        <p:scale>
          <a:sx n="81" d="100"/>
          <a:sy n="81" d="100"/>
        </p:scale>
        <p:origin x="8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06" y="-11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89" cy="465617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029" y="0"/>
            <a:ext cx="3042289" cy="465617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50C14F02-61C8-43CE-9583-F34EC7B6FC74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09"/>
            <a:ext cx="3042289" cy="465617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029" y="8838709"/>
            <a:ext cx="3042289" cy="465617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01A68C26-11B5-4CDA-9272-F4D42B876C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2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289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2979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029" y="0"/>
            <a:ext cx="3042289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2979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5" y="4420955"/>
            <a:ext cx="5615297" cy="418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8709"/>
            <a:ext cx="3042289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2979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029" y="8838709"/>
            <a:ext cx="3042289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2979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2DF7B70-8741-48D4-83E6-72A507849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current manual intros.</a:t>
            </a:r>
          </a:p>
          <a:p>
            <a:endParaRPr lang="en-US" dirty="0" smtClean="0"/>
          </a:p>
          <a:p>
            <a:r>
              <a:rPr lang="en-US" dirty="0" smtClean="0"/>
              <a:t>Potential changes in format</a:t>
            </a:r>
            <a:r>
              <a:rPr lang="en-US" baseline="0" dirty="0" smtClean="0"/>
              <a:t> and presentation of information.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2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V: Information is the same across manuals.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3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r>
              <a:rPr lang="en-US" baseline="0" dirty="0" smtClean="0"/>
              <a:t> provide additional information that is relevant to the respective survey. A copy of PPQ form 391 is also included.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lot of redundancy in the manual introductions.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**check survey supply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4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**check survey supply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3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</a:t>
            </a:r>
            <a:r>
              <a:rPr lang="en-US" baseline="0" dirty="0" smtClean="0"/>
              <a:t> to 2012, manuals were one large PDF file. They were difficult to maintain.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information, such as trap descriptions</a:t>
            </a:r>
            <a:r>
              <a:rPr lang="en-US" baseline="0" dirty="0" smtClean="0"/>
              <a:t>, survey planning, and sample submission are the same regardless of the survey. With 15 manuals, keeping them updated takes a significant amount of time. We do not want to preclude information in the datasheets.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1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Heather takes it</a:t>
            </a:r>
            <a:r>
              <a:rPr lang="en-US" baseline="0" dirty="0" smtClean="0"/>
              <a:t> from here. </a:t>
            </a:r>
            <a:r>
              <a:rPr lang="en-US" dirty="0" smtClean="0"/>
              <a:t>Here is an example of the 2018 pine manual 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8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five main sections in each manual introduction as well as appendices.</a:t>
            </a:r>
          </a:p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0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The first section of describes the purpose of the Commodity-based Survey Reference. This section also lists the pest species targeted in the respective survey. Pest lists are also available on the approved methods page.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9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a sample of information from Section</a:t>
            </a:r>
            <a:r>
              <a:rPr lang="en-US" baseline="0" dirty="0" smtClean="0"/>
              <a:t> II. This section r</a:t>
            </a:r>
            <a:r>
              <a:rPr lang="en-US" dirty="0" smtClean="0"/>
              <a:t>eviews pests for survey, trap types, and trap and lure combinations. It</a:t>
            </a:r>
            <a:r>
              <a:rPr lang="en-US" baseline="0" dirty="0" smtClean="0"/>
              <a:t> also l</a:t>
            </a:r>
            <a:r>
              <a:rPr lang="en-US" dirty="0" smtClean="0"/>
              <a:t>ists</a:t>
            </a:r>
            <a:r>
              <a:rPr lang="en-US" baseline="0" dirty="0" smtClean="0"/>
              <a:t> target pests again.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8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 is brief and can be absorbed into other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general information on conducting a visual survey and a trap &amp; lure survey. It provides specific information about visual symptoms of target pests. This is redundant and can be found in pest datasheets. Trap and lure information is also largely redundant.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8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99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5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61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9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72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35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0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96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8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04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94DA330-4F63-4BB6-A2F4-4090831DCC21}" type="datetimeFigureOut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ED35DA-6D0E-4342-80EF-94220C9EF663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5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069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 SigLockup Master PwPt.Neg-transb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2" y="140810"/>
            <a:ext cx="2876453" cy="4328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Daniel.Z.Mackesy@aphis.usda.gov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hyperlink" Target="mailto:Heather.Moylett@aphis.usda.gov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CAPS Survey </a:t>
            </a:r>
            <a:r>
              <a:rPr lang="en-US" sz="4800" dirty="0" smtClean="0"/>
              <a:t>Manual Introductions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391025"/>
            <a:ext cx="8382000" cy="942975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Daniel Mackesy</a:t>
            </a:r>
          </a:p>
          <a:p>
            <a:r>
              <a:rPr lang="en-US" sz="2000" dirty="0" smtClean="0">
                <a:hlinkClick r:id="rId3"/>
              </a:rPr>
              <a:t>Daniel.Z.Mackesy@aphis.usda.gov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tx1"/>
                </a:solidFill>
              </a:rPr>
              <a:t>Heather Moylett</a:t>
            </a:r>
          </a:p>
          <a:p>
            <a:r>
              <a:rPr lang="en-US" sz="2000" dirty="0" smtClean="0">
                <a:hlinkClick r:id="rId4"/>
              </a:rPr>
              <a:t>Heather.Moylett@aphis.usda.gov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172200"/>
            <a:ext cx="68580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Annual NCC Meeting	February 7-8, 2018		Newnan, GA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899670"/>
              </p:ext>
            </p:extLst>
          </p:nvPr>
        </p:nvGraphicFramePr>
        <p:xfrm>
          <a:off x="3701562" y="758825"/>
          <a:ext cx="1295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Acrobat Document" r:id="rId5" imgW="1038370" imgH="1162212" progId="AcroExch.Document.7">
                  <p:embed/>
                </p:oleObj>
              </mc:Choice>
              <mc:Fallback>
                <p:oleObj name="Acrobat Document" r:id="rId5" imgW="1038370" imgH="116221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562" y="758825"/>
                        <a:ext cx="12954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69972"/>
              </p:ext>
            </p:extLst>
          </p:nvPr>
        </p:nvGraphicFramePr>
        <p:xfrm>
          <a:off x="653562" y="758825"/>
          <a:ext cx="16446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hoto Editor Photo" r:id="rId7" imgW="1047619" imgH="800212" progId="">
                  <p:embed/>
                </p:oleObj>
              </mc:Choice>
              <mc:Fallback>
                <p:oleObj name="Photo Editor Photo" r:id="rId7" imgW="1047619" imgH="8002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62" y="758825"/>
                        <a:ext cx="1644650" cy="1077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762" y="758825"/>
            <a:ext cx="1676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0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1600200"/>
            <a:ext cx="4267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831" y="1617785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section is brief, only has contact information. Can be consolidated into other documents.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Traps and 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752600"/>
            <a:ext cx="4419600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667125"/>
            <a:ext cx="4438650" cy="2105025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824037"/>
            <a:ext cx="4105276" cy="3686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visual survey instructions.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Specific pest symptoms</a:t>
            </a:r>
            <a:endParaRPr lang="en-US" sz="2400" kern="0" dirty="0" smtClean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trap and lure information.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Trap Sites, Placement, Servicing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ure Handling, Storage, Changing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a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1905000"/>
            <a:ext cx="6619875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information on sample screening and submission for arthropods and pathogens.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contact information for identifiers.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Information is the same across manuals.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Processing, Sorting, and Submission</a:t>
            </a:r>
          </a:p>
        </p:txBody>
      </p:sp>
    </p:spTree>
    <p:extLst>
      <p:ext uri="{BB962C8B-B14F-4D97-AF65-F5344CB8AC3E}">
        <p14:creationId xmlns:p14="http://schemas.microsoft.com/office/powerpoint/2010/main" val="21113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55"/>
          <a:stretch/>
        </p:blipFill>
        <p:spPr>
          <a:xfrm>
            <a:off x="908537" y="2895600"/>
            <a:ext cx="3550627" cy="121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95600"/>
            <a:ext cx="3727938" cy="1209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181822"/>
            <a:ext cx="5029200" cy="150826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447800" y="1676400"/>
            <a:ext cx="67818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 additional information such as trapping protocols and PPQ form 391.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25045"/>
            <a:ext cx="396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Approved Methods Tables needed for each survey?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Some info in documents provided in Guidelines Resources.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Ordering info = Survey Supply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Issues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44" y="1625045"/>
            <a:ext cx="3665456" cy="4728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122" y="1447800"/>
            <a:ext cx="37566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Free-standing Documents: Survey/Sampling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Sample protocol</a:t>
            </a:r>
          </a:p>
          <a:p>
            <a:r>
              <a:rPr lang="en-US" dirty="0" smtClean="0"/>
              <a:t>Visual Survey protocols</a:t>
            </a:r>
          </a:p>
          <a:p>
            <a:r>
              <a:rPr lang="en-US" dirty="0" smtClean="0"/>
              <a:t>Mollusk Visual Survey protocols</a:t>
            </a:r>
          </a:p>
          <a:p>
            <a:r>
              <a:rPr lang="en-US" dirty="0" smtClean="0"/>
              <a:t>Sweep Netting protocols</a:t>
            </a:r>
          </a:p>
        </p:txBody>
      </p:sp>
    </p:spTree>
    <p:extLst>
      <p:ext uri="{BB962C8B-B14F-4D97-AF65-F5344CB8AC3E}">
        <p14:creationId xmlns:p14="http://schemas.microsoft.com/office/powerpoint/2010/main" val="30633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Free-standing Documents: Survey/Sampling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Trap and Lure guidance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Ordering – Survey Supply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Trap types and care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Plastic bucket trap </a:t>
            </a:r>
            <a:r>
              <a:rPr lang="en-US" dirty="0" smtClean="0"/>
              <a:t>protocol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Assembly Instructions for Cross-vane panel traps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Trap supply checklist for placing and checking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Lure storage, handling, and changing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Cross-contamination guidance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Appendix: Survey Trap Card </a:t>
            </a:r>
          </a:p>
        </p:txBody>
      </p:sp>
    </p:spTree>
    <p:extLst>
      <p:ext uri="{BB962C8B-B14F-4D97-AF65-F5344CB8AC3E}">
        <p14:creationId xmlns:p14="http://schemas.microsoft.com/office/powerpoint/2010/main" val="33830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Free-standing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Sample Processing, Sorting, and Submission</a:t>
            </a:r>
          </a:p>
          <a:p>
            <a:r>
              <a:rPr lang="en-US" dirty="0" smtClean="0"/>
              <a:t>Molecular guidance</a:t>
            </a:r>
          </a:p>
          <a:p>
            <a:r>
              <a:rPr lang="en-US" dirty="0"/>
              <a:t>Submitting Bark Beetle </a:t>
            </a:r>
            <a:r>
              <a:rPr lang="en-US" dirty="0" smtClean="0"/>
              <a:t>Specimens</a:t>
            </a:r>
          </a:p>
          <a:p>
            <a:r>
              <a:rPr lang="en-US" dirty="0"/>
              <a:t>PPQ Form </a:t>
            </a:r>
            <a:r>
              <a:rPr lang="en-US" dirty="0" smtClean="0"/>
              <a:t>391/IBP Records</a:t>
            </a:r>
          </a:p>
          <a:p>
            <a:pPr marL="0" indent="0">
              <a:buNone/>
            </a:pPr>
            <a:r>
              <a:rPr lang="en-US" dirty="0" smtClean="0"/>
              <a:t>Where to put these?</a:t>
            </a:r>
          </a:p>
          <a:p>
            <a:r>
              <a:rPr lang="en-US" dirty="0" smtClean="0"/>
              <a:t>Determination of Risk Assignment for Businesses</a:t>
            </a:r>
          </a:p>
          <a:p>
            <a:r>
              <a:rPr lang="en-US" dirty="0" smtClean="0"/>
              <a:t>Hot Zone Trapping Program</a:t>
            </a:r>
          </a:p>
          <a:p>
            <a:r>
              <a:rPr lang="en-US" dirty="0" smtClean="0"/>
              <a:t>Firewood Dealers, Sawmills, Logging, and Pallets</a:t>
            </a:r>
          </a:p>
        </p:txBody>
      </p:sp>
    </p:spTree>
    <p:extLst>
      <p:ext uri="{BB962C8B-B14F-4D97-AF65-F5344CB8AC3E}">
        <p14:creationId xmlns:p14="http://schemas.microsoft.com/office/powerpoint/2010/main" val="27045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Format: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update = Current information and improved consistency across manuals.</a:t>
            </a:r>
          </a:p>
          <a:p>
            <a:r>
              <a:rPr lang="en-US" dirty="0" smtClean="0"/>
              <a:t>Information needed is easier to find – is this true?</a:t>
            </a:r>
          </a:p>
          <a:p>
            <a:r>
              <a:rPr lang="en-US" dirty="0" smtClean="0"/>
              <a:t>Expedite building needed or new manual intros.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5654"/>
            <a:ext cx="8229600" cy="1371600"/>
          </a:xfrm>
        </p:spPr>
        <p:txBody>
          <a:bodyPr/>
          <a:lstStyle/>
          <a:p>
            <a:r>
              <a:rPr lang="en-US" sz="3600" dirty="0" smtClean="0"/>
              <a:t>Topics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28185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a typeface="Tahoma" panose="020B0604030504040204" pitchFamily="34" charset="0"/>
              </a:rPr>
              <a:t>CAPS Survey Manual </a:t>
            </a:r>
            <a:r>
              <a:rPr lang="en-US" sz="2800" dirty="0" smtClean="0">
                <a:ea typeface="Tahoma" panose="020B0604030504040204" pitchFamily="34" charset="0"/>
              </a:rPr>
              <a:t>updates</a:t>
            </a:r>
          </a:p>
          <a:p>
            <a:pPr marL="0" indent="0">
              <a:buNone/>
            </a:pPr>
            <a:endParaRPr lang="en-US" sz="2800" dirty="0" smtClean="0">
              <a:ea typeface="Tahoma" panose="020B0604030504040204" pitchFamily="34" charset="0"/>
            </a:endParaRPr>
          </a:p>
          <a:p>
            <a:r>
              <a:rPr lang="en-US" sz="2800" dirty="0" smtClean="0">
                <a:ea typeface="Tahoma" panose="020B0604030504040204" pitchFamily="34" charset="0"/>
              </a:rPr>
              <a:t>Review of the current CAPS Survey Manual Introduction format. </a:t>
            </a:r>
          </a:p>
          <a:p>
            <a:endParaRPr lang="en-US" sz="2800" dirty="0" smtClean="0">
              <a:ea typeface="Tahoma" panose="020B0604030504040204" pitchFamily="34" charset="0"/>
            </a:endParaRPr>
          </a:p>
          <a:p>
            <a:r>
              <a:rPr lang="en-US" sz="2800" dirty="0" smtClean="0">
                <a:ea typeface="Tahoma" panose="020B0604030504040204" pitchFamily="34" charset="0"/>
              </a:rPr>
              <a:t>Proposed change to online format of Manual Introductions.</a:t>
            </a:r>
          </a:p>
          <a:p>
            <a:endParaRPr lang="en-US" sz="2800" dirty="0" smtClean="0">
              <a:ea typeface="Tahoma" panose="020B0604030504040204" pitchFamily="34" charset="0"/>
            </a:endParaRPr>
          </a:p>
          <a:p>
            <a:r>
              <a:rPr lang="en-US" sz="2800" dirty="0" smtClean="0">
                <a:ea typeface="Tahoma" panose="020B0604030504040204" pitchFamily="34" charset="0"/>
              </a:rPr>
              <a:t>Free-standing guidance </a:t>
            </a:r>
            <a:r>
              <a:rPr lang="en-US" sz="2800" dirty="0">
                <a:ea typeface="Tahoma" panose="020B0604030504040204" pitchFamily="34" charset="0"/>
              </a:rPr>
              <a:t>d</a:t>
            </a:r>
            <a:r>
              <a:rPr lang="en-US" sz="2800" dirty="0" smtClean="0">
                <a:ea typeface="Tahoma" panose="020B0604030504040204" pitchFamily="34" charset="0"/>
              </a:rPr>
              <a:t>ocuments.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7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0645"/>
          </a:xfrm>
        </p:spPr>
        <p:txBody>
          <a:bodyPr/>
          <a:lstStyle/>
          <a:p>
            <a:r>
              <a:rPr lang="en-US" sz="3600" dirty="0" smtClean="0"/>
              <a:t>Current Manual Intro Format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81534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to 2012, survey manuals were large pdfs with the introduction and the pest datasheets all in one.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2012, datasheets were separated from the manual introductions.</a:t>
            </a:r>
          </a:p>
          <a:p>
            <a:pPr>
              <a:buClr>
                <a:srgbClr val="FFC000"/>
              </a:buClr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C000"/>
              </a:buClr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76600"/>
            <a:ext cx="6250658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Similar challenges with Manual Introductions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Difficult to maintain and keep current: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 CAPS survey manuals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Duplication of information across manual intros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800" kern="0" dirty="0" smtClean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Manual </a:t>
            </a:r>
            <a:r>
              <a:rPr lang="en-US" sz="2400" kern="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Introductions are long </a:t>
            </a: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(30-40 </a:t>
            </a:r>
            <a:r>
              <a:rPr lang="en-US" sz="2400" kern="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pages each</a:t>
            </a: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making information harder to find quickly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800" kern="0" dirty="0" smtClean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Some information provided in introductions also found in pest datasheets.</a:t>
            </a:r>
          </a:p>
          <a:p>
            <a:pPr marL="0" indent="0">
              <a:buClr>
                <a:srgbClr val="FFC000"/>
              </a:buClr>
              <a:buFont typeface="Wingdings" pitchFamily="2" charset="2"/>
              <a:buNone/>
            </a:pPr>
            <a:endParaRPr lang="en-US" sz="2400" kern="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C000"/>
              </a:buClr>
              <a:buFont typeface="Wingdings" pitchFamily="2" charset="2"/>
              <a:buNone/>
            </a:pPr>
            <a:endParaRPr lang="en-US" sz="2400" kern="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2400" kern="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0645"/>
          </a:xfrm>
        </p:spPr>
        <p:txBody>
          <a:bodyPr/>
          <a:lstStyle/>
          <a:p>
            <a:r>
              <a:rPr lang="en-US" sz="3600" dirty="0" smtClean="0"/>
              <a:t>Current Manual Intro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Proposal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625044"/>
            <a:ext cx="8229600" cy="29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2018,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breakdown information sections and appendices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into free-standing guidance documents.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Curate list of links for each manual page on the CAPS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R&amp;C site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744"/>
          <a:stretch/>
        </p:blipFill>
        <p:spPr>
          <a:xfrm>
            <a:off x="992257" y="3352800"/>
            <a:ext cx="715948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7" y="1752600"/>
            <a:ext cx="3634028" cy="4049598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90535" y="1472645"/>
            <a:ext cx="3986594" cy="5120640"/>
            <a:chOff x="3581400" y="1354232"/>
            <a:chExt cx="4343400" cy="5578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1354232"/>
              <a:ext cx="4343400" cy="53320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6654895"/>
              <a:ext cx="4343400" cy="278283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0645"/>
          </a:xfrm>
        </p:spPr>
        <p:txBody>
          <a:bodyPr/>
          <a:lstStyle/>
          <a:p>
            <a:r>
              <a:rPr lang="en-US" sz="3600" dirty="0" smtClean="0"/>
              <a:t>Current Manual Intro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0"/>
            <a:ext cx="457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I: Introduction</a:t>
            </a:r>
          </a:p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escribes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purpose of the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Commodity-based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Survey Reference.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section also lists the pest species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targeted in the respective survey.  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II: Planning a Survey</a:t>
            </a:r>
          </a:p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ontains survey planning information, including: Choosing target species,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CAPS-approved survey and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ID methods, and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eneral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information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survey sites, survey season, and the approved traps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III: Ordering Traps and Lures</a:t>
            </a:r>
          </a:p>
          <a:p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general ordering information.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0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IV</a:t>
            </a: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Conducting the Survey</a:t>
            </a:r>
          </a:p>
          <a:p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specific information on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conducting visual and/or trap &amp; lure surveys for target pests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 </a:t>
            </a:r>
          </a:p>
          <a:p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Sample Processing, Sorting, and Submission</a:t>
            </a:r>
          </a:p>
          <a:p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Provides information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submitting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samples for identification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Appendices: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Provide additional relevant information for particular surveys and submission form 391.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7106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Survey Manual Introduction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0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68096" y="3886200"/>
            <a:ext cx="4800600" cy="2709862"/>
            <a:chOff x="4038600" y="1905000"/>
            <a:chExt cx="4800600" cy="27098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1" r="5883" b="18519"/>
            <a:stretch/>
          </p:blipFill>
          <p:spPr>
            <a:xfrm>
              <a:off x="4038600" y="1905000"/>
              <a:ext cx="4800600" cy="838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8600" y="2795587"/>
              <a:ext cx="4800600" cy="1819275"/>
            </a:xfrm>
            <a:prstGeom prst="rect">
              <a:avLst/>
            </a:prstGeom>
          </p:spPr>
        </p:pic>
      </p:grpSp>
      <p:sp>
        <p:nvSpPr>
          <p:cNvPr id="5" name="Content Placeholder 3"/>
          <p:cNvSpPr txBox="1">
            <a:spLocks/>
          </p:cNvSpPr>
          <p:nvPr/>
        </p:nvSpPr>
        <p:spPr>
          <a:xfrm>
            <a:off x="393456" y="1600200"/>
            <a:ext cx="3648075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Purpose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Background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Commodities: Info and </a:t>
            </a:r>
            <a:r>
              <a:rPr lang="en-US" sz="2000" kern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 distribution </a:t>
            </a:r>
            <a:r>
              <a:rPr lang="en-US" sz="20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maps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 species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886935" y="914400"/>
            <a:ext cx="3162922" cy="2888784"/>
            <a:chOff x="1828800" y="339170"/>
            <a:chExt cx="6629400" cy="6054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8325" y="339170"/>
              <a:ext cx="6619875" cy="1285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1" r="571"/>
            <a:stretch/>
          </p:blipFill>
          <p:spPr>
            <a:xfrm>
              <a:off x="1828800" y="1574334"/>
              <a:ext cx="6629400" cy="4819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2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597819"/>
            <a:ext cx="5562600" cy="198358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25315" y="1667058"/>
            <a:ext cx="2827460" cy="47337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 Pests by Approved Survey Method</a:t>
            </a:r>
          </a:p>
          <a:p>
            <a:pPr marL="0" indent="0">
              <a:buClrTx/>
              <a:buNone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Reviews: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Pathways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Survey methods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kern="0" dirty="0" smtClean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Trapping density and season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719" y="3786186"/>
            <a:ext cx="5055961" cy="20288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FB2040A535C43B5D299C7D2FFBC1F" ma:contentTypeVersion="0" ma:contentTypeDescription="Create a new document." ma:contentTypeScope="" ma:versionID="c573eb81482f1ec6672eee083e2b7756">
  <xsd:schema xmlns:xsd="http://www.w3.org/2001/XMLSchema" xmlns:xs="http://www.w3.org/2001/XMLSchema" xmlns:p="http://schemas.microsoft.com/office/2006/metadata/properties" xmlns:ns2="7fd4ba14-f2ba-4a61-895d-5284c5e27a86" targetNamespace="http://schemas.microsoft.com/office/2006/metadata/properties" ma:root="true" ma:fieldsID="a623f4b19e048ec90d97983373819fb2" ns2:_="">
    <xsd:import namespace="7fd4ba14-f2ba-4a61-895d-5284c5e27a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4ba14-f2ba-4a61-895d-5284c5e27a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fd4ba14-f2ba-4a61-895d-5284c5e27a86">QUH3WAVMCTA7-1764230669-7655</_dlc_DocId>
    <_dlc_DocIdUrl xmlns="7fd4ba14-f2ba-4a61-895d-5284c5e27a86">
      <Url>https://ems-team.usda.gov/sites/aphis-ppq-scitech/cphst/pd/_layouts/15/DocIdRedir.aspx?ID=QUH3WAVMCTA7-1764230669-7655</Url>
      <Description>QUH3WAVMCTA7-1764230669-7655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B5941-F627-46DA-A726-00D04039DE8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9569FB4-3C2D-4DB0-BDE7-00200758D24D}"/>
</file>

<file path=customXml/itemProps3.xml><?xml version="1.0" encoding="utf-8"?>
<ds:datastoreItem xmlns:ds="http://schemas.openxmlformats.org/officeDocument/2006/customXml" ds:itemID="{A4D37569-18B0-4A74-A883-B92966135F5B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fd4ba14-f2ba-4a61-895d-5284c5e27a86"/>
  </ds:schemaRefs>
</ds:datastoreItem>
</file>

<file path=customXml/itemProps4.xml><?xml version="1.0" encoding="utf-8"?>
<ds:datastoreItem xmlns:ds="http://schemas.openxmlformats.org/officeDocument/2006/customXml" ds:itemID="{56FE9A3A-AC74-43B5-8477-37CBE0B307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12881</TotalTime>
  <Words>809</Words>
  <Application>Microsoft Office PowerPoint</Application>
  <PresentationFormat>On-screen Show (4:3)</PresentationFormat>
  <Paragraphs>144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Tahoma</vt:lpstr>
      <vt:lpstr>Wingdings</vt:lpstr>
      <vt:lpstr>1_Office Theme</vt:lpstr>
      <vt:lpstr>Acrobat Document</vt:lpstr>
      <vt:lpstr>Photo Editor Photo</vt:lpstr>
      <vt:lpstr>CAPS Survey Manual Introductions</vt:lpstr>
      <vt:lpstr>Topics</vt:lpstr>
      <vt:lpstr>Current Manual Intro Format</vt:lpstr>
      <vt:lpstr>Current Manual Intro Format</vt:lpstr>
      <vt:lpstr>Proposal</vt:lpstr>
      <vt:lpstr>Current Manual Intro Format</vt:lpstr>
      <vt:lpstr>Survey Manual Introduction</vt:lpstr>
      <vt:lpstr>Introduction </vt:lpstr>
      <vt:lpstr>Planning a Survey</vt:lpstr>
      <vt:lpstr>Ordering Traps and Lures</vt:lpstr>
      <vt:lpstr>Conducting a Survey</vt:lpstr>
      <vt:lpstr>Sample Processing, Sorting, and Submission</vt:lpstr>
      <vt:lpstr>Appendices</vt:lpstr>
      <vt:lpstr>Redundancy Issues</vt:lpstr>
      <vt:lpstr>Free-standing Documents: Survey/Sampling Method</vt:lpstr>
      <vt:lpstr>Free-standing Documents: Survey/Sampling Method</vt:lpstr>
      <vt:lpstr>Free-standing Documents</vt:lpstr>
      <vt:lpstr>New Format: Benefits</vt:lpstr>
    </vt:vector>
  </TitlesOfParts>
  <Company>USDA APHIS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lkennaway</dc:creator>
  <cp:lastModifiedBy>Moylett, Heather - APHIS</cp:lastModifiedBy>
  <cp:revision>725</cp:revision>
  <cp:lastPrinted>2013-02-05T21:30:04Z</cp:lastPrinted>
  <dcterms:created xsi:type="dcterms:W3CDTF">2008-07-31T20:19:29Z</dcterms:created>
  <dcterms:modified xsi:type="dcterms:W3CDTF">2018-02-08T13:12:56Z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0x010100BEBFB2040A535C43B5D299C7D2FFBC1F</vt:lpwstr>
  </property>
  <property fmtid="{D5CDD505-2E9C-101B-9397-08002B2CF9AE}" pid="3" name="_dlc_DocIdItemGuid">
    <vt:lpwstr>d1a501be-e54d-4f14-9fce-bedaae75319e</vt:lpwstr>
  </property>
</Properties>
</file>