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1"/>
  </p:notesMasterIdLst>
  <p:sldIdLst>
    <p:sldId id="256" r:id="rId2"/>
    <p:sldId id="260" r:id="rId3"/>
    <p:sldId id="261" r:id="rId4"/>
    <p:sldId id="262" r:id="rId5"/>
    <p:sldId id="263" r:id="rId6"/>
    <p:sldId id="264" r:id="rId7"/>
    <p:sldId id="265" r:id="rId8"/>
    <p:sldId id="270" r:id="rId9"/>
    <p:sldId id="266" r:id="rId10"/>
    <p:sldId id="267" r:id="rId11"/>
    <p:sldId id="272" r:id="rId12"/>
    <p:sldId id="271" r:id="rId13"/>
    <p:sldId id="268" r:id="rId14"/>
    <p:sldId id="274" r:id="rId15"/>
    <p:sldId id="275" r:id="rId16"/>
    <p:sldId id="276" r:id="rId17"/>
    <p:sldId id="277" r:id="rId18"/>
    <p:sldId id="278"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9973" autoAdjust="0"/>
    <p:restoredTop sz="94714" autoAdjust="0"/>
  </p:normalViewPr>
  <p:slideViewPr>
    <p:cSldViewPr snapToGrid="0" showGuides="1">
      <p:cViewPr varScale="1">
        <p:scale>
          <a:sx n="68" d="100"/>
          <a:sy n="68" d="100"/>
        </p:scale>
        <p:origin x="77" y="283"/>
      </p:cViewPr>
      <p:guideLst>
        <p:guide orient="horz" pos="2160"/>
        <p:guide pos="3840"/>
      </p:guideLst>
    </p:cSldViewPr>
  </p:slideViewPr>
  <p:notesTextViewPr>
    <p:cViewPr>
      <p:scale>
        <a:sx n="3" d="2"/>
        <a:sy n="3" d="2"/>
      </p:scale>
      <p:origin x="0" y="0"/>
    </p:cViewPr>
  </p:notesTextViewPr>
  <p:sorterViewPr>
    <p:cViewPr>
      <p:scale>
        <a:sx n="100" d="100"/>
        <a:sy n="100" d="100"/>
      </p:scale>
      <p:origin x="0" y="-3226"/>
    </p:cViewPr>
  </p:sorterViewPr>
  <p:notesViewPr>
    <p:cSldViewPr snapToGrid="0">
      <p:cViewPr varScale="1">
        <p:scale>
          <a:sx n="63" d="100"/>
          <a:sy n="63" d="100"/>
        </p:scale>
        <p:origin x="2026"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09C957-0035-4D59-B0AE-A2A86E31152D}" type="datetimeFigureOut">
              <a:rPr lang="en-US" smtClean="0"/>
              <a:t>3/1/2018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857925-2B24-4A81-B776-FB723CCDB0B2}" type="slidenum">
              <a:rPr lang="en-US" smtClean="0"/>
              <a:t>‹#›</a:t>
            </a:fld>
            <a:endParaRPr lang="en-US"/>
          </a:p>
        </p:txBody>
      </p:sp>
    </p:spTree>
    <p:extLst>
      <p:ext uri="{BB962C8B-B14F-4D97-AF65-F5344CB8AC3E}">
        <p14:creationId xmlns:p14="http://schemas.microsoft.com/office/powerpoint/2010/main" val="1709258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Thank you for inviting CERIS to attend and the opportunity to present our enhancements, accomplishments and support provided by CAPS information services.</a:t>
            </a:r>
          </a:p>
          <a:p>
            <a:endParaRPr lang="en-US" dirty="0"/>
          </a:p>
        </p:txBody>
      </p:sp>
      <p:sp>
        <p:nvSpPr>
          <p:cNvPr id="4" name="Slide Number Placeholder 3"/>
          <p:cNvSpPr>
            <a:spLocks noGrp="1"/>
          </p:cNvSpPr>
          <p:nvPr>
            <p:ph type="sldNum" sz="quarter" idx="10"/>
          </p:nvPr>
        </p:nvSpPr>
        <p:spPr/>
        <p:txBody>
          <a:bodyPr/>
          <a:lstStyle/>
          <a:p>
            <a:fld id="{76857925-2B24-4A81-B776-FB723CCDB0B2}" type="slidenum">
              <a:rPr lang="en-US" smtClean="0"/>
              <a:t>1</a:t>
            </a:fld>
            <a:endParaRPr lang="en-US"/>
          </a:p>
        </p:txBody>
      </p:sp>
    </p:spTree>
    <p:extLst>
      <p:ext uri="{BB962C8B-B14F-4D97-AF65-F5344CB8AC3E}">
        <p14:creationId xmlns:p14="http://schemas.microsoft.com/office/powerpoint/2010/main" val="2694635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Trap and Sample survey method reconciliations have been done. </a:t>
            </a:r>
          </a:p>
          <a:p>
            <a:r>
              <a:rPr lang="en-US" sz="1400" dirty="0" smtClean="0"/>
              <a:t>We are still in the process of finishing up the visual survey method reconciliation.</a:t>
            </a:r>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10</a:t>
            </a:fld>
            <a:endParaRPr lang="en-US"/>
          </a:p>
        </p:txBody>
      </p:sp>
    </p:spTree>
    <p:extLst>
      <p:ext uri="{BB962C8B-B14F-4D97-AF65-F5344CB8AC3E}">
        <p14:creationId xmlns:p14="http://schemas.microsoft.com/office/powerpoint/2010/main" val="417909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 visual survey reconciliation </a:t>
            </a:r>
            <a:r>
              <a:rPr lang="en-US" sz="1400" dirty="0" smtClean="0"/>
              <a:t>will </a:t>
            </a:r>
            <a:r>
              <a:rPr lang="en-US" sz="1400" dirty="0"/>
              <a:t>be set up similar to the sample survey </a:t>
            </a:r>
            <a:r>
              <a:rPr lang="en-US" sz="1400" dirty="0" smtClean="0"/>
              <a:t>method - </a:t>
            </a:r>
            <a:r>
              <a:rPr lang="en-US" sz="1400" dirty="0"/>
              <a:t>with sample </a:t>
            </a:r>
            <a:r>
              <a:rPr lang="en-US" sz="1400" dirty="0" smtClean="0"/>
              <a:t>descriptions.</a:t>
            </a:r>
          </a:p>
          <a:p>
            <a:endParaRPr lang="en-US" sz="1400" dirty="0"/>
          </a:p>
          <a:p>
            <a:endParaRPr lang="en-US" dirty="0"/>
          </a:p>
        </p:txBody>
      </p:sp>
      <p:sp>
        <p:nvSpPr>
          <p:cNvPr id="4" name="Slide Number Placeholder 3"/>
          <p:cNvSpPr>
            <a:spLocks noGrp="1"/>
          </p:cNvSpPr>
          <p:nvPr>
            <p:ph type="sldNum" sz="quarter" idx="10"/>
          </p:nvPr>
        </p:nvSpPr>
        <p:spPr/>
        <p:txBody>
          <a:bodyPr/>
          <a:lstStyle/>
          <a:p>
            <a:fld id="{76857925-2B24-4A81-B776-FB723CCDB0B2}" type="slidenum">
              <a:rPr lang="en-US" smtClean="0"/>
              <a:t>11</a:t>
            </a:fld>
            <a:endParaRPr lang="en-US"/>
          </a:p>
        </p:txBody>
      </p:sp>
    </p:spTree>
    <p:extLst>
      <p:ext uri="{BB962C8B-B14F-4D97-AF65-F5344CB8AC3E}">
        <p14:creationId xmlns:p14="http://schemas.microsoft.com/office/powerpoint/2010/main" val="3581196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To complete the Visual survey reconciliation, assistance is needed on how to deal with these surveys. </a:t>
            </a:r>
          </a:p>
          <a:p>
            <a:r>
              <a:rPr lang="en-US" sz="1400" dirty="0" smtClean="0"/>
              <a:t> 	</a:t>
            </a:r>
            <a:r>
              <a:rPr lang="en-US" sz="1400" dirty="0"/>
              <a:t>	</a:t>
            </a:r>
          </a:p>
          <a:p>
            <a:r>
              <a:rPr lang="en-US" sz="1400" dirty="0" smtClean="0"/>
              <a:t>Which to include?</a:t>
            </a:r>
          </a:p>
          <a:p>
            <a:pPr marL="342900" indent="-342900">
              <a:buAutoNum type="arabicPeriod"/>
            </a:pPr>
            <a:r>
              <a:rPr lang="en-US" sz="1400" dirty="0" smtClean="0"/>
              <a:t>yellow </a:t>
            </a:r>
            <a:r>
              <a:rPr lang="en-US" sz="1400" dirty="0"/>
              <a:t>– </a:t>
            </a:r>
            <a:r>
              <a:rPr lang="en-US" sz="1400" dirty="0" smtClean="0"/>
              <a:t> Nursery visual – is this needed? would a crop situation or site/crop code work? How is this currently done? Have numbers for past few years.</a:t>
            </a:r>
            <a:endParaRPr lang="en-US" sz="1400" dirty="0"/>
          </a:p>
          <a:p>
            <a:pPr marL="342900" indent="-342900">
              <a:buAutoNum type="arabicPeriod"/>
            </a:pPr>
            <a:r>
              <a:rPr lang="en-US" sz="1400" dirty="0" smtClean="0"/>
              <a:t>purple – do we need more sample descriptions when replacing 00058, General pest observation; lab confirmed?</a:t>
            </a:r>
            <a:endParaRPr lang="en-US" sz="1400" dirty="0"/>
          </a:p>
          <a:p>
            <a:pPr marL="342900" indent="-342900">
              <a:buAutoNum type="arabicPeriod"/>
            </a:pPr>
            <a:r>
              <a:rPr lang="en-US" sz="1400" dirty="0" smtClean="0"/>
              <a:t>peach </a:t>
            </a:r>
            <a:r>
              <a:rPr lang="en-US" sz="1400" dirty="0"/>
              <a:t>– program </a:t>
            </a:r>
            <a:r>
              <a:rPr lang="en-US" sz="1400" dirty="0" smtClean="0"/>
              <a:t>surveys to 3031? Sample descriptions?</a:t>
            </a:r>
          </a:p>
          <a:p>
            <a:r>
              <a:rPr lang="en-US" sz="1400" dirty="0" smtClean="0"/>
              <a:t>What additional sample descriptions will be needed?</a:t>
            </a:r>
          </a:p>
          <a:p>
            <a:endParaRPr lang="en-US" sz="1400" dirty="0" smtClean="0"/>
          </a:p>
          <a:p>
            <a:r>
              <a:rPr lang="en-US" sz="1400" i="1" dirty="0" smtClean="0"/>
              <a:t>Pass out a list and ask to check those used, not used, include, suggestions, etc.</a:t>
            </a:r>
          </a:p>
          <a:p>
            <a:endParaRPr lang="en-US" sz="1400" i="1" dirty="0" smtClean="0"/>
          </a:p>
        </p:txBody>
      </p:sp>
      <p:sp>
        <p:nvSpPr>
          <p:cNvPr id="4" name="Slide Number Placeholder 3"/>
          <p:cNvSpPr>
            <a:spLocks noGrp="1"/>
          </p:cNvSpPr>
          <p:nvPr>
            <p:ph type="sldNum" sz="quarter" idx="10"/>
          </p:nvPr>
        </p:nvSpPr>
        <p:spPr/>
        <p:txBody>
          <a:bodyPr/>
          <a:lstStyle/>
          <a:p>
            <a:fld id="{76857925-2B24-4A81-B776-FB723CCDB0B2}" type="slidenum">
              <a:rPr lang="en-US" smtClean="0"/>
              <a:t>12</a:t>
            </a:fld>
            <a:endParaRPr lang="en-US"/>
          </a:p>
        </p:txBody>
      </p:sp>
    </p:spTree>
    <p:extLst>
      <p:ext uri="{BB962C8B-B14F-4D97-AF65-F5344CB8AC3E}">
        <p14:creationId xmlns:p14="http://schemas.microsoft.com/office/powerpoint/2010/main" val="4082832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943350"/>
          </a:xfrm>
        </p:spPr>
        <p:txBody>
          <a:bodyPr/>
          <a:lstStyle/>
          <a:p>
            <a:pPr marL="342900" indent="-342900">
              <a:buAutoNum type="alphaUcPeriod"/>
            </a:pPr>
            <a:r>
              <a:rPr lang="en-US" sz="1400" dirty="0" smtClean="0"/>
              <a:t>NAPIS database numbers</a:t>
            </a:r>
          </a:p>
          <a:p>
            <a:pPr marL="342900" indent="-342900">
              <a:buAutoNum type="alphaUcPeriod"/>
            </a:pPr>
            <a:endParaRPr lang="en-US" sz="1400" dirty="0" smtClean="0"/>
          </a:p>
          <a:p>
            <a:pPr defTabSz="457200"/>
            <a:r>
              <a:rPr lang="en-US" sz="1400" dirty="0"/>
              <a:t>B</a:t>
            </a:r>
            <a:r>
              <a:rPr lang="en-US" sz="1400" dirty="0" smtClean="0"/>
              <a:t>. Reminder of which data factors make a Unique record:    Observation number,  Observation year,  Pest,  State/County</a:t>
            </a:r>
          </a:p>
          <a:p>
            <a:pPr defTabSz="457200"/>
            <a:endParaRPr lang="en-US" sz="1400" dirty="0"/>
          </a:p>
          <a:p>
            <a:pPr defTabSz="457200"/>
            <a:r>
              <a:rPr lang="en-US" sz="1400" dirty="0"/>
              <a:t>C</a:t>
            </a:r>
            <a:r>
              <a:rPr lang="en-US" sz="1400" dirty="0" smtClean="0"/>
              <a:t>. Accomplishment report – currently available to SSC and SPRO, open up to SPHD and PSS?</a:t>
            </a:r>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13</a:t>
            </a:fld>
            <a:endParaRPr lang="en-US"/>
          </a:p>
        </p:txBody>
      </p:sp>
    </p:spTree>
    <p:extLst>
      <p:ext uri="{BB962C8B-B14F-4D97-AF65-F5344CB8AC3E}">
        <p14:creationId xmlns:p14="http://schemas.microsoft.com/office/powerpoint/2010/main" val="7040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540250"/>
          </a:xfrm>
        </p:spPr>
        <p:txBody>
          <a:bodyPr/>
          <a:lstStyle/>
          <a:p>
            <a:r>
              <a:rPr lang="en-US" dirty="0"/>
              <a:t>NHB</a:t>
            </a:r>
          </a:p>
          <a:p>
            <a:pPr defTabSz="457200"/>
            <a:r>
              <a:rPr lang="en-US" dirty="0"/>
              <a:t>	1. The template is being updated. Hoping to have it available for Farm Bill.</a:t>
            </a:r>
          </a:p>
          <a:p>
            <a:pPr defTabSz="457200"/>
            <a:r>
              <a:rPr lang="en-US" dirty="0"/>
              <a:t>	</a:t>
            </a:r>
            <a:r>
              <a:rPr lang="en-US" dirty="0" smtClean="0"/>
              <a:t>2. </a:t>
            </a:r>
            <a:r>
              <a:rPr lang="en-US" dirty="0"/>
              <a:t>updates per NHB w/ Heather and Robyn </a:t>
            </a:r>
            <a:r>
              <a:rPr lang="en-US" dirty="0" smtClean="0"/>
              <a:t>Rose:  working on guidance </a:t>
            </a:r>
            <a:r>
              <a:rPr lang="en-US" dirty="0"/>
              <a:t>for NHBS data and data entry, </a:t>
            </a:r>
            <a:r>
              <a:rPr lang="en-US" dirty="0" smtClean="0"/>
              <a:t>aligning </a:t>
            </a:r>
            <a:r>
              <a:rPr lang="en-US" dirty="0"/>
              <a:t>the dataset sent from the lab with NAPIS, </a:t>
            </a:r>
            <a:r>
              <a:rPr lang="en-US" dirty="0" smtClean="0"/>
              <a:t>improving </a:t>
            </a:r>
            <a:r>
              <a:rPr lang="en-US" dirty="0"/>
              <a:t>how changes and information are communicated to SSCs.</a:t>
            </a:r>
          </a:p>
          <a:p>
            <a:pPr indent="457200" fontAlgn="ctr"/>
            <a:r>
              <a:rPr lang="en-US" dirty="0" smtClean="0"/>
              <a:t>3. NAPIS:  </a:t>
            </a:r>
          </a:p>
          <a:p>
            <a:pPr indent="457200" fontAlgn="ctr"/>
            <a:r>
              <a:rPr lang="en-US" dirty="0"/>
              <a:t>	</a:t>
            </a:r>
            <a:r>
              <a:rPr lang="en-US" dirty="0" smtClean="0"/>
              <a:t>a. Dataset </a:t>
            </a:r>
            <a:r>
              <a:rPr lang="en-US" dirty="0"/>
              <a:t>provided to </a:t>
            </a:r>
            <a:r>
              <a:rPr lang="en-US" dirty="0" smtClean="0"/>
              <a:t>SSC </a:t>
            </a:r>
            <a:r>
              <a:rPr lang="en-US" dirty="0"/>
              <a:t>includes excess </a:t>
            </a:r>
            <a:r>
              <a:rPr lang="en-US" dirty="0" smtClean="0"/>
              <a:t>data - the </a:t>
            </a:r>
            <a:r>
              <a:rPr lang="en-US" dirty="0"/>
              <a:t>diagnostic lab may develop a simplified </a:t>
            </a:r>
            <a:r>
              <a:rPr lang="en-US" dirty="0" smtClean="0"/>
              <a:t>dataset with the </a:t>
            </a:r>
            <a:r>
              <a:rPr lang="en-US" dirty="0"/>
              <a:t>SSCs/PSS </a:t>
            </a:r>
            <a:r>
              <a:rPr lang="en-US" dirty="0" smtClean="0"/>
              <a:t>still receiving </a:t>
            </a:r>
            <a:r>
              <a:rPr lang="en-US" dirty="0"/>
              <a:t>the comprehensive </a:t>
            </a:r>
            <a:r>
              <a:rPr lang="en-US" dirty="0" smtClean="0"/>
              <a:t>dataset.</a:t>
            </a:r>
            <a:r>
              <a:rPr lang="en-US" dirty="0"/>
              <a:t> </a:t>
            </a:r>
            <a:r>
              <a:rPr lang="en-US" dirty="0" smtClean="0"/>
              <a:t> </a:t>
            </a:r>
            <a:endParaRPr lang="en-US" dirty="0"/>
          </a:p>
          <a:p>
            <a:pPr indent="457200" fontAlgn="ctr"/>
            <a:r>
              <a:rPr lang="en-US" dirty="0" smtClean="0"/>
              <a:t>	b. Target </a:t>
            </a:r>
            <a:r>
              <a:rPr lang="en-US" dirty="0"/>
              <a:t>pests auto-populated through the NHB template in the SSF may not match the targets listed in the datasets which gives an incomplete Accountability </a:t>
            </a:r>
            <a:r>
              <a:rPr lang="en-US" dirty="0" smtClean="0"/>
              <a:t>Report</a:t>
            </a:r>
            <a:r>
              <a:rPr lang="en-US" dirty="0"/>
              <a:t> </a:t>
            </a:r>
            <a:r>
              <a:rPr lang="en-US" dirty="0" smtClean="0"/>
              <a:t>- The </a:t>
            </a:r>
            <a:r>
              <a:rPr lang="en-US" dirty="0"/>
              <a:t>NHBS will provide an updated target list to </a:t>
            </a:r>
            <a:r>
              <a:rPr lang="en-US" dirty="0" smtClean="0"/>
              <a:t>Purdue</a:t>
            </a:r>
            <a:r>
              <a:rPr lang="en-US" dirty="0"/>
              <a:t> </a:t>
            </a:r>
            <a:r>
              <a:rPr lang="en-US" dirty="0" smtClean="0"/>
              <a:t> </a:t>
            </a:r>
          </a:p>
          <a:p>
            <a:pPr indent="457200" fontAlgn="ctr"/>
            <a:r>
              <a:rPr lang="en-US" dirty="0"/>
              <a:t>	</a:t>
            </a:r>
            <a:r>
              <a:rPr lang="en-US" dirty="0" smtClean="0"/>
              <a:t>c. The </a:t>
            </a:r>
            <a:r>
              <a:rPr lang="en-US" dirty="0"/>
              <a:t>diagnostics lab is to be informed that all targets tested should remain on the list with negative and positive results </a:t>
            </a:r>
            <a:r>
              <a:rPr lang="en-US" dirty="0" smtClean="0"/>
              <a:t>reported</a:t>
            </a:r>
            <a:r>
              <a:rPr lang="en-US" dirty="0"/>
              <a:t> </a:t>
            </a:r>
          </a:p>
          <a:p>
            <a:pPr indent="457200" fontAlgn="ctr"/>
            <a:r>
              <a:rPr lang="en-US" dirty="0" smtClean="0"/>
              <a:t>	d. Other </a:t>
            </a:r>
            <a:r>
              <a:rPr lang="en-US" dirty="0"/>
              <a:t>changes to target list in SSF should be addressed using the change request form.</a:t>
            </a:r>
          </a:p>
          <a:p>
            <a:pPr marL="0" lvl="1" indent="457200" fontAlgn="ctr"/>
            <a:r>
              <a:rPr lang="en-US" dirty="0"/>
              <a:t>3</a:t>
            </a:r>
            <a:r>
              <a:rPr lang="en-US" dirty="0" smtClean="0"/>
              <a:t>. A </a:t>
            </a:r>
            <a:r>
              <a:rPr lang="en-US" dirty="0"/>
              <a:t>request made by Robyn Rose, NPM for the NHBS, along with </a:t>
            </a:r>
            <a:r>
              <a:rPr lang="en-US" dirty="0" smtClean="0"/>
              <a:t>consultation of </a:t>
            </a:r>
            <a:r>
              <a:rPr lang="en-US" dirty="0"/>
              <a:t>John Bowers, it was concluded, that NHB pests entered for the first time into </a:t>
            </a:r>
            <a:r>
              <a:rPr lang="en-US" dirty="0" smtClean="0"/>
              <a:t>NAPIS </a:t>
            </a:r>
            <a:r>
              <a:rPr lang="en-US" dirty="0"/>
              <a:t>need no longer be reported in the NAPIS data notification</a:t>
            </a:r>
            <a:r>
              <a:rPr lang="en-US" dirty="0" smtClean="0"/>
              <a:t>.</a:t>
            </a:r>
          </a:p>
          <a:p>
            <a:pPr marL="0" lvl="1" indent="457200" fontAlgn="ctr"/>
            <a:r>
              <a:rPr lang="en-US" dirty="0" smtClean="0"/>
              <a:t>4</a:t>
            </a:r>
            <a:r>
              <a:rPr lang="en-US" dirty="0"/>
              <a:t>. </a:t>
            </a:r>
            <a:r>
              <a:rPr lang="en-US" dirty="0" smtClean="0"/>
              <a:t>CAPSIS is </a:t>
            </a:r>
            <a:r>
              <a:rPr lang="en-US" dirty="0"/>
              <a:t>now providing an additional function within the NHB template for the user. There is a star on the header of the first column – the database will “ignore” the “starred” column and it no longer will have to be removed by the user. Removing the first column, as done in the past, will not be an issue.</a:t>
            </a:r>
          </a:p>
          <a:p>
            <a:pPr marL="0" lvl="1" indent="457200" fontAlgn="ctr"/>
            <a:endParaRPr lang="en-US" dirty="0"/>
          </a:p>
        </p:txBody>
      </p:sp>
      <p:sp>
        <p:nvSpPr>
          <p:cNvPr id="4" name="Slide Number Placeholder 3"/>
          <p:cNvSpPr>
            <a:spLocks noGrp="1"/>
          </p:cNvSpPr>
          <p:nvPr>
            <p:ph type="sldNum" sz="quarter" idx="10"/>
          </p:nvPr>
        </p:nvSpPr>
        <p:spPr/>
        <p:txBody>
          <a:bodyPr/>
          <a:lstStyle/>
          <a:p>
            <a:fld id="{76857925-2B24-4A81-B776-FB723CCDB0B2}" type="slidenum">
              <a:rPr lang="en-US" smtClean="0"/>
              <a:t>14</a:t>
            </a:fld>
            <a:endParaRPr lang="en-US"/>
          </a:p>
        </p:txBody>
      </p:sp>
    </p:spTree>
    <p:extLst>
      <p:ext uri="{BB962C8B-B14F-4D97-AF65-F5344CB8AC3E}">
        <p14:creationId xmlns:p14="http://schemas.microsoft.com/office/powerpoint/2010/main" val="1545737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200"/>
            <a:endParaRPr lang="en-US" dirty="0" smtClean="0"/>
          </a:p>
          <a:p>
            <a:pPr defTabSz="457200"/>
            <a:r>
              <a:rPr lang="en-US" sz="1400" dirty="0" smtClean="0"/>
              <a:t>NAPIS </a:t>
            </a:r>
            <a:r>
              <a:rPr lang="en-US" sz="1400" dirty="0"/>
              <a:t>3.0 and CAPS R&amp;C updates</a:t>
            </a:r>
          </a:p>
          <a:p>
            <a:pPr defTabSz="457200"/>
            <a:r>
              <a:rPr lang="en-US" sz="1400" dirty="0"/>
              <a:t>	AMPS – intermediate page with choice of AMPS page or key word search for </a:t>
            </a:r>
            <a:r>
              <a:rPr lang="en-US" sz="1400" dirty="0" smtClean="0"/>
              <a:t>targets</a:t>
            </a:r>
            <a:r>
              <a:rPr lang="en-US" dirty="0"/>
              <a:t>	</a:t>
            </a:r>
          </a:p>
        </p:txBody>
      </p:sp>
      <p:sp>
        <p:nvSpPr>
          <p:cNvPr id="4" name="Slide Number Placeholder 3"/>
          <p:cNvSpPr>
            <a:spLocks noGrp="1"/>
          </p:cNvSpPr>
          <p:nvPr>
            <p:ph type="sldNum" sz="quarter" idx="10"/>
          </p:nvPr>
        </p:nvSpPr>
        <p:spPr/>
        <p:txBody>
          <a:bodyPr/>
          <a:lstStyle/>
          <a:p>
            <a:fld id="{76857925-2B24-4A81-B776-FB723CCDB0B2}" type="slidenum">
              <a:rPr lang="en-US" smtClean="0"/>
              <a:t>15</a:t>
            </a:fld>
            <a:endParaRPr lang="en-US"/>
          </a:p>
        </p:txBody>
      </p:sp>
    </p:spTree>
    <p:extLst>
      <p:ext uri="{BB962C8B-B14F-4D97-AF65-F5344CB8AC3E}">
        <p14:creationId xmlns:p14="http://schemas.microsoft.com/office/powerpoint/2010/main" val="1849046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z="1400" dirty="0" smtClean="0"/>
              <a:t>	Host </a:t>
            </a:r>
            <a:r>
              <a:rPr lang="en-US" sz="1400" dirty="0"/>
              <a:t>Matrix</a:t>
            </a:r>
          </a:p>
          <a:p>
            <a:r>
              <a:rPr lang="en-US" sz="1400" dirty="0"/>
              <a:t>	</a:t>
            </a:r>
          </a:p>
        </p:txBody>
      </p:sp>
      <p:sp>
        <p:nvSpPr>
          <p:cNvPr id="4" name="Slide Number Placeholder 3"/>
          <p:cNvSpPr>
            <a:spLocks noGrp="1"/>
          </p:cNvSpPr>
          <p:nvPr>
            <p:ph type="sldNum" sz="quarter" idx="10"/>
          </p:nvPr>
        </p:nvSpPr>
        <p:spPr/>
        <p:txBody>
          <a:bodyPr/>
          <a:lstStyle/>
          <a:p>
            <a:fld id="{76857925-2B24-4A81-B776-FB723CCDB0B2}" type="slidenum">
              <a:rPr lang="en-US" smtClean="0"/>
              <a:t>16</a:t>
            </a:fld>
            <a:endParaRPr lang="en-US"/>
          </a:p>
        </p:txBody>
      </p:sp>
    </p:spTree>
    <p:extLst>
      <p:ext uri="{BB962C8B-B14F-4D97-AF65-F5344CB8AC3E}">
        <p14:creationId xmlns:p14="http://schemas.microsoft.com/office/powerpoint/2010/main" val="36863751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smtClean="0"/>
          </a:p>
          <a:p>
            <a:r>
              <a:rPr lang="en-US" sz="1400" dirty="0" smtClean="0"/>
              <a:t>	Supply </a:t>
            </a:r>
            <a:r>
              <a:rPr lang="en-US" sz="1400" dirty="0"/>
              <a:t>Procurement – MSDS keyword search</a:t>
            </a:r>
          </a:p>
          <a:p>
            <a:r>
              <a:rPr lang="en-US" sz="1400" dirty="0"/>
              <a:t>	</a:t>
            </a:r>
            <a:endParaRPr lang="en-US" dirty="0"/>
          </a:p>
        </p:txBody>
      </p:sp>
      <p:sp>
        <p:nvSpPr>
          <p:cNvPr id="4" name="Slide Number Placeholder 3"/>
          <p:cNvSpPr>
            <a:spLocks noGrp="1"/>
          </p:cNvSpPr>
          <p:nvPr>
            <p:ph type="sldNum" sz="quarter" idx="10"/>
          </p:nvPr>
        </p:nvSpPr>
        <p:spPr/>
        <p:txBody>
          <a:bodyPr/>
          <a:lstStyle/>
          <a:p>
            <a:fld id="{76857925-2B24-4A81-B776-FB723CCDB0B2}" type="slidenum">
              <a:rPr lang="en-US" smtClean="0"/>
              <a:t>17</a:t>
            </a:fld>
            <a:endParaRPr lang="en-US"/>
          </a:p>
        </p:txBody>
      </p:sp>
    </p:spTree>
    <p:extLst>
      <p:ext uri="{BB962C8B-B14F-4D97-AF65-F5344CB8AC3E}">
        <p14:creationId xmlns:p14="http://schemas.microsoft.com/office/powerpoint/2010/main" val="4090870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	Screening </a:t>
            </a:r>
            <a:r>
              <a:rPr lang="en-US" sz="1400" dirty="0"/>
              <a:t>Aids - key word search</a:t>
            </a:r>
          </a:p>
          <a:p>
            <a:endParaRPr lang="en-US" dirty="0"/>
          </a:p>
        </p:txBody>
      </p:sp>
      <p:sp>
        <p:nvSpPr>
          <p:cNvPr id="4" name="Slide Number Placeholder 3"/>
          <p:cNvSpPr>
            <a:spLocks noGrp="1"/>
          </p:cNvSpPr>
          <p:nvPr>
            <p:ph type="sldNum" sz="quarter" idx="10"/>
          </p:nvPr>
        </p:nvSpPr>
        <p:spPr/>
        <p:txBody>
          <a:bodyPr/>
          <a:lstStyle/>
          <a:p>
            <a:fld id="{76857925-2B24-4A81-B776-FB723CCDB0B2}" type="slidenum">
              <a:rPr lang="en-US" smtClean="0"/>
              <a:t>18</a:t>
            </a:fld>
            <a:endParaRPr lang="en-US"/>
          </a:p>
        </p:txBody>
      </p:sp>
    </p:spTree>
    <p:extLst>
      <p:ext uri="{BB962C8B-B14F-4D97-AF65-F5344CB8AC3E}">
        <p14:creationId xmlns:p14="http://schemas.microsoft.com/office/powerpoint/2010/main" val="240914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6857925-2B24-4A81-B776-FB723CCDB0B2}" type="slidenum">
              <a:rPr lang="en-US" smtClean="0"/>
              <a:t>19</a:t>
            </a:fld>
            <a:endParaRPr lang="en-US"/>
          </a:p>
        </p:txBody>
      </p:sp>
    </p:spTree>
    <p:extLst>
      <p:ext uri="{BB962C8B-B14F-4D97-AF65-F5344CB8AC3E}">
        <p14:creationId xmlns:p14="http://schemas.microsoft.com/office/powerpoint/2010/main" val="3202149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a:p>
            <a:r>
              <a:rPr lang="en-US" sz="1400" dirty="0" smtClean="0"/>
              <a:t>Today we will be requesting quite a bit of discussion and input.</a:t>
            </a:r>
          </a:p>
          <a:p>
            <a:endParaRPr lang="en-US" sz="1400" dirty="0" smtClean="0"/>
          </a:p>
          <a:p>
            <a:r>
              <a:rPr lang="en-US" sz="1400" dirty="0" smtClean="0"/>
              <a:t>First up:</a:t>
            </a:r>
          </a:p>
          <a:p>
            <a:r>
              <a:rPr lang="en-US" sz="1400" dirty="0"/>
              <a:t>	</a:t>
            </a:r>
            <a:r>
              <a:rPr lang="en-US" sz="1400" dirty="0" smtClean="0"/>
              <a:t>When is a dead insect appropriate </a:t>
            </a:r>
            <a:r>
              <a:rPr lang="en-US" sz="1400" dirty="0"/>
              <a:t>to enter into </a:t>
            </a:r>
            <a:r>
              <a:rPr lang="en-US" sz="1400" dirty="0" smtClean="0"/>
              <a:t>NAPIS?</a:t>
            </a:r>
          </a:p>
          <a:p>
            <a:r>
              <a:rPr lang="en-US" sz="1400" dirty="0"/>
              <a:t>	</a:t>
            </a:r>
            <a:r>
              <a:rPr lang="en-US" sz="1400" dirty="0" smtClean="0"/>
              <a:t>What parameters are used?</a:t>
            </a:r>
          </a:p>
          <a:p>
            <a:endParaRPr lang="en-US" sz="1400" dirty="0"/>
          </a:p>
          <a:p>
            <a:r>
              <a:rPr lang="en-US" sz="1400" dirty="0" smtClean="0"/>
              <a:t>Background:  </a:t>
            </a:r>
          </a:p>
          <a:p>
            <a:r>
              <a:rPr lang="en-US" sz="1400" dirty="0" smtClean="0"/>
              <a:t>Dead Spotted lantern flies were found in NY and DE. These finds were obvious, non-environmental situations. </a:t>
            </a:r>
          </a:p>
          <a:p>
            <a:r>
              <a:rPr lang="en-US" sz="1400" dirty="0" smtClean="0"/>
              <a:t> - How and if should they be entered into the NAPIS database?  </a:t>
            </a:r>
          </a:p>
          <a:p>
            <a:r>
              <a:rPr lang="en-US" sz="1400" dirty="0" smtClean="0"/>
              <a:t> - Possible repercussions: maps, reports</a:t>
            </a:r>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2</a:t>
            </a:fld>
            <a:endParaRPr lang="en-US"/>
          </a:p>
        </p:txBody>
      </p:sp>
    </p:spTree>
    <p:extLst>
      <p:ext uri="{BB962C8B-B14F-4D97-AF65-F5344CB8AC3E}">
        <p14:creationId xmlns:p14="http://schemas.microsoft.com/office/powerpoint/2010/main" val="4150971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z="1400" dirty="0" smtClean="0"/>
              <a:t>If interceptions are wanted in the NAPIS database, what should the parameters be?</a:t>
            </a:r>
          </a:p>
          <a:p>
            <a:endParaRPr lang="en-US" sz="1400" dirty="0" smtClean="0"/>
          </a:p>
          <a:p>
            <a:r>
              <a:rPr lang="en-US" sz="1400" dirty="0" smtClean="0"/>
              <a:t>Discussion on “I” attribute </a:t>
            </a:r>
          </a:p>
          <a:p>
            <a:r>
              <a:rPr lang="en-US" sz="1400" dirty="0"/>
              <a:t>	</a:t>
            </a:r>
            <a:r>
              <a:rPr lang="en-US" sz="1400" dirty="0" smtClean="0"/>
              <a:t>(not to be published in Pest Tracker or data notifications?)</a:t>
            </a:r>
          </a:p>
          <a:p>
            <a:endParaRPr lang="en-US" sz="1400" dirty="0" smtClean="0"/>
          </a:p>
          <a:p>
            <a:r>
              <a:rPr lang="en-US" sz="1400" dirty="0"/>
              <a:t>	</a:t>
            </a:r>
            <a:r>
              <a:rPr lang="en-US" sz="1400" dirty="0" smtClean="0"/>
              <a:t>is this desired?</a:t>
            </a:r>
          </a:p>
          <a:p>
            <a:endParaRPr lang="en-US" sz="1400" dirty="0" smtClean="0"/>
          </a:p>
          <a:p>
            <a:r>
              <a:rPr lang="en-US" sz="1400" dirty="0"/>
              <a:t>	</a:t>
            </a:r>
            <a:r>
              <a:rPr lang="en-US" sz="1400" dirty="0" smtClean="0"/>
              <a:t>will it be used?</a:t>
            </a:r>
          </a:p>
          <a:p>
            <a:endParaRPr lang="en-US" sz="1400" dirty="0" smtClean="0"/>
          </a:p>
          <a:p>
            <a:r>
              <a:rPr lang="en-US" sz="1400" dirty="0"/>
              <a:t>	</a:t>
            </a:r>
            <a:r>
              <a:rPr lang="en-US" sz="1400" dirty="0" smtClean="0"/>
              <a:t>how should it be used?</a:t>
            </a:r>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3</a:t>
            </a:fld>
            <a:endParaRPr lang="en-US"/>
          </a:p>
        </p:txBody>
      </p:sp>
    </p:spTree>
    <p:extLst>
      <p:ext uri="{BB962C8B-B14F-4D97-AF65-F5344CB8AC3E}">
        <p14:creationId xmlns:p14="http://schemas.microsoft.com/office/powerpoint/2010/main" val="3626783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191000"/>
          </a:xfrm>
        </p:spPr>
        <p:txBody>
          <a:bodyPr/>
          <a:lstStyle/>
          <a:p>
            <a:r>
              <a:rPr lang="en-US" sz="1300" dirty="0"/>
              <a:t>Currently, the logic of the data entry sequence goes from an “end” point to a “beginning” point:</a:t>
            </a:r>
          </a:p>
          <a:p>
            <a:r>
              <a:rPr lang="en-US" sz="1300" dirty="0"/>
              <a:t>1. Quantification – number of pests observed, total</a:t>
            </a:r>
          </a:p>
          <a:p>
            <a:r>
              <a:rPr lang="en-US" sz="1300" dirty="0"/>
              <a:t>2. Descriptor units – how the pests are observed, i.e. pests in traps</a:t>
            </a:r>
          </a:p>
          <a:p>
            <a:r>
              <a:rPr lang="en-US" sz="1300" dirty="0"/>
              <a:t>3. Total units checked – number of units, as described in descriptor units, checked</a:t>
            </a:r>
          </a:p>
          <a:p>
            <a:r>
              <a:rPr lang="en-US" sz="1300" dirty="0"/>
              <a:t>4. Positive units – number of units that were positive for pests</a:t>
            </a:r>
          </a:p>
          <a:p>
            <a:r>
              <a:rPr lang="en-US" sz="1300" dirty="0" smtClean="0"/>
              <a:t>The </a:t>
            </a:r>
            <a:r>
              <a:rPr lang="en-US" sz="1300" dirty="0"/>
              <a:t>actual process is more accurately </a:t>
            </a:r>
            <a:r>
              <a:rPr lang="en-US" sz="1300" dirty="0" smtClean="0"/>
              <a:t>and logically described </a:t>
            </a:r>
            <a:r>
              <a:rPr lang="en-US" sz="1300" dirty="0"/>
              <a:t>as the number of positive pests, how the survey was done (i.e., pests in traps), how many units are checked and the number of units actually observed with pests.</a:t>
            </a:r>
          </a:p>
          <a:p>
            <a:r>
              <a:rPr lang="en-US" sz="1300" dirty="0"/>
              <a:t>It is proposed that the sequence of data entry be changed to how many units are checked, the number of units actually observed with pests (positive), the number of positive pests, and how the survey was done (i.e., pests in traps).</a:t>
            </a:r>
          </a:p>
          <a:p>
            <a:r>
              <a:rPr lang="en-US" sz="1300" dirty="0"/>
              <a:t>The proposed order would be:</a:t>
            </a:r>
          </a:p>
          <a:p>
            <a:r>
              <a:rPr lang="en-US" sz="1300" dirty="0"/>
              <a:t>1. Total units checked – number of units, as described in descriptor units, checked</a:t>
            </a:r>
          </a:p>
          <a:p>
            <a:r>
              <a:rPr lang="en-US" sz="1300" dirty="0"/>
              <a:t>2. Positive units – number of units that were positive for pests</a:t>
            </a:r>
          </a:p>
          <a:p>
            <a:r>
              <a:rPr lang="en-US" sz="1300" dirty="0"/>
              <a:t>3. Quantification – number of pests observed, total</a:t>
            </a:r>
          </a:p>
          <a:p>
            <a:r>
              <a:rPr lang="en-US" sz="1300" dirty="0"/>
              <a:t>4. Descriptor units – how the pests are observed, i.e. pests in </a:t>
            </a:r>
            <a:r>
              <a:rPr lang="en-US" sz="1300" dirty="0" smtClean="0"/>
              <a:t>traps</a:t>
            </a:r>
          </a:p>
          <a:p>
            <a:r>
              <a:rPr lang="en-US" sz="1300" dirty="0" smtClean="0"/>
              <a:t>NOTE – templates currently being used would not have to be changed.</a:t>
            </a:r>
            <a:endParaRPr lang="en-US" sz="1300" dirty="0"/>
          </a:p>
          <a:p>
            <a:endParaRPr lang="en-US" sz="1300" dirty="0"/>
          </a:p>
        </p:txBody>
      </p:sp>
      <p:sp>
        <p:nvSpPr>
          <p:cNvPr id="4" name="Slide Number Placeholder 3"/>
          <p:cNvSpPr>
            <a:spLocks noGrp="1"/>
          </p:cNvSpPr>
          <p:nvPr>
            <p:ph type="sldNum" sz="quarter" idx="10"/>
          </p:nvPr>
        </p:nvSpPr>
        <p:spPr/>
        <p:txBody>
          <a:bodyPr/>
          <a:lstStyle/>
          <a:p>
            <a:fld id="{76857925-2B24-4A81-B776-FB723CCDB0B2}" type="slidenum">
              <a:rPr lang="en-US" smtClean="0"/>
              <a:t>4</a:t>
            </a:fld>
            <a:endParaRPr lang="en-US" dirty="0"/>
          </a:p>
        </p:txBody>
      </p:sp>
    </p:spTree>
    <p:extLst>
      <p:ext uri="{BB962C8B-B14F-4D97-AF65-F5344CB8AC3E}">
        <p14:creationId xmlns:p14="http://schemas.microsoft.com/office/powerpoint/2010/main" val="5150677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sz="1400" dirty="0" smtClean="0"/>
              <a:t>Discussion point:</a:t>
            </a:r>
          </a:p>
          <a:p>
            <a:r>
              <a:rPr lang="en-US" sz="1400" dirty="0" smtClean="0"/>
              <a:t>Should there be a template that is survey conclusive versus individual pest templates?</a:t>
            </a:r>
          </a:p>
          <a:p>
            <a:r>
              <a:rPr lang="en-US" sz="1400" dirty="0"/>
              <a:t>	</a:t>
            </a:r>
            <a:r>
              <a:rPr lang="en-US" sz="1400" dirty="0" smtClean="0"/>
              <a:t>-  individualized to the state?</a:t>
            </a:r>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5</a:t>
            </a:fld>
            <a:endParaRPr lang="en-US"/>
          </a:p>
        </p:txBody>
      </p:sp>
    </p:spTree>
    <p:extLst>
      <p:ext uri="{BB962C8B-B14F-4D97-AF65-F5344CB8AC3E}">
        <p14:creationId xmlns:p14="http://schemas.microsoft.com/office/powerpoint/2010/main" val="270002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956050"/>
          </a:xfrm>
        </p:spPr>
        <p:txBody>
          <a:bodyPr/>
          <a:lstStyle/>
          <a:p>
            <a:pPr marL="57150" lvl="2"/>
            <a:r>
              <a:rPr lang="en-US" sz="1400" dirty="0" smtClean="0"/>
              <a:t>Purdue </a:t>
            </a:r>
            <a:r>
              <a:rPr lang="en-US" sz="1400" dirty="0"/>
              <a:t>Marketing Team – </a:t>
            </a:r>
          </a:p>
          <a:p>
            <a:pPr marL="57150" lvl="2"/>
            <a:endParaRPr lang="en-US" sz="1400" dirty="0" smtClean="0"/>
          </a:p>
          <a:p>
            <a:pPr marL="57150" lvl="2"/>
            <a:r>
              <a:rPr lang="en-US" sz="1400" dirty="0" smtClean="0"/>
              <a:t>	While the CAPS </a:t>
            </a:r>
            <a:r>
              <a:rPr lang="en-US" sz="1400" dirty="0"/>
              <a:t>R&amp;C site has a lot of useful information, </a:t>
            </a:r>
            <a:r>
              <a:rPr lang="en-US" sz="1400" dirty="0" smtClean="0"/>
              <a:t>it </a:t>
            </a:r>
            <a:r>
              <a:rPr lang="en-US" sz="1400" dirty="0"/>
              <a:t>needs a new look, better organization, etc.  </a:t>
            </a:r>
            <a:endParaRPr lang="en-US" sz="1400" dirty="0" smtClean="0"/>
          </a:p>
          <a:p>
            <a:pPr marL="57150" lvl="2"/>
            <a:r>
              <a:rPr lang="en-US" sz="1400" dirty="0"/>
              <a:t>	</a:t>
            </a:r>
            <a:r>
              <a:rPr lang="en-US" sz="1400" dirty="0" smtClean="0"/>
              <a:t>As </a:t>
            </a:r>
            <a:r>
              <a:rPr lang="en-US" sz="1400" dirty="0"/>
              <a:t>a result, the CERIS staff met with a </a:t>
            </a:r>
            <a:r>
              <a:rPr lang="en-US" sz="1400" dirty="0" smtClean="0"/>
              <a:t>Purdue University marketing </a:t>
            </a:r>
            <a:r>
              <a:rPr lang="en-US" sz="1400" dirty="0"/>
              <a:t>team </a:t>
            </a:r>
            <a:r>
              <a:rPr lang="en-US" sz="1400" dirty="0" smtClean="0"/>
              <a:t>where we described </a:t>
            </a:r>
            <a:r>
              <a:rPr lang="en-US" sz="1400" dirty="0"/>
              <a:t>the website, its use and </a:t>
            </a:r>
            <a:r>
              <a:rPr lang="en-US" sz="1400" dirty="0" smtClean="0"/>
              <a:t>gave more </a:t>
            </a:r>
            <a:r>
              <a:rPr lang="en-US" sz="1400" dirty="0"/>
              <a:t>detail about the role and efforts envisioned from the Purdue Marketing Department.  </a:t>
            </a:r>
            <a:endParaRPr lang="en-US" sz="1400" dirty="0" smtClean="0"/>
          </a:p>
          <a:p>
            <a:pPr marL="57150" lvl="2"/>
            <a:r>
              <a:rPr lang="en-US" sz="1400" dirty="0"/>
              <a:t>	</a:t>
            </a:r>
            <a:r>
              <a:rPr lang="en-US" sz="1400" dirty="0" smtClean="0"/>
              <a:t>Additional </a:t>
            </a:r>
            <a:r>
              <a:rPr lang="en-US" sz="1400" dirty="0"/>
              <a:t>information and metrics were provided following the meeting.  </a:t>
            </a:r>
            <a:endParaRPr lang="en-US" sz="1400" dirty="0" smtClean="0"/>
          </a:p>
          <a:p>
            <a:pPr marL="57150" lvl="2"/>
            <a:r>
              <a:rPr lang="en-US" sz="1400" dirty="0"/>
              <a:t>	</a:t>
            </a:r>
            <a:r>
              <a:rPr lang="en-US" sz="1400" dirty="0" smtClean="0"/>
              <a:t>In </a:t>
            </a:r>
            <a:r>
              <a:rPr lang="en-US" sz="1400" dirty="0"/>
              <a:t>summary, </a:t>
            </a:r>
            <a:r>
              <a:rPr lang="en-US" sz="1400" dirty="0" smtClean="0"/>
              <a:t>the Purdue </a:t>
            </a:r>
            <a:r>
              <a:rPr lang="en-US" sz="1400" dirty="0"/>
              <a:t>Marketing Team will provide consultation in assessing and making recommendations from a marketing perspective about the CAPS R&amp;C site.  CERIS staff will manage the software development and are looking forward to providing a better more innovative website.</a:t>
            </a:r>
          </a:p>
          <a:p>
            <a:pPr marL="57150" lvl="2"/>
            <a:endParaRPr lang="en-US" sz="1400" dirty="0"/>
          </a:p>
          <a:p>
            <a:pPr marL="457200" lvl="3"/>
            <a:r>
              <a:rPr lang="en-US" sz="1400" dirty="0" smtClean="0"/>
              <a:t>Need input from users….</a:t>
            </a:r>
          </a:p>
          <a:p>
            <a:pPr marL="457200" lvl="3"/>
            <a:r>
              <a:rPr lang="en-US" sz="1400" dirty="0" smtClean="0"/>
              <a:t>So </a:t>
            </a:r>
            <a:r>
              <a:rPr lang="en-US" sz="1400" dirty="0"/>
              <a:t>far we have Chris Pierce as a </a:t>
            </a:r>
            <a:r>
              <a:rPr lang="en-US" sz="1400" dirty="0" smtClean="0"/>
              <a:t>reviewer, need more reviewers</a:t>
            </a:r>
            <a:endParaRPr lang="en-US" sz="1400" dirty="0"/>
          </a:p>
          <a:p>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6</a:t>
            </a:fld>
            <a:endParaRPr lang="en-US"/>
          </a:p>
        </p:txBody>
      </p:sp>
    </p:spTree>
    <p:extLst>
      <p:ext uri="{BB962C8B-B14F-4D97-AF65-F5344CB8AC3E}">
        <p14:creationId xmlns:p14="http://schemas.microsoft.com/office/powerpoint/2010/main" val="2201465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10073"/>
            <a:ext cx="5486400" cy="4420659"/>
          </a:xfrm>
        </p:spPr>
        <p:txBody>
          <a:bodyPr/>
          <a:lstStyle/>
          <a:p>
            <a:r>
              <a:rPr lang="en-US" dirty="0" smtClean="0"/>
              <a:t>Combined SSF:</a:t>
            </a:r>
          </a:p>
          <a:p>
            <a:endParaRPr lang="en-US" dirty="0" smtClean="0"/>
          </a:p>
          <a:p>
            <a:r>
              <a:rPr lang="en-US" dirty="0" smtClean="0"/>
              <a:t>A. Farm </a:t>
            </a:r>
            <a:r>
              <a:rPr lang="en-US" dirty="0"/>
              <a:t>Bill </a:t>
            </a:r>
            <a:r>
              <a:rPr lang="en-US" dirty="0" smtClean="0"/>
              <a:t>2018</a:t>
            </a:r>
            <a:endParaRPr lang="en-US" sz="1400" dirty="0"/>
          </a:p>
          <a:p>
            <a:pPr lvl="0"/>
            <a:r>
              <a:rPr lang="en-US" dirty="0" smtClean="0"/>
              <a:t>1. opens </a:t>
            </a:r>
            <a:r>
              <a:rPr lang="en-US" dirty="0"/>
              <a:t>based on a certain schedule – when the FY18 Farm Bill Spending Plan has been announced</a:t>
            </a:r>
            <a:endParaRPr lang="en-US" sz="1400" dirty="0"/>
          </a:p>
          <a:p>
            <a:pPr lvl="0"/>
            <a:r>
              <a:rPr lang="en-US" dirty="0" smtClean="0"/>
              <a:t>2. Survey </a:t>
            </a:r>
            <a:r>
              <a:rPr lang="en-US" dirty="0"/>
              <a:t>names </a:t>
            </a:r>
            <a:r>
              <a:rPr lang="en-US" dirty="0" smtClean="0"/>
              <a:t>are pre-populated to choose from in a drop down</a:t>
            </a:r>
            <a:endParaRPr lang="en-US" sz="1400" dirty="0"/>
          </a:p>
          <a:p>
            <a:pPr lvl="0"/>
            <a:r>
              <a:rPr lang="en-US" dirty="0" smtClean="0"/>
              <a:t>3. The </a:t>
            </a:r>
            <a:r>
              <a:rPr lang="en-US" dirty="0"/>
              <a:t>change request </a:t>
            </a:r>
            <a:r>
              <a:rPr lang="en-US" dirty="0" smtClean="0"/>
              <a:t>process, remains the same - to be used for </a:t>
            </a:r>
            <a:r>
              <a:rPr lang="en-US" dirty="0"/>
              <a:t>modifications after </a:t>
            </a:r>
            <a:r>
              <a:rPr lang="en-US" dirty="0" smtClean="0"/>
              <a:t>submission. While the 2018 Farm Bill SSF is still open</a:t>
            </a:r>
            <a:r>
              <a:rPr lang="en-US" dirty="0"/>
              <a:t>, contact field operations to </a:t>
            </a:r>
            <a:r>
              <a:rPr lang="en-US" dirty="0" smtClean="0"/>
              <a:t>re- enable </a:t>
            </a:r>
            <a:r>
              <a:rPr lang="en-US" dirty="0"/>
              <a:t>write </a:t>
            </a:r>
            <a:r>
              <a:rPr lang="en-US" dirty="0" smtClean="0"/>
              <a:t>access.</a:t>
            </a:r>
            <a:r>
              <a:rPr lang="en-US" sz="1400" dirty="0"/>
              <a:t> </a:t>
            </a:r>
            <a:r>
              <a:rPr lang="en-US" dirty="0" smtClean="0"/>
              <a:t>When the 2018 Farm Bill is </a:t>
            </a:r>
            <a:r>
              <a:rPr lang="en-US" dirty="0"/>
              <a:t>closed, use the change request form</a:t>
            </a:r>
            <a:r>
              <a:rPr lang="en-US" dirty="0" smtClean="0"/>
              <a:t>.</a:t>
            </a:r>
          </a:p>
          <a:p>
            <a:pPr lvl="0"/>
            <a:endParaRPr lang="en-US" sz="1400" dirty="0"/>
          </a:p>
          <a:p>
            <a:r>
              <a:rPr lang="en-US" dirty="0" smtClean="0"/>
              <a:t>B. Another factors in putting the merged SSF into production includes the development </a:t>
            </a:r>
            <a:r>
              <a:rPr lang="en-US" dirty="0"/>
              <a:t>of </a:t>
            </a:r>
            <a:r>
              <a:rPr lang="en-US" dirty="0" smtClean="0"/>
              <a:t>the 2019 Approved Methods. The SSF is at </a:t>
            </a:r>
            <a:r>
              <a:rPr lang="en-US" dirty="0"/>
              <a:t>the “center” and affects many </a:t>
            </a:r>
            <a:r>
              <a:rPr lang="en-US" dirty="0" smtClean="0"/>
              <a:t>products, i.e., my summaries, accountability report, etc.</a:t>
            </a:r>
          </a:p>
          <a:p>
            <a:endParaRPr lang="en-US" sz="1400" dirty="0"/>
          </a:p>
          <a:p>
            <a:r>
              <a:rPr lang="en-US" dirty="0" smtClean="0"/>
              <a:t>C. The goal for 2019 SSF development is to be ready for the opening of the 2019 CAPS SSF and then the 2019 PPQ SSF.</a:t>
            </a:r>
          </a:p>
          <a:p>
            <a:endParaRPr lang="en-US" dirty="0" smtClean="0"/>
          </a:p>
          <a:p>
            <a:r>
              <a:rPr lang="en-US" dirty="0" smtClean="0"/>
              <a:t>D. New interface will include: </a:t>
            </a:r>
          </a:p>
          <a:p>
            <a:pPr marL="228600" indent="-228600">
              <a:buAutoNum type="arabicPeriod"/>
            </a:pPr>
            <a:r>
              <a:rPr lang="en-US" dirty="0" smtClean="0"/>
              <a:t>all </a:t>
            </a:r>
            <a:r>
              <a:rPr lang="en-US" dirty="0"/>
              <a:t>plans and </a:t>
            </a:r>
            <a:r>
              <a:rPr lang="en-US" dirty="0" smtClean="0"/>
              <a:t>all years </a:t>
            </a:r>
            <a:r>
              <a:rPr lang="en-US" dirty="0"/>
              <a:t>for each funding source </a:t>
            </a:r>
            <a:r>
              <a:rPr lang="en-US" dirty="0" smtClean="0"/>
              <a:t>available</a:t>
            </a:r>
            <a:r>
              <a:rPr lang="en-US" dirty="0"/>
              <a:t>. </a:t>
            </a:r>
            <a:endParaRPr lang="en-US" dirty="0" smtClean="0"/>
          </a:p>
          <a:p>
            <a:pPr marL="228600" indent="-228600">
              <a:buAutoNum type="arabicPeriod"/>
            </a:pPr>
            <a:r>
              <a:rPr lang="en-US" dirty="0" smtClean="0"/>
              <a:t>Data </a:t>
            </a:r>
            <a:r>
              <a:rPr lang="en-US" dirty="0"/>
              <a:t>since </a:t>
            </a:r>
            <a:r>
              <a:rPr lang="en-US" dirty="0" smtClean="0"/>
              <a:t>2012.</a:t>
            </a:r>
            <a:endParaRPr lang="en-US" sz="1400" dirty="0"/>
          </a:p>
          <a:p>
            <a:pPr marL="228600" indent="-228600">
              <a:buAutoNum type="arabicPeriod"/>
            </a:pPr>
            <a:r>
              <a:rPr lang="en-US" dirty="0" smtClean="0"/>
              <a:t>Automatic </a:t>
            </a:r>
            <a:r>
              <a:rPr lang="en-US" dirty="0"/>
              <a:t>change request process. For </a:t>
            </a:r>
            <a:r>
              <a:rPr lang="en-US" dirty="0" smtClean="0"/>
              <a:t>modifications after submission - submit </a:t>
            </a:r>
            <a:r>
              <a:rPr lang="en-US" dirty="0"/>
              <a:t>the change as normal. </a:t>
            </a:r>
            <a:r>
              <a:rPr lang="en-US" dirty="0" smtClean="0"/>
              <a:t>This will </a:t>
            </a:r>
            <a:r>
              <a:rPr lang="en-US" dirty="0"/>
              <a:t>trigger a workflow process for approval, with notifications at each </a:t>
            </a:r>
            <a:r>
              <a:rPr lang="en-US" dirty="0" smtClean="0"/>
              <a:t>step. This will be open for modifications towards </a:t>
            </a:r>
            <a:r>
              <a:rPr lang="en-US" dirty="0"/>
              <a:t>any </a:t>
            </a:r>
            <a:r>
              <a:rPr lang="en-US" dirty="0" smtClean="0"/>
              <a:t>plan</a:t>
            </a:r>
            <a:endParaRPr lang="en-US" dirty="0"/>
          </a:p>
          <a:p>
            <a:endParaRPr lang="en-US" dirty="0" smtClean="0"/>
          </a:p>
        </p:txBody>
      </p:sp>
      <p:sp>
        <p:nvSpPr>
          <p:cNvPr id="4" name="Slide Number Placeholder 3"/>
          <p:cNvSpPr>
            <a:spLocks noGrp="1"/>
          </p:cNvSpPr>
          <p:nvPr>
            <p:ph type="sldNum" sz="quarter" idx="10"/>
          </p:nvPr>
        </p:nvSpPr>
        <p:spPr/>
        <p:txBody>
          <a:bodyPr/>
          <a:lstStyle/>
          <a:p>
            <a:fld id="{76857925-2B24-4A81-B776-FB723CCDB0B2}" type="slidenum">
              <a:rPr lang="en-US" smtClean="0"/>
              <a:t>7</a:t>
            </a:fld>
            <a:endParaRPr lang="en-US"/>
          </a:p>
        </p:txBody>
      </p:sp>
    </p:spTree>
    <p:extLst>
      <p:ext uri="{BB962C8B-B14F-4D97-AF65-F5344CB8AC3E}">
        <p14:creationId xmlns:p14="http://schemas.microsoft.com/office/powerpoint/2010/main" val="292315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17600"/>
            <a:ext cx="5486400" cy="3086100"/>
          </a:xfrm>
        </p:spPr>
      </p:sp>
      <p:sp>
        <p:nvSpPr>
          <p:cNvPr id="3" name="Notes Placeholder 2"/>
          <p:cNvSpPr>
            <a:spLocks noGrp="1"/>
          </p:cNvSpPr>
          <p:nvPr>
            <p:ph type="body" idx="1"/>
          </p:nvPr>
        </p:nvSpPr>
        <p:spPr/>
        <p:txBody>
          <a:bodyPr/>
          <a:lstStyle/>
          <a:p>
            <a:endParaRPr lang="en-US" sz="1400" dirty="0" smtClean="0"/>
          </a:p>
          <a:p>
            <a:r>
              <a:rPr lang="en-US" sz="1400" dirty="0" smtClean="0"/>
              <a:t>State View of PPQ Survey Summary Forms</a:t>
            </a:r>
          </a:p>
          <a:p>
            <a:r>
              <a:rPr lang="en-US" sz="1400" dirty="0" smtClean="0"/>
              <a:t>	include the state for informative purposes, transparency? </a:t>
            </a:r>
          </a:p>
          <a:p>
            <a:r>
              <a:rPr lang="en-US" sz="1400" dirty="0"/>
              <a:t>	</a:t>
            </a:r>
            <a:r>
              <a:rPr lang="en-US" sz="1400" dirty="0" smtClean="0"/>
              <a:t>Per inclusion in email chain?</a:t>
            </a:r>
          </a:p>
          <a:p>
            <a:r>
              <a:rPr lang="en-US" sz="1400" dirty="0" smtClean="0"/>
              <a:t>	discussion and input</a:t>
            </a:r>
          </a:p>
          <a:p>
            <a:endParaRPr lang="en-US" sz="1400" dirty="0" smtClean="0"/>
          </a:p>
        </p:txBody>
      </p:sp>
      <p:sp>
        <p:nvSpPr>
          <p:cNvPr id="4" name="Slide Number Placeholder 3"/>
          <p:cNvSpPr>
            <a:spLocks noGrp="1"/>
          </p:cNvSpPr>
          <p:nvPr>
            <p:ph type="sldNum" sz="quarter" idx="10"/>
          </p:nvPr>
        </p:nvSpPr>
        <p:spPr/>
        <p:txBody>
          <a:bodyPr/>
          <a:lstStyle/>
          <a:p>
            <a:fld id="{76857925-2B24-4A81-B776-FB723CCDB0B2}" type="slidenum">
              <a:rPr lang="en-US" smtClean="0"/>
              <a:t>8</a:t>
            </a:fld>
            <a:endParaRPr lang="en-US"/>
          </a:p>
        </p:txBody>
      </p:sp>
    </p:spTree>
    <p:extLst>
      <p:ext uri="{BB962C8B-B14F-4D97-AF65-F5344CB8AC3E}">
        <p14:creationId xmlns:p14="http://schemas.microsoft.com/office/powerpoint/2010/main" val="1221070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The CAPS community is using the accountability reports as a reporting tool.</a:t>
            </a:r>
          </a:p>
          <a:p>
            <a:r>
              <a:rPr lang="en-US" sz="1400" dirty="0" smtClean="0"/>
              <a:t>	 - We have been contacted by users wanting to know when there is an issue with the state’s data is not showing up on the accountability report. </a:t>
            </a:r>
          </a:p>
          <a:p>
            <a:r>
              <a:rPr lang="en-US" sz="1400" dirty="0"/>
              <a:t>	</a:t>
            </a:r>
            <a:r>
              <a:rPr lang="en-US" sz="1400" dirty="0" smtClean="0"/>
              <a:t> - Often, a modification to the data records is </a:t>
            </a:r>
            <a:r>
              <a:rPr lang="en-US" sz="1400" dirty="0"/>
              <a:t>the </a:t>
            </a:r>
            <a:r>
              <a:rPr lang="en-US" sz="1400" dirty="0" smtClean="0"/>
              <a:t>explanation, i.e., a funding source, funding year, etc.</a:t>
            </a:r>
          </a:p>
          <a:p>
            <a:endParaRPr lang="en-US" sz="1400" dirty="0" smtClean="0"/>
          </a:p>
          <a:p>
            <a:r>
              <a:rPr lang="en-US" sz="1400" dirty="0" smtClean="0"/>
              <a:t>Please use this tool and check often!</a:t>
            </a:r>
            <a:endParaRPr lang="en-US" sz="1400" dirty="0"/>
          </a:p>
          <a:p>
            <a:endParaRPr lang="en-US" sz="1400" dirty="0"/>
          </a:p>
        </p:txBody>
      </p:sp>
      <p:sp>
        <p:nvSpPr>
          <p:cNvPr id="4" name="Slide Number Placeholder 3"/>
          <p:cNvSpPr>
            <a:spLocks noGrp="1"/>
          </p:cNvSpPr>
          <p:nvPr>
            <p:ph type="sldNum" sz="quarter" idx="10"/>
          </p:nvPr>
        </p:nvSpPr>
        <p:spPr/>
        <p:txBody>
          <a:bodyPr/>
          <a:lstStyle/>
          <a:p>
            <a:fld id="{76857925-2B24-4A81-B776-FB723CCDB0B2}" type="slidenum">
              <a:rPr lang="en-US" smtClean="0"/>
              <a:t>9</a:t>
            </a:fld>
            <a:endParaRPr lang="en-US"/>
          </a:p>
        </p:txBody>
      </p:sp>
    </p:spTree>
    <p:extLst>
      <p:ext uri="{BB962C8B-B14F-4D97-AF65-F5344CB8AC3E}">
        <p14:creationId xmlns:p14="http://schemas.microsoft.com/office/powerpoint/2010/main" val="2750542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2">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3/1/2018</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3/1/2018</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75000"/>
              <a:lumOff val="2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75000"/>
              <a:lumOff val="2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75000"/>
              <a:lumOff val="2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3078" y="1080844"/>
            <a:ext cx="7978902" cy="2686484"/>
          </a:xfrm>
        </p:spPr>
        <p:txBody>
          <a:bodyPr>
            <a:normAutofit fontScale="90000"/>
          </a:bodyPr>
          <a:lstStyle/>
          <a:p>
            <a:pPr algn="ctr"/>
            <a:r>
              <a:rPr lang="en-US" sz="5400" b="1" dirty="0" smtClean="0">
                <a:solidFill>
                  <a:schemeClr val="tx1"/>
                </a:solidFill>
              </a:rPr>
              <a:t>Purdue University</a:t>
            </a:r>
            <a:br>
              <a:rPr lang="en-US" sz="5400" b="1" dirty="0" smtClean="0">
                <a:solidFill>
                  <a:schemeClr val="tx1"/>
                </a:solidFill>
              </a:rPr>
            </a:br>
            <a:r>
              <a:rPr lang="en-US" sz="6000" b="1" dirty="0" smtClean="0">
                <a:solidFill>
                  <a:schemeClr val="tx1"/>
                </a:solidFill>
              </a:rPr>
              <a:t>CAPS Information Services </a:t>
            </a:r>
            <a:br>
              <a:rPr lang="en-US" sz="6000" b="1" dirty="0" smtClean="0">
                <a:solidFill>
                  <a:schemeClr val="tx1"/>
                </a:solidFill>
              </a:rPr>
            </a:br>
            <a:r>
              <a:rPr lang="en-US" sz="5400" b="1" dirty="0" smtClean="0">
                <a:solidFill>
                  <a:schemeClr val="tx1"/>
                </a:solidFill>
              </a:rPr>
              <a:t>Update</a:t>
            </a:r>
            <a:endParaRPr lang="en-US" sz="4800" b="1" dirty="0">
              <a:solidFill>
                <a:schemeClr val="tx1"/>
              </a:solidFill>
            </a:endParaRPr>
          </a:p>
        </p:txBody>
      </p:sp>
      <p:sp>
        <p:nvSpPr>
          <p:cNvPr id="3" name="Subtitle 2"/>
          <p:cNvSpPr>
            <a:spLocks noGrp="1"/>
          </p:cNvSpPr>
          <p:nvPr>
            <p:ph type="subTitle" idx="1"/>
          </p:nvPr>
        </p:nvSpPr>
        <p:spPr>
          <a:xfrm>
            <a:off x="819599" y="3893821"/>
            <a:ext cx="7805860" cy="1857374"/>
          </a:xfrm>
        </p:spPr>
        <p:txBody>
          <a:bodyPr>
            <a:noAutofit/>
          </a:bodyPr>
          <a:lstStyle/>
          <a:p>
            <a:pPr algn="ctr"/>
            <a:r>
              <a:rPr lang="en-US" sz="2000" b="1" i="1" dirty="0">
                <a:solidFill>
                  <a:schemeClr val="tx1"/>
                </a:solidFill>
                <a:latin typeface="Book Antiqua" panose="02040602050305030304" pitchFamily="18" charset="0"/>
              </a:rPr>
              <a:t>CAPS Services – Providing continuous maintenance, process </a:t>
            </a:r>
            <a:r>
              <a:rPr lang="en-US" sz="2000" b="1" i="1" dirty="0" smtClean="0">
                <a:solidFill>
                  <a:schemeClr val="tx1"/>
                </a:solidFill>
                <a:latin typeface="Book Antiqua" panose="02040602050305030304" pitchFamily="18" charset="0"/>
              </a:rPr>
              <a:t>improvements</a:t>
            </a:r>
            <a:r>
              <a:rPr lang="en-US" sz="2000" b="1" i="1" dirty="0">
                <a:solidFill>
                  <a:schemeClr val="tx1"/>
                </a:solidFill>
                <a:latin typeface="Book Antiqua" panose="02040602050305030304" pitchFamily="18" charset="0"/>
              </a:rPr>
              <a:t>, and a high level of customer </a:t>
            </a:r>
            <a:r>
              <a:rPr lang="en-US" sz="2000" b="1" i="1" dirty="0" smtClean="0">
                <a:solidFill>
                  <a:schemeClr val="tx1"/>
                </a:solidFill>
                <a:latin typeface="Book Antiqua" panose="02040602050305030304" pitchFamily="18" charset="0"/>
              </a:rPr>
              <a:t>support</a:t>
            </a:r>
          </a:p>
          <a:p>
            <a:pPr algn="ctr"/>
            <a:r>
              <a:rPr lang="en-US" sz="1800" b="1" dirty="0" smtClean="0">
                <a:solidFill>
                  <a:schemeClr val="tx1"/>
                </a:solidFill>
              </a:rPr>
              <a:t>Presented to the NCC Committee, February 2018 </a:t>
            </a:r>
          </a:p>
          <a:p>
            <a:pPr algn="ctr"/>
            <a:r>
              <a:rPr lang="en-US" sz="1800" b="1" dirty="0" smtClean="0">
                <a:solidFill>
                  <a:schemeClr val="tx1"/>
                </a:solidFill>
              </a:rPr>
              <a:t>- Cindy Music and David McClure</a:t>
            </a:r>
            <a:endParaRPr lang="en-US" sz="1800" b="1" dirty="0">
              <a:solidFill>
                <a:schemeClr val="tx1"/>
              </a:solidFill>
            </a:endParaRPr>
          </a:p>
        </p:txBody>
      </p:sp>
      <p:pic>
        <p:nvPicPr>
          <p:cNvPr id="4" name="Picture 3"/>
          <p:cNvPicPr>
            <a:picLocks noChangeAspect="1"/>
          </p:cNvPicPr>
          <p:nvPr/>
        </p:nvPicPr>
        <p:blipFill>
          <a:blip r:embed="rId3"/>
          <a:stretch>
            <a:fillRect/>
          </a:stretch>
        </p:blipFill>
        <p:spPr>
          <a:xfrm>
            <a:off x="9546998" y="1080844"/>
            <a:ext cx="2310584" cy="707197"/>
          </a:xfrm>
          <a:prstGeom prst="rect">
            <a:avLst/>
          </a:prstGeom>
        </p:spPr>
      </p:pic>
      <p:pic>
        <p:nvPicPr>
          <p:cNvPr id="5" name="Picture 4"/>
          <p:cNvPicPr>
            <a:picLocks noChangeAspect="1"/>
          </p:cNvPicPr>
          <p:nvPr/>
        </p:nvPicPr>
        <p:blipFill>
          <a:blip r:embed="rId4"/>
          <a:stretch>
            <a:fillRect/>
          </a:stretch>
        </p:blipFill>
        <p:spPr>
          <a:xfrm>
            <a:off x="9958513" y="2749208"/>
            <a:ext cx="1487553" cy="1018120"/>
          </a:xfrm>
          <a:prstGeom prst="rect">
            <a:avLst/>
          </a:prstGeom>
        </p:spPr>
      </p:pic>
      <p:pic>
        <p:nvPicPr>
          <p:cNvPr id="6" name="Picture 5"/>
          <p:cNvPicPr>
            <a:picLocks noChangeAspect="1"/>
          </p:cNvPicPr>
          <p:nvPr/>
        </p:nvPicPr>
        <p:blipFill>
          <a:blip r:embed="rId5"/>
          <a:stretch>
            <a:fillRect/>
          </a:stretch>
        </p:blipFill>
        <p:spPr>
          <a:xfrm>
            <a:off x="9662831" y="4728495"/>
            <a:ext cx="2078916" cy="829128"/>
          </a:xfrm>
          <a:prstGeom prst="rect">
            <a:avLst/>
          </a:prstGeom>
        </p:spPr>
      </p:pic>
    </p:spTree>
    <p:extLst>
      <p:ext uri="{BB962C8B-B14F-4D97-AF65-F5344CB8AC3E}">
        <p14:creationId xmlns:p14="http://schemas.microsoft.com/office/powerpoint/2010/main" val="1389734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Survey </a:t>
            </a:r>
            <a:r>
              <a:rPr lang="en-US" b="1" dirty="0">
                <a:solidFill>
                  <a:schemeClr val="tx1"/>
                </a:solidFill>
              </a:rPr>
              <a:t>Methods </a:t>
            </a:r>
            <a:r>
              <a:rPr lang="en-US" b="1" dirty="0" smtClean="0">
                <a:solidFill>
                  <a:schemeClr val="tx1"/>
                </a:solidFill>
              </a:rPr>
              <a:t>Reconciliation</a:t>
            </a:r>
            <a:br>
              <a:rPr lang="en-US" b="1" dirty="0" smtClean="0">
                <a:solidFill>
                  <a:schemeClr val="tx1"/>
                </a:solidFill>
              </a:rPr>
            </a:br>
            <a:r>
              <a:rPr lang="en-US" sz="2800" b="1" dirty="0" smtClean="0">
                <a:solidFill>
                  <a:schemeClr val="tx1"/>
                </a:solidFill>
              </a:rPr>
              <a:t>- update</a:t>
            </a:r>
            <a:r>
              <a:rPr lang="en-US" b="1" dirty="0" smtClean="0">
                <a:solidFill>
                  <a:schemeClr val="tx1"/>
                </a:solidFill>
              </a:rPr>
              <a:t/>
            </a:r>
            <a:br>
              <a:rPr lang="en-US" b="1" dirty="0" smtClean="0">
                <a:solidFill>
                  <a:schemeClr val="tx1"/>
                </a:solidFill>
              </a:rPr>
            </a:br>
            <a:r>
              <a:rPr lang="en-US" b="1" dirty="0">
                <a:solidFill>
                  <a:schemeClr val="tx1"/>
                </a:solidFill>
              </a:rPr>
              <a:t> </a:t>
            </a:r>
            <a:endParaRPr lang="en-US" sz="2800" b="1" dirty="0">
              <a:solidFill>
                <a:schemeClr val="tx1"/>
              </a:solidFill>
            </a:endParaRPr>
          </a:p>
        </p:txBody>
      </p:sp>
      <p:sp>
        <p:nvSpPr>
          <p:cNvPr id="3" name="Content Placeholder 2"/>
          <p:cNvSpPr>
            <a:spLocks noGrp="1"/>
          </p:cNvSpPr>
          <p:nvPr>
            <p:ph idx="1"/>
          </p:nvPr>
        </p:nvSpPr>
        <p:spPr/>
        <p:txBody>
          <a:bodyPr>
            <a:normAutofit/>
          </a:bodyPr>
          <a:lstStyle/>
          <a:p>
            <a:r>
              <a:rPr lang="en-US" sz="2800" dirty="0" smtClean="0">
                <a:solidFill>
                  <a:schemeClr val="tx1"/>
                </a:solidFill>
              </a:rPr>
              <a:t>Trap – 2016, from 32 to 1 survey method</a:t>
            </a:r>
          </a:p>
          <a:p>
            <a:r>
              <a:rPr lang="en-US" sz="2800" dirty="0" smtClean="0">
                <a:solidFill>
                  <a:schemeClr val="tx1"/>
                </a:solidFill>
              </a:rPr>
              <a:t>Sample – 2017, from 22 to 5 survey methods</a:t>
            </a:r>
            <a:endParaRPr lang="en-US" sz="2800" dirty="0">
              <a:solidFill>
                <a:schemeClr val="tx1"/>
              </a:solidFill>
            </a:endParaRPr>
          </a:p>
          <a:p>
            <a:r>
              <a:rPr lang="en-US" sz="2800" dirty="0" smtClean="0">
                <a:solidFill>
                  <a:schemeClr val="tx1"/>
                </a:solidFill>
              </a:rPr>
              <a:t>Visual – 2018?, 13 to ?</a:t>
            </a:r>
          </a:p>
        </p:txBody>
      </p:sp>
    </p:spTree>
    <p:extLst>
      <p:ext uri="{BB962C8B-B14F-4D97-AF65-F5344CB8AC3E}">
        <p14:creationId xmlns:p14="http://schemas.microsoft.com/office/powerpoint/2010/main" val="815020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Survey Methods Reconciliation</a:t>
            </a:r>
            <a:br>
              <a:rPr lang="en-US" dirty="0">
                <a:solidFill>
                  <a:schemeClr val="tx1"/>
                </a:solidFill>
              </a:rPr>
            </a:br>
            <a:r>
              <a:rPr lang="en-US" sz="2800" dirty="0">
                <a:solidFill>
                  <a:schemeClr val="tx1"/>
                </a:solidFill>
              </a:rPr>
              <a:t> - Visual </a:t>
            </a:r>
          </a:p>
        </p:txBody>
      </p:sp>
      <p:sp>
        <p:nvSpPr>
          <p:cNvPr id="3" name="Content Placeholder 2"/>
          <p:cNvSpPr>
            <a:spLocks noGrp="1"/>
          </p:cNvSpPr>
          <p:nvPr>
            <p:ph idx="1"/>
          </p:nvPr>
        </p:nvSpPr>
        <p:spPr>
          <a:xfrm>
            <a:off x="3869268" y="1207910"/>
            <a:ext cx="7315200" cy="4776837"/>
          </a:xfrm>
        </p:spPr>
        <p:txBody>
          <a:bodyPr anchor="t">
            <a:normAutofit/>
          </a:bodyPr>
          <a:lstStyle/>
          <a:p>
            <a:r>
              <a:rPr lang="en-US" sz="2800" b="1" dirty="0" smtClean="0">
                <a:solidFill>
                  <a:schemeClr val="tx1"/>
                </a:solidFill>
              </a:rPr>
              <a:t>Current Sample Descriptions for Visual survey methods:</a:t>
            </a:r>
            <a:endParaRPr lang="en-US" sz="2800" b="1" dirty="0">
              <a:solidFill>
                <a:schemeClr val="tx1"/>
              </a:solidFill>
            </a:endParaRPr>
          </a:p>
        </p:txBody>
      </p:sp>
      <p:pic>
        <p:nvPicPr>
          <p:cNvPr id="7" name="Picture 6"/>
          <p:cNvPicPr>
            <a:picLocks noChangeAspect="1"/>
          </p:cNvPicPr>
          <p:nvPr/>
        </p:nvPicPr>
        <p:blipFill>
          <a:blip r:embed="rId3"/>
          <a:stretch>
            <a:fillRect/>
          </a:stretch>
        </p:blipFill>
        <p:spPr>
          <a:xfrm>
            <a:off x="3869268" y="2668764"/>
            <a:ext cx="7619368" cy="1643592"/>
          </a:xfrm>
          <a:prstGeom prst="rect">
            <a:avLst/>
          </a:prstGeom>
        </p:spPr>
      </p:pic>
    </p:spTree>
    <p:extLst>
      <p:ext uri="{BB962C8B-B14F-4D97-AF65-F5344CB8AC3E}">
        <p14:creationId xmlns:p14="http://schemas.microsoft.com/office/powerpoint/2010/main" val="2692065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97" y="1123837"/>
            <a:ext cx="2947482" cy="4601183"/>
          </a:xfrm>
        </p:spPr>
        <p:txBody>
          <a:bodyPr/>
          <a:lstStyle/>
          <a:p>
            <a:r>
              <a:rPr lang="en-US" dirty="0">
                <a:solidFill>
                  <a:schemeClr val="tx1"/>
                </a:solidFill>
              </a:rPr>
              <a:t>Survey Methods </a:t>
            </a:r>
            <a:r>
              <a:rPr lang="en-US" dirty="0" smtClean="0">
                <a:solidFill>
                  <a:schemeClr val="tx1"/>
                </a:solidFill>
              </a:rPr>
              <a:t>Reconciliation</a:t>
            </a:r>
            <a:br>
              <a:rPr lang="en-US" dirty="0" smtClean="0">
                <a:solidFill>
                  <a:schemeClr val="tx1"/>
                </a:solidFill>
              </a:rPr>
            </a:br>
            <a:r>
              <a:rPr lang="en-US" sz="2800" dirty="0">
                <a:solidFill>
                  <a:schemeClr val="tx1"/>
                </a:solidFill>
              </a:rPr>
              <a:t> </a:t>
            </a:r>
            <a:r>
              <a:rPr lang="en-US" sz="2800" dirty="0" smtClean="0">
                <a:solidFill>
                  <a:schemeClr val="tx1"/>
                </a:solidFill>
              </a:rPr>
              <a:t>- Visual </a:t>
            </a:r>
            <a:endParaRPr lang="en-US" sz="2800" dirty="0">
              <a:solidFill>
                <a:schemeClr val="tx1"/>
              </a:solidFill>
            </a:endParaRPr>
          </a:p>
        </p:txBody>
      </p:sp>
      <p:sp>
        <p:nvSpPr>
          <p:cNvPr id="3" name="Content Placeholder 2"/>
          <p:cNvSpPr>
            <a:spLocks noGrp="1"/>
          </p:cNvSpPr>
          <p:nvPr>
            <p:ph idx="1"/>
          </p:nvPr>
        </p:nvSpPr>
        <p:spPr>
          <a:xfrm>
            <a:off x="3869268" y="548018"/>
            <a:ext cx="7315200" cy="5570559"/>
          </a:xfrm>
        </p:spPr>
        <p:txBody>
          <a:bodyPr anchor="t"/>
          <a:lstStyle/>
          <a:p>
            <a:r>
              <a:rPr lang="en-US" dirty="0"/>
              <a:t> </a:t>
            </a:r>
            <a:r>
              <a:rPr lang="en-US" b="1" dirty="0" smtClean="0">
                <a:solidFill>
                  <a:schemeClr val="tx1"/>
                </a:solidFill>
              </a:rPr>
              <a:t>Current visual </a:t>
            </a:r>
            <a:r>
              <a:rPr lang="en-US" b="1" dirty="0">
                <a:solidFill>
                  <a:schemeClr val="tx1"/>
                </a:solidFill>
              </a:rPr>
              <a:t>s</a:t>
            </a:r>
            <a:r>
              <a:rPr lang="en-US" b="1" dirty="0" smtClean="0">
                <a:solidFill>
                  <a:schemeClr val="tx1"/>
                </a:solidFill>
              </a:rPr>
              <a:t>urvey methods:</a:t>
            </a:r>
            <a:endParaRPr lang="en-US" b="1" dirty="0">
              <a:solidFill>
                <a:schemeClr val="tx1"/>
              </a:solidFill>
            </a:endParaRPr>
          </a:p>
        </p:txBody>
      </p:sp>
      <p:pic>
        <p:nvPicPr>
          <p:cNvPr id="4" name="Picture 3"/>
          <p:cNvPicPr>
            <a:picLocks noChangeAspect="1"/>
          </p:cNvPicPr>
          <p:nvPr/>
        </p:nvPicPr>
        <p:blipFill>
          <a:blip r:embed="rId3"/>
          <a:stretch>
            <a:fillRect/>
          </a:stretch>
        </p:blipFill>
        <p:spPr>
          <a:xfrm>
            <a:off x="3783330" y="1123837"/>
            <a:ext cx="5791200" cy="4924425"/>
          </a:xfrm>
          <a:prstGeom prst="rect">
            <a:avLst/>
          </a:prstGeom>
        </p:spPr>
      </p:pic>
    </p:spTree>
    <p:extLst>
      <p:ext uri="{BB962C8B-B14F-4D97-AF65-F5344CB8AC3E}">
        <p14:creationId xmlns:p14="http://schemas.microsoft.com/office/powerpoint/2010/main" val="2916710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Other items</a:t>
            </a:r>
            <a:endParaRPr lang="en-US" b="1" dirty="0">
              <a:solidFill>
                <a:schemeClr val="tx1"/>
              </a:solidFill>
            </a:endParaRPr>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400" b="1" dirty="0" smtClean="0">
                <a:solidFill>
                  <a:schemeClr val="tx1"/>
                </a:solidFill>
              </a:rPr>
              <a:t>NAPIS </a:t>
            </a:r>
            <a:r>
              <a:rPr lang="en-US" sz="2400" b="1" dirty="0">
                <a:solidFill>
                  <a:schemeClr val="tx1"/>
                </a:solidFill>
              </a:rPr>
              <a:t>Database summary, 2017 (2016) as of </a:t>
            </a:r>
            <a:r>
              <a:rPr lang="en-US" sz="2400" b="1" dirty="0" smtClean="0">
                <a:solidFill>
                  <a:schemeClr val="tx1"/>
                </a:solidFill>
              </a:rPr>
              <a:t>1/26/2018</a:t>
            </a:r>
            <a:endParaRPr lang="en-US" sz="2400" b="1" dirty="0">
              <a:solidFill>
                <a:schemeClr val="tx1"/>
              </a:solidFill>
            </a:endParaRPr>
          </a:p>
          <a:p>
            <a:pPr lvl="2"/>
            <a:r>
              <a:rPr lang="en-US" sz="2400" b="1" dirty="0">
                <a:solidFill>
                  <a:schemeClr val="tx1"/>
                </a:solidFill>
              </a:rPr>
              <a:t>New in US = 8 (</a:t>
            </a:r>
            <a:r>
              <a:rPr lang="en-US" sz="2400" b="1" dirty="0" smtClean="0">
                <a:solidFill>
                  <a:schemeClr val="tx1"/>
                </a:solidFill>
              </a:rPr>
              <a:t>10)</a:t>
            </a:r>
          </a:p>
          <a:p>
            <a:pPr lvl="2"/>
            <a:r>
              <a:rPr lang="en-US" sz="2400" b="1" dirty="0" smtClean="0">
                <a:solidFill>
                  <a:schemeClr val="tx1"/>
                </a:solidFill>
              </a:rPr>
              <a:t>New </a:t>
            </a:r>
            <a:r>
              <a:rPr lang="en-US" sz="2400" b="1" dirty="0">
                <a:solidFill>
                  <a:schemeClr val="tx1"/>
                </a:solidFill>
              </a:rPr>
              <a:t>in State = 29 (</a:t>
            </a:r>
            <a:r>
              <a:rPr lang="en-US" sz="2400" b="1" dirty="0" smtClean="0">
                <a:solidFill>
                  <a:schemeClr val="tx1"/>
                </a:solidFill>
              </a:rPr>
              <a:t>60)</a:t>
            </a:r>
          </a:p>
          <a:p>
            <a:pPr lvl="2"/>
            <a:r>
              <a:rPr lang="en-US" sz="2400" b="1" dirty="0" smtClean="0">
                <a:solidFill>
                  <a:schemeClr val="tx1"/>
                </a:solidFill>
              </a:rPr>
              <a:t>New </a:t>
            </a:r>
            <a:r>
              <a:rPr lang="en-US" sz="2400" b="1" dirty="0">
                <a:solidFill>
                  <a:schemeClr val="tx1"/>
                </a:solidFill>
              </a:rPr>
              <a:t>in County = 233 (490)</a:t>
            </a:r>
          </a:p>
          <a:p>
            <a:r>
              <a:rPr lang="en-US" sz="2400" b="1" dirty="0" smtClean="0">
                <a:solidFill>
                  <a:schemeClr val="tx1"/>
                </a:solidFill>
              </a:rPr>
              <a:t>Unique record factors and duplications</a:t>
            </a:r>
          </a:p>
          <a:p>
            <a:r>
              <a:rPr lang="en-US" sz="2400" b="1" dirty="0" smtClean="0">
                <a:solidFill>
                  <a:schemeClr val="tx1"/>
                </a:solidFill>
              </a:rPr>
              <a:t>Accomplishment report</a:t>
            </a:r>
            <a:endParaRPr lang="en-US" sz="2400" b="1" dirty="0">
              <a:solidFill>
                <a:schemeClr val="tx1"/>
              </a:solidFill>
            </a:endParaRPr>
          </a:p>
        </p:txBody>
      </p:sp>
    </p:spTree>
    <p:extLst>
      <p:ext uri="{BB962C8B-B14F-4D97-AF65-F5344CB8AC3E}">
        <p14:creationId xmlns:p14="http://schemas.microsoft.com/office/powerpoint/2010/main" val="13462312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dirty="0" smtClean="0">
                <a:solidFill>
                  <a:schemeClr val="tx1"/>
                </a:solidFill>
              </a:rPr>
              <a:t>Other items</a:t>
            </a:r>
            <a:br>
              <a:rPr lang="en-US" b="1" dirty="0" smtClean="0">
                <a:solidFill>
                  <a:schemeClr val="tx1"/>
                </a:solidFill>
              </a:rPr>
            </a:br>
            <a:r>
              <a:rPr lang="en-US" b="1" dirty="0" smtClean="0">
                <a:solidFill>
                  <a:schemeClr val="tx1"/>
                </a:solidFill>
              </a:rPr>
              <a:t> </a:t>
            </a:r>
            <a:r>
              <a:rPr lang="en-US" sz="2800" b="1" dirty="0" smtClean="0">
                <a:solidFill>
                  <a:schemeClr val="tx1"/>
                </a:solidFill>
              </a:rPr>
              <a:t>- continued</a:t>
            </a:r>
            <a:endParaRPr lang="en-US" sz="2800" b="1" dirty="0">
              <a:solidFill>
                <a:schemeClr val="tx1"/>
              </a:solidFill>
            </a:endParaRPr>
          </a:p>
        </p:txBody>
      </p:sp>
      <p:sp>
        <p:nvSpPr>
          <p:cNvPr id="3" name="Content Placeholder 2"/>
          <p:cNvSpPr>
            <a:spLocks noGrp="1"/>
          </p:cNvSpPr>
          <p:nvPr>
            <p:ph idx="1"/>
          </p:nvPr>
        </p:nvSpPr>
        <p:spPr/>
        <p:txBody>
          <a:bodyPr anchor="t"/>
          <a:lstStyle/>
          <a:p>
            <a:pPr>
              <a:buFont typeface="Arial" panose="020B0604020202020204" pitchFamily="34" charset="0"/>
              <a:buChar char="•"/>
            </a:pPr>
            <a:r>
              <a:rPr lang="en-US" sz="2400" b="1" dirty="0">
                <a:solidFill>
                  <a:schemeClr val="tx1"/>
                </a:solidFill>
              </a:rPr>
              <a:t>NHB</a:t>
            </a:r>
          </a:p>
          <a:p>
            <a:pPr lvl="1">
              <a:buFont typeface="Arial" panose="020B0604020202020204" pitchFamily="34" charset="0"/>
              <a:buChar char="•"/>
            </a:pPr>
            <a:r>
              <a:rPr lang="en-US" sz="2400" b="1" dirty="0">
                <a:solidFill>
                  <a:schemeClr val="tx1"/>
                </a:solidFill>
              </a:rPr>
              <a:t>Template update: </a:t>
            </a:r>
            <a:r>
              <a:rPr lang="en-US" sz="2200" b="1" dirty="0" smtClean="0">
                <a:solidFill>
                  <a:schemeClr val="tx1"/>
                </a:solidFill>
              </a:rPr>
              <a:t>pests</a:t>
            </a:r>
            <a:r>
              <a:rPr lang="en-US" sz="2200" b="1" dirty="0">
                <a:solidFill>
                  <a:schemeClr val="tx1"/>
                </a:solidFill>
              </a:rPr>
              <a:t>, first column</a:t>
            </a:r>
          </a:p>
          <a:p>
            <a:endParaRPr lang="en-US" dirty="0"/>
          </a:p>
        </p:txBody>
      </p:sp>
      <p:pic>
        <p:nvPicPr>
          <p:cNvPr id="6" name="Picture 5"/>
          <p:cNvPicPr>
            <a:picLocks noChangeAspect="1"/>
          </p:cNvPicPr>
          <p:nvPr/>
        </p:nvPicPr>
        <p:blipFill>
          <a:blip r:embed="rId3"/>
          <a:stretch>
            <a:fillRect/>
          </a:stretch>
        </p:blipFill>
        <p:spPr>
          <a:xfrm>
            <a:off x="5088821" y="1869446"/>
            <a:ext cx="4876094" cy="4882544"/>
          </a:xfrm>
          <a:prstGeom prst="rect">
            <a:avLst/>
          </a:prstGeom>
        </p:spPr>
      </p:pic>
    </p:spTree>
    <p:extLst>
      <p:ext uri="{BB962C8B-B14F-4D97-AF65-F5344CB8AC3E}">
        <p14:creationId xmlns:p14="http://schemas.microsoft.com/office/powerpoint/2010/main" val="2818856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dirty="0">
                <a:solidFill>
                  <a:schemeClr val="tx1"/>
                </a:solidFill>
              </a:rPr>
              <a:t>Other items</a:t>
            </a:r>
            <a:br>
              <a:rPr lang="en-US" b="1" dirty="0">
                <a:solidFill>
                  <a:schemeClr val="tx1"/>
                </a:solidFill>
              </a:rPr>
            </a:br>
            <a:r>
              <a:rPr lang="en-US" b="1" dirty="0">
                <a:solidFill>
                  <a:schemeClr val="tx1"/>
                </a:solidFill>
              </a:rPr>
              <a:t>- continued</a:t>
            </a:r>
            <a:endParaRPr lang="en-US" dirty="0">
              <a:solidFill>
                <a:schemeClr val="tx1"/>
              </a:solidFill>
            </a:endParaRPr>
          </a:p>
        </p:txBody>
      </p:sp>
      <p:sp>
        <p:nvSpPr>
          <p:cNvPr id="3" name="Content Placeholder 2"/>
          <p:cNvSpPr>
            <a:spLocks noGrp="1"/>
          </p:cNvSpPr>
          <p:nvPr>
            <p:ph idx="1"/>
          </p:nvPr>
        </p:nvSpPr>
        <p:spPr>
          <a:xfrm>
            <a:off x="3869268" y="1123836"/>
            <a:ext cx="7315200" cy="4860911"/>
          </a:xfrm>
        </p:spPr>
        <p:txBody>
          <a:bodyPr anchor="t">
            <a:normAutofit/>
          </a:bodyPr>
          <a:lstStyle/>
          <a:p>
            <a:pPr lvl="1"/>
            <a:r>
              <a:rPr lang="en-US" sz="2200" b="1" dirty="0" smtClean="0">
                <a:solidFill>
                  <a:schemeClr val="tx1"/>
                </a:solidFill>
              </a:rPr>
              <a:t>AMPS </a:t>
            </a:r>
            <a:r>
              <a:rPr lang="en-US" sz="2200" b="1" dirty="0">
                <a:solidFill>
                  <a:schemeClr val="tx1"/>
                </a:solidFill>
              </a:rPr>
              <a:t>– intermediate page with choice of AMPS page or key word search for targets; screening </a:t>
            </a:r>
            <a:r>
              <a:rPr lang="en-US" sz="2200" b="1" dirty="0" smtClean="0">
                <a:solidFill>
                  <a:schemeClr val="tx1"/>
                </a:solidFill>
              </a:rPr>
              <a:t>aids </a:t>
            </a:r>
            <a:endParaRPr lang="en-US" sz="2200" b="1" dirty="0">
              <a:solidFill>
                <a:schemeClr val="tx1"/>
              </a:solidFill>
            </a:endParaRPr>
          </a:p>
          <a:p>
            <a:endParaRPr lang="en-US" dirty="0"/>
          </a:p>
        </p:txBody>
      </p:sp>
      <p:pic>
        <p:nvPicPr>
          <p:cNvPr id="5" name="Picture 4"/>
          <p:cNvPicPr>
            <a:picLocks noChangeAspect="1"/>
          </p:cNvPicPr>
          <p:nvPr/>
        </p:nvPicPr>
        <p:blipFill>
          <a:blip r:embed="rId3"/>
          <a:stretch>
            <a:fillRect/>
          </a:stretch>
        </p:blipFill>
        <p:spPr>
          <a:xfrm>
            <a:off x="3319640" y="2521317"/>
            <a:ext cx="7639050" cy="3048000"/>
          </a:xfrm>
          <a:prstGeom prst="rect">
            <a:avLst/>
          </a:prstGeom>
        </p:spPr>
      </p:pic>
    </p:spTree>
    <p:extLst>
      <p:ext uri="{BB962C8B-B14F-4D97-AF65-F5344CB8AC3E}">
        <p14:creationId xmlns:p14="http://schemas.microsoft.com/office/powerpoint/2010/main" val="6769885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dirty="0">
                <a:solidFill>
                  <a:schemeClr val="tx1"/>
                </a:solidFill>
              </a:rPr>
              <a:t>Other items</a:t>
            </a:r>
            <a:br>
              <a:rPr lang="en-US" b="1" dirty="0">
                <a:solidFill>
                  <a:schemeClr val="tx1"/>
                </a:solidFill>
              </a:rPr>
            </a:br>
            <a:r>
              <a:rPr lang="en-US" b="1" dirty="0">
                <a:solidFill>
                  <a:schemeClr val="tx1"/>
                </a:solidFill>
              </a:rPr>
              <a:t>- continued</a:t>
            </a:r>
            <a:endParaRPr lang="en-US" dirty="0"/>
          </a:p>
        </p:txBody>
      </p:sp>
      <p:sp>
        <p:nvSpPr>
          <p:cNvPr id="3" name="Content Placeholder 2"/>
          <p:cNvSpPr>
            <a:spLocks noGrp="1"/>
          </p:cNvSpPr>
          <p:nvPr>
            <p:ph idx="1"/>
          </p:nvPr>
        </p:nvSpPr>
        <p:spPr>
          <a:xfrm>
            <a:off x="3869268" y="1123836"/>
            <a:ext cx="7315200" cy="4860911"/>
          </a:xfrm>
        </p:spPr>
        <p:txBody>
          <a:bodyPr anchor="t"/>
          <a:lstStyle/>
          <a:p>
            <a:r>
              <a:rPr lang="en-US" sz="2800" dirty="0">
                <a:solidFill>
                  <a:schemeClr val="tx1"/>
                </a:solidFill>
              </a:rPr>
              <a:t>Host Matrix</a:t>
            </a:r>
          </a:p>
          <a:p>
            <a:endParaRPr lang="en-US" dirty="0"/>
          </a:p>
        </p:txBody>
      </p:sp>
      <p:pic>
        <p:nvPicPr>
          <p:cNvPr id="4" name="Picture 3"/>
          <p:cNvPicPr>
            <a:picLocks noChangeAspect="1"/>
          </p:cNvPicPr>
          <p:nvPr/>
        </p:nvPicPr>
        <p:blipFill>
          <a:blip r:embed="rId3"/>
          <a:stretch>
            <a:fillRect/>
          </a:stretch>
        </p:blipFill>
        <p:spPr>
          <a:xfrm>
            <a:off x="2585156" y="2266617"/>
            <a:ext cx="9484254" cy="4179380"/>
          </a:xfrm>
          <a:prstGeom prst="rect">
            <a:avLst/>
          </a:prstGeom>
        </p:spPr>
      </p:pic>
    </p:spTree>
    <p:extLst>
      <p:ext uri="{BB962C8B-B14F-4D97-AF65-F5344CB8AC3E}">
        <p14:creationId xmlns:p14="http://schemas.microsoft.com/office/powerpoint/2010/main" val="11669099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dirty="0">
                <a:solidFill>
                  <a:schemeClr val="tx1"/>
                </a:solidFill>
              </a:rPr>
              <a:t>Other items</a:t>
            </a:r>
            <a:br>
              <a:rPr lang="en-US" b="1" dirty="0">
                <a:solidFill>
                  <a:schemeClr val="tx1"/>
                </a:solidFill>
              </a:rPr>
            </a:br>
            <a:r>
              <a:rPr lang="en-US" b="1" dirty="0">
                <a:solidFill>
                  <a:schemeClr val="tx1"/>
                </a:solidFill>
              </a:rPr>
              <a:t>- continued</a:t>
            </a:r>
            <a:endParaRPr lang="en-US" dirty="0"/>
          </a:p>
        </p:txBody>
      </p:sp>
      <p:sp>
        <p:nvSpPr>
          <p:cNvPr id="3" name="Content Placeholder 2"/>
          <p:cNvSpPr>
            <a:spLocks noGrp="1"/>
          </p:cNvSpPr>
          <p:nvPr>
            <p:ph idx="1"/>
          </p:nvPr>
        </p:nvSpPr>
        <p:spPr>
          <a:xfrm>
            <a:off x="3869268" y="1123836"/>
            <a:ext cx="7315200" cy="4860911"/>
          </a:xfrm>
        </p:spPr>
        <p:txBody>
          <a:bodyPr anchor="t"/>
          <a:lstStyle/>
          <a:p>
            <a:r>
              <a:rPr lang="en-US" sz="2400" b="1" dirty="0">
                <a:solidFill>
                  <a:schemeClr val="tx1"/>
                </a:solidFill>
              </a:rPr>
              <a:t>Supply Procurement – MSDS keyword search</a:t>
            </a:r>
          </a:p>
          <a:p>
            <a:endParaRPr lang="en-US" dirty="0"/>
          </a:p>
        </p:txBody>
      </p:sp>
      <p:pic>
        <p:nvPicPr>
          <p:cNvPr id="4" name="Picture 3"/>
          <p:cNvPicPr>
            <a:picLocks noChangeAspect="1"/>
          </p:cNvPicPr>
          <p:nvPr/>
        </p:nvPicPr>
        <p:blipFill>
          <a:blip r:embed="rId3"/>
          <a:stretch>
            <a:fillRect/>
          </a:stretch>
        </p:blipFill>
        <p:spPr>
          <a:xfrm>
            <a:off x="2777596" y="1896357"/>
            <a:ext cx="9210675" cy="4600575"/>
          </a:xfrm>
          <a:prstGeom prst="rect">
            <a:avLst/>
          </a:prstGeom>
        </p:spPr>
      </p:pic>
    </p:spTree>
    <p:extLst>
      <p:ext uri="{BB962C8B-B14F-4D97-AF65-F5344CB8AC3E}">
        <p14:creationId xmlns:p14="http://schemas.microsoft.com/office/powerpoint/2010/main" val="4595302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b="1" dirty="0">
                <a:solidFill>
                  <a:schemeClr val="tx1"/>
                </a:solidFill>
              </a:rPr>
              <a:t>Other items</a:t>
            </a:r>
            <a:br>
              <a:rPr lang="en-US" b="1" dirty="0">
                <a:solidFill>
                  <a:schemeClr val="tx1"/>
                </a:solidFill>
              </a:rPr>
            </a:br>
            <a:r>
              <a:rPr lang="en-US" b="1" dirty="0">
                <a:solidFill>
                  <a:schemeClr val="tx1"/>
                </a:solidFill>
              </a:rPr>
              <a:t>- continued</a:t>
            </a:r>
            <a:endParaRPr lang="en-US" dirty="0"/>
          </a:p>
        </p:txBody>
      </p:sp>
      <p:sp>
        <p:nvSpPr>
          <p:cNvPr id="3" name="Content Placeholder 2"/>
          <p:cNvSpPr>
            <a:spLocks noGrp="1"/>
          </p:cNvSpPr>
          <p:nvPr>
            <p:ph idx="1"/>
          </p:nvPr>
        </p:nvSpPr>
        <p:spPr>
          <a:xfrm>
            <a:off x="3869268" y="1123836"/>
            <a:ext cx="7315200" cy="4860911"/>
          </a:xfrm>
        </p:spPr>
        <p:txBody>
          <a:bodyPr anchor="t">
            <a:normAutofit/>
          </a:bodyPr>
          <a:lstStyle/>
          <a:p>
            <a:r>
              <a:rPr lang="en-US" sz="2400" b="1" dirty="0" smtClean="0">
                <a:solidFill>
                  <a:schemeClr val="tx1"/>
                </a:solidFill>
              </a:rPr>
              <a:t>Screening </a:t>
            </a:r>
            <a:r>
              <a:rPr lang="en-US" sz="2400" b="1" dirty="0">
                <a:solidFill>
                  <a:schemeClr val="tx1"/>
                </a:solidFill>
              </a:rPr>
              <a:t>Aids - key word </a:t>
            </a:r>
            <a:r>
              <a:rPr lang="en-US" sz="2400" b="1" dirty="0" smtClean="0">
                <a:solidFill>
                  <a:schemeClr val="tx1"/>
                </a:solidFill>
              </a:rPr>
              <a:t>search</a:t>
            </a:r>
            <a:endParaRPr lang="en-US" sz="2400" b="1" dirty="0">
              <a:solidFill>
                <a:schemeClr val="tx1"/>
              </a:solidFill>
            </a:endParaRPr>
          </a:p>
        </p:txBody>
      </p:sp>
      <p:pic>
        <p:nvPicPr>
          <p:cNvPr id="4" name="Picture 3"/>
          <p:cNvPicPr>
            <a:picLocks noChangeAspect="1"/>
          </p:cNvPicPr>
          <p:nvPr/>
        </p:nvPicPr>
        <p:blipFill>
          <a:blip r:embed="rId3"/>
          <a:stretch>
            <a:fillRect/>
          </a:stretch>
        </p:blipFill>
        <p:spPr>
          <a:xfrm>
            <a:off x="3200401" y="1725436"/>
            <a:ext cx="8448190" cy="4816475"/>
          </a:xfrm>
          <a:prstGeom prst="rect">
            <a:avLst/>
          </a:prstGeom>
        </p:spPr>
      </p:pic>
    </p:spTree>
    <p:extLst>
      <p:ext uri="{BB962C8B-B14F-4D97-AF65-F5344CB8AC3E}">
        <p14:creationId xmlns:p14="http://schemas.microsoft.com/office/powerpoint/2010/main" val="1211518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chemeClr val="tx1"/>
                </a:solidFill>
              </a:rPr>
              <a:t>CAPS Information Services</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0" indent="0" algn="ctr">
              <a:buNone/>
            </a:pPr>
            <a:r>
              <a:rPr lang="en-US" sz="4000" b="1" i="1" dirty="0">
                <a:solidFill>
                  <a:schemeClr val="tx1"/>
                </a:solidFill>
                <a:latin typeface="Book Antiqua" panose="02040602050305030304" pitchFamily="18" charset="0"/>
              </a:rPr>
              <a:t>Thank </a:t>
            </a:r>
            <a:r>
              <a:rPr lang="en-US" sz="4000" b="1" i="1" dirty="0" smtClean="0">
                <a:solidFill>
                  <a:schemeClr val="tx1"/>
                </a:solidFill>
                <a:latin typeface="Book Antiqua" panose="02040602050305030304" pitchFamily="18" charset="0"/>
              </a:rPr>
              <a:t>You</a:t>
            </a:r>
          </a:p>
          <a:p>
            <a:pPr marL="502920" lvl="1" indent="0" algn="ctr">
              <a:buNone/>
            </a:pPr>
            <a:endParaRPr lang="en-US" sz="2400" b="1" i="1" dirty="0" smtClean="0">
              <a:solidFill>
                <a:schemeClr val="tx1"/>
              </a:solidFill>
              <a:latin typeface="Book Antiqua" panose="02040602050305030304" pitchFamily="18" charset="0"/>
            </a:endParaRPr>
          </a:p>
          <a:p>
            <a:pPr marL="502920" lvl="1" indent="0" algn="ctr">
              <a:buNone/>
            </a:pPr>
            <a:r>
              <a:rPr lang="en-US" sz="2400" b="1" i="1" dirty="0" smtClean="0">
                <a:solidFill>
                  <a:schemeClr val="tx1"/>
                </a:solidFill>
                <a:latin typeface="Book Antiqua" panose="02040602050305030304" pitchFamily="18" charset="0"/>
              </a:rPr>
              <a:t>Providing </a:t>
            </a:r>
            <a:r>
              <a:rPr lang="en-US" sz="2400" b="1" i="1" dirty="0">
                <a:solidFill>
                  <a:schemeClr val="tx1"/>
                </a:solidFill>
                <a:latin typeface="Book Antiqua" panose="02040602050305030304" pitchFamily="18" charset="0"/>
              </a:rPr>
              <a:t>continuous maintenance, process improvements, and a high level of customer support</a:t>
            </a:r>
          </a:p>
          <a:p>
            <a:endParaRPr lang="en-US" sz="1600" dirty="0">
              <a:solidFill>
                <a:schemeClr val="tx1"/>
              </a:solidFill>
            </a:endParaRPr>
          </a:p>
        </p:txBody>
      </p:sp>
      <p:pic>
        <p:nvPicPr>
          <p:cNvPr id="4" name="Picture 3"/>
          <p:cNvPicPr>
            <a:picLocks noChangeAspect="1"/>
          </p:cNvPicPr>
          <p:nvPr/>
        </p:nvPicPr>
        <p:blipFill>
          <a:blip r:embed="rId3"/>
          <a:stretch>
            <a:fillRect/>
          </a:stretch>
        </p:blipFill>
        <p:spPr>
          <a:xfrm>
            <a:off x="3609042" y="5277551"/>
            <a:ext cx="2310584" cy="707197"/>
          </a:xfrm>
          <a:prstGeom prst="rect">
            <a:avLst/>
          </a:prstGeom>
        </p:spPr>
      </p:pic>
      <p:pic>
        <p:nvPicPr>
          <p:cNvPr id="5" name="Picture 4"/>
          <p:cNvPicPr>
            <a:picLocks noChangeAspect="1"/>
          </p:cNvPicPr>
          <p:nvPr/>
        </p:nvPicPr>
        <p:blipFill>
          <a:blip r:embed="rId4"/>
          <a:stretch>
            <a:fillRect/>
          </a:stretch>
        </p:blipFill>
        <p:spPr>
          <a:xfrm>
            <a:off x="6783091" y="5122089"/>
            <a:ext cx="1487553" cy="1018120"/>
          </a:xfrm>
          <a:prstGeom prst="rect">
            <a:avLst/>
          </a:prstGeom>
        </p:spPr>
      </p:pic>
      <p:pic>
        <p:nvPicPr>
          <p:cNvPr id="6" name="Picture 5"/>
          <p:cNvPicPr>
            <a:picLocks noChangeAspect="1"/>
          </p:cNvPicPr>
          <p:nvPr/>
        </p:nvPicPr>
        <p:blipFill>
          <a:blip r:embed="rId5"/>
          <a:stretch>
            <a:fillRect/>
          </a:stretch>
        </p:blipFill>
        <p:spPr>
          <a:xfrm>
            <a:off x="9662831" y="5216585"/>
            <a:ext cx="2078916" cy="829128"/>
          </a:xfrm>
          <a:prstGeom prst="rect">
            <a:avLst/>
          </a:prstGeom>
        </p:spPr>
      </p:pic>
    </p:spTree>
    <p:extLst>
      <p:ext uri="{BB962C8B-B14F-4D97-AF65-F5344CB8AC3E}">
        <p14:creationId xmlns:p14="http://schemas.microsoft.com/office/powerpoint/2010/main" val="2822606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NAPIS</a:t>
            </a:r>
            <a:br>
              <a:rPr lang="en-US" b="1" dirty="0" smtClean="0">
                <a:solidFill>
                  <a:schemeClr val="tx1"/>
                </a:solidFill>
              </a:rPr>
            </a:br>
            <a:r>
              <a:rPr lang="en-US" sz="2800" b="1" dirty="0" smtClean="0">
                <a:solidFill>
                  <a:schemeClr val="tx1"/>
                </a:solidFill>
              </a:rPr>
              <a:t>- discussion item</a:t>
            </a:r>
            <a:r>
              <a:rPr lang="en-US" b="1" dirty="0">
                <a:solidFill>
                  <a:schemeClr val="tx1"/>
                </a:solidFill>
              </a:rPr>
              <a:t/>
            </a:r>
            <a:br>
              <a:rPr lang="en-US" b="1" dirty="0">
                <a:solidFill>
                  <a:schemeClr val="tx1"/>
                </a:solidFill>
              </a:rPr>
            </a:br>
            <a:r>
              <a:rPr lang="en-US" b="1" dirty="0">
                <a:solidFill>
                  <a:schemeClr val="tx1"/>
                </a:solidFill>
              </a:rPr>
              <a:t> </a:t>
            </a:r>
            <a:endParaRPr lang="en-US" sz="2800" dirty="0"/>
          </a:p>
        </p:txBody>
      </p:sp>
      <p:sp>
        <p:nvSpPr>
          <p:cNvPr id="3" name="Content Placeholder 2"/>
          <p:cNvSpPr>
            <a:spLocks noGrp="1"/>
          </p:cNvSpPr>
          <p:nvPr>
            <p:ph idx="1"/>
          </p:nvPr>
        </p:nvSpPr>
        <p:spPr/>
        <p:txBody>
          <a:bodyPr/>
          <a:lstStyle/>
          <a:p>
            <a:r>
              <a:rPr lang="en-US" sz="2800" b="1" dirty="0" smtClean="0">
                <a:solidFill>
                  <a:schemeClr val="tx1"/>
                </a:solidFill>
              </a:rPr>
              <a:t>Live </a:t>
            </a:r>
            <a:r>
              <a:rPr lang="en-US" sz="2800" b="1" dirty="0">
                <a:solidFill>
                  <a:schemeClr val="tx1"/>
                </a:solidFill>
              </a:rPr>
              <a:t>records versus dead </a:t>
            </a:r>
            <a:r>
              <a:rPr lang="en-US" sz="2800" b="1" dirty="0" smtClean="0">
                <a:solidFill>
                  <a:schemeClr val="tx1"/>
                </a:solidFill>
              </a:rPr>
              <a:t>records</a:t>
            </a:r>
          </a:p>
          <a:p>
            <a:pPr lvl="1"/>
            <a:r>
              <a:rPr lang="en-US" sz="2600" dirty="0" smtClean="0">
                <a:solidFill>
                  <a:schemeClr val="tx1"/>
                </a:solidFill>
              </a:rPr>
              <a:t>When </a:t>
            </a:r>
            <a:r>
              <a:rPr lang="en-US" sz="2600" dirty="0">
                <a:solidFill>
                  <a:schemeClr val="tx1"/>
                </a:solidFill>
              </a:rPr>
              <a:t>does a dead insect indicate interception and when should it go into the database</a:t>
            </a:r>
            <a:r>
              <a:rPr lang="en-US" sz="2600" dirty="0" smtClean="0">
                <a:solidFill>
                  <a:schemeClr val="tx1"/>
                </a:solidFill>
              </a:rPr>
              <a:t>?</a:t>
            </a:r>
          </a:p>
          <a:p>
            <a:pPr marL="0" indent="0">
              <a:buNone/>
            </a:pPr>
            <a:endParaRPr lang="en-US"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23287" y="4115290"/>
            <a:ext cx="2777067" cy="1869458"/>
          </a:xfrm>
          <a:prstGeom prst="rect">
            <a:avLst/>
          </a:prstGeom>
        </p:spPr>
      </p:pic>
    </p:spTree>
    <p:extLst>
      <p:ext uri="{BB962C8B-B14F-4D97-AF65-F5344CB8AC3E}">
        <p14:creationId xmlns:p14="http://schemas.microsoft.com/office/powerpoint/2010/main" val="1045733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NAPIS</a:t>
            </a:r>
            <a:br>
              <a:rPr lang="en-US" b="1" dirty="0" smtClean="0">
                <a:solidFill>
                  <a:schemeClr val="tx1"/>
                </a:solidFill>
              </a:rPr>
            </a:br>
            <a:r>
              <a:rPr lang="en-US" sz="2800" b="1" dirty="0" smtClean="0">
                <a:solidFill>
                  <a:schemeClr val="tx1"/>
                </a:solidFill>
              </a:rPr>
              <a:t>- </a:t>
            </a:r>
            <a:r>
              <a:rPr lang="en-US" sz="2800" b="1" dirty="0">
                <a:solidFill>
                  <a:schemeClr val="tx1"/>
                </a:solidFill>
              </a:rPr>
              <a:t>discussion item</a:t>
            </a:r>
            <a:br>
              <a:rPr lang="en-US" sz="2800" b="1" dirty="0">
                <a:solidFill>
                  <a:schemeClr val="tx1"/>
                </a:solidFill>
              </a:rPr>
            </a:br>
            <a:r>
              <a:rPr lang="en-US" b="1" dirty="0" smtClean="0">
                <a:solidFill>
                  <a:schemeClr val="tx1"/>
                </a:solidFill>
              </a:rPr>
              <a:t/>
            </a:r>
            <a:br>
              <a:rPr lang="en-US" b="1" dirty="0" smtClean="0">
                <a:solidFill>
                  <a:schemeClr val="tx1"/>
                </a:solidFill>
              </a:rPr>
            </a:br>
            <a:r>
              <a:rPr lang="en-US" b="1" dirty="0">
                <a:solidFill>
                  <a:schemeClr val="tx1"/>
                </a:solidFill>
              </a:rPr>
              <a:t> </a:t>
            </a:r>
            <a:endParaRPr lang="en-US" sz="2800" b="1" dirty="0">
              <a:solidFill>
                <a:schemeClr val="tx1"/>
              </a:solidFill>
            </a:endParaRPr>
          </a:p>
        </p:txBody>
      </p:sp>
      <p:sp>
        <p:nvSpPr>
          <p:cNvPr id="3" name="Content Placeholder 2"/>
          <p:cNvSpPr>
            <a:spLocks noGrp="1"/>
          </p:cNvSpPr>
          <p:nvPr>
            <p:ph idx="1"/>
          </p:nvPr>
        </p:nvSpPr>
        <p:spPr>
          <a:xfrm>
            <a:off x="3869268" y="864108"/>
            <a:ext cx="7058376" cy="5120640"/>
          </a:xfrm>
        </p:spPr>
        <p:txBody>
          <a:bodyPr>
            <a:normAutofit/>
          </a:bodyPr>
          <a:lstStyle/>
          <a:p>
            <a:r>
              <a:rPr lang="en-US" sz="2800" b="1" dirty="0" smtClean="0">
                <a:solidFill>
                  <a:schemeClr val="tx1"/>
                </a:solidFill>
              </a:rPr>
              <a:t>Interceptions </a:t>
            </a:r>
            <a:r>
              <a:rPr lang="en-US" sz="2800" b="1" dirty="0">
                <a:solidFill>
                  <a:schemeClr val="tx1"/>
                </a:solidFill>
              </a:rPr>
              <a:t>versus environmental detections </a:t>
            </a:r>
            <a:endParaRPr lang="en-US" sz="2800" b="1" dirty="0" smtClean="0">
              <a:solidFill>
                <a:schemeClr val="tx1"/>
              </a:solidFill>
            </a:endParaRPr>
          </a:p>
          <a:p>
            <a:pPr lvl="1"/>
            <a:r>
              <a:rPr lang="en-US" sz="2600" dirty="0" smtClean="0">
                <a:solidFill>
                  <a:schemeClr val="tx1"/>
                </a:solidFill>
              </a:rPr>
              <a:t>If, when and how should an interception record be entered into the NAPIS database?</a:t>
            </a:r>
          </a:p>
          <a:p>
            <a:pPr lvl="1"/>
            <a:r>
              <a:rPr lang="en-US" sz="2600" dirty="0" smtClean="0">
                <a:solidFill>
                  <a:schemeClr val="tx1"/>
                </a:solidFill>
                <a:latin typeface="Century Schoolbook" panose="02040604050505020304" pitchFamily="18" charset="0"/>
              </a:rPr>
              <a:t>“I”</a:t>
            </a:r>
            <a:endParaRPr lang="en-US" sz="2600" dirty="0">
              <a:solidFill>
                <a:schemeClr val="tx1"/>
              </a:solidFill>
              <a:latin typeface="Century Schoolbook" panose="02040604050505020304" pitchFamily="18" charset="0"/>
            </a:endParaRPr>
          </a:p>
        </p:txBody>
      </p:sp>
    </p:spTree>
    <p:extLst>
      <p:ext uri="{BB962C8B-B14F-4D97-AF65-F5344CB8AC3E}">
        <p14:creationId xmlns:p14="http://schemas.microsoft.com/office/powerpoint/2010/main" val="26764431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NAPIS</a:t>
            </a:r>
            <a:br>
              <a:rPr lang="en-US" b="1" dirty="0" smtClean="0">
                <a:solidFill>
                  <a:schemeClr val="tx1"/>
                </a:solidFill>
              </a:rPr>
            </a:br>
            <a:r>
              <a:rPr lang="en-US" sz="2800" b="1" dirty="0">
                <a:solidFill>
                  <a:schemeClr val="tx1"/>
                </a:solidFill>
              </a:rPr>
              <a:t>- discussion item</a:t>
            </a:r>
            <a:br>
              <a:rPr lang="en-US" sz="2800" b="1" dirty="0">
                <a:solidFill>
                  <a:schemeClr val="tx1"/>
                </a:solidFill>
              </a:rPr>
            </a:br>
            <a:r>
              <a:rPr lang="en-US" sz="1600" b="1" dirty="0">
                <a:solidFill>
                  <a:schemeClr val="tx1"/>
                </a:solidFill>
              </a:rPr>
              <a:t/>
            </a:r>
            <a:br>
              <a:rPr lang="en-US" sz="1600" b="1" dirty="0">
                <a:solidFill>
                  <a:schemeClr val="tx1"/>
                </a:solidFill>
              </a:rPr>
            </a:br>
            <a:r>
              <a:rPr lang="en-US" sz="2800" b="1" dirty="0" smtClean="0">
                <a:solidFill>
                  <a:schemeClr val="tx1"/>
                </a:solidFill>
              </a:rPr>
              <a:t>Descriptive </a:t>
            </a:r>
            <a:r>
              <a:rPr lang="en-US" sz="2800" b="1" dirty="0">
                <a:solidFill>
                  <a:schemeClr val="tx1"/>
                </a:solidFill>
              </a:rPr>
              <a:t>and quantification fields of data </a:t>
            </a:r>
            <a:r>
              <a:rPr lang="en-US" sz="2800" b="1" dirty="0" smtClean="0">
                <a:solidFill>
                  <a:schemeClr val="tx1"/>
                </a:solidFill>
              </a:rPr>
              <a:t>entry</a:t>
            </a:r>
            <a:r>
              <a:rPr lang="en-US" sz="2800" dirty="0">
                <a:solidFill>
                  <a:schemeClr val="tx1"/>
                </a:solidFill>
              </a:rPr>
              <a:t/>
            </a:r>
            <a:br>
              <a:rPr lang="en-US" sz="2800" dirty="0">
                <a:solidFill>
                  <a:schemeClr val="tx1"/>
                </a:solidFill>
              </a:rPr>
            </a:br>
            <a:r>
              <a:rPr lang="en-US" sz="2800" b="1" dirty="0" smtClean="0">
                <a:solidFill>
                  <a:schemeClr val="tx1"/>
                </a:solidFill>
              </a:rPr>
              <a:t/>
            </a:r>
            <a:br>
              <a:rPr lang="en-US" sz="2800" b="1" dirty="0" smtClean="0">
                <a:solidFill>
                  <a:schemeClr val="tx1"/>
                </a:solidFill>
              </a:rPr>
            </a:br>
            <a:r>
              <a:rPr lang="en-US" sz="2800" b="1" dirty="0">
                <a:solidFill>
                  <a:schemeClr val="tx1"/>
                </a:solidFill>
              </a:rPr>
              <a:t> </a:t>
            </a:r>
          </a:p>
        </p:txBody>
      </p:sp>
      <p:sp>
        <p:nvSpPr>
          <p:cNvPr id="3" name="Content Placeholder 2"/>
          <p:cNvSpPr>
            <a:spLocks noGrp="1"/>
          </p:cNvSpPr>
          <p:nvPr>
            <p:ph idx="1"/>
          </p:nvPr>
        </p:nvSpPr>
        <p:spPr>
          <a:xfrm>
            <a:off x="3869268" y="598310"/>
            <a:ext cx="7315200" cy="5386437"/>
          </a:xfrm>
        </p:spPr>
        <p:txBody>
          <a:bodyPr anchor="t">
            <a:normAutofit/>
          </a:bodyPr>
          <a:lstStyle/>
          <a:p>
            <a:pPr marL="0" indent="0">
              <a:buNone/>
            </a:pPr>
            <a:r>
              <a:rPr lang="en-US" sz="2600" dirty="0" smtClean="0">
                <a:solidFill>
                  <a:schemeClr val="tx1"/>
                </a:solidFill>
              </a:rPr>
              <a:t>Currently: </a:t>
            </a:r>
          </a:p>
          <a:p>
            <a:pPr marL="0" indent="0">
              <a:buNone/>
            </a:pPr>
            <a:endParaRPr lang="en-US" sz="600" dirty="0" smtClean="0">
              <a:solidFill>
                <a:schemeClr val="tx1"/>
              </a:solidFill>
            </a:endParaRPr>
          </a:p>
          <a:p>
            <a:pPr marL="0" indent="0">
              <a:buNone/>
            </a:pPr>
            <a:endParaRPr lang="en-US" sz="2600" dirty="0">
              <a:solidFill>
                <a:schemeClr val="tx1"/>
              </a:solidFill>
            </a:endParaRPr>
          </a:p>
          <a:p>
            <a:pPr marL="0" indent="0">
              <a:buNone/>
            </a:pPr>
            <a:endParaRPr lang="en-US" sz="600" dirty="0" smtClean="0">
              <a:solidFill>
                <a:schemeClr val="tx1"/>
              </a:solidFill>
            </a:endParaRPr>
          </a:p>
          <a:p>
            <a:pPr marL="0" indent="0">
              <a:buNone/>
            </a:pPr>
            <a:endParaRPr lang="en-US" sz="600" dirty="0" smtClean="0">
              <a:solidFill>
                <a:schemeClr val="tx1"/>
              </a:solidFill>
            </a:endParaRPr>
          </a:p>
          <a:p>
            <a:pPr marL="0" indent="0">
              <a:buNone/>
            </a:pPr>
            <a:r>
              <a:rPr lang="en-US" sz="2600" dirty="0" smtClean="0">
                <a:solidFill>
                  <a:schemeClr val="tx1"/>
                </a:solidFill>
              </a:rPr>
              <a:t>Proposed:</a:t>
            </a:r>
          </a:p>
          <a:p>
            <a:pPr marL="0" indent="0">
              <a:buNone/>
            </a:pPr>
            <a:endParaRPr lang="en-US" sz="2600" dirty="0">
              <a:solidFill>
                <a:schemeClr val="tx1"/>
              </a:solidFill>
            </a:endParaRPr>
          </a:p>
          <a:p>
            <a:pPr marL="0" indent="0">
              <a:buNone/>
            </a:pPr>
            <a:endParaRPr lang="en-US" sz="2600" dirty="0" smtClean="0">
              <a:solidFill>
                <a:schemeClr val="tx1"/>
              </a:solidFill>
            </a:endParaRPr>
          </a:p>
          <a:p>
            <a:pPr marL="0" indent="0">
              <a:buNone/>
            </a:pPr>
            <a:endParaRPr lang="en-US" sz="600" dirty="0">
              <a:solidFill>
                <a:schemeClr val="tx1"/>
              </a:solidFill>
            </a:endParaRPr>
          </a:p>
          <a:p>
            <a:pPr marL="0" indent="0">
              <a:buNone/>
            </a:pPr>
            <a:r>
              <a:rPr lang="en-US" sz="2600" dirty="0" smtClean="0">
                <a:solidFill>
                  <a:schemeClr val="tx1"/>
                </a:solidFill>
              </a:rPr>
              <a:t>Definitions:</a:t>
            </a:r>
          </a:p>
          <a:p>
            <a:pPr marL="0" indent="0">
              <a:buNone/>
            </a:pPr>
            <a:endParaRPr lang="en-US" sz="2600" dirty="0">
              <a:solidFill>
                <a:schemeClr val="tx1"/>
              </a:solidFill>
            </a:endParaRPr>
          </a:p>
        </p:txBody>
      </p:sp>
      <p:pic>
        <p:nvPicPr>
          <p:cNvPr id="6" name="Picture 5"/>
          <p:cNvPicPr>
            <a:picLocks noChangeAspect="1"/>
          </p:cNvPicPr>
          <p:nvPr/>
        </p:nvPicPr>
        <p:blipFill>
          <a:blip r:embed="rId3"/>
          <a:stretch>
            <a:fillRect/>
          </a:stretch>
        </p:blipFill>
        <p:spPr>
          <a:xfrm>
            <a:off x="3869268" y="1056712"/>
            <a:ext cx="6559492" cy="1286989"/>
          </a:xfrm>
          <a:prstGeom prst="rect">
            <a:avLst/>
          </a:prstGeom>
        </p:spPr>
      </p:pic>
      <p:pic>
        <p:nvPicPr>
          <p:cNvPr id="8" name="Picture 7"/>
          <p:cNvPicPr>
            <a:picLocks noChangeAspect="1"/>
          </p:cNvPicPr>
          <p:nvPr/>
        </p:nvPicPr>
        <p:blipFill>
          <a:blip r:embed="rId4"/>
          <a:stretch>
            <a:fillRect/>
          </a:stretch>
        </p:blipFill>
        <p:spPr>
          <a:xfrm>
            <a:off x="3869268" y="2716965"/>
            <a:ext cx="6661798" cy="1369613"/>
          </a:xfrm>
          <a:prstGeom prst="rect">
            <a:avLst/>
          </a:prstGeom>
        </p:spPr>
      </p:pic>
      <p:sp>
        <p:nvSpPr>
          <p:cNvPr id="11" name="Right Arrow 10"/>
          <p:cNvSpPr/>
          <p:nvPr/>
        </p:nvSpPr>
        <p:spPr>
          <a:xfrm>
            <a:off x="3520722" y="3008688"/>
            <a:ext cx="358424" cy="1693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3510844" y="3678921"/>
            <a:ext cx="358424" cy="1693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7" name="Table 16"/>
          <p:cNvGraphicFramePr>
            <a:graphicFrameLocks noGrp="1"/>
          </p:cNvGraphicFramePr>
          <p:nvPr>
            <p:extLst>
              <p:ext uri="{D42A27DB-BD31-4B8C-83A1-F6EECF244321}">
                <p14:modId xmlns:p14="http://schemas.microsoft.com/office/powerpoint/2010/main" val="3986444214"/>
              </p:ext>
            </p:extLst>
          </p:nvPr>
        </p:nvGraphicFramePr>
        <p:xfrm>
          <a:off x="3879146" y="4574127"/>
          <a:ext cx="7778044" cy="1717289"/>
        </p:xfrm>
        <a:graphic>
          <a:graphicData uri="http://schemas.openxmlformats.org/drawingml/2006/table">
            <a:tbl>
              <a:tblPr firstRow="1" firstCol="1" bandRow="1"/>
              <a:tblGrid>
                <a:gridCol w="1625599">
                  <a:extLst>
                    <a:ext uri="{9D8B030D-6E8A-4147-A177-3AD203B41FA5}">
                      <a16:colId xmlns:a16="http://schemas.microsoft.com/office/drawing/2014/main" val="20000"/>
                    </a:ext>
                  </a:extLst>
                </a:gridCol>
                <a:gridCol w="6152445">
                  <a:extLst>
                    <a:ext uri="{9D8B030D-6E8A-4147-A177-3AD203B41FA5}">
                      <a16:colId xmlns:a16="http://schemas.microsoft.com/office/drawing/2014/main" val="20001"/>
                    </a:ext>
                  </a:extLst>
                </a:gridCol>
              </a:tblGrid>
              <a:tr h="406833">
                <a:tc>
                  <a:txBody>
                    <a:bodyPr/>
                    <a:lstStyle/>
                    <a:p>
                      <a:pPr marL="0" marR="0">
                        <a:lnSpc>
                          <a:spcPct val="107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Total Units Checked</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The number of units (as defined in Descriptor Units) that were checked.</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6833">
                <a:tc>
                  <a:txBody>
                    <a:bodyPr/>
                    <a:lstStyle/>
                    <a:p>
                      <a:pPr marL="0" marR="0">
                        <a:lnSpc>
                          <a:spcPct val="100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Positive Units</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The number of units (as defined in Descriptor Units) that were positive for the pest.</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6833">
                <a:tc>
                  <a:txBody>
                    <a:bodyPr/>
                    <a:lstStyle/>
                    <a:p>
                      <a:pPr marL="0" marR="0">
                        <a:lnSpc>
                          <a:spcPct val="107000"/>
                        </a:lnSpc>
                        <a:spcBef>
                          <a:spcPts val="0"/>
                        </a:spcBef>
                        <a:spcAft>
                          <a:spcPts val="0"/>
                        </a:spcAft>
                      </a:pPr>
                      <a:r>
                        <a:rPr lang="en-US" sz="1400" b="1">
                          <a:solidFill>
                            <a:srgbClr val="000000"/>
                          </a:solidFill>
                          <a:effectLst/>
                          <a:latin typeface="+mn-lt"/>
                          <a:ea typeface="Times New Roman" panose="02020603050405020304" pitchFamily="18" charset="0"/>
                          <a:cs typeface="Arial" panose="020B0604020202020204" pitchFamily="34" charset="0"/>
                        </a:rPr>
                        <a:t>Quantification</a:t>
                      </a:r>
                      <a:endParaRPr lang="en-US" sz="1400" b="1">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Raw count, percentage or average pest organisms observed. Interpreted with Descriptor Units.</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6564">
                <a:tc>
                  <a:txBody>
                    <a:bodyPr/>
                    <a:lstStyle/>
                    <a:p>
                      <a:pPr marL="0" marR="0">
                        <a:lnSpc>
                          <a:spcPct val="107000"/>
                        </a:lnSpc>
                        <a:spcBef>
                          <a:spcPts val="0"/>
                        </a:spcBef>
                        <a:spcAft>
                          <a:spcPts val="0"/>
                        </a:spcAft>
                      </a:pPr>
                      <a:r>
                        <a:rPr lang="en-US" sz="1400" b="1">
                          <a:effectLst/>
                          <a:latin typeface="+mn-lt"/>
                          <a:ea typeface="Times New Roman" panose="02020603050405020304" pitchFamily="18" charset="0"/>
                          <a:cs typeface="Arial" panose="020B0604020202020204" pitchFamily="34" charset="0"/>
                        </a:rPr>
                        <a:t>Descriptor Units</a:t>
                      </a:r>
                      <a:endParaRPr lang="en-US" sz="1400" b="1">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400" b="1" dirty="0">
                          <a:solidFill>
                            <a:srgbClr val="000000"/>
                          </a:solidFill>
                          <a:effectLst/>
                          <a:latin typeface="+mn-lt"/>
                          <a:ea typeface="Times New Roman" panose="02020603050405020304" pitchFamily="18" charset="0"/>
                          <a:cs typeface="Arial" panose="020B0604020202020204" pitchFamily="34" charset="0"/>
                        </a:rPr>
                        <a:t>Defines Quantification, Total Units Checked, and Positive Units.</a:t>
                      </a:r>
                      <a:endParaRPr lang="en-US" sz="1400" b="1" dirty="0">
                        <a:effectLst/>
                        <a:latin typeface="+mn-lt"/>
                        <a:ea typeface="Calibri" panose="020F0502020204030204" pitchFamily="34" charset="0"/>
                        <a:cs typeface="Times New Roman" panose="02020603050405020304" pitchFamily="18" charset="0"/>
                      </a:endParaRPr>
                    </a:p>
                  </a:txBody>
                  <a:tcPr marL="33148" marR="33148" marT="33148" marB="33148"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29816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NAPIS</a:t>
            </a:r>
            <a:br>
              <a:rPr lang="en-US" b="1" dirty="0" smtClean="0">
                <a:solidFill>
                  <a:schemeClr val="tx1"/>
                </a:solidFill>
              </a:rPr>
            </a:br>
            <a:r>
              <a:rPr lang="en-US" sz="2800" b="1" dirty="0" smtClean="0">
                <a:solidFill>
                  <a:schemeClr val="tx1"/>
                </a:solidFill>
              </a:rPr>
              <a:t>- discussion item</a:t>
            </a:r>
            <a:r>
              <a:rPr lang="en-US" b="1" dirty="0">
                <a:solidFill>
                  <a:schemeClr val="tx1"/>
                </a:solidFill>
              </a:rPr>
              <a:t/>
            </a:r>
            <a:br>
              <a:rPr lang="en-US" b="1" dirty="0">
                <a:solidFill>
                  <a:schemeClr val="tx1"/>
                </a:solidFill>
              </a:rPr>
            </a:br>
            <a:r>
              <a:rPr lang="en-US" b="1" dirty="0">
                <a:solidFill>
                  <a:schemeClr val="tx1"/>
                </a:solidFill>
              </a:rPr>
              <a:t> </a:t>
            </a:r>
            <a:endParaRPr lang="en-US" sz="2800" b="1" dirty="0">
              <a:solidFill>
                <a:schemeClr val="tx1"/>
              </a:solidFill>
            </a:endParaRPr>
          </a:p>
        </p:txBody>
      </p:sp>
      <p:sp>
        <p:nvSpPr>
          <p:cNvPr id="3" name="Content Placeholder 2"/>
          <p:cNvSpPr>
            <a:spLocks noGrp="1"/>
          </p:cNvSpPr>
          <p:nvPr>
            <p:ph idx="1"/>
          </p:nvPr>
        </p:nvSpPr>
        <p:spPr/>
        <p:txBody>
          <a:bodyPr anchor="t">
            <a:normAutofit/>
          </a:bodyPr>
          <a:lstStyle/>
          <a:p>
            <a:r>
              <a:rPr lang="en-US" sz="2800" b="1" dirty="0" smtClean="0">
                <a:solidFill>
                  <a:schemeClr val="tx1"/>
                </a:solidFill>
              </a:rPr>
              <a:t>My </a:t>
            </a:r>
            <a:r>
              <a:rPr lang="en-US" sz="2800" b="1" dirty="0">
                <a:solidFill>
                  <a:schemeClr val="tx1"/>
                </a:solidFill>
              </a:rPr>
              <a:t>Surveys </a:t>
            </a:r>
            <a:r>
              <a:rPr lang="en-US" sz="2800" b="1" dirty="0" smtClean="0">
                <a:solidFill>
                  <a:schemeClr val="tx1"/>
                </a:solidFill>
              </a:rPr>
              <a:t>- </a:t>
            </a:r>
            <a:r>
              <a:rPr lang="en-US" sz="2800" b="1" dirty="0">
                <a:solidFill>
                  <a:schemeClr val="tx1"/>
                </a:solidFill>
              </a:rPr>
              <a:t>template </a:t>
            </a:r>
            <a:r>
              <a:rPr lang="en-US" sz="2800" b="1" dirty="0" smtClean="0">
                <a:solidFill>
                  <a:schemeClr val="tx1"/>
                </a:solidFill>
              </a:rPr>
              <a:t>downloads</a:t>
            </a:r>
          </a:p>
          <a:p>
            <a:pPr marL="0" indent="0">
              <a:buNone/>
            </a:pPr>
            <a:endParaRPr lang="en-US" sz="800" b="1" dirty="0" smtClean="0">
              <a:solidFill>
                <a:schemeClr val="tx1"/>
              </a:solidFill>
            </a:endParaRPr>
          </a:p>
          <a:p>
            <a:pPr lvl="1"/>
            <a:r>
              <a:rPr lang="en-US" sz="2800" b="1" dirty="0" smtClean="0">
                <a:solidFill>
                  <a:schemeClr val="tx1"/>
                </a:solidFill>
              </a:rPr>
              <a:t>Current: individual template by targeted pest</a:t>
            </a:r>
          </a:p>
          <a:p>
            <a:pPr lvl="1"/>
            <a:r>
              <a:rPr lang="en-US" sz="2800" b="1" dirty="0" smtClean="0">
                <a:solidFill>
                  <a:schemeClr val="tx1"/>
                </a:solidFill>
              </a:rPr>
              <a:t>Proposed:  template by survey, individualized to state’s SSF</a:t>
            </a:r>
          </a:p>
          <a:p>
            <a:pPr marL="502920" lvl="1" indent="0">
              <a:buNone/>
            </a:pPr>
            <a:endParaRPr lang="en-US" sz="2800" b="1" dirty="0">
              <a:solidFill>
                <a:schemeClr val="tx1"/>
              </a:solidFill>
            </a:endParaRPr>
          </a:p>
        </p:txBody>
      </p:sp>
      <p:pic>
        <p:nvPicPr>
          <p:cNvPr id="4" name="Picture 3"/>
          <p:cNvPicPr>
            <a:picLocks noChangeAspect="1"/>
          </p:cNvPicPr>
          <p:nvPr/>
        </p:nvPicPr>
        <p:blipFill>
          <a:blip r:embed="rId3"/>
          <a:stretch>
            <a:fillRect/>
          </a:stretch>
        </p:blipFill>
        <p:spPr>
          <a:xfrm>
            <a:off x="4739746" y="3248025"/>
            <a:ext cx="5574243" cy="3541036"/>
          </a:xfrm>
          <a:prstGeom prst="rect">
            <a:avLst/>
          </a:prstGeom>
        </p:spPr>
      </p:pic>
    </p:spTree>
    <p:extLst>
      <p:ext uri="{BB962C8B-B14F-4D97-AF65-F5344CB8AC3E}">
        <p14:creationId xmlns:p14="http://schemas.microsoft.com/office/powerpoint/2010/main" val="545338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CAPS </a:t>
            </a:r>
            <a:r>
              <a:rPr lang="en-US" b="1" dirty="0">
                <a:solidFill>
                  <a:schemeClr val="tx1"/>
                </a:solidFill>
              </a:rPr>
              <a:t>Resource &amp; Collaboration</a:t>
            </a:r>
            <a:br>
              <a:rPr lang="en-US" b="1" dirty="0">
                <a:solidFill>
                  <a:schemeClr val="tx1"/>
                </a:solidFill>
              </a:rPr>
            </a:br>
            <a:r>
              <a:rPr lang="en-US" sz="2800" b="1" dirty="0">
                <a:solidFill>
                  <a:schemeClr val="tx1"/>
                </a:solidFill>
              </a:rPr>
              <a:t> </a:t>
            </a:r>
            <a:endParaRPr lang="en-US" sz="2800" b="1" dirty="0"/>
          </a:p>
        </p:txBody>
      </p:sp>
      <p:sp>
        <p:nvSpPr>
          <p:cNvPr id="3" name="Content Placeholder 2"/>
          <p:cNvSpPr>
            <a:spLocks noGrp="1"/>
          </p:cNvSpPr>
          <p:nvPr>
            <p:ph idx="1"/>
          </p:nvPr>
        </p:nvSpPr>
        <p:spPr/>
        <p:txBody>
          <a:bodyPr>
            <a:normAutofit/>
          </a:bodyPr>
          <a:lstStyle/>
          <a:p>
            <a:r>
              <a:rPr lang="en-US" sz="2800" b="1" dirty="0" smtClean="0">
                <a:solidFill>
                  <a:schemeClr val="tx1"/>
                </a:solidFill>
              </a:rPr>
              <a:t>Re-</a:t>
            </a:r>
            <a:r>
              <a:rPr lang="en-US" sz="2800" b="1" dirty="0" err="1" smtClean="0">
                <a:solidFill>
                  <a:schemeClr val="tx1"/>
                </a:solidFill>
              </a:rPr>
              <a:t>imaganing</a:t>
            </a:r>
            <a:endParaRPr lang="en-US" sz="2800" b="1" dirty="0" smtClean="0">
              <a:solidFill>
                <a:schemeClr val="tx1"/>
              </a:solidFill>
            </a:endParaRPr>
          </a:p>
          <a:p>
            <a:pPr lvl="1"/>
            <a:r>
              <a:rPr lang="en-US" sz="2600" b="1" dirty="0" smtClean="0">
                <a:solidFill>
                  <a:schemeClr val="tx1"/>
                </a:solidFill>
              </a:rPr>
              <a:t>Purdue Marketing Team </a:t>
            </a:r>
          </a:p>
          <a:p>
            <a:pPr lvl="1"/>
            <a:r>
              <a:rPr lang="en-US" sz="2600" b="1" dirty="0" smtClean="0">
                <a:solidFill>
                  <a:schemeClr val="tx1"/>
                </a:solidFill>
              </a:rPr>
              <a:t>Input from users</a:t>
            </a:r>
          </a:p>
          <a:p>
            <a:pPr lvl="1"/>
            <a:r>
              <a:rPr lang="en-US" sz="2600" b="1" dirty="0" smtClean="0">
                <a:solidFill>
                  <a:schemeClr val="tx1"/>
                </a:solidFill>
              </a:rPr>
              <a:t>Reviewers needed </a:t>
            </a:r>
            <a:endParaRPr lang="en-US" sz="2600" b="1" dirty="0">
              <a:solidFill>
                <a:schemeClr val="tx1"/>
              </a:solidFill>
            </a:endParaRPr>
          </a:p>
        </p:txBody>
      </p:sp>
      <p:pic>
        <p:nvPicPr>
          <p:cNvPr id="4" name="Picture 3"/>
          <p:cNvPicPr>
            <a:picLocks noChangeAspect="1"/>
          </p:cNvPicPr>
          <p:nvPr/>
        </p:nvPicPr>
        <p:blipFill>
          <a:blip r:embed="rId3"/>
          <a:stretch>
            <a:fillRect/>
          </a:stretch>
        </p:blipFill>
        <p:spPr>
          <a:xfrm>
            <a:off x="6371576" y="5017823"/>
            <a:ext cx="2310584" cy="707197"/>
          </a:xfrm>
          <a:prstGeom prst="rect">
            <a:avLst/>
          </a:prstGeom>
        </p:spPr>
      </p:pic>
    </p:spTree>
    <p:extLst>
      <p:ext uri="{BB962C8B-B14F-4D97-AF65-F5344CB8AC3E}">
        <p14:creationId xmlns:p14="http://schemas.microsoft.com/office/powerpoint/2010/main" val="1628932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Survey Summary Form</a:t>
            </a:r>
            <a:endParaRPr lang="en-US" sz="2800" b="1" dirty="0">
              <a:solidFill>
                <a:schemeClr val="tx1"/>
              </a:solidFill>
            </a:endParaRPr>
          </a:p>
        </p:txBody>
      </p:sp>
      <p:sp>
        <p:nvSpPr>
          <p:cNvPr id="3" name="Content Placeholder 2"/>
          <p:cNvSpPr>
            <a:spLocks noGrp="1"/>
          </p:cNvSpPr>
          <p:nvPr>
            <p:ph idx="1"/>
          </p:nvPr>
        </p:nvSpPr>
        <p:spPr>
          <a:xfrm>
            <a:off x="3667125" y="1123836"/>
            <a:ext cx="7981950" cy="4860911"/>
          </a:xfrm>
        </p:spPr>
        <p:txBody>
          <a:bodyPr anchor="t">
            <a:normAutofit lnSpcReduction="10000"/>
          </a:bodyPr>
          <a:lstStyle/>
          <a:p>
            <a:r>
              <a:rPr lang="en-US" sz="2800" b="1" dirty="0" smtClean="0">
                <a:solidFill>
                  <a:schemeClr val="tx1"/>
                </a:solidFill>
              </a:rPr>
              <a:t>Combined SSF</a:t>
            </a:r>
          </a:p>
          <a:p>
            <a:pPr lvl="1"/>
            <a:r>
              <a:rPr lang="en-US" sz="2200" b="1" dirty="0">
                <a:solidFill>
                  <a:schemeClr val="tx1"/>
                </a:solidFill>
              </a:rPr>
              <a:t>Farm Bill </a:t>
            </a:r>
            <a:r>
              <a:rPr lang="en-US" sz="2200" b="1" dirty="0" smtClean="0">
                <a:solidFill>
                  <a:schemeClr val="tx1"/>
                </a:solidFill>
              </a:rPr>
              <a:t>2018 </a:t>
            </a:r>
          </a:p>
          <a:p>
            <a:pPr lvl="2"/>
            <a:r>
              <a:rPr lang="en-US" sz="2200" b="1" dirty="0" smtClean="0">
                <a:solidFill>
                  <a:schemeClr val="tx1"/>
                </a:solidFill>
              </a:rPr>
              <a:t>opens with announcement of spending plan.</a:t>
            </a:r>
          </a:p>
          <a:p>
            <a:pPr lvl="2"/>
            <a:r>
              <a:rPr lang="en-US" sz="2200" b="1" dirty="0" smtClean="0">
                <a:solidFill>
                  <a:schemeClr val="tx1"/>
                </a:solidFill>
              </a:rPr>
              <a:t>Survey </a:t>
            </a:r>
            <a:r>
              <a:rPr lang="en-US" sz="2200" b="1" dirty="0">
                <a:solidFill>
                  <a:schemeClr val="tx1"/>
                </a:solidFill>
              </a:rPr>
              <a:t>names are pre-populated </a:t>
            </a:r>
            <a:r>
              <a:rPr lang="en-US" sz="2200" b="1" dirty="0" smtClean="0">
                <a:solidFill>
                  <a:schemeClr val="tx1"/>
                </a:solidFill>
              </a:rPr>
              <a:t>in </a:t>
            </a:r>
            <a:r>
              <a:rPr lang="en-US" sz="2200" b="1" dirty="0">
                <a:solidFill>
                  <a:schemeClr val="tx1"/>
                </a:solidFill>
              </a:rPr>
              <a:t>a drop </a:t>
            </a:r>
            <a:r>
              <a:rPr lang="en-US" sz="2200" b="1" dirty="0" smtClean="0">
                <a:solidFill>
                  <a:schemeClr val="tx1"/>
                </a:solidFill>
              </a:rPr>
              <a:t>down</a:t>
            </a:r>
          </a:p>
          <a:p>
            <a:pPr lvl="2"/>
            <a:r>
              <a:rPr lang="en-US" sz="2200" b="1" dirty="0" smtClean="0">
                <a:solidFill>
                  <a:schemeClr val="tx1"/>
                </a:solidFill>
              </a:rPr>
              <a:t>Same </a:t>
            </a:r>
            <a:r>
              <a:rPr lang="en-US" sz="2200" b="1" dirty="0">
                <a:solidFill>
                  <a:schemeClr val="tx1"/>
                </a:solidFill>
              </a:rPr>
              <a:t>change request </a:t>
            </a:r>
            <a:r>
              <a:rPr lang="en-US" sz="2200" b="1" dirty="0" smtClean="0">
                <a:solidFill>
                  <a:schemeClr val="tx1"/>
                </a:solidFill>
              </a:rPr>
              <a:t>process</a:t>
            </a:r>
          </a:p>
          <a:p>
            <a:pPr marL="685800" lvl="2" indent="-182563"/>
            <a:r>
              <a:rPr lang="en-US" sz="2200" b="1" dirty="0" smtClean="0">
                <a:solidFill>
                  <a:schemeClr val="tx1"/>
                </a:solidFill>
              </a:rPr>
              <a:t>Goal is to merge for 2019 Survey Summary Forms</a:t>
            </a:r>
          </a:p>
          <a:p>
            <a:pPr marL="1143000" lvl="3" indent="-182563"/>
            <a:r>
              <a:rPr lang="en-US" sz="2200" b="1" dirty="0">
                <a:solidFill>
                  <a:schemeClr val="tx1"/>
                </a:solidFill>
              </a:rPr>
              <a:t> </a:t>
            </a:r>
            <a:r>
              <a:rPr lang="en-US" sz="2200" b="1" dirty="0" smtClean="0">
                <a:solidFill>
                  <a:schemeClr val="tx1"/>
                </a:solidFill>
              </a:rPr>
              <a:t>All </a:t>
            </a:r>
            <a:r>
              <a:rPr lang="en-US" sz="2200" b="1" dirty="0">
                <a:solidFill>
                  <a:schemeClr val="tx1"/>
                </a:solidFill>
              </a:rPr>
              <a:t>plans and all years for each funding source </a:t>
            </a:r>
            <a:r>
              <a:rPr lang="en-US" sz="2200" b="1" dirty="0" smtClean="0">
                <a:solidFill>
                  <a:schemeClr val="tx1"/>
                </a:solidFill>
              </a:rPr>
              <a:t>to </a:t>
            </a:r>
            <a:r>
              <a:rPr lang="en-US" sz="2200" b="1" dirty="0">
                <a:solidFill>
                  <a:schemeClr val="tx1"/>
                </a:solidFill>
              </a:rPr>
              <a:t>be </a:t>
            </a:r>
            <a:r>
              <a:rPr lang="en-US" sz="2200" b="1" dirty="0" smtClean="0">
                <a:solidFill>
                  <a:schemeClr val="tx1"/>
                </a:solidFill>
              </a:rPr>
              <a:t>available</a:t>
            </a:r>
            <a:endParaRPr lang="en-US" sz="2200" b="1" dirty="0">
              <a:solidFill>
                <a:schemeClr val="tx1"/>
              </a:solidFill>
            </a:endParaRPr>
          </a:p>
          <a:p>
            <a:r>
              <a:rPr lang="en-US" sz="2800" b="1" dirty="0" smtClean="0">
                <a:solidFill>
                  <a:schemeClr val="tx1"/>
                </a:solidFill>
              </a:rPr>
              <a:t>Change </a:t>
            </a:r>
            <a:r>
              <a:rPr lang="en-US" sz="2800" b="1" dirty="0">
                <a:solidFill>
                  <a:schemeClr val="tx1"/>
                </a:solidFill>
              </a:rPr>
              <a:t>Request Process </a:t>
            </a:r>
            <a:endParaRPr lang="en-US" sz="2800" b="1" dirty="0" smtClean="0">
              <a:solidFill>
                <a:schemeClr val="tx1"/>
              </a:solidFill>
            </a:endParaRPr>
          </a:p>
          <a:p>
            <a:pPr lvl="1"/>
            <a:r>
              <a:rPr lang="en-US" sz="2200" b="1" dirty="0" smtClean="0">
                <a:solidFill>
                  <a:schemeClr val="tx1"/>
                </a:solidFill>
              </a:rPr>
              <a:t>Submit change request will look the same</a:t>
            </a:r>
          </a:p>
          <a:p>
            <a:pPr lvl="1"/>
            <a:r>
              <a:rPr lang="en-US" sz="2200" b="1" dirty="0" smtClean="0">
                <a:solidFill>
                  <a:schemeClr val="tx1"/>
                </a:solidFill>
              </a:rPr>
              <a:t>Automatic</a:t>
            </a:r>
            <a:endParaRPr lang="en-US" sz="2200" b="1" dirty="0">
              <a:solidFill>
                <a:schemeClr val="tx1"/>
              </a:solidFill>
            </a:endParaRPr>
          </a:p>
          <a:p>
            <a:pPr marL="171450" lvl="1" indent="-171450">
              <a:spcBef>
                <a:spcPts val="1200"/>
              </a:spcBef>
              <a:spcAft>
                <a:spcPts val="0"/>
              </a:spcAft>
            </a:pPr>
            <a:r>
              <a:rPr lang="en-US" sz="2800" b="1" dirty="0" smtClean="0">
                <a:solidFill>
                  <a:schemeClr val="tx1"/>
                </a:solidFill>
              </a:rPr>
              <a:t>Volunteers for to review?</a:t>
            </a:r>
          </a:p>
        </p:txBody>
      </p:sp>
    </p:spTree>
    <p:extLst>
      <p:ext uri="{BB962C8B-B14F-4D97-AF65-F5344CB8AC3E}">
        <p14:creationId xmlns:p14="http://schemas.microsoft.com/office/powerpoint/2010/main" val="3764561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rPr>
              <a:t>Survey Summary </a:t>
            </a:r>
            <a:r>
              <a:rPr lang="en-US" b="1" dirty="0" smtClean="0">
                <a:solidFill>
                  <a:schemeClr val="tx1"/>
                </a:solidFill>
              </a:rPr>
              <a:t>Form</a:t>
            </a:r>
            <a:br>
              <a:rPr lang="en-US" b="1" dirty="0" smtClean="0">
                <a:solidFill>
                  <a:schemeClr val="tx1"/>
                </a:solidFill>
              </a:rPr>
            </a:br>
            <a:r>
              <a:rPr lang="en-US" sz="2800" b="1" dirty="0" smtClean="0">
                <a:solidFill>
                  <a:schemeClr val="tx1"/>
                </a:solidFill>
              </a:rPr>
              <a:t>- discussion item</a:t>
            </a:r>
            <a:br>
              <a:rPr lang="en-US" sz="2800" b="1" dirty="0" smtClean="0">
                <a:solidFill>
                  <a:schemeClr val="tx1"/>
                </a:solidFill>
              </a:rPr>
            </a:br>
            <a:r>
              <a:rPr lang="en-US" sz="2800" b="1" dirty="0">
                <a:solidFill>
                  <a:schemeClr val="tx1"/>
                </a:solidFill>
              </a:rPr>
              <a:t/>
            </a:r>
            <a:br>
              <a:rPr lang="en-US" sz="2800" b="1" dirty="0">
                <a:solidFill>
                  <a:schemeClr val="tx1"/>
                </a:solidFill>
              </a:rPr>
            </a:br>
            <a:endParaRPr lang="en-US" sz="2800" b="1" dirty="0">
              <a:solidFill>
                <a:schemeClr val="tx1"/>
              </a:solidFill>
            </a:endParaRPr>
          </a:p>
        </p:txBody>
      </p:sp>
      <p:sp>
        <p:nvSpPr>
          <p:cNvPr id="3" name="Content Placeholder 2"/>
          <p:cNvSpPr>
            <a:spLocks noGrp="1"/>
          </p:cNvSpPr>
          <p:nvPr>
            <p:ph idx="1"/>
          </p:nvPr>
        </p:nvSpPr>
        <p:spPr>
          <a:xfrm>
            <a:off x="3846691" y="886686"/>
            <a:ext cx="7315200" cy="5120640"/>
          </a:xfrm>
        </p:spPr>
        <p:txBody>
          <a:bodyPr/>
          <a:lstStyle/>
          <a:p>
            <a:r>
              <a:rPr lang="en-US" sz="2800" b="1" dirty="0">
                <a:solidFill>
                  <a:schemeClr val="tx1"/>
                </a:solidFill>
              </a:rPr>
              <a:t>State View of PPQ </a:t>
            </a:r>
            <a:r>
              <a:rPr lang="en-US" sz="2800" b="1" dirty="0" smtClean="0">
                <a:solidFill>
                  <a:schemeClr val="tx1"/>
                </a:solidFill>
              </a:rPr>
              <a:t>Survey Summary Form</a:t>
            </a:r>
            <a:endParaRPr lang="en-US" sz="2800" b="1" dirty="0">
              <a:solidFill>
                <a:schemeClr val="tx1"/>
              </a:solidFill>
            </a:endParaRPr>
          </a:p>
          <a:p>
            <a:endParaRPr lang="en-US" dirty="0"/>
          </a:p>
        </p:txBody>
      </p:sp>
      <p:pic>
        <p:nvPicPr>
          <p:cNvPr id="7" name="Picture 6"/>
          <p:cNvPicPr>
            <a:picLocks noChangeAspect="1"/>
          </p:cNvPicPr>
          <p:nvPr/>
        </p:nvPicPr>
        <p:blipFill>
          <a:blip r:embed="rId3"/>
          <a:stretch>
            <a:fillRect/>
          </a:stretch>
        </p:blipFill>
        <p:spPr>
          <a:xfrm>
            <a:off x="903110" y="4306565"/>
            <a:ext cx="11172825" cy="1370404"/>
          </a:xfrm>
          <a:prstGeom prst="rect">
            <a:avLst/>
          </a:prstGeom>
        </p:spPr>
      </p:pic>
    </p:spTree>
    <p:extLst>
      <p:ext uri="{BB962C8B-B14F-4D97-AF65-F5344CB8AC3E}">
        <p14:creationId xmlns:p14="http://schemas.microsoft.com/office/powerpoint/2010/main" val="3545401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CAPS </a:t>
            </a:r>
            <a:r>
              <a:rPr lang="en-US" b="1" dirty="0">
                <a:solidFill>
                  <a:schemeClr val="tx1"/>
                </a:solidFill>
              </a:rPr>
              <a:t>and Farm </a:t>
            </a:r>
            <a:r>
              <a:rPr lang="en-US" b="1" dirty="0" smtClean="0">
                <a:solidFill>
                  <a:schemeClr val="tx1"/>
                </a:solidFill>
              </a:rPr>
              <a:t>Bill</a:t>
            </a:r>
            <a:endParaRPr lang="en-US" sz="2800" b="1" dirty="0">
              <a:solidFill>
                <a:schemeClr val="tx1"/>
              </a:solidFill>
            </a:endParaRPr>
          </a:p>
        </p:txBody>
      </p:sp>
      <p:sp>
        <p:nvSpPr>
          <p:cNvPr id="3" name="Content Placeholder 2"/>
          <p:cNvSpPr>
            <a:spLocks noGrp="1"/>
          </p:cNvSpPr>
          <p:nvPr>
            <p:ph idx="1"/>
          </p:nvPr>
        </p:nvSpPr>
        <p:spPr/>
        <p:txBody>
          <a:bodyPr>
            <a:normAutofit/>
          </a:bodyPr>
          <a:lstStyle/>
          <a:p>
            <a:r>
              <a:rPr lang="en-US" sz="3200" b="1" dirty="0" smtClean="0">
                <a:solidFill>
                  <a:schemeClr val="tx1"/>
                </a:solidFill>
              </a:rPr>
              <a:t>Accountability Report</a:t>
            </a:r>
          </a:p>
          <a:p>
            <a:pPr lvl="1"/>
            <a:r>
              <a:rPr lang="en-US" sz="3200" b="1" dirty="0" smtClean="0">
                <a:solidFill>
                  <a:schemeClr val="tx1"/>
                </a:solidFill>
              </a:rPr>
              <a:t>A Reporting Tool</a:t>
            </a:r>
            <a:endParaRPr lang="en-US" sz="3200" dirty="0"/>
          </a:p>
        </p:txBody>
      </p:sp>
    </p:spTree>
    <p:extLst>
      <p:ext uri="{BB962C8B-B14F-4D97-AF65-F5344CB8AC3E}">
        <p14:creationId xmlns:p14="http://schemas.microsoft.com/office/powerpoint/2010/main" val="502109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18A1B607-7BAE-46D6-8090-545AC7BDD7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1015</TotalTime>
  <Words>1135</Words>
  <Application>Microsoft Office PowerPoint</Application>
  <PresentationFormat>Widescreen</PresentationFormat>
  <Paragraphs>218</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Book Antiqua</vt:lpstr>
      <vt:lpstr>Calibri</vt:lpstr>
      <vt:lpstr>Century Schoolbook</vt:lpstr>
      <vt:lpstr>Corbel</vt:lpstr>
      <vt:lpstr>Times New Roman</vt:lpstr>
      <vt:lpstr>Wingdings 2</vt:lpstr>
      <vt:lpstr>Frame</vt:lpstr>
      <vt:lpstr>Purdue University CAPS Information Services  Update</vt:lpstr>
      <vt:lpstr>NAPIS - discussion item  </vt:lpstr>
      <vt:lpstr>NAPIS - discussion item   </vt:lpstr>
      <vt:lpstr>NAPIS - discussion item  Descriptive and quantification fields of data entry   </vt:lpstr>
      <vt:lpstr>NAPIS - discussion item  </vt:lpstr>
      <vt:lpstr>CAPS Resource &amp; Collaboration  </vt:lpstr>
      <vt:lpstr>Survey Summary Form</vt:lpstr>
      <vt:lpstr>Survey Summary Form - discussion item  </vt:lpstr>
      <vt:lpstr>CAPS and Farm Bill</vt:lpstr>
      <vt:lpstr>Survey Methods Reconciliation - update  </vt:lpstr>
      <vt:lpstr>Survey Methods Reconciliation  - Visual </vt:lpstr>
      <vt:lpstr>Survey Methods Reconciliation  - Visual </vt:lpstr>
      <vt:lpstr>Other items</vt:lpstr>
      <vt:lpstr>Other items  - continued</vt:lpstr>
      <vt:lpstr>Other items - continued</vt:lpstr>
      <vt:lpstr>Other items - continued</vt:lpstr>
      <vt:lpstr>Other items - continued</vt:lpstr>
      <vt:lpstr>Other items - continued</vt:lpstr>
      <vt:lpstr>CAPS Information Services</vt:lpstr>
    </vt:vector>
  </TitlesOfParts>
  <Company>Purdue University - AgIT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CAPSIS, 2018</dc:title>
  <dc:creator>Music, Cynthia L</dc:creator>
  <cp:lastModifiedBy>Music, Cynthia L</cp:lastModifiedBy>
  <cp:revision>68</cp:revision>
  <dcterms:created xsi:type="dcterms:W3CDTF">2018-01-26T15:08:21Z</dcterms:created>
  <dcterms:modified xsi:type="dcterms:W3CDTF">2018-03-01T14:39:59Z</dcterms:modified>
</cp:coreProperties>
</file>