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66" r:id="rId2"/>
    <p:sldId id="394" r:id="rId3"/>
    <p:sldId id="268" r:id="rId4"/>
    <p:sldId id="305" r:id="rId5"/>
    <p:sldId id="393" r:id="rId6"/>
    <p:sldId id="306"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84" r:id="rId21"/>
    <p:sldId id="353" r:id="rId22"/>
    <p:sldId id="354" r:id="rId23"/>
    <p:sldId id="355" r:id="rId24"/>
    <p:sldId id="356" r:id="rId25"/>
    <p:sldId id="392" r:id="rId26"/>
    <p:sldId id="338" r:id="rId27"/>
    <p:sldId id="339" r:id="rId28"/>
    <p:sldId id="359" r:id="rId29"/>
    <p:sldId id="357"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91" r:id="rId55"/>
    <p:sldId id="395" r:id="rId56"/>
    <p:sldId id="398" r:id="rId57"/>
    <p:sldId id="396" r:id="rId58"/>
    <p:sldId id="397" r:id="rId59"/>
    <p:sldId id="385" r:id="rId60"/>
    <p:sldId id="386" r:id="rId61"/>
    <p:sldId id="387" r:id="rId62"/>
    <p:sldId id="399" r:id="rId63"/>
    <p:sldId id="388" r:id="rId64"/>
    <p:sldId id="389" r:id="rId65"/>
    <p:sldId id="390" r:id="rId66"/>
    <p:sldId id="309" r:id="rId67"/>
    <p:sldId id="300" r:id="rId68"/>
    <p:sldId id="301" r:id="rId69"/>
    <p:sldId id="40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25D0E-E22A-4189-B484-2EC751775ED6}"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15322-C164-4D26-84BE-5CD0BD465E32}" type="slidenum">
              <a:rPr lang="en-US" smtClean="0"/>
              <a:t>‹#›</a:t>
            </a:fld>
            <a:endParaRPr lang="en-US"/>
          </a:p>
        </p:txBody>
      </p:sp>
    </p:spTree>
    <p:extLst>
      <p:ext uri="{BB962C8B-B14F-4D97-AF65-F5344CB8AC3E}">
        <p14:creationId xmlns:p14="http://schemas.microsoft.com/office/powerpoint/2010/main" val="40148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193337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4</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52015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349448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6</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381743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213279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26</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277947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100235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55</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168791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21947677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95"/>
          <p:cNvSpPr>
            <a:spLocks noChangeArrowheads="1"/>
          </p:cNvSpPr>
          <p:nvPr/>
        </p:nvSpPr>
        <p:spPr bwMode="auto">
          <a:xfrm>
            <a:off x="0" y="0"/>
            <a:ext cx="12192000" cy="6858002"/>
          </a:xfrm>
          <a:prstGeom prst="rect">
            <a:avLst/>
          </a:prstGeom>
          <a:solidFill>
            <a:srgbClr val="2D592D"/>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9" name="Group 28"/>
          <p:cNvGrpSpPr/>
          <p:nvPr userDrawn="1"/>
        </p:nvGrpSpPr>
        <p:grpSpPr>
          <a:xfrm>
            <a:off x="395818" y="631656"/>
            <a:ext cx="11389783" cy="1882945"/>
            <a:chOff x="446419" y="631655"/>
            <a:chExt cx="7186134" cy="2035343"/>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46421" y="640121"/>
              <a:ext cx="1209802" cy="100584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634766" y="631655"/>
              <a:ext cx="1197864" cy="100784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2841097" y="643587"/>
              <a:ext cx="1209802" cy="100584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4038961" y="643588"/>
              <a:ext cx="1197864" cy="1007848"/>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5236825" y="635121"/>
              <a:ext cx="1197864" cy="1007848"/>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434689" y="635000"/>
              <a:ext cx="1197864" cy="1007848"/>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446419" y="1642969"/>
              <a:ext cx="1188346" cy="1005840"/>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645617" y="1642969"/>
              <a:ext cx="1187013" cy="1005840"/>
            </a:xfrm>
            <a:prstGeom prst="rect">
              <a:avLst/>
            </a:prstGeom>
          </p:spPr>
        </p:pic>
        <p:pic>
          <p:nvPicPr>
            <p:cNvPr id="22" name="Picture 21"/>
            <p:cNvPicPr preferRelativeResize="0">
              <a:picLocks/>
            </p:cNvPicPr>
            <p:nvPr userDrawn="1"/>
          </p:nvPicPr>
          <p:blipFill>
            <a:blip r:embed="rId10">
              <a:extLst>
                <a:ext uri="{28A0092B-C50C-407E-A947-70E740481C1C}">
                  <a14:useLocalDpi xmlns:a14="http://schemas.microsoft.com/office/drawing/2010/main" val="0"/>
                </a:ext>
              </a:extLst>
            </a:blip>
            <a:stretch>
              <a:fillRect/>
            </a:stretch>
          </p:blipFill>
          <p:spPr>
            <a:xfrm flipH="1">
              <a:off x="2844568" y="1653344"/>
              <a:ext cx="1197864" cy="1005840"/>
            </a:xfrm>
            <a:prstGeom prst="rect">
              <a:avLst/>
            </a:prstGeom>
          </p:spPr>
        </p:pic>
        <p:pic>
          <p:nvPicPr>
            <p:cNvPr id="23" name="Picture 2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4038961" y="1661158"/>
              <a:ext cx="1153471" cy="1005840"/>
            </a:xfrm>
            <a:prstGeom prst="rect">
              <a:avLst/>
            </a:prstGeom>
          </p:spPr>
        </p:pic>
        <p:pic>
          <p:nvPicPr>
            <p:cNvPr id="25" name="Picture 2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5243231" y="1653344"/>
              <a:ext cx="1191457" cy="1005840"/>
            </a:xfrm>
            <a:prstGeom prst="rect">
              <a:avLst/>
            </a:prstGeom>
          </p:spPr>
        </p:pic>
        <p:pic>
          <p:nvPicPr>
            <p:cNvPr id="27" name="Picture 2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6434688" y="1653344"/>
              <a:ext cx="1195480" cy="1005840"/>
            </a:xfrm>
            <a:prstGeom prst="rect">
              <a:avLst/>
            </a:prstGeom>
          </p:spPr>
        </p:pic>
      </p:grpSp>
      <p:pic>
        <p:nvPicPr>
          <p:cNvPr id="6" name="Picture 129" descr="usda-logo"/>
          <p:cNvPicPr>
            <a:picLocks noChangeAspect="1" noChangeArrowheads="1"/>
          </p:cNvPicPr>
          <p:nvPr/>
        </p:nvPicPr>
        <p:blipFill>
          <a:blip r:embed="rId14" cstate="print"/>
          <a:srcRect r="577"/>
          <a:stretch>
            <a:fillRect/>
          </a:stretch>
        </p:blipFill>
        <p:spPr bwMode="auto">
          <a:xfrm>
            <a:off x="395818" y="4027488"/>
            <a:ext cx="2556933" cy="1382712"/>
          </a:xfrm>
          <a:prstGeom prst="rect">
            <a:avLst/>
          </a:prstGeom>
          <a:noFill/>
          <a:ln w="9525">
            <a:noFill/>
            <a:miter lim="800000"/>
            <a:headEnd/>
            <a:tailEnd/>
          </a:ln>
        </p:spPr>
      </p:pic>
      <p:grpSp>
        <p:nvGrpSpPr>
          <p:cNvPr id="7" name="Group 148" descr="fmmi-logo"/>
          <p:cNvGrpSpPr>
            <a:grpSpLocks/>
          </p:cNvGrpSpPr>
          <p:nvPr/>
        </p:nvGrpSpPr>
        <p:grpSpPr bwMode="auto">
          <a:xfrm>
            <a:off x="9224437" y="4025903"/>
            <a:ext cx="3162300" cy="1374775"/>
            <a:chOff x="4358" y="2536"/>
            <a:chExt cx="1494" cy="866"/>
          </a:xfrm>
        </p:grpSpPr>
        <p:sp>
          <p:nvSpPr>
            <p:cNvPr id="8" name="Rectangle 147"/>
            <p:cNvSpPr>
              <a:spLocks noChangeArrowheads="1"/>
            </p:cNvSpPr>
            <p:nvPr userDrawn="1"/>
          </p:nvSpPr>
          <p:spPr bwMode="auto">
            <a:xfrm>
              <a:off x="4358" y="2536"/>
              <a:ext cx="1222" cy="866"/>
            </a:xfrm>
            <a:prstGeom prst="rect">
              <a:avLst/>
            </a:prstGeom>
            <a:solidFill>
              <a:schemeClr val="bg1"/>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 name="Group 139"/>
            <p:cNvGrpSpPr>
              <a:grpSpLocks/>
            </p:cNvGrpSpPr>
            <p:nvPr userDrawn="1"/>
          </p:nvGrpSpPr>
          <p:grpSpPr bwMode="auto">
            <a:xfrm>
              <a:off x="4360" y="2603"/>
              <a:ext cx="1492" cy="768"/>
              <a:chOff x="184" y="3452"/>
              <a:chExt cx="1492" cy="768"/>
            </a:xfrm>
          </p:grpSpPr>
          <p:sp>
            <p:nvSpPr>
              <p:cNvPr id="10" name="Rectangle 138"/>
              <p:cNvSpPr>
                <a:spLocks noChangeArrowheads="1"/>
              </p:cNvSpPr>
              <p:nvPr userDrawn="1"/>
            </p:nvSpPr>
            <p:spPr bwMode="auto">
              <a:xfrm>
                <a:off x="184" y="3452"/>
                <a:ext cx="1219" cy="768"/>
              </a:xfrm>
              <a:prstGeom prst="rect">
                <a:avLst/>
              </a:prstGeom>
              <a:solidFill>
                <a:schemeClr val="bg1"/>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1" name="Picture 131"/>
              <p:cNvPicPr>
                <a:picLocks noChangeAspect="1" noChangeArrowheads="1"/>
              </p:cNvPicPr>
              <p:nvPr userDrawn="1"/>
            </p:nvPicPr>
            <p:blipFill>
              <a:blip r:embed="rId15" cstate="print"/>
              <a:srcRect/>
              <a:stretch>
                <a:fillRect/>
              </a:stretch>
            </p:blipFill>
            <p:spPr bwMode="auto">
              <a:xfrm>
                <a:off x="191" y="3514"/>
                <a:ext cx="1200" cy="658"/>
              </a:xfrm>
              <a:prstGeom prst="rect">
                <a:avLst/>
              </a:prstGeom>
              <a:noFill/>
              <a:ln w="9525">
                <a:noFill/>
                <a:miter lim="800000"/>
                <a:headEnd/>
                <a:tailEnd/>
              </a:ln>
            </p:spPr>
          </p:pic>
          <p:sp>
            <p:nvSpPr>
              <p:cNvPr id="12" name="Text Box 132"/>
              <p:cNvSpPr txBox="1">
                <a:spLocks noChangeArrowheads="1"/>
              </p:cNvSpPr>
              <p:nvPr userDrawn="1"/>
            </p:nvSpPr>
            <p:spPr bwMode="auto">
              <a:xfrm>
                <a:off x="265" y="3983"/>
                <a:ext cx="1411" cy="213"/>
              </a:xfrm>
              <a:prstGeom prst="rect">
                <a:avLst/>
              </a:prstGeom>
              <a:no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Transforming Financials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at the People’s Department</a:t>
                </a:r>
              </a:p>
            </p:txBody>
          </p:sp>
        </p:grpSp>
      </p:grpSp>
      <p:sp>
        <p:nvSpPr>
          <p:cNvPr id="10365" name="Rectangle 125"/>
          <p:cNvSpPr>
            <a:spLocks noGrp="1" noChangeArrowheads="1"/>
          </p:cNvSpPr>
          <p:nvPr>
            <p:ph type="ctrTitle" sz="quarter"/>
          </p:nvPr>
        </p:nvSpPr>
        <p:spPr>
          <a:xfrm>
            <a:off x="3048001" y="4038600"/>
            <a:ext cx="6176436" cy="1143000"/>
          </a:xfrm>
          <a:ln w="9525"/>
        </p:spPr>
        <p:txBody>
          <a:bodyPr lIns="91440" tIns="45720" rIns="91440" bIns="45720" anchor="t"/>
          <a:lstStyle>
            <a:lvl1pPr>
              <a:defRPr sz="1800"/>
            </a:lvl1pPr>
          </a:lstStyle>
          <a:p>
            <a:r>
              <a:rPr lang="en-US" dirty="0"/>
              <a:t>Click to edit Master title style</a:t>
            </a:r>
          </a:p>
        </p:txBody>
      </p:sp>
      <p:sp>
        <p:nvSpPr>
          <p:cNvPr id="10366" name="Rectangle 126"/>
          <p:cNvSpPr>
            <a:spLocks noGrp="1" noChangeArrowheads="1"/>
          </p:cNvSpPr>
          <p:nvPr>
            <p:ph type="subTitle" sz="quarter" idx="1"/>
          </p:nvPr>
        </p:nvSpPr>
        <p:spPr>
          <a:xfrm>
            <a:off x="3048002" y="5181600"/>
            <a:ext cx="6180669" cy="674688"/>
          </a:xfrm>
          <a:ln w="9525"/>
        </p:spPr>
        <p:txBody>
          <a:bodyPr lIns="91440" tIns="45720" rIns="91440" bIns="45720"/>
          <a:lstStyle>
            <a:lvl1pPr marL="0" indent="0">
              <a:buFont typeface="Wingdings" pitchFamily="2" charset="2"/>
              <a:buNone/>
              <a:defRPr sz="160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314927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AB819356-DE13-42BF-B215-0A2DEF5CE21B}" type="slidenum">
              <a:rPr lang="en-US" sz="1800" kern="0" smtClean="0">
                <a:solidFill>
                  <a:sysClr val="windowText" lastClr="000000"/>
                </a:solidFill>
              </a:rPr>
              <a:pPr>
                <a:defRPr/>
              </a:pPr>
              <a:t>‹#›</a:t>
            </a:fld>
            <a:endParaRPr lang="en-US" sz="1800" kern="0" dirty="0">
              <a:solidFill>
                <a:sysClr val="windowText" lastClr="000000"/>
              </a:solidFill>
            </a:endParaRPr>
          </a:p>
        </p:txBody>
      </p:sp>
    </p:spTree>
    <p:extLst>
      <p:ext uri="{BB962C8B-B14F-4D97-AF65-F5344CB8AC3E}">
        <p14:creationId xmlns:p14="http://schemas.microsoft.com/office/powerpoint/2010/main" val="414252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 name="Rectangle 110"/>
          <p:cNvSpPr>
            <a:spLocks noChangeArrowheads="1"/>
          </p:cNvSpPr>
          <p:nvPr userDrawn="1"/>
        </p:nvSpPr>
        <p:spPr bwMode="auto">
          <a:xfrm>
            <a:off x="0" y="1"/>
            <a:ext cx="12192000" cy="1530350"/>
          </a:xfrm>
          <a:prstGeom prst="rect">
            <a:avLst/>
          </a:prstGeom>
          <a:solidFill>
            <a:schemeClr val="accent1"/>
          </a:solidFill>
          <a:ln w="9525">
            <a:noFill/>
            <a:miter lim="800000"/>
            <a:headEnd/>
            <a:tailEnd/>
          </a:ln>
          <a:effectLst/>
        </p:spPr>
        <p:txBody>
          <a:bodyPr wrap="none" anchor="ctr"/>
          <a:lstStyle/>
          <a:p>
            <a:pPr>
              <a:defRPr/>
            </a:pPr>
            <a:endParaRPr lang="en-US" sz="1800" dirty="0"/>
          </a:p>
        </p:txBody>
      </p:sp>
      <p:sp>
        <p:nvSpPr>
          <p:cNvPr id="1027" name="Rectangle 29"/>
          <p:cNvSpPr>
            <a:spLocks noGrp="1" noChangeArrowheads="1"/>
          </p:cNvSpPr>
          <p:nvPr>
            <p:ph type="body" idx="1"/>
          </p:nvPr>
        </p:nvSpPr>
        <p:spPr bwMode="auto">
          <a:xfrm>
            <a:off x="361955" y="1698625"/>
            <a:ext cx="11442700"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16" name="Rectangle 92"/>
          <p:cNvSpPr>
            <a:spLocks noGrp="1" noChangeArrowheads="1"/>
          </p:cNvSpPr>
          <p:nvPr>
            <p:ph type="sldNum" sz="quarter" idx="4"/>
          </p:nvPr>
        </p:nvSpPr>
        <p:spPr bwMode="auto">
          <a:xfrm>
            <a:off x="4849287" y="6653216"/>
            <a:ext cx="2258484" cy="155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a:defRPr sz="1000" b="0"/>
            </a:lvl1pPr>
          </a:lstStyle>
          <a:p>
            <a:pPr>
              <a:defRPr/>
            </a:pPr>
            <a:fld id="{E2365E51-0B14-4DBB-B120-FF5B6D4BF68E}" type="slidenum">
              <a:rPr lang="en-US"/>
              <a:pPr>
                <a:defRPr/>
              </a:pPr>
              <a:t>‹#›</a:t>
            </a:fld>
            <a:endParaRPr lang="en-US" dirty="0"/>
          </a:p>
        </p:txBody>
      </p:sp>
      <p:sp>
        <p:nvSpPr>
          <p:cNvPr id="1125" name="Line 101"/>
          <p:cNvSpPr>
            <a:spLocks noChangeShapeType="1"/>
          </p:cNvSpPr>
          <p:nvPr/>
        </p:nvSpPr>
        <p:spPr bwMode="auto">
          <a:xfrm>
            <a:off x="0" y="1520825"/>
            <a:ext cx="12192000" cy="0"/>
          </a:xfrm>
          <a:prstGeom prst="line">
            <a:avLst/>
          </a:prstGeom>
          <a:noFill/>
          <a:ln w="9525">
            <a:solidFill>
              <a:schemeClr val="tx1"/>
            </a:solidFill>
            <a:round/>
            <a:headEnd/>
            <a:tailEnd/>
          </a:ln>
          <a:effectLst/>
        </p:spPr>
        <p:txBody>
          <a:bodyPr/>
          <a:lstStyle/>
          <a:p>
            <a:pPr>
              <a:defRPr/>
            </a:pPr>
            <a:endParaRPr lang="en-US" sz="1800" dirty="0"/>
          </a:p>
        </p:txBody>
      </p:sp>
      <p:grpSp>
        <p:nvGrpSpPr>
          <p:cNvPr id="1030" name="Group 131" descr="FMMI logo"/>
          <p:cNvGrpSpPr>
            <a:grpSpLocks/>
          </p:cNvGrpSpPr>
          <p:nvPr/>
        </p:nvGrpSpPr>
        <p:grpSpPr bwMode="auto">
          <a:xfrm>
            <a:off x="9927172" y="334963"/>
            <a:ext cx="2468033" cy="958850"/>
            <a:chOff x="4690" y="211"/>
            <a:chExt cx="1166" cy="604"/>
          </a:xfrm>
        </p:grpSpPr>
        <p:sp>
          <p:nvSpPr>
            <p:cNvPr id="1135" name="Rectangle 111"/>
            <p:cNvSpPr>
              <a:spLocks noChangeArrowheads="1"/>
            </p:cNvSpPr>
            <p:nvPr userDrawn="1"/>
          </p:nvSpPr>
          <p:spPr bwMode="auto">
            <a:xfrm>
              <a:off x="4690" y="211"/>
              <a:ext cx="1008" cy="591"/>
            </a:xfrm>
            <a:prstGeom prst="rect">
              <a:avLst/>
            </a:prstGeom>
            <a:solidFill>
              <a:schemeClr val="bg1"/>
            </a:solidFill>
            <a:ln w="9525">
              <a:noFill/>
              <a:miter lim="800000"/>
              <a:headEnd/>
              <a:tailEnd/>
            </a:ln>
            <a:effectLst/>
          </p:spPr>
          <p:txBody>
            <a:bodyPr wrap="none" anchor="ctr"/>
            <a:lstStyle/>
            <a:p>
              <a:pPr>
                <a:defRPr/>
              </a:pPr>
              <a:endParaRPr lang="en-US" sz="1800" dirty="0"/>
            </a:p>
          </p:txBody>
        </p:sp>
        <p:pic>
          <p:nvPicPr>
            <p:cNvPr id="1035" name="Picture 102"/>
            <p:cNvPicPr>
              <a:picLocks noChangeAspect="1" noChangeArrowheads="1"/>
            </p:cNvPicPr>
            <p:nvPr userDrawn="1"/>
          </p:nvPicPr>
          <p:blipFill>
            <a:blip r:embed="rId4" cstate="print"/>
            <a:srcRect/>
            <a:stretch>
              <a:fillRect/>
            </a:stretch>
          </p:blipFill>
          <p:spPr bwMode="auto">
            <a:xfrm>
              <a:off x="4695" y="274"/>
              <a:ext cx="898" cy="493"/>
            </a:xfrm>
            <a:prstGeom prst="rect">
              <a:avLst/>
            </a:prstGeom>
            <a:noFill/>
            <a:ln w="9525">
              <a:noFill/>
              <a:miter lim="800000"/>
              <a:headEnd/>
              <a:tailEnd/>
            </a:ln>
          </p:spPr>
        </p:pic>
        <p:sp>
          <p:nvSpPr>
            <p:cNvPr id="1127" name="Text Box 103"/>
            <p:cNvSpPr txBox="1">
              <a:spLocks noChangeArrowheads="1"/>
            </p:cNvSpPr>
            <p:nvPr userDrawn="1"/>
          </p:nvSpPr>
          <p:spPr bwMode="auto">
            <a:xfrm>
              <a:off x="4800" y="619"/>
              <a:ext cx="1056" cy="196"/>
            </a:xfrm>
            <a:prstGeom prst="rect">
              <a:avLst/>
            </a:prstGeom>
            <a:noFill/>
            <a:ln w="9525" algn="ctr">
              <a:noFill/>
              <a:miter lim="800000"/>
              <a:headEnd/>
              <a:tailEnd/>
            </a:ln>
            <a:effectLst/>
          </p:spPr>
          <p:txBody>
            <a:bodyPr>
              <a:spAutoFit/>
            </a:bodyPr>
            <a:lstStyle/>
            <a:p>
              <a:pPr algn="ctr">
                <a:defRPr/>
              </a:pPr>
              <a:r>
                <a:rPr lang="en-US" sz="700" dirty="0"/>
                <a:t>Transforming Financials </a:t>
              </a:r>
            </a:p>
            <a:p>
              <a:pPr algn="ctr">
                <a:defRPr/>
              </a:pPr>
              <a:r>
                <a:rPr lang="en-US" sz="700" dirty="0"/>
                <a:t>at the People’s Department</a:t>
              </a:r>
            </a:p>
          </p:txBody>
        </p:sp>
      </p:grpSp>
      <p:sp>
        <p:nvSpPr>
          <p:cNvPr id="1031" name="Rectangle 65"/>
          <p:cNvSpPr>
            <a:spLocks noGrp="1" noChangeArrowheads="1"/>
          </p:cNvSpPr>
          <p:nvPr>
            <p:ph type="title"/>
          </p:nvPr>
        </p:nvSpPr>
        <p:spPr bwMode="auto">
          <a:xfrm>
            <a:off x="2146303" y="295278"/>
            <a:ext cx="7956551" cy="1109663"/>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grpSp>
        <p:nvGrpSpPr>
          <p:cNvPr id="2" name="Group 1" descr="USDA logo"/>
          <p:cNvGrpSpPr/>
          <p:nvPr userDrawn="1"/>
        </p:nvGrpSpPr>
        <p:grpSpPr>
          <a:xfrm>
            <a:off x="110069" y="330201"/>
            <a:ext cx="1924052" cy="950913"/>
            <a:chOff x="82551" y="330200"/>
            <a:chExt cx="1443039" cy="950913"/>
          </a:xfrm>
        </p:grpSpPr>
        <p:sp>
          <p:nvSpPr>
            <p:cNvPr id="1149" name="Rectangle 125"/>
            <p:cNvSpPr>
              <a:spLocks noChangeArrowheads="1"/>
            </p:cNvSpPr>
            <p:nvPr/>
          </p:nvSpPr>
          <p:spPr bwMode="auto">
            <a:xfrm>
              <a:off x="82551" y="330200"/>
              <a:ext cx="1443039" cy="950913"/>
            </a:xfrm>
            <a:prstGeom prst="rect">
              <a:avLst/>
            </a:prstGeom>
            <a:solidFill>
              <a:schemeClr val="bg1"/>
            </a:solidFill>
            <a:ln w="9525">
              <a:noFill/>
              <a:miter lim="800000"/>
              <a:headEnd/>
              <a:tailEnd/>
            </a:ln>
            <a:effectLst/>
          </p:spPr>
          <p:txBody>
            <a:bodyPr wrap="none" anchor="ctr"/>
            <a:lstStyle/>
            <a:p>
              <a:pPr>
                <a:defRPr/>
              </a:pPr>
              <a:endParaRPr lang="en-US" sz="1800" dirty="0"/>
            </a:p>
          </p:txBody>
        </p:sp>
        <p:pic>
          <p:nvPicPr>
            <p:cNvPr id="1033" name="Picture 126" descr="usda-logo"/>
            <p:cNvPicPr>
              <a:picLocks noChangeAspect="1" noChangeArrowheads="1"/>
            </p:cNvPicPr>
            <p:nvPr/>
          </p:nvPicPr>
          <p:blipFill>
            <a:blip r:embed="rId5" cstate="print"/>
            <a:srcRect l="2278" t="1987" r="2158" b="3973"/>
            <a:stretch>
              <a:fillRect/>
            </a:stretch>
          </p:blipFill>
          <p:spPr bwMode="auto">
            <a:xfrm>
              <a:off x="177802" y="355600"/>
              <a:ext cx="1265239" cy="901700"/>
            </a:xfrm>
            <a:prstGeom prst="rect">
              <a:avLst/>
            </a:prstGeom>
            <a:noFill/>
            <a:ln w="9525">
              <a:noFill/>
              <a:miter lim="800000"/>
              <a:headEnd/>
              <a:tailEnd/>
            </a:ln>
          </p:spPr>
        </p:pic>
      </p:grpSp>
    </p:spTree>
    <p:extLst>
      <p:ext uri="{BB962C8B-B14F-4D97-AF65-F5344CB8AC3E}">
        <p14:creationId xmlns:p14="http://schemas.microsoft.com/office/powerpoint/2010/main" val="61502541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C9900"/>
        </a:buClr>
        <a:buFont typeface="Wingdings" pitchFamily="2" charset="2"/>
        <a:buChar char="§"/>
        <a:defRPr>
          <a:solidFill>
            <a:schemeClr val="tx1"/>
          </a:solidFill>
          <a:latin typeface="+mn-lt"/>
          <a:ea typeface="+mn-ea"/>
          <a:cs typeface="+mn-cs"/>
          <a:sym typeface="Wingdings"/>
        </a:defRPr>
      </a:lvl1pPr>
      <a:lvl2pPr marL="742950" indent="-285750" algn="l" rtl="0" eaLnBrk="0" fontAlgn="base" hangingPunct="0">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grants.fms.usda.gov"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https://www.nfc.usda.gov/FSS/ClientServices/ezFedGrants/index.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3733800" y="4114800"/>
            <a:ext cx="4800600" cy="762000"/>
          </a:xfrm>
        </p:spPr>
        <p:txBody>
          <a:bodyPr/>
          <a:lstStyle/>
          <a:p>
            <a:r>
              <a:rPr lang="en-US" sz="2800" dirty="0"/>
              <a:t>ezFedGrants Access</a:t>
            </a:r>
          </a:p>
        </p:txBody>
      </p:sp>
      <p:sp>
        <p:nvSpPr>
          <p:cNvPr id="4" name="Subtitle 3"/>
          <p:cNvSpPr>
            <a:spLocks noGrp="1"/>
          </p:cNvSpPr>
          <p:nvPr>
            <p:ph type="subTitle" sz="quarter" idx="1"/>
          </p:nvPr>
        </p:nvSpPr>
        <p:spPr>
          <a:xfrm>
            <a:off x="3733800" y="5029200"/>
            <a:ext cx="4635502" cy="674688"/>
          </a:xfrm>
        </p:spPr>
        <p:txBody>
          <a:bodyPr/>
          <a:lstStyle/>
          <a:p>
            <a:r>
              <a:rPr lang="en-US" sz="2800" dirty="0"/>
              <a:t>GM 303</a:t>
            </a:r>
          </a:p>
        </p:txBody>
      </p:sp>
      <p:sp>
        <p:nvSpPr>
          <p:cNvPr id="5" name="TextBox 4"/>
          <p:cNvSpPr txBox="1"/>
          <p:nvPr/>
        </p:nvSpPr>
        <p:spPr>
          <a:xfrm>
            <a:off x="4607765" y="6324600"/>
            <a:ext cx="1268168" cy="338554"/>
          </a:xfrm>
          <a:prstGeom prst="rect">
            <a:avLst/>
          </a:prstGeom>
          <a:noFill/>
        </p:spPr>
        <p:txBody>
          <a:bodyPr wrap="none" rtlCol="0">
            <a:spAutoFit/>
          </a:bodyPr>
          <a:lstStyle/>
          <a:p>
            <a:r>
              <a:rPr lang="en-US" sz="1600" kern="0" dirty="0">
                <a:solidFill>
                  <a:schemeClr val="bg1"/>
                </a:solidFill>
              </a:rPr>
              <a:t> Version 1.0</a:t>
            </a:r>
          </a:p>
        </p:txBody>
      </p:sp>
    </p:spTree>
    <p:extLst>
      <p:ext uri="{BB962C8B-B14F-4D97-AF65-F5344CB8AC3E}">
        <p14:creationId xmlns:p14="http://schemas.microsoft.com/office/powerpoint/2010/main" val="39876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10</a:t>
            </a:fld>
            <a:endParaRPr lang="en-US" sz="1800" kern="0" dirty="0">
              <a:solidFill>
                <a:sysClr val="windowText" lastClr="000000"/>
              </a:solidFill>
            </a:endParaRPr>
          </a:p>
        </p:txBody>
      </p:sp>
      <p:pic>
        <p:nvPicPr>
          <p:cNvPr id="5" name="Content Placeholder 4" descr="This is a screenshot of the United State Department of Agriculture eAuthentication Home screen. Across the top of the screen is a header with the USDA logo and the title United States Department of Agriculture USDA  eAuthentication. Below this is a row of images of computers and agriculture. Below this is a header bar containing five links, which are: Home, About eAuthentication, Help, Contact Us, and Find an LRA. Along the left side of the screen is a short column of four links divided into two sections. The first three links are under the section &quot;Quick Links&quot; and are labeled as follows: &quot;What is an account?&quot;,  &quot;Create an account&quot;, and &quot;Update your account&quot;. The fourth link is under the section &quot;Adminsitrator Links&quot; and is labeled &quot;Local Registration Authority Log In&quot;. The body of the screen contains  a title bar with the title eAuthentication Home. Below this is a welcome message. At the end of the welcome messgae is a link labeled &quot;Create an Account&quot;. Along the bottom of the screen are seven links labeled as follows: eAuthentication Home, USDA.gov, Site Map, Accessibility Statement, Privacy Policy, Non-Discrimination Statement, and USA.gov. " title="USDA eAuthentication Home Screen"/>
          <p:cNvPicPr>
            <a:picLocks noGrp="1"/>
          </p:cNvPicPr>
          <p:nvPr>
            <p:ph idx="1"/>
          </p:nvPr>
        </p:nvPicPr>
        <p:blipFill>
          <a:blip r:embed="rId2"/>
          <a:stretch>
            <a:fillRect/>
          </a:stretch>
        </p:blipFill>
        <p:spPr>
          <a:xfrm>
            <a:off x="2799736" y="1698625"/>
            <a:ext cx="6567127" cy="4662488"/>
          </a:xfrm>
          <a:prstGeom prst="rect">
            <a:avLst/>
          </a:prstGeom>
          <a:ln w="12700">
            <a:solidFill>
              <a:schemeClr val="tx1"/>
            </a:solidFill>
          </a:ln>
        </p:spPr>
      </p:pic>
      <p:sp>
        <p:nvSpPr>
          <p:cNvPr id="3" name="Rectangle 2"/>
          <p:cNvSpPr/>
          <p:nvPr/>
        </p:nvSpPr>
        <p:spPr>
          <a:xfrm>
            <a:off x="609600" y="1986674"/>
            <a:ext cx="2027583" cy="3139321"/>
          </a:xfrm>
          <a:prstGeom prst="rect">
            <a:avLst/>
          </a:prstGeom>
          <a:solidFill>
            <a:schemeClr val="bg1"/>
          </a:solidFill>
          <a:ln w="38100">
            <a:noFill/>
          </a:ln>
        </p:spPr>
        <p:txBody>
          <a:bodyPr wrap="square">
            <a:spAutoFit/>
          </a:bodyPr>
          <a:lstStyle/>
          <a:p>
            <a:pPr marR="0" lvl="0">
              <a:spcBef>
                <a:spcPts val="1200"/>
              </a:spcBef>
              <a:spcAft>
                <a:spcPts val="0"/>
              </a:spcAft>
              <a:buSzPts val="1000"/>
            </a:pPr>
            <a:r>
              <a:rPr lang="en-US" dirty="0">
                <a:solidFill>
                  <a:srgbClr val="00B0F0"/>
                </a:solidFill>
                <a:latin typeface="Arial" panose="020B0604020202020204" pitchFamily="34" charset="0"/>
                <a:ea typeface="Arial" panose="020B0604020202020204" pitchFamily="34" charset="0"/>
              </a:rPr>
              <a:t>Start the procedure by accessing the </a:t>
            </a:r>
            <a:r>
              <a:rPr lang="en-US" b="1" dirty="0">
                <a:solidFill>
                  <a:srgbClr val="00B0F0"/>
                </a:solidFill>
                <a:latin typeface="Arial" panose="020B0604020202020204" pitchFamily="34" charset="0"/>
                <a:ea typeface="Arial" panose="020B0604020202020204" pitchFamily="34" charset="0"/>
              </a:rPr>
              <a:t>USDA eAuthentication Home </a:t>
            </a:r>
            <a:r>
              <a:rPr lang="en-US" dirty="0">
                <a:solidFill>
                  <a:srgbClr val="00B0F0"/>
                </a:solidFill>
                <a:latin typeface="Arial" panose="020B0604020202020204" pitchFamily="34" charset="0"/>
                <a:ea typeface="Arial" panose="020B0604020202020204" pitchFamily="34" charset="0"/>
              </a:rPr>
              <a:t>screen using the following web address: https://www.eauth.usda.gov</a:t>
            </a:r>
          </a:p>
        </p:txBody>
      </p:sp>
    </p:spTree>
    <p:extLst>
      <p:ext uri="{BB962C8B-B14F-4D97-AF65-F5344CB8AC3E}">
        <p14:creationId xmlns:p14="http://schemas.microsoft.com/office/powerpoint/2010/main" val="274423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11</a:t>
            </a:fld>
            <a:endParaRPr lang="en-US" sz="1800" kern="0" dirty="0">
              <a:solidFill>
                <a:sysClr val="windowText" lastClr="000000"/>
              </a:solidFill>
            </a:endParaRPr>
          </a:p>
        </p:txBody>
      </p:sp>
      <p:pic>
        <p:nvPicPr>
          <p:cNvPr id="5" name="Content Placeholder 4" descr="Please refer to the alt text for step one for a complete description of this screen. The Create an Account link is indicated by a red box." title="eAuthentication Home Screen"/>
          <p:cNvPicPr>
            <a:picLocks noGrp="1"/>
          </p:cNvPicPr>
          <p:nvPr>
            <p:ph idx="1"/>
          </p:nvPr>
        </p:nvPicPr>
        <p:blipFill>
          <a:blip r:embed="rId2"/>
          <a:stretch>
            <a:fillRect/>
          </a:stretch>
        </p:blipFill>
        <p:spPr>
          <a:xfrm>
            <a:off x="1120775" y="2134394"/>
            <a:ext cx="9925050" cy="3790950"/>
          </a:xfrm>
          <a:prstGeom prst="rect">
            <a:avLst/>
          </a:prstGeom>
        </p:spPr>
      </p:pic>
      <p:sp>
        <p:nvSpPr>
          <p:cNvPr id="3" name="Rectangle 2"/>
          <p:cNvSpPr/>
          <p:nvPr/>
        </p:nvSpPr>
        <p:spPr>
          <a:xfrm>
            <a:off x="7244360" y="4029869"/>
            <a:ext cx="3638560" cy="369332"/>
          </a:xfrm>
          <a:prstGeom prst="rect">
            <a:avLst/>
          </a:prstGeom>
          <a:solidFill>
            <a:schemeClr val="bg1"/>
          </a:solidFill>
          <a:ln w="38100">
            <a:solidFill>
              <a:srgbClr val="00B0F0"/>
            </a:solidFill>
          </a:ln>
        </p:spPr>
        <p:txBody>
          <a:bodyPr wrap="none">
            <a:spAutoFit/>
          </a:bodyPr>
          <a:lstStyle/>
          <a:p>
            <a:pPr marR="0" lvl="0">
              <a:spcBef>
                <a:spcPts val="1200"/>
              </a:spcBef>
              <a:spcAft>
                <a:spcPts val="0"/>
              </a:spcAft>
              <a:buSzPts val="1000"/>
            </a:pPr>
            <a:r>
              <a:rPr lang="en-US" dirty="0">
                <a:solidFill>
                  <a:srgbClr val="00B0F0"/>
                </a:solidFill>
                <a:latin typeface="Arial" panose="020B0604020202020204" pitchFamily="34" charset="0"/>
                <a:ea typeface="Arial" panose="020B0604020202020204" pitchFamily="34" charset="0"/>
              </a:rPr>
              <a:t>Click the </a:t>
            </a:r>
            <a:r>
              <a:rPr lang="en-US" b="1" dirty="0">
                <a:solidFill>
                  <a:srgbClr val="00B0F0"/>
                </a:solidFill>
                <a:latin typeface="Arial" panose="020B0604020202020204" pitchFamily="34" charset="0"/>
                <a:ea typeface="Arial" panose="020B0604020202020204" pitchFamily="34" charset="0"/>
              </a:rPr>
              <a:t>Create an Account </a:t>
            </a:r>
            <a:r>
              <a:rPr lang="en-US" dirty="0">
                <a:solidFill>
                  <a:srgbClr val="00B0F0"/>
                </a:solidFill>
                <a:latin typeface="Arial" panose="020B0604020202020204" pitchFamily="34" charset="0"/>
                <a:ea typeface="Arial" panose="020B0604020202020204" pitchFamily="34" charset="0"/>
              </a:rPr>
              <a:t>link.</a:t>
            </a:r>
          </a:p>
        </p:txBody>
      </p:sp>
      <p:cxnSp>
        <p:nvCxnSpPr>
          <p:cNvPr id="7" name="Straight Arrow Connector 6"/>
          <p:cNvCxnSpPr/>
          <p:nvPr/>
        </p:nvCxnSpPr>
        <p:spPr bwMode="auto">
          <a:xfrm flipH="1">
            <a:off x="8481391" y="4399722"/>
            <a:ext cx="13252" cy="993913"/>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9083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12</a:t>
            </a:fld>
            <a:endParaRPr lang="en-US" sz="1800" kern="0" dirty="0">
              <a:solidFill>
                <a:sysClr val="windowText" lastClr="000000"/>
              </a:solidFill>
            </a:endParaRPr>
          </a:p>
        </p:txBody>
      </p:sp>
      <p:pic>
        <p:nvPicPr>
          <p:cNvPr id="5" name="Content Placeholder 4" descr="This is a screenshot of the USDA eAuthentication Create an Account screen. Across the top of the screen is the header. The site title, United States Department of Agriculture USDA eAuthentication, is in the upper left of the header. Across the bottom of the header is a bar wth five links. These links are: Home, About eAuthentication, Help, Contact Us, and Find an LRA.  Along the left side of the screen is a short column of four links divided into two sections. The first three links are under the section &quot;Quick Links&quot; and are labeled as follows: &quot;What is an account?&quot;,  &quot;Create an account&quot;, and &quot;Update your account&quot;. The fourth link is under the section &quot;Adminsitrator Links&quot; and is labeled &quot;Local Registration Authority Log In&quot;. Across the body of the screen is the title &quot;Create an Account - Getting Started&quot;. Below this are three sections. The first section is &quot;USDA Federal Employees, Contractors, and Affiliates&quot;. This section contains a button labeled &quot;Register for an Internal Account&quot;. The second section is &quot;USDA Customers - What Level of Access Do You Need?&quot;. There are two buttons in this section labeled &quot;Register for a Level 1 Account&quot; and &quot;Register for a Level 2 Account&quot;. The third section is &quot;Changing from Level 1 Access to Level 2 Access&quot;. This section extends beyond the bottom of the screenshot, so the button for this section is not visible. The button Register for a Level 2 Account is indicated by a red box." title="USDA eAuthentication - Create an Account Screen"/>
          <p:cNvPicPr>
            <a:picLocks noGrp="1"/>
          </p:cNvPicPr>
          <p:nvPr>
            <p:ph idx="1"/>
          </p:nvPr>
        </p:nvPicPr>
        <p:blipFill>
          <a:blip r:embed="rId2"/>
          <a:stretch>
            <a:fillRect/>
          </a:stretch>
        </p:blipFill>
        <p:spPr>
          <a:xfrm>
            <a:off x="2478494" y="1697834"/>
            <a:ext cx="5327803" cy="4662488"/>
          </a:xfrm>
          <a:prstGeom prst="rect">
            <a:avLst/>
          </a:prstGeom>
        </p:spPr>
      </p:pic>
      <p:sp>
        <p:nvSpPr>
          <p:cNvPr id="3" name="Rectangle 2"/>
          <p:cNvSpPr/>
          <p:nvPr/>
        </p:nvSpPr>
        <p:spPr>
          <a:xfrm>
            <a:off x="8362888" y="3225104"/>
            <a:ext cx="3048000" cy="1200329"/>
          </a:xfrm>
          <a:prstGeom prst="rect">
            <a:avLst/>
          </a:prstGeom>
        </p:spPr>
        <p:txBody>
          <a:bodyPr wrap="square">
            <a:spAutoFit/>
          </a:bodyPr>
          <a:lstStyle/>
          <a:p>
            <a:pPr marR="0" lvl="0">
              <a:spcBef>
                <a:spcPts val="1200"/>
              </a:spcBef>
              <a:spcAft>
                <a:spcPts val="0"/>
              </a:spcAft>
              <a:buSzPts val="1000"/>
            </a:pPr>
            <a:r>
              <a:rPr lang="en-US" dirty="0">
                <a:solidFill>
                  <a:srgbClr val="00B0F0"/>
                </a:solidFill>
                <a:latin typeface="Arial" panose="020B0604020202020204" pitchFamily="34" charset="0"/>
                <a:ea typeface="Arial" panose="020B0604020202020204" pitchFamily="34" charset="0"/>
              </a:rPr>
              <a:t>On the </a:t>
            </a:r>
            <a:r>
              <a:rPr lang="en-US" b="1" dirty="0">
                <a:solidFill>
                  <a:srgbClr val="00B0F0"/>
                </a:solidFill>
                <a:latin typeface="Arial" panose="020B0604020202020204" pitchFamily="34" charset="0"/>
                <a:ea typeface="Arial" panose="020B0604020202020204" pitchFamily="34" charset="0"/>
              </a:rPr>
              <a:t>Create an Account – Getting Started </a:t>
            </a:r>
            <a:r>
              <a:rPr lang="en-US" dirty="0">
                <a:solidFill>
                  <a:srgbClr val="00B0F0"/>
                </a:solidFill>
                <a:latin typeface="Arial" panose="020B0604020202020204" pitchFamily="34" charset="0"/>
                <a:ea typeface="Arial" panose="020B0604020202020204" pitchFamily="34" charset="0"/>
              </a:rPr>
              <a:t>screen, click the </a:t>
            </a:r>
            <a:r>
              <a:rPr lang="en-US" b="1" dirty="0">
                <a:solidFill>
                  <a:srgbClr val="00B0F0"/>
                </a:solidFill>
                <a:latin typeface="Arial" panose="020B0604020202020204" pitchFamily="34" charset="0"/>
                <a:ea typeface="Arial" panose="020B0604020202020204" pitchFamily="34" charset="0"/>
              </a:rPr>
              <a:t>Register for a Level 2 Account </a:t>
            </a:r>
            <a:r>
              <a:rPr lang="en-US" dirty="0">
                <a:solidFill>
                  <a:srgbClr val="00B0F0"/>
                </a:solidFill>
                <a:latin typeface="Arial" panose="020B0604020202020204" pitchFamily="34" charset="0"/>
                <a:ea typeface="Arial" panose="020B0604020202020204" pitchFamily="34" charset="0"/>
              </a:rPr>
              <a:t>button. </a:t>
            </a:r>
          </a:p>
        </p:txBody>
      </p:sp>
      <p:cxnSp>
        <p:nvCxnSpPr>
          <p:cNvPr id="7" name="Straight Arrow Connector 6"/>
          <p:cNvCxnSpPr/>
          <p:nvPr/>
        </p:nvCxnSpPr>
        <p:spPr bwMode="auto">
          <a:xfrm flipH="1">
            <a:off x="7712765" y="4426226"/>
            <a:ext cx="636105" cy="1232452"/>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9888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13</a:t>
            </a:fld>
            <a:endParaRPr lang="en-US" sz="1800" kern="0" dirty="0">
              <a:solidFill>
                <a:sysClr val="windowText" lastClr="000000"/>
              </a:solidFill>
            </a:endParaRPr>
          </a:p>
        </p:txBody>
      </p:sp>
      <p:pic>
        <p:nvPicPr>
          <p:cNvPr id="5" name="Content Placeholder 4" descr="This is a screenshot of the Register for Your Account - Level 2 screen.  Along the left side of the screen is a short column of four links divided into two sections. The first three links are under the section &quot;Quick Links&quot; and are labeled as follows: &quot;What is an account?&quot;,  &quot;Create an account&quot;, and &quot;Update your account&quot;. The fourth link is under the section &quot;Adminsitrator Links&quot; and is labeled &quot;Local Registration Authority Log In&quot;. The body of the screen displays the title &quot;Register for Your Account - Level 2&quot;. Below this is a paragraph titled &quot;Step 1 of 4 - Level 2 Access Account Registration&quot;. The majority of the screen includes various fields, dropdown menus, etc. for entering user information." title="USDA eAuthentication Register for Your Account - Level 2 Screen"/>
          <p:cNvPicPr>
            <a:picLocks noGrp="1"/>
          </p:cNvPicPr>
          <p:nvPr>
            <p:ph idx="1"/>
          </p:nvPr>
        </p:nvPicPr>
        <p:blipFill rotWithShape="1">
          <a:blip r:embed="rId2"/>
          <a:srcRect l="2629" t="19115" r="5367" b="996"/>
          <a:stretch/>
        </p:blipFill>
        <p:spPr bwMode="auto">
          <a:xfrm>
            <a:off x="2078452" y="1698625"/>
            <a:ext cx="8009695" cy="4662488"/>
          </a:xfrm>
          <a:prstGeom prst="rect">
            <a:avLst/>
          </a:prstGeom>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693719" y="3152706"/>
            <a:ext cx="3520472" cy="1754326"/>
          </a:xfrm>
          <a:prstGeom prst="rect">
            <a:avLst/>
          </a:prstGeom>
          <a:solidFill>
            <a:schemeClr val="bg1"/>
          </a:solidFill>
          <a:ln w="38100">
            <a:solidFill>
              <a:srgbClr val="00B0F0"/>
            </a:solid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 the </a:t>
            </a:r>
            <a:r>
              <a:rPr lang="en-US" b="1" dirty="0">
                <a:solidFill>
                  <a:srgbClr val="00B0F0"/>
                </a:solidFill>
                <a:latin typeface="Arial" panose="020B0604020202020204" pitchFamily="34" charset="0"/>
                <a:ea typeface="Arial" panose="020B0604020202020204" pitchFamily="34" charset="0"/>
              </a:rPr>
              <a:t>Step 1 of 4 – Level 2 Access Account Registration </a:t>
            </a:r>
            <a:r>
              <a:rPr lang="en-US" dirty="0">
                <a:solidFill>
                  <a:srgbClr val="00B0F0"/>
                </a:solidFill>
                <a:latin typeface="Arial" panose="020B0604020202020204" pitchFamily="34" charset="0"/>
                <a:ea typeface="Arial" panose="020B0604020202020204" pitchFamily="34" charset="0"/>
              </a:rPr>
              <a:t>screen, enter your information into the fields. Fields in </a:t>
            </a:r>
            <a:r>
              <a:rPr lang="en-US" dirty="0">
                <a:solidFill>
                  <a:srgbClr val="FF0000"/>
                </a:solidFill>
                <a:latin typeface="Arial" panose="020B0604020202020204" pitchFamily="34" charset="0"/>
                <a:ea typeface="Arial" panose="020B0604020202020204" pitchFamily="34" charset="0"/>
              </a:rPr>
              <a:t>red</a:t>
            </a:r>
            <a:r>
              <a:rPr lang="en-US" dirty="0">
                <a:solidFill>
                  <a:srgbClr val="00B0F0"/>
                </a:solidFill>
                <a:latin typeface="Arial" panose="020B0604020202020204" pitchFamily="34" charset="0"/>
                <a:ea typeface="Arial" panose="020B0604020202020204" pitchFamily="34" charset="0"/>
              </a:rPr>
              <a:t> are required. You will need to scroll down to view all of the fields.</a:t>
            </a:r>
          </a:p>
        </p:txBody>
      </p:sp>
    </p:spTree>
    <p:extLst>
      <p:ext uri="{BB962C8B-B14F-4D97-AF65-F5344CB8AC3E}">
        <p14:creationId xmlns:p14="http://schemas.microsoft.com/office/powerpoint/2010/main" val="406201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14</a:t>
            </a:fld>
            <a:endParaRPr lang="en-US" sz="1800" kern="0" dirty="0">
              <a:solidFill>
                <a:sysClr val="windowText" lastClr="000000"/>
              </a:solidFill>
            </a:endParaRPr>
          </a:p>
        </p:txBody>
      </p:sp>
      <p:pic>
        <p:nvPicPr>
          <p:cNvPr id="5" name="Content Placeholder 4" descr="Please refer to the alt text for step four for a complete description of this screen. The user has scrolled to the bottom of the page, where there is a button labeled &quot;Continue&quot;. This button is indicated by a red box." title="USDA eAuthentication Register for Your Account - Level 2 Screen"/>
          <p:cNvPicPr>
            <a:picLocks noGrp="1"/>
          </p:cNvPicPr>
          <p:nvPr>
            <p:ph idx="1"/>
          </p:nvPr>
        </p:nvPicPr>
        <p:blipFill>
          <a:blip r:embed="rId2"/>
          <a:stretch>
            <a:fillRect/>
          </a:stretch>
        </p:blipFill>
        <p:spPr>
          <a:xfrm>
            <a:off x="3655868" y="1697834"/>
            <a:ext cx="7266760" cy="4662488"/>
          </a:xfrm>
          <a:prstGeom prst="rect">
            <a:avLst/>
          </a:prstGeom>
        </p:spPr>
      </p:pic>
      <p:sp>
        <p:nvSpPr>
          <p:cNvPr id="3" name="Rectangle 2"/>
          <p:cNvSpPr/>
          <p:nvPr/>
        </p:nvSpPr>
        <p:spPr>
          <a:xfrm>
            <a:off x="1079503" y="2408632"/>
            <a:ext cx="3935896" cy="2585323"/>
          </a:xfrm>
          <a:prstGeom prst="rect">
            <a:avLst/>
          </a:prstGeom>
          <a:solidFill>
            <a:schemeClr val="bg1"/>
          </a:solidFill>
          <a:ln w="38100">
            <a:solidFill>
              <a:srgbClr val="00B0F0"/>
            </a:solid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Once you have entered all of your information, click the </a:t>
            </a:r>
            <a:r>
              <a:rPr lang="en-US" b="1" dirty="0">
                <a:solidFill>
                  <a:srgbClr val="00B0F0"/>
                </a:solidFill>
                <a:latin typeface="Arial" panose="020B0604020202020204" pitchFamily="34" charset="0"/>
                <a:ea typeface="Arial" panose="020B0604020202020204" pitchFamily="34" charset="0"/>
              </a:rPr>
              <a:t>Continue </a:t>
            </a:r>
            <a:r>
              <a:rPr lang="en-US" dirty="0">
                <a:solidFill>
                  <a:srgbClr val="00B0F0"/>
                </a:solidFill>
                <a:latin typeface="Arial" panose="020B0604020202020204" pitchFamily="34" charset="0"/>
                <a:ea typeface="Arial" panose="020B0604020202020204" pitchFamily="34" charset="0"/>
              </a:rPr>
              <a:t>button at the bottom of the screen. If any of the required fields have been left blank or completed incorrectly, you will see an error message prompting you to complete any blank fields or correct incorrectly completed fields.</a:t>
            </a:r>
          </a:p>
        </p:txBody>
      </p:sp>
    </p:spTree>
    <p:extLst>
      <p:ext uri="{BB962C8B-B14F-4D97-AF65-F5344CB8AC3E}">
        <p14:creationId xmlns:p14="http://schemas.microsoft.com/office/powerpoint/2010/main" val="81330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15</a:t>
            </a:fld>
            <a:endParaRPr lang="en-US" sz="1800" kern="0" dirty="0">
              <a:solidFill>
                <a:sysClr val="windowText" lastClr="000000"/>
              </a:solidFill>
            </a:endParaRPr>
          </a:p>
        </p:txBody>
      </p:sp>
      <p:pic>
        <p:nvPicPr>
          <p:cNvPr id="5" name="Content Placeholder 4" descr="This is a screenshot of the Create an eAuthentication Account screen. Along the left side of the screen is a short column of four links divided into two sections. The first three links are under the section &quot;Quick Links&quot; and are labeled as follows: &quot;What is an account?&quot;,  &quot;Create an account&quot;, and &quot;Update your account&quot;. The fourth link is under the section &quot;Adminsitrator Links&quot; and is labeled &quot;Local Registration Authority Log In&quot;. At the top of the screen is a section titled &quot;Step 2 of 4 - Level 2 Access Account Verification&quot;. The body of the screen contains the information entered by the user on the previous page. " title="Create an eAuthentication Account Screen"/>
          <p:cNvPicPr>
            <a:picLocks noGrp="1"/>
          </p:cNvPicPr>
          <p:nvPr>
            <p:ph idx="1"/>
          </p:nvPr>
        </p:nvPicPr>
        <p:blipFill rotWithShape="1">
          <a:blip r:embed="rId2"/>
          <a:srcRect l="19872" t="25322" r="21314" b="9731"/>
          <a:stretch/>
        </p:blipFill>
        <p:spPr bwMode="auto">
          <a:xfrm>
            <a:off x="2328396" y="1698625"/>
            <a:ext cx="7509808" cy="4662488"/>
          </a:xfrm>
          <a:prstGeom prst="rect">
            <a:avLst/>
          </a:prstGeom>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755373" y="2616641"/>
            <a:ext cx="3444557" cy="2862322"/>
          </a:xfrm>
          <a:prstGeom prst="rect">
            <a:avLst/>
          </a:prstGeom>
          <a:solidFill>
            <a:schemeClr val="bg1"/>
          </a:solidFill>
          <a:ln w="38100">
            <a:solidFill>
              <a:srgbClr val="00B0F0"/>
            </a:solid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 the </a:t>
            </a:r>
            <a:r>
              <a:rPr lang="en-US" b="1" dirty="0">
                <a:solidFill>
                  <a:srgbClr val="00B0F0"/>
                </a:solidFill>
                <a:latin typeface="Arial" panose="020B0604020202020204" pitchFamily="34" charset="0"/>
                <a:ea typeface="Arial" panose="020B0604020202020204" pitchFamily="34" charset="0"/>
              </a:rPr>
              <a:t>Step 2 of 4 – Level 2 Access Account Verification </a:t>
            </a:r>
            <a:r>
              <a:rPr lang="en-US" dirty="0">
                <a:solidFill>
                  <a:srgbClr val="00B0F0"/>
                </a:solidFill>
                <a:latin typeface="Arial" panose="020B0604020202020204" pitchFamily="34" charset="0"/>
                <a:ea typeface="Arial" panose="020B0604020202020204" pitchFamily="34" charset="0"/>
              </a:rPr>
              <a:t>screen, review the information to ensure that it is correct. Once you have confirmed that it is correct, click the </a:t>
            </a:r>
            <a:r>
              <a:rPr lang="en-US" b="1" dirty="0">
                <a:solidFill>
                  <a:srgbClr val="00B0F0"/>
                </a:solidFill>
                <a:latin typeface="Arial" panose="020B0604020202020204" pitchFamily="34" charset="0"/>
                <a:ea typeface="Arial" panose="020B0604020202020204" pitchFamily="34" charset="0"/>
              </a:rPr>
              <a:t>Submit </a:t>
            </a:r>
            <a:r>
              <a:rPr lang="en-US" dirty="0">
                <a:solidFill>
                  <a:srgbClr val="00B0F0"/>
                </a:solidFill>
                <a:latin typeface="Arial" panose="020B0604020202020204" pitchFamily="34" charset="0"/>
                <a:ea typeface="Arial" panose="020B0604020202020204" pitchFamily="34" charset="0"/>
              </a:rPr>
              <a:t>button at the bottom of the screen. If you need to make changes to the information, click the </a:t>
            </a:r>
            <a:r>
              <a:rPr lang="en-US" b="1" dirty="0">
                <a:solidFill>
                  <a:srgbClr val="00B0F0"/>
                </a:solidFill>
                <a:latin typeface="Arial" panose="020B0604020202020204" pitchFamily="34" charset="0"/>
                <a:ea typeface="Arial" panose="020B0604020202020204" pitchFamily="34" charset="0"/>
              </a:rPr>
              <a:t>Edit </a:t>
            </a:r>
            <a:r>
              <a:rPr lang="en-US" dirty="0">
                <a:solidFill>
                  <a:srgbClr val="00B0F0"/>
                </a:solidFill>
                <a:latin typeface="Arial" panose="020B0604020202020204" pitchFamily="34" charset="0"/>
                <a:ea typeface="Arial" panose="020B0604020202020204" pitchFamily="34" charset="0"/>
              </a:rPr>
              <a:t>button. </a:t>
            </a:r>
          </a:p>
        </p:txBody>
      </p:sp>
    </p:spTree>
    <p:extLst>
      <p:ext uri="{BB962C8B-B14F-4D97-AF65-F5344CB8AC3E}">
        <p14:creationId xmlns:p14="http://schemas.microsoft.com/office/powerpoint/2010/main" val="247445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16</a:t>
            </a:fld>
            <a:endParaRPr lang="en-US" sz="1800" kern="0" dirty="0">
              <a:solidFill>
                <a:sysClr val="windowText" lastClr="000000"/>
              </a:solidFill>
            </a:endParaRPr>
          </a:p>
        </p:txBody>
      </p:sp>
      <p:pic>
        <p:nvPicPr>
          <p:cNvPr id="5" name="Content Placeholder 4" descr="This is a screenshot of the Create an eAuthentication Account screen. Along the left side of the screen is a short column of four links divided into two sections. The first three links are under the section &quot;Quick Links&quot; and are labeled as follows: &quot;What is an account?&quot;,  &quot;Create an account&quot;, and &quot;Update your account&quot;. The fourth link is under the section &quot;Adminsitrator Links&quot; and is labeled &quot;Local Registration Authority Log In&quot;. At the top of the screen is a section titled &quot;Step 3 of 4 - Print Confirmation email&quot;. The body of the screen displays a confirmation about account creation and instructs on the next steps for finalizing the account registration. A portion of the account registration instructions are indicated by a red box." title="Create an eAuthentication Account Screen"/>
          <p:cNvPicPr>
            <a:picLocks noGrp="1"/>
          </p:cNvPicPr>
          <p:nvPr>
            <p:ph idx="1"/>
          </p:nvPr>
        </p:nvPicPr>
        <p:blipFill>
          <a:blip r:embed="rId2"/>
          <a:stretch>
            <a:fillRect/>
          </a:stretch>
        </p:blipFill>
        <p:spPr>
          <a:xfrm>
            <a:off x="3622645" y="1698624"/>
            <a:ext cx="6970251" cy="4662488"/>
          </a:xfrm>
          <a:prstGeom prst="rect">
            <a:avLst/>
          </a:prstGeom>
        </p:spPr>
      </p:pic>
      <p:sp>
        <p:nvSpPr>
          <p:cNvPr id="3" name="Rectangle 2"/>
          <p:cNvSpPr/>
          <p:nvPr/>
        </p:nvSpPr>
        <p:spPr>
          <a:xfrm>
            <a:off x="1457738" y="2460208"/>
            <a:ext cx="4015409" cy="3139321"/>
          </a:xfrm>
          <a:prstGeom prst="rect">
            <a:avLst/>
          </a:prstGeom>
          <a:solidFill>
            <a:schemeClr val="bg1"/>
          </a:solidFill>
          <a:ln w="38100">
            <a:solidFill>
              <a:srgbClr val="00B0F0"/>
            </a:solid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If your information was submitted successfully, the system will proceed to the </a:t>
            </a:r>
            <a:r>
              <a:rPr lang="en-US" b="1" dirty="0">
                <a:solidFill>
                  <a:srgbClr val="00B0F0"/>
                </a:solidFill>
                <a:latin typeface="Arial" panose="020B0604020202020204" pitchFamily="34" charset="0"/>
                <a:ea typeface="Arial" panose="020B0604020202020204" pitchFamily="34" charset="0"/>
              </a:rPr>
              <a:t>Step 3 of 4 – Print Confirmation email </a:t>
            </a:r>
            <a:r>
              <a:rPr lang="en-US" dirty="0">
                <a:solidFill>
                  <a:srgbClr val="00B0F0"/>
                </a:solidFill>
                <a:latin typeface="Arial" panose="020B0604020202020204" pitchFamily="34" charset="0"/>
                <a:ea typeface="Arial" panose="020B0604020202020204" pitchFamily="34" charset="0"/>
              </a:rPr>
              <a:t>screen. Here you will see a message explaining that you will receive an email with instructions for completing your USDA eAuthentication Level 2 account registration. It may take up to 24 hours to receive the confirmation email.</a:t>
            </a:r>
          </a:p>
        </p:txBody>
      </p:sp>
    </p:spTree>
    <p:extLst>
      <p:ext uri="{BB962C8B-B14F-4D97-AF65-F5344CB8AC3E}">
        <p14:creationId xmlns:p14="http://schemas.microsoft.com/office/powerpoint/2010/main" val="156285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17</a:t>
            </a:fld>
            <a:endParaRPr lang="en-US" sz="1800" kern="0" dirty="0">
              <a:solidFill>
                <a:sysClr val="windowText" lastClr="000000"/>
              </a:solidFill>
            </a:endParaRPr>
          </a:p>
        </p:txBody>
      </p:sp>
      <p:pic>
        <p:nvPicPr>
          <p:cNvPr id="5" name="Content Placeholder 4" descr="This is a screenshot of the Account Creation Confirmation Email sent to the user after completing the initial steps of the registration process. The email contains four steps for finalizing the account registration." title="Account Creation Confirmation Email"/>
          <p:cNvPicPr>
            <a:picLocks noGrp="1"/>
          </p:cNvPicPr>
          <p:nvPr>
            <p:ph idx="1"/>
          </p:nvPr>
        </p:nvPicPr>
        <p:blipFill rotWithShape="1">
          <a:blip r:embed="rId2"/>
          <a:srcRect l="15082" t="31682" r="25948" b="30578"/>
          <a:stretch/>
        </p:blipFill>
        <p:spPr bwMode="auto">
          <a:xfrm>
            <a:off x="3481211" y="2189746"/>
            <a:ext cx="7672675" cy="2760756"/>
          </a:xfrm>
          <a:prstGeom prst="rect">
            <a:avLst/>
          </a:prstGeom>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397564" y="1819040"/>
            <a:ext cx="2915478" cy="4247317"/>
          </a:xfrm>
          <a:prstGeom prst="rect">
            <a:avLst/>
          </a:prstGeom>
          <a:solidFill>
            <a:schemeClr val="bg1"/>
          </a:solidFill>
          <a:ln w="38100">
            <a:no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Once you have received the confirmation email, follow the instructions contained in the email to complete the fourth and final portion of your USDA eAuthentication Level 2 account registration. The first two steps will allow you to activate your eAuthentication account. The email shown is an example only. The text of the email you receive may vary</a:t>
            </a:r>
          </a:p>
        </p:txBody>
      </p:sp>
    </p:spTree>
    <p:extLst>
      <p:ext uri="{BB962C8B-B14F-4D97-AF65-F5344CB8AC3E}">
        <p14:creationId xmlns:p14="http://schemas.microsoft.com/office/powerpoint/2010/main" val="382636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18</a:t>
            </a:fld>
            <a:endParaRPr lang="en-US" sz="1800" kern="0" dirty="0">
              <a:solidFill>
                <a:sysClr val="windowText" lastClr="000000"/>
              </a:solidFill>
            </a:endParaRPr>
          </a:p>
        </p:txBody>
      </p:sp>
      <p:pic>
        <p:nvPicPr>
          <p:cNvPr id="5" name="Content Placeholder 4" descr="Across the top of the screen is a header with five links on the right labeled Home, About eAuthentication, Help, Contact Us, and Find an LRA. On the left is a column of links divided into two sections. The first section is labeled Quick Links and contains 3 links which are: What is an account?; Create an account; and Update your account. The second section is labeled Administrator Links and contains 1 link, which is: Local Registration Authority Login. The body of the screen has a header across the top displaying the screen title, which is: Create an eAuthentication Account. The body of the screen has three sections of information. The sections are labeled: Step 4 of 5- Account Activated; Additional Information; and Step 5 of 5 - Identity Verification." title="Create an eAuthentication Account Screen"/>
          <p:cNvPicPr>
            <a:picLocks noGrp="1"/>
          </p:cNvPicPr>
          <p:nvPr>
            <p:ph idx="1"/>
          </p:nvPr>
        </p:nvPicPr>
        <p:blipFill>
          <a:blip r:embed="rId2"/>
          <a:stretch>
            <a:fillRect/>
          </a:stretch>
        </p:blipFill>
        <p:spPr>
          <a:xfrm>
            <a:off x="4977300" y="1698625"/>
            <a:ext cx="4358852" cy="4662488"/>
          </a:xfrm>
          <a:prstGeom prst="rect">
            <a:avLst/>
          </a:prstGeom>
        </p:spPr>
      </p:pic>
      <p:sp>
        <p:nvSpPr>
          <p:cNvPr id="3" name="Rectangle 2"/>
          <p:cNvSpPr/>
          <p:nvPr/>
        </p:nvSpPr>
        <p:spPr>
          <a:xfrm>
            <a:off x="1139687" y="2121791"/>
            <a:ext cx="3551583" cy="3416320"/>
          </a:xfrm>
          <a:prstGeom prst="rect">
            <a:avLst/>
          </a:prstGeom>
        </p:spPr>
        <p:txBody>
          <a:bodyPr wrap="square">
            <a:spAutoFit/>
          </a:bodyPr>
          <a:lstStyle/>
          <a:p>
            <a:pPr marR="0" lvl="0">
              <a:spcBef>
                <a:spcPts val="2400"/>
              </a:spcBef>
              <a:spcAft>
                <a:spcPts val="0"/>
              </a:spcAft>
              <a:buSzPts val="1000"/>
            </a:pPr>
            <a:r>
              <a:rPr lang="en-US" dirty="0">
                <a:solidFill>
                  <a:srgbClr val="00B0F0"/>
                </a:solidFill>
                <a:latin typeface="Arial" panose="020B0604020202020204" pitchFamily="34" charset="0"/>
                <a:ea typeface="Arial" panose="020B0604020202020204" pitchFamily="34" charset="0"/>
              </a:rPr>
              <a:t>Once you have completed steps one and two in the email, your account will be activated with Level 1 access. Once you log into your Level 1 account, you will see a confirmation message that your account has been activated with Level 1 access and information about the final portion of eAuthentication Level 2 account registration: Identity verification.</a:t>
            </a:r>
          </a:p>
        </p:txBody>
      </p:sp>
    </p:spTree>
    <p:extLst>
      <p:ext uri="{BB962C8B-B14F-4D97-AF65-F5344CB8AC3E}">
        <p14:creationId xmlns:p14="http://schemas.microsoft.com/office/powerpoint/2010/main" val="122344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19</a:t>
            </a:fld>
            <a:endParaRPr lang="en-US" sz="1800" kern="0" dirty="0">
              <a:solidFill>
                <a:sysClr val="windowText" lastClr="000000"/>
              </a:solidFill>
            </a:endParaRPr>
          </a:p>
        </p:txBody>
      </p:sp>
      <p:pic>
        <p:nvPicPr>
          <p:cNvPr id="5" name="Content Placeholder 4" descr="Please refer to the alt text for step eight for a complete description of this screen. The third step in the email message is indicated by a red box." title="Account Creation Confirmation Email"/>
          <p:cNvPicPr>
            <a:picLocks noGrp="1"/>
          </p:cNvPicPr>
          <p:nvPr>
            <p:ph idx="1"/>
          </p:nvPr>
        </p:nvPicPr>
        <p:blipFill rotWithShape="1">
          <a:blip r:embed="rId2"/>
          <a:srcRect l="1535" t="1332" r="621" b="32894"/>
          <a:stretch/>
        </p:blipFill>
        <p:spPr bwMode="auto">
          <a:xfrm>
            <a:off x="1223107" y="2238086"/>
            <a:ext cx="9720386" cy="3583565"/>
          </a:xfrm>
          <a:prstGeom prst="rect">
            <a:avLst/>
          </a:prstGeom>
          <a:ln w="19050">
            <a:solidFill>
              <a:schemeClr val="tx1"/>
            </a:solidFill>
          </a:ln>
          <a:extLst>
            <a:ext uri="{53640926-AAD7-44D8-BBD7-CCE9431645EC}">
              <a14:shadowObscured xmlns:a14="http://schemas.microsoft.com/office/drawing/2010/main"/>
            </a:ext>
          </a:extLst>
        </p:spPr>
      </p:pic>
      <p:sp>
        <p:nvSpPr>
          <p:cNvPr id="3" name="Rectangle 2"/>
          <p:cNvSpPr/>
          <p:nvPr/>
        </p:nvSpPr>
        <p:spPr>
          <a:xfrm>
            <a:off x="5155095" y="2068781"/>
            <a:ext cx="6096000" cy="1754326"/>
          </a:xfrm>
          <a:prstGeom prst="rect">
            <a:avLst/>
          </a:prstGeom>
          <a:solidFill>
            <a:schemeClr val="bg1"/>
          </a:solidFill>
          <a:ln w="38100">
            <a:solidFill>
              <a:srgbClr val="00B0F0"/>
            </a:solidFill>
          </a:ln>
        </p:spPr>
        <p:txBody>
          <a:bodyPr>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Next, you will need to log into your Level 1 account and verify the information on your profile. Once you have confirmed your information in the system is correct and that your first name, last name, and date of birth match your government-issued photo ID, proceed to the final phase of eAuthentication Level 2 registration.</a:t>
            </a:r>
          </a:p>
        </p:txBody>
      </p:sp>
      <p:cxnSp>
        <p:nvCxnSpPr>
          <p:cNvPr id="7" name="Straight Arrow Connector 6"/>
          <p:cNvCxnSpPr>
            <a:stCxn id="3" idx="2"/>
          </p:cNvCxnSpPr>
          <p:nvPr/>
        </p:nvCxnSpPr>
        <p:spPr bwMode="auto">
          <a:xfrm>
            <a:off x="8203095" y="3823107"/>
            <a:ext cx="0" cy="470597"/>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126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z="1800" kern="0">
                <a:solidFill>
                  <a:sysClr val="windowText" lastClr="000000"/>
                </a:solidFill>
              </a:rPr>
              <a:pPr>
                <a:defRPr/>
              </a:pPr>
              <a:t>2</a:t>
            </a:fld>
            <a:endParaRPr lang="en-US" sz="1800" kern="0" dirty="0">
              <a:solidFill>
                <a:sysClr val="windowText" lastClr="000000"/>
              </a:solidFill>
            </a:endParaRPr>
          </a:p>
        </p:txBody>
      </p:sp>
      <p:grpSp>
        <p:nvGrpSpPr>
          <p:cNvPr id="18" name="Group 17"/>
          <p:cNvGrpSpPr/>
          <p:nvPr/>
        </p:nvGrpSpPr>
        <p:grpSpPr>
          <a:xfrm>
            <a:off x="1828800" y="1824335"/>
            <a:ext cx="8610600" cy="2198132"/>
            <a:chOff x="1143000" y="2205335"/>
            <a:chExt cx="7239000" cy="2198132"/>
          </a:xfrm>
        </p:grpSpPr>
        <p:sp>
          <p:nvSpPr>
            <p:cNvPr id="19" name="TextBox 18"/>
            <p:cNvSpPr txBox="1"/>
            <p:nvPr/>
          </p:nvSpPr>
          <p:spPr>
            <a:xfrm>
              <a:off x="1143000" y="22053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20" name="TextBox 19"/>
            <p:cNvSpPr txBox="1"/>
            <p:nvPr/>
          </p:nvSpPr>
          <p:spPr>
            <a:xfrm>
              <a:off x="1143000" y="2662535"/>
              <a:ext cx="279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eAuthentication</a:t>
              </a:r>
            </a:p>
          </p:txBody>
        </p:sp>
        <p:sp>
          <p:nvSpPr>
            <p:cNvPr id="21" name="TextBox 20"/>
            <p:cNvSpPr txBox="1"/>
            <p:nvPr/>
          </p:nvSpPr>
          <p:spPr>
            <a:xfrm>
              <a:off x="1143000" y="3119735"/>
              <a:ext cx="341119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External Portal Access</a:t>
              </a:r>
            </a:p>
          </p:txBody>
        </p:sp>
        <p:sp>
          <p:nvSpPr>
            <p:cNvPr id="22" name="TextBox 21"/>
            <p:cNvSpPr txBox="1"/>
            <p:nvPr/>
          </p:nvSpPr>
          <p:spPr>
            <a:xfrm>
              <a:off x="1143000" y="3576935"/>
              <a:ext cx="425212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3 – Contact Record Troubleshooting</a:t>
              </a:r>
            </a:p>
          </p:txBody>
        </p:sp>
        <p:sp>
          <p:nvSpPr>
            <p:cNvPr id="23" name="TextBox 22"/>
            <p:cNvSpPr txBox="1"/>
            <p:nvPr/>
          </p:nvSpPr>
          <p:spPr>
            <a:xfrm>
              <a:off x="1143000" y="40341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Tree>
    <p:extLst>
      <p:ext uri="{BB962C8B-B14F-4D97-AF65-F5344CB8AC3E}">
        <p14:creationId xmlns:p14="http://schemas.microsoft.com/office/powerpoint/2010/main" val="226859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3" name="Content Placeholder 2"/>
          <p:cNvSpPr>
            <a:spLocks noGrp="1"/>
          </p:cNvSpPr>
          <p:nvPr>
            <p:ph idx="1"/>
          </p:nvPr>
        </p:nvSpPr>
        <p:spPr/>
        <p:txBody>
          <a:bodyPr/>
          <a:lstStyle/>
          <a:p>
            <a:pPr lvl="0"/>
            <a:r>
              <a:rPr lang="en-US" dirty="0"/>
              <a:t>The final requirement for eAuthentication Level 2 account registration is identity verification, which can be completed online or by visiting a Local Registration Authority (LRA).</a:t>
            </a:r>
          </a:p>
          <a:p>
            <a:pPr lvl="0"/>
            <a:endParaRPr lang="en-US" dirty="0"/>
          </a:p>
          <a:p>
            <a:pPr lvl="0"/>
            <a:r>
              <a:rPr lang="en-US" dirty="0"/>
              <a:t>The Digital Identity Verification (DIV) questionnaire, for online identity verification, uses United States-based background and/or identity information. If you do not have sufficient US-based background/identity information, you will need to verify your identity in person at an LRA</a:t>
            </a:r>
          </a:p>
          <a:p>
            <a:pPr lvl="1"/>
            <a:r>
              <a:rPr lang="en-US" dirty="0"/>
              <a:t>Digital Identity Verification requires you to answer a series of questions about your background and personal identity. You will have two attempts to correctly answer these questions. </a:t>
            </a:r>
          </a:p>
          <a:p>
            <a:pPr lvl="1"/>
            <a:endParaRPr lang="en-US" dirty="0"/>
          </a:p>
          <a:p>
            <a:r>
              <a:rPr lang="en-US" dirty="0"/>
              <a:t>If you are successful, you will be granted eAuthentication Level 2 account access. </a:t>
            </a:r>
          </a:p>
          <a:p>
            <a:endParaRPr lang="en-US" dirty="0"/>
          </a:p>
          <a:p>
            <a:r>
              <a:rPr lang="en-US" dirty="0"/>
              <a:t>If you are unable to complete the questionnaire, either due to lack of available information or failure to provide correct responses, you will be required to verify your identity in person. </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20</a:t>
            </a:fld>
            <a:endParaRPr lang="en-US" sz="1800" kern="0" dirty="0">
              <a:solidFill>
                <a:sysClr val="windowText" lastClr="000000"/>
              </a:solidFill>
            </a:endParaRPr>
          </a:p>
        </p:txBody>
      </p:sp>
    </p:spTree>
    <p:extLst>
      <p:ext uri="{BB962C8B-B14F-4D97-AF65-F5344CB8AC3E}">
        <p14:creationId xmlns:p14="http://schemas.microsoft.com/office/powerpoint/2010/main" val="312973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21</a:t>
            </a:fld>
            <a:endParaRPr lang="en-US" sz="1800" kern="0" dirty="0">
              <a:solidFill>
                <a:sysClr val="windowText" lastClr="000000"/>
              </a:solidFill>
            </a:endParaRPr>
          </a:p>
        </p:txBody>
      </p:sp>
      <p:pic>
        <p:nvPicPr>
          <p:cNvPr id="5" name="Content Placeholder 4" descr="Please refer to the alt text for step one for a complete description of this screen. The Find an LRA link is indicated by a red box." title="eAuthentication Home Screen"/>
          <p:cNvPicPr>
            <a:picLocks noGrp="1"/>
          </p:cNvPicPr>
          <p:nvPr>
            <p:ph idx="1"/>
          </p:nvPr>
        </p:nvPicPr>
        <p:blipFill>
          <a:blip r:embed="rId2"/>
          <a:stretch>
            <a:fillRect/>
          </a:stretch>
        </p:blipFill>
        <p:spPr>
          <a:xfrm>
            <a:off x="1120775" y="2139156"/>
            <a:ext cx="9925050" cy="3781425"/>
          </a:xfrm>
          <a:prstGeom prst="rect">
            <a:avLst/>
          </a:prstGeom>
        </p:spPr>
      </p:pic>
      <p:sp>
        <p:nvSpPr>
          <p:cNvPr id="3" name="Rectangle 2"/>
          <p:cNvSpPr/>
          <p:nvPr/>
        </p:nvSpPr>
        <p:spPr>
          <a:xfrm>
            <a:off x="768626" y="3849254"/>
            <a:ext cx="6096000" cy="1200329"/>
          </a:xfrm>
          <a:prstGeom prst="rect">
            <a:avLst/>
          </a:prstGeom>
          <a:solidFill>
            <a:schemeClr val="bg1"/>
          </a:solidFill>
          <a:ln w="38100">
            <a:solidFill>
              <a:srgbClr val="00B0F0"/>
            </a:solidFill>
          </a:ln>
        </p:spPr>
        <p:txBody>
          <a:bodyPr>
            <a:spAutoFit/>
          </a:bodyPr>
          <a:lstStyle/>
          <a:p>
            <a:pPr marR="0" lvl="0">
              <a:spcBef>
                <a:spcPts val="2400"/>
              </a:spcBef>
              <a:spcAft>
                <a:spcPts val="0"/>
              </a:spcAft>
              <a:buSzPts val="1000"/>
            </a:pPr>
            <a:r>
              <a:rPr lang="en-US" dirty="0">
                <a:solidFill>
                  <a:srgbClr val="00B0F0"/>
                </a:solidFill>
                <a:latin typeface="Arial" panose="020B0604020202020204" pitchFamily="34" charset="0"/>
                <a:ea typeface="Arial" panose="020B0604020202020204" pitchFamily="34" charset="0"/>
              </a:rPr>
              <a:t>To find an LRA/USDA Service Center, access the </a:t>
            </a:r>
            <a:r>
              <a:rPr lang="en-US" b="1" dirty="0">
                <a:solidFill>
                  <a:srgbClr val="00B0F0"/>
                </a:solidFill>
                <a:latin typeface="Arial" panose="020B0604020202020204" pitchFamily="34" charset="0"/>
                <a:ea typeface="Arial" panose="020B0604020202020204" pitchFamily="34" charset="0"/>
              </a:rPr>
              <a:t>USDA eAuthentication</a:t>
            </a:r>
            <a:r>
              <a:rPr lang="en-US" dirty="0">
                <a:solidFill>
                  <a:srgbClr val="00B0F0"/>
                </a:solidFill>
                <a:latin typeface="Arial" panose="020B0604020202020204" pitchFamily="34" charset="0"/>
                <a:ea typeface="Arial" panose="020B0604020202020204" pitchFamily="34" charset="0"/>
              </a:rPr>
              <a:t> website and click the </a:t>
            </a:r>
            <a:r>
              <a:rPr lang="en-US" b="1" dirty="0">
                <a:solidFill>
                  <a:srgbClr val="00B0F0"/>
                </a:solidFill>
                <a:latin typeface="Arial" panose="020B0604020202020204" pitchFamily="34" charset="0"/>
                <a:ea typeface="Arial" panose="020B0604020202020204" pitchFamily="34" charset="0"/>
              </a:rPr>
              <a:t>Find an LRA </a:t>
            </a:r>
            <a:r>
              <a:rPr lang="en-US" dirty="0">
                <a:solidFill>
                  <a:srgbClr val="00B0F0"/>
                </a:solidFill>
                <a:latin typeface="Arial" panose="020B0604020202020204" pitchFamily="34" charset="0"/>
                <a:ea typeface="Arial" panose="020B0604020202020204" pitchFamily="34" charset="0"/>
              </a:rPr>
              <a:t>button at the top of the screen. This will take you to the </a:t>
            </a:r>
            <a:r>
              <a:rPr lang="en-US" b="1" dirty="0">
                <a:solidFill>
                  <a:srgbClr val="00B0F0"/>
                </a:solidFill>
                <a:latin typeface="Arial" panose="020B0604020202020204" pitchFamily="34" charset="0"/>
                <a:ea typeface="Arial" panose="020B0604020202020204" pitchFamily="34" charset="0"/>
              </a:rPr>
              <a:t>USDA Service Center Locator </a:t>
            </a:r>
            <a:r>
              <a:rPr lang="en-US" dirty="0">
                <a:solidFill>
                  <a:srgbClr val="00B0F0"/>
                </a:solidFill>
                <a:latin typeface="Arial" panose="020B0604020202020204" pitchFamily="34" charset="0"/>
                <a:ea typeface="Arial" panose="020B0604020202020204" pitchFamily="34" charset="0"/>
              </a:rPr>
              <a:t>site.</a:t>
            </a:r>
          </a:p>
        </p:txBody>
      </p:sp>
    </p:spTree>
    <p:extLst>
      <p:ext uri="{BB962C8B-B14F-4D97-AF65-F5344CB8AC3E}">
        <p14:creationId xmlns:p14="http://schemas.microsoft.com/office/powerpoint/2010/main" val="19001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22</a:t>
            </a:fld>
            <a:endParaRPr lang="en-US" sz="1800" kern="0" dirty="0">
              <a:solidFill>
                <a:sysClr val="windowText" lastClr="000000"/>
              </a:solidFill>
            </a:endParaRPr>
          </a:p>
        </p:txBody>
      </p:sp>
      <p:pic>
        <p:nvPicPr>
          <p:cNvPr id="5" name="Content Placeholder 4" descr="This is a screenshot of the USDA Service Cetner Locator Home screen. Across the top of the screen is the header. Across the top of the header is the title United State Department of Agriculture Service Center Locator. At the bottom of the header are five links labeled USDA eAuthentication, USDA, FSA, NRCS, and RD. The body of the screen is titled USDA eAuthentication Local Registration Authority Locations. Below this is an instructional message for locating and contacting your nearest Service Center and completing your eAuthentication account registration. The remainder of the screen contains a United States map where the user may click his/her state." title="USDA Service Center Locator Home Screen"/>
          <p:cNvPicPr>
            <a:picLocks noGrp="1"/>
          </p:cNvPicPr>
          <p:nvPr>
            <p:ph idx="1"/>
          </p:nvPr>
        </p:nvPicPr>
        <p:blipFill rotWithShape="1">
          <a:blip r:embed="rId2"/>
          <a:srcRect l="14708" t="10374" r="20491" b="11694"/>
          <a:stretch/>
        </p:blipFill>
        <p:spPr bwMode="auto">
          <a:xfrm>
            <a:off x="2635492" y="1698625"/>
            <a:ext cx="6895615" cy="4662488"/>
          </a:xfrm>
          <a:prstGeom prst="rect">
            <a:avLst/>
          </a:prstGeom>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622852" y="2602252"/>
            <a:ext cx="1855305" cy="1754326"/>
          </a:xfrm>
          <a:prstGeom prst="rect">
            <a:avLst/>
          </a:prstGeom>
          <a:solidFill>
            <a:schemeClr val="bg1"/>
          </a:solidFill>
          <a:ln w="38100">
            <a:noFill/>
          </a:ln>
        </p:spPr>
        <p:txBody>
          <a:bodyPr wrap="square">
            <a:spAutoFit/>
          </a:bodyPr>
          <a:lstStyle/>
          <a:p>
            <a:pPr marR="0" lvl="0">
              <a:spcBef>
                <a:spcPts val="1200"/>
              </a:spcBef>
              <a:spcAft>
                <a:spcPts val="0"/>
              </a:spcAft>
              <a:buSzPts val="1000"/>
            </a:pPr>
            <a:r>
              <a:rPr lang="en-US" dirty="0">
                <a:solidFill>
                  <a:srgbClr val="00B0F0"/>
                </a:solidFill>
                <a:latin typeface="Arial" panose="020B0604020202020204" pitchFamily="34" charset="0"/>
                <a:ea typeface="Arial" panose="020B0604020202020204" pitchFamily="34" charset="0"/>
              </a:rPr>
              <a:t>On the </a:t>
            </a:r>
            <a:r>
              <a:rPr lang="en-US" b="1" dirty="0">
                <a:solidFill>
                  <a:srgbClr val="00B0F0"/>
                </a:solidFill>
                <a:latin typeface="Arial" panose="020B0604020202020204" pitchFamily="34" charset="0"/>
                <a:ea typeface="Arial" panose="020B0604020202020204" pitchFamily="34" charset="0"/>
              </a:rPr>
              <a:t>USDA Service Center Locator </a:t>
            </a:r>
            <a:r>
              <a:rPr lang="en-US" dirty="0">
                <a:solidFill>
                  <a:srgbClr val="00B0F0"/>
                </a:solidFill>
                <a:latin typeface="Arial" panose="020B0604020202020204" pitchFamily="34" charset="0"/>
                <a:ea typeface="Arial" panose="020B0604020202020204" pitchFamily="34" charset="0"/>
              </a:rPr>
              <a:t>site, click the state you are located in.</a:t>
            </a:r>
          </a:p>
        </p:txBody>
      </p:sp>
    </p:spTree>
    <p:extLst>
      <p:ext uri="{BB962C8B-B14F-4D97-AF65-F5344CB8AC3E}">
        <p14:creationId xmlns:p14="http://schemas.microsoft.com/office/powerpoint/2010/main" val="6707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23</a:t>
            </a:fld>
            <a:endParaRPr lang="en-US" sz="1800" kern="0" dirty="0">
              <a:solidFill>
                <a:sysClr val="windowText" lastClr="000000"/>
              </a:solidFill>
            </a:endParaRPr>
          </a:p>
        </p:txBody>
      </p:sp>
      <p:pic>
        <p:nvPicPr>
          <p:cNvPr id="5" name="Content Placeholder 4" descr="This is a screenshot of the Local Registration Authority Locations screen within the Service Center Locator site. Across the top of the screen are five links labeled Home, USDA eAuthentication, USDA, FSA, NRCS, and RD. The body of the screen is titled Local Registration Authority Locations - Pennsylvania. The user is viewing the Local Registration Authority locations for Pennsylvania. Below the title is an instructional message for contacting a service center and completing eAuthentication registration. The remainder of the screen contains contact and location information for each of the service centers in Pennsylvania." title="Local Registration Authority Locations Screen"/>
          <p:cNvPicPr>
            <a:picLocks noGrp="1"/>
          </p:cNvPicPr>
          <p:nvPr>
            <p:ph idx="1"/>
          </p:nvPr>
        </p:nvPicPr>
        <p:blipFill rotWithShape="1">
          <a:blip r:embed="rId2">
            <a:extLst>
              <a:ext uri="{28A0092B-C50C-407E-A947-70E740481C1C}">
                <a14:useLocalDpi xmlns:a14="http://schemas.microsoft.com/office/drawing/2010/main" val="0"/>
              </a:ext>
            </a:extLst>
          </a:blip>
          <a:srcRect l="14827" t="10387" r="20415" b="15303"/>
          <a:stretch/>
        </p:blipFill>
        <p:spPr bwMode="auto">
          <a:xfrm>
            <a:off x="3609528" y="1698625"/>
            <a:ext cx="7226922" cy="4662488"/>
          </a:xfrm>
          <a:prstGeom prst="rect">
            <a:avLst/>
          </a:prstGeom>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1025352" y="2183209"/>
            <a:ext cx="2888974" cy="3693319"/>
          </a:xfrm>
          <a:prstGeom prst="rect">
            <a:avLst/>
          </a:prstGeom>
          <a:solidFill>
            <a:schemeClr val="bg1"/>
          </a:solidFill>
          <a:ln w="38100">
            <a:solidFill>
              <a:srgbClr val="00B0F0"/>
            </a:solidFill>
          </a:ln>
        </p:spPr>
        <p:txBody>
          <a:bodyPr wrap="square">
            <a:spAutoFit/>
          </a:bodyPr>
          <a:lstStyle/>
          <a:p>
            <a:pPr marR="0" lvl="0">
              <a:spcBef>
                <a:spcPts val="2400"/>
              </a:spcBef>
              <a:spcAft>
                <a:spcPts val="0"/>
              </a:spcAft>
              <a:buSzPts val="1000"/>
            </a:pPr>
            <a:r>
              <a:rPr lang="en-US" dirty="0">
                <a:solidFill>
                  <a:srgbClr val="00B0F0"/>
                </a:solidFill>
                <a:latin typeface="Arial" panose="020B0604020202020204" pitchFamily="34" charset="0"/>
                <a:ea typeface="Arial" panose="020B0604020202020204" pitchFamily="34" charset="0"/>
              </a:rPr>
              <a:t>When you click your state, a list of all LRAs/Service Centers in your state will appear. To make an appointment, call the service center nearest to you. On the day of your appointment, you will need to bring at least one form of government-issued photo ID and the email address you used to register your account.</a:t>
            </a:r>
          </a:p>
        </p:txBody>
      </p:sp>
    </p:spTree>
    <p:extLst>
      <p:ext uri="{BB962C8B-B14F-4D97-AF65-F5344CB8AC3E}">
        <p14:creationId xmlns:p14="http://schemas.microsoft.com/office/powerpoint/2010/main" val="268325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24</a:t>
            </a:fld>
            <a:endParaRPr lang="en-US" sz="1800" kern="0" dirty="0">
              <a:solidFill>
                <a:sysClr val="windowText" lastClr="000000"/>
              </a:solidFill>
            </a:endParaRPr>
          </a:p>
        </p:txBody>
      </p:sp>
      <p:pic>
        <p:nvPicPr>
          <p:cNvPr id="5" name="Content Placeholder 4" descr="This is a screenshot of the eAuthentication Login screen. Across the top of the screen is the header. In the top left of the header is the USDA logo and the title United States Department of Agriculture USDA eAuthentication. Across the bottom of the header is a row of five links, which are: Home, About eAuthentication, Help, Contact Us, and Find an LRA. Along the left side of the screen is a short column of four links divided into two sections. The first three links are under the section &quot;Quick Links&quot; and are labeled as follows: &quot;What is an account?&quot;,  &quot;Create an account&quot;, and &quot;Update your account&quot;. The fourth link is under the section &quot;Adminsitrator Links&quot; and is labeled &quot;Local Registration Authority Log In&quot;. The body of the screen is titled &quot;eAuthentication Login&quot;. Below this are two login options. On the left is the LincPass (PIV) log in option, which contains a large button labeled &quot;Click Here to Log In With Your LincPass (PIV)&quot;. On the right is the User ID and Password login option. This contains two fields for entering the User ID and Password. Below this are two links labeled &quot;I forgot my User ID&quot; and &quot;I forgot my Password&quot;. Below these links are two buttons labeled &quot;Register&quot; and &quot;Login&quot;. At the bottom of this section is a link labeled &quot;Change my Password&quot;. The User ID and Password login section is indicated by a red box." title="eAuthentication Login Screen"/>
          <p:cNvPicPr>
            <a:picLocks noGrp="1"/>
          </p:cNvPicPr>
          <p:nvPr>
            <p:ph idx="1"/>
          </p:nvPr>
        </p:nvPicPr>
        <p:blipFill>
          <a:blip r:embed="rId2"/>
          <a:stretch>
            <a:fillRect/>
          </a:stretch>
        </p:blipFill>
        <p:spPr>
          <a:xfrm>
            <a:off x="1679839" y="1698625"/>
            <a:ext cx="8806921" cy="4662488"/>
          </a:xfrm>
          <a:prstGeom prst="rect">
            <a:avLst/>
          </a:prstGeom>
        </p:spPr>
      </p:pic>
      <p:sp>
        <p:nvSpPr>
          <p:cNvPr id="3" name="Rectangle 2"/>
          <p:cNvSpPr/>
          <p:nvPr/>
        </p:nvSpPr>
        <p:spPr>
          <a:xfrm>
            <a:off x="5141843" y="2033705"/>
            <a:ext cx="6096000" cy="1200329"/>
          </a:xfrm>
          <a:prstGeom prst="rect">
            <a:avLst/>
          </a:prstGeom>
          <a:solidFill>
            <a:schemeClr val="bg1"/>
          </a:solidFill>
          <a:ln w="38100">
            <a:solidFill>
              <a:srgbClr val="00B0F0"/>
            </a:solidFill>
          </a:ln>
        </p:spPr>
        <p:txBody>
          <a:bodyPr>
            <a:spAutoFit/>
          </a:bodyPr>
          <a:lstStyle/>
          <a:p>
            <a:pPr marR="0" lvl="0">
              <a:spcBef>
                <a:spcPts val="1200"/>
              </a:spcBef>
              <a:spcAft>
                <a:spcPts val="0"/>
              </a:spcAft>
              <a:buSzPts val="1000"/>
            </a:pPr>
            <a:r>
              <a:rPr lang="en-US" dirty="0">
                <a:solidFill>
                  <a:srgbClr val="00B0F0"/>
                </a:solidFill>
                <a:latin typeface="Arial" panose="020B0604020202020204" pitchFamily="34" charset="0"/>
                <a:ea typeface="Arial" panose="020B0604020202020204" pitchFamily="34" charset="0"/>
              </a:rPr>
              <a:t>Once the LRA has completed your registration, or your identity has been verified digitally, you will receive an email confirming that you now have a USDA eAuthentication Level 2 account. </a:t>
            </a:r>
          </a:p>
        </p:txBody>
      </p:sp>
    </p:spTree>
    <p:extLst>
      <p:ext uri="{BB962C8B-B14F-4D97-AF65-F5344CB8AC3E}">
        <p14:creationId xmlns:p14="http://schemas.microsoft.com/office/powerpoint/2010/main" val="97801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z="1800" kern="0">
                <a:solidFill>
                  <a:sysClr val="windowText" lastClr="000000"/>
                </a:solidFill>
              </a:rPr>
              <a:pPr>
                <a:defRPr/>
              </a:pPr>
              <a:t>25</a:t>
            </a:fld>
            <a:endParaRPr lang="en-US" sz="1800" kern="0" dirty="0">
              <a:solidFill>
                <a:sysClr val="windowText" lastClr="000000"/>
              </a:solidFill>
            </a:endParaRPr>
          </a:p>
        </p:txBody>
      </p:sp>
      <p:grpSp>
        <p:nvGrpSpPr>
          <p:cNvPr id="18" name="Group 17"/>
          <p:cNvGrpSpPr/>
          <p:nvPr/>
        </p:nvGrpSpPr>
        <p:grpSpPr>
          <a:xfrm>
            <a:off x="1828800" y="1824335"/>
            <a:ext cx="8610600" cy="2198132"/>
            <a:chOff x="1143000" y="2205335"/>
            <a:chExt cx="7239000" cy="2198132"/>
          </a:xfrm>
        </p:grpSpPr>
        <p:sp>
          <p:nvSpPr>
            <p:cNvPr id="19" name="TextBox 18"/>
            <p:cNvSpPr txBox="1"/>
            <p:nvPr/>
          </p:nvSpPr>
          <p:spPr>
            <a:xfrm>
              <a:off x="1143000" y="22053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20" name="TextBox 19"/>
            <p:cNvSpPr txBox="1"/>
            <p:nvPr/>
          </p:nvSpPr>
          <p:spPr>
            <a:xfrm>
              <a:off x="1143000" y="2662535"/>
              <a:ext cx="279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eAuthentication</a:t>
              </a:r>
            </a:p>
          </p:txBody>
        </p:sp>
        <p:sp>
          <p:nvSpPr>
            <p:cNvPr id="21" name="TextBox 20"/>
            <p:cNvSpPr txBox="1"/>
            <p:nvPr/>
          </p:nvSpPr>
          <p:spPr>
            <a:xfrm>
              <a:off x="1143000" y="31197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External Portal Access</a:t>
              </a:r>
            </a:p>
          </p:txBody>
        </p:sp>
        <p:sp>
          <p:nvSpPr>
            <p:cNvPr id="22" name="TextBox 21"/>
            <p:cNvSpPr txBox="1"/>
            <p:nvPr/>
          </p:nvSpPr>
          <p:spPr>
            <a:xfrm>
              <a:off x="1143000" y="3576935"/>
              <a:ext cx="425212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3 – Contact Record Troubleshooting</a:t>
              </a:r>
            </a:p>
          </p:txBody>
        </p:sp>
        <p:sp>
          <p:nvSpPr>
            <p:cNvPr id="23" name="TextBox 22"/>
            <p:cNvSpPr txBox="1"/>
            <p:nvPr/>
          </p:nvSpPr>
          <p:spPr>
            <a:xfrm>
              <a:off x="1143000" y="40341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Tree>
    <p:extLst>
      <p:ext uri="{BB962C8B-B14F-4D97-AF65-F5344CB8AC3E}">
        <p14:creationId xmlns:p14="http://schemas.microsoft.com/office/powerpoint/2010/main" val="331478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970116" y="1676401"/>
            <a:ext cx="5421284" cy="4525963"/>
          </a:xfrm>
        </p:spPr>
        <p:txBody>
          <a:bodyPr/>
          <a:lstStyle/>
          <a:p>
            <a:pPr marL="0" indent="0">
              <a:lnSpc>
                <a:spcPct val="150000"/>
              </a:lnSpc>
              <a:buNone/>
              <a:defRPr/>
            </a:pPr>
            <a:r>
              <a:rPr lang="en-US" sz="2200" dirty="0">
                <a:latin typeface="Calibri (body)"/>
              </a:rPr>
              <a:t>After completing this module, you will be able to:</a:t>
            </a:r>
          </a:p>
          <a:p>
            <a:pPr lvl="1">
              <a:lnSpc>
                <a:spcPct val="150000"/>
              </a:lnSpc>
              <a:buFont typeface="Arial" panose="020B0604020202020204" pitchFamily="34" charset="0"/>
              <a:buChar char="–"/>
              <a:defRPr/>
            </a:pPr>
            <a:r>
              <a:rPr lang="en-US" sz="2200" dirty="0">
                <a:latin typeface="Calibri (body)"/>
              </a:rPr>
              <a:t>Describe the process for gaining access to the ezFedGrants external portal.</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solidFill>
                  <a:srgbClr val="000000"/>
                </a:solidFill>
              </a:rPr>
              <a:pPr>
                <a:defRPr/>
              </a:pPr>
              <a:t>26</a:t>
            </a:fld>
            <a:endParaRPr lang="en-US"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Tree>
    <p:extLst>
      <p:ext uri="{BB962C8B-B14F-4D97-AF65-F5344CB8AC3E}">
        <p14:creationId xmlns:p14="http://schemas.microsoft.com/office/powerpoint/2010/main" val="241959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3" name="Content Placeholder 2"/>
          <p:cNvSpPr>
            <a:spLocks noGrp="1"/>
          </p:cNvSpPr>
          <p:nvPr>
            <p:ph idx="1"/>
          </p:nvPr>
        </p:nvSpPr>
        <p:spPr/>
        <p:txBody>
          <a:bodyPr/>
          <a:lstStyle/>
          <a:p>
            <a:pPr marL="0" indent="0">
              <a:buNone/>
            </a:pPr>
            <a:r>
              <a:rPr lang="en-US" sz="2000" b="1" dirty="0"/>
              <a:t>What’s Needed?</a:t>
            </a:r>
          </a:p>
          <a:p>
            <a:endParaRPr lang="en-US" dirty="0"/>
          </a:p>
          <a:p>
            <a:pPr lvl="0"/>
            <a:r>
              <a:rPr lang="en-US" dirty="0"/>
              <a:t>Level 2 eAuthentication access. </a:t>
            </a:r>
          </a:p>
          <a:p>
            <a:pPr lvl="0"/>
            <a:r>
              <a:rPr lang="en-US" dirty="0"/>
              <a:t>Users requesting the Grants Administrative Officer (GAO) role who are also the first users from their organizations to request access to the ezFedGrants External Portal, will have their access requests approved by their USDA Agency Grants Management Officer (AGMO). All subsequent user access requests, including additional GAOs, are approved by the individual assigned as GAO for that organization.</a:t>
            </a:r>
          </a:p>
          <a:p>
            <a:pPr lvl="0"/>
            <a:r>
              <a:rPr lang="en-US" dirty="0"/>
              <a:t>Before you can request access as a Grants Processor, Signatory Official, or Reviewer, another individual from your organization must have been provisioned by your USDA agency with the Grants Administrative Officer role.</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97254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3" name="Content Placeholder 2"/>
          <p:cNvSpPr>
            <a:spLocks noGrp="1"/>
          </p:cNvSpPr>
          <p:nvPr>
            <p:ph idx="1"/>
          </p:nvPr>
        </p:nvSpPr>
        <p:spPr/>
        <p:txBody>
          <a:bodyPr/>
          <a:lstStyle/>
          <a:p>
            <a:pPr marL="0" indent="0">
              <a:buNone/>
            </a:pPr>
            <a:r>
              <a:rPr lang="en-US" sz="2000" b="1" dirty="0"/>
              <a:t>Helpful Hints</a:t>
            </a:r>
          </a:p>
          <a:p>
            <a:pPr marL="0" indent="0">
              <a:buNone/>
            </a:pPr>
            <a:endParaRPr lang="en-US" dirty="0"/>
          </a:p>
          <a:p>
            <a:pPr lvl="0"/>
            <a:r>
              <a:rPr lang="en-US" dirty="0"/>
              <a:t>All users, regardless of requested role and the order of request submission, follow the same procedure for submitting the access request. </a:t>
            </a:r>
          </a:p>
          <a:p>
            <a:pPr lvl="0"/>
            <a:r>
              <a:rPr lang="en-US" dirty="0"/>
              <a:t>Once a user’s access request for the GAO role has been approved by the USDA AGMO, all subsequent access requests for that organization will be approved by the GAO user, including additional GAO requests. </a:t>
            </a:r>
          </a:p>
          <a:p>
            <a:pPr lvl="0"/>
            <a:r>
              <a:rPr lang="en-US" dirty="0"/>
              <a:t>If you have ezFedGrants External Portal access through an organization you are no longer involved with, the GAO from that organization must deactivate your user access with your previous organization before you can submit a new access request for your new organization.</a:t>
            </a:r>
          </a:p>
          <a:p>
            <a:pPr lvl="0"/>
            <a:r>
              <a:rPr lang="en-US" dirty="0"/>
              <a:t>Users transferring organizations may also need to update their eAuthentication contact information before submitting a new access request.</a:t>
            </a:r>
          </a:p>
          <a:p>
            <a:pPr lvl="0"/>
            <a:r>
              <a:rPr lang="en-US" dirty="0"/>
              <a:t>Fields with an asterisk (*) are required.</a:t>
            </a:r>
          </a:p>
          <a:p>
            <a:pPr lvl="0"/>
            <a:endParaRPr lang="en-US" dirty="0"/>
          </a:p>
          <a:p>
            <a:pPr marL="0" indent="0">
              <a:buNone/>
            </a:pPr>
            <a:r>
              <a:rPr lang="en-US" b="1" i="1" dirty="0"/>
              <a:t>Note: </a:t>
            </a:r>
            <a:r>
              <a:rPr lang="en-US" dirty="0"/>
              <a:t>Data used in this procedure is a representative sample for the purpose of training. Actual data in the system may vary based on agency and scenario.</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28</a:t>
            </a:fld>
            <a:endParaRPr lang="en-US" sz="1800" kern="0" dirty="0">
              <a:solidFill>
                <a:sysClr val="windowText" lastClr="000000"/>
              </a:solidFill>
            </a:endParaRPr>
          </a:p>
        </p:txBody>
      </p:sp>
    </p:spTree>
    <p:extLst>
      <p:ext uri="{BB962C8B-B14F-4D97-AF65-F5344CB8AC3E}">
        <p14:creationId xmlns:p14="http://schemas.microsoft.com/office/powerpoint/2010/main" val="314338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29</a:t>
            </a:fld>
            <a:endParaRPr lang="en-US" sz="1800" kern="0" dirty="0">
              <a:solidFill>
                <a:sysClr val="windowText" lastClr="000000"/>
              </a:solidFill>
            </a:endParaRPr>
          </a:p>
        </p:txBody>
      </p:sp>
      <p:pic>
        <p:nvPicPr>
          <p:cNvPr id="5" name="Content Placeholder 4" descr="This is a screenshot of the ezFedGrants External Portal Homepage Screen prior to the user recieving access to the external portal. On the left side of the screen is a column with three options, which are: Home, Request Access, and Contact USDA. In the upper right corner of the screen is the user's username. The body of the screen is largely blank aside from two messages. The first message is &quot;Welcome to the USDA External Portal!&quot;. The second message is &quot;In order to get access to the external portal, please click on the request access link.&quot;." title="ezFedGrants External Portal Homepage Screen"/>
          <p:cNvPicPr>
            <a:picLocks noGrp="1"/>
          </p:cNvPicPr>
          <p:nvPr>
            <p:ph idx="1"/>
          </p:nvPr>
        </p:nvPicPr>
        <p:blipFill rotWithShape="1">
          <a:blip r:embed="rId2"/>
          <a:srcRect r="1260" b="27683"/>
          <a:stretch/>
        </p:blipFill>
        <p:spPr bwMode="auto">
          <a:xfrm>
            <a:off x="675433" y="1701659"/>
            <a:ext cx="10815733" cy="4656419"/>
          </a:xfrm>
          <a:prstGeom prst="rect">
            <a:avLst/>
          </a:prstGeom>
          <a:ln w="12700"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3158714" y="3870844"/>
            <a:ext cx="6096000" cy="923330"/>
          </a:xfrm>
          <a:prstGeom prst="rect">
            <a:avLst/>
          </a:prstGeom>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Start the procedure by accessing the </a:t>
            </a:r>
            <a:r>
              <a:rPr lang="en-US" b="1" dirty="0">
                <a:solidFill>
                  <a:srgbClr val="00B0F0"/>
                </a:solidFill>
                <a:latin typeface="Arial" panose="020B0604020202020204" pitchFamily="34" charset="0"/>
                <a:ea typeface="Arial" panose="020B0604020202020204" pitchFamily="34" charset="0"/>
              </a:rPr>
              <a:t>ezFedGrants External Portal Homepage </a:t>
            </a:r>
            <a:r>
              <a:rPr lang="en-US" dirty="0">
                <a:solidFill>
                  <a:srgbClr val="00B0F0"/>
                </a:solidFill>
                <a:latin typeface="Arial" panose="020B0604020202020204" pitchFamily="34" charset="0"/>
                <a:ea typeface="Arial" panose="020B0604020202020204" pitchFamily="34" charset="0"/>
              </a:rPr>
              <a:t>screen. You can access this by entering </a:t>
            </a:r>
            <a:r>
              <a:rPr lang="en-US" dirty="0">
                <a:solidFill>
                  <a:srgbClr val="00B0F0"/>
                </a:solidFill>
                <a:latin typeface="Arial" panose="020B0604020202020204" pitchFamily="34" charset="0"/>
                <a:ea typeface="Arial" panose="020B0604020202020204" pitchFamily="34" charset="0"/>
                <a:hlinkClick r:id="rId3" action="ppaction://hlinkfile"/>
              </a:rPr>
              <a:t>grants.fms.usda.gov</a:t>
            </a:r>
            <a:r>
              <a:rPr lang="en-US" dirty="0">
                <a:solidFill>
                  <a:srgbClr val="00B0F0"/>
                </a:solidFill>
                <a:latin typeface="Arial" panose="020B0604020202020204" pitchFamily="34" charset="0"/>
                <a:ea typeface="Arial" panose="020B0604020202020204" pitchFamily="34" charset="0"/>
              </a:rPr>
              <a:t> into your browser. </a:t>
            </a:r>
          </a:p>
        </p:txBody>
      </p:sp>
    </p:spTree>
    <p:extLst>
      <p:ext uri="{BB962C8B-B14F-4D97-AF65-F5344CB8AC3E}">
        <p14:creationId xmlns:p14="http://schemas.microsoft.com/office/powerpoint/2010/main" val="183949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200000"/>
              </a:lnSpc>
              <a:spcBef>
                <a:spcPct val="0"/>
              </a:spcBef>
              <a:buClr>
                <a:srgbClr val="A88000"/>
              </a:buClr>
              <a:buSzPct val="100000"/>
            </a:pPr>
            <a:r>
              <a:rPr lang="en-US" sz="2400" kern="1200" dirty="0">
                <a:latin typeface="Arial" charset="0"/>
              </a:rPr>
              <a:t>Name</a:t>
            </a:r>
          </a:p>
          <a:p>
            <a:pPr>
              <a:lnSpc>
                <a:spcPct val="200000"/>
              </a:lnSpc>
              <a:spcBef>
                <a:spcPct val="0"/>
              </a:spcBef>
              <a:buClr>
                <a:srgbClr val="A88000"/>
              </a:buClr>
              <a:buSzPct val="100000"/>
            </a:pPr>
            <a:r>
              <a:rPr lang="en-US" sz="2400" kern="1200" dirty="0">
                <a:latin typeface="Arial" charset="0"/>
              </a:rPr>
              <a:t>Role</a:t>
            </a:r>
          </a:p>
          <a:p>
            <a:pPr>
              <a:lnSpc>
                <a:spcPct val="200000"/>
              </a:lnSpc>
              <a:spcBef>
                <a:spcPct val="0"/>
              </a:spcBef>
              <a:buClr>
                <a:srgbClr val="A88000"/>
              </a:buClr>
              <a:buSzPct val="100000"/>
            </a:pPr>
            <a:r>
              <a:rPr lang="en-US" sz="2400" kern="1200" dirty="0">
                <a:latin typeface="Arial" charset="0"/>
              </a:rPr>
              <a:t>Training Purpose</a:t>
            </a:r>
          </a:p>
          <a:p>
            <a:pPr>
              <a:buClr>
                <a:srgbClr val="866300"/>
              </a:buClr>
            </a:pPr>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a:solidFill>
                  <a:sysClr val="windowText" lastClr="000000"/>
                </a:solidFill>
              </a:rPr>
              <a:pPr>
                <a:defRPr/>
              </a:pPr>
              <a:t>3</a:t>
            </a:fld>
            <a:endParaRPr lang="en-US" sz="1800" kern="0" dirty="0">
              <a:solidFill>
                <a:sysClr val="windowText" lastClr="000000"/>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617712" y="2971800"/>
            <a:ext cx="3483428" cy="3048000"/>
          </a:xfrm>
          <a:prstGeom prst="rect">
            <a:avLst/>
          </a:prstGeom>
        </p:spPr>
      </p:pic>
    </p:spTree>
    <p:extLst>
      <p:ext uri="{BB962C8B-B14F-4D97-AF65-F5344CB8AC3E}">
        <p14:creationId xmlns:p14="http://schemas.microsoft.com/office/powerpoint/2010/main" val="273048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30</a:t>
            </a:fld>
            <a:endParaRPr lang="en-US" sz="1800" kern="0" dirty="0">
              <a:solidFill>
                <a:sysClr val="windowText" lastClr="000000"/>
              </a:solidFill>
            </a:endParaRPr>
          </a:p>
        </p:txBody>
      </p:sp>
      <p:pic>
        <p:nvPicPr>
          <p:cNvPr id="5" name="Content Placeholder 4" descr="Please refer to the alt text for step one for a complete description of this screen. The Request Access option on the left side of the screen is indicated with a red box. A second image, containing a zoom of the area with the red box, overlays the screenshot." title="Homepage Screen"/>
          <p:cNvPicPr>
            <a:picLocks noGrp="1"/>
          </p:cNvPicPr>
          <p:nvPr>
            <p:ph idx="1"/>
          </p:nvPr>
        </p:nvPicPr>
        <p:blipFill>
          <a:blip r:embed="rId2"/>
          <a:stretch>
            <a:fillRect/>
          </a:stretch>
        </p:blipFill>
        <p:spPr>
          <a:xfrm>
            <a:off x="646406" y="1698625"/>
            <a:ext cx="10873788" cy="4662488"/>
          </a:xfrm>
          <a:prstGeom prst="rect">
            <a:avLst/>
          </a:prstGeom>
        </p:spPr>
      </p:pic>
      <p:sp>
        <p:nvSpPr>
          <p:cNvPr id="3" name="Rectangle 2"/>
          <p:cNvSpPr/>
          <p:nvPr/>
        </p:nvSpPr>
        <p:spPr>
          <a:xfrm>
            <a:off x="1895061" y="5037975"/>
            <a:ext cx="2849218" cy="1200329"/>
          </a:xfrm>
          <a:prstGeom prst="rect">
            <a:avLst/>
          </a:prstGeom>
          <a:noFill/>
          <a:ln w="38100">
            <a:noFill/>
          </a:ln>
        </p:spPr>
        <p:txBody>
          <a:bodyPr wrap="square">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From the </a:t>
            </a:r>
            <a:r>
              <a:rPr lang="en-US" b="1" dirty="0">
                <a:solidFill>
                  <a:srgbClr val="00B0F0"/>
                </a:solidFill>
                <a:latin typeface="Arial" panose="020B0604020202020204" pitchFamily="34" charset="0"/>
                <a:ea typeface="Arial" panose="020B0604020202020204" pitchFamily="34" charset="0"/>
              </a:rPr>
              <a:t>ezFedGrants External Portal Homepage </a:t>
            </a:r>
            <a:r>
              <a:rPr lang="en-US" dirty="0">
                <a:solidFill>
                  <a:srgbClr val="00B0F0"/>
                </a:solidFill>
                <a:latin typeface="Arial" panose="020B0604020202020204" pitchFamily="34" charset="0"/>
                <a:ea typeface="Arial" panose="020B0604020202020204" pitchFamily="34" charset="0"/>
              </a:rPr>
              <a:t>screen, click the </a:t>
            </a:r>
            <a:r>
              <a:rPr lang="en-US" b="1" dirty="0">
                <a:solidFill>
                  <a:srgbClr val="00B0F0"/>
                </a:solidFill>
                <a:latin typeface="Arial" panose="020B0604020202020204" pitchFamily="34" charset="0"/>
                <a:ea typeface="Arial" panose="020B0604020202020204" pitchFamily="34" charset="0"/>
              </a:rPr>
              <a:t>Request Access </a:t>
            </a:r>
            <a:r>
              <a:rPr lang="en-US" dirty="0">
                <a:solidFill>
                  <a:srgbClr val="00B0F0"/>
                </a:solidFill>
                <a:latin typeface="Arial" panose="020B0604020202020204" pitchFamily="34" charset="0"/>
                <a:ea typeface="Arial" panose="020B0604020202020204" pitchFamily="34" charset="0"/>
              </a:rPr>
              <a:t>tile.</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774572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31</a:t>
            </a:fld>
            <a:endParaRPr lang="en-US" sz="1800" kern="0" dirty="0">
              <a:solidFill>
                <a:sysClr val="windowText" lastClr="000000"/>
              </a:solidFill>
            </a:endParaRPr>
          </a:p>
        </p:txBody>
      </p:sp>
      <p:pic>
        <p:nvPicPr>
          <p:cNvPr id="5" name="Content Placeholder 4" descr="This is a screenshot of the ezFedGrants External Portal Request Access Role Selection screen. Along the top of the screen are tabs labeled Home and RA-533. RA-533 is the automatically-generated access request number for this example and  appears as the title for the Request Access tab. In a column along the left of the screen are three links, which are: Home, Request Access, and Contact USDA. In the top right corner of the screen is the user's username. The body of the screen contains information about the access request. The body header displays the title Request Access RA-533 to the left, and to the far right are buttons for Print and Next. At the top of the body of the screen is the request status, which is currently Draft. Below this are three numbered blue circles indicating the stages of the access request. The stages are: Role Selection, Organization, and Personal Information. The first circle for Role Selection is darker blue than the other two, indicating the currently selected stage. The lower portion of the body of the screen contains information and fields relevant to the current stage.  There are two fields available for the role selection stage. The first field, labeled User Role, includes a drop down menu. This field is indicated by a red box. The second field, labeled Justification Narrative, is a large text box. At the bottom of the screen is a collapsed tab labeled Additional Information. A second image, containing a zoom of the User Role field and the three stages, overlays the screenshot" title="ezFedGrants External Portal Request Access Role Selection Screen"/>
          <p:cNvPicPr>
            <a:picLocks noGrp="1"/>
          </p:cNvPicPr>
          <p:nvPr>
            <p:ph idx="1"/>
          </p:nvPr>
        </p:nvPicPr>
        <p:blipFill>
          <a:blip r:embed="rId2"/>
          <a:stretch>
            <a:fillRect/>
          </a:stretch>
        </p:blipFill>
        <p:spPr>
          <a:xfrm>
            <a:off x="743491" y="1698625"/>
            <a:ext cx="10679617" cy="4662488"/>
          </a:xfrm>
          <a:prstGeom prst="rect">
            <a:avLst/>
          </a:prstGeom>
        </p:spPr>
      </p:pic>
      <p:sp>
        <p:nvSpPr>
          <p:cNvPr id="3" name="Rectangle 2"/>
          <p:cNvSpPr/>
          <p:nvPr/>
        </p:nvSpPr>
        <p:spPr>
          <a:xfrm>
            <a:off x="463826" y="1854634"/>
            <a:ext cx="6096000" cy="1200329"/>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On the </a:t>
            </a:r>
            <a:r>
              <a:rPr lang="en-US" b="1" dirty="0">
                <a:solidFill>
                  <a:srgbClr val="00B0F0"/>
                </a:solidFill>
                <a:latin typeface="Arial" panose="020B0604020202020204" pitchFamily="34" charset="0"/>
                <a:ea typeface="Arial" panose="020B0604020202020204" pitchFamily="34" charset="0"/>
              </a:rPr>
              <a:t>Request Access </a:t>
            </a:r>
            <a:r>
              <a:rPr lang="en-US" dirty="0">
                <a:solidFill>
                  <a:srgbClr val="00B0F0"/>
                </a:solidFill>
                <a:latin typeface="Arial" panose="020B0604020202020204" pitchFamily="34" charset="0"/>
                <a:ea typeface="Arial" panose="020B0604020202020204" pitchFamily="34" charset="0"/>
              </a:rPr>
              <a:t>screen, click the </a:t>
            </a:r>
            <a:r>
              <a:rPr lang="en-US" b="1" dirty="0">
                <a:solidFill>
                  <a:srgbClr val="00B0F0"/>
                </a:solidFill>
                <a:latin typeface="Arial" panose="020B0604020202020204" pitchFamily="34" charset="0"/>
                <a:ea typeface="Arial" panose="020B0604020202020204" pitchFamily="34" charset="0"/>
              </a:rPr>
              <a:t>User Role </a:t>
            </a:r>
            <a:r>
              <a:rPr lang="en-US" dirty="0">
                <a:solidFill>
                  <a:srgbClr val="00B0F0"/>
                </a:solidFill>
                <a:latin typeface="Arial" panose="020B0604020202020204" pitchFamily="34" charset="0"/>
                <a:ea typeface="Arial" panose="020B0604020202020204" pitchFamily="34" charset="0"/>
              </a:rPr>
              <a:t>field and click your desired role from the </a:t>
            </a:r>
            <a:r>
              <a:rPr lang="en-US" b="1" dirty="0">
                <a:solidFill>
                  <a:srgbClr val="00B0F0"/>
                </a:solidFill>
                <a:latin typeface="Arial" panose="020B0604020202020204" pitchFamily="34" charset="0"/>
                <a:ea typeface="Arial" panose="020B0604020202020204" pitchFamily="34" charset="0"/>
              </a:rPr>
              <a:t>User Role </a:t>
            </a:r>
            <a:r>
              <a:rPr lang="en-US" dirty="0">
                <a:solidFill>
                  <a:srgbClr val="00B0F0"/>
                </a:solidFill>
                <a:latin typeface="Arial" panose="020B0604020202020204" pitchFamily="34" charset="0"/>
                <a:ea typeface="Arial" panose="020B0604020202020204" pitchFamily="34" charset="0"/>
              </a:rPr>
              <a:t>dropdown menu.</a:t>
            </a:r>
            <a:r>
              <a:rPr lang="en-US" b="1"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If you are the first user for your organization you must select the </a:t>
            </a:r>
            <a:r>
              <a:rPr lang="en-US" b="1" dirty="0">
                <a:solidFill>
                  <a:srgbClr val="00B0F0"/>
                </a:solidFill>
                <a:latin typeface="Arial" panose="020B0604020202020204" pitchFamily="34" charset="0"/>
                <a:ea typeface="Arial" panose="020B0604020202020204" pitchFamily="34" charset="0"/>
              </a:rPr>
              <a:t>Grants Administrative Officer </a:t>
            </a:r>
            <a:r>
              <a:rPr lang="en-US" dirty="0">
                <a:solidFill>
                  <a:srgbClr val="00B0F0"/>
                </a:solidFill>
                <a:latin typeface="Arial" panose="020B0604020202020204" pitchFamily="34" charset="0"/>
                <a:ea typeface="Arial" panose="020B0604020202020204" pitchFamily="34" charset="0"/>
              </a:rPr>
              <a:t>role. </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4999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32</a:t>
            </a:fld>
            <a:endParaRPr lang="en-US" sz="1800" kern="0" dirty="0">
              <a:solidFill>
                <a:sysClr val="windowText" lastClr="000000"/>
              </a:solidFill>
            </a:endParaRPr>
          </a:p>
        </p:txBody>
      </p:sp>
      <p:pic>
        <p:nvPicPr>
          <p:cNvPr id="5" name="Content Placeholder 4" descr="Please refer to the alt text for step three for a complete description of this screen. The Justification Narrative text box is indicated by a red box. A second image, containing a zoom of the area with the red box, overlays the screenshot." title="Request Access Role Selection Screen"/>
          <p:cNvPicPr>
            <a:picLocks noGrp="1"/>
          </p:cNvPicPr>
          <p:nvPr>
            <p:ph idx="1"/>
          </p:nvPr>
        </p:nvPicPr>
        <p:blipFill>
          <a:blip r:embed="rId2"/>
          <a:stretch>
            <a:fillRect/>
          </a:stretch>
        </p:blipFill>
        <p:spPr>
          <a:xfrm>
            <a:off x="761470" y="1698625"/>
            <a:ext cx="10643659" cy="4662488"/>
          </a:xfrm>
          <a:prstGeom prst="rect">
            <a:avLst/>
          </a:prstGeom>
        </p:spPr>
      </p:pic>
      <p:sp>
        <p:nvSpPr>
          <p:cNvPr id="3" name="Rectangle 2"/>
          <p:cNvSpPr/>
          <p:nvPr/>
        </p:nvSpPr>
        <p:spPr>
          <a:xfrm>
            <a:off x="1258957" y="1939644"/>
            <a:ext cx="3101008" cy="1200329"/>
          </a:xfrm>
          <a:prstGeom prst="rect">
            <a:avLst/>
          </a:prstGeom>
          <a:solidFill>
            <a:schemeClr val="bg1"/>
          </a:solidFill>
          <a:ln w="38100">
            <a:solidFill>
              <a:srgbClr val="00B0F0"/>
            </a:solidFill>
          </a:ln>
        </p:spPr>
        <p:txBody>
          <a:bodyPr wrap="square">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Justification Narrative </a:t>
            </a:r>
            <a:r>
              <a:rPr lang="en-US" dirty="0">
                <a:solidFill>
                  <a:srgbClr val="00B0F0"/>
                </a:solidFill>
                <a:latin typeface="Arial" panose="020B0604020202020204" pitchFamily="34" charset="0"/>
                <a:ea typeface="Arial" panose="020B0604020202020204" pitchFamily="34" charset="0"/>
              </a:rPr>
              <a:t>text box, and enter the justification for your access request.</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3569304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33</a:t>
            </a:fld>
            <a:endParaRPr lang="en-US" sz="1800" kern="0" dirty="0">
              <a:solidFill>
                <a:sysClr val="windowText" lastClr="000000"/>
              </a:solidFill>
            </a:endParaRPr>
          </a:p>
        </p:txBody>
      </p:sp>
      <p:pic>
        <p:nvPicPr>
          <p:cNvPr id="5" name="Content Placeholder 4" descr="Please refer to the alt text for step three for a complete description of this screen. The Next button in the top right corner of the body header is indicated by a red box. A second image, containing a zoom of the area with the red box, overlays the screenshot." title="Request Access Role Selection Screen"/>
          <p:cNvPicPr>
            <a:picLocks noGrp="1"/>
          </p:cNvPicPr>
          <p:nvPr>
            <p:ph idx="1"/>
          </p:nvPr>
        </p:nvPicPr>
        <p:blipFill>
          <a:blip r:embed="rId2"/>
          <a:stretch>
            <a:fillRect/>
          </a:stretch>
        </p:blipFill>
        <p:spPr>
          <a:xfrm>
            <a:off x="768688" y="1698625"/>
            <a:ext cx="10629223" cy="4662488"/>
          </a:xfrm>
          <a:prstGeom prst="rect">
            <a:avLst/>
          </a:prstGeom>
        </p:spPr>
      </p:pic>
      <p:sp>
        <p:nvSpPr>
          <p:cNvPr id="3" name="Rectangle 2"/>
          <p:cNvSpPr/>
          <p:nvPr/>
        </p:nvSpPr>
        <p:spPr>
          <a:xfrm>
            <a:off x="1801287" y="1999927"/>
            <a:ext cx="6096000" cy="923330"/>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Once you have selected your role and entered your justification comments, click the </a:t>
            </a:r>
            <a:r>
              <a:rPr lang="en-US" b="1" dirty="0">
                <a:solidFill>
                  <a:srgbClr val="00B0F0"/>
                </a:solidFill>
                <a:latin typeface="Arial" panose="020B0604020202020204" pitchFamily="34" charset="0"/>
                <a:ea typeface="Arial" panose="020B0604020202020204" pitchFamily="34" charset="0"/>
              </a:rPr>
              <a:t>Next </a:t>
            </a:r>
            <a:r>
              <a:rPr lang="en-US" dirty="0">
                <a:solidFill>
                  <a:srgbClr val="00B0F0"/>
                </a:solidFill>
                <a:latin typeface="Arial" panose="020B0604020202020204" pitchFamily="34" charset="0"/>
                <a:ea typeface="Arial" panose="020B0604020202020204" pitchFamily="34" charset="0"/>
              </a:rPr>
              <a:t>button to move to part two of the </a:t>
            </a:r>
            <a:r>
              <a:rPr lang="en-US" b="1" dirty="0">
                <a:solidFill>
                  <a:srgbClr val="00B0F0"/>
                </a:solidFill>
                <a:latin typeface="Arial" panose="020B0604020202020204" pitchFamily="34" charset="0"/>
                <a:ea typeface="Arial" panose="020B0604020202020204" pitchFamily="34" charset="0"/>
              </a:rPr>
              <a:t>Request Access </a:t>
            </a:r>
            <a:r>
              <a:rPr lang="en-US" dirty="0">
                <a:solidFill>
                  <a:srgbClr val="00B0F0"/>
                </a:solidFill>
                <a:latin typeface="Arial" panose="020B0604020202020204" pitchFamily="34" charset="0"/>
                <a:ea typeface="Arial" panose="020B0604020202020204" pitchFamily="34" charset="0"/>
              </a:rPr>
              <a:t>screen.</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45969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34</a:t>
            </a:fld>
            <a:endParaRPr lang="en-US" sz="1800" kern="0" dirty="0">
              <a:solidFill>
                <a:sysClr val="windowText" lastClr="000000"/>
              </a:solidFill>
            </a:endParaRPr>
          </a:p>
        </p:txBody>
      </p:sp>
      <p:pic>
        <p:nvPicPr>
          <p:cNvPr id="5" name="Content Placeholder 4" descr="This is a screenshot of the ezFedGrants External Portal Request Access Organization screen. Along the top of the screen are tabs labeled Home and RA-533. In a column along the left of the screen are three links, which are: Home, Request Access, and Contact USDA. In the top right corner of the screen is the user's username. The body of the screen contains information about the access request. The body header displays the title Request Access RA-533 to the left, and to the far right are buttons for Print, Previous, and Next. At the top of the body of the screen is the request status, which is currently Draft. Below this are three numbered blue circles indicating the stages of the access request. The stages are: Role Selection, Organization, and Personal Information. The second circle for Organization is darker blue than the other two, indicating the currently selected stage. The lower portion of the body of the screen contains information and fields relevant to the current stage. There are eight fields available for organization details, and a button labeled Find Organization. This button is indicated with a red box. At the bottom of the screen is a collapsed tab labeled Additional Information. A second image, containing a zoom of the Find Organization button and the three stages, overlays the screenshot." title="Request Access Organization Screen"/>
          <p:cNvPicPr>
            <a:picLocks noGrp="1"/>
          </p:cNvPicPr>
          <p:nvPr>
            <p:ph idx="1"/>
          </p:nvPr>
        </p:nvPicPr>
        <p:blipFill>
          <a:blip r:embed="rId2"/>
          <a:stretch>
            <a:fillRect/>
          </a:stretch>
        </p:blipFill>
        <p:spPr>
          <a:xfrm>
            <a:off x="361950" y="1929945"/>
            <a:ext cx="11442700" cy="4199848"/>
          </a:xfrm>
          <a:prstGeom prst="rect">
            <a:avLst/>
          </a:prstGeom>
        </p:spPr>
      </p:pic>
      <p:sp>
        <p:nvSpPr>
          <p:cNvPr id="3" name="Rectangle 2"/>
          <p:cNvSpPr/>
          <p:nvPr/>
        </p:nvSpPr>
        <p:spPr>
          <a:xfrm>
            <a:off x="543338" y="1755409"/>
            <a:ext cx="6453809" cy="923330"/>
          </a:xfrm>
          <a:prstGeom prst="rect">
            <a:avLst/>
          </a:prstGeom>
          <a:solidFill>
            <a:schemeClr val="bg1"/>
          </a:solidFill>
          <a:ln w="38100">
            <a:solidFill>
              <a:srgbClr val="00B0F0"/>
            </a:solidFill>
          </a:ln>
        </p:spPr>
        <p:txBody>
          <a:bodyPr wrap="square">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On part two of the </a:t>
            </a:r>
            <a:r>
              <a:rPr lang="en-US" b="1" dirty="0">
                <a:solidFill>
                  <a:srgbClr val="00B0F0"/>
                </a:solidFill>
                <a:latin typeface="Arial" panose="020B0604020202020204" pitchFamily="34" charset="0"/>
                <a:ea typeface="Arial" panose="020B0604020202020204" pitchFamily="34" charset="0"/>
              </a:rPr>
              <a:t>Request Access </a:t>
            </a:r>
            <a:r>
              <a:rPr lang="en-US" dirty="0">
                <a:solidFill>
                  <a:srgbClr val="00B0F0"/>
                </a:solidFill>
                <a:latin typeface="Arial" panose="020B0604020202020204" pitchFamily="34" charset="0"/>
                <a:ea typeface="Arial" panose="020B0604020202020204" pitchFamily="34" charset="0"/>
              </a:rPr>
              <a:t>screen, click the </a:t>
            </a:r>
            <a:r>
              <a:rPr lang="en-US" b="1" dirty="0">
                <a:solidFill>
                  <a:srgbClr val="00B0F0"/>
                </a:solidFill>
                <a:latin typeface="Arial" panose="020B0604020202020204" pitchFamily="34" charset="0"/>
                <a:ea typeface="Arial" panose="020B0604020202020204" pitchFamily="34" charset="0"/>
              </a:rPr>
              <a:t>Find Organization </a:t>
            </a:r>
            <a:r>
              <a:rPr lang="en-US" dirty="0">
                <a:solidFill>
                  <a:srgbClr val="00B0F0"/>
                </a:solidFill>
                <a:latin typeface="Arial" panose="020B0604020202020204" pitchFamily="34" charset="0"/>
                <a:ea typeface="Arial" panose="020B0604020202020204" pitchFamily="34" charset="0"/>
              </a:rPr>
              <a:t>button to open the </a:t>
            </a:r>
            <a:r>
              <a:rPr lang="en-US" b="1" dirty="0">
                <a:solidFill>
                  <a:srgbClr val="00B0F0"/>
                </a:solidFill>
                <a:latin typeface="Arial" panose="020B0604020202020204" pitchFamily="34" charset="0"/>
                <a:ea typeface="Arial" panose="020B0604020202020204" pitchFamily="34" charset="0"/>
              </a:rPr>
              <a:t>Search Organization </a:t>
            </a:r>
            <a:r>
              <a:rPr lang="en-US" dirty="0">
                <a:solidFill>
                  <a:srgbClr val="00B0F0"/>
                </a:solidFill>
                <a:latin typeface="Arial" panose="020B0604020202020204" pitchFamily="34" charset="0"/>
                <a:ea typeface="Arial" panose="020B0604020202020204" pitchFamily="34" charset="0"/>
              </a:rPr>
              <a:t>popup window and search for your organization.</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1758830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35</a:t>
            </a:fld>
            <a:endParaRPr lang="en-US" sz="1800" kern="0" dirty="0">
              <a:solidFill>
                <a:sysClr val="windowText" lastClr="000000"/>
              </a:solidFill>
            </a:endParaRPr>
          </a:p>
        </p:txBody>
      </p:sp>
      <p:pic>
        <p:nvPicPr>
          <p:cNvPr id="5" name="Content Placeholder 4" descr="This is a screenshot of the Search Organization popup window, which appears when the user clicks the Find Organization button on the Request Access Organization screen. The Search Organziation popup window displays seven search criteria fields in the center of the window, and two buttons for Search and Clear in the lower left of the window. In the top right of the window header is a small X, which the user may click to close the Search Organization popup window. The search criteria fields are indicated with a red box." title="Search Organization Popup Window"/>
          <p:cNvPicPr>
            <a:picLocks noGrp="1"/>
          </p:cNvPicPr>
          <p:nvPr>
            <p:ph idx="1"/>
          </p:nvPr>
        </p:nvPicPr>
        <p:blipFill rotWithShape="1">
          <a:blip r:embed="rId2"/>
          <a:srcRect l="23164" t="34347" r="11555" b="13968"/>
          <a:stretch/>
        </p:blipFill>
        <p:spPr bwMode="auto">
          <a:xfrm>
            <a:off x="919238" y="2193591"/>
            <a:ext cx="10328123" cy="3672555"/>
          </a:xfrm>
          <a:prstGeom prst="rect">
            <a:avLst/>
          </a:prstGeom>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5526157" y="1986674"/>
            <a:ext cx="6096000" cy="923330"/>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In the </a:t>
            </a:r>
            <a:r>
              <a:rPr lang="en-US" b="1" dirty="0">
                <a:solidFill>
                  <a:srgbClr val="00B0F0"/>
                </a:solidFill>
                <a:latin typeface="Arial" panose="020B0604020202020204" pitchFamily="34" charset="0"/>
                <a:ea typeface="Arial" panose="020B0604020202020204" pitchFamily="34" charset="0"/>
              </a:rPr>
              <a:t>Search Organization </a:t>
            </a:r>
            <a:r>
              <a:rPr lang="en-US" dirty="0">
                <a:solidFill>
                  <a:srgbClr val="00B0F0"/>
                </a:solidFill>
                <a:latin typeface="Arial" panose="020B0604020202020204" pitchFamily="34" charset="0"/>
                <a:ea typeface="Arial" panose="020B0604020202020204" pitchFamily="34" charset="0"/>
              </a:rPr>
              <a:t>popup window, enter the applicable/known criteria for your organization into the given search fields.</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38448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36</a:t>
            </a:fld>
            <a:endParaRPr lang="en-US" sz="1800" kern="0" dirty="0">
              <a:solidFill>
                <a:sysClr val="windowText" lastClr="000000"/>
              </a:solidFill>
            </a:endParaRPr>
          </a:p>
        </p:txBody>
      </p:sp>
      <p:pic>
        <p:nvPicPr>
          <p:cNvPr id="5" name="Content Placeholder 4" descr="Please refer to the alt text for step seven for a complete description of this popup window. The Search button is indicated with a red box." title="Search Organization popup window"/>
          <p:cNvPicPr>
            <a:picLocks noGrp="1"/>
          </p:cNvPicPr>
          <p:nvPr>
            <p:ph idx="1"/>
          </p:nvPr>
        </p:nvPicPr>
        <p:blipFill rotWithShape="1">
          <a:blip r:embed="rId2"/>
          <a:srcRect l="23248" t="33998" r="11602" b="14325"/>
          <a:stretch/>
        </p:blipFill>
        <p:spPr bwMode="auto">
          <a:xfrm>
            <a:off x="929601" y="2181570"/>
            <a:ext cx="10307398" cy="3696598"/>
          </a:xfrm>
          <a:prstGeom prst="rect">
            <a:avLst/>
          </a:prstGeom>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3790122" y="4868374"/>
            <a:ext cx="6096000" cy="646331"/>
          </a:xfrm>
          <a:prstGeom prst="rect">
            <a:avLst/>
          </a:prstGeom>
          <a:solidFill>
            <a:schemeClr val="bg1"/>
          </a:solidFill>
          <a:ln w="38100">
            <a:noFill/>
          </a:ln>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When you have entered all relevant search criteria, click the </a:t>
            </a:r>
            <a:r>
              <a:rPr lang="en-US" b="1" dirty="0">
                <a:solidFill>
                  <a:srgbClr val="00B0F0"/>
                </a:solidFill>
                <a:latin typeface="Arial" panose="020B0604020202020204" pitchFamily="34" charset="0"/>
                <a:ea typeface="Arial" panose="020B0604020202020204" pitchFamily="34" charset="0"/>
              </a:rPr>
              <a:t>Search </a:t>
            </a:r>
            <a:r>
              <a:rPr lang="en-US" dirty="0">
                <a:solidFill>
                  <a:srgbClr val="00B0F0"/>
                </a:solidFill>
                <a:latin typeface="Arial" panose="020B0604020202020204" pitchFamily="34" charset="0"/>
                <a:ea typeface="Arial" panose="020B0604020202020204" pitchFamily="34" charset="0"/>
              </a:rPr>
              <a:t>button.</a:t>
            </a:r>
            <a:endParaRPr lang="en-US" b="1" dirty="0">
              <a:solidFill>
                <a:srgbClr val="00B0F0"/>
              </a:solidFill>
              <a:latin typeface="Arial" panose="020B0604020202020204" pitchFamily="34" charset="0"/>
              <a:ea typeface="Arial" panose="020B0604020202020204" pitchFamily="34" charset="0"/>
            </a:endParaRPr>
          </a:p>
        </p:txBody>
      </p:sp>
      <p:cxnSp>
        <p:nvCxnSpPr>
          <p:cNvPr id="7" name="Straight Arrow Connector 6"/>
          <p:cNvCxnSpPr/>
          <p:nvPr/>
        </p:nvCxnSpPr>
        <p:spPr bwMode="auto">
          <a:xfrm flipH="1" flipV="1">
            <a:off x="2146303" y="4890052"/>
            <a:ext cx="1617314" cy="291548"/>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9173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37</a:t>
            </a:fld>
            <a:endParaRPr lang="en-US" sz="1800" kern="0" dirty="0">
              <a:solidFill>
                <a:sysClr val="windowText" lastClr="000000"/>
              </a:solidFill>
            </a:endParaRPr>
          </a:p>
        </p:txBody>
      </p:sp>
      <p:pic>
        <p:nvPicPr>
          <p:cNvPr id="5" name="Content Placeholder 4" descr="Please refer to the alt text for step seven for a complete description of this popup window. The user has executed a search by clicking the search button. As a result, a table labeled Search Results has appeared below the Search and Clear buttons. The user has scrolled down to view the Search Results table. At the top left of the table is a button labeled Export. There are eight columns of information to the table. One result listed is listed in the table. The Search Results table is indicated by a red box." title="Search Organization popup window"/>
          <p:cNvPicPr>
            <a:picLocks noGrp="1"/>
          </p:cNvPicPr>
          <p:nvPr>
            <p:ph idx="1"/>
          </p:nvPr>
        </p:nvPicPr>
        <p:blipFill rotWithShape="1">
          <a:blip r:embed="rId2"/>
          <a:srcRect l="23207" t="33857" r="11674" b="15752"/>
          <a:stretch/>
        </p:blipFill>
        <p:spPr bwMode="auto">
          <a:xfrm>
            <a:off x="935154" y="2198767"/>
            <a:ext cx="10296291" cy="3662204"/>
          </a:xfrm>
          <a:prstGeom prst="rect">
            <a:avLst/>
          </a:prstGeom>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3670853" y="3383538"/>
            <a:ext cx="6096000" cy="646331"/>
          </a:xfrm>
          <a:prstGeom prst="rect">
            <a:avLst/>
          </a:prstGeom>
          <a:solidFill>
            <a:schemeClr val="bg1"/>
          </a:solidFill>
          <a:ln w="38100">
            <a:noFill/>
          </a:ln>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Scroll down in the </a:t>
            </a:r>
            <a:r>
              <a:rPr lang="en-US" b="1" dirty="0">
                <a:solidFill>
                  <a:srgbClr val="00B0F0"/>
                </a:solidFill>
                <a:latin typeface="Arial" panose="020B0604020202020204" pitchFamily="34" charset="0"/>
                <a:ea typeface="Arial" panose="020B0604020202020204" pitchFamily="34" charset="0"/>
              </a:rPr>
              <a:t>Search Organization </a:t>
            </a:r>
            <a:r>
              <a:rPr lang="en-US" dirty="0">
                <a:solidFill>
                  <a:srgbClr val="00B0F0"/>
                </a:solidFill>
                <a:latin typeface="Arial" panose="020B0604020202020204" pitchFamily="34" charset="0"/>
                <a:ea typeface="Arial" panose="020B0604020202020204" pitchFamily="34" charset="0"/>
              </a:rPr>
              <a:t>popup window to the </a:t>
            </a:r>
            <a:r>
              <a:rPr lang="en-US" b="1" dirty="0">
                <a:solidFill>
                  <a:srgbClr val="00B0F0"/>
                </a:solidFill>
                <a:latin typeface="Arial" panose="020B0604020202020204" pitchFamily="34" charset="0"/>
                <a:ea typeface="Arial" panose="020B0604020202020204" pitchFamily="34" charset="0"/>
              </a:rPr>
              <a:t>Search Results </a:t>
            </a:r>
            <a:r>
              <a:rPr lang="en-US" dirty="0">
                <a:solidFill>
                  <a:srgbClr val="00B0F0"/>
                </a:solidFill>
                <a:latin typeface="Arial" panose="020B0604020202020204" pitchFamily="34" charset="0"/>
                <a:ea typeface="Arial" panose="020B0604020202020204" pitchFamily="34" charset="0"/>
              </a:rPr>
              <a:t>section.</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72147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38</a:t>
            </a:fld>
            <a:endParaRPr lang="en-US" sz="1800" kern="0" dirty="0">
              <a:solidFill>
                <a:sysClr val="windowText" lastClr="000000"/>
              </a:solidFill>
            </a:endParaRPr>
          </a:p>
        </p:txBody>
      </p:sp>
      <p:pic>
        <p:nvPicPr>
          <p:cNvPr id="5" name="Content Placeholder 4" descr="Please refer to the alt text for step seven for a complete description of this popup window. The first cell of the first column of the Search Results table, containing a link labeled Join Organization, is indicated by a red box." title="Join Organization"/>
          <p:cNvPicPr>
            <a:picLocks noGrp="1"/>
          </p:cNvPicPr>
          <p:nvPr>
            <p:ph idx="1"/>
          </p:nvPr>
        </p:nvPicPr>
        <p:blipFill rotWithShape="1">
          <a:blip r:embed="rId2"/>
          <a:srcRect l="23256" t="33521" r="11642" b="15413"/>
          <a:stretch/>
        </p:blipFill>
        <p:spPr bwMode="auto">
          <a:xfrm>
            <a:off x="886891" y="2164511"/>
            <a:ext cx="10392818" cy="3730716"/>
          </a:xfrm>
          <a:prstGeom prst="rect">
            <a:avLst/>
          </a:prstGeom>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3591339" y="3292662"/>
            <a:ext cx="6096000" cy="1200329"/>
          </a:xfrm>
          <a:prstGeom prst="rect">
            <a:avLst/>
          </a:prstGeom>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Locate your organization in the </a:t>
            </a:r>
            <a:r>
              <a:rPr lang="en-US" b="1" dirty="0">
                <a:solidFill>
                  <a:srgbClr val="00B0F0"/>
                </a:solidFill>
                <a:latin typeface="Arial" panose="020B0604020202020204" pitchFamily="34" charset="0"/>
                <a:ea typeface="Arial" panose="020B0604020202020204" pitchFamily="34" charset="0"/>
              </a:rPr>
              <a:t>Search Results </a:t>
            </a:r>
            <a:r>
              <a:rPr lang="en-US" dirty="0">
                <a:solidFill>
                  <a:srgbClr val="00B0F0"/>
                </a:solidFill>
                <a:latin typeface="Arial" panose="020B0604020202020204" pitchFamily="34" charset="0"/>
                <a:ea typeface="Arial" panose="020B0604020202020204" pitchFamily="34" charset="0"/>
              </a:rPr>
              <a:t>section, and click the </a:t>
            </a:r>
            <a:r>
              <a:rPr lang="en-US" b="1" dirty="0">
                <a:solidFill>
                  <a:srgbClr val="00B0F0"/>
                </a:solidFill>
                <a:latin typeface="Arial" panose="020B0604020202020204" pitchFamily="34" charset="0"/>
                <a:ea typeface="Arial" panose="020B0604020202020204" pitchFamily="34" charset="0"/>
              </a:rPr>
              <a:t>Join Organization </a:t>
            </a:r>
            <a:r>
              <a:rPr lang="en-US" dirty="0">
                <a:solidFill>
                  <a:srgbClr val="00B0F0"/>
                </a:solidFill>
                <a:latin typeface="Arial" panose="020B0604020202020204" pitchFamily="34" charset="0"/>
                <a:ea typeface="Arial" panose="020B0604020202020204" pitchFamily="34" charset="0"/>
              </a:rPr>
              <a:t>link to the left of the organization name. This will close the </a:t>
            </a:r>
            <a:r>
              <a:rPr lang="en-US" b="1" dirty="0">
                <a:solidFill>
                  <a:srgbClr val="00B0F0"/>
                </a:solidFill>
                <a:latin typeface="Arial" panose="020B0604020202020204" pitchFamily="34" charset="0"/>
                <a:ea typeface="Arial" panose="020B0604020202020204" pitchFamily="34" charset="0"/>
              </a:rPr>
              <a:t>Search Organization </a:t>
            </a:r>
            <a:r>
              <a:rPr lang="en-US" dirty="0">
                <a:solidFill>
                  <a:srgbClr val="00B0F0"/>
                </a:solidFill>
                <a:latin typeface="Arial" panose="020B0604020202020204" pitchFamily="34" charset="0"/>
                <a:ea typeface="Arial" panose="020B0604020202020204" pitchFamily="34" charset="0"/>
              </a:rPr>
              <a:t>popup window.</a:t>
            </a:r>
            <a:endParaRPr lang="en-US" b="1" dirty="0">
              <a:solidFill>
                <a:srgbClr val="00B0F0"/>
              </a:solidFill>
              <a:latin typeface="Arial" panose="020B0604020202020204" pitchFamily="34" charset="0"/>
              <a:ea typeface="Arial" panose="020B0604020202020204" pitchFamily="34" charset="0"/>
            </a:endParaRPr>
          </a:p>
        </p:txBody>
      </p:sp>
      <p:cxnSp>
        <p:nvCxnSpPr>
          <p:cNvPr id="7" name="Straight Arrow Connector 6"/>
          <p:cNvCxnSpPr/>
          <p:nvPr/>
        </p:nvCxnSpPr>
        <p:spPr bwMode="auto">
          <a:xfrm flipH="1">
            <a:off x="2491409" y="4492487"/>
            <a:ext cx="1086678" cy="583096"/>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27369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39</a:t>
            </a:fld>
            <a:endParaRPr lang="en-US" sz="1800" kern="0" dirty="0">
              <a:solidFill>
                <a:sysClr val="windowText" lastClr="000000"/>
              </a:solidFill>
            </a:endParaRPr>
          </a:p>
        </p:txBody>
      </p:sp>
      <p:pic>
        <p:nvPicPr>
          <p:cNvPr id="5" name="Content Placeholder 4" descr="Please refer to the alt text for step six for a complete description of this screen. As the user has selected her/his organization from the Search Organization popup window, the eight organization details fields have been automatically populated. The Next button, in the upper right of the screen, is indicated by a red box. A second image, containing a zoom of the are with the red box, overlays the screenshot." title="Request Access Organization Screen"/>
          <p:cNvPicPr>
            <a:picLocks noGrp="1"/>
          </p:cNvPicPr>
          <p:nvPr>
            <p:ph idx="1"/>
          </p:nvPr>
        </p:nvPicPr>
        <p:blipFill>
          <a:blip r:embed="rId2"/>
          <a:stretch>
            <a:fillRect/>
          </a:stretch>
        </p:blipFill>
        <p:spPr>
          <a:xfrm>
            <a:off x="361950" y="1897480"/>
            <a:ext cx="11442700" cy="4264777"/>
          </a:xfrm>
          <a:prstGeom prst="rect">
            <a:avLst/>
          </a:prstGeom>
        </p:spPr>
      </p:pic>
      <p:sp>
        <p:nvSpPr>
          <p:cNvPr id="3" name="Rectangle 2"/>
          <p:cNvSpPr/>
          <p:nvPr/>
        </p:nvSpPr>
        <p:spPr>
          <a:xfrm>
            <a:off x="1011771" y="2033706"/>
            <a:ext cx="4156577" cy="1477328"/>
          </a:xfrm>
          <a:prstGeom prst="rect">
            <a:avLst/>
          </a:prstGeom>
          <a:solidFill>
            <a:schemeClr val="bg1"/>
          </a:solidFill>
          <a:ln w="38100">
            <a:solidFill>
              <a:srgbClr val="00B0F0"/>
            </a:solidFill>
          </a:ln>
        </p:spPr>
        <p:txBody>
          <a:bodyPr wrap="square">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The fields in the </a:t>
            </a:r>
            <a:r>
              <a:rPr lang="en-US" b="1" dirty="0">
                <a:solidFill>
                  <a:srgbClr val="00B0F0"/>
                </a:solidFill>
                <a:latin typeface="Arial" panose="020B0604020202020204" pitchFamily="34" charset="0"/>
                <a:ea typeface="Arial" panose="020B0604020202020204" pitchFamily="34" charset="0"/>
              </a:rPr>
              <a:t>Organization Details </a:t>
            </a:r>
            <a:r>
              <a:rPr lang="en-US" dirty="0">
                <a:solidFill>
                  <a:srgbClr val="00B0F0"/>
                </a:solidFill>
                <a:latin typeface="Arial" panose="020B0604020202020204" pitchFamily="34" charset="0"/>
                <a:ea typeface="Arial" panose="020B0604020202020204" pitchFamily="34" charset="0"/>
              </a:rPr>
              <a:t>section will automatically populate with your organization’s information. Click the </a:t>
            </a:r>
            <a:r>
              <a:rPr lang="en-US" b="1" dirty="0">
                <a:solidFill>
                  <a:srgbClr val="00B0F0"/>
                </a:solidFill>
                <a:latin typeface="Arial" panose="020B0604020202020204" pitchFamily="34" charset="0"/>
                <a:ea typeface="Arial" panose="020B0604020202020204" pitchFamily="34" charset="0"/>
              </a:rPr>
              <a:t>Next </a:t>
            </a:r>
            <a:r>
              <a:rPr lang="en-US" dirty="0">
                <a:solidFill>
                  <a:srgbClr val="00B0F0"/>
                </a:solidFill>
                <a:latin typeface="Arial" panose="020B0604020202020204" pitchFamily="34" charset="0"/>
                <a:ea typeface="Arial" panose="020B0604020202020204" pitchFamily="34" charset="0"/>
              </a:rPr>
              <a:t>button to proceed to part three of the </a:t>
            </a:r>
            <a:r>
              <a:rPr lang="en-US" b="1" dirty="0">
                <a:solidFill>
                  <a:srgbClr val="00B0F0"/>
                </a:solidFill>
                <a:latin typeface="Arial" panose="020B0604020202020204" pitchFamily="34" charset="0"/>
                <a:ea typeface="Arial" panose="020B0604020202020204" pitchFamily="34" charset="0"/>
              </a:rPr>
              <a:t>Request Access </a:t>
            </a:r>
            <a:r>
              <a:rPr lang="en-US" dirty="0">
                <a:solidFill>
                  <a:srgbClr val="00B0F0"/>
                </a:solidFill>
                <a:latin typeface="Arial" panose="020B0604020202020204" pitchFamily="34" charset="0"/>
                <a:ea typeface="Arial" panose="020B0604020202020204" pitchFamily="34" charset="0"/>
              </a:rPr>
              <a:t>screen.</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17700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Course 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course, you will be able to:</a:t>
            </a:r>
          </a:p>
          <a:p>
            <a:pPr lvl="1" algn="just">
              <a:buFont typeface="Arial" panose="020B0604020202020204" pitchFamily="34" charset="0"/>
              <a:buChar char="–"/>
              <a:defRPr/>
            </a:pPr>
            <a:r>
              <a:rPr lang="en-US" sz="1800" dirty="0">
                <a:latin typeface="Calibri (body)"/>
              </a:rPr>
              <a:t>Summarize the Level 2 eAuthentication Process</a:t>
            </a:r>
          </a:p>
          <a:p>
            <a:pPr lvl="1" algn="just">
              <a:buFont typeface="Arial" panose="020B0604020202020204" pitchFamily="34" charset="0"/>
              <a:buChar char="–"/>
              <a:defRPr/>
            </a:pPr>
            <a:r>
              <a:rPr lang="en-US" sz="1800" dirty="0">
                <a:latin typeface="Calibri (body)"/>
              </a:rPr>
              <a:t>Explain the process used to gain access to the ezFedGrants External Portal</a:t>
            </a:r>
          </a:p>
          <a:p>
            <a:pPr lvl="1" algn="just">
              <a:buFont typeface="Arial" panose="020B0604020202020204" pitchFamily="34" charset="0"/>
              <a:buChar char="–"/>
              <a:defRPr/>
            </a:pPr>
            <a:r>
              <a:rPr lang="en-US" sz="1800" dirty="0">
                <a:latin typeface="Calibri (body)"/>
              </a:rPr>
              <a:t>Understand additional training offerings and how to access training materials</a:t>
            </a:r>
          </a:p>
          <a:p>
            <a:pPr lvl="1" algn="just">
              <a:buFont typeface="Arial" panose="020B0604020202020204" pitchFamily="34" charset="0"/>
              <a:buChar char="–"/>
              <a:defRPr/>
            </a:pPr>
            <a:r>
              <a:rPr lang="en-US" sz="1800" dirty="0">
                <a:latin typeface="Calibri (body)"/>
              </a:rPr>
              <a:t>Navigate to and within the ezFedGrants system</a:t>
            </a:r>
          </a:p>
          <a:p>
            <a:pPr marL="0" inden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solidFill>
                  <a:srgbClr val="000000"/>
                </a:solidFill>
              </a:rPr>
              <a:pPr>
                <a:defRPr/>
              </a:pPr>
              <a:t>4</a:t>
            </a:fld>
            <a:endParaRPr lang="en-US"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Tree>
    <p:extLst>
      <p:ext uri="{BB962C8B-B14F-4D97-AF65-F5344CB8AC3E}">
        <p14:creationId xmlns:p14="http://schemas.microsoft.com/office/powerpoint/2010/main" val="141718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40</a:t>
            </a:fld>
            <a:endParaRPr lang="en-US" sz="1800" kern="0" dirty="0">
              <a:solidFill>
                <a:sysClr val="windowText" lastClr="000000"/>
              </a:solidFill>
            </a:endParaRPr>
          </a:p>
        </p:txBody>
      </p:sp>
      <p:pic>
        <p:nvPicPr>
          <p:cNvPr id="5" name="Content Placeholder 4" descr="This is a screenshot of the ezFedGrants External Portal Request Access Personal Information screen. Along the top of the screen are tabs labeled Home and RA-533. In a column along the left of the screen are three links, which are: Home, Request Access, and Contact USDA. In the top right corner of the screen is the user's username. The body of the screen contains information about the access request. The body header displays the title Request Access RA-533 to the left, and to the far right are buttons for Print, Submit, and Previous. At the top of the body of the screen is the request status, which is currently Draft. Below this are three numbered blue circles indicating the stages of the access request. The stages are: Role Selection, Organization, and Personal Information. The third circle for Personal Information is darker blue than the other two, indicating the currently selected stage. The lower portion of the body of the screen contains information and fields relevant to the current stage. This stage contains more fields than the other two stages, therefore the user must scroll down to view all of the fields. There are two sections visible on the screen, labeled POC Details and Work Contact Information. POC Details contains five fields for Point of Contact information. The first field, labeled Organization, has been prepopulated from the Organization stage. The other four POC Details fields are: School/Dept/Div/Prog, Supervisory Point of Contact (POC), POC Email, and POC Phone, Work Contact Information contains fields for the user's work contact information. The School/Dept/Div/Prog field in the POC Details section is indicated by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965753" y="1698625"/>
            <a:ext cx="10235093" cy="4662488"/>
          </a:xfrm>
          <a:prstGeom prst="rect">
            <a:avLst/>
          </a:prstGeom>
        </p:spPr>
      </p:pic>
      <p:sp>
        <p:nvSpPr>
          <p:cNvPr id="3" name="Rectangle 2"/>
          <p:cNvSpPr/>
          <p:nvPr/>
        </p:nvSpPr>
        <p:spPr>
          <a:xfrm>
            <a:off x="4611757" y="2205983"/>
            <a:ext cx="6096000" cy="1200329"/>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In the </a:t>
            </a:r>
            <a:r>
              <a:rPr lang="en-US" b="1" dirty="0">
                <a:solidFill>
                  <a:srgbClr val="00B0F0"/>
                </a:solidFill>
                <a:latin typeface="Arial" panose="020B0604020202020204" pitchFamily="34" charset="0"/>
                <a:ea typeface="Arial" panose="020B0604020202020204" pitchFamily="34" charset="0"/>
              </a:rPr>
              <a:t>POC Details </a:t>
            </a:r>
            <a:r>
              <a:rPr lang="en-US" dirty="0">
                <a:solidFill>
                  <a:srgbClr val="00B0F0"/>
                </a:solidFill>
                <a:latin typeface="Arial" panose="020B0604020202020204" pitchFamily="34" charset="0"/>
                <a:ea typeface="Arial" panose="020B0604020202020204" pitchFamily="34" charset="0"/>
              </a:rPr>
              <a:t>section of the </a:t>
            </a:r>
            <a:r>
              <a:rPr lang="en-US" b="1" dirty="0">
                <a:solidFill>
                  <a:srgbClr val="00B0F0"/>
                </a:solidFill>
                <a:latin typeface="Arial" panose="020B0604020202020204" pitchFamily="34" charset="0"/>
                <a:ea typeface="Arial" panose="020B0604020202020204" pitchFamily="34" charset="0"/>
              </a:rPr>
              <a:t>Request Access </a:t>
            </a:r>
            <a:r>
              <a:rPr lang="en-US" dirty="0">
                <a:solidFill>
                  <a:srgbClr val="00B0F0"/>
                </a:solidFill>
                <a:latin typeface="Arial" panose="020B0604020202020204" pitchFamily="34" charset="0"/>
                <a:ea typeface="Arial" panose="020B0604020202020204" pitchFamily="34" charset="0"/>
              </a:rPr>
              <a:t>screen, click in the </a:t>
            </a:r>
            <a:r>
              <a:rPr lang="en-US" b="1" dirty="0">
                <a:solidFill>
                  <a:srgbClr val="00B0F0"/>
                </a:solidFill>
                <a:latin typeface="Arial" panose="020B0604020202020204" pitchFamily="34" charset="0"/>
                <a:ea typeface="Arial" panose="020B0604020202020204" pitchFamily="34" charset="0"/>
              </a:rPr>
              <a:t>School/</a:t>
            </a:r>
            <a:r>
              <a:rPr lang="en-US" b="1" dirty="0" err="1">
                <a:solidFill>
                  <a:srgbClr val="00B0F0"/>
                </a:solidFill>
                <a:latin typeface="Arial" panose="020B0604020202020204" pitchFamily="34" charset="0"/>
                <a:ea typeface="Arial" panose="020B0604020202020204" pitchFamily="34" charset="0"/>
              </a:rPr>
              <a:t>Dept</a:t>
            </a:r>
            <a:r>
              <a:rPr lang="en-US" b="1" dirty="0">
                <a:solidFill>
                  <a:srgbClr val="00B0F0"/>
                </a:solidFill>
                <a:latin typeface="Arial" panose="020B0604020202020204" pitchFamily="34" charset="0"/>
                <a:ea typeface="Arial" panose="020B0604020202020204" pitchFamily="34" charset="0"/>
              </a:rPr>
              <a:t>/</a:t>
            </a:r>
            <a:r>
              <a:rPr lang="en-US" b="1" dirty="0" err="1">
                <a:solidFill>
                  <a:srgbClr val="00B0F0"/>
                </a:solidFill>
                <a:latin typeface="Arial" panose="020B0604020202020204" pitchFamily="34" charset="0"/>
                <a:ea typeface="Arial" panose="020B0604020202020204" pitchFamily="34" charset="0"/>
              </a:rPr>
              <a:t>Div</a:t>
            </a:r>
            <a:r>
              <a:rPr lang="en-US" b="1" dirty="0">
                <a:solidFill>
                  <a:srgbClr val="00B0F0"/>
                </a:solidFill>
                <a:latin typeface="Arial" panose="020B0604020202020204" pitchFamily="34" charset="0"/>
                <a:ea typeface="Arial" panose="020B0604020202020204" pitchFamily="34" charset="0"/>
              </a:rPr>
              <a:t>/Prog </a:t>
            </a:r>
            <a:r>
              <a:rPr lang="en-US" dirty="0">
                <a:solidFill>
                  <a:srgbClr val="00B0F0"/>
                </a:solidFill>
                <a:latin typeface="Arial" panose="020B0604020202020204" pitchFamily="34" charset="0"/>
                <a:ea typeface="Arial" panose="020B0604020202020204" pitchFamily="34" charset="0"/>
              </a:rPr>
              <a:t>field and enter your point of contact’s school, department, division, and/or program under your organization.</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192479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41</a:t>
            </a:fld>
            <a:endParaRPr lang="en-US" sz="1800" kern="0" dirty="0">
              <a:solidFill>
                <a:sysClr val="windowText" lastClr="000000"/>
              </a:solidFill>
            </a:endParaRPr>
          </a:p>
        </p:txBody>
      </p:sp>
      <p:pic>
        <p:nvPicPr>
          <p:cNvPr id="5" name="Content Placeholder 4" descr="Please refer to the alt text for step 12 for a complete description of this screen. The third field in the POC Details section, labeled Supervisory Point of Contact (POC)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942608" y="1698625"/>
            <a:ext cx="10281383" cy="4662488"/>
          </a:xfrm>
          <a:prstGeom prst="rect">
            <a:avLst/>
          </a:prstGeom>
        </p:spPr>
      </p:pic>
      <p:sp>
        <p:nvSpPr>
          <p:cNvPr id="3" name="Rectangle 2"/>
          <p:cNvSpPr/>
          <p:nvPr/>
        </p:nvSpPr>
        <p:spPr>
          <a:xfrm>
            <a:off x="5274366" y="5122170"/>
            <a:ext cx="6096000" cy="923330"/>
          </a:xfrm>
          <a:prstGeom prst="rect">
            <a:avLst/>
          </a:prstGeom>
          <a:solidFill>
            <a:schemeClr val="bg1"/>
          </a:solidFill>
          <a:ln w="38100">
            <a:solidFill>
              <a:srgbClr val="00B0F0"/>
            </a:solidFill>
          </a:ln>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Supervisory Point of Contact (POC) </a:t>
            </a:r>
            <a:r>
              <a:rPr lang="en-US" dirty="0">
                <a:solidFill>
                  <a:srgbClr val="00B0F0"/>
                </a:solidFill>
                <a:latin typeface="Arial" panose="020B0604020202020204" pitchFamily="34" charset="0"/>
                <a:ea typeface="Arial" panose="020B0604020202020204" pitchFamily="34" charset="0"/>
              </a:rPr>
              <a:t>field and enter your point of contact for your school, department, division, or program under your organization.</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3227724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42</a:t>
            </a:fld>
            <a:endParaRPr lang="en-US" sz="1800" kern="0" dirty="0">
              <a:solidFill>
                <a:sysClr val="windowText" lastClr="000000"/>
              </a:solidFill>
            </a:endParaRPr>
          </a:p>
        </p:txBody>
      </p:sp>
      <p:pic>
        <p:nvPicPr>
          <p:cNvPr id="5" name="Content Placeholder 4" descr="Please refer to the alt text for step 12 for a complete description of this screen. The fourth field in the POC Details section, labeled POC Email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1049270" y="1698625"/>
            <a:ext cx="10068060" cy="4662488"/>
          </a:xfrm>
          <a:prstGeom prst="rect">
            <a:avLst/>
          </a:prstGeom>
        </p:spPr>
      </p:pic>
      <p:sp>
        <p:nvSpPr>
          <p:cNvPr id="3" name="Rectangle 2"/>
          <p:cNvSpPr/>
          <p:nvPr/>
        </p:nvSpPr>
        <p:spPr>
          <a:xfrm>
            <a:off x="4625008" y="2854044"/>
            <a:ext cx="6096000" cy="646331"/>
          </a:xfrm>
          <a:prstGeom prst="rect">
            <a:avLst/>
          </a:prstGeom>
          <a:solidFill>
            <a:schemeClr val="bg1"/>
          </a:solidFill>
          <a:ln w="38100">
            <a:noFill/>
          </a:ln>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POC Email </a:t>
            </a:r>
            <a:r>
              <a:rPr lang="en-US" dirty="0">
                <a:solidFill>
                  <a:srgbClr val="00B0F0"/>
                </a:solidFill>
                <a:latin typeface="Arial" panose="020B0604020202020204" pitchFamily="34" charset="0"/>
                <a:ea typeface="Arial" panose="020B0604020202020204" pitchFamily="34" charset="0"/>
              </a:rPr>
              <a:t>field and enter your point of contact’s email address.</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1530810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43</a:t>
            </a:fld>
            <a:endParaRPr lang="en-US" sz="1800" kern="0" dirty="0">
              <a:solidFill>
                <a:sysClr val="windowText" lastClr="000000"/>
              </a:solidFill>
            </a:endParaRPr>
          </a:p>
        </p:txBody>
      </p:sp>
      <p:pic>
        <p:nvPicPr>
          <p:cNvPr id="5" name="Content Placeholder 4" descr="Please refer to the alt text for step 12 for a complete description of this screen. The fifth field in the POC Details section, labeled POC Phone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921528" y="1698625"/>
            <a:ext cx="10323544" cy="4662488"/>
          </a:xfrm>
          <a:prstGeom prst="rect">
            <a:avLst/>
          </a:prstGeom>
        </p:spPr>
      </p:pic>
      <p:sp>
        <p:nvSpPr>
          <p:cNvPr id="3" name="Rectangle 2"/>
          <p:cNvSpPr/>
          <p:nvPr/>
        </p:nvSpPr>
        <p:spPr>
          <a:xfrm>
            <a:off x="4849287" y="2920304"/>
            <a:ext cx="6096000" cy="646331"/>
          </a:xfrm>
          <a:prstGeom prst="rect">
            <a:avLst/>
          </a:prstGeom>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POC Phone </a:t>
            </a:r>
            <a:r>
              <a:rPr lang="en-US" dirty="0">
                <a:solidFill>
                  <a:srgbClr val="00B0F0"/>
                </a:solidFill>
                <a:latin typeface="Arial" panose="020B0604020202020204" pitchFamily="34" charset="0"/>
                <a:ea typeface="Arial" panose="020B0604020202020204" pitchFamily="34" charset="0"/>
              </a:rPr>
              <a:t>field and enter your point of contact’s phone number.</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3082995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44</a:t>
            </a:fld>
            <a:endParaRPr lang="en-US" sz="1800" kern="0" dirty="0">
              <a:solidFill>
                <a:sysClr val="windowText" lastClr="000000"/>
              </a:solidFill>
            </a:endParaRPr>
          </a:p>
        </p:txBody>
      </p:sp>
      <p:pic>
        <p:nvPicPr>
          <p:cNvPr id="5" name="Content Placeholder 4" descr="Please refer to the alt text for step 12 for a complete description of this screen. The user has scrolled down the screen to view the Work Contact Information fields. The title of the Work Contact Information Section is indicated with a red box." title="Entering Work Contact Information"/>
          <p:cNvPicPr>
            <a:picLocks noGrp="1"/>
          </p:cNvPicPr>
          <p:nvPr>
            <p:ph idx="1"/>
          </p:nvPr>
        </p:nvPicPr>
        <p:blipFill>
          <a:blip r:embed="rId2"/>
          <a:stretch>
            <a:fillRect/>
          </a:stretch>
        </p:blipFill>
        <p:spPr>
          <a:xfrm>
            <a:off x="982170" y="1698625"/>
            <a:ext cx="10202259" cy="4662488"/>
          </a:xfrm>
          <a:prstGeom prst="rect">
            <a:avLst/>
          </a:prstGeom>
        </p:spPr>
      </p:pic>
      <p:sp>
        <p:nvSpPr>
          <p:cNvPr id="3" name="Rectangle 2"/>
          <p:cNvSpPr/>
          <p:nvPr/>
        </p:nvSpPr>
        <p:spPr>
          <a:xfrm>
            <a:off x="6453809" y="3081331"/>
            <a:ext cx="5035826" cy="1477328"/>
          </a:xfrm>
          <a:prstGeom prst="rect">
            <a:avLst/>
          </a:prstGeom>
          <a:solidFill>
            <a:schemeClr val="bg1"/>
          </a:solidFill>
          <a:ln w="38100">
            <a:solidFill>
              <a:srgbClr val="00B0F0"/>
            </a:solidFill>
          </a:ln>
        </p:spPr>
        <p:txBody>
          <a:bodyPr wrap="square">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Scroll down to the </a:t>
            </a:r>
            <a:r>
              <a:rPr lang="en-US" b="1" dirty="0">
                <a:solidFill>
                  <a:srgbClr val="00B0F0"/>
                </a:solidFill>
                <a:latin typeface="Arial" panose="020B0604020202020204" pitchFamily="34" charset="0"/>
                <a:ea typeface="Arial" panose="020B0604020202020204" pitchFamily="34" charset="0"/>
              </a:rPr>
              <a:t>Work Contact Information </a:t>
            </a:r>
            <a:r>
              <a:rPr lang="en-US" dirty="0">
                <a:solidFill>
                  <a:srgbClr val="00B0F0"/>
                </a:solidFill>
                <a:latin typeface="Arial" panose="020B0604020202020204" pitchFamily="34" charset="0"/>
                <a:ea typeface="Arial" panose="020B0604020202020204" pitchFamily="34" charset="0"/>
              </a:rPr>
              <a:t>section. In this section you will enter details about yourself, </a:t>
            </a:r>
            <a:r>
              <a:rPr lang="en-US" i="1" dirty="0">
                <a:solidFill>
                  <a:srgbClr val="00B0F0"/>
                </a:solidFill>
                <a:latin typeface="Arial" panose="020B0604020202020204" pitchFamily="34" charset="0"/>
                <a:ea typeface="Arial" panose="020B0604020202020204" pitchFamily="34" charset="0"/>
              </a:rPr>
              <a:t>not</a:t>
            </a:r>
            <a:r>
              <a:rPr lang="en-US" dirty="0">
                <a:solidFill>
                  <a:srgbClr val="00B0F0"/>
                </a:solidFill>
                <a:latin typeface="Arial" panose="020B0604020202020204" pitchFamily="34" charset="0"/>
                <a:ea typeface="Arial" panose="020B0604020202020204" pitchFamily="34" charset="0"/>
              </a:rPr>
              <a:t> your POC.</a:t>
            </a:r>
            <a:r>
              <a:rPr lang="en-US" b="1"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Fields with an asterisk (*) are required. Some fields may pre-populate based on your eAuthentication profile.</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42829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45</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Professional Title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856007" y="1698625"/>
            <a:ext cx="10454586" cy="4662488"/>
          </a:xfrm>
          <a:prstGeom prst="rect">
            <a:avLst/>
          </a:prstGeom>
        </p:spPr>
      </p:pic>
      <p:sp>
        <p:nvSpPr>
          <p:cNvPr id="3" name="Rectangle 2"/>
          <p:cNvSpPr/>
          <p:nvPr/>
        </p:nvSpPr>
        <p:spPr>
          <a:xfrm>
            <a:off x="5844209" y="2973313"/>
            <a:ext cx="5102087" cy="646331"/>
          </a:xfrm>
          <a:prstGeom prst="rect">
            <a:avLst/>
          </a:prstGeom>
          <a:solidFill>
            <a:schemeClr val="bg1"/>
          </a:solidFill>
          <a:ln w="38100">
            <a:noFill/>
          </a:ln>
        </p:spPr>
        <p:txBody>
          <a:bodyPr wrap="square">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Professional Title </a:t>
            </a:r>
            <a:r>
              <a:rPr lang="en-US" dirty="0">
                <a:solidFill>
                  <a:srgbClr val="00B0F0"/>
                </a:solidFill>
                <a:latin typeface="Arial" panose="020B0604020202020204" pitchFamily="34" charset="0"/>
                <a:ea typeface="Arial" panose="020B0604020202020204" pitchFamily="34" charset="0"/>
              </a:rPr>
              <a:t>field and type your grants-related title.</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842090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46</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Street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904015" y="1698625"/>
            <a:ext cx="10358569" cy="4662488"/>
          </a:xfrm>
          <a:prstGeom prst="rect">
            <a:avLst/>
          </a:prstGeom>
        </p:spPr>
      </p:pic>
      <p:sp>
        <p:nvSpPr>
          <p:cNvPr id="3" name="Rectangle 2"/>
          <p:cNvSpPr/>
          <p:nvPr/>
        </p:nvSpPr>
        <p:spPr>
          <a:xfrm>
            <a:off x="5777948" y="2986566"/>
            <a:ext cx="6096000" cy="646331"/>
          </a:xfrm>
          <a:prstGeom prst="rect">
            <a:avLst/>
          </a:prstGeom>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Street </a:t>
            </a:r>
            <a:r>
              <a:rPr lang="en-US" dirty="0">
                <a:solidFill>
                  <a:srgbClr val="00B0F0"/>
                </a:solidFill>
                <a:latin typeface="Arial" panose="020B0604020202020204" pitchFamily="34" charset="0"/>
                <a:ea typeface="Arial" panose="020B0604020202020204" pitchFamily="34" charset="0"/>
              </a:rPr>
              <a:t>field and enter your work street address.</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894939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47</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City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939643" y="1698625"/>
            <a:ext cx="10287313" cy="4662488"/>
          </a:xfrm>
          <a:prstGeom prst="rect">
            <a:avLst/>
          </a:prstGeom>
        </p:spPr>
      </p:pic>
      <p:sp>
        <p:nvSpPr>
          <p:cNvPr id="3" name="Rectangle 2"/>
          <p:cNvSpPr/>
          <p:nvPr/>
        </p:nvSpPr>
        <p:spPr>
          <a:xfrm>
            <a:off x="5381832" y="2966038"/>
            <a:ext cx="5720349" cy="369332"/>
          </a:xfrm>
          <a:prstGeom prst="rect">
            <a:avLst/>
          </a:prstGeom>
        </p:spPr>
        <p:txBody>
          <a:bodyPr wrap="none">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City </a:t>
            </a:r>
            <a:r>
              <a:rPr lang="en-US" dirty="0">
                <a:solidFill>
                  <a:srgbClr val="00B0F0"/>
                </a:solidFill>
                <a:latin typeface="Arial" panose="020B0604020202020204" pitchFamily="34" charset="0"/>
                <a:ea typeface="Arial" panose="020B0604020202020204" pitchFamily="34" charset="0"/>
              </a:rPr>
              <a:t>field and type your work address city.</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940849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48</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State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883415" y="1698625"/>
            <a:ext cx="10399770" cy="4662488"/>
          </a:xfrm>
          <a:prstGeom prst="rect">
            <a:avLst/>
          </a:prstGeom>
        </p:spPr>
      </p:pic>
      <p:sp>
        <p:nvSpPr>
          <p:cNvPr id="3" name="Rectangle 2"/>
          <p:cNvSpPr/>
          <p:nvPr/>
        </p:nvSpPr>
        <p:spPr>
          <a:xfrm>
            <a:off x="5698434" y="2867295"/>
            <a:ext cx="5406887" cy="646331"/>
          </a:xfrm>
          <a:prstGeom prst="rect">
            <a:avLst/>
          </a:prstGeom>
        </p:spPr>
        <p:txBody>
          <a:bodyPr wrap="square">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State </a:t>
            </a:r>
            <a:r>
              <a:rPr lang="en-US" dirty="0">
                <a:solidFill>
                  <a:srgbClr val="00B0F0"/>
                </a:solidFill>
                <a:latin typeface="Arial" panose="020B0604020202020204" pitchFamily="34" charset="0"/>
                <a:ea typeface="Arial" panose="020B0604020202020204" pitchFamily="34" charset="0"/>
              </a:rPr>
              <a:t>field and select your work address state from the </a:t>
            </a:r>
            <a:r>
              <a:rPr lang="en-US" b="1" dirty="0">
                <a:solidFill>
                  <a:srgbClr val="00B0F0"/>
                </a:solidFill>
                <a:latin typeface="Arial" panose="020B0604020202020204" pitchFamily="34" charset="0"/>
                <a:ea typeface="Arial" panose="020B0604020202020204" pitchFamily="34" charset="0"/>
              </a:rPr>
              <a:t>State </a:t>
            </a:r>
            <a:r>
              <a:rPr lang="en-US" dirty="0">
                <a:solidFill>
                  <a:srgbClr val="00B0F0"/>
                </a:solidFill>
                <a:latin typeface="Arial" panose="020B0604020202020204" pitchFamily="34" charset="0"/>
                <a:ea typeface="Arial" panose="020B0604020202020204" pitchFamily="34" charset="0"/>
              </a:rPr>
              <a:t>dropdown menu.</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1642820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49</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Postal Code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860708" y="1698625"/>
            <a:ext cx="10445184" cy="4662488"/>
          </a:xfrm>
          <a:prstGeom prst="rect">
            <a:avLst/>
          </a:prstGeom>
        </p:spPr>
      </p:pic>
      <p:sp>
        <p:nvSpPr>
          <p:cNvPr id="3" name="Rectangle 2"/>
          <p:cNvSpPr/>
          <p:nvPr/>
        </p:nvSpPr>
        <p:spPr>
          <a:xfrm>
            <a:off x="5698434" y="2920305"/>
            <a:ext cx="6096000" cy="646331"/>
          </a:xfrm>
          <a:prstGeom prst="rect">
            <a:avLst/>
          </a:prstGeom>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Postal Code </a:t>
            </a:r>
            <a:r>
              <a:rPr lang="en-US" dirty="0">
                <a:solidFill>
                  <a:srgbClr val="00B0F0"/>
                </a:solidFill>
                <a:latin typeface="Arial" panose="020B0604020202020204" pitchFamily="34" charset="0"/>
                <a:ea typeface="Arial" panose="020B0604020202020204" pitchFamily="34" charset="0"/>
              </a:rPr>
              <a:t>field and enter your work address zip/postal code.</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83899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z="1800" kern="0">
                <a:solidFill>
                  <a:sysClr val="windowText" lastClr="000000"/>
                </a:solidFill>
              </a:rPr>
              <a:pPr>
                <a:defRPr/>
              </a:pPr>
              <a:t>5</a:t>
            </a:fld>
            <a:endParaRPr lang="en-US" sz="1800" kern="0" dirty="0">
              <a:solidFill>
                <a:sysClr val="windowText" lastClr="000000"/>
              </a:solidFill>
            </a:endParaRPr>
          </a:p>
        </p:txBody>
      </p:sp>
      <p:grpSp>
        <p:nvGrpSpPr>
          <p:cNvPr id="18" name="Group 17"/>
          <p:cNvGrpSpPr/>
          <p:nvPr/>
        </p:nvGrpSpPr>
        <p:grpSpPr>
          <a:xfrm>
            <a:off x="1828800" y="1824335"/>
            <a:ext cx="8610600" cy="2198132"/>
            <a:chOff x="1143000" y="2205335"/>
            <a:chExt cx="7239000" cy="2198132"/>
          </a:xfrm>
        </p:grpSpPr>
        <p:sp>
          <p:nvSpPr>
            <p:cNvPr id="19" name="TextBox 18"/>
            <p:cNvSpPr txBox="1"/>
            <p:nvPr/>
          </p:nvSpPr>
          <p:spPr>
            <a:xfrm>
              <a:off x="1143000" y="22053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20" name="TextBox 19"/>
            <p:cNvSpPr txBox="1"/>
            <p:nvPr/>
          </p:nvSpPr>
          <p:spPr>
            <a:xfrm>
              <a:off x="1143000" y="26625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eAuthentication</a:t>
              </a:r>
            </a:p>
          </p:txBody>
        </p:sp>
        <p:sp>
          <p:nvSpPr>
            <p:cNvPr id="21" name="TextBox 20"/>
            <p:cNvSpPr txBox="1"/>
            <p:nvPr/>
          </p:nvSpPr>
          <p:spPr>
            <a:xfrm>
              <a:off x="1143000" y="3119735"/>
              <a:ext cx="341119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External Portal Access</a:t>
              </a:r>
            </a:p>
          </p:txBody>
        </p:sp>
        <p:sp>
          <p:nvSpPr>
            <p:cNvPr id="22" name="TextBox 21"/>
            <p:cNvSpPr txBox="1"/>
            <p:nvPr/>
          </p:nvSpPr>
          <p:spPr>
            <a:xfrm>
              <a:off x="1143000" y="3576935"/>
              <a:ext cx="425212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3 – Contact Record Troubleshooting</a:t>
              </a:r>
            </a:p>
          </p:txBody>
        </p:sp>
        <p:sp>
          <p:nvSpPr>
            <p:cNvPr id="23" name="TextBox 22"/>
            <p:cNvSpPr txBox="1"/>
            <p:nvPr/>
          </p:nvSpPr>
          <p:spPr>
            <a:xfrm>
              <a:off x="1143000" y="40341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Tree>
    <p:extLst>
      <p:ext uri="{BB962C8B-B14F-4D97-AF65-F5344CB8AC3E}">
        <p14:creationId xmlns:p14="http://schemas.microsoft.com/office/powerpoint/2010/main" val="3445344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50</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Phone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869172" y="1698625"/>
            <a:ext cx="10428255" cy="4662488"/>
          </a:xfrm>
          <a:prstGeom prst="rect">
            <a:avLst/>
          </a:prstGeom>
        </p:spPr>
      </p:pic>
      <p:sp>
        <p:nvSpPr>
          <p:cNvPr id="3" name="Rectangle 2"/>
          <p:cNvSpPr/>
          <p:nvPr/>
        </p:nvSpPr>
        <p:spPr>
          <a:xfrm>
            <a:off x="5605670" y="2999817"/>
            <a:ext cx="6096000" cy="646331"/>
          </a:xfrm>
          <a:prstGeom prst="rect">
            <a:avLst/>
          </a:prstGeom>
        </p:spPr>
        <p:txBody>
          <a:bodyPr>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Phone </a:t>
            </a:r>
            <a:r>
              <a:rPr lang="en-US" dirty="0">
                <a:solidFill>
                  <a:srgbClr val="00B0F0"/>
                </a:solidFill>
                <a:latin typeface="Arial" panose="020B0604020202020204" pitchFamily="34" charset="0"/>
                <a:ea typeface="Arial" panose="020B0604020202020204" pitchFamily="34" charset="0"/>
              </a:rPr>
              <a:t>field and enter your work phone number.</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83791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51</a:t>
            </a:fld>
            <a:endParaRPr lang="en-US" sz="1800" kern="0" dirty="0">
              <a:solidFill>
                <a:sysClr val="windowText" lastClr="000000"/>
              </a:solidFill>
            </a:endParaRPr>
          </a:p>
        </p:txBody>
      </p:sp>
      <p:pic>
        <p:nvPicPr>
          <p:cNvPr id="5" name="Content Placeholder 4" descr="Please refer to the alt text for step 12 for a complete description of this screen. Within the Work Contact Information section, the Work Email field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1345278" y="1698625"/>
            <a:ext cx="9476043" cy="4662488"/>
          </a:xfrm>
          <a:prstGeom prst="rect">
            <a:avLst/>
          </a:prstGeom>
        </p:spPr>
      </p:pic>
      <p:sp>
        <p:nvSpPr>
          <p:cNvPr id="3" name="Rectangle 2"/>
          <p:cNvSpPr/>
          <p:nvPr/>
        </p:nvSpPr>
        <p:spPr>
          <a:xfrm>
            <a:off x="6277624" y="2907052"/>
            <a:ext cx="4543697" cy="646331"/>
          </a:xfrm>
          <a:prstGeom prst="rect">
            <a:avLst/>
          </a:prstGeom>
        </p:spPr>
        <p:txBody>
          <a:bodyPr wrap="square">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Click in the </a:t>
            </a:r>
            <a:r>
              <a:rPr lang="en-US" b="1" dirty="0">
                <a:solidFill>
                  <a:srgbClr val="00B0F0"/>
                </a:solidFill>
                <a:latin typeface="Arial" panose="020B0604020202020204" pitchFamily="34" charset="0"/>
                <a:ea typeface="Arial" panose="020B0604020202020204" pitchFamily="34" charset="0"/>
              </a:rPr>
              <a:t>Work Email </a:t>
            </a:r>
            <a:r>
              <a:rPr lang="en-US" dirty="0">
                <a:solidFill>
                  <a:srgbClr val="00B0F0"/>
                </a:solidFill>
                <a:latin typeface="Arial" panose="020B0604020202020204" pitchFamily="34" charset="0"/>
                <a:ea typeface="Arial" panose="020B0604020202020204" pitchFamily="34" charset="0"/>
              </a:rPr>
              <a:t>field, and enter your work email address.</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4124519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52</a:t>
            </a:fld>
            <a:endParaRPr lang="en-US" sz="1800" kern="0" dirty="0">
              <a:solidFill>
                <a:sysClr val="windowText" lastClr="000000"/>
              </a:solidFill>
            </a:endParaRPr>
          </a:p>
        </p:txBody>
      </p:sp>
      <p:pic>
        <p:nvPicPr>
          <p:cNvPr id="5" name="Content Placeholder 4" descr="Please refer to the alt text for step 12 for a complete description of this screen. In the top right corner of the screen, the Submit button is indicated with a red box. A second image, containing a zoom of the area with the red box, overlays the screenshot." title="Request Access Personal Information Screen"/>
          <p:cNvPicPr>
            <a:picLocks noGrp="1"/>
          </p:cNvPicPr>
          <p:nvPr>
            <p:ph idx="1"/>
          </p:nvPr>
        </p:nvPicPr>
        <p:blipFill>
          <a:blip r:embed="rId2"/>
          <a:stretch>
            <a:fillRect/>
          </a:stretch>
        </p:blipFill>
        <p:spPr>
          <a:xfrm>
            <a:off x="951584" y="1698625"/>
            <a:ext cx="10263432" cy="4662488"/>
          </a:xfrm>
          <a:prstGeom prst="rect">
            <a:avLst/>
          </a:prstGeom>
        </p:spPr>
      </p:pic>
      <p:sp>
        <p:nvSpPr>
          <p:cNvPr id="3" name="Rectangle 2"/>
          <p:cNvSpPr/>
          <p:nvPr/>
        </p:nvSpPr>
        <p:spPr>
          <a:xfrm>
            <a:off x="6387548" y="4855122"/>
            <a:ext cx="4598504" cy="923330"/>
          </a:xfrm>
          <a:prstGeom prst="rect">
            <a:avLst/>
          </a:prstGeom>
        </p:spPr>
        <p:txBody>
          <a:bodyPr wrap="square">
            <a:spAutoFit/>
          </a:bodyPr>
          <a:lstStyle/>
          <a:p>
            <a:pPr marR="0" lvl="0">
              <a:spcBef>
                <a:spcPts val="0"/>
              </a:spcBef>
              <a:spcAft>
                <a:spcPts val="0"/>
              </a:spcAft>
            </a:pPr>
            <a:r>
              <a:rPr lang="en-US" dirty="0">
                <a:solidFill>
                  <a:srgbClr val="00B0F0"/>
                </a:solidFill>
                <a:latin typeface="Arial" panose="020B0604020202020204" pitchFamily="34" charset="0"/>
                <a:ea typeface="Arial" panose="020B0604020202020204" pitchFamily="34" charset="0"/>
              </a:rPr>
              <a:t>Once you have entered all of your information, click the </a:t>
            </a:r>
            <a:r>
              <a:rPr lang="en-US" b="1" dirty="0">
                <a:solidFill>
                  <a:srgbClr val="00B0F0"/>
                </a:solidFill>
                <a:latin typeface="Arial" panose="020B0604020202020204" pitchFamily="34" charset="0"/>
                <a:ea typeface="Arial" panose="020B0604020202020204" pitchFamily="34" charset="0"/>
              </a:rPr>
              <a:t>Submit </a:t>
            </a:r>
            <a:r>
              <a:rPr lang="en-US" dirty="0">
                <a:solidFill>
                  <a:srgbClr val="00B0F0"/>
                </a:solidFill>
                <a:latin typeface="Arial" panose="020B0604020202020204" pitchFamily="34" charset="0"/>
                <a:ea typeface="Arial" panose="020B0604020202020204" pitchFamily="34" charset="0"/>
              </a:rPr>
              <a:t>button to submit your access request.</a:t>
            </a:r>
            <a:r>
              <a:rPr lang="en-US" b="1" dirty="0">
                <a:solidFill>
                  <a:srgbClr val="00B0F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3195602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ezFedGrants Access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53</a:t>
            </a:fld>
            <a:endParaRPr lang="en-US" sz="1800" kern="0" dirty="0">
              <a:solidFill>
                <a:sysClr val="windowText" lastClr="000000"/>
              </a:solidFill>
            </a:endParaRPr>
          </a:p>
        </p:txBody>
      </p:sp>
      <p:pic>
        <p:nvPicPr>
          <p:cNvPr id="5" name="Content Placeholder 4" descr="This is a screenshot of the ezFedGrants External Portal Request Access Submission screen. Along the top of the screen are tabs labeled Home and RA-533. In a column along the left of the screen are three links, which are: Home, Request Access, and Contact USDA. In the top right corner of the screen is the user's username. The body of the screen contains information about the access request. The body header displays the title Request Access RA-533 to the left, and to the far right are buttons for Print and Close. At the top of the body of the screen is the request status, which is currently Submitted. Below this is the message: Your request has been submitted to the adminsitrator(s) listed below and your request will be emailed to you. This message is indicated by a red box. Below this message is a table containing the Name, Email, and Phone of the administrator(s) to whom the request was sent. The lower portion of the screen contains summaries of the access request information previously entered by the user. There are three tabs for viewing the information, which are labeled Role Selection, Organization, and Personal Information." title="Request Access Submission Screen"/>
          <p:cNvPicPr>
            <a:picLocks noGrp="1"/>
          </p:cNvPicPr>
          <p:nvPr>
            <p:ph idx="1"/>
          </p:nvPr>
        </p:nvPicPr>
        <p:blipFill>
          <a:blip r:embed="rId2"/>
          <a:stretch>
            <a:fillRect/>
          </a:stretch>
        </p:blipFill>
        <p:spPr>
          <a:xfrm>
            <a:off x="969404" y="1698625"/>
            <a:ext cx="10227791" cy="4662488"/>
          </a:xfrm>
          <a:prstGeom prst="rect">
            <a:avLst/>
          </a:prstGeom>
        </p:spPr>
      </p:pic>
      <p:sp>
        <p:nvSpPr>
          <p:cNvPr id="3" name="Rectangle 2"/>
          <p:cNvSpPr/>
          <p:nvPr/>
        </p:nvSpPr>
        <p:spPr>
          <a:xfrm>
            <a:off x="4849287" y="3923270"/>
            <a:ext cx="6096000" cy="2031325"/>
          </a:xfrm>
          <a:prstGeom prst="rect">
            <a:avLst/>
          </a:prstGeom>
          <a:solidFill>
            <a:schemeClr val="bg1"/>
          </a:solidFill>
          <a:ln w="38100">
            <a:solidFill>
              <a:srgbClr val="00B0F0"/>
            </a:solidFill>
          </a:ln>
        </p:spPr>
        <p:txBody>
          <a:bodyPr>
            <a:spAutoFit/>
          </a:bodyPr>
          <a:lstStyle/>
          <a:p>
            <a:pPr marR="0" lvl="0">
              <a:spcBef>
                <a:spcPts val="1200"/>
              </a:spcBef>
              <a:spcAft>
                <a:spcPts val="0"/>
              </a:spcAft>
            </a:pPr>
            <a:r>
              <a:rPr lang="en-US" dirty="0">
                <a:solidFill>
                  <a:srgbClr val="00B0F0"/>
                </a:solidFill>
                <a:latin typeface="Arial" panose="020B0604020202020204" pitchFamily="34" charset="0"/>
                <a:ea typeface="Arial" panose="020B0604020202020204" pitchFamily="34" charset="0"/>
              </a:rPr>
              <a:t>If your access request has been submitted successfully, the system will display a confirmation message. Once your request is approved, you will receive a confirmation email.</a:t>
            </a:r>
            <a:r>
              <a:rPr lang="en-US" b="1" i="1"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If your request is rejected, you will receive a notification including the reason for rejection. You will need to access the ezFedGrants system to modify and resubmit your request based on the rejection comments.</a:t>
            </a:r>
            <a:endParaRPr lang="en-US" b="1" dirty="0">
              <a:solidFill>
                <a:srgbClr val="00B0F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97717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z="1800" kern="0">
                <a:solidFill>
                  <a:sysClr val="windowText" lastClr="000000"/>
                </a:solidFill>
              </a:rPr>
              <a:pPr>
                <a:defRPr/>
              </a:pPr>
              <a:t>54</a:t>
            </a:fld>
            <a:endParaRPr lang="en-US" sz="1800" kern="0" dirty="0">
              <a:solidFill>
                <a:sysClr val="windowText" lastClr="000000"/>
              </a:solidFill>
            </a:endParaRPr>
          </a:p>
        </p:txBody>
      </p:sp>
      <p:grpSp>
        <p:nvGrpSpPr>
          <p:cNvPr id="18" name="Group 17"/>
          <p:cNvGrpSpPr/>
          <p:nvPr/>
        </p:nvGrpSpPr>
        <p:grpSpPr>
          <a:xfrm>
            <a:off x="1828800" y="1824335"/>
            <a:ext cx="8610600" cy="2198132"/>
            <a:chOff x="1143000" y="2205335"/>
            <a:chExt cx="7239000" cy="2198132"/>
          </a:xfrm>
        </p:grpSpPr>
        <p:sp>
          <p:nvSpPr>
            <p:cNvPr id="19" name="TextBox 18"/>
            <p:cNvSpPr txBox="1"/>
            <p:nvPr/>
          </p:nvSpPr>
          <p:spPr>
            <a:xfrm>
              <a:off x="1143000" y="22053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20" name="TextBox 19"/>
            <p:cNvSpPr txBox="1"/>
            <p:nvPr/>
          </p:nvSpPr>
          <p:spPr>
            <a:xfrm>
              <a:off x="1143000" y="2662535"/>
              <a:ext cx="279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eAuthentication</a:t>
              </a:r>
            </a:p>
          </p:txBody>
        </p:sp>
        <p:sp>
          <p:nvSpPr>
            <p:cNvPr id="21" name="TextBox 20"/>
            <p:cNvSpPr txBox="1"/>
            <p:nvPr/>
          </p:nvSpPr>
          <p:spPr>
            <a:xfrm>
              <a:off x="1143000" y="3119735"/>
              <a:ext cx="341119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External Portal Access</a:t>
              </a:r>
            </a:p>
          </p:txBody>
        </p:sp>
        <p:sp>
          <p:nvSpPr>
            <p:cNvPr id="22" name="TextBox 21"/>
            <p:cNvSpPr txBox="1"/>
            <p:nvPr/>
          </p:nvSpPr>
          <p:spPr>
            <a:xfrm>
              <a:off x="1143000" y="35769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3 – Contact Record Troubleshooting</a:t>
              </a:r>
            </a:p>
          </p:txBody>
        </p:sp>
        <p:sp>
          <p:nvSpPr>
            <p:cNvPr id="23" name="TextBox 22"/>
            <p:cNvSpPr txBox="1"/>
            <p:nvPr/>
          </p:nvSpPr>
          <p:spPr>
            <a:xfrm>
              <a:off x="1143000" y="40341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Tree>
    <p:extLst>
      <p:ext uri="{BB962C8B-B14F-4D97-AF65-F5344CB8AC3E}">
        <p14:creationId xmlns:p14="http://schemas.microsoft.com/office/powerpoint/2010/main" val="3647978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970116" y="1676401"/>
            <a:ext cx="5421284" cy="4525963"/>
          </a:xfrm>
        </p:spPr>
        <p:txBody>
          <a:bodyPr/>
          <a:lstStyle/>
          <a:p>
            <a:pPr marL="0" indent="0">
              <a:lnSpc>
                <a:spcPct val="150000"/>
              </a:lnSpc>
              <a:buNone/>
              <a:defRPr/>
            </a:pPr>
            <a:r>
              <a:rPr lang="en-US" sz="2200" dirty="0">
                <a:latin typeface="Calibri (body)"/>
              </a:rPr>
              <a:t>After completing this module, you will be able to:</a:t>
            </a:r>
          </a:p>
          <a:p>
            <a:pPr lvl="1">
              <a:lnSpc>
                <a:spcPct val="150000"/>
              </a:lnSpc>
              <a:buFont typeface="Arial" panose="020B0604020202020204" pitchFamily="34" charset="0"/>
              <a:buChar char="–"/>
              <a:defRPr/>
            </a:pPr>
            <a:r>
              <a:rPr lang="en-US" sz="2200" dirty="0">
                <a:latin typeface="Calibri (body)"/>
              </a:rPr>
              <a:t>Explain how to troubleshoot possible issues with contact records in the ezFedGrants external portal.</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solidFill>
                  <a:srgbClr val="000000"/>
                </a:solidFill>
              </a:rPr>
              <a:pPr>
                <a:defRPr/>
              </a:pPr>
              <a:t>55</a:t>
            </a:fld>
            <a:endParaRPr lang="en-US"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Tree>
    <p:extLst>
      <p:ext uri="{BB962C8B-B14F-4D97-AF65-F5344CB8AC3E}">
        <p14:creationId xmlns:p14="http://schemas.microsoft.com/office/powerpoint/2010/main" val="1303954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3" name="Content Placeholder 2"/>
          <p:cNvSpPr>
            <a:spLocks noGrp="1"/>
          </p:cNvSpPr>
          <p:nvPr>
            <p:ph idx="1"/>
          </p:nvPr>
        </p:nvSpPr>
        <p:spPr/>
        <p:txBody>
          <a:bodyPr/>
          <a:lstStyle/>
          <a:p>
            <a:pPr marL="0" indent="0">
              <a:buNone/>
            </a:pPr>
            <a:r>
              <a:rPr lang="en-US" sz="2000" b="1" dirty="0"/>
              <a:t>What is it?</a:t>
            </a:r>
          </a:p>
          <a:p>
            <a:pPr marL="0" indent="0">
              <a:buNone/>
            </a:pPr>
            <a:endParaRPr lang="en-US" sz="2000" b="1" dirty="0"/>
          </a:p>
          <a:p>
            <a:r>
              <a:rPr lang="en-US" dirty="0"/>
              <a:t>When you have been contacted by a USDA Agency about the need to correct a user’s contact record or organizational affiliation. </a:t>
            </a:r>
          </a:p>
          <a:p>
            <a:r>
              <a:rPr lang="en-US" dirty="0"/>
              <a:t>ezFedGrants External Portal access requests are reviewed by either an external organization’s Grants Administrative Officer (GAO) or a USDA Agency Grants Management Officer (AGMO). When reviewing the request, the reviewer has the opportunity to link an existing ezFedGrants Internal Portal contact profile to the new ezFedGrants External Portal profile. Sometimes incorrect records may be chosen. Reasons for this include: </a:t>
            </a:r>
          </a:p>
          <a:p>
            <a:pPr lvl="1"/>
            <a:r>
              <a:rPr lang="en-US" dirty="0"/>
              <a:t>The approver searches for his/her personal details, rather than the details of the individual requesting access. </a:t>
            </a:r>
          </a:p>
          <a:p>
            <a:pPr lvl="1"/>
            <a:r>
              <a:rPr lang="en-US" dirty="0"/>
              <a:t>The approver believes selecting a result from the Find Contact search is required in order to approve the request. </a:t>
            </a:r>
          </a:p>
          <a:p>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56</a:t>
            </a:fld>
            <a:endParaRPr lang="en-US" sz="1800" kern="0" dirty="0">
              <a:solidFill>
                <a:sysClr val="windowText" lastClr="000000"/>
              </a:solidFill>
            </a:endParaRPr>
          </a:p>
        </p:txBody>
      </p:sp>
    </p:spTree>
    <p:extLst>
      <p:ext uri="{BB962C8B-B14F-4D97-AF65-F5344CB8AC3E}">
        <p14:creationId xmlns:p14="http://schemas.microsoft.com/office/powerpoint/2010/main" val="4243383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3" name="Content Placeholder 2"/>
          <p:cNvSpPr>
            <a:spLocks noGrp="1"/>
          </p:cNvSpPr>
          <p:nvPr>
            <p:ph idx="1"/>
          </p:nvPr>
        </p:nvSpPr>
        <p:spPr/>
        <p:txBody>
          <a:bodyPr/>
          <a:lstStyle/>
          <a:p>
            <a:pPr marL="0" indent="0">
              <a:buNone/>
            </a:pPr>
            <a:r>
              <a:rPr lang="en-US" sz="2000" b="1" dirty="0"/>
              <a:t>What’s Needed?</a:t>
            </a:r>
          </a:p>
          <a:p>
            <a:endParaRPr lang="en-US" dirty="0"/>
          </a:p>
          <a:p>
            <a:pPr lvl="0"/>
            <a:r>
              <a:rPr lang="en-US" dirty="0"/>
              <a:t>You must have access to the ezFedGrants External Portal. </a:t>
            </a:r>
          </a:p>
          <a:p>
            <a:pPr lvl="0"/>
            <a:r>
              <a:rPr lang="en-US" dirty="0"/>
              <a:t>You must have the Grants Administrative Officer (GAO) role in order to complete the user role and access management steps necessary for this procedure. </a:t>
            </a:r>
          </a:p>
          <a:p>
            <a:pPr lvl="0"/>
            <a:r>
              <a:rPr lang="en-US" dirty="0"/>
              <a:t>If you are the only GAO for an organization and you have been affected by a contact record overwrite, you must temporarily assign another user from your organization to the GAO role, so that this temporary GAO may complete the necessary steps for correcting your contact record. </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57</a:t>
            </a:fld>
            <a:endParaRPr lang="en-US" sz="1800" kern="0" dirty="0">
              <a:solidFill>
                <a:sysClr val="windowText" lastClr="000000"/>
              </a:solidFill>
            </a:endParaRPr>
          </a:p>
        </p:txBody>
      </p:sp>
    </p:spTree>
    <p:extLst>
      <p:ext uri="{BB962C8B-B14F-4D97-AF65-F5344CB8AC3E}">
        <p14:creationId xmlns:p14="http://schemas.microsoft.com/office/powerpoint/2010/main" val="2664713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3" name="Content Placeholder 2"/>
          <p:cNvSpPr>
            <a:spLocks noGrp="1"/>
          </p:cNvSpPr>
          <p:nvPr>
            <p:ph idx="1"/>
          </p:nvPr>
        </p:nvSpPr>
        <p:spPr/>
        <p:txBody>
          <a:bodyPr/>
          <a:lstStyle/>
          <a:p>
            <a:pPr marL="0" indent="0">
              <a:buNone/>
            </a:pPr>
            <a:r>
              <a:rPr lang="en-US" sz="2000" b="1" dirty="0"/>
              <a:t>How Do We Fix It?</a:t>
            </a:r>
          </a:p>
          <a:p>
            <a:pPr marL="0" indent="0">
              <a:buNone/>
            </a:pPr>
            <a:endParaRPr lang="en-US" dirty="0"/>
          </a:p>
          <a:p>
            <a:r>
              <a:rPr lang="en-US" dirty="0"/>
              <a:t>You will be instructed to deactivate ezFedGrants External Portal access for any users under your organization who has been affected by a contact record overwrite. </a:t>
            </a:r>
          </a:p>
          <a:p>
            <a:r>
              <a:rPr lang="en-US" dirty="0"/>
              <a:t>Deactivating the External Portal profile unlinks the External Portal profile from the Internal Portal contact record. The users will then submit new access requests. When the new access requests are submitted, the External Portal profiles can be linked with the correct Internal Portal contact records.  </a:t>
            </a:r>
          </a:p>
          <a:p>
            <a:r>
              <a:rPr lang="en-US" dirty="0"/>
              <a:t>Alternately, if a user does not have a contact record in the Internal Portal, then no linking should occur during access request approval, and the ezFedGrants System will automatically create a new Internal Portal contact record based on the External Portal profile. </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58</a:t>
            </a:fld>
            <a:endParaRPr lang="en-US" sz="1800" kern="0" dirty="0">
              <a:solidFill>
                <a:sysClr val="windowText" lastClr="000000"/>
              </a:solidFill>
            </a:endParaRPr>
          </a:p>
        </p:txBody>
      </p:sp>
    </p:spTree>
    <p:extLst>
      <p:ext uri="{BB962C8B-B14F-4D97-AF65-F5344CB8AC3E}">
        <p14:creationId xmlns:p14="http://schemas.microsoft.com/office/powerpoint/2010/main" val="1732933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pic>
        <p:nvPicPr>
          <p:cNvPr id="5" name="Content Placeholder 4"/>
          <p:cNvPicPr>
            <a:picLocks noGrp="1" noChangeAspect="1"/>
          </p:cNvPicPr>
          <p:nvPr>
            <p:ph idx="1"/>
          </p:nvPr>
        </p:nvPicPr>
        <p:blipFill>
          <a:blip r:embed="rId2"/>
          <a:stretch>
            <a:fillRect/>
          </a:stretch>
        </p:blipFill>
        <p:spPr>
          <a:xfrm>
            <a:off x="2674857" y="1698625"/>
            <a:ext cx="6816886" cy="4662488"/>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59</a:t>
            </a:fld>
            <a:endParaRPr lang="en-US" sz="1800" kern="0" dirty="0">
              <a:solidFill>
                <a:sysClr val="windowText" lastClr="000000"/>
              </a:solidFill>
            </a:endParaRPr>
          </a:p>
        </p:txBody>
      </p:sp>
      <p:sp>
        <p:nvSpPr>
          <p:cNvPr id="7" name="Rectangle 6"/>
          <p:cNvSpPr/>
          <p:nvPr/>
        </p:nvSpPr>
        <p:spPr>
          <a:xfrm>
            <a:off x="3048000" y="2812165"/>
            <a:ext cx="6096000" cy="929613"/>
          </a:xfrm>
          <a:prstGeom prst="rect">
            <a:avLst/>
          </a:prstGeom>
          <a:solidFill>
            <a:schemeClr val="bg1"/>
          </a:solidFill>
          <a:ln w="38100">
            <a:solidFill>
              <a:srgbClr val="00B0F0"/>
            </a:solidFill>
          </a:ln>
        </p:spPr>
        <p:txBody>
          <a:bodyPr>
            <a:spAutoFit/>
          </a:bodyPr>
          <a:lstStyle/>
          <a:p>
            <a:pPr marR="384175" lvl="0" fontAlgn="base">
              <a:lnSpc>
                <a:spcPct val="103000"/>
              </a:lnSpc>
              <a:spcBef>
                <a:spcPts val="0"/>
              </a:spcBef>
              <a:spcAft>
                <a:spcPts val="1350"/>
              </a:spcAft>
              <a:buClr>
                <a:srgbClr val="000000"/>
              </a:buClr>
              <a:buSzPts val="1000"/>
            </a:pP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Start by accessing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ezFedGrants External Portal Home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screen and clicking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Manage Permissions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tile to open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Manage Permissions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screen. </a:t>
            </a:r>
          </a:p>
        </p:txBody>
      </p:sp>
    </p:spTree>
    <p:extLst>
      <p:ext uri="{BB962C8B-B14F-4D97-AF65-F5344CB8AC3E}">
        <p14:creationId xmlns:p14="http://schemas.microsoft.com/office/powerpoint/2010/main" val="298911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a:t>
            </a:r>
          </a:p>
        </p:txBody>
      </p:sp>
      <p:sp>
        <p:nvSpPr>
          <p:cNvPr id="13315" name="Content Placeholder 2"/>
          <p:cNvSpPr>
            <a:spLocks noGrp="1"/>
          </p:cNvSpPr>
          <p:nvPr>
            <p:ph idx="1"/>
          </p:nvPr>
        </p:nvSpPr>
        <p:spPr>
          <a:xfrm>
            <a:off x="1970116" y="1676401"/>
            <a:ext cx="5421284" cy="4525963"/>
          </a:xfrm>
        </p:spPr>
        <p:txBody>
          <a:bodyPr/>
          <a:lstStyle/>
          <a:p>
            <a:pPr marL="0" indent="0">
              <a:lnSpc>
                <a:spcPct val="150000"/>
              </a:lnSpc>
              <a:buNone/>
              <a:defRPr/>
            </a:pPr>
            <a:r>
              <a:rPr lang="en-US" sz="2000" dirty="0"/>
              <a:t>After completing this module, you will be able to:</a:t>
            </a:r>
          </a:p>
          <a:p>
            <a:pPr lvl="1" algn="just">
              <a:lnSpc>
                <a:spcPct val="150000"/>
              </a:lnSpc>
              <a:buFont typeface="Arial" panose="020B0604020202020204" pitchFamily="34" charset="0"/>
              <a:buChar char="–"/>
              <a:defRPr/>
            </a:pPr>
            <a:r>
              <a:rPr lang="en-US" sz="1800" dirty="0">
                <a:latin typeface="Calibri (body)"/>
              </a:rPr>
              <a:t>Describe the eAuthentication application process</a:t>
            </a:r>
          </a:p>
          <a:p>
            <a:pPr marL="0" inden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solidFill>
                  <a:srgbClr val="000000"/>
                </a:solidFill>
              </a:rPr>
              <a:pPr>
                <a:defRPr/>
              </a:pPr>
              <a:t>6</a:t>
            </a:fld>
            <a:endParaRPr lang="en-US"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Tree>
    <p:extLst>
      <p:ext uri="{BB962C8B-B14F-4D97-AF65-F5344CB8AC3E}">
        <p14:creationId xmlns:p14="http://schemas.microsoft.com/office/powerpoint/2010/main" val="1373452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pic>
        <p:nvPicPr>
          <p:cNvPr id="5" name="Content Placeholder 4"/>
          <p:cNvPicPr>
            <a:picLocks noGrp="1" noChangeAspect="1"/>
          </p:cNvPicPr>
          <p:nvPr>
            <p:ph idx="1"/>
          </p:nvPr>
        </p:nvPicPr>
        <p:blipFill>
          <a:blip r:embed="rId2"/>
          <a:stretch>
            <a:fillRect/>
          </a:stretch>
        </p:blipFill>
        <p:spPr>
          <a:xfrm>
            <a:off x="1950516" y="1698625"/>
            <a:ext cx="8265568" cy="4662488"/>
          </a:xfrm>
          <a:prstGeom prst="rect">
            <a:avLst/>
          </a:prstGeom>
          <a:ln w="38100"/>
        </p:spPr>
      </p:pic>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60</a:t>
            </a:fld>
            <a:endParaRPr lang="en-US" sz="1800" kern="0" dirty="0">
              <a:solidFill>
                <a:sysClr val="windowText" lastClr="000000"/>
              </a:solidFill>
            </a:endParaRPr>
          </a:p>
        </p:txBody>
      </p:sp>
      <p:sp>
        <p:nvSpPr>
          <p:cNvPr id="6" name="Rectangle 5"/>
          <p:cNvSpPr/>
          <p:nvPr/>
        </p:nvSpPr>
        <p:spPr>
          <a:xfrm>
            <a:off x="4996069" y="2116838"/>
            <a:ext cx="6096000" cy="663002"/>
          </a:xfrm>
          <a:prstGeom prst="rect">
            <a:avLst/>
          </a:prstGeom>
          <a:solidFill>
            <a:schemeClr val="bg1"/>
          </a:solidFill>
          <a:ln w="38100">
            <a:solidFill>
              <a:srgbClr val="00B0F0"/>
            </a:solidFill>
          </a:ln>
        </p:spPr>
        <p:txBody>
          <a:bodyPr>
            <a:spAutoFit/>
          </a:bodyPr>
          <a:lstStyle/>
          <a:p>
            <a:pPr marR="384175" lvl="0" fontAlgn="base">
              <a:lnSpc>
                <a:spcPct val="103000"/>
              </a:lnSpc>
              <a:spcBef>
                <a:spcPts val="0"/>
              </a:spcBef>
              <a:spcAft>
                <a:spcPts val="25"/>
              </a:spcAft>
              <a:buClr>
                <a:srgbClr val="000000"/>
              </a:buClr>
              <a:buSzPts val="1000"/>
            </a:pP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On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Manage Permissions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screen, search for the user whose access you need to deactivate. </a:t>
            </a:r>
          </a:p>
        </p:txBody>
      </p:sp>
    </p:spTree>
    <p:extLst>
      <p:ext uri="{BB962C8B-B14F-4D97-AF65-F5344CB8AC3E}">
        <p14:creationId xmlns:p14="http://schemas.microsoft.com/office/powerpoint/2010/main" val="3061070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pic>
        <p:nvPicPr>
          <p:cNvPr id="5" name="Content Placeholder 4"/>
          <p:cNvPicPr>
            <a:picLocks noGrp="1" noChangeAspect="1"/>
          </p:cNvPicPr>
          <p:nvPr>
            <p:ph idx="1"/>
          </p:nvPr>
        </p:nvPicPr>
        <p:blipFill>
          <a:blip r:embed="rId2"/>
          <a:stretch>
            <a:fillRect/>
          </a:stretch>
        </p:blipFill>
        <p:spPr>
          <a:xfrm>
            <a:off x="1621470" y="1698625"/>
            <a:ext cx="8923660" cy="4662488"/>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61</a:t>
            </a:fld>
            <a:endParaRPr lang="en-US" sz="1800" kern="0" dirty="0">
              <a:solidFill>
                <a:sysClr val="windowText" lastClr="000000"/>
              </a:solidFill>
            </a:endParaRPr>
          </a:p>
        </p:txBody>
      </p:sp>
      <p:sp>
        <p:nvSpPr>
          <p:cNvPr id="6" name="Rectangle 5"/>
          <p:cNvSpPr/>
          <p:nvPr/>
        </p:nvSpPr>
        <p:spPr>
          <a:xfrm>
            <a:off x="5857461" y="2225529"/>
            <a:ext cx="5062330" cy="1804340"/>
          </a:xfrm>
          <a:prstGeom prst="rect">
            <a:avLst/>
          </a:prstGeom>
          <a:solidFill>
            <a:schemeClr val="bg1"/>
          </a:solidFill>
          <a:ln w="38100">
            <a:solidFill>
              <a:srgbClr val="00B0F0"/>
            </a:solidFill>
          </a:ln>
        </p:spPr>
        <p:txBody>
          <a:bodyPr wrap="square">
            <a:spAutoFit/>
          </a:bodyPr>
          <a:lstStyle/>
          <a:p>
            <a:pPr marR="384175" lvl="0" fontAlgn="base">
              <a:lnSpc>
                <a:spcPct val="103000"/>
              </a:lnSpc>
              <a:spcBef>
                <a:spcPts val="0"/>
              </a:spcBef>
              <a:spcAft>
                <a:spcPts val="1160"/>
              </a:spcAft>
              <a:buClr>
                <a:srgbClr val="000000"/>
              </a:buClr>
              <a:buSzPts val="1000"/>
            </a:pP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Click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Deactivate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button to the right of the user whose access you need to deactivate. A popup window will appear asking you to confirm the deactivation. Click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OK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on the popup window to confirm the deactivation. </a:t>
            </a:r>
          </a:p>
        </p:txBody>
      </p:sp>
    </p:spTree>
    <p:extLst>
      <p:ext uri="{BB962C8B-B14F-4D97-AF65-F5344CB8AC3E}">
        <p14:creationId xmlns:p14="http://schemas.microsoft.com/office/powerpoint/2010/main" val="930627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62</a:t>
            </a:fld>
            <a:endParaRPr lang="en-US" sz="1800" kern="0" dirty="0">
              <a:solidFill>
                <a:sysClr val="windowText" lastClr="000000"/>
              </a:solidFill>
            </a:endParaRPr>
          </a:p>
        </p:txBody>
      </p:sp>
      <p:sp>
        <p:nvSpPr>
          <p:cNvPr id="5" name="Content Placeholder 4"/>
          <p:cNvSpPr>
            <a:spLocks noGrp="1"/>
          </p:cNvSpPr>
          <p:nvPr>
            <p:ph idx="1"/>
          </p:nvPr>
        </p:nvSpPr>
        <p:spPr>
          <a:xfrm>
            <a:off x="361955" y="1698625"/>
            <a:ext cx="11442700" cy="3555332"/>
          </a:xfrm>
          <a:prstGeom prst="rect">
            <a:avLst/>
          </a:prstGeom>
        </p:spPr>
        <p:txBody>
          <a:bodyPr>
            <a:spAutoFit/>
          </a:bodyPr>
          <a:lstStyle/>
          <a:p>
            <a:pPr marL="0" indent="0">
              <a:buNone/>
            </a:pPr>
            <a:r>
              <a:rPr lang="en-US" sz="2000" b="1" dirty="0">
                <a:solidFill>
                  <a:srgbClr val="000000"/>
                </a:solidFill>
                <a:latin typeface="Arial" panose="020B0604020202020204" pitchFamily="34" charset="0"/>
                <a:ea typeface="Arial" panose="020B0604020202020204" pitchFamily="34" charset="0"/>
              </a:rPr>
              <a:t>Restoring Access</a:t>
            </a:r>
          </a:p>
          <a:p>
            <a:endParaRPr lang="en-US" dirty="0">
              <a:solidFill>
                <a:srgbClr val="000000"/>
              </a:solidFill>
              <a:latin typeface="Arial" panose="020B0604020202020204" pitchFamily="34" charset="0"/>
              <a:ea typeface="Arial" panose="020B0604020202020204" pitchFamily="34" charset="0"/>
            </a:endParaRPr>
          </a:p>
          <a:p>
            <a:r>
              <a:rPr lang="en-US" dirty="0">
                <a:solidFill>
                  <a:srgbClr val="000000"/>
                </a:solidFill>
                <a:latin typeface="Arial" panose="020B0604020202020204" pitchFamily="34" charset="0"/>
                <a:ea typeface="Arial" panose="020B0604020202020204" pitchFamily="34" charset="0"/>
              </a:rPr>
              <a:t>To restore access the user must submit another access request. </a:t>
            </a:r>
            <a:r>
              <a:rPr lang="en-US"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Once you (the GAO) have received the new access request, you will need to approve it. </a:t>
            </a:r>
          </a:p>
          <a:p>
            <a:endParaRPr lang="en-US" dirty="0">
              <a:solidFill>
                <a:srgbClr val="000000"/>
              </a:solidFill>
              <a:uFill>
                <a:solidFill>
                  <a:srgbClr val="000000"/>
                </a:solidFill>
              </a:uFill>
              <a:latin typeface="Arial" panose="020B0604020202020204" pitchFamily="34" charset="0"/>
              <a:cs typeface="Arial" panose="020B0604020202020204" pitchFamily="34" charset="0"/>
            </a:endParaRPr>
          </a:p>
          <a:p>
            <a:r>
              <a:rPr lang="en-US" dirty="0"/>
              <a:t>Users who were linked to the incorrect organizational ID will submit a new access request with the correct organizational association. This request will be sent to the approver for that organizational ID. </a:t>
            </a:r>
          </a:p>
          <a:p>
            <a:endParaRPr lang="en-US" dirty="0"/>
          </a:p>
          <a:p>
            <a:r>
              <a:rPr lang="en-US" dirty="0"/>
              <a:t>For users effected by overwritten contact records, the following slides cover how to  link ezFedGrants External Portal profiles with the correct associated contact records in the ezFedGrants Internal Portal. </a:t>
            </a:r>
          </a:p>
          <a:p>
            <a:endParaRPr lang="en-US" dirty="0"/>
          </a:p>
        </p:txBody>
      </p:sp>
    </p:spTree>
    <p:extLst>
      <p:ext uri="{BB962C8B-B14F-4D97-AF65-F5344CB8AC3E}">
        <p14:creationId xmlns:p14="http://schemas.microsoft.com/office/powerpoint/2010/main" val="3973828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63</a:t>
            </a:fld>
            <a:endParaRPr lang="en-US" sz="1800" kern="0" dirty="0">
              <a:solidFill>
                <a:sysClr val="windowText" lastClr="000000"/>
              </a:solidFill>
            </a:endParaRPr>
          </a:p>
        </p:txBody>
      </p:sp>
      <p:grpSp>
        <p:nvGrpSpPr>
          <p:cNvPr id="7" name="Group 6"/>
          <p:cNvGrpSpPr/>
          <p:nvPr/>
        </p:nvGrpSpPr>
        <p:grpSpPr>
          <a:xfrm>
            <a:off x="6484620" y="2552569"/>
            <a:ext cx="5330335" cy="2689405"/>
            <a:chOff x="0" y="0"/>
            <a:chExt cx="5330449" cy="2689649"/>
          </a:xfrm>
        </p:grpSpPr>
        <p:sp>
          <p:nvSpPr>
            <p:cNvPr id="8" name="Rectangle 7"/>
            <p:cNvSpPr/>
            <p:nvPr/>
          </p:nvSpPr>
          <p:spPr>
            <a:xfrm>
              <a:off x="5283708" y="2502068"/>
              <a:ext cx="46741" cy="187581"/>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Arial" panose="020B0604020202020204" pitchFamily="34" charset="0"/>
                  <a:ea typeface="Arial" panose="020B0604020202020204" pitchFamily="34" charset="0"/>
                </a:rPr>
                <a:t> </a:t>
              </a:r>
            </a:p>
          </p:txBody>
        </p:sp>
        <p:pic>
          <p:nvPicPr>
            <p:cNvPr id="9" name="Picture 8"/>
            <p:cNvPicPr/>
            <p:nvPr/>
          </p:nvPicPr>
          <p:blipFill>
            <a:blip r:embed="rId2"/>
            <a:stretch>
              <a:fillRect/>
            </a:stretch>
          </p:blipFill>
          <p:spPr>
            <a:xfrm>
              <a:off x="6350" y="6350"/>
              <a:ext cx="5253356" cy="2600325"/>
            </a:xfrm>
            <a:prstGeom prst="rect">
              <a:avLst/>
            </a:prstGeom>
          </p:spPr>
        </p:pic>
        <p:sp>
          <p:nvSpPr>
            <p:cNvPr id="10" name="Shape 576"/>
            <p:cNvSpPr/>
            <p:nvPr/>
          </p:nvSpPr>
          <p:spPr>
            <a:xfrm>
              <a:off x="0" y="0"/>
              <a:ext cx="5266056" cy="2613025"/>
            </a:xfrm>
            <a:custGeom>
              <a:avLst/>
              <a:gdLst/>
              <a:ahLst/>
              <a:cxnLst/>
              <a:rect l="0" t="0" r="0" b="0"/>
              <a:pathLst>
                <a:path w="5266056" h="2613025">
                  <a:moveTo>
                    <a:pt x="0" y="2613025"/>
                  </a:moveTo>
                  <a:lnTo>
                    <a:pt x="5266056" y="2613025"/>
                  </a:lnTo>
                  <a:lnTo>
                    <a:pt x="5266056" y="0"/>
                  </a:lnTo>
                  <a:lnTo>
                    <a:pt x="0" y="0"/>
                  </a:lnTo>
                  <a:close/>
                </a:path>
              </a:pathLst>
            </a:custGeom>
            <a:ln w="12700" cap="flat">
              <a:round/>
            </a:ln>
          </p:spPr>
          <p:style>
            <a:lnRef idx="1">
              <a:srgbClr val="000000"/>
            </a:lnRef>
            <a:fillRef idx="0">
              <a:srgbClr val="000000">
                <a:alpha val="0"/>
              </a:srgbClr>
            </a:fillRef>
            <a:effectRef idx="0">
              <a:scrgbClr r="0" g="0" b="0"/>
            </a:effectRef>
            <a:fontRef idx="none"/>
          </p:style>
          <p:txBody>
            <a:bodyPr/>
            <a:lstStyle/>
            <a:p>
              <a:endParaRPr lang="en-US"/>
            </a:p>
          </p:txBody>
        </p:sp>
      </p:grpSp>
      <p:sp>
        <p:nvSpPr>
          <p:cNvPr id="16" name="Rectangle 15"/>
          <p:cNvSpPr/>
          <p:nvPr/>
        </p:nvSpPr>
        <p:spPr>
          <a:xfrm>
            <a:off x="238446" y="1687754"/>
            <a:ext cx="6096000" cy="4965462"/>
          </a:xfrm>
          <a:prstGeom prst="rect">
            <a:avLst/>
          </a:prstGeom>
        </p:spPr>
        <p:txBody>
          <a:bodyPr>
            <a:spAutoFit/>
          </a:bodyPr>
          <a:lstStyle/>
          <a:p>
            <a:pPr marR="482600" lvl="0" fontAlgn="base">
              <a:lnSpc>
                <a:spcPct val="103000"/>
              </a:lnSpc>
              <a:spcBef>
                <a:spcPts val="0"/>
              </a:spcBef>
              <a:spcAft>
                <a:spcPts val="1160"/>
              </a:spcAft>
              <a:buClr>
                <a:srgbClr val="000000"/>
              </a:buClr>
              <a:buSzPts val="1000"/>
            </a:pPr>
            <a:r>
              <a:rPr lang="en-US" dirty="0">
                <a:solidFill>
                  <a:srgbClr val="000000"/>
                </a:solidFill>
                <a:uFill>
                  <a:solidFill>
                    <a:srgbClr val="000000"/>
                  </a:solidFill>
                </a:uFill>
                <a:ea typeface="Arial" panose="020B0604020202020204" pitchFamily="34" charset="0"/>
                <a:cs typeface="Arial" panose="020B0604020202020204" pitchFamily="34" charset="0"/>
              </a:rPr>
              <a:t>Please take care when completing the </a:t>
            </a:r>
            <a:r>
              <a:rPr lang="en-US" b="1" dirty="0">
                <a:solidFill>
                  <a:srgbClr val="000000"/>
                </a:solidFill>
                <a:uFill>
                  <a:solidFill>
                    <a:srgbClr val="000000"/>
                  </a:solidFill>
                </a:uFill>
                <a:ea typeface="Arial" panose="020B0604020202020204" pitchFamily="34" charset="0"/>
                <a:cs typeface="Arial" panose="020B0604020202020204" pitchFamily="34" charset="0"/>
              </a:rPr>
              <a:t>Your Contact Details </a:t>
            </a:r>
            <a:r>
              <a:rPr lang="en-US" dirty="0">
                <a:solidFill>
                  <a:srgbClr val="000000"/>
                </a:solidFill>
                <a:uFill>
                  <a:solidFill>
                    <a:srgbClr val="000000"/>
                  </a:solidFill>
                </a:uFill>
                <a:ea typeface="Arial" panose="020B0604020202020204" pitchFamily="34" charset="0"/>
                <a:cs typeface="Arial" panose="020B0604020202020204" pitchFamily="34" charset="0"/>
              </a:rPr>
              <a:t>section of the approval as this is the stage in which the External Portal profile is linked in the Internal Portal contact record.  </a:t>
            </a:r>
          </a:p>
          <a:p>
            <a:pPr marR="482600" lvl="0" fontAlgn="base">
              <a:lnSpc>
                <a:spcPct val="103000"/>
              </a:lnSpc>
              <a:spcBef>
                <a:spcPts val="0"/>
              </a:spcBef>
              <a:spcAft>
                <a:spcPts val="1160"/>
              </a:spcAft>
              <a:buClr>
                <a:srgbClr val="000000"/>
              </a:buClr>
              <a:buSzPts val="1000"/>
            </a:pPr>
            <a:r>
              <a:rPr lang="en-US" dirty="0">
                <a:solidFill>
                  <a:srgbClr val="000000"/>
                </a:solidFill>
                <a:ea typeface="Arial" panose="020B0604020202020204" pitchFamily="34" charset="0"/>
              </a:rPr>
              <a:t>Please note the following important information: </a:t>
            </a:r>
          </a:p>
          <a:p>
            <a:pPr marL="285750" marR="384175" indent="-285750" fontAlgn="base">
              <a:lnSpc>
                <a:spcPct val="103000"/>
              </a:lnSpc>
              <a:spcAft>
                <a:spcPts val="25"/>
              </a:spcAft>
              <a:buClr>
                <a:srgbClr val="000000"/>
              </a:buClr>
              <a:buSzPts val="1000"/>
              <a:buFont typeface="Arial" panose="020B0604020202020204" pitchFamily="34" charset="0"/>
              <a:buChar char="•"/>
            </a:pPr>
            <a:r>
              <a:rPr lang="en-US" dirty="0">
                <a:solidFill>
                  <a:srgbClr val="000000"/>
                </a:solidFill>
                <a:uFill>
                  <a:solidFill>
                    <a:srgbClr val="000000"/>
                  </a:solidFill>
                </a:uFill>
                <a:ea typeface="Arial" panose="020B0604020202020204" pitchFamily="34" charset="0"/>
                <a:cs typeface="Arial" panose="020B0604020202020204" pitchFamily="34" charset="0"/>
              </a:rPr>
              <a:t>Ensure you are selecting the correct contact record by confirming the information that appears in both the </a:t>
            </a:r>
            <a:r>
              <a:rPr lang="en-US" b="1" dirty="0">
                <a:solidFill>
                  <a:srgbClr val="000000"/>
                </a:solidFill>
                <a:uFill>
                  <a:solidFill>
                    <a:srgbClr val="000000"/>
                  </a:solidFill>
                </a:uFill>
                <a:ea typeface="Arial" panose="020B0604020202020204" pitchFamily="34" charset="0"/>
                <a:cs typeface="Arial" panose="020B0604020202020204" pitchFamily="34" charset="0"/>
              </a:rPr>
              <a:t>Find Contact </a:t>
            </a:r>
            <a:r>
              <a:rPr lang="en-US" dirty="0">
                <a:solidFill>
                  <a:srgbClr val="000000"/>
                </a:solidFill>
                <a:uFill>
                  <a:solidFill>
                    <a:srgbClr val="000000"/>
                  </a:solidFill>
                </a:uFill>
                <a:ea typeface="Arial" panose="020B0604020202020204" pitchFamily="34" charset="0"/>
                <a:cs typeface="Arial" panose="020B0604020202020204" pitchFamily="34" charset="0"/>
              </a:rPr>
              <a:t>popup window and the </a:t>
            </a:r>
            <a:r>
              <a:rPr lang="en-US" b="1" dirty="0">
                <a:solidFill>
                  <a:srgbClr val="000000"/>
                </a:solidFill>
                <a:uFill>
                  <a:solidFill>
                    <a:srgbClr val="000000"/>
                  </a:solidFill>
                </a:uFill>
                <a:ea typeface="Arial" panose="020B0604020202020204" pitchFamily="34" charset="0"/>
                <a:cs typeface="Arial" panose="020B0604020202020204" pitchFamily="34" charset="0"/>
              </a:rPr>
              <a:t>Your Contact Details </a:t>
            </a:r>
            <a:r>
              <a:rPr lang="en-US" dirty="0">
                <a:solidFill>
                  <a:srgbClr val="000000"/>
                </a:solidFill>
                <a:uFill>
                  <a:solidFill>
                    <a:srgbClr val="000000"/>
                  </a:solidFill>
                </a:uFill>
                <a:ea typeface="Arial" panose="020B0604020202020204" pitchFamily="34" charset="0"/>
                <a:cs typeface="Arial" panose="020B0604020202020204" pitchFamily="34" charset="0"/>
              </a:rPr>
              <a:t>section of the </a:t>
            </a:r>
            <a:r>
              <a:rPr lang="en-US" b="1" dirty="0">
                <a:solidFill>
                  <a:srgbClr val="000000"/>
                </a:solidFill>
                <a:uFill>
                  <a:solidFill>
                    <a:srgbClr val="000000"/>
                  </a:solidFill>
                </a:uFill>
                <a:ea typeface="Arial" panose="020B0604020202020204" pitchFamily="34" charset="0"/>
                <a:cs typeface="Arial" panose="020B0604020202020204" pitchFamily="34" charset="0"/>
              </a:rPr>
              <a:t>Request Access </a:t>
            </a:r>
            <a:r>
              <a:rPr lang="en-US" dirty="0">
                <a:solidFill>
                  <a:srgbClr val="000000"/>
                </a:solidFill>
                <a:uFill>
                  <a:solidFill>
                    <a:srgbClr val="000000"/>
                  </a:solidFill>
                </a:uFill>
                <a:ea typeface="Arial" panose="020B0604020202020204" pitchFamily="34" charset="0"/>
                <a:cs typeface="Arial" panose="020B0604020202020204" pitchFamily="34" charset="0"/>
              </a:rPr>
              <a:t>screen.</a:t>
            </a:r>
          </a:p>
          <a:p>
            <a:pPr marL="685800" marR="384175" lvl="1" indent="-228600" fontAlgn="base">
              <a:lnSpc>
                <a:spcPct val="103000"/>
              </a:lnSpc>
              <a:spcAft>
                <a:spcPts val="25"/>
              </a:spcAft>
              <a:buClr>
                <a:srgbClr val="000000"/>
              </a:buClr>
              <a:buSzPts val="1000"/>
              <a:buFont typeface="Courier New" panose="02070309020205020404" pitchFamily="49" charset="0"/>
              <a:buChar char="o"/>
            </a:pPr>
            <a:r>
              <a:rPr lang="en-US" dirty="0">
                <a:solidFill>
                  <a:srgbClr val="000000"/>
                </a:solidFill>
                <a:uFill>
                  <a:solidFill>
                    <a:srgbClr val="000000"/>
                  </a:solidFill>
                </a:uFill>
                <a:ea typeface="Courier New" panose="02070309020205020404" pitchFamily="49" charset="0"/>
                <a:cs typeface="Courier New" panose="02070309020205020404" pitchFamily="49" charset="0"/>
              </a:rPr>
              <a:t>Please note, you are searching for the contact details of the individual submitting the request, not yourself.  </a:t>
            </a:r>
          </a:p>
          <a:p>
            <a:pPr marL="685800" marR="384175" lvl="1" indent="-228600" fontAlgn="base">
              <a:lnSpc>
                <a:spcPct val="103000"/>
              </a:lnSpc>
              <a:spcAft>
                <a:spcPts val="25"/>
              </a:spcAft>
              <a:buClr>
                <a:srgbClr val="000000"/>
              </a:buClr>
              <a:buSzPts val="1000"/>
              <a:buFont typeface="Courier New" panose="02070309020205020404" pitchFamily="49" charset="0"/>
              <a:buChar char="o"/>
            </a:pPr>
            <a:r>
              <a:rPr lang="en-US" dirty="0">
                <a:solidFill>
                  <a:srgbClr val="000000"/>
                </a:solidFill>
                <a:uFill>
                  <a:solidFill>
                    <a:srgbClr val="000000"/>
                  </a:solidFill>
                </a:uFill>
                <a:ea typeface="Courier New" panose="02070309020205020404" pitchFamily="49" charset="0"/>
                <a:cs typeface="Courier New" panose="02070309020205020404" pitchFamily="49" charset="0"/>
              </a:rPr>
              <a:t>If you have selected the incorrect record from the search results, click the </a:t>
            </a:r>
            <a:r>
              <a:rPr lang="en-US" b="1" dirty="0">
                <a:solidFill>
                  <a:srgbClr val="000000"/>
                </a:solidFill>
                <a:uFill>
                  <a:solidFill>
                    <a:srgbClr val="000000"/>
                  </a:solidFill>
                </a:uFill>
                <a:ea typeface="Courier New" panose="02070309020205020404" pitchFamily="49" charset="0"/>
                <a:cs typeface="Courier New" panose="02070309020205020404" pitchFamily="49" charset="0"/>
              </a:rPr>
              <a:t>Find Contact </a:t>
            </a:r>
            <a:r>
              <a:rPr lang="en-US" dirty="0">
                <a:solidFill>
                  <a:srgbClr val="000000"/>
                </a:solidFill>
                <a:uFill>
                  <a:solidFill>
                    <a:srgbClr val="000000"/>
                  </a:solidFill>
                </a:uFill>
                <a:ea typeface="Courier New" panose="02070309020205020404" pitchFamily="49" charset="0"/>
                <a:cs typeface="Courier New" panose="02070309020205020404" pitchFamily="49" charset="0"/>
              </a:rPr>
              <a:t>button again to repeat the search. </a:t>
            </a:r>
          </a:p>
        </p:txBody>
      </p:sp>
    </p:spTree>
    <p:extLst>
      <p:ext uri="{BB962C8B-B14F-4D97-AF65-F5344CB8AC3E}">
        <p14:creationId xmlns:p14="http://schemas.microsoft.com/office/powerpoint/2010/main" val="758856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64</a:t>
            </a:fld>
            <a:endParaRPr lang="en-US" sz="1800" kern="0" dirty="0">
              <a:solidFill>
                <a:sysClr val="windowText" lastClr="000000"/>
              </a:solidFill>
            </a:endParaRPr>
          </a:p>
        </p:txBody>
      </p:sp>
      <p:pic>
        <p:nvPicPr>
          <p:cNvPr id="7" name="Content Placeholder 6"/>
          <p:cNvPicPr>
            <a:picLocks noGrp="1"/>
          </p:cNvPicPr>
          <p:nvPr>
            <p:ph idx="1"/>
          </p:nvPr>
        </p:nvPicPr>
        <p:blipFill>
          <a:blip r:embed="rId2"/>
          <a:stretch>
            <a:fillRect/>
          </a:stretch>
        </p:blipFill>
        <p:spPr>
          <a:xfrm>
            <a:off x="361950" y="3185590"/>
            <a:ext cx="11442700" cy="2960763"/>
          </a:xfrm>
          <a:prstGeom prst="rect">
            <a:avLst/>
          </a:prstGeom>
        </p:spPr>
      </p:pic>
      <p:sp>
        <p:nvSpPr>
          <p:cNvPr id="8" name="Rectangle 7"/>
          <p:cNvSpPr/>
          <p:nvPr/>
        </p:nvSpPr>
        <p:spPr>
          <a:xfrm>
            <a:off x="202925" y="1930605"/>
            <a:ext cx="11326466" cy="948337"/>
          </a:xfrm>
          <a:prstGeom prst="rect">
            <a:avLst/>
          </a:prstGeom>
        </p:spPr>
        <p:txBody>
          <a:bodyPr wrap="square">
            <a:spAutoFit/>
          </a:bodyPr>
          <a:lstStyle/>
          <a:p>
            <a:pPr marR="384175" lvl="1" fontAlgn="base">
              <a:lnSpc>
                <a:spcPct val="103000"/>
              </a:lnSpc>
              <a:spcBef>
                <a:spcPts val="0"/>
              </a:spcBef>
              <a:spcAft>
                <a:spcPts val="25"/>
              </a:spcAft>
              <a:buClr>
                <a:srgbClr val="000000"/>
              </a:buClr>
              <a:buSzPts val="1000"/>
            </a:pP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Linking the user to an Internal Portal contact record is not required, because some users may not yet have Internal Portal contact records. If you cannot locate an accurate contact record, simply close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Find Contact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popup window by clicking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X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button in the upper right corner. </a:t>
            </a:r>
          </a:p>
        </p:txBody>
      </p:sp>
    </p:spTree>
    <p:extLst>
      <p:ext uri="{BB962C8B-B14F-4D97-AF65-F5344CB8AC3E}">
        <p14:creationId xmlns:p14="http://schemas.microsoft.com/office/powerpoint/2010/main" val="147575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Record Troubleshooting</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65</a:t>
            </a:fld>
            <a:endParaRPr lang="en-US" sz="1800" kern="0" dirty="0">
              <a:solidFill>
                <a:sysClr val="windowText" lastClr="000000"/>
              </a:solidFill>
            </a:endParaRPr>
          </a:p>
        </p:txBody>
      </p:sp>
      <p:pic>
        <p:nvPicPr>
          <p:cNvPr id="13" name="Content Placeholder 12"/>
          <p:cNvPicPr>
            <a:picLocks noGrp="1"/>
          </p:cNvPicPr>
          <p:nvPr>
            <p:ph idx="1"/>
          </p:nvPr>
        </p:nvPicPr>
        <p:blipFill>
          <a:blip r:embed="rId2"/>
          <a:stretch>
            <a:fillRect/>
          </a:stretch>
        </p:blipFill>
        <p:spPr>
          <a:xfrm>
            <a:off x="409578" y="3449529"/>
            <a:ext cx="11430000" cy="2676525"/>
          </a:xfrm>
          <a:prstGeom prst="rect">
            <a:avLst/>
          </a:prstGeom>
        </p:spPr>
      </p:pic>
      <p:sp>
        <p:nvSpPr>
          <p:cNvPr id="14" name="Rectangle 13"/>
          <p:cNvSpPr/>
          <p:nvPr/>
        </p:nvSpPr>
        <p:spPr>
          <a:xfrm>
            <a:off x="263529" y="1930523"/>
            <a:ext cx="11430000" cy="1519006"/>
          </a:xfrm>
          <a:prstGeom prst="rect">
            <a:avLst/>
          </a:prstGeom>
        </p:spPr>
        <p:txBody>
          <a:bodyPr wrap="square">
            <a:spAutoFit/>
          </a:bodyPr>
          <a:lstStyle/>
          <a:p>
            <a:pPr marR="384175" lvl="1" fontAlgn="base">
              <a:lnSpc>
                <a:spcPct val="103000"/>
              </a:lnSpc>
              <a:spcBef>
                <a:spcPts val="0"/>
              </a:spcBef>
              <a:spcAft>
                <a:spcPts val="25"/>
              </a:spcAft>
              <a:buClr>
                <a:srgbClr val="000000"/>
              </a:buClr>
              <a:buSzPts val="1000"/>
            </a:pP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If you’ve selected a contact record for a user who does not have an Internal Portal contact record, the only way to cancel the selection and clear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Your Contact Details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section of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Request Access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screen is to </a:t>
            </a:r>
            <a:r>
              <a:rPr lang="en-US" i="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exit the </a:t>
            </a:r>
            <a:r>
              <a:rPr lang="en-US" b="1" i="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Request Access </a:t>
            </a:r>
            <a:r>
              <a:rPr lang="en-US" i="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screen without completing the approval process</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This can be done by clicking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Close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button in the upper right corner of the </a:t>
            </a:r>
            <a:r>
              <a:rPr lang="en-US" b="1"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Request Access </a:t>
            </a:r>
            <a:r>
              <a:rPr lang="en-US" dirty="0">
                <a:solidFill>
                  <a:srgbClr val="00B0F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screen. You may then restart the approval process as normal. </a:t>
            </a:r>
          </a:p>
        </p:txBody>
      </p:sp>
    </p:spTree>
    <p:extLst>
      <p:ext uri="{BB962C8B-B14F-4D97-AF65-F5344CB8AC3E}">
        <p14:creationId xmlns:p14="http://schemas.microsoft.com/office/powerpoint/2010/main" val="3937681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z="1800" kern="0">
                <a:solidFill>
                  <a:sysClr val="windowText" lastClr="000000"/>
                </a:solidFill>
              </a:rPr>
              <a:pPr>
                <a:defRPr/>
              </a:pPr>
              <a:t>66</a:t>
            </a:fld>
            <a:endParaRPr lang="en-US" sz="1800" kern="0" dirty="0">
              <a:solidFill>
                <a:sysClr val="windowText" lastClr="000000"/>
              </a:solidFill>
            </a:endParaRPr>
          </a:p>
        </p:txBody>
      </p:sp>
      <p:grpSp>
        <p:nvGrpSpPr>
          <p:cNvPr id="18" name="Group 17"/>
          <p:cNvGrpSpPr/>
          <p:nvPr/>
        </p:nvGrpSpPr>
        <p:grpSpPr>
          <a:xfrm>
            <a:off x="1828800" y="1824335"/>
            <a:ext cx="8610600" cy="2198132"/>
            <a:chOff x="1143000" y="2205335"/>
            <a:chExt cx="7239000" cy="2198132"/>
          </a:xfrm>
        </p:grpSpPr>
        <p:sp>
          <p:nvSpPr>
            <p:cNvPr id="19" name="TextBox 18"/>
            <p:cNvSpPr txBox="1"/>
            <p:nvPr/>
          </p:nvSpPr>
          <p:spPr>
            <a:xfrm>
              <a:off x="1143000" y="2205335"/>
              <a:ext cx="7239000" cy="369332"/>
            </a:xfrm>
            <a:prstGeom prst="rect">
              <a:avLst/>
            </a:prstGeom>
            <a:solidFill>
              <a:schemeClr val="bg1"/>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20" name="TextBox 19"/>
            <p:cNvSpPr txBox="1"/>
            <p:nvPr/>
          </p:nvSpPr>
          <p:spPr>
            <a:xfrm>
              <a:off x="1143000" y="2662535"/>
              <a:ext cx="279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eAuthentication</a:t>
              </a:r>
            </a:p>
          </p:txBody>
        </p:sp>
        <p:sp>
          <p:nvSpPr>
            <p:cNvPr id="21" name="TextBox 20"/>
            <p:cNvSpPr txBox="1"/>
            <p:nvPr/>
          </p:nvSpPr>
          <p:spPr>
            <a:xfrm>
              <a:off x="1143000" y="3119735"/>
              <a:ext cx="341119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External Portal Access</a:t>
              </a:r>
            </a:p>
          </p:txBody>
        </p:sp>
        <p:sp>
          <p:nvSpPr>
            <p:cNvPr id="22" name="TextBox 21"/>
            <p:cNvSpPr txBox="1"/>
            <p:nvPr/>
          </p:nvSpPr>
          <p:spPr>
            <a:xfrm>
              <a:off x="1143000" y="3576935"/>
              <a:ext cx="425212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3 – Contact Record Troubleshooting</a:t>
              </a:r>
            </a:p>
          </p:txBody>
        </p:sp>
        <p:sp>
          <p:nvSpPr>
            <p:cNvPr id="23" name="TextBox 22"/>
            <p:cNvSpPr txBox="1"/>
            <p:nvPr/>
          </p:nvSpPr>
          <p:spPr>
            <a:xfrm>
              <a:off x="1143000" y="40341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Tree>
    <p:extLst>
      <p:ext uri="{BB962C8B-B14F-4D97-AF65-F5344CB8AC3E}">
        <p14:creationId xmlns:p14="http://schemas.microsoft.com/office/powerpoint/2010/main" val="747053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Summary</a:t>
            </a:r>
          </a:p>
        </p:txBody>
      </p:sp>
      <p:sp>
        <p:nvSpPr>
          <p:cNvPr id="3" name="Content Placeholder 2"/>
          <p:cNvSpPr>
            <a:spLocks noGrp="1"/>
          </p:cNvSpPr>
          <p:nvPr>
            <p:ph idx="1"/>
          </p:nvPr>
        </p:nvSpPr>
        <p:spPr/>
        <p:txBody>
          <a:bodyPr/>
          <a:lstStyle/>
          <a:p>
            <a:r>
              <a:rPr lang="en-US" dirty="0"/>
              <a:t>Today we discussed:</a:t>
            </a:r>
          </a:p>
          <a:p>
            <a:endParaRPr lang="en-US" dirty="0"/>
          </a:p>
          <a:p>
            <a:pPr lvl="1"/>
            <a:r>
              <a:rPr lang="en-US" dirty="0"/>
              <a:t>How to apply for level 2 eAuthentication.</a:t>
            </a:r>
          </a:p>
          <a:p>
            <a:pPr lvl="1"/>
            <a:endParaRPr lang="en-US" dirty="0"/>
          </a:p>
          <a:p>
            <a:pPr lvl="1"/>
            <a:r>
              <a:rPr lang="en-US" dirty="0"/>
              <a:t>How to request access to the ezFedGrants external portal.</a:t>
            </a:r>
          </a:p>
          <a:p>
            <a:pPr lvl="1"/>
            <a:endParaRPr lang="en-US" dirty="0"/>
          </a:p>
          <a:p>
            <a:pPr lvl="1"/>
            <a:r>
              <a:rPr lang="en-US" dirty="0"/>
              <a:t>How to troubleshoot potential issues with an ezFedGrants Contact Record</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67</a:t>
            </a:fld>
            <a:endParaRPr lang="en-US" sz="1800" kern="0" dirty="0">
              <a:solidFill>
                <a:sysClr val="windowText" lastClr="000000"/>
              </a:solidFill>
            </a:endParaRPr>
          </a:p>
        </p:txBody>
      </p:sp>
    </p:spTree>
    <p:extLst>
      <p:ext uri="{BB962C8B-B14F-4D97-AF65-F5344CB8AC3E}">
        <p14:creationId xmlns:p14="http://schemas.microsoft.com/office/powerpoint/2010/main" val="722715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descr="Preguntas y Respuestas- 8 de marzo, 2013 - Jaime, mi dulce guerrer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148" y="1774349"/>
            <a:ext cx="6242304" cy="4511040"/>
          </a:xfrm>
        </p:spPr>
      </p:pic>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68</a:t>
            </a:fld>
            <a:endParaRPr lang="en-US" sz="1800" kern="0" dirty="0">
              <a:solidFill>
                <a:sysClr val="windowText" lastClr="000000"/>
              </a:solidFill>
            </a:endParaRPr>
          </a:p>
        </p:txBody>
      </p:sp>
    </p:spTree>
    <p:extLst>
      <p:ext uri="{BB962C8B-B14F-4D97-AF65-F5344CB8AC3E}">
        <p14:creationId xmlns:p14="http://schemas.microsoft.com/office/powerpoint/2010/main" val="46489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a:t>
            </a:r>
          </a:p>
        </p:txBody>
      </p:sp>
      <p:sp>
        <p:nvSpPr>
          <p:cNvPr id="3" name="Content Placeholder 2"/>
          <p:cNvSpPr>
            <a:spLocks noGrp="1"/>
          </p:cNvSpPr>
          <p:nvPr>
            <p:ph idx="1"/>
          </p:nvPr>
        </p:nvSpPr>
        <p:spPr/>
        <p:txBody>
          <a:bodyPr/>
          <a:lstStyle/>
          <a:p>
            <a:endParaRPr lang="en-US" dirty="0"/>
          </a:p>
          <a:p>
            <a:r>
              <a:rPr lang="en-US" dirty="0"/>
              <a:t>Job Aids located at: </a:t>
            </a:r>
            <a:r>
              <a:rPr lang="en-US" dirty="0">
                <a:hlinkClick r:id="rId2"/>
              </a:rPr>
              <a:t>https://www.nfc.usda.gov/FSS/ClientServices/ezFedGrants/index.php</a:t>
            </a:r>
            <a:endParaRPr lang="en-US" dirty="0"/>
          </a:p>
          <a:p>
            <a:endParaRPr lang="en-US" dirty="0"/>
          </a:p>
          <a:p>
            <a:r>
              <a:rPr lang="en-US" dirty="0"/>
              <a:t>FAQ</a:t>
            </a:r>
          </a:p>
          <a:p>
            <a:endParaRPr lang="en-US" dirty="0"/>
          </a:p>
          <a:p>
            <a:r>
              <a:rPr lang="en-US" dirty="0"/>
              <a:t>Agency Representative</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69</a:t>
            </a:fld>
            <a:endParaRPr lang="en-US" dirty="0"/>
          </a:p>
        </p:txBody>
      </p:sp>
      <p:pic>
        <p:nvPicPr>
          <p:cNvPr id="6" name="Picture 5" descr="Is there anybody out there who can &lt;strong&gt;help&lt;/strong&gt; 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965" y="3276600"/>
            <a:ext cx="4381500" cy="2628900"/>
          </a:xfrm>
          <a:prstGeom prst="rect">
            <a:avLst/>
          </a:prstGeom>
        </p:spPr>
      </p:pic>
    </p:spTree>
    <p:extLst>
      <p:ext uri="{BB962C8B-B14F-4D97-AF65-F5344CB8AC3E}">
        <p14:creationId xmlns:p14="http://schemas.microsoft.com/office/powerpoint/2010/main" val="247027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3" name="Content Placeholder 2"/>
          <p:cNvSpPr>
            <a:spLocks noGrp="1"/>
          </p:cNvSpPr>
          <p:nvPr>
            <p:ph idx="1"/>
          </p:nvPr>
        </p:nvSpPr>
        <p:spPr/>
        <p:txBody>
          <a:bodyPr/>
          <a:lstStyle/>
          <a:p>
            <a:pPr marL="0" indent="0">
              <a:buNone/>
            </a:pPr>
            <a:r>
              <a:rPr lang="en-US" sz="2000" b="1" dirty="0"/>
              <a:t>What is it?</a:t>
            </a:r>
          </a:p>
          <a:p>
            <a:pPr marL="0" indent="0">
              <a:buNone/>
            </a:pPr>
            <a:endParaRPr lang="en-US" sz="2000" b="1" dirty="0"/>
          </a:p>
          <a:p>
            <a:r>
              <a:rPr lang="en-US" dirty="0"/>
              <a:t> eAuthentication is the system used by USDA agencies to enable individuals to obtain accounts that will allow them to access USDA Web applications and services via the Internet. This includes things such as submitting forms electronically, completing surveys online, and checking the status of your USDA accounts.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35619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3" name="Content Placeholder 2"/>
          <p:cNvSpPr>
            <a:spLocks noGrp="1"/>
          </p:cNvSpPr>
          <p:nvPr>
            <p:ph idx="1"/>
          </p:nvPr>
        </p:nvSpPr>
        <p:spPr/>
        <p:txBody>
          <a:bodyPr/>
          <a:lstStyle/>
          <a:p>
            <a:pPr marL="0" indent="0">
              <a:buNone/>
            </a:pPr>
            <a:r>
              <a:rPr lang="en-US" sz="2000" b="1" dirty="0"/>
              <a:t>What’s Needed?</a:t>
            </a:r>
          </a:p>
          <a:p>
            <a:endParaRPr lang="en-US" dirty="0"/>
          </a:p>
          <a:p>
            <a:pPr lvl="0"/>
            <a:r>
              <a:rPr lang="en-US" dirty="0"/>
              <a:t>You will need a government-issued photo ID, such as a passport or driver’s license.</a:t>
            </a:r>
          </a:p>
          <a:p>
            <a:pPr lvl="0"/>
            <a:r>
              <a:rPr lang="en-US" dirty="0"/>
              <a:t>You will need a valid email address.</a:t>
            </a:r>
          </a:p>
          <a:p>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363877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eAuthentication</a:t>
            </a:r>
          </a:p>
        </p:txBody>
      </p:sp>
      <p:sp>
        <p:nvSpPr>
          <p:cNvPr id="3" name="Content Placeholder 2"/>
          <p:cNvSpPr>
            <a:spLocks noGrp="1"/>
          </p:cNvSpPr>
          <p:nvPr>
            <p:ph idx="1"/>
          </p:nvPr>
        </p:nvSpPr>
        <p:spPr/>
        <p:txBody>
          <a:bodyPr/>
          <a:lstStyle/>
          <a:p>
            <a:pPr marL="0" indent="0">
              <a:buNone/>
            </a:pPr>
            <a:r>
              <a:rPr lang="en-US" sz="2000" b="1" dirty="0"/>
              <a:t>Helpful Hints</a:t>
            </a:r>
          </a:p>
          <a:p>
            <a:endParaRPr lang="en-US" dirty="0"/>
          </a:p>
          <a:p>
            <a:pPr lvl="0"/>
            <a:r>
              <a:rPr lang="en-US" dirty="0"/>
              <a:t>Once you have obtained a USDA Level 2 eAuthentication account, you will be able to access the </a:t>
            </a:r>
            <a:r>
              <a:rPr lang="en-US" b="1" dirty="0"/>
              <a:t>ezFedGrants External Portal Home </a:t>
            </a:r>
            <a:r>
              <a:rPr lang="en-US" dirty="0"/>
              <a:t>screen, where you can request access to the ezFedGrants External Portal. Please refer to the External Portal Access Requests Job Aid for more information.</a:t>
            </a:r>
          </a:p>
          <a:p>
            <a:pPr lvl="0"/>
            <a:r>
              <a:rPr lang="en-US" dirty="0"/>
              <a:t>On certain screens you may need to scroll to view additional data fields.</a:t>
            </a:r>
          </a:p>
          <a:p>
            <a:pPr lvl="0"/>
            <a:r>
              <a:rPr lang="en-US" dirty="0"/>
              <a:t>Certain screenshots may display only a portion of the screen.</a:t>
            </a:r>
          </a:p>
          <a:p>
            <a:r>
              <a:rPr lang="en-US" b="1" i="1" dirty="0"/>
              <a:t>Note: </a:t>
            </a:r>
            <a:r>
              <a:rPr lang="en-US" dirty="0"/>
              <a:t>Data used in this procedure is a representative sample for the purpose of training. Actual data in the system may vary based on agency and scenario.</a:t>
            </a:r>
          </a:p>
          <a:p>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9</a:t>
            </a:fld>
            <a:endParaRPr lang="en-US" sz="1800" kern="0" dirty="0">
              <a:solidFill>
                <a:sysClr val="windowText" lastClr="000000"/>
              </a:solidFill>
            </a:endParaRPr>
          </a:p>
        </p:txBody>
      </p:sp>
    </p:spTree>
    <p:extLst>
      <p:ext uri="{BB962C8B-B14F-4D97-AF65-F5344CB8AC3E}">
        <p14:creationId xmlns:p14="http://schemas.microsoft.com/office/powerpoint/2010/main" val="4213838601"/>
      </p:ext>
    </p:extLst>
  </p:cSld>
  <p:clrMapOvr>
    <a:masterClrMapping/>
  </p:clrMapOvr>
</p:sld>
</file>

<file path=ppt/theme/theme1.xml><?xml version="1.0" encoding="utf-8"?>
<a:theme xmlns:a="http://schemas.openxmlformats.org/drawingml/2006/main" name="USDA">
  <a:themeElements>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fontScheme name="Accenture SnowBoarder-Full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 SnowBoarder-Full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SnowBoarder-Full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Accenture SnowBoarder-Full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2982</Words>
  <Application>Microsoft Office PowerPoint</Application>
  <PresentationFormat>Widescreen</PresentationFormat>
  <Paragraphs>317</Paragraphs>
  <Slides>69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Calibri (body)</vt:lpstr>
      <vt:lpstr>Courier New</vt:lpstr>
      <vt:lpstr>Times New Roman</vt:lpstr>
      <vt:lpstr>Wingdings</vt:lpstr>
      <vt:lpstr>USDA</vt:lpstr>
      <vt:lpstr>ezFedGrants Access</vt:lpstr>
      <vt:lpstr>Agenda</vt:lpstr>
      <vt:lpstr>Introduction</vt:lpstr>
      <vt:lpstr>Course Objectives</vt:lpstr>
      <vt:lpstr>Agenda</vt:lpstr>
      <vt:lpstr>Objective</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eAuthentication</vt:lpstr>
      <vt:lpstr>Agenda</vt:lpstr>
      <vt:lpstr>Objectives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ezFedGrants Access</vt:lpstr>
      <vt:lpstr>Agenda</vt:lpstr>
      <vt:lpstr>Objectives</vt:lpstr>
      <vt:lpstr>Contact Record Troubleshooting</vt:lpstr>
      <vt:lpstr>Contact Record Troubleshooting</vt:lpstr>
      <vt:lpstr>Contact Record Troubleshooting</vt:lpstr>
      <vt:lpstr>Contact Record Troubleshooting</vt:lpstr>
      <vt:lpstr>Contact Record Troubleshooting</vt:lpstr>
      <vt:lpstr>Contact Record Troubleshooting</vt:lpstr>
      <vt:lpstr>Contact Record Troubleshooting</vt:lpstr>
      <vt:lpstr>Contact Record Troubleshooting</vt:lpstr>
      <vt:lpstr>Contact Record Troubleshooting</vt:lpstr>
      <vt:lpstr>Contact Record Troubleshooting</vt:lpstr>
      <vt:lpstr>Agenda</vt:lpstr>
      <vt:lpstr>Course Summary</vt:lpstr>
      <vt:lpstr>Questions?</vt:lpstr>
      <vt:lpstr>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 Management</dc:title>
  <dc:creator>Nicholas Soto</dc:creator>
  <cp:lastModifiedBy>Nicholas Soto</cp:lastModifiedBy>
  <cp:revision>115</cp:revision>
  <dcterms:created xsi:type="dcterms:W3CDTF">2016-11-30T14:35:02Z</dcterms:created>
  <dcterms:modified xsi:type="dcterms:W3CDTF">2017-03-22T17:23:02Z</dcterms:modified>
</cp:coreProperties>
</file>