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99"/>
  </p:notesMasterIdLst>
  <p:handoutMasterIdLst>
    <p:handoutMasterId r:id="rId100"/>
  </p:handoutMasterIdLst>
  <p:sldIdLst>
    <p:sldId id="432" r:id="rId2"/>
    <p:sldId id="357" r:id="rId3"/>
    <p:sldId id="433" r:id="rId4"/>
    <p:sldId id="454" r:id="rId5"/>
    <p:sldId id="436" r:id="rId6"/>
    <p:sldId id="441" r:id="rId7"/>
    <p:sldId id="451" r:id="rId8"/>
    <p:sldId id="455" r:id="rId9"/>
    <p:sldId id="456" r:id="rId10"/>
    <p:sldId id="457" r:id="rId11"/>
    <p:sldId id="458" r:id="rId12"/>
    <p:sldId id="459" r:id="rId13"/>
    <p:sldId id="460" r:id="rId14"/>
    <p:sldId id="461" r:id="rId15"/>
    <p:sldId id="462" r:id="rId16"/>
    <p:sldId id="463" r:id="rId17"/>
    <p:sldId id="464" r:id="rId18"/>
    <p:sldId id="465" r:id="rId19"/>
    <p:sldId id="466" r:id="rId20"/>
    <p:sldId id="467" r:id="rId21"/>
    <p:sldId id="468" r:id="rId22"/>
    <p:sldId id="469" r:id="rId23"/>
    <p:sldId id="470" r:id="rId24"/>
    <p:sldId id="471" r:id="rId25"/>
    <p:sldId id="472" r:id="rId26"/>
    <p:sldId id="473" r:id="rId27"/>
    <p:sldId id="474" r:id="rId28"/>
    <p:sldId id="475" r:id="rId29"/>
    <p:sldId id="476" r:id="rId30"/>
    <p:sldId id="477" r:id="rId31"/>
    <p:sldId id="478" r:id="rId32"/>
    <p:sldId id="479" r:id="rId33"/>
    <p:sldId id="480" r:id="rId34"/>
    <p:sldId id="481" r:id="rId35"/>
    <p:sldId id="482" r:id="rId36"/>
    <p:sldId id="483" r:id="rId37"/>
    <p:sldId id="484" r:id="rId38"/>
    <p:sldId id="485" r:id="rId39"/>
    <p:sldId id="486" r:id="rId40"/>
    <p:sldId id="487" r:id="rId41"/>
    <p:sldId id="488" r:id="rId42"/>
    <p:sldId id="489" r:id="rId43"/>
    <p:sldId id="490" r:id="rId44"/>
    <p:sldId id="491" r:id="rId45"/>
    <p:sldId id="492" r:id="rId46"/>
    <p:sldId id="493" r:id="rId47"/>
    <p:sldId id="494" r:id="rId48"/>
    <p:sldId id="536" r:id="rId49"/>
    <p:sldId id="495" r:id="rId50"/>
    <p:sldId id="496" r:id="rId51"/>
    <p:sldId id="497" r:id="rId52"/>
    <p:sldId id="498" r:id="rId53"/>
    <p:sldId id="499" r:id="rId54"/>
    <p:sldId id="500" r:id="rId55"/>
    <p:sldId id="501" r:id="rId56"/>
    <p:sldId id="502" r:id="rId57"/>
    <p:sldId id="503" r:id="rId58"/>
    <p:sldId id="504" r:id="rId59"/>
    <p:sldId id="443" r:id="rId60"/>
    <p:sldId id="444" r:id="rId61"/>
    <p:sldId id="445" r:id="rId62"/>
    <p:sldId id="452" r:id="rId63"/>
    <p:sldId id="505" r:id="rId64"/>
    <p:sldId id="506" r:id="rId65"/>
    <p:sldId id="507" r:id="rId66"/>
    <p:sldId id="537" r:id="rId67"/>
    <p:sldId id="508" r:id="rId68"/>
    <p:sldId id="509" r:id="rId69"/>
    <p:sldId id="510" r:id="rId70"/>
    <p:sldId id="511" r:id="rId71"/>
    <p:sldId id="512" r:id="rId72"/>
    <p:sldId id="513" r:id="rId73"/>
    <p:sldId id="514" r:id="rId74"/>
    <p:sldId id="515" r:id="rId75"/>
    <p:sldId id="516" r:id="rId76"/>
    <p:sldId id="517" r:id="rId77"/>
    <p:sldId id="518" r:id="rId78"/>
    <p:sldId id="519" r:id="rId79"/>
    <p:sldId id="520" r:id="rId80"/>
    <p:sldId id="521" r:id="rId81"/>
    <p:sldId id="522" r:id="rId82"/>
    <p:sldId id="523" r:id="rId83"/>
    <p:sldId id="524" r:id="rId84"/>
    <p:sldId id="526" r:id="rId85"/>
    <p:sldId id="527" r:id="rId86"/>
    <p:sldId id="529" r:id="rId87"/>
    <p:sldId id="530" r:id="rId88"/>
    <p:sldId id="531" r:id="rId89"/>
    <p:sldId id="532" r:id="rId90"/>
    <p:sldId id="533" r:id="rId91"/>
    <p:sldId id="534" r:id="rId92"/>
    <p:sldId id="535" r:id="rId93"/>
    <p:sldId id="446" r:id="rId94"/>
    <p:sldId id="447" r:id="rId95"/>
    <p:sldId id="538" r:id="rId96"/>
    <p:sldId id="449" r:id="rId97"/>
    <p:sldId id="450" r:id="rId98"/>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56">
          <p15:clr>
            <a:srgbClr val="A4A3A4"/>
          </p15:clr>
        </p15:guide>
        <p15:guide id="2" pos="28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to, Nicholas- FAS" initials="SNF" lastIdx="2" clrIdx="0"/>
  <p:cmAuthor id="1" name="Roberts, Stephen - FAS" initials="RS-F" lastIdx="13" clrIdx="1"/>
  <p:cmAuthor id="2" name="Ramin, Fnu - FAS" initials="RF-F" lastIdx="3" clrIdx="2"/>
  <p:cmAuthor id="3" name="Jason Wagoner" initials="JW" lastIdx="16"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7E7E7"/>
    <a:srgbClr val="91BC44"/>
    <a:srgbClr val="B4F907"/>
    <a:srgbClr val="FDF8E3"/>
    <a:srgbClr val="00008A"/>
    <a:srgbClr val="000066"/>
    <a:srgbClr val="000099"/>
    <a:srgbClr val="003399"/>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3236" autoAdjust="0"/>
  </p:normalViewPr>
  <p:slideViewPr>
    <p:cSldViewPr>
      <p:cViewPr varScale="1">
        <p:scale>
          <a:sx n="72" d="100"/>
          <a:sy n="72" d="100"/>
        </p:scale>
        <p:origin x="1356" y="72"/>
      </p:cViewPr>
      <p:guideLst>
        <p:guide orient="horz" pos="1056"/>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34268"/>
    </p:cViewPr>
  </p:sorterViewPr>
  <p:notesViewPr>
    <p:cSldViewPr>
      <p:cViewPr varScale="1">
        <p:scale>
          <a:sx n="52" d="100"/>
          <a:sy n="52" d="100"/>
        </p:scale>
        <p:origin x="-286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BEB66E1-4519-408C-8B1E-459A8475BFBA}" type="slidenum">
              <a:rPr lang="en-US" smtClean="0"/>
              <a:t>‹#›</a:t>
            </a:fld>
            <a:endParaRPr lang="en-US"/>
          </a:p>
        </p:txBody>
      </p:sp>
      <p:sp>
        <p:nvSpPr>
          <p:cNvPr id="4" name="Date Placeholder 3"/>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620541CC-D6EE-4374-A7C1-5FFDFA950C55}" type="datetimeFigureOut">
              <a:rPr lang="en-US" smtClean="0"/>
              <a:t>3/22/2017</a:t>
            </a:fld>
            <a:endParaRPr lang="en-US"/>
          </a:p>
        </p:txBody>
      </p:sp>
    </p:spTree>
    <p:extLst>
      <p:ext uri="{BB962C8B-B14F-4D97-AF65-F5344CB8AC3E}">
        <p14:creationId xmlns:p14="http://schemas.microsoft.com/office/powerpoint/2010/main" val="1433527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19410" tIns="0" rIns="19410" bIns="0" numCol="1" anchor="t" anchorCtr="0" compatLnSpc="1">
            <a:prstTxWarp prst="textNoShape">
              <a:avLst/>
            </a:prstTxWarp>
          </a:bodyPr>
          <a:lstStyle>
            <a:lvl1pPr eaLnBrk="0" hangingPunct="0">
              <a:defRPr sz="1000" i="1"/>
            </a:lvl1pPr>
          </a:lstStyle>
          <a:p>
            <a:pPr>
              <a:defRPr/>
            </a:pPr>
            <a:endParaRPr lang="en-US" dirty="0"/>
          </a:p>
        </p:txBody>
      </p:sp>
      <p:sp>
        <p:nvSpPr>
          <p:cNvPr id="2051" name="Rectangle 3"/>
          <p:cNvSpPr>
            <a:spLocks noGrp="1" noChangeArrowheads="1"/>
          </p:cNvSpPr>
          <p:nvPr>
            <p:ph type="dt" idx="1"/>
          </p:nvPr>
        </p:nvSpPr>
        <p:spPr bwMode="auto">
          <a:xfrm>
            <a:off x="3972560" y="0"/>
            <a:ext cx="3037840" cy="464820"/>
          </a:xfrm>
          <a:prstGeom prst="rect">
            <a:avLst/>
          </a:prstGeom>
          <a:noFill/>
          <a:ln w="9525">
            <a:noFill/>
            <a:miter lim="800000"/>
            <a:headEnd/>
            <a:tailEnd/>
          </a:ln>
          <a:effectLst/>
        </p:spPr>
        <p:txBody>
          <a:bodyPr vert="horz" wrap="square" lIns="19410" tIns="0" rIns="19410" bIns="0" numCol="1" anchor="t" anchorCtr="0" compatLnSpc="1">
            <a:prstTxWarp prst="textNoShape">
              <a:avLst/>
            </a:prstTxWarp>
          </a:bodyPr>
          <a:lstStyle>
            <a:lvl1pPr algn="r" eaLnBrk="0" hangingPunct="0">
              <a:defRPr sz="1000" i="1"/>
            </a:lvl1pPr>
          </a:lstStyle>
          <a:p>
            <a:pPr>
              <a:defRPr/>
            </a:pPr>
            <a:endParaRPr lang="en-US" dirty="0"/>
          </a:p>
        </p:txBody>
      </p:sp>
      <p:sp>
        <p:nvSpPr>
          <p:cNvPr id="22532" name="Rectangle 4"/>
          <p:cNvSpPr>
            <a:spLocks noGrp="1" noRot="1" noChangeAspect="1" noChangeArrowheads="1" noTextEdit="1"/>
          </p:cNvSpPr>
          <p:nvPr>
            <p:ph type="sldImg" idx="2"/>
          </p:nvPr>
        </p:nvSpPr>
        <p:spPr bwMode="auto">
          <a:xfrm>
            <a:off x="1189038" y="703263"/>
            <a:ext cx="4632325" cy="34734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a:effectLst/>
        </p:spPr>
        <p:txBody>
          <a:bodyPr vert="horz" wrap="square" lIns="93814" tIns="46909" rIns="93814" bIns="469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a:effectLst/>
        </p:spPr>
        <p:txBody>
          <a:bodyPr vert="horz" wrap="square" lIns="19410" tIns="0" rIns="19410" bIns="0" numCol="1" anchor="b" anchorCtr="0" compatLnSpc="1">
            <a:prstTxWarp prst="textNoShape">
              <a:avLst/>
            </a:prstTxWarp>
          </a:bodyPr>
          <a:lstStyle>
            <a:lvl1pPr eaLnBrk="0" hangingPunct="0">
              <a:defRPr sz="1000" i="1"/>
            </a:lvl1pPr>
          </a:lstStyle>
          <a:p>
            <a:pPr>
              <a:defRPr/>
            </a:pPr>
            <a:endParaRPr lang="en-US" dirty="0"/>
          </a:p>
        </p:txBody>
      </p:sp>
      <p:sp>
        <p:nvSpPr>
          <p:cNvPr id="2055"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a:effectLst/>
        </p:spPr>
        <p:txBody>
          <a:bodyPr vert="horz" wrap="square" lIns="19410" tIns="0" rIns="19410" bIns="0" numCol="1" anchor="b" anchorCtr="0" compatLnSpc="1">
            <a:prstTxWarp prst="textNoShape">
              <a:avLst/>
            </a:prstTxWarp>
          </a:bodyPr>
          <a:lstStyle>
            <a:lvl1pPr algn="r" eaLnBrk="0" hangingPunct="0">
              <a:defRPr sz="1000" i="1"/>
            </a:lvl1pPr>
          </a:lstStyle>
          <a:p>
            <a:pPr>
              <a:defRPr/>
            </a:pPr>
            <a:fld id="{37205FFB-70C7-49CD-B426-91A6CE31AA03}" type="slidenum">
              <a:rPr lang="en-US"/>
              <a:pPr>
                <a:defRPr/>
              </a:pPr>
              <a:t>‹#›</a:t>
            </a:fld>
            <a:endParaRPr lang="en-US" dirty="0"/>
          </a:p>
        </p:txBody>
      </p:sp>
    </p:spTree>
    <p:extLst>
      <p:ext uri="{BB962C8B-B14F-4D97-AF65-F5344CB8AC3E}">
        <p14:creationId xmlns:p14="http://schemas.microsoft.com/office/powerpoint/2010/main" val="35682512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55573" indent="-290484">
              <a:defRPr>
                <a:solidFill>
                  <a:schemeClr val="tx1"/>
                </a:solidFill>
                <a:latin typeface="Arial" charset="0"/>
                <a:cs typeface="Arial" charset="0"/>
              </a:defRPr>
            </a:lvl2pPr>
            <a:lvl3pPr marL="1163520" indent="-231752">
              <a:defRPr>
                <a:solidFill>
                  <a:schemeClr val="tx1"/>
                </a:solidFill>
                <a:latin typeface="Arial" charset="0"/>
                <a:cs typeface="Arial" charset="0"/>
              </a:defRPr>
            </a:lvl3pPr>
            <a:lvl4pPr marL="1630197" indent="-231752">
              <a:defRPr>
                <a:solidFill>
                  <a:schemeClr val="tx1"/>
                </a:solidFill>
                <a:latin typeface="Arial" charset="0"/>
                <a:cs typeface="Arial" charset="0"/>
              </a:defRPr>
            </a:lvl4pPr>
            <a:lvl5pPr marL="2095288" indent="-231752">
              <a:defRPr>
                <a:solidFill>
                  <a:schemeClr val="tx1"/>
                </a:solidFill>
                <a:latin typeface="Arial" charset="0"/>
                <a:cs typeface="Arial" charset="0"/>
              </a:defRPr>
            </a:lvl5pPr>
            <a:lvl6pPr marL="2552441" indent="-231752" eaLnBrk="0" fontAlgn="base" hangingPunct="0">
              <a:spcBef>
                <a:spcPct val="0"/>
              </a:spcBef>
              <a:spcAft>
                <a:spcPct val="0"/>
              </a:spcAft>
              <a:defRPr>
                <a:solidFill>
                  <a:schemeClr val="tx1"/>
                </a:solidFill>
                <a:latin typeface="Arial" charset="0"/>
                <a:cs typeface="Arial" charset="0"/>
              </a:defRPr>
            </a:lvl6pPr>
            <a:lvl7pPr marL="3009595" indent="-231752" eaLnBrk="0" fontAlgn="base" hangingPunct="0">
              <a:spcBef>
                <a:spcPct val="0"/>
              </a:spcBef>
              <a:spcAft>
                <a:spcPct val="0"/>
              </a:spcAft>
              <a:defRPr>
                <a:solidFill>
                  <a:schemeClr val="tx1"/>
                </a:solidFill>
                <a:latin typeface="Arial" charset="0"/>
                <a:cs typeface="Arial" charset="0"/>
              </a:defRPr>
            </a:lvl7pPr>
            <a:lvl8pPr marL="3466749" indent="-231752" eaLnBrk="0" fontAlgn="base" hangingPunct="0">
              <a:spcBef>
                <a:spcPct val="0"/>
              </a:spcBef>
              <a:spcAft>
                <a:spcPct val="0"/>
              </a:spcAft>
              <a:defRPr>
                <a:solidFill>
                  <a:schemeClr val="tx1"/>
                </a:solidFill>
                <a:latin typeface="Arial" charset="0"/>
                <a:cs typeface="Arial" charset="0"/>
              </a:defRPr>
            </a:lvl8pPr>
            <a:lvl9pPr marL="3923903" indent="-231752" eaLnBrk="0" fontAlgn="base" hangingPunct="0">
              <a:spcBef>
                <a:spcPct val="0"/>
              </a:spcBef>
              <a:spcAft>
                <a:spcPct val="0"/>
              </a:spcAft>
              <a:defRPr>
                <a:solidFill>
                  <a:schemeClr val="tx1"/>
                </a:solidFill>
                <a:latin typeface="Arial" charset="0"/>
                <a:cs typeface="Arial" charset="0"/>
              </a:defRPr>
            </a:lvl9pPr>
          </a:lstStyle>
          <a:p>
            <a:fld id="{DCC38EA4-C6DD-4B59-A4E8-9DE3974A7A97}" type="slidenum">
              <a:rPr lang="en-US" altLang="en-US" smtClean="0">
                <a:latin typeface="Calibri" pitchFamily="34" charset="0"/>
              </a:rPr>
              <a:pPr/>
              <a:t>2</a:t>
            </a:fld>
            <a:endParaRPr lang="en-US" altLang="en-US" dirty="0">
              <a:latin typeface="Calibri" pitchFamily="34" charset="0"/>
            </a:endParaRPr>
          </a:p>
        </p:txBody>
      </p:sp>
      <p:sp>
        <p:nvSpPr>
          <p:cNvPr id="5" name="Header Placeholder 4"/>
          <p:cNvSpPr>
            <a:spLocks noGrp="1"/>
          </p:cNvSpPr>
          <p:nvPr>
            <p:ph type="hdr" sz="quarter"/>
          </p:nvPr>
        </p:nvSpPr>
        <p:spPr/>
        <p:txBody>
          <a:bodyPr/>
          <a:lstStyle/>
          <a:p>
            <a:pPr>
              <a:defRPr/>
            </a:pPr>
            <a:r>
              <a:rPr lang="en-US" dirty="0"/>
              <a:t>GM 101</a:t>
            </a:r>
          </a:p>
        </p:txBody>
      </p:sp>
    </p:spTree>
    <p:extLst>
      <p:ext uri="{BB962C8B-B14F-4D97-AF65-F5344CB8AC3E}">
        <p14:creationId xmlns:p14="http://schemas.microsoft.com/office/powerpoint/2010/main" val="3604512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55573" indent="-290484">
              <a:defRPr>
                <a:solidFill>
                  <a:schemeClr val="tx1"/>
                </a:solidFill>
                <a:latin typeface="Arial" charset="0"/>
                <a:cs typeface="Arial" charset="0"/>
              </a:defRPr>
            </a:lvl2pPr>
            <a:lvl3pPr marL="1163520" indent="-231752">
              <a:defRPr>
                <a:solidFill>
                  <a:schemeClr val="tx1"/>
                </a:solidFill>
                <a:latin typeface="Arial" charset="0"/>
                <a:cs typeface="Arial" charset="0"/>
              </a:defRPr>
            </a:lvl3pPr>
            <a:lvl4pPr marL="1630197" indent="-231752">
              <a:defRPr>
                <a:solidFill>
                  <a:schemeClr val="tx1"/>
                </a:solidFill>
                <a:latin typeface="Arial" charset="0"/>
                <a:cs typeface="Arial" charset="0"/>
              </a:defRPr>
            </a:lvl4pPr>
            <a:lvl5pPr marL="2095288" indent="-231752">
              <a:defRPr>
                <a:solidFill>
                  <a:schemeClr val="tx1"/>
                </a:solidFill>
                <a:latin typeface="Arial" charset="0"/>
                <a:cs typeface="Arial" charset="0"/>
              </a:defRPr>
            </a:lvl5pPr>
            <a:lvl6pPr marL="2552441" indent="-231752" eaLnBrk="0" fontAlgn="base" hangingPunct="0">
              <a:spcBef>
                <a:spcPct val="0"/>
              </a:spcBef>
              <a:spcAft>
                <a:spcPct val="0"/>
              </a:spcAft>
              <a:defRPr>
                <a:solidFill>
                  <a:schemeClr val="tx1"/>
                </a:solidFill>
                <a:latin typeface="Arial" charset="0"/>
                <a:cs typeface="Arial" charset="0"/>
              </a:defRPr>
            </a:lvl6pPr>
            <a:lvl7pPr marL="3009595" indent="-231752" eaLnBrk="0" fontAlgn="base" hangingPunct="0">
              <a:spcBef>
                <a:spcPct val="0"/>
              </a:spcBef>
              <a:spcAft>
                <a:spcPct val="0"/>
              </a:spcAft>
              <a:defRPr>
                <a:solidFill>
                  <a:schemeClr val="tx1"/>
                </a:solidFill>
                <a:latin typeface="Arial" charset="0"/>
                <a:cs typeface="Arial" charset="0"/>
              </a:defRPr>
            </a:lvl7pPr>
            <a:lvl8pPr marL="3466749" indent="-231752" eaLnBrk="0" fontAlgn="base" hangingPunct="0">
              <a:spcBef>
                <a:spcPct val="0"/>
              </a:spcBef>
              <a:spcAft>
                <a:spcPct val="0"/>
              </a:spcAft>
              <a:defRPr>
                <a:solidFill>
                  <a:schemeClr val="tx1"/>
                </a:solidFill>
                <a:latin typeface="Arial" charset="0"/>
                <a:cs typeface="Arial" charset="0"/>
              </a:defRPr>
            </a:lvl8pPr>
            <a:lvl9pPr marL="3923903" indent="-231752" eaLnBrk="0" fontAlgn="base" hangingPunct="0">
              <a:spcBef>
                <a:spcPct val="0"/>
              </a:spcBef>
              <a:spcAft>
                <a:spcPct val="0"/>
              </a:spcAft>
              <a:defRPr>
                <a:solidFill>
                  <a:schemeClr val="tx1"/>
                </a:solidFill>
                <a:latin typeface="Arial" charset="0"/>
                <a:cs typeface="Arial" charset="0"/>
              </a:defRPr>
            </a:lvl9pPr>
          </a:lstStyle>
          <a:p>
            <a:fld id="{DCC38EA4-C6DD-4B59-A4E8-9DE3974A7A97}" type="slidenum">
              <a:rPr lang="en-US" altLang="en-US" smtClean="0">
                <a:solidFill>
                  <a:srgbClr val="000000"/>
                </a:solidFill>
                <a:latin typeface="Calibri" pitchFamily="34" charset="0"/>
              </a:rPr>
              <a:pPr/>
              <a:t>4</a:t>
            </a:fld>
            <a:endParaRPr lang="en-US" altLang="en-US" dirty="0">
              <a:solidFill>
                <a:srgbClr val="000000"/>
              </a:solidFill>
              <a:latin typeface="Calibri" pitchFamily="34" charset="0"/>
            </a:endParaRPr>
          </a:p>
        </p:txBody>
      </p:sp>
      <p:sp>
        <p:nvSpPr>
          <p:cNvPr id="5" name="Header Placeholder 4"/>
          <p:cNvSpPr>
            <a:spLocks noGrp="1"/>
          </p:cNvSpPr>
          <p:nvPr>
            <p:ph type="hdr" sz="quarter"/>
          </p:nvPr>
        </p:nvSpPr>
        <p:spPr/>
        <p:txBody>
          <a:bodyPr/>
          <a:lstStyle/>
          <a:p>
            <a:pPr>
              <a:defRPr/>
            </a:pPr>
            <a:r>
              <a:rPr lang="en-US" dirty="0">
                <a:solidFill>
                  <a:srgbClr val="000000"/>
                </a:solidFill>
              </a:rPr>
              <a:t>GM 101</a:t>
            </a:r>
          </a:p>
        </p:txBody>
      </p:sp>
    </p:spTree>
    <p:extLst>
      <p:ext uri="{BB962C8B-B14F-4D97-AF65-F5344CB8AC3E}">
        <p14:creationId xmlns:p14="http://schemas.microsoft.com/office/powerpoint/2010/main" val="3504096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55573" indent="-290484">
              <a:defRPr>
                <a:solidFill>
                  <a:schemeClr val="tx1"/>
                </a:solidFill>
                <a:latin typeface="Arial" charset="0"/>
                <a:cs typeface="Arial" charset="0"/>
              </a:defRPr>
            </a:lvl2pPr>
            <a:lvl3pPr marL="1163520" indent="-231752">
              <a:defRPr>
                <a:solidFill>
                  <a:schemeClr val="tx1"/>
                </a:solidFill>
                <a:latin typeface="Arial" charset="0"/>
                <a:cs typeface="Arial" charset="0"/>
              </a:defRPr>
            </a:lvl3pPr>
            <a:lvl4pPr marL="1630197" indent="-231752">
              <a:defRPr>
                <a:solidFill>
                  <a:schemeClr val="tx1"/>
                </a:solidFill>
                <a:latin typeface="Arial" charset="0"/>
                <a:cs typeface="Arial" charset="0"/>
              </a:defRPr>
            </a:lvl4pPr>
            <a:lvl5pPr marL="2095288" indent="-231752">
              <a:defRPr>
                <a:solidFill>
                  <a:schemeClr val="tx1"/>
                </a:solidFill>
                <a:latin typeface="Arial" charset="0"/>
                <a:cs typeface="Arial" charset="0"/>
              </a:defRPr>
            </a:lvl5pPr>
            <a:lvl6pPr marL="2552441" indent="-231752" eaLnBrk="0" fontAlgn="base" hangingPunct="0">
              <a:spcBef>
                <a:spcPct val="0"/>
              </a:spcBef>
              <a:spcAft>
                <a:spcPct val="0"/>
              </a:spcAft>
              <a:defRPr>
                <a:solidFill>
                  <a:schemeClr val="tx1"/>
                </a:solidFill>
                <a:latin typeface="Arial" charset="0"/>
                <a:cs typeface="Arial" charset="0"/>
              </a:defRPr>
            </a:lvl6pPr>
            <a:lvl7pPr marL="3009595" indent="-231752" eaLnBrk="0" fontAlgn="base" hangingPunct="0">
              <a:spcBef>
                <a:spcPct val="0"/>
              </a:spcBef>
              <a:spcAft>
                <a:spcPct val="0"/>
              </a:spcAft>
              <a:defRPr>
                <a:solidFill>
                  <a:schemeClr val="tx1"/>
                </a:solidFill>
                <a:latin typeface="Arial" charset="0"/>
                <a:cs typeface="Arial" charset="0"/>
              </a:defRPr>
            </a:lvl7pPr>
            <a:lvl8pPr marL="3466749" indent="-231752" eaLnBrk="0" fontAlgn="base" hangingPunct="0">
              <a:spcBef>
                <a:spcPct val="0"/>
              </a:spcBef>
              <a:spcAft>
                <a:spcPct val="0"/>
              </a:spcAft>
              <a:defRPr>
                <a:solidFill>
                  <a:schemeClr val="tx1"/>
                </a:solidFill>
                <a:latin typeface="Arial" charset="0"/>
                <a:cs typeface="Arial" charset="0"/>
              </a:defRPr>
            </a:lvl8pPr>
            <a:lvl9pPr marL="3923903" indent="-231752" eaLnBrk="0" fontAlgn="base" hangingPunct="0">
              <a:spcBef>
                <a:spcPct val="0"/>
              </a:spcBef>
              <a:spcAft>
                <a:spcPct val="0"/>
              </a:spcAft>
              <a:defRPr>
                <a:solidFill>
                  <a:schemeClr val="tx1"/>
                </a:solidFill>
                <a:latin typeface="Arial" charset="0"/>
                <a:cs typeface="Arial" charset="0"/>
              </a:defRPr>
            </a:lvl9pPr>
          </a:lstStyle>
          <a:p>
            <a:fld id="{DCC38EA4-C6DD-4B59-A4E8-9DE3974A7A97}" type="slidenum">
              <a:rPr lang="en-US" altLang="en-US" smtClean="0">
                <a:latin typeface="Calibri" pitchFamily="34" charset="0"/>
              </a:rPr>
              <a:pPr/>
              <a:t>5</a:t>
            </a:fld>
            <a:endParaRPr lang="en-US" altLang="en-US" dirty="0">
              <a:latin typeface="Calibri" pitchFamily="34" charset="0"/>
            </a:endParaRPr>
          </a:p>
        </p:txBody>
      </p:sp>
      <p:sp>
        <p:nvSpPr>
          <p:cNvPr id="5" name="Header Placeholder 4"/>
          <p:cNvSpPr>
            <a:spLocks noGrp="1"/>
          </p:cNvSpPr>
          <p:nvPr>
            <p:ph type="hdr" sz="quarter"/>
          </p:nvPr>
        </p:nvSpPr>
        <p:spPr/>
        <p:txBody>
          <a:bodyPr/>
          <a:lstStyle/>
          <a:p>
            <a:pPr>
              <a:defRPr/>
            </a:pPr>
            <a:r>
              <a:rPr lang="en-US" dirty="0"/>
              <a:t>GM 101</a:t>
            </a:r>
          </a:p>
        </p:txBody>
      </p:sp>
    </p:spTree>
    <p:extLst>
      <p:ext uri="{BB962C8B-B14F-4D97-AF65-F5344CB8AC3E}">
        <p14:creationId xmlns:p14="http://schemas.microsoft.com/office/powerpoint/2010/main" val="35432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55573" indent="-290484">
              <a:defRPr>
                <a:solidFill>
                  <a:schemeClr val="tx1"/>
                </a:solidFill>
                <a:latin typeface="Arial" charset="0"/>
                <a:cs typeface="Arial" charset="0"/>
              </a:defRPr>
            </a:lvl2pPr>
            <a:lvl3pPr marL="1163520" indent="-231752">
              <a:defRPr>
                <a:solidFill>
                  <a:schemeClr val="tx1"/>
                </a:solidFill>
                <a:latin typeface="Arial" charset="0"/>
                <a:cs typeface="Arial" charset="0"/>
              </a:defRPr>
            </a:lvl3pPr>
            <a:lvl4pPr marL="1630197" indent="-231752">
              <a:defRPr>
                <a:solidFill>
                  <a:schemeClr val="tx1"/>
                </a:solidFill>
                <a:latin typeface="Arial" charset="0"/>
                <a:cs typeface="Arial" charset="0"/>
              </a:defRPr>
            </a:lvl4pPr>
            <a:lvl5pPr marL="2095288" indent="-231752">
              <a:defRPr>
                <a:solidFill>
                  <a:schemeClr val="tx1"/>
                </a:solidFill>
                <a:latin typeface="Arial" charset="0"/>
                <a:cs typeface="Arial" charset="0"/>
              </a:defRPr>
            </a:lvl5pPr>
            <a:lvl6pPr marL="2552441" indent="-231752" eaLnBrk="0" fontAlgn="base" hangingPunct="0">
              <a:spcBef>
                <a:spcPct val="0"/>
              </a:spcBef>
              <a:spcAft>
                <a:spcPct val="0"/>
              </a:spcAft>
              <a:defRPr>
                <a:solidFill>
                  <a:schemeClr val="tx1"/>
                </a:solidFill>
                <a:latin typeface="Arial" charset="0"/>
                <a:cs typeface="Arial" charset="0"/>
              </a:defRPr>
            </a:lvl6pPr>
            <a:lvl7pPr marL="3009595" indent="-231752" eaLnBrk="0" fontAlgn="base" hangingPunct="0">
              <a:spcBef>
                <a:spcPct val="0"/>
              </a:spcBef>
              <a:spcAft>
                <a:spcPct val="0"/>
              </a:spcAft>
              <a:defRPr>
                <a:solidFill>
                  <a:schemeClr val="tx1"/>
                </a:solidFill>
                <a:latin typeface="Arial" charset="0"/>
                <a:cs typeface="Arial" charset="0"/>
              </a:defRPr>
            </a:lvl7pPr>
            <a:lvl8pPr marL="3466749" indent="-231752" eaLnBrk="0" fontAlgn="base" hangingPunct="0">
              <a:spcBef>
                <a:spcPct val="0"/>
              </a:spcBef>
              <a:spcAft>
                <a:spcPct val="0"/>
              </a:spcAft>
              <a:defRPr>
                <a:solidFill>
                  <a:schemeClr val="tx1"/>
                </a:solidFill>
                <a:latin typeface="Arial" charset="0"/>
                <a:cs typeface="Arial" charset="0"/>
              </a:defRPr>
            </a:lvl8pPr>
            <a:lvl9pPr marL="3923903" indent="-231752" eaLnBrk="0" fontAlgn="base" hangingPunct="0">
              <a:spcBef>
                <a:spcPct val="0"/>
              </a:spcBef>
              <a:spcAft>
                <a:spcPct val="0"/>
              </a:spcAft>
              <a:defRPr>
                <a:solidFill>
                  <a:schemeClr val="tx1"/>
                </a:solidFill>
                <a:latin typeface="Arial" charset="0"/>
                <a:cs typeface="Arial" charset="0"/>
              </a:defRPr>
            </a:lvl9pPr>
          </a:lstStyle>
          <a:p>
            <a:fld id="{DCC38EA4-C6DD-4B59-A4E8-9DE3974A7A97}" type="slidenum">
              <a:rPr lang="en-US" altLang="en-US" smtClean="0">
                <a:latin typeface="Calibri" pitchFamily="34" charset="0"/>
              </a:rPr>
              <a:pPr/>
              <a:t>6</a:t>
            </a:fld>
            <a:endParaRPr lang="en-US" altLang="en-US" dirty="0">
              <a:latin typeface="Calibri" pitchFamily="34" charset="0"/>
            </a:endParaRPr>
          </a:p>
        </p:txBody>
      </p:sp>
      <p:sp>
        <p:nvSpPr>
          <p:cNvPr id="5" name="Header Placeholder 4"/>
          <p:cNvSpPr>
            <a:spLocks noGrp="1"/>
          </p:cNvSpPr>
          <p:nvPr>
            <p:ph type="hdr" sz="quarter"/>
          </p:nvPr>
        </p:nvSpPr>
        <p:spPr/>
        <p:txBody>
          <a:bodyPr/>
          <a:lstStyle/>
          <a:p>
            <a:pPr>
              <a:defRPr/>
            </a:pPr>
            <a:r>
              <a:rPr lang="en-US" dirty="0"/>
              <a:t>GM 101</a:t>
            </a:r>
          </a:p>
        </p:txBody>
      </p:sp>
    </p:spTree>
    <p:extLst>
      <p:ext uri="{BB962C8B-B14F-4D97-AF65-F5344CB8AC3E}">
        <p14:creationId xmlns:p14="http://schemas.microsoft.com/office/powerpoint/2010/main" val="1829371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55573" indent="-290484">
              <a:defRPr>
                <a:solidFill>
                  <a:schemeClr val="tx1"/>
                </a:solidFill>
                <a:latin typeface="Arial" charset="0"/>
                <a:cs typeface="Arial" charset="0"/>
              </a:defRPr>
            </a:lvl2pPr>
            <a:lvl3pPr marL="1163520" indent="-231752">
              <a:defRPr>
                <a:solidFill>
                  <a:schemeClr val="tx1"/>
                </a:solidFill>
                <a:latin typeface="Arial" charset="0"/>
                <a:cs typeface="Arial" charset="0"/>
              </a:defRPr>
            </a:lvl3pPr>
            <a:lvl4pPr marL="1630197" indent="-231752">
              <a:defRPr>
                <a:solidFill>
                  <a:schemeClr val="tx1"/>
                </a:solidFill>
                <a:latin typeface="Arial" charset="0"/>
                <a:cs typeface="Arial" charset="0"/>
              </a:defRPr>
            </a:lvl4pPr>
            <a:lvl5pPr marL="2095288" indent="-231752">
              <a:defRPr>
                <a:solidFill>
                  <a:schemeClr val="tx1"/>
                </a:solidFill>
                <a:latin typeface="Arial" charset="0"/>
                <a:cs typeface="Arial" charset="0"/>
              </a:defRPr>
            </a:lvl5pPr>
            <a:lvl6pPr marL="2552441" indent="-231752" eaLnBrk="0" fontAlgn="base" hangingPunct="0">
              <a:spcBef>
                <a:spcPct val="0"/>
              </a:spcBef>
              <a:spcAft>
                <a:spcPct val="0"/>
              </a:spcAft>
              <a:defRPr>
                <a:solidFill>
                  <a:schemeClr val="tx1"/>
                </a:solidFill>
                <a:latin typeface="Arial" charset="0"/>
                <a:cs typeface="Arial" charset="0"/>
              </a:defRPr>
            </a:lvl6pPr>
            <a:lvl7pPr marL="3009595" indent="-231752" eaLnBrk="0" fontAlgn="base" hangingPunct="0">
              <a:spcBef>
                <a:spcPct val="0"/>
              </a:spcBef>
              <a:spcAft>
                <a:spcPct val="0"/>
              </a:spcAft>
              <a:defRPr>
                <a:solidFill>
                  <a:schemeClr val="tx1"/>
                </a:solidFill>
                <a:latin typeface="Arial" charset="0"/>
                <a:cs typeface="Arial" charset="0"/>
              </a:defRPr>
            </a:lvl7pPr>
            <a:lvl8pPr marL="3466749" indent="-231752" eaLnBrk="0" fontAlgn="base" hangingPunct="0">
              <a:spcBef>
                <a:spcPct val="0"/>
              </a:spcBef>
              <a:spcAft>
                <a:spcPct val="0"/>
              </a:spcAft>
              <a:defRPr>
                <a:solidFill>
                  <a:schemeClr val="tx1"/>
                </a:solidFill>
                <a:latin typeface="Arial" charset="0"/>
                <a:cs typeface="Arial" charset="0"/>
              </a:defRPr>
            </a:lvl8pPr>
            <a:lvl9pPr marL="3923903" indent="-231752" eaLnBrk="0" fontAlgn="base" hangingPunct="0">
              <a:spcBef>
                <a:spcPct val="0"/>
              </a:spcBef>
              <a:spcAft>
                <a:spcPct val="0"/>
              </a:spcAft>
              <a:defRPr>
                <a:solidFill>
                  <a:schemeClr val="tx1"/>
                </a:solidFill>
                <a:latin typeface="Arial" charset="0"/>
                <a:cs typeface="Arial" charset="0"/>
              </a:defRPr>
            </a:lvl9pPr>
          </a:lstStyle>
          <a:p>
            <a:fld id="{DCC38EA4-C6DD-4B59-A4E8-9DE3974A7A97}" type="slidenum">
              <a:rPr lang="en-US" altLang="en-US" smtClean="0">
                <a:latin typeface="Calibri" pitchFamily="34" charset="0"/>
              </a:rPr>
              <a:pPr/>
              <a:t>59</a:t>
            </a:fld>
            <a:endParaRPr lang="en-US" altLang="en-US" dirty="0">
              <a:latin typeface="Calibri" pitchFamily="34" charset="0"/>
            </a:endParaRPr>
          </a:p>
        </p:txBody>
      </p:sp>
      <p:sp>
        <p:nvSpPr>
          <p:cNvPr id="5" name="Header Placeholder 4"/>
          <p:cNvSpPr>
            <a:spLocks noGrp="1"/>
          </p:cNvSpPr>
          <p:nvPr>
            <p:ph type="hdr" sz="quarter"/>
          </p:nvPr>
        </p:nvSpPr>
        <p:spPr/>
        <p:txBody>
          <a:bodyPr/>
          <a:lstStyle/>
          <a:p>
            <a:pPr>
              <a:defRPr/>
            </a:pPr>
            <a:r>
              <a:rPr lang="en-US" dirty="0"/>
              <a:t>GM 101</a:t>
            </a:r>
          </a:p>
        </p:txBody>
      </p:sp>
    </p:spTree>
    <p:extLst>
      <p:ext uri="{BB962C8B-B14F-4D97-AF65-F5344CB8AC3E}">
        <p14:creationId xmlns:p14="http://schemas.microsoft.com/office/powerpoint/2010/main" val="204559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55573" indent="-290484">
              <a:defRPr>
                <a:solidFill>
                  <a:schemeClr val="tx1"/>
                </a:solidFill>
                <a:latin typeface="Arial" charset="0"/>
                <a:cs typeface="Arial" charset="0"/>
              </a:defRPr>
            </a:lvl2pPr>
            <a:lvl3pPr marL="1163520" indent="-231752">
              <a:defRPr>
                <a:solidFill>
                  <a:schemeClr val="tx1"/>
                </a:solidFill>
                <a:latin typeface="Arial" charset="0"/>
                <a:cs typeface="Arial" charset="0"/>
              </a:defRPr>
            </a:lvl3pPr>
            <a:lvl4pPr marL="1630197" indent="-231752">
              <a:defRPr>
                <a:solidFill>
                  <a:schemeClr val="tx1"/>
                </a:solidFill>
                <a:latin typeface="Arial" charset="0"/>
                <a:cs typeface="Arial" charset="0"/>
              </a:defRPr>
            </a:lvl4pPr>
            <a:lvl5pPr marL="2095288" indent="-231752">
              <a:defRPr>
                <a:solidFill>
                  <a:schemeClr val="tx1"/>
                </a:solidFill>
                <a:latin typeface="Arial" charset="0"/>
                <a:cs typeface="Arial" charset="0"/>
              </a:defRPr>
            </a:lvl5pPr>
            <a:lvl6pPr marL="2552441" indent="-231752" eaLnBrk="0" fontAlgn="base" hangingPunct="0">
              <a:spcBef>
                <a:spcPct val="0"/>
              </a:spcBef>
              <a:spcAft>
                <a:spcPct val="0"/>
              </a:spcAft>
              <a:defRPr>
                <a:solidFill>
                  <a:schemeClr val="tx1"/>
                </a:solidFill>
                <a:latin typeface="Arial" charset="0"/>
                <a:cs typeface="Arial" charset="0"/>
              </a:defRPr>
            </a:lvl6pPr>
            <a:lvl7pPr marL="3009595" indent="-231752" eaLnBrk="0" fontAlgn="base" hangingPunct="0">
              <a:spcBef>
                <a:spcPct val="0"/>
              </a:spcBef>
              <a:spcAft>
                <a:spcPct val="0"/>
              </a:spcAft>
              <a:defRPr>
                <a:solidFill>
                  <a:schemeClr val="tx1"/>
                </a:solidFill>
                <a:latin typeface="Arial" charset="0"/>
                <a:cs typeface="Arial" charset="0"/>
              </a:defRPr>
            </a:lvl7pPr>
            <a:lvl8pPr marL="3466749" indent="-231752" eaLnBrk="0" fontAlgn="base" hangingPunct="0">
              <a:spcBef>
                <a:spcPct val="0"/>
              </a:spcBef>
              <a:spcAft>
                <a:spcPct val="0"/>
              </a:spcAft>
              <a:defRPr>
                <a:solidFill>
                  <a:schemeClr val="tx1"/>
                </a:solidFill>
                <a:latin typeface="Arial" charset="0"/>
                <a:cs typeface="Arial" charset="0"/>
              </a:defRPr>
            </a:lvl8pPr>
            <a:lvl9pPr marL="3923903" indent="-231752" eaLnBrk="0" fontAlgn="base" hangingPunct="0">
              <a:spcBef>
                <a:spcPct val="0"/>
              </a:spcBef>
              <a:spcAft>
                <a:spcPct val="0"/>
              </a:spcAft>
              <a:defRPr>
                <a:solidFill>
                  <a:schemeClr val="tx1"/>
                </a:solidFill>
                <a:latin typeface="Arial" charset="0"/>
                <a:cs typeface="Arial" charset="0"/>
              </a:defRPr>
            </a:lvl9pPr>
          </a:lstStyle>
          <a:p>
            <a:fld id="{DCC38EA4-C6DD-4B59-A4E8-9DE3974A7A97}" type="slidenum">
              <a:rPr lang="en-US" altLang="en-US" smtClean="0">
                <a:latin typeface="Calibri" pitchFamily="34" charset="0"/>
              </a:rPr>
              <a:pPr/>
              <a:t>60</a:t>
            </a:fld>
            <a:endParaRPr lang="en-US" altLang="en-US" dirty="0">
              <a:latin typeface="Calibri" pitchFamily="34" charset="0"/>
            </a:endParaRPr>
          </a:p>
        </p:txBody>
      </p:sp>
      <p:sp>
        <p:nvSpPr>
          <p:cNvPr id="5" name="Header Placeholder 4"/>
          <p:cNvSpPr>
            <a:spLocks noGrp="1"/>
          </p:cNvSpPr>
          <p:nvPr>
            <p:ph type="hdr" sz="quarter"/>
          </p:nvPr>
        </p:nvSpPr>
        <p:spPr/>
        <p:txBody>
          <a:bodyPr/>
          <a:lstStyle/>
          <a:p>
            <a:pPr>
              <a:defRPr/>
            </a:pPr>
            <a:r>
              <a:rPr lang="en-US" dirty="0"/>
              <a:t>GM 101</a:t>
            </a:r>
          </a:p>
        </p:txBody>
      </p:sp>
    </p:spTree>
    <p:extLst>
      <p:ext uri="{BB962C8B-B14F-4D97-AF65-F5344CB8AC3E}">
        <p14:creationId xmlns:p14="http://schemas.microsoft.com/office/powerpoint/2010/main" val="2965867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55573" indent="-290484">
              <a:defRPr>
                <a:solidFill>
                  <a:schemeClr val="tx1"/>
                </a:solidFill>
                <a:latin typeface="Arial" charset="0"/>
                <a:cs typeface="Arial" charset="0"/>
              </a:defRPr>
            </a:lvl2pPr>
            <a:lvl3pPr marL="1163520" indent="-231752">
              <a:defRPr>
                <a:solidFill>
                  <a:schemeClr val="tx1"/>
                </a:solidFill>
                <a:latin typeface="Arial" charset="0"/>
                <a:cs typeface="Arial" charset="0"/>
              </a:defRPr>
            </a:lvl3pPr>
            <a:lvl4pPr marL="1630197" indent="-231752">
              <a:defRPr>
                <a:solidFill>
                  <a:schemeClr val="tx1"/>
                </a:solidFill>
                <a:latin typeface="Arial" charset="0"/>
                <a:cs typeface="Arial" charset="0"/>
              </a:defRPr>
            </a:lvl4pPr>
            <a:lvl5pPr marL="2095288" indent="-231752">
              <a:defRPr>
                <a:solidFill>
                  <a:schemeClr val="tx1"/>
                </a:solidFill>
                <a:latin typeface="Arial" charset="0"/>
                <a:cs typeface="Arial" charset="0"/>
              </a:defRPr>
            </a:lvl5pPr>
            <a:lvl6pPr marL="2552441" indent="-231752" eaLnBrk="0" fontAlgn="base" hangingPunct="0">
              <a:spcBef>
                <a:spcPct val="0"/>
              </a:spcBef>
              <a:spcAft>
                <a:spcPct val="0"/>
              </a:spcAft>
              <a:defRPr>
                <a:solidFill>
                  <a:schemeClr val="tx1"/>
                </a:solidFill>
                <a:latin typeface="Arial" charset="0"/>
                <a:cs typeface="Arial" charset="0"/>
              </a:defRPr>
            </a:lvl6pPr>
            <a:lvl7pPr marL="3009595" indent="-231752" eaLnBrk="0" fontAlgn="base" hangingPunct="0">
              <a:spcBef>
                <a:spcPct val="0"/>
              </a:spcBef>
              <a:spcAft>
                <a:spcPct val="0"/>
              </a:spcAft>
              <a:defRPr>
                <a:solidFill>
                  <a:schemeClr val="tx1"/>
                </a:solidFill>
                <a:latin typeface="Arial" charset="0"/>
                <a:cs typeface="Arial" charset="0"/>
              </a:defRPr>
            </a:lvl7pPr>
            <a:lvl8pPr marL="3466749" indent="-231752" eaLnBrk="0" fontAlgn="base" hangingPunct="0">
              <a:spcBef>
                <a:spcPct val="0"/>
              </a:spcBef>
              <a:spcAft>
                <a:spcPct val="0"/>
              </a:spcAft>
              <a:defRPr>
                <a:solidFill>
                  <a:schemeClr val="tx1"/>
                </a:solidFill>
                <a:latin typeface="Arial" charset="0"/>
                <a:cs typeface="Arial" charset="0"/>
              </a:defRPr>
            </a:lvl8pPr>
            <a:lvl9pPr marL="3923903" indent="-231752" eaLnBrk="0" fontAlgn="base" hangingPunct="0">
              <a:spcBef>
                <a:spcPct val="0"/>
              </a:spcBef>
              <a:spcAft>
                <a:spcPct val="0"/>
              </a:spcAft>
              <a:defRPr>
                <a:solidFill>
                  <a:schemeClr val="tx1"/>
                </a:solidFill>
                <a:latin typeface="Arial" charset="0"/>
                <a:cs typeface="Arial" charset="0"/>
              </a:defRPr>
            </a:lvl9pPr>
          </a:lstStyle>
          <a:p>
            <a:fld id="{DCC38EA4-C6DD-4B59-A4E8-9DE3974A7A97}" type="slidenum">
              <a:rPr lang="en-US" altLang="en-US" smtClean="0">
                <a:latin typeface="Calibri" pitchFamily="34" charset="0"/>
              </a:rPr>
              <a:pPr/>
              <a:t>61</a:t>
            </a:fld>
            <a:endParaRPr lang="en-US" altLang="en-US" dirty="0">
              <a:latin typeface="Calibri" pitchFamily="34" charset="0"/>
            </a:endParaRPr>
          </a:p>
        </p:txBody>
      </p:sp>
      <p:sp>
        <p:nvSpPr>
          <p:cNvPr id="5" name="Header Placeholder 4"/>
          <p:cNvSpPr>
            <a:spLocks noGrp="1"/>
          </p:cNvSpPr>
          <p:nvPr>
            <p:ph type="hdr" sz="quarter"/>
          </p:nvPr>
        </p:nvSpPr>
        <p:spPr/>
        <p:txBody>
          <a:bodyPr/>
          <a:lstStyle/>
          <a:p>
            <a:pPr>
              <a:defRPr/>
            </a:pPr>
            <a:r>
              <a:rPr lang="en-US" dirty="0"/>
              <a:t>GM 101</a:t>
            </a:r>
          </a:p>
        </p:txBody>
      </p:sp>
    </p:spTree>
    <p:extLst>
      <p:ext uri="{BB962C8B-B14F-4D97-AF65-F5344CB8AC3E}">
        <p14:creationId xmlns:p14="http://schemas.microsoft.com/office/powerpoint/2010/main" val="3250250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55573" indent="-290484">
              <a:defRPr>
                <a:solidFill>
                  <a:schemeClr val="tx1"/>
                </a:solidFill>
                <a:latin typeface="Arial" charset="0"/>
                <a:cs typeface="Arial" charset="0"/>
              </a:defRPr>
            </a:lvl2pPr>
            <a:lvl3pPr marL="1163520" indent="-231752">
              <a:defRPr>
                <a:solidFill>
                  <a:schemeClr val="tx1"/>
                </a:solidFill>
                <a:latin typeface="Arial" charset="0"/>
                <a:cs typeface="Arial" charset="0"/>
              </a:defRPr>
            </a:lvl3pPr>
            <a:lvl4pPr marL="1630197" indent="-231752">
              <a:defRPr>
                <a:solidFill>
                  <a:schemeClr val="tx1"/>
                </a:solidFill>
                <a:latin typeface="Arial" charset="0"/>
                <a:cs typeface="Arial" charset="0"/>
              </a:defRPr>
            </a:lvl4pPr>
            <a:lvl5pPr marL="2095288" indent="-231752">
              <a:defRPr>
                <a:solidFill>
                  <a:schemeClr val="tx1"/>
                </a:solidFill>
                <a:latin typeface="Arial" charset="0"/>
                <a:cs typeface="Arial" charset="0"/>
              </a:defRPr>
            </a:lvl5pPr>
            <a:lvl6pPr marL="2552441" indent="-231752" eaLnBrk="0" fontAlgn="base" hangingPunct="0">
              <a:spcBef>
                <a:spcPct val="0"/>
              </a:spcBef>
              <a:spcAft>
                <a:spcPct val="0"/>
              </a:spcAft>
              <a:defRPr>
                <a:solidFill>
                  <a:schemeClr val="tx1"/>
                </a:solidFill>
                <a:latin typeface="Arial" charset="0"/>
                <a:cs typeface="Arial" charset="0"/>
              </a:defRPr>
            </a:lvl6pPr>
            <a:lvl7pPr marL="3009595" indent="-231752" eaLnBrk="0" fontAlgn="base" hangingPunct="0">
              <a:spcBef>
                <a:spcPct val="0"/>
              </a:spcBef>
              <a:spcAft>
                <a:spcPct val="0"/>
              </a:spcAft>
              <a:defRPr>
                <a:solidFill>
                  <a:schemeClr val="tx1"/>
                </a:solidFill>
                <a:latin typeface="Arial" charset="0"/>
                <a:cs typeface="Arial" charset="0"/>
              </a:defRPr>
            </a:lvl7pPr>
            <a:lvl8pPr marL="3466749" indent="-231752" eaLnBrk="0" fontAlgn="base" hangingPunct="0">
              <a:spcBef>
                <a:spcPct val="0"/>
              </a:spcBef>
              <a:spcAft>
                <a:spcPct val="0"/>
              </a:spcAft>
              <a:defRPr>
                <a:solidFill>
                  <a:schemeClr val="tx1"/>
                </a:solidFill>
                <a:latin typeface="Arial" charset="0"/>
                <a:cs typeface="Arial" charset="0"/>
              </a:defRPr>
            </a:lvl8pPr>
            <a:lvl9pPr marL="3923903" indent="-231752" eaLnBrk="0" fontAlgn="base" hangingPunct="0">
              <a:spcBef>
                <a:spcPct val="0"/>
              </a:spcBef>
              <a:spcAft>
                <a:spcPct val="0"/>
              </a:spcAft>
              <a:defRPr>
                <a:solidFill>
                  <a:schemeClr val="tx1"/>
                </a:solidFill>
                <a:latin typeface="Arial" charset="0"/>
                <a:cs typeface="Arial" charset="0"/>
              </a:defRPr>
            </a:lvl9pPr>
          </a:lstStyle>
          <a:p>
            <a:fld id="{DCC38EA4-C6DD-4B59-A4E8-9DE3974A7A97}" type="slidenum">
              <a:rPr lang="en-US" altLang="en-US" smtClean="0">
                <a:latin typeface="Calibri" pitchFamily="34" charset="0"/>
              </a:rPr>
              <a:pPr/>
              <a:t>93</a:t>
            </a:fld>
            <a:endParaRPr lang="en-US" altLang="en-US" dirty="0">
              <a:latin typeface="Calibri" pitchFamily="34" charset="0"/>
            </a:endParaRPr>
          </a:p>
        </p:txBody>
      </p:sp>
      <p:sp>
        <p:nvSpPr>
          <p:cNvPr id="5" name="Header Placeholder 4"/>
          <p:cNvSpPr>
            <a:spLocks noGrp="1"/>
          </p:cNvSpPr>
          <p:nvPr>
            <p:ph type="hdr" sz="quarter"/>
          </p:nvPr>
        </p:nvSpPr>
        <p:spPr/>
        <p:txBody>
          <a:bodyPr/>
          <a:lstStyle/>
          <a:p>
            <a:pPr>
              <a:defRPr/>
            </a:pPr>
            <a:r>
              <a:rPr lang="en-US" dirty="0"/>
              <a:t>GM 101</a:t>
            </a:r>
          </a:p>
        </p:txBody>
      </p:sp>
    </p:spTree>
    <p:extLst>
      <p:ext uri="{BB962C8B-B14F-4D97-AF65-F5344CB8AC3E}">
        <p14:creationId xmlns:p14="http://schemas.microsoft.com/office/powerpoint/2010/main" val="4228431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55573" indent="-290484">
              <a:defRPr>
                <a:solidFill>
                  <a:schemeClr val="tx1"/>
                </a:solidFill>
                <a:latin typeface="Arial" charset="0"/>
                <a:cs typeface="Arial" charset="0"/>
              </a:defRPr>
            </a:lvl2pPr>
            <a:lvl3pPr marL="1163520" indent="-231752">
              <a:defRPr>
                <a:solidFill>
                  <a:schemeClr val="tx1"/>
                </a:solidFill>
                <a:latin typeface="Arial" charset="0"/>
                <a:cs typeface="Arial" charset="0"/>
              </a:defRPr>
            </a:lvl3pPr>
            <a:lvl4pPr marL="1630197" indent="-231752">
              <a:defRPr>
                <a:solidFill>
                  <a:schemeClr val="tx1"/>
                </a:solidFill>
                <a:latin typeface="Arial" charset="0"/>
                <a:cs typeface="Arial" charset="0"/>
              </a:defRPr>
            </a:lvl4pPr>
            <a:lvl5pPr marL="2095288" indent="-231752">
              <a:defRPr>
                <a:solidFill>
                  <a:schemeClr val="tx1"/>
                </a:solidFill>
                <a:latin typeface="Arial" charset="0"/>
                <a:cs typeface="Arial" charset="0"/>
              </a:defRPr>
            </a:lvl5pPr>
            <a:lvl6pPr marL="2552441" indent="-231752" eaLnBrk="0" fontAlgn="base" hangingPunct="0">
              <a:spcBef>
                <a:spcPct val="0"/>
              </a:spcBef>
              <a:spcAft>
                <a:spcPct val="0"/>
              </a:spcAft>
              <a:defRPr>
                <a:solidFill>
                  <a:schemeClr val="tx1"/>
                </a:solidFill>
                <a:latin typeface="Arial" charset="0"/>
                <a:cs typeface="Arial" charset="0"/>
              </a:defRPr>
            </a:lvl6pPr>
            <a:lvl7pPr marL="3009595" indent="-231752" eaLnBrk="0" fontAlgn="base" hangingPunct="0">
              <a:spcBef>
                <a:spcPct val="0"/>
              </a:spcBef>
              <a:spcAft>
                <a:spcPct val="0"/>
              </a:spcAft>
              <a:defRPr>
                <a:solidFill>
                  <a:schemeClr val="tx1"/>
                </a:solidFill>
                <a:latin typeface="Arial" charset="0"/>
                <a:cs typeface="Arial" charset="0"/>
              </a:defRPr>
            </a:lvl7pPr>
            <a:lvl8pPr marL="3466749" indent="-231752" eaLnBrk="0" fontAlgn="base" hangingPunct="0">
              <a:spcBef>
                <a:spcPct val="0"/>
              </a:spcBef>
              <a:spcAft>
                <a:spcPct val="0"/>
              </a:spcAft>
              <a:defRPr>
                <a:solidFill>
                  <a:schemeClr val="tx1"/>
                </a:solidFill>
                <a:latin typeface="Arial" charset="0"/>
                <a:cs typeface="Arial" charset="0"/>
              </a:defRPr>
            </a:lvl8pPr>
            <a:lvl9pPr marL="3923903" indent="-231752" eaLnBrk="0" fontAlgn="base" hangingPunct="0">
              <a:spcBef>
                <a:spcPct val="0"/>
              </a:spcBef>
              <a:spcAft>
                <a:spcPct val="0"/>
              </a:spcAft>
              <a:defRPr>
                <a:solidFill>
                  <a:schemeClr val="tx1"/>
                </a:solidFill>
                <a:latin typeface="Arial" charset="0"/>
                <a:cs typeface="Arial" charset="0"/>
              </a:defRPr>
            </a:lvl9pPr>
          </a:lstStyle>
          <a:p>
            <a:fld id="{DCC38EA4-C6DD-4B59-A4E8-9DE3974A7A97}" type="slidenum">
              <a:rPr lang="en-US" altLang="en-US" smtClean="0">
                <a:latin typeface="Calibri" pitchFamily="34" charset="0"/>
              </a:rPr>
              <a:pPr/>
              <a:t>94</a:t>
            </a:fld>
            <a:endParaRPr lang="en-US" altLang="en-US" dirty="0">
              <a:latin typeface="Calibri" pitchFamily="34" charset="0"/>
            </a:endParaRPr>
          </a:p>
        </p:txBody>
      </p:sp>
      <p:sp>
        <p:nvSpPr>
          <p:cNvPr id="5" name="Header Placeholder 4"/>
          <p:cNvSpPr>
            <a:spLocks noGrp="1"/>
          </p:cNvSpPr>
          <p:nvPr>
            <p:ph type="hdr" sz="quarter"/>
          </p:nvPr>
        </p:nvSpPr>
        <p:spPr/>
        <p:txBody>
          <a:bodyPr/>
          <a:lstStyle/>
          <a:p>
            <a:pPr>
              <a:defRPr/>
            </a:pPr>
            <a:r>
              <a:rPr lang="en-US" dirty="0"/>
              <a:t>GM 101</a:t>
            </a:r>
          </a:p>
        </p:txBody>
      </p:sp>
    </p:spTree>
    <p:extLst>
      <p:ext uri="{BB962C8B-B14F-4D97-AF65-F5344CB8AC3E}">
        <p14:creationId xmlns:p14="http://schemas.microsoft.com/office/powerpoint/2010/main" val="12504694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5"/>
          <p:cNvSpPr>
            <a:spLocks noChangeArrowheads="1"/>
          </p:cNvSpPr>
          <p:nvPr/>
        </p:nvSpPr>
        <p:spPr bwMode="auto">
          <a:xfrm>
            <a:off x="0" y="0"/>
            <a:ext cx="9144000" cy="6858002"/>
          </a:xfrm>
          <a:prstGeom prst="rect">
            <a:avLst/>
          </a:prstGeom>
          <a:solidFill>
            <a:srgbClr val="2D592D"/>
          </a:solidFill>
          <a:ln w="9525">
            <a:noFill/>
            <a:miter lim="800000"/>
            <a:headEnd/>
            <a:tailEnd/>
          </a:ln>
          <a:effectLst/>
        </p:spPr>
        <p:txBody>
          <a:bodyPr wrap="none" anchor="ctr"/>
          <a:lstStyle/>
          <a:p>
            <a:pPr>
              <a:defRPr/>
            </a:pPr>
            <a:endParaRPr lang="en-US" dirty="0"/>
          </a:p>
        </p:txBody>
      </p:sp>
      <p:grpSp>
        <p:nvGrpSpPr>
          <p:cNvPr id="29" name="Group 28"/>
          <p:cNvGrpSpPr/>
          <p:nvPr userDrawn="1"/>
        </p:nvGrpSpPr>
        <p:grpSpPr>
          <a:xfrm>
            <a:off x="296863" y="631655"/>
            <a:ext cx="8542337" cy="1882945"/>
            <a:chOff x="446419" y="631655"/>
            <a:chExt cx="7186134" cy="2035343"/>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46421" y="640121"/>
              <a:ext cx="1209802" cy="100584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634766" y="631655"/>
              <a:ext cx="1197864" cy="1007848"/>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2841097" y="643587"/>
              <a:ext cx="1209802" cy="1005840"/>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4038961" y="643588"/>
              <a:ext cx="1197864" cy="1007848"/>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5236825" y="635121"/>
              <a:ext cx="1197864" cy="1007848"/>
            </a:xfrm>
            <a:prstGeom prst="rect">
              <a:avLst/>
            </a:prstGeom>
          </p:spPr>
        </p:pic>
        <p:pic>
          <p:nvPicPr>
            <p:cNvPr id="18" name="Picture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6434689" y="635000"/>
              <a:ext cx="1197864" cy="1007848"/>
            </a:xfrm>
            <a:prstGeom prst="rect">
              <a:avLst/>
            </a:prstGeom>
          </p:spPr>
        </p:pic>
        <p:pic>
          <p:nvPicPr>
            <p:cNvPr id="19" name="Picture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446419" y="1642969"/>
              <a:ext cx="1188346" cy="1005840"/>
            </a:xfrm>
            <a:prstGeom prst="rect">
              <a:avLst/>
            </a:prstGeom>
          </p:spPr>
        </p:pic>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1645617" y="1642969"/>
              <a:ext cx="1187013" cy="1005840"/>
            </a:xfrm>
            <a:prstGeom prst="rect">
              <a:avLst/>
            </a:prstGeom>
          </p:spPr>
        </p:pic>
        <p:pic>
          <p:nvPicPr>
            <p:cNvPr id="22" name="Picture 21"/>
            <p:cNvPicPr preferRelativeResize="0">
              <a:picLocks/>
            </p:cNvPicPr>
            <p:nvPr userDrawn="1"/>
          </p:nvPicPr>
          <p:blipFill>
            <a:blip r:embed="rId10">
              <a:extLst>
                <a:ext uri="{28A0092B-C50C-407E-A947-70E740481C1C}">
                  <a14:useLocalDpi xmlns:a14="http://schemas.microsoft.com/office/drawing/2010/main" val="0"/>
                </a:ext>
              </a:extLst>
            </a:blip>
            <a:stretch>
              <a:fillRect/>
            </a:stretch>
          </p:blipFill>
          <p:spPr>
            <a:xfrm flipH="1">
              <a:off x="2844568" y="1653344"/>
              <a:ext cx="1197864" cy="1005840"/>
            </a:xfrm>
            <a:prstGeom prst="rect">
              <a:avLst/>
            </a:prstGeom>
          </p:spPr>
        </p:pic>
        <p:pic>
          <p:nvPicPr>
            <p:cNvPr id="23" name="Picture 2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4038961" y="1661158"/>
              <a:ext cx="1153471" cy="1005840"/>
            </a:xfrm>
            <a:prstGeom prst="rect">
              <a:avLst/>
            </a:prstGeom>
          </p:spPr>
        </p:pic>
        <p:pic>
          <p:nvPicPr>
            <p:cNvPr id="25" name="Picture 2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5243231" y="1653344"/>
              <a:ext cx="1191457" cy="1005840"/>
            </a:xfrm>
            <a:prstGeom prst="rect">
              <a:avLst/>
            </a:prstGeom>
          </p:spPr>
        </p:pic>
        <p:pic>
          <p:nvPicPr>
            <p:cNvPr id="27" name="Picture 2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6434688" y="1653344"/>
              <a:ext cx="1195480" cy="1005840"/>
            </a:xfrm>
            <a:prstGeom prst="rect">
              <a:avLst/>
            </a:prstGeom>
          </p:spPr>
        </p:pic>
      </p:grpSp>
      <p:pic>
        <p:nvPicPr>
          <p:cNvPr id="6" name="Picture 129" descr="usda-logo"/>
          <p:cNvPicPr>
            <a:picLocks noChangeAspect="1" noChangeArrowheads="1"/>
          </p:cNvPicPr>
          <p:nvPr/>
        </p:nvPicPr>
        <p:blipFill>
          <a:blip r:embed="rId14" cstate="print"/>
          <a:srcRect r="577"/>
          <a:stretch>
            <a:fillRect/>
          </a:stretch>
        </p:blipFill>
        <p:spPr bwMode="auto">
          <a:xfrm>
            <a:off x="296863" y="4027488"/>
            <a:ext cx="1917700" cy="1382712"/>
          </a:xfrm>
          <a:prstGeom prst="rect">
            <a:avLst/>
          </a:prstGeom>
          <a:noFill/>
          <a:ln w="9525">
            <a:noFill/>
            <a:miter lim="800000"/>
            <a:headEnd/>
            <a:tailEnd/>
          </a:ln>
        </p:spPr>
      </p:pic>
      <p:grpSp>
        <p:nvGrpSpPr>
          <p:cNvPr id="7" name="Group 148" descr="fmmi-logo"/>
          <p:cNvGrpSpPr>
            <a:grpSpLocks/>
          </p:cNvGrpSpPr>
          <p:nvPr/>
        </p:nvGrpSpPr>
        <p:grpSpPr bwMode="auto">
          <a:xfrm>
            <a:off x="6918327" y="4025902"/>
            <a:ext cx="2371725" cy="1374775"/>
            <a:chOff x="4358" y="2536"/>
            <a:chExt cx="1494" cy="866"/>
          </a:xfrm>
        </p:grpSpPr>
        <p:sp>
          <p:nvSpPr>
            <p:cNvPr id="8" name="Rectangle 147"/>
            <p:cNvSpPr>
              <a:spLocks noChangeArrowheads="1"/>
            </p:cNvSpPr>
            <p:nvPr userDrawn="1"/>
          </p:nvSpPr>
          <p:spPr bwMode="auto">
            <a:xfrm>
              <a:off x="4358" y="2536"/>
              <a:ext cx="1222" cy="866"/>
            </a:xfrm>
            <a:prstGeom prst="rect">
              <a:avLst/>
            </a:prstGeom>
            <a:solidFill>
              <a:schemeClr val="bg1"/>
            </a:solidFill>
            <a:ln w="9525">
              <a:noFill/>
              <a:miter lim="800000"/>
              <a:headEnd/>
              <a:tailEnd/>
            </a:ln>
            <a:effectLst/>
          </p:spPr>
          <p:txBody>
            <a:bodyPr wrap="none" anchor="ctr"/>
            <a:lstStyle/>
            <a:p>
              <a:pPr>
                <a:defRPr/>
              </a:pPr>
              <a:endParaRPr lang="en-US" dirty="0"/>
            </a:p>
          </p:txBody>
        </p:sp>
        <p:grpSp>
          <p:nvGrpSpPr>
            <p:cNvPr id="9" name="Group 139"/>
            <p:cNvGrpSpPr>
              <a:grpSpLocks/>
            </p:cNvGrpSpPr>
            <p:nvPr userDrawn="1"/>
          </p:nvGrpSpPr>
          <p:grpSpPr bwMode="auto">
            <a:xfrm>
              <a:off x="4360" y="2603"/>
              <a:ext cx="1492" cy="768"/>
              <a:chOff x="184" y="3452"/>
              <a:chExt cx="1492" cy="768"/>
            </a:xfrm>
          </p:grpSpPr>
          <p:sp>
            <p:nvSpPr>
              <p:cNvPr id="10" name="Rectangle 138"/>
              <p:cNvSpPr>
                <a:spLocks noChangeArrowheads="1"/>
              </p:cNvSpPr>
              <p:nvPr userDrawn="1"/>
            </p:nvSpPr>
            <p:spPr bwMode="auto">
              <a:xfrm>
                <a:off x="184" y="3452"/>
                <a:ext cx="1219" cy="768"/>
              </a:xfrm>
              <a:prstGeom prst="rect">
                <a:avLst/>
              </a:prstGeom>
              <a:solidFill>
                <a:schemeClr val="bg1"/>
              </a:solidFill>
              <a:ln w="9525">
                <a:noFill/>
                <a:miter lim="800000"/>
                <a:headEnd/>
                <a:tailEnd/>
              </a:ln>
              <a:effectLst/>
            </p:spPr>
            <p:txBody>
              <a:bodyPr wrap="none" anchor="ctr"/>
              <a:lstStyle/>
              <a:p>
                <a:pPr>
                  <a:defRPr/>
                </a:pPr>
                <a:endParaRPr lang="en-US" dirty="0"/>
              </a:p>
            </p:txBody>
          </p:sp>
          <p:pic>
            <p:nvPicPr>
              <p:cNvPr id="11" name="Picture 131"/>
              <p:cNvPicPr>
                <a:picLocks noChangeAspect="1" noChangeArrowheads="1"/>
              </p:cNvPicPr>
              <p:nvPr userDrawn="1"/>
            </p:nvPicPr>
            <p:blipFill>
              <a:blip r:embed="rId15" cstate="print"/>
              <a:srcRect/>
              <a:stretch>
                <a:fillRect/>
              </a:stretch>
            </p:blipFill>
            <p:spPr bwMode="auto">
              <a:xfrm>
                <a:off x="191" y="3514"/>
                <a:ext cx="1200" cy="658"/>
              </a:xfrm>
              <a:prstGeom prst="rect">
                <a:avLst/>
              </a:prstGeom>
              <a:noFill/>
              <a:ln w="9525">
                <a:noFill/>
                <a:miter lim="800000"/>
                <a:headEnd/>
                <a:tailEnd/>
              </a:ln>
            </p:spPr>
          </p:pic>
          <p:sp>
            <p:nvSpPr>
              <p:cNvPr id="12" name="Text Box 132"/>
              <p:cNvSpPr txBox="1">
                <a:spLocks noChangeArrowheads="1"/>
              </p:cNvSpPr>
              <p:nvPr userDrawn="1"/>
            </p:nvSpPr>
            <p:spPr bwMode="auto">
              <a:xfrm>
                <a:off x="265" y="3983"/>
                <a:ext cx="1411" cy="213"/>
              </a:xfrm>
              <a:prstGeom prst="rect">
                <a:avLst/>
              </a:prstGeom>
              <a:noFill/>
              <a:ln w="9525" algn="ctr">
                <a:noFill/>
                <a:miter lim="800000"/>
                <a:headEnd/>
                <a:tailEnd/>
              </a:ln>
              <a:effectLst/>
            </p:spPr>
            <p:txBody>
              <a:bodyPr>
                <a:spAutoFit/>
              </a:bodyPr>
              <a:lstStyle/>
              <a:p>
                <a:pPr algn="ctr">
                  <a:defRPr/>
                </a:pPr>
                <a:r>
                  <a:rPr lang="en-US" sz="800" dirty="0"/>
                  <a:t>Transforming Financials </a:t>
                </a:r>
              </a:p>
              <a:p>
                <a:pPr algn="ctr">
                  <a:defRPr/>
                </a:pPr>
                <a:r>
                  <a:rPr lang="en-US" sz="800" dirty="0"/>
                  <a:t>at the People’s Department</a:t>
                </a:r>
              </a:p>
            </p:txBody>
          </p:sp>
        </p:grpSp>
      </p:grpSp>
      <p:sp>
        <p:nvSpPr>
          <p:cNvPr id="10365" name="Rectangle 125"/>
          <p:cNvSpPr>
            <a:spLocks noGrp="1" noChangeArrowheads="1"/>
          </p:cNvSpPr>
          <p:nvPr>
            <p:ph type="ctrTitle" sz="quarter"/>
          </p:nvPr>
        </p:nvSpPr>
        <p:spPr>
          <a:xfrm>
            <a:off x="2286000" y="4038600"/>
            <a:ext cx="4632327" cy="1143000"/>
          </a:xfrm>
          <a:ln w="9525"/>
        </p:spPr>
        <p:txBody>
          <a:bodyPr lIns="91440" tIns="45720" rIns="91440" bIns="45720" anchor="t"/>
          <a:lstStyle>
            <a:lvl1pPr>
              <a:defRPr sz="1800"/>
            </a:lvl1pPr>
          </a:lstStyle>
          <a:p>
            <a:r>
              <a:rPr lang="en-US" dirty="0"/>
              <a:t>Click to edit Master title style</a:t>
            </a:r>
          </a:p>
        </p:txBody>
      </p:sp>
      <p:sp>
        <p:nvSpPr>
          <p:cNvPr id="10366" name="Rectangle 126"/>
          <p:cNvSpPr>
            <a:spLocks noGrp="1" noChangeArrowheads="1"/>
          </p:cNvSpPr>
          <p:nvPr>
            <p:ph type="subTitle" sz="quarter" idx="1"/>
          </p:nvPr>
        </p:nvSpPr>
        <p:spPr>
          <a:xfrm>
            <a:off x="2286001" y="5181600"/>
            <a:ext cx="4635502" cy="674688"/>
          </a:xfrm>
          <a:ln w="9525"/>
        </p:spPr>
        <p:txBody>
          <a:bodyPr lIns="91440" tIns="45720" rIns="91440" bIns="45720"/>
          <a:lstStyle>
            <a:lvl1pPr marL="0" indent="0">
              <a:buFont typeface="Wingdings" pitchFamily="2" charset="2"/>
              <a:buNone/>
              <a:defRPr sz="1600">
                <a:solidFill>
                  <a:schemeClr val="bg1"/>
                </a:solidFill>
              </a:defRPr>
            </a:lvl1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2"/>
          <p:cNvSpPr>
            <a:spLocks noGrp="1" noChangeArrowheads="1"/>
          </p:cNvSpPr>
          <p:nvPr>
            <p:ph type="sldNum" sz="quarter" idx="10"/>
          </p:nvPr>
        </p:nvSpPr>
        <p:spPr>
          <a:ln/>
        </p:spPr>
        <p:txBody>
          <a:bodyPr/>
          <a:lstStyle>
            <a:lvl1pPr>
              <a:defRPr/>
            </a:lvl1pPr>
          </a:lstStyle>
          <a:p>
            <a:pPr>
              <a:defRPr/>
            </a:pPr>
            <a:fld id="{53948ED2-E4DB-47AD-AD5C-CA3BF2D4260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8778" y="295275"/>
            <a:ext cx="2144713" cy="6065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1463" y="295275"/>
            <a:ext cx="6284912" cy="6065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2"/>
          <p:cNvSpPr>
            <a:spLocks noGrp="1" noChangeArrowheads="1"/>
          </p:cNvSpPr>
          <p:nvPr>
            <p:ph type="sldNum" sz="quarter" idx="10"/>
          </p:nvPr>
        </p:nvSpPr>
        <p:spPr>
          <a:ln/>
        </p:spPr>
        <p:txBody>
          <a:bodyPr/>
          <a:lstStyle>
            <a:lvl1pPr>
              <a:defRPr/>
            </a:lvl1pPr>
          </a:lstStyle>
          <a:p>
            <a:pPr>
              <a:defRPr/>
            </a:pPr>
            <a:fld id="{36CE1527-2493-4641-89CA-04E33FC6E1E0}"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9727" y="295277"/>
            <a:ext cx="5967413" cy="1109663"/>
          </a:xfrm>
        </p:spPr>
        <p:txBody>
          <a:bodyPr/>
          <a:lstStyle/>
          <a:p>
            <a:r>
              <a:rPr lang="en-US"/>
              <a:t>Click to edit Master title style</a:t>
            </a:r>
          </a:p>
        </p:txBody>
      </p:sp>
      <p:sp>
        <p:nvSpPr>
          <p:cNvPr id="3" name="Text Placeholder 2"/>
          <p:cNvSpPr>
            <a:spLocks noGrp="1"/>
          </p:cNvSpPr>
          <p:nvPr>
            <p:ph type="body" sz="half" idx="1"/>
          </p:nvPr>
        </p:nvSpPr>
        <p:spPr>
          <a:xfrm>
            <a:off x="271463" y="1698625"/>
            <a:ext cx="4214812" cy="4662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38676" y="1698625"/>
            <a:ext cx="4214813" cy="46624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2"/>
          <p:cNvSpPr>
            <a:spLocks noGrp="1" noChangeArrowheads="1"/>
          </p:cNvSpPr>
          <p:nvPr>
            <p:ph type="sldNum" sz="quarter" idx="10"/>
          </p:nvPr>
        </p:nvSpPr>
        <p:spPr>
          <a:ln/>
        </p:spPr>
        <p:txBody>
          <a:bodyPr/>
          <a:lstStyle>
            <a:lvl1pPr>
              <a:defRPr/>
            </a:lvl1pPr>
          </a:lstStyle>
          <a:p>
            <a:pPr>
              <a:defRPr/>
            </a:pPr>
            <a:fld id="{026BDA07-3DA5-4C01-A1E7-B39CFB323398}"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9727" y="295277"/>
            <a:ext cx="5967413" cy="1109663"/>
          </a:xfrm>
        </p:spPr>
        <p:txBody>
          <a:bodyPr/>
          <a:lstStyle/>
          <a:p>
            <a:r>
              <a:rPr lang="en-US"/>
              <a:t>Click to edit Master title style</a:t>
            </a:r>
          </a:p>
        </p:txBody>
      </p:sp>
      <p:sp>
        <p:nvSpPr>
          <p:cNvPr id="3" name="Table Placeholder 2"/>
          <p:cNvSpPr>
            <a:spLocks noGrp="1"/>
          </p:cNvSpPr>
          <p:nvPr>
            <p:ph type="tbl" idx="1"/>
          </p:nvPr>
        </p:nvSpPr>
        <p:spPr>
          <a:xfrm>
            <a:off x="271466" y="1698625"/>
            <a:ext cx="8582025" cy="4662488"/>
          </a:xfrm>
        </p:spPr>
        <p:txBody>
          <a:bodyPr/>
          <a:lstStyle/>
          <a:p>
            <a:pPr lvl="0"/>
            <a:r>
              <a:rPr lang="en-US" noProof="0" dirty="0"/>
              <a:t>Click icon to add table</a:t>
            </a:r>
          </a:p>
        </p:txBody>
      </p:sp>
      <p:sp>
        <p:nvSpPr>
          <p:cNvPr id="4" name="Rectangle 92"/>
          <p:cNvSpPr>
            <a:spLocks noGrp="1" noChangeArrowheads="1"/>
          </p:cNvSpPr>
          <p:nvPr>
            <p:ph type="sldNum" sz="quarter" idx="10"/>
          </p:nvPr>
        </p:nvSpPr>
        <p:spPr>
          <a:ln/>
        </p:spPr>
        <p:txBody>
          <a:bodyPr/>
          <a:lstStyle>
            <a:lvl1pPr>
              <a:defRPr/>
            </a:lvl1pPr>
          </a:lstStyle>
          <a:p>
            <a:pPr>
              <a:defRPr/>
            </a:pPr>
            <a:fld id="{24DAC966-03D9-4556-BEED-7F7AC95710D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2"/>
          <p:cNvSpPr>
            <a:spLocks noGrp="1" noChangeArrowheads="1"/>
          </p:cNvSpPr>
          <p:nvPr>
            <p:ph type="sldNum" sz="quarter" idx="10"/>
          </p:nvPr>
        </p:nvSpPr>
        <p:spPr>
          <a:ln/>
        </p:spPr>
        <p:txBody>
          <a:bodyPr/>
          <a:lstStyle>
            <a:lvl1pPr>
              <a:defRPr/>
            </a:lvl1pPr>
          </a:lstStyle>
          <a:p>
            <a:pPr>
              <a:defRPr/>
            </a:pPr>
            <a:fld id="{AB819356-DE13-42BF-B215-0A2DEF5CE21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2"/>
          <p:cNvSpPr>
            <a:spLocks noGrp="1" noChangeArrowheads="1"/>
          </p:cNvSpPr>
          <p:nvPr>
            <p:ph type="sldNum" sz="quarter" idx="10"/>
          </p:nvPr>
        </p:nvSpPr>
        <p:spPr>
          <a:ln/>
        </p:spPr>
        <p:txBody>
          <a:bodyPr/>
          <a:lstStyle>
            <a:lvl1pPr>
              <a:defRPr/>
            </a:lvl1pPr>
          </a:lstStyle>
          <a:p>
            <a:pPr>
              <a:defRPr/>
            </a:pPr>
            <a:fld id="{1038C034-6A92-4C39-8242-D5FAFF6422E8}"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1463" y="1698625"/>
            <a:ext cx="4214812" cy="466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38676" y="1698625"/>
            <a:ext cx="4214813" cy="466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2"/>
          <p:cNvSpPr>
            <a:spLocks noGrp="1" noChangeArrowheads="1"/>
          </p:cNvSpPr>
          <p:nvPr>
            <p:ph type="sldNum" sz="quarter" idx="10"/>
          </p:nvPr>
        </p:nvSpPr>
        <p:spPr>
          <a:ln/>
        </p:spPr>
        <p:txBody>
          <a:bodyPr/>
          <a:lstStyle>
            <a:lvl1pPr>
              <a:defRPr/>
            </a:lvl1pPr>
          </a:lstStyle>
          <a:p>
            <a:pPr>
              <a:defRPr/>
            </a:pPr>
            <a:fld id="{211BB1D7-5A71-404B-99A9-45F510C751A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8097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8097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2"/>
          <p:cNvSpPr>
            <a:spLocks noGrp="1" noChangeArrowheads="1"/>
          </p:cNvSpPr>
          <p:nvPr>
            <p:ph type="sldNum" sz="quarter" idx="10"/>
          </p:nvPr>
        </p:nvSpPr>
        <p:spPr>
          <a:ln/>
        </p:spPr>
        <p:txBody>
          <a:bodyPr/>
          <a:lstStyle>
            <a:lvl1pPr>
              <a:defRPr/>
            </a:lvl1pPr>
          </a:lstStyle>
          <a:p>
            <a:pPr>
              <a:defRPr/>
            </a:pPr>
            <a:fld id="{1A3C6AD2-8FD8-4F2F-A865-A089F82EE79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2"/>
          <p:cNvSpPr>
            <a:spLocks noGrp="1" noChangeArrowheads="1"/>
          </p:cNvSpPr>
          <p:nvPr>
            <p:ph type="sldNum" sz="quarter" idx="10"/>
          </p:nvPr>
        </p:nvSpPr>
        <p:spPr>
          <a:ln/>
        </p:spPr>
        <p:txBody>
          <a:bodyPr/>
          <a:lstStyle>
            <a:lvl1pPr>
              <a:defRPr/>
            </a:lvl1pPr>
          </a:lstStyle>
          <a:p>
            <a:pPr>
              <a:defRPr/>
            </a:pPr>
            <a:fld id="{724BF807-778E-40F6-B68E-EE351B54AFE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2"/>
          <p:cNvSpPr>
            <a:spLocks noGrp="1" noChangeArrowheads="1"/>
          </p:cNvSpPr>
          <p:nvPr>
            <p:ph type="sldNum" sz="quarter" idx="10"/>
          </p:nvPr>
        </p:nvSpPr>
        <p:spPr>
          <a:ln/>
        </p:spPr>
        <p:txBody>
          <a:bodyPr/>
          <a:lstStyle>
            <a:lvl1pPr>
              <a:defRPr/>
            </a:lvl1pPr>
          </a:lstStyle>
          <a:p>
            <a:pPr>
              <a:defRPr/>
            </a:pPr>
            <a:fld id="{2337D82A-C612-4E83-9F17-51F268D2579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2"/>
          <p:cNvSpPr>
            <a:spLocks noGrp="1" noChangeArrowheads="1"/>
          </p:cNvSpPr>
          <p:nvPr>
            <p:ph type="sldNum" sz="quarter" idx="10"/>
          </p:nvPr>
        </p:nvSpPr>
        <p:spPr>
          <a:ln/>
        </p:spPr>
        <p:txBody>
          <a:bodyPr/>
          <a:lstStyle>
            <a:lvl1pPr>
              <a:defRPr/>
            </a:lvl1pPr>
          </a:lstStyle>
          <a:p>
            <a:pPr>
              <a:defRPr/>
            </a:pPr>
            <a:fld id="{D63348D4-C4E6-4E19-A746-AFC710D7146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2"/>
          <p:cNvSpPr>
            <a:spLocks noGrp="1" noChangeArrowheads="1"/>
          </p:cNvSpPr>
          <p:nvPr>
            <p:ph type="sldNum" sz="quarter" idx="10"/>
          </p:nvPr>
        </p:nvSpPr>
        <p:spPr>
          <a:ln/>
        </p:spPr>
        <p:txBody>
          <a:bodyPr/>
          <a:lstStyle>
            <a:lvl1pPr>
              <a:defRPr/>
            </a:lvl1pPr>
          </a:lstStyle>
          <a:p>
            <a:pPr>
              <a:defRPr/>
            </a:pPr>
            <a:fld id="{C60B464D-FBCB-406F-896B-8240949E104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4" name="Rectangle 110"/>
          <p:cNvSpPr>
            <a:spLocks noChangeArrowheads="1"/>
          </p:cNvSpPr>
          <p:nvPr userDrawn="1"/>
        </p:nvSpPr>
        <p:spPr bwMode="auto">
          <a:xfrm>
            <a:off x="0" y="1"/>
            <a:ext cx="9144000" cy="1530350"/>
          </a:xfrm>
          <a:prstGeom prst="rect">
            <a:avLst/>
          </a:prstGeom>
          <a:solidFill>
            <a:schemeClr val="accent1"/>
          </a:solidFill>
          <a:ln w="9525">
            <a:noFill/>
            <a:miter lim="800000"/>
            <a:headEnd/>
            <a:tailEnd/>
          </a:ln>
          <a:effectLst/>
        </p:spPr>
        <p:txBody>
          <a:bodyPr wrap="none" anchor="ctr"/>
          <a:lstStyle/>
          <a:p>
            <a:pPr>
              <a:defRPr/>
            </a:pPr>
            <a:endParaRPr lang="en-US" dirty="0"/>
          </a:p>
        </p:txBody>
      </p:sp>
      <p:sp>
        <p:nvSpPr>
          <p:cNvPr id="1027" name="Rectangle 29"/>
          <p:cNvSpPr>
            <a:spLocks noGrp="1" noChangeArrowheads="1"/>
          </p:cNvSpPr>
          <p:nvPr>
            <p:ph type="body" idx="1"/>
          </p:nvPr>
        </p:nvSpPr>
        <p:spPr bwMode="auto">
          <a:xfrm>
            <a:off x="271466" y="1698625"/>
            <a:ext cx="8582025" cy="4662488"/>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16" name="Rectangle 92"/>
          <p:cNvSpPr>
            <a:spLocks noGrp="1" noChangeArrowheads="1"/>
          </p:cNvSpPr>
          <p:nvPr>
            <p:ph type="sldNum" sz="quarter" idx="4"/>
          </p:nvPr>
        </p:nvSpPr>
        <p:spPr bwMode="auto">
          <a:xfrm>
            <a:off x="3636965" y="6653215"/>
            <a:ext cx="1693863" cy="155575"/>
          </a:xfrm>
          <a:prstGeom prst="rect">
            <a:avLst/>
          </a:prstGeom>
          <a:noFill/>
          <a:ln w="12700">
            <a:noFill/>
            <a:miter lim="800000"/>
            <a:headEnd/>
            <a:tailEnd/>
          </a:ln>
          <a:effectLst/>
        </p:spPr>
        <p:txBody>
          <a:bodyPr vert="horz" wrap="square" lIns="90488" tIns="44450" rIns="90488" bIns="44450" numCol="1" anchor="b" anchorCtr="0" compatLnSpc="1">
            <a:prstTxWarp prst="textNoShape">
              <a:avLst/>
            </a:prstTxWarp>
          </a:bodyPr>
          <a:lstStyle>
            <a:lvl1pPr algn="ctr">
              <a:defRPr sz="1000" b="0"/>
            </a:lvl1pPr>
          </a:lstStyle>
          <a:p>
            <a:pPr>
              <a:defRPr/>
            </a:pPr>
            <a:fld id="{E2365E51-0B14-4DBB-B120-FF5B6D4BF68E}" type="slidenum">
              <a:rPr lang="en-US"/>
              <a:pPr>
                <a:defRPr/>
              </a:pPr>
              <a:t>‹#›</a:t>
            </a:fld>
            <a:endParaRPr lang="en-US" dirty="0"/>
          </a:p>
        </p:txBody>
      </p:sp>
      <p:sp>
        <p:nvSpPr>
          <p:cNvPr id="1125" name="Line 101"/>
          <p:cNvSpPr>
            <a:spLocks noChangeShapeType="1"/>
          </p:cNvSpPr>
          <p:nvPr/>
        </p:nvSpPr>
        <p:spPr bwMode="auto">
          <a:xfrm>
            <a:off x="0" y="1520825"/>
            <a:ext cx="9144000" cy="0"/>
          </a:xfrm>
          <a:prstGeom prst="line">
            <a:avLst/>
          </a:prstGeom>
          <a:noFill/>
          <a:ln w="9525">
            <a:solidFill>
              <a:schemeClr val="tx1"/>
            </a:solidFill>
            <a:round/>
            <a:headEnd/>
            <a:tailEnd/>
          </a:ln>
          <a:effectLst/>
        </p:spPr>
        <p:txBody>
          <a:bodyPr/>
          <a:lstStyle/>
          <a:p>
            <a:pPr>
              <a:defRPr/>
            </a:pPr>
            <a:endParaRPr lang="en-US" dirty="0"/>
          </a:p>
        </p:txBody>
      </p:sp>
      <p:grpSp>
        <p:nvGrpSpPr>
          <p:cNvPr id="1030" name="Group 131" descr="FMMI logo"/>
          <p:cNvGrpSpPr>
            <a:grpSpLocks/>
          </p:cNvGrpSpPr>
          <p:nvPr/>
        </p:nvGrpSpPr>
        <p:grpSpPr bwMode="auto">
          <a:xfrm>
            <a:off x="7445378" y="334963"/>
            <a:ext cx="1851025" cy="958850"/>
            <a:chOff x="4690" y="211"/>
            <a:chExt cx="1166" cy="604"/>
          </a:xfrm>
        </p:grpSpPr>
        <p:sp>
          <p:nvSpPr>
            <p:cNvPr id="1135" name="Rectangle 111"/>
            <p:cNvSpPr>
              <a:spLocks noChangeArrowheads="1"/>
            </p:cNvSpPr>
            <p:nvPr userDrawn="1"/>
          </p:nvSpPr>
          <p:spPr bwMode="auto">
            <a:xfrm>
              <a:off x="4690" y="211"/>
              <a:ext cx="1008" cy="591"/>
            </a:xfrm>
            <a:prstGeom prst="rect">
              <a:avLst/>
            </a:prstGeom>
            <a:solidFill>
              <a:schemeClr val="bg1"/>
            </a:solidFill>
            <a:ln w="9525">
              <a:noFill/>
              <a:miter lim="800000"/>
              <a:headEnd/>
              <a:tailEnd/>
            </a:ln>
            <a:effectLst/>
          </p:spPr>
          <p:txBody>
            <a:bodyPr wrap="none" anchor="ctr"/>
            <a:lstStyle/>
            <a:p>
              <a:pPr>
                <a:defRPr/>
              </a:pPr>
              <a:endParaRPr lang="en-US" dirty="0"/>
            </a:p>
          </p:txBody>
        </p:sp>
        <p:pic>
          <p:nvPicPr>
            <p:cNvPr id="1035" name="Picture 102"/>
            <p:cNvPicPr>
              <a:picLocks noChangeAspect="1" noChangeArrowheads="1"/>
            </p:cNvPicPr>
            <p:nvPr userDrawn="1"/>
          </p:nvPicPr>
          <p:blipFill>
            <a:blip r:embed="rId15" cstate="print"/>
            <a:srcRect/>
            <a:stretch>
              <a:fillRect/>
            </a:stretch>
          </p:blipFill>
          <p:spPr bwMode="auto">
            <a:xfrm>
              <a:off x="4695" y="274"/>
              <a:ext cx="898" cy="493"/>
            </a:xfrm>
            <a:prstGeom prst="rect">
              <a:avLst/>
            </a:prstGeom>
            <a:noFill/>
            <a:ln w="9525">
              <a:noFill/>
              <a:miter lim="800000"/>
              <a:headEnd/>
              <a:tailEnd/>
            </a:ln>
          </p:spPr>
        </p:pic>
        <p:sp>
          <p:nvSpPr>
            <p:cNvPr id="1127" name="Text Box 103"/>
            <p:cNvSpPr txBox="1">
              <a:spLocks noChangeArrowheads="1"/>
            </p:cNvSpPr>
            <p:nvPr userDrawn="1"/>
          </p:nvSpPr>
          <p:spPr bwMode="auto">
            <a:xfrm>
              <a:off x="4800" y="619"/>
              <a:ext cx="1056" cy="196"/>
            </a:xfrm>
            <a:prstGeom prst="rect">
              <a:avLst/>
            </a:prstGeom>
            <a:noFill/>
            <a:ln w="9525" algn="ctr">
              <a:noFill/>
              <a:miter lim="800000"/>
              <a:headEnd/>
              <a:tailEnd/>
            </a:ln>
            <a:effectLst/>
          </p:spPr>
          <p:txBody>
            <a:bodyPr>
              <a:spAutoFit/>
            </a:bodyPr>
            <a:lstStyle/>
            <a:p>
              <a:pPr algn="ctr">
                <a:defRPr/>
              </a:pPr>
              <a:r>
                <a:rPr lang="en-US" sz="700" dirty="0"/>
                <a:t>Transforming Financials </a:t>
              </a:r>
            </a:p>
            <a:p>
              <a:pPr algn="ctr">
                <a:defRPr/>
              </a:pPr>
              <a:r>
                <a:rPr lang="en-US" sz="700" dirty="0"/>
                <a:t>at the People’s Department</a:t>
              </a:r>
            </a:p>
          </p:txBody>
        </p:sp>
      </p:grpSp>
      <p:sp>
        <p:nvSpPr>
          <p:cNvPr id="1031" name="Rectangle 65"/>
          <p:cNvSpPr>
            <a:spLocks noGrp="1" noChangeArrowheads="1"/>
          </p:cNvSpPr>
          <p:nvPr>
            <p:ph type="title"/>
          </p:nvPr>
        </p:nvSpPr>
        <p:spPr bwMode="auto">
          <a:xfrm>
            <a:off x="1609727" y="295277"/>
            <a:ext cx="5967413" cy="1109663"/>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en-US" dirty="0"/>
              <a:t>Click to edit Master title style</a:t>
            </a:r>
          </a:p>
        </p:txBody>
      </p:sp>
      <p:grpSp>
        <p:nvGrpSpPr>
          <p:cNvPr id="2" name="Group 1" descr="USDA logo"/>
          <p:cNvGrpSpPr/>
          <p:nvPr userDrawn="1"/>
        </p:nvGrpSpPr>
        <p:grpSpPr>
          <a:xfrm>
            <a:off x="82551" y="330200"/>
            <a:ext cx="1443039" cy="950913"/>
            <a:chOff x="82551" y="330200"/>
            <a:chExt cx="1443039" cy="950913"/>
          </a:xfrm>
        </p:grpSpPr>
        <p:sp>
          <p:nvSpPr>
            <p:cNvPr id="1149" name="Rectangle 125"/>
            <p:cNvSpPr>
              <a:spLocks noChangeArrowheads="1"/>
            </p:cNvSpPr>
            <p:nvPr/>
          </p:nvSpPr>
          <p:spPr bwMode="auto">
            <a:xfrm>
              <a:off x="82551" y="330200"/>
              <a:ext cx="1443039" cy="950913"/>
            </a:xfrm>
            <a:prstGeom prst="rect">
              <a:avLst/>
            </a:prstGeom>
            <a:solidFill>
              <a:schemeClr val="bg1"/>
            </a:solidFill>
            <a:ln w="9525">
              <a:noFill/>
              <a:miter lim="800000"/>
              <a:headEnd/>
              <a:tailEnd/>
            </a:ln>
            <a:effectLst/>
          </p:spPr>
          <p:txBody>
            <a:bodyPr wrap="none" anchor="ctr"/>
            <a:lstStyle/>
            <a:p>
              <a:pPr>
                <a:defRPr/>
              </a:pPr>
              <a:endParaRPr lang="en-US" dirty="0"/>
            </a:p>
          </p:txBody>
        </p:sp>
        <p:pic>
          <p:nvPicPr>
            <p:cNvPr id="1033" name="Picture 126" descr="usda-logo"/>
            <p:cNvPicPr>
              <a:picLocks noChangeAspect="1" noChangeArrowheads="1"/>
            </p:cNvPicPr>
            <p:nvPr/>
          </p:nvPicPr>
          <p:blipFill>
            <a:blip r:embed="rId16" cstate="print"/>
            <a:srcRect l="2278" t="1987" r="2158" b="3973"/>
            <a:stretch>
              <a:fillRect/>
            </a:stretch>
          </p:blipFill>
          <p:spPr bwMode="auto">
            <a:xfrm>
              <a:off x="177802" y="355600"/>
              <a:ext cx="1265239" cy="901700"/>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743"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charset="0"/>
        </a:defRPr>
      </a:lvl2pPr>
      <a:lvl3pPr algn="l" rtl="0" eaLnBrk="0" fontAlgn="base" hangingPunct="0">
        <a:spcBef>
          <a:spcPct val="0"/>
        </a:spcBef>
        <a:spcAft>
          <a:spcPct val="0"/>
        </a:spcAft>
        <a:defRPr sz="2800" b="1">
          <a:solidFill>
            <a:schemeClr val="bg1"/>
          </a:solidFill>
          <a:latin typeface="Arial" charset="0"/>
        </a:defRPr>
      </a:lvl3pPr>
      <a:lvl4pPr algn="l" rtl="0" eaLnBrk="0" fontAlgn="base" hangingPunct="0">
        <a:spcBef>
          <a:spcPct val="0"/>
        </a:spcBef>
        <a:spcAft>
          <a:spcPct val="0"/>
        </a:spcAft>
        <a:defRPr sz="2800" b="1">
          <a:solidFill>
            <a:schemeClr val="bg1"/>
          </a:solidFill>
          <a:latin typeface="Arial" charset="0"/>
        </a:defRPr>
      </a:lvl4pPr>
      <a:lvl5pPr algn="l" rtl="0" eaLnBrk="0" fontAlgn="base" hangingPunct="0">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p:titleStyle>
    <p:bodyStyle>
      <a:lvl1pPr marL="342900" indent="-342900" algn="l" rtl="0" eaLnBrk="0" fontAlgn="base" hangingPunct="0">
        <a:spcBef>
          <a:spcPct val="20000"/>
        </a:spcBef>
        <a:spcAft>
          <a:spcPct val="0"/>
        </a:spcAft>
        <a:buClr>
          <a:srgbClr val="CC9900"/>
        </a:buClr>
        <a:buFont typeface="Wingdings" pitchFamily="2" charset="2"/>
        <a:buChar char="§"/>
        <a:defRPr>
          <a:solidFill>
            <a:schemeClr val="tx1"/>
          </a:solidFill>
          <a:latin typeface="+mn-lt"/>
          <a:ea typeface="+mn-ea"/>
          <a:cs typeface="+mn-cs"/>
          <a:sym typeface="Wingdings"/>
        </a:defRPr>
      </a:lvl1pPr>
      <a:lvl2pPr marL="742950" indent="-285750" algn="l" rtl="0" eaLnBrk="0" fontAlgn="base" hangingPunct="0">
        <a:spcBef>
          <a:spcPct val="20000"/>
        </a:spcBef>
        <a:spcAft>
          <a:spcPct val="0"/>
        </a:spcAft>
        <a:buClr>
          <a:srgbClr val="CC9900"/>
        </a:buClr>
        <a:buFont typeface="Times New Roman" pitchFamily="18" charset="0"/>
        <a:buChar char="–"/>
        <a:defRPr sz="1600">
          <a:solidFill>
            <a:schemeClr val="tx1"/>
          </a:solidFill>
          <a:latin typeface="+mn-lt"/>
        </a:defRPr>
      </a:lvl2pPr>
      <a:lvl3pPr marL="1143000" indent="-228600" algn="l" rtl="0" eaLnBrk="0" fontAlgn="base" hangingPunct="0">
        <a:spcBef>
          <a:spcPct val="20000"/>
        </a:spcBef>
        <a:spcAft>
          <a:spcPct val="0"/>
        </a:spcAft>
        <a:buClr>
          <a:srgbClr val="CC9900"/>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lr>
          <a:srgbClr val="CC9900"/>
        </a:buClr>
        <a:buFont typeface="Times New Roman" pitchFamily="18" charset="0"/>
        <a:buChar char="–"/>
        <a:defRPr sz="1400">
          <a:solidFill>
            <a:schemeClr val="tx1"/>
          </a:solidFill>
          <a:latin typeface="+mn-lt"/>
        </a:defRPr>
      </a:lvl4pPr>
      <a:lvl5pPr marL="2057400" indent="-228600" algn="l" rtl="0" eaLnBrk="0" fontAlgn="base" hangingPunct="0">
        <a:spcBef>
          <a:spcPct val="20000"/>
        </a:spcBef>
        <a:spcAft>
          <a:spcPct val="0"/>
        </a:spcAft>
        <a:buClr>
          <a:srgbClr val="CC9900"/>
        </a:buClr>
        <a:buFont typeface="Wingdings" pitchFamily="2" charset="2"/>
        <a:buChar char="§"/>
        <a:defRPr sz="1400">
          <a:solidFill>
            <a:schemeClr val="tx1"/>
          </a:solidFill>
          <a:latin typeface="+mn-lt"/>
        </a:defRPr>
      </a:lvl5pPr>
      <a:lvl6pPr marL="2514600" indent="-228600" algn="l" rtl="0" eaLnBrk="1" fontAlgn="base" hangingPunct="1">
        <a:spcBef>
          <a:spcPct val="20000"/>
        </a:spcBef>
        <a:spcAft>
          <a:spcPct val="0"/>
        </a:spcAft>
        <a:buClr>
          <a:srgbClr val="CC9900"/>
        </a:buClr>
        <a:buFont typeface="Wingdings" pitchFamily="2" charset="2"/>
        <a:buChar char="§"/>
        <a:defRPr sz="1400">
          <a:solidFill>
            <a:schemeClr val="tx1"/>
          </a:solidFill>
          <a:latin typeface="+mn-lt"/>
        </a:defRPr>
      </a:lvl6pPr>
      <a:lvl7pPr marL="2971800" indent="-228600" algn="l" rtl="0" eaLnBrk="1" fontAlgn="base" hangingPunct="1">
        <a:spcBef>
          <a:spcPct val="20000"/>
        </a:spcBef>
        <a:spcAft>
          <a:spcPct val="0"/>
        </a:spcAft>
        <a:buClr>
          <a:srgbClr val="CC9900"/>
        </a:buClr>
        <a:buFont typeface="Wingdings" pitchFamily="2" charset="2"/>
        <a:buChar char="§"/>
        <a:defRPr sz="1400">
          <a:solidFill>
            <a:schemeClr val="tx1"/>
          </a:solidFill>
          <a:latin typeface="+mn-lt"/>
        </a:defRPr>
      </a:lvl7pPr>
      <a:lvl8pPr marL="3429000" indent="-228600" algn="l" rtl="0" eaLnBrk="1" fontAlgn="base" hangingPunct="1">
        <a:spcBef>
          <a:spcPct val="20000"/>
        </a:spcBef>
        <a:spcAft>
          <a:spcPct val="0"/>
        </a:spcAft>
        <a:buClr>
          <a:srgbClr val="CC9900"/>
        </a:buClr>
        <a:buFont typeface="Wingdings" pitchFamily="2" charset="2"/>
        <a:buChar char="§"/>
        <a:defRPr sz="1400">
          <a:solidFill>
            <a:schemeClr val="tx1"/>
          </a:solidFill>
          <a:latin typeface="+mn-lt"/>
        </a:defRPr>
      </a:lvl8pPr>
      <a:lvl9pPr marL="3886200" indent="-228600" algn="l" rtl="0" eaLnBrk="1" fontAlgn="base" hangingPunct="1">
        <a:spcBef>
          <a:spcPct val="20000"/>
        </a:spcBef>
        <a:spcAft>
          <a:spcPct val="0"/>
        </a:spcAft>
        <a:buClr>
          <a:srgbClr val="CC9900"/>
        </a:buClr>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hyperlink" Target="https://www.nfc.usda.gov/FSS/ClientServices/ezFedGrants/index.php"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2209800" y="4114800"/>
            <a:ext cx="4800600" cy="762000"/>
          </a:xfrm>
        </p:spPr>
        <p:txBody>
          <a:bodyPr/>
          <a:lstStyle/>
          <a:p>
            <a:r>
              <a:rPr lang="en-US" sz="2800" dirty="0"/>
              <a:t>Submitting Claims and Reports</a:t>
            </a:r>
          </a:p>
        </p:txBody>
      </p:sp>
      <p:sp>
        <p:nvSpPr>
          <p:cNvPr id="4" name="Subtitle 3"/>
          <p:cNvSpPr>
            <a:spLocks noGrp="1"/>
          </p:cNvSpPr>
          <p:nvPr>
            <p:ph type="subTitle" sz="quarter" idx="1"/>
          </p:nvPr>
        </p:nvSpPr>
        <p:spPr>
          <a:xfrm>
            <a:off x="2209800" y="5029200"/>
            <a:ext cx="4635502" cy="674688"/>
          </a:xfrm>
        </p:spPr>
        <p:txBody>
          <a:bodyPr/>
          <a:lstStyle/>
          <a:p>
            <a:r>
              <a:rPr lang="en-US" sz="2800" dirty="0"/>
              <a:t>GM 301</a:t>
            </a:r>
          </a:p>
        </p:txBody>
      </p:sp>
      <p:sp>
        <p:nvSpPr>
          <p:cNvPr id="5" name="TextBox 4"/>
          <p:cNvSpPr txBox="1"/>
          <p:nvPr/>
        </p:nvSpPr>
        <p:spPr>
          <a:xfrm>
            <a:off x="3083765" y="6324600"/>
            <a:ext cx="1268168" cy="338554"/>
          </a:xfrm>
          <a:prstGeom prst="rect">
            <a:avLst/>
          </a:prstGeom>
          <a:noFill/>
        </p:spPr>
        <p:txBody>
          <a:bodyPr wrap="none" rtlCol="0">
            <a:spAutoFit/>
          </a:bodyPr>
          <a:lstStyle/>
          <a:p>
            <a:r>
              <a:rPr lang="en-US" sz="1600" dirty="0">
                <a:solidFill>
                  <a:schemeClr val="bg1"/>
                </a:solidFill>
              </a:rPr>
              <a:t> Version 1.0</a:t>
            </a:r>
          </a:p>
        </p:txBody>
      </p:sp>
    </p:spTree>
    <p:extLst>
      <p:ext uri="{BB962C8B-B14F-4D97-AF65-F5344CB8AC3E}">
        <p14:creationId xmlns:p14="http://schemas.microsoft.com/office/powerpoint/2010/main" val="83865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10</a:t>
            </a:fld>
            <a:endParaRPr lang="en-US" dirty="0"/>
          </a:p>
        </p:txBody>
      </p:sp>
      <p:pic>
        <p:nvPicPr>
          <p:cNvPr id="5" name="Content Placeholder 4" descr="Please refer to the alt text for step one for a complete description of this screen. The My Agreements section is indicated by a red box." title="Home Screen"/>
          <p:cNvPicPr>
            <a:picLocks noGrp="1"/>
          </p:cNvPicPr>
          <p:nvPr>
            <p:ph idx="1"/>
          </p:nvPr>
        </p:nvPicPr>
        <p:blipFill rotWithShape="1">
          <a:blip r:embed="rId2"/>
          <a:srcRect l="1020" t="1409" r="35647" b="11308"/>
          <a:stretch/>
        </p:blipFill>
        <p:spPr bwMode="auto">
          <a:xfrm>
            <a:off x="828712" y="1698625"/>
            <a:ext cx="7467527" cy="4662488"/>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4038600" y="3810000"/>
            <a:ext cx="4572000" cy="1200329"/>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On the </a:t>
            </a:r>
            <a:r>
              <a:rPr lang="en-US" sz="1800" b="1" dirty="0" err="1">
                <a:solidFill>
                  <a:srgbClr val="00B0F0"/>
                </a:solidFill>
                <a:latin typeface="Arial" panose="020B0604020202020204" pitchFamily="34" charset="0"/>
                <a:ea typeface="Arial" panose="020B0604020202020204" pitchFamily="34" charset="0"/>
              </a:rPr>
              <a:t>ezFedGrants</a:t>
            </a:r>
            <a:r>
              <a:rPr lang="en-US" sz="1800" b="1" dirty="0">
                <a:solidFill>
                  <a:srgbClr val="00B0F0"/>
                </a:solidFill>
                <a:latin typeface="Arial" panose="020B0604020202020204" pitchFamily="34" charset="0"/>
                <a:ea typeface="Arial" panose="020B0604020202020204" pitchFamily="34" charset="0"/>
              </a:rPr>
              <a:t> External Portal Home </a:t>
            </a:r>
            <a:r>
              <a:rPr lang="en-US" sz="1800" dirty="0">
                <a:solidFill>
                  <a:srgbClr val="00B0F0"/>
                </a:solidFill>
                <a:latin typeface="Arial" panose="020B0604020202020204" pitchFamily="34" charset="0"/>
                <a:ea typeface="Arial" panose="020B0604020202020204" pitchFamily="34" charset="0"/>
              </a:rPr>
              <a:t>screen,</a:t>
            </a:r>
            <a:r>
              <a:rPr lang="en-US" sz="1800" b="1" dirty="0">
                <a:solidFill>
                  <a:srgbClr val="00B0F0"/>
                </a:solidFill>
                <a:latin typeface="Arial" panose="020B0604020202020204" pitchFamily="34" charset="0"/>
                <a:ea typeface="Arial" panose="020B0604020202020204" pitchFamily="34" charset="0"/>
              </a:rPr>
              <a:t> </a:t>
            </a:r>
            <a:r>
              <a:rPr lang="en-US" sz="1800" dirty="0">
                <a:solidFill>
                  <a:srgbClr val="00B0F0"/>
                </a:solidFill>
                <a:latin typeface="Arial" panose="020B0604020202020204" pitchFamily="34" charset="0"/>
                <a:ea typeface="Arial" panose="020B0604020202020204" pitchFamily="34" charset="0"/>
              </a:rPr>
              <a:t>click the </a:t>
            </a:r>
            <a:r>
              <a:rPr lang="en-US" sz="1800" b="1" dirty="0">
                <a:solidFill>
                  <a:srgbClr val="00B0F0"/>
                </a:solidFill>
                <a:latin typeface="Arial" panose="020B0604020202020204" pitchFamily="34" charset="0"/>
                <a:ea typeface="Arial" panose="020B0604020202020204" pitchFamily="34" charset="0"/>
              </a:rPr>
              <a:t>My Agreements </a:t>
            </a:r>
            <a:r>
              <a:rPr lang="en-US" sz="1800" dirty="0">
                <a:solidFill>
                  <a:srgbClr val="00B0F0"/>
                </a:solidFill>
                <a:latin typeface="Arial" panose="020B0604020202020204" pitchFamily="34" charset="0"/>
                <a:ea typeface="Arial" panose="020B0604020202020204" pitchFamily="34" charset="0"/>
              </a:rPr>
              <a:t>button to reveal a list of your current agreements.</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a:cxnSpLocks/>
          </p:cNvCxnSpPr>
          <p:nvPr/>
        </p:nvCxnSpPr>
        <p:spPr bwMode="auto">
          <a:xfrm flipH="1">
            <a:off x="3505200" y="5010329"/>
            <a:ext cx="533400" cy="857071"/>
          </a:xfrm>
          <a:prstGeom prst="straightConnector1">
            <a:avLst/>
          </a:prstGeom>
          <a:ln w="38100">
            <a:solidFill>
              <a:srgbClr val="00B0F0"/>
            </a:solidFill>
            <a:headEnd type="none" w="med" len="med"/>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81048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11</a:t>
            </a:fld>
            <a:endParaRPr lang="en-US" dirty="0"/>
          </a:p>
        </p:txBody>
      </p:sp>
      <p:pic>
        <p:nvPicPr>
          <p:cNvPr id="5" name="Content Placeholder 4" descr="Please refer to the alt text for step one for a complete description of this screen. The My Agreements section has been expanded to display a table of agreement information. This table includes eight columns, which are: FAIN, Status, Project Title, Recipient Contact Name, Period of Performance Start Date, Period of Performance End Date, Total Federal Award Amount, and Actions. The Actions column contains a dropdown menu titled &quot;I want to&quot;. The first cell of the Actions column is indicated by a red box. A second image containing a zoom of the area with the red box overlays the screenshot." title="Home Screen"/>
          <p:cNvPicPr>
            <a:picLocks noGrp="1"/>
          </p:cNvPicPr>
          <p:nvPr>
            <p:ph idx="1"/>
          </p:nvPr>
        </p:nvPicPr>
        <p:blipFill>
          <a:blip r:embed="rId2"/>
          <a:stretch>
            <a:fillRect/>
          </a:stretch>
        </p:blipFill>
        <p:spPr>
          <a:xfrm>
            <a:off x="271463" y="2124265"/>
            <a:ext cx="8582025" cy="3811208"/>
          </a:xfrm>
          <a:prstGeom prst="rect">
            <a:avLst/>
          </a:prstGeom>
        </p:spPr>
      </p:pic>
      <p:sp>
        <p:nvSpPr>
          <p:cNvPr id="3" name="Rectangle 2"/>
          <p:cNvSpPr/>
          <p:nvPr/>
        </p:nvSpPr>
        <p:spPr>
          <a:xfrm>
            <a:off x="3810000" y="1828800"/>
            <a:ext cx="4572000" cy="1200329"/>
          </a:xfrm>
          <a:prstGeom prst="rect">
            <a:avLst/>
          </a:prstGeom>
          <a:solidFill>
            <a:schemeClr val="bg1"/>
          </a:solidFill>
          <a:ln w="38100">
            <a:solidFill>
              <a:srgbClr val="00B0F0"/>
            </a:solidFill>
          </a:ln>
        </p:spPr>
        <p:txBody>
          <a:bodyPr>
            <a:spAutoFit/>
          </a:bodyPr>
          <a:lstStyle/>
          <a:p>
            <a:pPr marR="0" lvl="0">
              <a:spcBef>
                <a:spcPts val="1200"/>
              </a:spcBef>
              <a:spcAft>
                <a:spcPts val="0"/>
              </a:spcAft>
            </a:pPr>
            <a:r>
              <a:rPr lang="en-US" sz="1800" dirty="0">
                <a:solidFill>
                  <a:srgbClr val="00B0F0"/>
                </a:solidFill>
                <a:latin typeface="Arial" panose="020B0604020202020204" pitchFamily="34" charset="0"/>
                <a:ea typeface="Arial" panose="020B0604020202020204" pitchFamily="34" charset="0"/>
              </a:rPr>
              <a:t>Within the </a:t>
            </a:r>
            <a:r>
              <a:rPr lang="en-US" sz="1800" b="1" dirty="0">
                <a:solidFill>
                  <a:srgbClr val="00B0F0"/>
                </a:solidFill>
                <a:latin typeface="Arial" panose="020B0604020202020204" pitchFamily="34" charset="0"/>
                <a:ea typeface="Arial" panose="020B0604020202020204" pitchFamily="34" charset="0"/>
              </a:rPr>
              <a:t>My Agreements </a:t>
            </a:r>
            <a:r>
              <a:rPr lang="en-US" sz="1800" dirty="0">
                <a:solidFill>
                  <a:srgbClr val="00B0F0"/>
                </a:solidFill>
                <a:latin typeface="Arial" panose="020B0604020202020204" pitchFamily="34" charset="0"/>
                <a:ea typeface="Arial" panose="020B0604020202020204" pitchFamily="34" charset="0"/>
              </a:rPr>
              <a:t>table, locate the agreement against which you would like to make a claim and click the </a:t>
            </a:r>
            <a:r>
              <a:rPr lang="en-US" sz="1800" b="1" dirty="0">
                <a:solidFill>
                  <a:srgbClr val="00B0F0"/>
                </a:solidFill>
                <a:latin typeface="Arial" panose="020B0604020202020204" pitchFamily="34" charset="0"/>
                <a:ea typeface="Arial" panose="020B0604020202020204" pitchFamily="34" charset="0"/>
              </a:rPr>
              <a:t>I want to </a:t>
            </a:r>
            <a:r>
              <a:rPr lang="en-US" sz="1800" dirty="0">
                <a:solidFill>
                  <a:srgbClr val="00B0F0"/>
                </a:solidFill>
                <a:latin typeface="Arial" panose="020B0604020202020204" pitchFamily="34" charset="0"/>
                <a:ea typeface="Arial" panose="020B0604020202020204" pitchFamily="34" charset="0"/>
              </a:rPr>
              <a:t>field in the </a:t>
            </a:r>
            <a:r>
              <a:rPr lang="en-US" sz="1800" b="1" dirty="0">
                <a:solidFill>
                  <a:srgbClr val="00B0F0"/>
                </a:solidFill>
                <a:latin typeface="Arial" panose="020B0604020202020204" pitchFamily="34" charset="0"/>
                <a:ea typeface="Arial" panose="020B0604020202020204" pitchFamily="34" charset="0"/>
              </a:rPr>
              <a:t>Actions </a:t>
            </a:r>
            <a:r>
              <a:rPr lang="en-US" sz="1800" dirty="0">
                <a:solidFill>
                  <a:srgbClr val="00B0F0"/>
                </a:solidFill>
                <a:latin typeface="Arial" panose="020B0604020202020204" pitchFamily="34" charset="0"/>
                <a:ea typeface="Arial" panose="020B0604020202020204" pitchFamily="34" charset="0"/>
              </a:rPr>
              <a:t>column.</a:t>
            </a:r>
            <a:r>
              <a:rPr lang="en-US" sz="1800" b="1" dirty="0">
                <a:solidFill>
                  <a:srgbClr val="00B0F0"/>
                </a:solidFill>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2555907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12</a:t>
            </a:fld>
            <a:endParaRPr lang="en-US" dirty="0"/>
          </a:p>
        </p:txBody>
      </p:sp>
      <p:pic>
        <p:nvPicPr>
          <p:cNvPr id="5" name="Content Placeholder 4" descr="Please refer to the alt text for step three for a complete description of this screen. The &quot;I want to&quot; dropdown menu has been expanded to display the six options within. The options are: View Agreement Details, View Amendments, View Federal Award Document, View Claims, Create Claim, and View Reports. The Create Claim option is indicated by a red box. A second image containing a zoom of the area with the red box overlays the screenshot." title="Home Screen"/>
          <p:cNvPicPr>
            <a:picLocks noGrp="1"/>
          </p:cNvPicPr>
          <p:nvPr>
            <p:ph idx="1"/>
          </p:nvPr>
        </p:nvPicPr>
        <p:blipFill>
          <a:blip r:embed="rId2"/>
          <a:stretch>
            <a:fillRect/>
          </a:stretch>
        </p:blipFill>
        <p:spPr>
          <a:xfrm>
            <a:off x="271463" y="2042596"/>
            <a:ext cx="8582025" cy="3974546"/>
          </a:xfrm>
          <a:prstGeom prst="rect">
            <a:avLst/>
          </a:prstGeom>
        </p:spPr>
      </p:pic>
      <p:sp>
        <p:nvSpPr>
          <p:cNvPr id="3" name="Rectangle 2"/>
          <p:cNvSpPr/>
          <p:nvPr/>
        </p:nvSpPr>
        <p:spPr>
          <a:xfrm>
            <a:off x="6167440" y="1752600"/>
            <a:ext cx="2819400" cy="1200329"/>
          </a:xfrm>
          <a:prstGeom prst="rect">
            <a:avLst/>
          </a:prstGeom>
          <a:solidFill>
            <a:schemeClr val="bg1"/>
          </a:solidFill>
          <a:ln w="38100">
            <a:solidFill>
              <a:srgbClr val="00B0F0"/>
            </a:solidFill>
          </a:ln>
        </p:spPr>
        <p:txBody>
          <a:bodyPr wrap="square">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In the </a:t>
            </a:r>
            <a:r>
              <a:rPr lang="en-US" sz="1800" b="1" dirty="0">
                <a:solidFill>
                  <a:srgbClr val="00B0F0"/>
                </a:solidFill>
                <a:latin typeface="Arial" panose="020B0604020202020204" pitchFamily="34" charset="0"/>
                <a:ea typeface="Arial" panose="020B0604020202020204" pitchFamily="34" charset="0"/>
              </a:rPr>
              <a:t>I want to </a:t>
            </a:r>
            <a:r>
              <a:rPr lang="en-US" sz="1800" dirty="0">
                <a:solidFill>
                  <a:srgbClr val="00B0F0"/>
                </a:solidFill>
                <a:latin typeface="Arial" panose="020B0604020202020204" pitchFamily="34" charset="0"/>
                <a:ea typeface="Arial" panose="020B0604020202020204" pitchFamily="34" charset="0"/>
              </a:rPr>
              <a:t>dropdown menu, click the </a:t>
            </a:r>
            <a:r>
              <a:rPr lang="en-US" sz="1800" b="1" dirty="0">
                <a:solidFill>
                  <a:srgbClr val="00B0F0"/>
                </a:solidFill>
                <a:latin typeface="Arial" panose="020B0604020202020204" pitchFamily="34" charset="0"/>
                <a:ea typeface="Arial" panose="020B0604020202020204" pitchFamily="34" charset="0"/>
              </a:rPr>
              <a:t>Create Claim </a:t>
            </a:r>
            <a:r>
              <a:rPr lang="en-US" sz="1800" dirty="0">
                <a:solidFill>
                  <a:srgbClr val="00B0F0"/>
                </a:solidFill>
                <a:latin typeface="Arial" panose="020B0604020202020204" pitchFamily="34" charset="0"/>
                <a:ea typeface="Arial" panose="020B0604020202020204" pitchFamily="34" charset="0"/>
              </a:rPr>
              <a:t>option to begin the claims creation process.</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55892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13</a:t>
            </a:fld>
            <a:endParaRPr lang="en-US" dirty="0"/>
          </a:p>
        </p:txBody>
      </p:sp>
      <p:pic>
        <p:nvPicPr>
          <p:cNvPr id="5" name="Content Placeholder 4" descr="Please refer to the alt text for step one for a complete description of this screen. The My Claims option on the left side of the screen is indicated by a red box." title="Home Screen"/>
          <p:cNvPicPr>
            <a:picLocks noGrp="1"/>
          </p:cNvPicPr>
          <p:nvPr>
            <p:ph idx="1"/>
          </p:nvPr>
        </p:nvPicPr>
        <p:blipFill rotWithShape="1">
          <a:blip r:embed="rId2"/>
          <a:srcRect l="672" t="731" r="53302" b="32763"/>
          <a:stretch/>
        </p:blipFill>
        <p:spPr bwMode="auto">
          <a:xfrm>
            <a:off x="1049878" y="1698625"/>
            <a:ext cx="7025194" cy="4662488"/>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3124200" y="2743200"/>
            <a:ext cx="4572000" cy="1200329"/>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If the agreement you wish to create a claim against does not appear in your </a:t>
            </a:r>
            <a:r>
              <a:rPr lang="en-US" sz="1800" b="1" dirty="0">
                <a:solidFill>
                  <a:srgbClr val="00B0F0"/>
                </a:solidFill>
                <a:latin typeface="Arial" panose="020B0604020202020204" pitchFamily="34" charset="0"/>
                <a:ea typeface="Arial" panose="020B0604020202020204" pitchFamily="34" charset="0"/>
              </a:rPr>
              <a:t>My Agreements </a:t>
            </a:r>
            <a:r>
              <a:rPr lang="en-US" sz="1800" dirty="0">
                <a:solidFill>
                  <a:srgbClr val="00B0F0"/>
                </a:solidFill>
                <a:latin typeface="Arial" panose="020B0604020202020204" pitchFamily="34" charset="0"/>
                <a:ea typeface="Arial" panose="020B0604020202020204" pitchFamily="34" charset="0"/>
              </a:rPr>
              <a:t>table, click the </a:t>
            </a:r>
            <a:r>
              <a:rPr lang="en-US" sz="1800" b="1" dirty="0">
                <a:solidFill>
                  <a:srgbClr val="00B0F0"/>
                </a:solidFill>
                <a:latin typeface="Arial" panose="020B0604020202020204" pitchFamily="34" charset="0"/>
                <a:ea typeface="Arial" panose="020B0604020202020204" pitchFamily="34" charset="0"/>
              </a:rPr>
              <a:t>My Claims </a:t>
            </a:r>
            <a:r>
              <a:rPr lang="en-US" sz="1800" dirty="0">
                <a:solidFill>
                  <a:srgbClr val="00B0F0"/>
                </a:solidFill>
                <a:latin typeface="Arial" panose="020B0604020202020204" pitchFamily="34" charset="0"/>
                <a:ea typeface="Arial" panose="020B0604020202020204" pitchFamily="34" charset="0"/>
              </a:rPr>
              <a:t>tile in the left-hand navigational menu.</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a:cxnSpLocks/>
          </p:cNvCxnSpPr>
          <p:nvPr/>
        </p:nvCxnSpPr>
        <p:spPr bwMode="auto">
          <a:xfrm flipH="1">
            <a:off x="2514600" y="3943529"/>
            <a:ext cx="609600" cy="476071"/>
          </a:xfrm>
          <a:prstGeom prst="straightConnector1">
            <a:avLst/>
          </a:prstGeom>
          <a:ln w="38100">
            <a:solidFill>
              <a:srgbClr val="00B0F0"/>
            </a:solidFill>
            <a:headEnd type="none" w="med" len="med"/>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88644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14</a:t>
            </a:fld>
            <a:endParaRPr lang="en-US" dirty="0"/>
          </a:p>
        </p:txBody>
      </p:sp>
      <p:pic>
        <p:nvPicPr>
          <p:cNvPr id="5" name="Content Placeholder 4" descr="Please refer to the alt text for step one for a complete description of this screen. The user has clicked the My Claims option, which has opened the My Claims dropdown menu. There are two options on this menu, which are: Search Claims, and Create Claim. The dropdown menu is indicated by a red box." title="Home Screen"/>
          <p:cNvPicPr>
            <a:picLocks noGrp="1"/>
          </p:cNvPicPr>
          <p:nvPr>
            <p:ph idx="1"/>
          </p:nvPr>
        </p:nvPicPr>
        <p:blipFill rotWithShape="1">
          <a:blip r:embed="rId2"/>
          <a:srcRect l="776" t="1075" r="53700" b="32565"/>
          <a:stretch/>
        </p:blipFill>
        <p:spPr bwMode="auto">
          <a:xfrm>
            <a:off x="1078703" y="1698625"/>
            <a:ext cx="6967545" cy="4662488"/>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4038600" y="3371815"/>
            <a:ext cx="4572000" cy="646331"/>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Click the </a:t>
            </a:r>
            <a:r>
              <a:rPr lang="en-US" sz="1800" b="1" dirty="0">
                <a:solidFill>
                  <a:srgbClr val="00B0F0"/>
                </a:solidFill>
                <a:latin typeface="Arial" panose="020B0604020202020204" pitchFamily="34" charset="0"/>
                <a:ea typeface="Arial" panose="020B0604020202020204" pitchFamily="34" charset="0"/>
              </a:rPr>
              <a:t>Create Claim </a:t>
            </a:r>
            <a:r>
              <a:rPr lang="en-US" sz="1800" dirty="0">
                <a:solidFill>
                  <a:srgbClr val="00B0F0"/>
                </a:solidFill>
                <a:latin typeface="Arial" panose="020B0604020202020204" pitchFamily="34" charset="0"/>
                <a:ea typeface="Arial" panose="020B0604020202020204" pitchFamily="34" charset="0"/>
              </a:rPr>
              <a:t>option from the </a:t>
            </a:r>
            <a:r>
              <a:rPr lang="en-US" sz="1800" b="1" dirty="0">
                <a:solidFill>
                  <a:srgbClr val="00B0F0"/>
                </a:solidFill>
                <a:latin typeface="Arial" panose="020B0604020202020204" pitchFamily="34" charset="0"/>
                <a:ea typeface="Arial" panose="020B0604020202020204" pitchFamily="34" charset="0"/>
              </a:rPr>
              <a:t>My Claims </a:t>
            </a:r>
            <a:r>
              <a:rPr lang="en-US" sz="1800" dirty="0">
                <a:solidFill>
                  <a:srgbClr val="00B0F0"/>
                </a:solidFill>
                <a:latin typeface="Arial" panose="020B0604020202020204" pitchFamily="34" charset="0"/>
                <a:ea typeface="Arial" panose="020B0604020202020204" pitchFamily="34" charset="0"/>
              </a:rPr>
              <a:t>dropdown menu.</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p:nvPr/>
        </p:nvCxnSpPr>
        <p:spPr bwMode="auto">
          <a:xfrm flipH="1">
            <a:off x="3636965" y="4029869"/>
            <a:ext cx="401635" cy="313531"/>
          </a:xfrm>
          <a:prstGeom prst="straightConnector1">
            <a:avLst/>
          </a:prstGeom>
          <a:ln w="38100">
            <a:solidFill>
              <a:srgbClr val="00B0F0"/>
            </a:solidFill>
            <a:headEnd type="none" w="med" len="med"/>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6903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15</a:t>
            </a:fld>
            <a:endParaRPr lang="en-US" dirty="0"/>
          </a:p>
        </p:txBody>
      </p:sp>
      <p:pic>
        <p:nvPicPr>
          <p:cNvPr id="5" name="Content Placeholder 4" descr="This is a screenshot of the Seach Agreements screen. Along the top of the screen is the title Search Agreements, to the left, and a button labeled Close, to the right.  In the upper portion of the body of the screen are six search criteria fields. These fields are FAIN, Period of Performance Start Date, Period of Performance End Date, Project Title, Recipient Contact Name, and Status. Below the search criteria fields are two buttons labeled Search and Clear. Below these, in the lower portion of the body of the screen, is a table labeled Search Results. This table has nine columns, which are: FAIN, Status, Project Title, Recipient Contact Name, Period of Performance Start Date, Period of Performance End Date, Total Federal Award Amount, and Action.  The Search Criteria fields are indicated by a red box." title="Search Agreements Screen"/>
          <p:cNvPicPr>
            <a:picLocks noGrp="1"/>
          </p:cNvPicPr>
          <p:nvPr>
            <p:ph idx="1"/>
          </p:nvPr>
        </p:nvPicPr>
        <p:blipFill rotWithShape="1">
          <a:blip r:embed="rId2"/>
          <a:srcRect l="12093" t="11206" r="870" b="32788"/>
          <a:stretch/>
        </p:blipFill>
        <p:spPr bwMode="auto">
          <a:xfrm>
            <a:off x="271463" y="2775226"/>
            <a:ext cx="8582025" cy="2509285"/>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3607657" y="4191000"/>
            <a:ext cx="4572000" cy="1754326"/>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The </a:t>
            </a:r>
            <a:r>
              <a:rPr lang="en-US" sz="1800" b="1" dirty="0">
                <a:solidFill>
                  <a:srgbClr val="00B0F0"/>
                </a:solidFill>
                <a:latin typeface="Arial" panose="020B0604020202020204" pitchFamily="34" charset="0"/>
                <a:ea typeface="Arial" panose="020B0604020202020204" pitchFamily="34" charset="0"/>
              </a:rPr>
              <a:t>Search Agreements </a:t>
            </a:r>
            <a:r>
              <a:rPr lang="en-US" sz="1800" dirty="0">
                <a:solidFill>
                  <a:srgbClr val="00B0F0"/>
                </a:solidFill>
                <a:latin typeface="Arial" panose="020B0604020202020204" pitchFamily="34" charset="0"/>
                <a:ea typeface="Arial" panose="020B0604020202020204" pitchFamily="34" charset="0"/>
              </a:rPr>
              <a:t>screen will open. From here you may search for the agreement you would like to make a claim against. To begin, enter information about the relevant agreement in the available </a:t>
            </a:r>
            <a:r>
              <a:rPr lang="en-US" sz="1800" b="1" dirty="0">
                <a:solidFill>
                  <a:srgbClr val="00B0F0"/>
                </a:solidFill>
                <a:latin typeface="Arial" panose="020B0604020202020204" pitchFamily="34" charset="0"/>
                <a:ea typeface="Arial" panose="020B0604020202020204" pitchFamily="34" charset="0"/>
              </a:rPr>
              <a:t>Search Criteria</a:t>
            </a:r>
            <a:r>
              <a:rPr lang="en-US" sz="1800" dirty="0">
                <a:solidFill>
                  <a:srgbClr val="00B0F0"/>
                </a:solidFill>
                <a:latin typeface="Arial" panose="020B0604020202020204" pitchFamily="34" charset="0"/>
                <a:ea typeface="Arial" panose="020B0604020202020204" pitchFamily="34" charset="0"/>
              </a:rPr>
              <a:t> fields.</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731608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16</a:t>
            </a:fld>
            <a:endParaRPr lang="en-US" dirty="0"/>
          </a:p>
        </p:txBody>
      </p:sp>
      <p:pic>
        <p:nvPicPr>
          <p:cNvPr id="6" name="Content Placeholder 5" descr="Please refer to the alt text for step seven for a complete description of this screen. The Search button is indicated by a red box." title="Search Agreements Screen"/>
          <p:cNvPicPr>
            <a:picLocks noGrp="1"/>
          </p:cNvPicPr>
          <p:nvPr>
            <p:ph idx="1"/>
          </p:nvPr>
        </p:nvPicPr>
        <p:blipFill rotWithShape="1">
          <a:blip r:embed="rId2"/>
          <a:srcRect l="12068" t="11923" r="50588" b="33003"/>
          <a:stretch/>
        </p:blipFill>
        <p:spPr bwMode="auto">
          <a:xfrm>
            <a:off x="1447800" y="1954450"/>
            <a:ext cx="6288804" cy="4149427"/>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990600" y="2133600"/>
            <a:ext cx="4572000" cy="923330"/>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Once you have completed all applicable search criteria fields, click the </a:t>
            </a:r>
            <a:r>
              <a:rPr lang="en-US" sz="1800" b="1" dirty="0">
                <a:solidFill>
                  <a:srgbClr val="00B0F0"/>
                </a:solidFill>
                <a:latin typeface="Arial" panose="020B0604020202020204" pitchFamily="34" charset="0"/>
                <a:ea typeface="Arial" panose="020B0604020202020204" pitchFamily="34" charset="0"/>
              </a:rPr>
              <a:t>Search </a:t>
            </a:r>
            <a:r>
              <a:rPr lang="en-US" sz="1800" dirty="0">
                <a:solidFill>
                  <a:srgbClr val="00B0F0"/>
                </a:solidFill>
                <a:latin typeface="Arial" panose="020B0604020202020204" pitchFamily="34" charset="0"/>
                <a:ea typeface="Arial" panose="020B0604020202020204" pitchFamily="34" charset="0"/>
              </a:rPr>
              <a:t>button.</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p:nvPr/>
        </p:nvCxnSpPr>
        <p:spPr bwMode="auto">
          <a:xfrm>
            <a:off x="1828800" y="3048000"/>
            <a:ext cx="0" cy="60960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5026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17</a:t>
            </a:fld>
            <a:endParaRPr lang="en-US" dirty="0"/>
          </a:p>
        </p:txBody>
      </p:sp>
      <p:pic>
        <p:nvPicPr>
          <p:cNvPr id="5" name="Content Placeholder 4" descr="Please refer to the alt text for step seven for a complete description of this screen. The user has executed a search, which has populated the Search Results table. The Action column now includes a link labeled Create Claim. The first cell of the Action column is indicated by a red box. A second image containing a zoom of the area with the red box overlays the screenshot." title="Search Agreements Screen"/>
          <p:cNvPicPr>
            <a:picLocks noGrp="1"/>
          </p:cNvPicPr>
          <p:nvPr>
            <p:ph idx="1"/>
          </p:nvPr>
        </p:nvPicPr>
        <p:blipFill>
          <a:blip r:embed="rId2"/>
          <a:stretch>
            <a:fillRect/>
          </a:stretch>
        </p:blipFill>
        <p:spPr>
          <a:xfrm>
            <a:off x="271463" y="2751831"/>
            <a:ext cx="8582025" cy="2556075"/>
          </a:xfrm>
          <a:prstGeom prst="rect">
            <a:avLst/>
          </a:prstGeom>
        </p:spPr>
      </p:pic>
      <p:sp>
        <p:nvSpPr>
          <p:cNvPr id="3" name="Rectangle 2"/>
          <p:cNvSpPr/>
          <p:nvPr/>
        </p:nvSpPr>
        <p:spPr>
          <a:xfrm>
            <a:off x="457200" y="1667470"/>
            <a:ext cx="5562600" cy="923330"/>
          </a:xfrm>
          <a:prstGeom prst="rect">
            <a:avLst/>
          </a:prstGeom>
          <a:solidFill>
            <a:schemeClr val="bg1"/>
          </a:solidFill>
          <a:ln w="38100">
            <a:noFill/>
          </a:ln>
        </p:spPr>
        <p:txBody>
          <a:bodyPr wrap="square">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Locate the relevant agreement in the </a:t>
            </a:r>
            <a:r>
              <a:rPr lang="en-US" sz="1800" b="1" dirty="0">
                <a:solidFill>
                  <a:srgbClr val="00B0F0"/>
                </a:solidFill>
                <a:latin typeface="Arial" panose="020B0604020202020204" pitchFamily="34" charset="0"/>
                <a:ea typeface="Arial" panose="020B0604020202020204" pitchFamily="34" charset="0"/>
              </a:rPr>
              <a:t>Search Results </a:t>
            </a:r>
            <a:r>
              <a:rPr lang="en-US" sz="1800" dirty="0">
                <a:solidFill>
                  <a:srgbClr val="00B0F0"/>
                </a:solidFill>
                <a:latin typeface="Arial" panose="020B0604020202020204" pitchFamily="34" charset="0"/>
                <a:ea typeface="Arial" panose="020B0604020202020204" pitchFamily="34" charset="0"/>
              </a:rPr>
              <a:t>table and click the </a:t>
            </a:r>
            <a:r>
              <a:rPr lang="en-US" sz="1800" b="1" dirty="0">
                <a:solidFill>
                  <a:srgbClr val="00B0F0"/>
                </a:solidFill>
                <a:latin typeface="Arial" panose="020B0604020202020204" pitchFamily="34" charset="0"/>
                <a:ea typeface="Arial" panose="020B0604020202020204" pitchFamily="34" charset="0"/>
              </a:rPr>
              <a:t>Create Claim </a:t>
            </a:r>
            <a:r>
              <a:rPr lang="en-US" sz="1800" dirty="0">
                <a:solidFill>
                  <a:srgbClr val="00B0F0"/>
                </a:solidFill>
                <a:latin typeface="Arial" panose="020B0604020202020204" pitchFamily="34" charset="0"/>
                <a:ea typeface="Arial" panose="020B0604020202020204" pitchFamily="34" charset="0"/>
              </a:rPr>
              <a:t>link to initiate the claim creation process.</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145318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18</a:t>
            </a:fld>
            <a:endParaRPr lang="en-US" dirty="0"/>
          </a:p>
        </p:txBody>
      </p:sp>
      <p:pic>
        <p:nvPicPr>
          <p:cNvPr id="5" name="Content Placeholder 4" descr="This is a screenshot of the Create Claim screen in the ezFedGrants External Portal. Along the top of the screen is the title Create Claim, followed by the claim number, on the far left, and four buttons labeled Print, SAve, Cancel, and Next, on the far right. In the upper portion of the body of the screen is the claim Status, which is currently New. Below this are three circles labeled 1, 2, and 3, indicating the stages of the claim creation process. The first circle is shaded darker than the other circles, indicating that this is the currently active stage of claim creation. This stage is labeled SF-270. The second circle is labeled Signature, and the third circle is labeled Attachments. Below this, in the majority of the body of the screen, is the SF-270 form. Box 1 of the form, labeled Type of Payment Requested, is indicated by a red box. " title="Create Claim Screen - Stage One - SF-270"/>
          <p:cNvPicPr>
            <a:picLocks noGrp="1"/>
          </p:cNvPicPr>
          <p:nvPr>
            <p:ph idx="1"/>
          </p:nvPr>
        </p:nvPicPr>
        <p:blipFill rotWithShape="1">
          <a:blip r:embed="rId2"/>
          <a:srcRect l="12115" t="12847" r="1616" b="4937"/>
          <a:stretch/>
        </p:blipFill>
        <p:spPr bwMode="auto">
          <a:xfrm>
            <a:off x="271463" y="2349287"/>
            <a:ext cx="8582025" cy="3361164"/>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2701928" y="2559482"/>
            <a:ext cx="5257800" cy="1477328"/>
          </a:xfrm>
          <a:prstGeom prst="rect">
            <a:avLst/>
          </a:prstGeom>
          <a:solidFill>
            <a:schemeClr val="bg1"/>
          </a:solidFill>
          <a:ln w="38100">
            <a:solidFill>
              <a:srgbClr val="00B0F0"/>
            </a:solidFill>
          </a:ln>
        </p:spPr>
        <p:txBody>
          <a:bodyPr wrap="square">
            <a:spAutoFit/>
          </a:bodyPr>
          <a:lstStyle/>
          <a:p>
            <a:pPr marL="228600" marR="0">
              <a:spcBef>
                <a:spcPts val="1200"/>
              </a:spcBef>
              <a:spcAft>
                <a:spcPts val="0"/>
              </a:spcAft>
            </a:pPr>
            <a:r>
              <a:rPr lang="en-US" sz="1800" dirty="0">
                <a:solidFill>
                  <a:srgbClr val="00B0F0"/>
                </a:solidFill>
                <a:latin typeface="Arial" panose="020B0604020202020204" pitchFamily="34" charset="0"/>
                <a:ea typeface="Arial" panose="020B0604020202020204" pitchFamily="34" charset="0"/>
              </a:rPr>
              <a:t>Complete section </a:t>
            </a:r>
            <a:r>
              <a:rPr lang="en-US" sz="1800" b="1" dirty="0">
                <a:solidFill>
                  <a:srgbClr val="00B0F0"/>
                </a:solidFill>
                <a:latin typeface="Arial" panose="020B0604020202020204" pitchFamily="34" charset="0"/>
                <a:ea typeface="Arial" panose="020B0604020202020204" pitchFamily="34" charset="0"/>
              </a:rPr>
              <a:t>1. TYPE OF PAYMENT REQUESTED </a:t>
            </a:r>
            <a:r>
              <a:rPr lang="en-US" sz="1800" dirty="0">
                <a:solidFill>
                  <a:srgbClr val="00B0F0"/>
                </a:solidFill>
                <a:latin typeface="Arial" panose="020B0604020202020204" pitchFamily="34" charset="0"/>
                <a:ea typeface="Arial" panose="020B0604020202020204" pitchFamily="34" charset="0"/>
              </a:rPr>
              <a:t>of the SF-270. In box </a:t>
            </a:r>
            <a:r>
              <a:rPr lang="en-US" sz="1800" b="1" dirty="0">
                <a:solidFill>
                  <a:srgbClr val="00B0F0"/>
                </a:solidFill>
                <a:latin typeface="Arial" panose="020B0604020202020204" pitchFamily="34" charset="0"/>
                <a:ea typeface="Arial" panose="020B0604020202020204" pitchFamily="34" charset="0"/>
              </a:rPr>
              <a:t>a. </a:t>
            </a:r>
            <a:r>
              <a:rPr lang="en-US" sz="1800" dirty="0">
                <a:solidFill>
                  <a:srgbClr val="00B0F0"/>
                </a:solidFill>
                <a:latin typeface="Arial" panose="020B0604020202020204" pitchFamily="34" charset="0"/>
                <a:ea typeface="Arial" panose="020B0604020202020204" pitchFamily="34" charset="0"/>
              </a:rPr>
              <a:t>select the </a:t>
            </a:r>
            <a:r>
              <a:rPr lang="en-US" sz="1800" b="1" dirty="0">
                <a:solidFill>
                  <a:srgbClr val="00B0F0"/>
                </a:solidFill>
                <a:latin typeface="Arial" panose="020B0604020202020204" pitchFamily="34" charset="0"/>
                <a:ea typeface="Arial" panose="020B0604020202020204" pitchFamily="34" charset="0"/>
              </a:rPr>
              <a:t>REIMBURSEMENT </a:t>
            </a:r>
            <a:r>
              <a:rPr lang="en-US" sz="1800" dirty="0">
                <a:solidFill>
                  <a:srgbClr val="00B0F0"/>
                </a:solidFill>
                <a:latin typeface="Arial" panose="020B0604020202020204" pitchFamily="34" charset="0"/>
                <a:ea typeface="Arial" panose="020B0604020202020204" pitchFamily="34" charset="0"/>
              </a:rPr>
              <a:t>radio button. In box </a:t>
            </a:r>
            <a:r>
              <a:rPr lang="en-US" sz="1800" b="1" dirty="0">
                <a:solidFill>
                  <a:srgbClr val="00B0F0"/>
                </a:solidFill>
                <a:latin typeface="Arial" panose="020B0604020202020204" pitchFamily="34" charset="0"/>
                <a:ea typeface="Arial" panose="020B0604020202020204" pitchFamily="34" charset="0"/>
              </a:rPr>
              <a:t>b. </a:t>
            </a:r>
            <a:r>
              <a:rPr lang="en-US" sz="1800" dirty="0">
                <a:solidFill>
                  <a:srgbClr val="00B0F0"/>
                </a:solidFill>
                <a:latin typeface="Arial" panose="020B0604020202020204" pitchFamily="34" charset="0"/>
                <a:ea typeface="Arial" panose="020B0604020202020204" pitchFamily="34" charset="0"/>
              </a:rPr>
              <a:t>select either the </a:t>
            </a:r>
            <a:r>
              <a:rPr lang="en-US" sz="1800" b="1" dirty="0">
                <a:solidFill>
                  <a:srgbClr val="00B0F0"/>
                </a:solidFill>
                <a:latin typeface="Arial" panose="020B0604020202020204" pitchFamily="34" charset="0"/>
                <a:ea typeface="Arial" panose="020B0604020202020204" pitchFamily="34" charset="0"/>
              </a:rPr>
              <a:t>FINAL </a:t>
            </a:r>
            <a:r>
              <a:rPr lang="en-US" sz="1800" dirty="0">
                <a:solidFill>
                  <a:srgbClr val="00B0F0"/>
                </a:solidFill>
                <a:latin typeface="Arial" panose="020B0604020202020204" pitchFamily="34" charset="0"/>
                <a:ea typeface="Arial" panose="020B0604020202020204" pitchFamily="34" charset="0"/>
              </a:rPr>
              <a:t>or </a:t>
            </a:r>
            <a:r>
              <a:rPr lang="en-US" sz="1800" b="1" dirty="0">
                <a:solidFill>
                  <a:srgbClr val="00B0F0"/>
                </a:solidFill>
                <a:latin typeface="Arial" panose="020B0604020202020204" pitchFamily="34" charset="0"/>
                <a:ea typeface="Arial" panose="020B0604020202020204" pitchFamily="34" charset="0"/>
              </a:rPr>
              <a:t>PARTIAL </a:t>
            </a:r>
            <a:r>
              <a:rPr lang="en-US" sz="1800" dirty="0">
                <a:solidFill>
                  <a:srgbClr val="00B0F0"/>
                </a:solidFill>
                <a:latin typeface="Arial" panose="020B0604020202020204" pitchFamily="34" charset="0"/>
                <a:ea typeface="Arial" panose="020B0604020202020204" pitchFamily="34" charset="0"/>
              </a:rPr>
              <a:t>radio button, depending on your claim.</a:t>
            </a:r>
            <a:endParaRPr lang="en-US" sz="1800" b="1" dirty="0">
              <a:solidFill>
                <a:srgbClr val="00B0F0"/>
              </a:solidFill>
              <a:latin typeface="Arial" panose="020B0604020202020204" pitchFamily="34" charset="0"/>
              <a:ea typeface="Arial" panose="020B0604020202020204" pitchFamily="34" charset="0"/>
            </a:endParaRPr>
          </a:p>
        </p:txBody>
      </p:sp>
      <p:sp>
        <p:nvSpPr>
          <p:cNvPr id="6" name="Rectangle 5"/>
          <p:cNvSpPr/>
          <p:nvPr/>
        </p:nvSpPr>
        <p:spPr>
          <a:xfrm>
            <a:off x="250948" y="1676400"/>
            <a:ext cx="8435852" cy="646331"/>
          </a:xfrm>
          <a:prstGeom prst="rect">
            <a:avLst/>
          </a:prstGeom>
          <a:noFill/>
        </p:spPr>
        <p:txBody>
          <a:bodyPr wrap="square">
            <a:spAutoFit/>
          </a:bodyPr>
          <a:lstStyle/>
          <a:p>
            <a:pPr marR="0" lvl="0">
              <a:spcBef>
                <a:spcPts val="1200"/>
              </a:spcBef>
              <a:spcAft>
                <a:spcPts val="0"/>
              </a:spcAft>
            </a:pPr>
            <a:r>
              <a:rPr lang="en-US" sz="1800" dirty="0">
                <a:solidFill>
                  <a:srgbClr val="00B0F0"/>
                </a:solidFill>
                <a:latin typeface="Arial" panose="020B0604020202020204" pitchFamily="34" charset="0"/>
                <a:ea typeface="Arial" panose="020B0604020202020204" pitchFamily="34" charset="0"/>
              </a:rPr>
              <a:t>Once the </a:t>
            </a:r>
            <a:r>
              <a:rPr lang="en-US" sz="1800" b="1" dirty="0">
                <a:solidFill>
                  <a:srgbClr val="00B0F0"/>
                </a:solidFill>
                <a:latin typeface="Arial" panose="020B0604020202020204" pitchFamily="34" charset="0"/>
                <a:ea typeface="Arial" panose="020B0604020202020204" pitchFamily="34" charset="0"/>
              </a:rPr>
              <a:t>Create Claim </a:t>
            </a:r>
            <a:r>
              <a:rPr lang="en-US" sz="1800" dirty="0">
                <a:solidFill>
                  <a:srgbClr val="00B0F0"/>
                </a:solidFill>
                <a:latin typeface="Arial" panose="020B0604020202020204" pitchFamily="34" charset="0"/>
                <a:ea typeface="Arial" panose="020B0604020202020204" pitchFamily="34" charset="0"/>
              </a:rPr>
              <a:t>screen opens, the SF-270 will appear, prepopulated with information from the initial agreement.</a:t>
            </a:r>
            <a:endParaRPr lang="en-US" sz="1800" b="1" dirty="0">
              <a:solidFill>
                <a:srgbClr val="00B0F0"/>
              </a:solidFill>
              <a:latin typeface="Arial" panose="020B0604020202020204" pitchFamily="34" charset="0"/>
              <a:ea typeface="Arial" panose="020B0604020202020204" pitchFamily="34" charset="0"/>
            </a:endParaRPr>
          </a:p>
        </p:txBody>
      </p:sp>
      <p:cxnSp>
        <p:nvCxnSpPr>
          <p:cNvPr id="8" name="Straight Arrow Connector 7"/>
          <p:cNvCxnSpPr/>
          <p:nvPr/>
        </p:nvCxnSpPr>
        <p:spPr bwMode="auto">
          <a:xfrm>
            <a:off x="4593433" y="4029869"/>
            <a:ext cx="0" cy="465931"/>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96592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19</a:t>
            </a:fld>
            <a:endParaRPr lang="en-US" dirty="0"/>
          </a:p>
        </p:txBody>
      </p:sp>
      <p:pic>
        <p:nvPicPr>
          <p:cNvPr id="5" name="Content Placeholder 4" descr="Please refer to the alt text for step 10 for a complete description of this screen. Box 2 of the SF-270, labeled Basis of Request, is indicated by a red box." title="Create Claim Screen"/>
          <p:cNvPicPr>
            <a:picLocks noGrp="1"/>
          </p:cNvPicPr>
          <p:nvPr>
            <p:ph idx="1"/>
          </p:nvPr>
        </p:nvPicPr>
        <p:blipFill rotWithShape="1">
          <a:blip r:embed="rId2"/>
          <a:srcRect l="12381" t="11291" r="1805" b="4811"/>
          <a:stretch/>
        </p:blipFill>
        <p:spPr bwMode="auto">
          <a:xfrm>
            <a:off x="271463" y="2117140"/>
            <a:ext cx="8582025" cy="3825458"/>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2971800" y="2286000"/>
            <a:ext cx="4572000" cy="1477328"/>
          </a:xfrm>
          <a:prstGeom prst="rect">
            <a:avLst/>
          </a:prstGeom>
          <a:solidFill>
            <a:schemeClr val="bg1"/>
          </a:solidFill>
          <a:ln w="38100">
            <a:solidFill>
              <a:srgbClr val="00B0F0"/>
            </a:solidFill>
          </a:ln>
        </p:spPr>
        <p:txBody>
          <a:bodyPr>
            <a:spAutoFit/>
          </a:bodyPr>
          <a:lstStyle/>
          <a:p>
            <a:pPr marR="0" lvl="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In section </a:t>
            </a:r>
            <a:r>
              <a:rPr lang="en-US" sz="1800" b="1" dirty="0">
                <a:solidFill>
                  <a:srgbClr val="00B0F0"/>
                </a:solidFill>
                <a:latin typeface="Arial" panose="020B0604020202020204" pitchFamily="34" charset="0"/>
                <a:ea typeface="Arial" panose="020B0604020202020204" pitchFamily="34" charset="0"/>
              </a:rPr>
              <a:t>2. BASIS OF REQUEST</a:t>
            </a:r>
            <a:r>
              <a:rPr lang="en-US" sz="1800" dirty="0">
                <a:solidFill>
                  <a:srgbClr val="00B0F0"/>
                </a:solidFill>
                <a:latin typeface="Arial" panose="020B0604020202020204" pitchFamily="34" charset="0"/>
                <a:ea typeface="Arial" panose="020B0604020202020204" pitchFamily="34" charset="0"/>
              </a:rPr>
              <a:t> of the SF-270, indicate whether the request is cash or accrual by selecting the radio button to the left of the </a:t>
            </a:r>
            <a:r>
              <a:rPr lang="en-US" sz="1800" b="1" dirty="0">
                <a:solidFill>
                  <a:srgbClr val="00B0F0"/>
                </a:solidFill>
                <a:latin typeface="Arial" panose="020B0604020202020204" pitchFamily="34" charset="0"/>
                <a:ea typeface="Arial" panose="020B0604020202020204" pitchFamily="34" charset="0"/>
              </a:rPr>
              <a:t>CASH </a:t>
            </a:r>
            <a:r>
              <a:rPr lang="en-US" sz="1800" dirty="0">
                <a:solidFill>
                  <a:srgbClr val="00B0F0"/>
                </a:solidFill>
                <a:latin typeface="Arial" panose="020B0604020202020204" pitchFamily="34" charset="0"/>
                <a:ea typeface="Arial" panose="020B0604020202020204" pitchFamily="34" charset="0"/>
              </a:rPr>
              <a:t>or </a:t>
            </a:r>
            <a:r>
              <a:rPr lang="en-US" sz="1800" b="1" dirty="0">
                <a:solidFill>
                  <a:srgbClr val="00B0F0"/>
                </a:solidFill>
                <a:latin typeface="Arial" panose="020B0604020202020204" pitchFamily="34" charset="0"/>
                <a:ea typeface="Arial" panose="020B0604020202020204" pitchFamily="34" charset="0"/>
              </a:rPr>
              <a:t>ACCRUAL</a:t>
            </a:r>
            <a:r>
              <a:rPr lang="en-US" sz="1800" dirty="0">
                <a:solidFill>
                  <a:srgbClr val="00B0F0"/>
                </a:solidFill>
                <a:latin typeface="Arial" panose="020B0604020202020204" pitchFamily="34" charset="0"/>
                <a:ea typeface="Arial" panose="020B0604020202020204" pitchFamily="34" charset="0"/>
              </a:rPr>
              <a:t> option.</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a:stCxn id="3" idx="2"/>
          </p:cNvCxnSpPr>
          <p:nvPr/>
        </p:nvCxnSpPr>
        <p:spPr bwMode="auto">
          <a:xfrm>
            <a:off x="5257800" y="3763328"/>
            <a:ext cx="1752600" cy="732472"/>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31901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latin typeface="Arial" charset="0"/>
                <a:cs typeface="Arial" charset="0"/>
              </a:rPr>
              <a:t>Agenda</a:t>
            </a:r>
          </a:p>
        </p:txBody>
      </p:sp>
      <p:sp>
        <p:nvSpPr>
          <p:cNvPr id="2" name="Slide Number Placeholder 1"/>
          <p:cNvSpPr>
            <a:spLocks noGrp="1"/>
          </p:cNvSpPr>
          <p:nvPr>
            <p:ph type="sldNum" sz="quarter" idx="10"/>
          </p:nvPr>
        </p:nvSpPr>
        <p:spPr/>
        <p:txBody>
          <a:bodyPr/>
          <a:lstStyle/>
          <a:p>
            <a:pPr>
              <a:defRPr/>
            </a:pPr>
            <a:fld id="{AB819356-DE13-42BF-B215-0A2DEF5CE21B}" type="slidenum">
              <a:rPr lang="en-US" smtClean="0"/>
              <a:pPr>
                <a:defRPr/>
              </a:pPr>
              <a:t>2</a:t>
            </a:fld>
            <a:endParaRPr lang="en-US" dirty="0"/>
          </a:p>
        </p:txBody>
      </p:sp>
      <p:grpSp>
        <p:nvGrpSpPr>
          <p:cNvPr id="6" name="Group 5"/>
          <p:cNvGrpSpPr/>
          <p:nvPr/>
        </p:nvGrpSpPr>
        <p:grpSpPr>
          <a:xfrm>
            <a:off x="304800" y="1824335"/>
            <a:ext cx="8610600" cy="1833265"/>
            <a:chOff x="1143000" y="2205335"/>
            <a:chExt cx="7239000" cy="1833265"/>
          </a:xfrm>
        </p:grpSpPr>
        <p:sp>
          <p:nvSpPr>
            <p:cNvPr id="4" name="TextBox 3"/>
            <p:cNvSpPr txBox="1"/>
            <p:nvPr/>
          </p:nvSpPr>
          <p:spPr>
            <a:xfrm>
              <a:off x="1143000" y="2205335"/>
              <a:ext cx="7239000" cy="461665"/>
            </a:xfrm>
            <a:prstGeom prst="rect">
              <a:avLst/>
            </a:prstGeom>
            <a:solidFill>
              <a:schemeClr val="accent2">
                <a:lumMod val="20000"/>
                <a:lumOff val="80000"/>
              </a:schemeClr>
            </a:solidFill>
          </p:spPr>
          <p:txBody>
            <a:bodyPr wrap="square" rtlCol="0">
              <a:spAutoFit/>
            </a:bodyPr>
            <a:lstStyle/>
            <a:p>
              <a:pPr marL="342900" indent="-342900">
                <a:buClr>
                  <a:srgbClr val="A88000"/>
                </a:buClr>
                <a:buSzPct val="100000"/>
                <a:buFont typeface="Wingdings" panose="05000000000000000000" pitchFamily="2" charset="2"/>
                <a:buChar char="§"/>
              </a:pPr>
              <a:r>
                <a:rPr lang="en-US" dirty="0"/>
                <a:t>Course Introduction</a:t>
              </a:r>
            </a:p>
          </p:txBody>
        </p:sp>
        <p:sp>
          <p:nvSpPr>
            <p:cNvPr id="14" name="TextBox 13"/>
            <p:cNvSpPr txBox="1"/>
            <p:nvPr/>
          </p:nvSpPr>
          <p:spPr>
            <a:xfrm>
              <a:off x="1143000" y="2662535"/>
              <a:ext cx="5442110" cy="461665"/>
            </a:xfrm>
            <a:prstGeom prst="rect">
              <a:avLst/>
            </a:prstGeom>
            <a:noFill/>
          </p:spPr>
          <p:txBody>
            <a:bodyPr wrap="none" rtlCol="0">
              <a:spAutoFit/>
            </a:bodyPr>
            <a:lstStyle/>
            <a:p>
              <a:pPr marL="342900" indent="-342900">
                <a:buClr>
                  <a:srgbClr val="A88000"/>
                </a:buClr>
                <a:buSzPct val="100000"/>
                <a:buFont typeface="Wingdings" panose="05000000000000000000" pitchFamily="2" charset="2"/>
                <a:buChar char="§"/>
              </a:pPr>
              <a:r>
                <a:rPr lang="en-US" dirty="0"/>
                <a:t>Module 1 – Creating and Submitting Claims</a:t>
              </a:r>
            </a:p>
          </p:txBody>
        </p:sp>
        <p:sp>
          <p:nvSpPr>
            <p:cNvPr id="15" name="TextBox 14"/>
            <p:cNvSpPr txBox="1"/>
            <p:nvPr/>
          </p:nvSpPr>
          <p:spPr>
            <a:xfrm>
              <a:off x="1143000" y="3119735"/>
              <a:ext cx="4001464" cy="461665"/>
            </a:xfrm>
            <a:prstGeom prst="rect">
              <a:avLst/>
            </a:prstGeom>
            <a:noFill/>
          </p:spPr>
          <p:txBody>
            <a:bodyPr wrap="none" rtlCol="0">
              <a:spAutoFit/>
            </a:bodyPr>
            <a:lstStyle/>
            <a:p>
              <a:pPr marL="342900" indent="-342900">
                <a:buClr>
                  <a:srgbClr val="A88000"/>
                </a:buClr>
                <a:buSzPct val="100000"/>
                <a:buFont typeface="Wingdings" panose="05000000000000000000" pitchFamily="2" charset="2"/>
                <a:buChar char="§"/>
              </a:pPr>
              <a:r>
                <a:rPr lang="en-US" dirty="0"/>
                <a:t>Module 2 – Submitting Reports</a:t>
              </a:r>
            </a:p>
          </p:txBody>
        </p:sp>
        <p:sp>
          <p:nvSpPr>
            <p:cNvPr id="17" name="TextBox 16"/>
            <p:cNvSpPr txBox="1"/>
            <p:nvPr/>
          </p:nvSpPr>
          <p:spPr>
            <a:xfrm>
              <a:off x="1143000" y="3576935"/>
              <a:ext cx="2927404" cy="461665"/>
            </a:xfrm>
            <a:prstGeom prst="rect">
              <a:avLst/>
            </a:prstGeom>
            <a:noFill/>
          </p:spPr>
          <p:txBody>
            <a:bodyPr wrap="none" rtlCol="0">
              <a:spAutoFit/>
            </a:bodyPr>
            <a:lstStyle/>
            <a:p>
              <a:pPr marL="342900" indent="-342900">
                <a:buClr>
                  <a:srgbClr val="A88000"/>
                </a:buClr>
                <a:buSzPct val="100000"/>
                <a:buFont typeface="Wingdings" panose="05000000000000000000" pitchFamily="2" charset="2"/>
                <a:buChar char="§"/>
              </a:pPr>
              <a:r>
                <a:rPr lang="en-US" dirty="0"/>
                <a:t>Course Summary</a:t>
              </a:r>
            </a:p>
          </p:txBody>
        </p:sp>
      </p:grpSp>
    </p:spTree>
    <p:extLst>
      <p:ext uri="{BB962C8B-B14F-4D97-AF65-F5344CB8AC3E}">
        <p14:creationId xmlns:p14="http://schemas.microsoft.com/office/powerpoint/2010/main" val="1381753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20</a:t>
            </a:fld>
            <a:endParaRPr lang="en-US" dirty="0"/>
          </a:p>
        </p:txBody>
      </p:sp>
      <p:pic>
        <p:nvPicPr>
          <p:cNvPr id="6" name="Content Placeholder 5" descr="Please refer to the alt text for step 10 for a complete description of this screen. The user has scrolled down to Box 8, labeled Period Covered by this Request. The first part of Box 8, labeled &quot;From (month, day, year)&quot; is indicated by a red box." title="Create Claim Screen"/>
          <p:cNvPicPr>
            <a:picLocks noGrp="1"/>
          </p:cNvPicPr>
          <p:nvPr>
            <p:ph idx="1"/>
          </p:nvPr>
        </p:nvPicPr>
        <p:blipFill rotWithShape="1">
          <a:blip r:embed="rId2"/>
          <a:srcRect l="12196" t="10968" r="9045" b="17089"/>
          <a:stretch/>
        </p:blipFill>
        <p:spPr bwMode="auto">
          <a:xfrm>
            <a:off x="271463" y="2224384"/>
            <a:ext cx="8582025" cy="3610970"/>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2514600" y="2590800"/>
            <a:ext cx="4572000" cy="1200329"/>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Scroll down the </a:t>
            </a:r>
            <a:r>
              <a:rPr lang="en-US" sz="1800" b="1" dirty="0">
                <a:solidFill>
                  <a:srgbClr val="00B0F0"/>
                </a:solidFill>
                <a:latin typeface="Arial" panose="020B0604020202020204" pitchFamily="34" charset="0"/>
                <a:ea typeface="Arial" panose="020B0604020202020204" pitchFamily="34" charset="0"/>
              </a:rPr>
              <a:t>Create Claim </a:t>
            </a:r>
            <a:r>
              <a:rPr lang="en-US" sz="1800" dirty="0">
                <a:solidFill>
                  <a:srgbClr val="00B0F0"/>
                </a:solidFill>
                <a:latin typeface="Arial" panose="020B0604020202020204" pitchFamily="34" charset="0"/>
                <a:ea typeface="Arial" panose="020B0604020202020204" pitchFamily="34" charset="0"/>
              </a:rPr>
              <a:t>screen to section </a:t>
            </a:r>
            <a:r>
              <a:rPr lang="en-US" sz="1800" b="1" dirty="0">
                <a:solidFill>
                  <a:srgbClr val="00B0F0"/>
                </a:solidFill>
                <a:latin typeface="Arial" panose="020B0604020202020204" pitchFamily="34" charset="0"/>
                <a:ea typeface="Arial" panose="020B0604020202020204" pitchFamily="34" charset="0"/>
              </a:rPr>
              <a:t>8. PERIOD COVERED BY THIS REQUEST </a:t>
            </a:r>
            <a:r>
              <a:rPr lang="en-US" sz="1800" dirty="0">
                <a:solidFill>
                  <a:srgbClr val="00B0F0"/>
                </a:solidFill>
                <a:latin typeface="Arial" panose="020B0604020202020204" pitchFamily="34" charset="0"/>
                <a:ea typeface="Arial" panose="020B0604020202020204" pitchFamily="34" charset="0"/>
              </a:rPr>
              <a:t>of the SF-270, and click the icon in the </a:t>
            </a:r>
            <a:r>
              <a:rPr lang="en-US" sz="1800" b="1" dirty="0">
                <a:solidFill>
                  <a:srgbClr val="00B0F0"/>
                </a:solidFill>
                <a:latin typeface="Arial" panose="020B0604020202020204" pitchFamily="34" charset="0"/>
                <a:ea typeface="Arial" panose="020B0604020202020204" pitchFamily="34" charset="0"/>
              </a:rPr>
              <a:t>FROM (month, day, year) </a:t>
            </a:r>
            <a:r>
              <a:rPr lang="en-US" sz="1800" dirty="0">
                <a:solidFill>
                  <a:srgbClr val="00B0F0"/>
                </a:solidFill>
                <a:latin typeface="Arial" panose="020B0604020202020204" pitchFamily="34" charset="0"/>
                <a:ea typeface="Arial" panose="020B0604020202020204" pitchFamily="34" charset="0"/>
              </a:rPr>
              <a:t>field.</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a:stCxn id="3" idx="2"/>
          </p:cNvCxnSpPr>
          <p:nvPr/>
        </p:nvCxnSpPr>
        <p:spPr bwMode="auto">
          <a:xfrm>
            <a:off x="4800600" y="3791129"/>
            <a:ext cx="1066800" cy="780871"/>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7448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21</a:t>
            </a:fld>
            <a:endParaRPr lang="en-US" dirty="0"/>
          </a:p>
        </p:txBody>
      </p:sp>
      <p:pic>
        <p:nvPicPr>
          <p:cNvPr id="5" name="Content Placeholder 4" descr="Please refer to the alt text for step 10 for a complete description of this screen. The user has clicked the field in the &quot;From (month, day, year)&quot; section of Box 8, revealing a popout calendar for date selection. The popout calendar is indicated by a red box." title="Create Claim Screen"/>
          <p:cNvPicPr>
            <a:picLocks noGrp="1"/>
          </p:cNvPicPr>
          <p:nvPr>
            <p:ph idx="1"/>
          </p:nvPr>
        </p:nvPicPr>
        <p:blipFill rotWithShape="1">
          <a:blip r:embed="rId2"/>
          <a:srcRect l="12577" t="11862" r="9134" b="3732"/>
          <a:stretch/>
        </p:blipFill>
        <p:spPr bwMode="auto">
          <a:xfrm>
            <a:off x="271463" y="1914174"/>
            <a:ext cx="8582025" cy="4231389"/>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2133600" y="3200400"/>
            <a:ext cx="4572000" cy="923330"/>
          </a:xfrm>
          <a:prstGeom prst="rect">
            <a:avLst/>
          </a:prstGeom>
          <a:solidFill>
            <a:schemeClr val="bg1"/>
          </a:solidFill>
          <a:ln w="38100">
            <a:solidFill>
              <a:srgbClr val="00B0F0"/>
            </a:solidFill>
          </a:ln>
        </p:spPr>
        <p:txBody>
          <a:bodyPr>
            <a:spAutoFit/>
          </a:bodyPr>
          <a:lstStyle/>
          <a:p>
            <a:pPr marR="0" lvl="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Click the start date of the claim period in the </a:t>
            </a:r>
            <a:r>
              <a:rPr lang="en-US" sz="1800" b="1" dirty="0">
                <a:solidFill>
                  <a:srgbClr val="00B0F0"/>
                </a:solidFill>
                <a:latin typeface="Arial" panose="020B0604020202020204" pitchFamily="34" charset="0"/>
                <a:ea typeface="Arial" panose="020B0604020202020204" pitchFamily="34" charset="0"/>
              </a:rPr>
              <a:t>FROM (month, day, year) </a:t>
            </a:r>
            <a:r>
              <a:rPr lang="en-US" sz="1800" dirty="0">
                <a:solidFill>
                  <a:srgbClr val="00B0F0"/>
                </a:solidFill>
                <a:latin typeface="Arial" panose="020B0604020202020204" pitchFamily="34" charset="0"/>
                <a:ea typeface="Arial" panose="020B0604020202020204" pitchFamily="34" charset="0"/>
              </a:rPr>
              <a:t>dropdown calendar.</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a:stCxn id="3" idx="2"/>
          </p:cNvCxnSpPr>
          <p:nvPr/>
        </p:nvCxnSpPr>
        <p:spPr bwMode="auto">
          <a:xfrm>
            <a:off x="4419600" y="4123730"/>
            <a:ext cx="1600200" cy="60067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58931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22</a:t>
            </a:fld>
            <a:endParaRPr lang="en-US" dirty="0"/>
          </a:p>
        </p:txBody>
      </p:sp>
      <p:pic>
        <p:nvPicPr>
          <p:cNvPr id="6" name="Content Placeholder 5" descr="Please refer to the alt text for step 10 for a complete description of this screen. The second section of Box 8, labeled &quot;To (month, day, year)&quot; is indicated by a red box." title="Create Claim Screen"/>
          <p:cNvPicPr>
            <a:picLocks noGrp="1"/>
          </p:cNvPicPr>
          <p:nvPr>
            <p:ph idx="1"/>
          </p:nvPr>
        </p:nvPicPr>
        <p:blipFill rotWithShape="1">
          <a:blip r:embed="rId2"/>
          <a:srcRect l="12453" t="12134" r="5827" b="26676"/>
          <a:stretch/>
        </p:blipFill>
        <p:spPr bwMode="auto">
          <a:xfrm>
            <a:off x="271463" y="2560649"/>
            <a:ext cx="8582025" cy="2938439"/>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3429000" y="3276600"/>
            <a:ext cx="4572000" cy="923330"/>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Click the icon in the </a:t>
            </a:r>
            <a:r>
              <a:rPr lang="en-US" sz="1800" b="1" dirty="0">
                <a:solidFill>
                  <a:srgbClr val="00B0F0"/>
                </a:solidFill>
                <a:latin typeface="Arial" panose="020B0604020202020204" pitchFamily="34" charset="0"/>
                <a:ea typeface="Arial" panose="020B0604020202020204" pitchFamily="34" charset="0"/>
              </a:rPr>
              <a:t>TO (month, day, year) </a:t>
            </a:r>
            <a:r>
              <a:rPr lang="en-US" sz="1800" dirty="0">
                <a:solidFill>
                  <a:srgbClr val="00B0F0"/>
                </a:solidFill>
                <a:latin typeface="Arial" panose="020B0604020202020204" pitchFamily="34" charset="0"/>
                <a:ea typeface="Arial" panose="020B0604020202020204" pitchFamily="34" charset="0"/>
              </a:rPr>
              <a:t>field in section </a:t>
            </a:r>
            <a:r>
              <a:rPr lang="en-US" sz="1800" b="1" dirty="0">
                <a:solidFill>
                  <a:srgbClr val="00B0F0"/>
                </a:solidFill>
                <a:latin typeface="Arial" panose="020B0604020202020204" pitchFamily="34" charset="0"/>
                <a:ea typeface="Arial" panose="020B0604020202020204" pitchFamily="34" charset="0"/>
              </a:rPr>
              <a:t>8.</a:t>
            </a:r>
            <a:r>
              <a:rPr lang="en-US" sz="1800" dirty="0">
                <a:solidFill>
                  <a:srgbClr val="00B0F0"/>
                </a:solidFill>
                <a:latin typeface="Arial" panose="020B0604020202020204" pitchFamily="34" charset="0"/>
                <a:ea typeface="Arial" panose="020B0604020202020204" pitchFamily="34" charset="0"/>
              </a:rPr>
              <a:t> </a:t>
            </a:r>
            <a:r>
              <a:rPr lang="en-US" sz="1800" b="1" dirty="0">
                <a:solidFill>
                  <a:srgbClr val="00B0F0"/>
                </a:solidFill>
                <a:latin typeface="Arial" panose="020B0604020202020204" pitchFamily="34" charset="0"/>
                <a:ea typeface="Arial" panose="020B0604020202020204" pitchFamily="34" charset="0"/>
              </a:rPr>
              <a:t>PERIOD COVERED BY THIS REQUEST</a:t>
            </a:r>
            <a:r>
              <a:rPr lang="en-US" sz="1800" dirty="0">
                <a:solidFill>
                  <a:srgbClr val="00B0F0"/>
                </a:solidFill>
                <a:latin typeface="Arial" panose="020B0604020202020204" pitchFamily="34" charset="0"/>
                <a:ea typeface="Arial" panose="020B0604020202020204" pitchFamily="34" charset="0"/>
              </a:rPr>
              <a:t> of the SF-270.</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a:stCxn id="3" idx="2"/>
          </p:cNvCxnSpPr>
          <p:nvPr/>
        </p:nvCxnSpPr>
        <p:spPr bwMode="auto">
          <a:xfrm>
            <a:off x="5715000" y="4199930"/>
            <a:ext cx="1600200" cy="60067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06037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23</a:t>
            </a:fld>
            <a:endParaRPr lang="en-US" dirty="0"/>
          </a:p>
        </p:txBody>
      </p:sp>
      <p:pic>
        <p:nvPicPr>
          <p:cNvPr id="5" name="Content Placeholder 4" descr="Please refer to the alt text for step 10 for a complete description of this screen. The user has clicked the field in the &quot;To (month, day, year)&quot; section of Box 8, revealing a popout calendar for date selection. The popout calendar is indicated by a red box." title="Create Claim Screen"/>
          <p:cNvPicPr>
            <a:picLocks noGrp="1"/>
          </p:cNvPicPr>
          <p:nvPr>
            <p:ph idx="1"/>
          </p:nvPr>
        </p:nvPicPr>
        <p:blipFill rotWithShape="1">
          <a:blip r:embed="rId2"/>
          <a:srcRect l="12076" t="12532" r="1732" b="1682"/>
          <a:stretch/>
        </p:blipFill>
        <p:spPr bwMode="auto">
          <a:xfrm>
            <a:off x="271463" y="2140349"/>
            <a:ext cx="8582025" cy="3779040"/>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3352800" y="3383538"/>
            <a:ext cx="4572000" cy="646331"/>
          </a:xfrm>
          <a:prstGeom prst="rect">
            <a:avLst/>
          </a:prstGeom>
          <a:solidFill>
            <a:schemeClr val="bg1"/>
          </a:solidFill>
          <a:ln w="38100">
            <a:solidFill>
              <a:srgbClr val="00B0F0"/>
            </a:solidFill>
          </a:ln>
        </p:spPr>
        <p:txBody>
          <a:bodyPr>
            <a:spAutoFit/>
          </a:bodyPr>
          <a:lstStyle/>
          <a:p>
            <a:pPr marR="0" lvl="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Click the end date of the claim period in the </a:t>
            </a:r>
            <a:r>
              <a:rPr lang="en-US" sz="1800" b="1" dirty="0">
                <a:solidFill>
                  <a:srgbClr val="00B0F0"/>
                </a:solidFill>
                <a:latin typeface="Arial" panose="020B0604020202020204" pitchFamily="34" charset="0"/>
                <a:ea typeface="Arial" panose="020B0604020202020204" pitchFamily="34" charset="0"/>
              </a:rPr>
              <a:t>TO (month, day, year) </a:t>
            </a:r>
            <a:r>
              <a:rPr lang="en-US" sz="1800" dirty="0">
                <a:solidFill>
                  <a:srgbClr val="00B0F0"/>
                </a:solidFill>
                <a:latin typeface="Arial" panose="020B0604020202020204" pitchFamily="34" charset="0"/>
                <a:ea typeface="Arial" panose="020B0604020202020204" pitchFamily="34" charset="0"/>
              </a:rPr>
              <a:t>dropdown calendar.</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p:nvPr/>
        </p:nvCxnSpPr>
        <p:spPr bwMode="auto">
          <a:xfrm>
            <a:off x="5638800" y="4029869"/>
            <a:ext cx="1524000" cy="694531"/>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59460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24</a:t>
            </a:fld>
            <a:endParaRPr lang="en-US" dirty="0"/>
          </a:p>
        </p:txBody>
      </p:sp>
      <p:pic>
        <p:nvPicPr>
          <p:cNvPr id="5" name="Content Placeholder 4" descr="Please refer to the alt text for step 10 for a complete description of this screen. The user has scrolled down to Box 11 of the SF-270 form, labeled &quot;Computation of Amount of Reimbursements/Advances Requested&quot;. Box 11 includes a table of five columns and many rows. The title of Box 11 is indicated by a red box. " title="Create Claim Screen"/>
          <p:cNvPicPr>
            <a:picLocks noGrp="1"/>
          </p:cNvPicPr>
          <p:nvPr>
            <p:ph idx="1"/>
          </p:nvPr>
        </p:nvPicPr>
        <p:blipFill rotWithShape="1">
          <a:blip r:embed="rId2"/>
          <a:srcRect l="12308" t="12494" r="1886" b="16892"/>
          <a:stretch/>
        </p:blipFill>
        <p:spPr bwMode="auto">
          <a:xfrm>
            <a:off x="271463" y="2534784"/>
            <a:ext cx="8582025" cy="2990169"/>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2307433" y="1905000"/>
            <a:ext cx="4572000" cy="1477328"/>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Scroll down the </a:t>
            </a:r>
            <a:r>
              <a:rPr lang="en-US" sz="1800" b="1" dirty="0">
                <a:solidFill>
                  <a:srgbClr val="00B0F0"/>
                </a:solidFill>
                <a:latin typeface="Arial" panose="020B0604020202020204" pitchFamily="34" charset="0"/>
                <a:ea typeface="Arial" panose="020B0604020202020204" pitchFamily="34" charset="0"/>
              </a:rPr>
              <a:t>Create Claim </a:t>
            </a:r>
            <a:r>
              <a:rPr lang="en-US" sz="1800" dirty="0">
                <a:solidFill>
                  <a:srgbClr val="00B0F0"/>
                </a:solidFill>
                <a:latin typeface="Arial" panose="020B0604020202020204" pitchFamily="34" charset="0"/>
                <a:ea typeface="Arial" panose="020B0604020202020204" pitchFamily="34" charset="0"/>
              </a:rPr>
              <a:t>screen to section </a:t>
            </a:r>
            <a:r>
              <a:rPr lang="en-US" sz="1800" b="1" dirty="0">
                <a:solidFill>
                  <a:srgbClr val="00B0F0"/>
                </a:solidFill>
                <a:latin typeface="Arial" panose="020B0604020202020204" pitchFamily="34" charset="0"/>
                <a:ea typeface="Arial" panose="020B0604020202020204" pitchFamily="34" charset="0"/>
              </a:rPr>
              <a:t>11.</a:t>
            </a:r>
            <a:r>
              <a:rPr lang="en-US" sz="1800" dirty="0">
                <a:solidFill>
                  <a:srgbClr val="00B0F0"/>
                </a:solidFill>
                <a:latin typeface="Arial" panose="020B0604020202020204" pitchFamily="34" charset="0"/>
                <a:ea typeface="Arial" panose="020B0604020202020204" pitchFamily="34" charset="0"/>
              </a:rPr>
              <a:t> </a:t>
            </a:r>
            <a:r>
              <a:rPr lang="en-US" sz="1800" b="1" dirty="0">
                <a:solidFill>
                  <a:srgbClr val="00B0F0"/>
                </a:solidFill>
                <a:latin typeface="Arial" panose="020B0604020202020204" pitchFamily="34" charset="0"/>
                <a:ea typeface="Arial" panose="020B0604020202020204" pitchFamily="34" charset="0"/>
              </a:rPr>
              <a:t>COMPUTATION OF AMOUNT OF REIMBURSEMENTS/ADVANCES REQUESTED</a:t>
            </a:r>
            <a:r>
              <a:rPr lang="en-US" sz="1800" dirty="0">
                <a:solidFill>
                  <a:srgbClr val="00B0F0"/>
                </a:solidFill>
                <a:latin typeface="Arial" panose="020B0604020202020204" pitchFamily="34" charset="0"/>
                <a:ea typeface="Arial" panose="020B0604020202020204" pitchFamily="34" charset="0"/>
              </a:rPr>
              <a:t> of the SF-270 to begin entering the dollar values for the claim.</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943110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25</a:t>
            </a:fld>
            <a:endParaRPr lang="en-US" dirty="0"/>
          </a:p>
        </p:txBody>
      </p:sp>
      <p:pic>
        <p:nvPicPr>
          <p:cNvPr id="5" name="Content Placeholder 4" descr="Please refer to the alt text for step 10 for a complete description of this screen. The first cell of the second column of Box 11 is indicated by a red box. This column is titled with the agreement title. The row is labeled &quot;a. Total program outlays to date&quot;. The selected cell contains a field for dollar value entry." title="Create Claim Screen"/>
          <p:cNvPicPr>
            <a:picLocks noGrp="1"/>
          </p:cNvPicPr>
          <p:nvPr>
            <p:ph idx="1"/>
          </p:nvPr>
        </p:nvPicPr>
        <p:blipFill rotWithShape="1">
          <a:blip r:embed="rId2"/>
          <a:srcRect l="12301" t="11505" r="11891" b="8230"/>
          <a:stretch/>
        </p:blipFill>
        <p:spPr bwMode="auto">
          <a:xfrm>
            <a:off x="271463" y="1941854"/>
            <a:ext cx="8582025" cy="4176030"/>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Rectangle 2"/>
          <p:cNvSpPr/>
          <p:nvPr/>
        </p:nvSpPr>
        <p:spPr>
          <a:xfrm>
            <a:off x="2514600" y="2057400"/>
            <a:ext cx="4572000" cy="1200329"/>
          </a:xfrm>
          <a:prstGeom prst="rect">
            <a:avLst/>
          </a:prstGeom>
          <a:solidFill>
            <a:schemeClr val="bg1"/>
          </a:solidFill>
          <a:ln w="38100">
            <a:solidFill>
              <a:srgbClr val="00B0F0"/>
            </a:solidFill>
          </a:ln>
        </p:spPr>
        <p:txBody>
          <a:bodyPr>
            <a:spAutoFit/>
          </a:bodyPr>
          <a:lstStyle/>
          <a:p>
            <a:pPr marR="0" lvl="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In section </a:t>
            </a:r>
            <a:r>
              <a:rPr lang="en-US" sz="1800" b="1" dirty="0">
                <a:solidFill>
                  <a:srgbClr val="00B0F0"/>
                </a:solidFill>
                <a:latin typeface="Arial" panose="020B0604020202020204" pitchFamily="34" charset="0"/>
                <a:ea typeface="Arial" panose="020B0604020202020204" pitchFamily="34" charset="0"/>
              </a:rPr>
              <a:t>11.</a:t>
            </a:r>
            <a:r>
              <a:rPr lang="en-US" sz="1800" dirty="0">
                <a:solidFill>
                  <a:srgbClr val="00B0F0"/>
                </a:solidFill>
                <a:latin typeface="Arial" panose="020B0604020202020204" pitchFamily="34" charset="0"/>
                <a:ea typeface="Arial" panose="020B0604020202020204" pitchFamily="34" charset="0"/>
              </a:rPr>
              <a:t>, click on the dollar value field in column </a:t>
            </a:r>
            <a:r>
              <a:rPr lang="en-US" sz="1800" b="1" dirty="0">
                <a:solidFill>
                  <a:srgbClr val="00B0F0"/>
                </a:solidFill>
                <a:latin typeface="Arial" panose="020B0604020202020204" pitchFamily="34" charset="0"/>
                <a:ea typeface="Arial" panose="020B0604020202020204" pitchFamily="34" charset="0"/>
              </a:rPr>
              <a:t>(a)</a:t>
            </a:r>
            <a:r>
              <a:rPr lang="en-US" sz="1800" dirty="0">
                <a:solidFill>
                  <a:srgbClr val="00B0F0"/>
                </a:solidFill>
                <a:latin typeface="Arial" panose="020B0604020202020204" pitchFamily="34" charset="0"/>
                <a:ea typeface="Arial" panose="020B0604020202020204" pitchFamily="34" charset="0"/>
              </a:rPr>
              <a:t> of row </a:t>
            </a:r>
            <a:r>
              <a:rPr lang="en-US" sz="1800" b="1" dirty="0">
                <a:solidFill>
                  <a:srgbClr val="00B0F0"/>
                </a:solidFill>
                <a:latin typeface="Arial" panose="020B0604020202020204" pitchFamily="34" charset="0"/>
                <a:ea typeface="Arial" panose="020B0604020202020204" pitchFamily="34" charset="0"/>
              </a:rPr>
              <a:t>a. Total program outlays to date</a:t>
            </a:r>
            <a:r>
              <a:rPr lang="en-US" sz="1800" dirty="0">
                <a:solidFill>
                  <a:srgbClr val="00B0F0"/>
                </a:solidFill>
                <a:latin typeface="Arial" panose="020B0604020202020204" pitchFamily="34" charset="0"/>
                <a:ea typeface="Arial" panose="020B0604020202020204" pitchFamily="34" charset="0"/>
              </a:rPr>
              <a:t> and enter the relevant dollar amount.</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p:nvPr/>
        </p:nvCxnSpPr>
        <p:spPr bwMode="auto">
          <a:xfrm>
            <a:off x="4800600" y="3276600"/>
            <a:ext cx="1828800" cy="114300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90739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26</a:t>
            </a:fld>
            <a:endParaRPr lang="en-US" dirty="0"/>
          </a:p>
        </p:txBody>
      </p:sp>
      <p:pic>
        <p:nvPicPr>
          <p:cNvPr id="5" name="Content Placeholder 4" descr="Please refer to the alt text for step 10 for a complete description of this screen. Recall that the first row of Box 11. is titled &quot;a. Total program outlays to date&quot;. In the same cell as the title of row &quot;a&quot; is a field labled &quot;As of date&quot;. This field is indicated by a red box. " title="Create Claim Screen"/>
          <p:cNvPicPr>
            <a:picLocks noGrp="1"/>
          </p:cNvPicPr>
          <p:nvPr>
            <p:ph idx="1"/>
          </p:nvPr>
        </p:nvPicPr>
        <p:blipFill rotWithShape="1">
          <a:blip r:embed="rId2"/>
          <a:srcRect l="12313" t="12035" r="11584" b="13865"/>
          <a:stretch/>
        </p:blipFill>
        <p:spPr bwMode="auto">
          <a:xfrm>
            <a:off x="271463" y="2106441"/>
            <a:ext cx="8582025" cy="3846856"/>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Rectangle 2"/>
          <p:cNvSpPr/>
          <p:nvPr/>
        </p:nvSpPr>
        <p:spPr>
          <a:xfrm>
            <a:off x="2286000" y="2644170"/>
            <a:ext cx="4572000" cy="923330"/>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In section </a:t>
            </a:r>
            <a:r>
              <a:rPr lang="en-US" sz="1800" b="1" dirty="0">
                <a:solidFill>
                  <a:srgbClr val="00B0F0"/>
                </a:solidFill>
                <a:latin typeface="Arial" panose="020B0604020202020204" pitchFamily="34" charset="0"/>
                <a:ea typeface="Arial" panose="020B0604020202020204" pitchFamily="34" charset="0"/>
              </a:rPr>
              <a:t>11</a:t>
            </a:r>
            <a:r>
              <a:rPr lang="en-US" sz="1800" dirty="0">
                <a:solidFill>
                  <a:srgbClr val="00B0F0"/>
                </a:solidFill>
                <a:latin typeface="Arial" panose="020B0604020202020204" pitchFamily="34" charset="0"/>
                <a:ea typeface="Arial" panose="020B0604020202020204" pitchFamily="34" charset="0"/>
              </a:rPr>
              <a:t>, click on the icon in the </a:t>
            </a:r>
            <a:r>
              <a:rPr lang="en-US" sz="1800" b="1" dirty="0">
                <a:solidFill>
                  <a:srgbClr val="00B0F0"/>
                </a:solidFill>
                <a:latin typeface="Arial" panose="020B0604020202020204" pitchFamily="34" charset="0"/>
                <a:ea typeface="Arial" panose="020B0604020202020204" pitchFamily="34" charset="0"/>
              </a:rPr>
              <a:t>(As of date) </a:t>
            </a:r>
            <a:r>
              <a:rPr lang="en-US" sz="1800" dirty="0">
                <a:solidFill>
                  <a:srgbClr val="00B0F0"/>
                </a:solidFill>
                <a:latin typeface="Arial" panose="020B0604020202020204" pitchFamily="34" charset="0"/>
                <a:ea typeface="Arial" panose="020B0604020202020204" pitchFamily="34" charset="0"/>
              </a:rPr>
              <a:t>field in row </a:t>
            </a:r>
            <a:r>
              <a:rPr lang="en-US" sz="1800" b="1" dirty="0">
                <a:solidFill>
                  <a:srgbClr val="00B0F0"/>
                </a:solidFill>
                <a:latin typeface="Arial" panose="020B0604020202020204" pitchFamily="34" charset="0"/>
                <a:ea typeface="Arial" panose="020B0604020202020204" pitchFamily="34" charset="0"/>
              </a:rPr>
              <a:t>a. Total program outlays to date</a:t>
            </a:r>
            <a:r>
              <a:rPr lang="en-US" sz="1800" dirty="0">
                <a:solidFill>
                  <a:srgbClr val="00B0F0"/>
                </a:solidFill>
                <a:latin typeface="Arial" panose="020B0604020202020204" pitchFamily="34" charset="0"/>
                <a:ea typeface="Arial" panose="020B0604020202020204" pitchFamily="34" charset="0"/>
              </a:rPr>
              <a:t>.</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a:stCxn id="3" idx="2"/>
          </p:cNvCxnSpPr>
          <p:nvPr/>
        </p:nvCxnSpPr>
        <p:spPr bwMode="auto">
          <a:xfrm>
            <a:off x="4572000" y="3567500"/>
            <a:ext cx="228600" cy="92830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00576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27</a:t>
            </a:fld>
            <a:endParaRPr lang="en-US" dirty="0"/>
          </a:p>
        </p:txBody>
      </p:sp>
      <p:pic>
        <p:nvPicPr>
          <p:cNvPr id="5" name="Content Placeholder 4" descr="Please refer to the alt text for step 10 for a complete description of this screen. The user has clicked the &quot;As of date&quot; field in the title cell of row &quot;a&quot;, displaying a popout calendar for date selected. The popout calendar is indicated by a red box." title="Create Claim Screen"/>
          <p:cNvPicPr>
            <a:picLocks noGrp="1"/>
          </p:cNvPicPr>
          <p:nvPr>
            <p:ph idx="1"/>
          </p:nvPr>
        </p:nvPicPr>
        <p:blipFill rotWithShape="1">
          <a:blip r:embed="rId2"/>
          <a:srcRect l="12296" t="12132" r="11740" b="7536"/>
          <a:stretch/>
        </p:blipFill>
        <p:spPr bwMode="auto">
          <a:xfrm>
            <a:off x="271463" y="1960470"/>
            <a:ext cx="8582025" cy="4138798"/>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Rectangle 2"/>
          <p:cNvSpPr/>
          <p:nvPr/>
        </p:nvSpPr>
        <p:spPr>
          <a:xfrm>
            <a:off x="3962400" y="3048000"/>
            <a:ext cx="4572000" cy="923330"/>
          </a:xfrm>
          <a:prstGeom prst="rect">
            <a:avLst/>
          </a:prstGeom>
          <a:solidFill>
            <a:schemeClr val="bg1"/>
          </a:solidFill>
          <a:ln w="38100">
            <a:solidFill>
              <a:srgbClr val="00B0F0"/>
            </a:solidFill>
          </a:ln>
        </p:spPr>
        <p:txBody>
          <a:bodyPr>
            <a:spAutoFit/>
          </a:bodyPr>
          <a:lstStyle/>
          <a:p>
            <a:pPr marR="0" lvl="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Click the current date, or the date applicable for the claim, in the </a:t>
            </a:r>
            <a:r>
              <a:rPr lang="en-US" sz="1800" b="1" dirty="0">
                <a:solidFill>
                  <a:srgbClr val="00B0F0"/>
                </a:solidFill>
                <a:latin typeface="Arial" panose="020B0604020202020204" pitchFamily="34" charset="0"/>
                <a:ea typeface="Arial" panose="020B0604020202020204" pitchFamily="34" charset="0"/>
              </a:rPr>
              <a:t>(As of date)</a:t>
            </a:r>
            <a:r>
              <a:rPr lang="en-US" sz="1800" dirty="0">
                <a:solidFill>
                  <a:srgbClr val="00B0F0"/>
                </a:solidFill>
                <a:latin typeface="Arial" panose="020B0604020202020204" pitchFamily="34" charset="0"/>
                <a:ea typeface="Arial" panose="020B0604020202020204" pitchFamily="34" charset="0"/>
              </a:rPr>
              <a:t> dropdown calendar.</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p:nvPr/>
        </p:nvCxnSpPr>
        <p:spPr bwMode="auto">
          <a:xfrm>
            <a:off x="5638800" y="3962400"/>
            <a:ext cx="0" cy="68580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01315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28</a:t>
            </a:fld>
            <a:endParaRPr lang="en-US" dirty="0"/>
          </a:p>
        </p:txBody>
      </p:sp>
      <p:pic>
        <p:nvPicPr>
          <p:cNvPr id="5" name="Content Placeholder 4" descr="Please refer to the alt text for step 10 for a complete description of this screen. The second row of Box 11 is titled &quot;b. Less: Cumulative program income&quot;. The second cell of this row, in column a, which is titled with the agreement title, is indicated by a red box. This cell contains a field for dollar value entry. " title="Create Claim Screen"/>
          <p:cNvPicPr>
            <a:picLocks noGrp="1"/>
          </p:cNvPicPr>
          <p:nvPr>
            <p:ph idx="1"/>
          </p:nvPr>
        </p:nvPicPr>
        <p:blipFill rotWithShape="1">
          <a:blip r:embed="rId2"/>
          <a:srcRect l="12413" t="11768" r="11798" b="17070"/>
          <a:stretch/>
        </p:blipFill>
        <p:spPr bwMode="auto">
          <a:xfrm>
            <a:off x="271463" y="2178379"/>
            <a:ext cx="8582025" cy="3702979"/>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Rectangle 2"/>
          <p:cNvSpPr/>
          <p:nvPr/>
        </p:nvSpPr>
        <p:spPr>
          <a:xfrm>
            <a:off x="3429000" y="2438400"/>
            <a:ext cx="4572000" cy="1200329"/>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In section </a:t>
            </a:r>
            <a:r>
              <a:rPr lang="en-US" sz="1800" b="1" dirty="0">
                <a:solidFill>
                  <a:srgbClr val="00B0F0"/>
                </a:solidFill>
                <a:latin typeface="Arial" panose="020B0604020202020204" pitchFamily="34" charset="0"/>
                <a:ea typeface="Arial" panose="020B0604020202020204" pitchFamily="34" charset="0"/>
              </a:rPr>
              <a:t>11.</a:t>
            </a:r>
            <a:r>
              <a:rPr lang="en-US" sz="1800" dirty="0">
                <a:solidFill>
                  <a:srgbClr val="00B0F0"/>
                </a:solidFill>
                <a:latin typeface="Arial" panose="020B0604020202020204" pitchFamily="34" charset="0"/>
                <a:ea typeface="Arial" panose="020B0604020202020204" pitchFamily="34" charset="0"/>
              </a:rPr>
              <a:t>, click the dollar value field in column </a:t>
            </a:r>
            <a:r>
              <a:rPr lang="en-US" sz="1800" b="1" dirty="0">
                <a:solidFill>
                  <a:srgbClr val="00B0F0"/>
                </a:solidFill>
                <a:latin typeface="Arial" panose="020B0604020202020204" pitchFamily="34" charset="0"/>
                <a:ea typeface="Arial" panose="020B0604020202020204" pitchFamily="34" charset="0"/>
              </a:rPr>
              <a:t>(a)</a:t>
            </a:r>
            <a:r>
              <a:rPr lang="en-US" sz="1800" dirty="0">
                <a:solidFill>
                  <a:srgbClr val="00B0F0"/>
                </a:solidFill>
                <a:latin typeface="Arial" panose="020B0604020202020204" pitchFamily="34" charset="0"/>
                <a:ea typeface="Arial" panose="020B0604020202020204" pitchFamily="34" charset="0"/>
              </a:rPr>
              <a:t> of row </a:t>
            </a:r>
            <a:r>
              <a:rPr lang="en-US" sz="1800" b="1" dirty="0">
                <a:solidFill>
                  <a:srgbClr val="00B0F0"/>
                </a:solidFill>
                <a:latin typeface="Arial" panose="020B0604020202020204" pitchFamily="34" charset="0"/>
                <a:ea typeface="Arial" panose="020B0604020202020204" pitchFamily="34" charset="0"/>
              </a:rPr>
              <a:t>b.</a:t>
            </a:r>
            <a:r>
              <a:rPr lang="en-US" sz="1800" dirty="0">
                <a:solidFill>
                  <a:srgbClr val="00B0F0"/>
                </a:solidFill>
                <a:latin typeface="Arial" panose="020B0604020202020204" pitchFamily="34" charset="0"/>
                <a:ea typeface="Arial" panose="020B0604020202020204" pitchFamily="34" charset="0"/>
              </a:rPr>
              <a:t> </a:t>
            </a:r>
            <a:r>
              <a:rPr lang="en-US" sz="1800" b="1" dirty="0">
                <a:solidFill>
                  <a:srgbClr val="00B0F0"/>
                </a:solidFill>
                <a:latin typeface="Arial" panose="020B0604020202020204" pitchFamily="34" charset="0"/>
                <a:ea typeface="Arial" panose="020B0604020202020204" pitchFamily="34" charset="0"/>
              </a:rPr>
              <a:t>Less: Cumulative program income </a:t>
            </a:r>
            <a:r>
              <a:rPr lang="en-US" sz="1800" dirty="0">
                <a:solidFill>
                  <a:srgbClr val="00B0F0"/>
                </a:solidFill>
                <a:latin typeface="Arial" panose="020B0604020202020204" pitchFamily="34" charset="0"/>
                <a:ea typeface="Arial" panose="020B0604020202020204" pitchFamily="34" charset="0"/>
              </a:rPr>
              <a:t>and enter the cumulative program income.</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706611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29</a:t>
            </a:fld>
            <a:endParaRPr lang="en-US" dirty="0"/>
          </a:p>
        </p:txBody>
      </p:sp>
      <p:pic>
        <p:nvPicPr>
          <p:cNvPr id="5" name="Content Placeholder 4" descr="Please refer to the alt text for step 10 for a complete description of this screen. The user has scrolled down to row &quot;g&quot; of Box 11, which is titled &quot;Federal share of amount on line e&quot;. The second cell of row &quot;g&quot;, which is in column &quot;a&quot;, titled with the Agreement title, is indicated by a red box. In this cell is a field for dollar value entry." title="Create Claim Screen"/>
          <p:cNvPicPr>
            <a:picLocks noGrp="1"/>
          </p:cNvPicPr>
          <p:nvPr>
            <p:ph idx="1"/>
          </p:nvPr>
        </p:nvPicPr>
        <p:blipFill rotWithShape="1">
          <a:blip r:embed="rId2"/>
          <a:srcRect l="12474" t="11357" r="11945" b="15388"/>
          <a:stretch/>
        </p:blipFill>
        <p:spPr bwMode="auto">
          <a:xfrm>
            <a:off x="271463" y="2130447"/>
            <a:ext cx="8582025" cy="3798843"/>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Rectangle 2"/>
          <p:cNvSpPr/>
          <p:nvPr/>
        </p:nvSpPr>
        <p:spPr>
          <a:xfrm>
            <a:off x="3733800" y="2514600"/>
            <a:ext cx="4572000" cy="1200329"/>
          </a:xfrm>
          <a:prstGeom prst="rect">
            <a:avLst/>
          </a:prstGeom>
          <a:solidFill>
            <a:schemeClr val="bg1"/>
          </a:solidFill>
          <a:ln w="38100">
            <a:solidFill>
              <a:srgbClr val="00B0F0"/>
            </a:solidFill>
          </a:ln>
        </p:spPr>
        <p:txBody>
          <a:bodyPr>
            <a:spAutoFit/>
          </a:bodyPr>
          <a:lstStyle/>
          <a:p>
            <a:pPr marR="0" lvl="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In section </a:t>
            </a:r>
            <a:r>
              <a:rPr lang="en-US" sz="1800" b="1" dirty="0">
                <a:solidFill>
                  <a:srgbClr val="00B0F0"/>
                </a:solidFill>
                <a:latin typeface="Arial" panose="020B0604020202020204" pitchFamily="34" charset="0"/>
                <a:ea typeface="Arial" panose="020B0604020202020204" pitchFamily="34" charset="0"/>
              </a:rPr>
              <a:t>11.</a:t>
            </a:r>
            <a:r>
              <a:rPr lang="en-US" sz="1800" dirty="0">
                <a:solidFill>
                  <a:srgbClr val="00B0F0"/>
                </a:solidFill>
                <a:latin typeface="Arial" panose="020B0604020202020204" pitchFamily="34" charset="0"/>
                <a:ea typeface="Arial" panose="020B0604020202020204" pitchFamily="34" charset="0"/>
              </a:rPr>
              <a:t>, click the dollar value field in column </a:t>
            </a:r>
            <a:r>
              <a:rPr lang="en-US" sz="1800" b="1" dirty="0">
                <a:solidFill>
                  <a:srgbClr val="00B0F0"/>
                </a:solidFill>
                <a:latin typeface="Arial" panose="020B0604020202020204" pitchFamily="34" charset="0"/>
                <a:ea typeface="Arial" panose="020B0604020202020204" pitchFamily="34" charset="0"/>
              </a:rPr>
              <a:t>(a)</a:t>
            </a:r>
            <a:r>
              <a:rPr lang="en-US" sz="1800" dirty="0">
                <a:solidFill>
                  <a:srgbClr val="00B0F0"/>
                </a:solidFill>
                <a:latin typeface="Arial" panose="020B0604020202020204" pitchFamily="34" charset="0"/>
                <a:ea typeface="Arial" panose="020B0604020202020204" pitchFamily="34" charset="0"/>
              </a:rPr>
              <a:t> of row </a:t>
            </a:r>
            <a:r>
              <a:rPr lang="en-US" sz="1800" b="1" dirty="0">
                <a:solidFill>
                  <a:srgbClr val="00B0F0"/>
                </a:solidFill>
                <a:latin typeface="Arial" panose="020B0604020202020204" pitchFamily="34" charset="0"/>
                <a:ea typeface="Arial" panose="020B0604020202020204" pitchFamily="34" charset="0"/>
              </a:rPr>
              <a:t>g. Federal share of amount on line e</a:t>
            </a:r>
            <a:r>
              <a:rPr lang="en-US" sz="1800" dirty="0">
                <a:solidFill>
                  <a:srgbClr val="00B0F0"/>
                </a:solidFill>
                <a:latin typeface="Arial" panose="020B0604020202020204" pitchFamily="34" charset="0"/>
                <a:ea typeface="Arial" panose="020B0604020202020204" pitchFamily="34" charset="0"/>
              </a:rPr>
              <a:t> and enter the relevant dollar value.</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72190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pPr>
              <a:lnSpc>
                <a:spcPct val="200000"/>
              </a:lnSpc>
              <a:spcBef>
                <a:spcPct val="0"/>
              </a:spcBef>
              <a:buClr>
                <a:srgbClr val="A88000"/>
              </a:buClr>
              <a:buSzPct val="100000"/>
            </a:pPr>
            <a:r>
              <a:rPr lang="en-US" sz="2400" kern="1200" dirty="0">
                <a:latin typeface="Arial" charset="0"/>
              </a:rPr>
              <a:t>Name</a:t>
            </a:r>
          </a:p>
          <a:p>
            <a:pPr>
              <a:lnSpc>
                <a:spcPct val="200000"/>
              </a:lnSpc>
              <a:spcBef>
                <a:spcPct val="0"/>
              </a:spcBef>
              <a:buClr>
                <a:srgbClr val="A88000"/>
              </a:buClr>
              <a:buSzPct val="100000"/>
            </a:pPr>
            <a:r>
              <a:rPr lang="en-US" sz="2400" kern="1200" dirty="0">
                <a:latin typeface="Arial" charset="0"/>
              </a:rPr>
              <a:t>Role</a:t>
            </a:r>
          </a:p>
          <a:p>
            <a:pPr>
              <a:lnSpc>
                <a:spcPct val="200000"/>
              </a:lnSpc>
              <a:spcBef>
                <a:spcPct val="0"/>
              </a:spcBef>
              <a:buClr>
                <a:srgbClr val="A88000"/>
              </a:buClr>
              <a:buSzPct val="100000"/>
            </a:pPr>
            <a:r>
              <a:rPr lang="en-US" sz="2400" kern="1200" dirty="0">
                <a:latin typeface="Arial" charset="0"/>
              </a:rPr>
              <a:t>Training Purpose</a:t>
            </a:r>
          </a:p>
          <a:p>
            <a:pPr>
              <a:buClr>
                <a:srgbClr val="866300"/>
              </a:buClr>
            </a:pPr>
            <a:endParaRPr lang="en-US" dirty="0"/>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3</a:t>
            </a:fld>
            <a:endParaRPr lang="en-US"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093712" y="2971800"/>
            <a:ext cx="3483428" cy="3048000"/>
          </a:xfrm>
          <a:prstGeom prst="rect">
            <a:avLst/>
          </a:prstGeom>
        </p:spPr>
      </p:pic>
    </p:spTree>
    <p:extLst>
      <p:ext uri="{BB962C8B-B14F-4D97-AF65-F5344CB8AC3E}">
        <p14:creationId xmlns:p14="http://schemas.microsoft.com/office/powerpoint/2010/main" val="270609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30</a:t>
            </a:fld>
            <a:endParaRPr lang="en-US" dirty="0"/>
          </a:p>
        </p:txBody>
      </p:sp>
      <p:pic>
        <p:nvPicPr>
          <p:cNvPr id="5" name="Content Placeholder 4" descr="Please refer to the alt text for step 10 for a complete description of this screen. The user has scrolled down to row &quot;h&quot; of Box 11, which is titled &quot;Federal payments previously requested&quot;. The second cell of row &quot;h&quot;, which is in column &quot;a&quot;, titled with the Agreement title, is indicated by a red box. In this cell is a field for dollar value entry." title="Create Claim Screen"/>
          <p:cNvPicPr>
            <a:picLocks noGrp="1"/>
          </p:cNvPicPr>
          <p:nvPr>
            <p:ph idx="1"/>
          </p:nvPr>
        </p:nvPicPr>
        <p:blipFill rotWithShape="1">
          <a:blip r:embed="rId2"/>
          <a:srcRect l="12438" t="11353" r="11637" b="10787"/>
          <a:stretch/>
        </p:blipFill>
        <p:spPr bwMode="auto">
          <a:xfrm>
            <a:off x="271463" y="2025616"/>
            <a:ext cx="8582025" cy="4008506"/>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Rectangle 2"/>
          <p:cNvSpPr/>
          <p:nvPr/>
        </p:nvSpPr>
        <p:spPr>
          <a:xfrm>
            <a:off x="3505200" y="2819400"/>
            <a:ext cx="4572000" cy="1477328"/>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In section </a:t>
            </a:r>
            <a:r>
              <a:rPr lang="en-US" sz="1800" b="1" dirty="0">
                <a:solidFill>
                  <a:srgbClr val="00B0F0"/>
                </a:solidFill>
                <a:latin typeface="Arial" panose="020B0604020202020204" pitchFamily="34" charset="0"/>
                <a:ea typeface="Arial" panose="020B0604020202020204" pitchFamily="34" charset="0"/>
              </a:rPr>
              <a:t>11.</a:t>
            </a:r>
            <a:r>
              <a:rPr lang="en-US" sz="1800" dirty="0">
                <a:solidFill>
                  <a:srgbClr val="00B0F0"/>
                </a:solidFill>
                <a:latin typeface="Arial" panose="020B0604020202020204" pitchFamily="34" charset="0"/>
                <a:ea typeface="Arial" panose="020B0604020202020204" pitchFamily="34" charset="0"/>
              </a:rPr>
              <a:t>, click the dollar value field in column </a:t>
            </a:r>
            <a:r>
              <a:rPr lang="en-US" sz="1800" b="1" dirty="0">
                <a:solidFill>
                  <a:srgbClr val="00B0F0"/>
                </a:solidFill>
                <a:latin typeface="Arial" panose="020B0604020202020204" pitchFamily="34" charset="0"/>
                <a:ea typeface="Arial" panose="020B0604020202020204" pitchFamily="34" charset="0"/>
              </a:rPr>
              <a:t>(a) </a:t>
            </a:r>
            <a:r>
              <a:rPr lang="en-US" sz="1800" dirty="0">
                <a:solidFill>
                  <a:srgbClr val="00B0F0"/>
                </a:solidFill>
                <a:latin typeface="Arial" panose="020B0604020202020204" pitchFamily="34" charset="0"/>
                <a:ea typeface="Arial" panose="020B0604020202020204" pitchFamily="34" charset="0"/>
              </a:rPr>
              <a:t>of row </a:t>
            </a:r>
            <a:r>
              <a:rPr lang="en-US" sz="1800" b="1" dirty="0">
                <a:solidFill>
                  <a:srgbClr val="00B0F0"/>
                </a:solidFill>
                <a:latin typeface="Arial" panose="020B0604020202020204" pitchFamily="34" charset="0"/>
                <a:ea typeface="Arial" panose="020B0604020202020204" pitchFamily="34" charset="0"/>
              </a:rPr>
              <a:t>h.</a:t>
            </a:r>
            <a:r>
              <a:rPr lang="en-US" sz="1800" dirty="0">
                <a:solidFill>
                  <a:srgbClr val="00B0F0"/>
                </a:solidFill>
                <a:latin typeface="Arial" panose="020B0604020202020204" pitchFamily="34" charset="0"/>
                <a:ea typeface="Arial" panose="020B0604020202020204" pitchFamily="34" charset="0"/>
              </a:rPr>
              <a:t> </a:t>
            </a:r>
            <a:r>
              <a:rPr lang="en-US" sz="1800" b="1" dirty="0">
                <a:solidFill>
                  <a:srgbClr val="00B0F0"/>
                </a:solidFill>
                <a:latin typeface="Arial" panose="020B0604020202020204" pitchFamily="34" charset="0"/>
                <a:ea typeface="Arial" panose="020B0604020202020204" pitchFamily="34" charset="0"/>
              </a:rPr>
              <a:t>Federal payments previously requested</a:t>
            </a:r>
            <a:r>
              <a:rPr lang="en-US" sz="1800" dirty="0">
                <a:solidFill>
                  <a:srgbClr val="00B0F0"/>
                </a:solidFill>
                <a:latin typeface="Arial" panose="020B0604020202020204" pitchFamily="34" charset="0"/>
                <a:ea typeface="Arial" panose="020B0604020202020204" pitchFamily="34" charset="0"/>
              </a:rPr>
              <a:t> and enter the amount of federal payments previously requested.</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358493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31</a:t>
            </a:fld>
            <a:endParaRPr lang="en-US" dirty="0"/>
          </a:p>
        </p:txBody>
      </p:sp>
      <p:pic>
        <p:nvPicPr>
          <p:cNvPr id="5" name="Content Placeholder 4" descr="Please refer to the alt text for step 10 for a complete description of this screen. The user has scrolled down to the section of the SF-270 labeled &quot;Requested Amounts by Cost Element&quot;. This section is not numbered, and is made up of a table of six columns and many rows. The title of the section is indicated by a red box." title="Create Claim Screen"/>
          <p:cNvPicPr>
            <a:picLocks noGrp="1"/>
          </p:cNvPicPr>
          <p:nvPr>
            <p:ph idx="1"/>
          </p:nvPr>
        </p:nvPicPr>
        <p:blipFill rotWithShape="1">
          <a:blip r:embed="rId2"/>
          <a:srcRect l="12467" t="12002" r="1556" b="31166"/>
          <a:stretch/>
        </p:blipFill>
        <p:spPr bwMode="auto">
          <a:xfrm>
            <a:off x="271463" y="2717424"/>
            <a:ext cx="8582025" cy="2624889"/>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1524000" y="1769066"/>
            <a:ext cx="5379244" cy="923330"/>
          </a:xfrm>
          <a:prstGeom prst="rect">
            <a:avLst/>
          </a:prstGeom>
          <a:ln>
            <a:noFill/>
          </a:ln>
        </p:spPr>
        <p:txBody>
          <a:bodyPr wrap="square">
            <a:spAutoFit/>
          </a:bodyPr>
          <a:lstStyle/>
          <a:p>
            <a:pPr marR="0" lvl="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Scroll down the </a:t>
            </a:r>
            <a:r>
              <a:rPr lang="en-US" sz="1800" b="1" dirty="0">
                <a:solidFill>
                  <a:srgbClr val="00B0F0"/>
                </a:solidFill>
                <a:latin typeface="Arial" panose="020B0604020202020204" pitchFamily="34" charset="0"/>
                <a:ea typeface="Arial" panose="020B0604020202020204" pitchFamily="34" charset="0"/>
              </a:rPr>
              <a:t>Create Claim </a:t>
            </a:r>
            <a:r>
              <a:rPr lang="en-US" sz="1800" dirty="0">
                <a:solidFill>
                  <a:srgbClr val="00B0F0"/>
                </a:solidFill>
                <a:latin typeface="Arial" panose="020B0604020202020204" pitchFamily="34" charset="0"/>
                <a:ea typeface="Arial" panose="020B0604020202020204" pitchFamily="34" charset="0"/>
              </a:rPr>
              <a:t>screen to the </a:t>
            </a:r>
            <a:r>
              <a:rPr lang="en-US" sz="1800" b="1" dirty="0">
                <a:solidFill>
                  <a:srgbClr val="00B0F0"/>
                </a:solidFill>
                <a:latin typeface="Arial" panose="020B0604020202020204" pitchFamily="34" charset="0"/>
                <a:ea typeface="Arial" panose="020B0604020202020204" pitchFamily="34" charset="0"/>
              </a:rPr>
              <a:t>REQUESTED AMOUNTS BY COST ELEMENT </a:t>
            </a:r>
            <a:r>
              <a:rPr lang="en-US" sz="1800" dirty="0">
                <a:solidFill>
                  <a:srgbClr val="00B0F0"/>
                </a:solidFill>
                <a:latin typeface="Arial" panose="020B0604020202020204" pitchFamily="34" charset="0"/>
                <a:ea typeface="Arial" panose="020B0604020202020204" pitchFamily="34" charset="0"/>
              </a:rPr>
              <a:t>section of the SF-270.</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395538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32</a:t>
            </a:fld>
            <a:endParaRPr lang="en-US" dirty="0"/>
          </a:p>
        </p:txBody>
      </p:sp>
      <p:pic>
        <p:nvPicPr>
          <p:cNvPr id="5" name="Content Placeholder 4" descr="Please refer to the alt text for step 10 for a complete description of this screen. In the &quot;Requested Amounts by Cost Element&quot; section, the fourth column of the table is indicated by a red box. This column is labeled &quot;Direct Requested Amount&quot;.  Each cell contains a field for dollar value entry." title="Create Claim Screen"/>
          <p:cNvPicPr>
            <a:picLocks noGrp="1"/>
          </p:cNvPicPr>
          <p:nvPr>
            <p:ph idx="1"/>
          </p:nvPr>
        </p:nvPicPr>
        <p:blipFill rotWithShape="1">
          <a:blip r:embed="rId2"/>
          <a:srcRect l="12327" t="11293" r="15580" b="-5"/>
          <a:stretch/>
        </p:blipFill>
        <p:spPr bwMode="auto">
          <a:xfrm>
            <a:off x="429622" y="1698625"/>
            <a:ext cx="8265706" cy="4662488"/>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4191000" y="1847671"/>
            <a:ext cx="4572000" cy="1200329"/>
          </a:xfrm>
          <a:prstGeom prst="rect">
            <a:avLst/>
          </a:prstGeom>
          <a:solidFill>
            <a:srgbClr val="FFFFFF"/>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Click in the dollar value fields in the </a:t>
            </a:r>
            <a:r>
              <a:rPr lang="en-US" sz="1800" b="1" dirty="0">
                <a:solidFill>
                  <a:srgbClr val="00B0F0"/>
                </a:solidFill>
                <a:latin typeface="Arial" panose="020B0604020202020204" pitchFamily="34" charset="0"/>
                <a:ea typeface="Arial" panose="020B0604020202020204" pitchFamily="34" charset="0"/>
              </a:rPr>
              <a:t>Direct Requested Amount </a:t>
            </a:r>
            <a:r>
              <a:rPr lang="en-US" sz="1800" dirty="0">
                <a:solidFill>
                  <a:srgbClr val="00B0F0"/>
                </a:solidFill>
                <a:latin typeface="Arial" panose="020B0604020202020204" pitchFamily="34" charset="0"/>
                <a:ea typeface="Arial" panose="020B0604020202020204" pitchFamily="34" charset="0"/>
              </a:rPr>
              <a:t>column and enter the relevant dollar amounts for each </a:t>
            </a:r>
            <a:r>
              <a:rPr lang="en-US" sz="1800" b="1" dirty="0">
                <a:solidFill>
                  <a:srgbClr val="00B0F0"/>
                </a:solidFill>
                <a:latin typeface="Arial" panose="020B0604020202020204" pitchFamily="34" charset="0"/>
                <a:ea typeface="Arial" panose="020B0604020202020204" pitchFamily="34" charset="0"/>
              </a:rPr>
              <a:t>Cost Element </a:t>
            </a:r>
            <a:r>
              <a:rPr lang="en-US" sz="1800" dirty="0">
                <a:solidFill>
                  <a:srgbClr val="00B0F0"/>
                </a:solidFill>
                <a:latin typeface="Arial" panose="020B0604020202020204" pitchFamily="34" charset="0"/>
                <a:ea typeface="Arial" panose="020B0604020202020204" pitchFamily="34" charset="0"/>
              </a:rPr>
              <a:t>category applicable for this claim.</a:t>
            </a:r>
            <a:endParaRPr lang="en-US" sz="1800" b="1" dirty="0">
              <a:solidFill>
                <a:srgbClr val="00B0F0"/>
              </a:solidFill>
              <a:latin typeface="Arial" panose="020B0604020202020204" pitchFamily="34" charset="0"/>
              <a:ea typeface="Arial" panose="020B0604020202020204" pitchFamily="34" charset="0"/>
            </a:endParaRPr>
          </a:p>
        </p:txBody>
      </p:sp>
      <p:cxnSp>
        <p:nvCxnSpPr>
          <p:cNvPr id="9" name="Straight Arrow Connector 8"/>
          <p:cNvCxnSpPr/>
          <p:nvPr/>
        </p:nvCxnSpPr>
        <p:spPr bwMode="auto">
          <a:xfrm>
            <a:off x="6477000" y="3048000"/>
            <a:ext cx="0" cy="323671"/>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80611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33</a:t>
            </a:fld>
            <a:endParaRPr lang="en-US" dirty="0"/>
          </a:p>
        </p:txBody>
      </p:sp>
      <p:pic>
        <p:nvPicPr>
          <p:cNvPr id="5" name="Content Placeholder 4" descr="Please refer to the alt text for step 10 for a complete description of this screen. The Save button, in the top right corner of the screen, is indicated by a red box. A second image, containing a zoom of the area with the red box, overlays the screenshot." title="Create Claim Screen"/>
          <p:cNvPicPr>
            <a:picLocks noGrp="1"/>
          </p:cNvPicPr>
          <p:nvPr>
            <p:ph idx="1"/>
          </p:nvPr>
        </p:nvPicPr>
        <p:blipFill>
          <a:blip r:embed="rId2"/>
          <a:stretch>
            <a:fillRect/>
          </a:stretch>
        </p:blipFill>
        <p:spPr>
          <a:xfrm>
            <a:off x="271463" y="3045574"/>
            <a:ext cx="8582025" cy="1968590"/>
          </a:xfrm>
          <a:prstGeom prst="rect">
            <a:avLst/>
          </a:prstGeom>
        </p:spPr>
      </p:pic>
      <p:sp>
        <p:nvSpPr>
          <p:cNvPr id="3" name="Rectangle 2"/>
          <p:cNvSpPr/>
          <p:nvPr/>
        </p:nvSpPr>
        <p:spPr>
          <a:xfrm>
            <a:off x="2197896" y="1905000"/>
            <a:ext cx="4572000" cy="923330"/>
          </a:xfrm>
          <a:prstGeom prst="rect">
            <a:avLst/>
          </a:prstGeom>
        </p:spPr>
        <p:txBody>
          <a:bodyPr>
            <a:spAutoFit/>
          </a:bodyPr>
          <a:lstStyle/>
          <a:p>
            <a:pPr marR="0" lvl="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Once you have entered all of the relevant dollar amounts, click the </a:t>
            </a:r>
            <a:r>
              <a:rPr lang="en-US" sz="1800" b="1" dirty="0">
                <a:solidFill>
                  <a:srgbClr val="00B0F0"/>
                </a:solidFill>
                <a:latin typeface="Arial" panose="020B0604020202020204" pitchFamily="34" charset="0"/>
                <a:ea typeface="Arial" panose="020B0604020202020204" pitchFamily="34" charset="0"/>
              </a:rPr>
              <a:t>Save </a:t>
            </a:r>
            <a:r>
              <a:rPr lang="en-US" sz="1800" dirty="0">
                <a:solidFill>
                  <a:srgbClr val="00B0F0"/>
                </a:solidFill>
                <a:latin typeface="Arial" panose="020B0604020202020204" pitchFamily="34" charset="0"/>
                <a:ea typeface="Arial" panose="020B0604020202020204" pitchFamily="34" charset="0"/>
              </a:rPr>
              <a:t>button at the top of the screen.</a:t>
            </a:r>
            <a:r>
              <a:rPr lang="en-US" sz="1800" b="1" dirty="0">
                <a:solidFill>
                  <a:srgbClr val="00B0F0"/>
                </a:solidFill>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1107896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34</a:t>
            </a:fld>
            <a:endParaRPr lang="en-US" dirty="0"/>
          </a:p>
        </p:txBody>
      </p:sp>
      <p:pic>
        <p:nvPicPr>
          <p:cNvPr id="5" name="Content Placeholder 4" descr="Please refer to the alt text for step 10 for a complete description of this screen. The user has scrolled back to the top of the page. Since the user clicked the Save button, a save confirmation message is displayed below the claim Status. The claim status has now changed to &quot;Draft&quot;. The second circle, labeled Signature, is indicated by a red box. The user will click this circle to move to the next stage of claim creation." title="Create Claim Screen"/>
          <p:cNvPicPr>
            <a:picLocks noGrp="1"/>
          </p:cNvPicPr>
          <p:nvPr>
            <p:ph idx="1"/>
          </p:nvPr>
        </p:nvPicPr>
        <p:blipFill rotWithShape="1">
          <a:blip r:embed="rId2"/>
          <a:srcRect l="12470" t="11708" r="32711" b="14694"/>
          <a:stretch/>
        </p:blipFill>
        <p:spPr bwMode="auto">
          <a:xfrm>
            <a:off x="757880" y="1698625"/>
            <a:ext cx="7609190" cy="4662488"/>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4038600" y="1828800"/>
            <a:ext cx="4572000" cy="1754326"/>
          </a:xfrm>
          <a:prstGeom prst="rect">
            <a:avLst/>
          </a:prstGeom>
          <a:solidFill>
            <a:srgbClr val="FFFFFF"/>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Scroll to the top of the </a:t>
            </a:r>
            <a:r>
              <a:rPr lang="en-US" sz="1800" b="1" dirty="0">
                <a:solidFill>
                  <a:srgbClr val="00B0F0"/>
                </a:solidFill>
                <a:latin typeface="Arial" panose="020B0604020202020204" pitchFamily="34" charset="0"/>
                <a:ea typeface="Arial" panose="020B0604020202020204" pitchFamily="34" charset="0"/>
              </a:rPr>
              <a:t>Create Claim </a:t>
            </a:r>
            <a:r>
              <a:rPr lang="en-US" sz="1800" dirty="0">
                <a:solidFill>
                  <a:srgbClr val="00B0F0"/>
                </a:solidFill>
                <a:latin typeface="Arial" panose="020B0604020202020204" pitchFamily="34" charset="0"/>
                <a:ea typeface="Arial" panose="020B0604020202020204" pitchFamily="34" charset="0"/>
              </a:rPr>
              <a:t>screen and click the </a:t>
            </a:r>
            <a:r>
              <a:rPr lang="en-US" sz="1800" b="1" dirty="0">
                <a:solidFill>
                  <a:srgbClr val="00B0F0"/>
                </a:solidFill>
                <a:latin typeface="Arial" panose="020B0604020202020204" pitchFamily="34" charset="0"/>
                <a:ea typeface="Arial" panose="020B0604020202020204" pitchFamily="34" charset="0"/>
              </a:rPr>
              <a:t>2 </a:t>
            </a:r>
            <a:r>
              <a:rPr lang="en-US" sz="1800" dirty="0">
                <a:solidFill>
                  <a:srgbClr val="00B0F0"/>
                </a:solidFill>
                <a:latin typeface="Arial" panose="020B0604020202020204" pitchFamily="34" charset="0"/>
                <a:ea typeface="Arial" panose="020B0604020202020204" pitchFamily="34" charset="0"/>
              </a:rPr>
              <a:t>icon to move to the second phase of claim creation.</a:t>
            </a:r>
            <a:r>
              <a:rPr lang="en-US" sz="1800" b="1" dirty="0">
                <a:solidFill>
                  <a:srgbClr val="00B0F0"/>
                </a:solidFill>
                <a:latin typeface="Arial" panose="020B0604020202020204" pitchFamily="34" charset="0"/>
                <a:ea typeface="Arial" panose="020B0604020202020204" pitchFamily="34" charset="0"/>
              </a:rPr>
              <a:t> </a:t>
            </a:r>
            <a:r>
              <a:rPr lang="en-US" sz="1800" dirty="0">
                <a:solidFill>
                  <a:srgbClr val="00B0F0"/>
                </a:solidFill>
                <a:latin typeface="Arial" panose="020B0604020202020204" pitchFamily="34" charset="0"/>
                <a:ea typeface="Arial" panose="020B0604020202020204" pitchFamily="34" charset="0"/>
              </a:rPr>
              <a:t>You can also move to the next stage by clicking the “</a:t>
            </a:r>
            <a:r>
              <a:rPr lang="en-US" sz="1800" b="1" dirty="0">
                <a:solidFill>
                  <a:srgbClr val="00B0F0"/>
                </a:solidFill>
                <a:latin typeface="Arial" panose="020B0604020202020204" pitchFamily="34" charset="0"/>
                <a:ea typeface="Arial" panose="020B0604020202020204" pitchFamily="34" charset="0"/>
              </a:rPr>
              <a:t>Next &gt;&gt;” </a:t>
            </a:r>
            <a:r>
              <a:rPr lang="en-US" sz="1800" dirty="0">
                <a:solidFill>
                  <a:srgbClr val="00B0F0"/>
                </a:solidFill>
                <a:latin typeface="Arial" panose="020B0604020202020204" pitchFamily="34" charset="0"/>
                <a:ea typeface="Arial" panose="020B0604020202020204" pitchFamily="34" charset="0"/>
              </a:rPr>
              <a:t>button in the top right corner of the screen.</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a:stCxn id="3" idx="1"/>
          </p:cNvCxnSpPr>
          <p:nvPr/>
        </p:nvCxnSpPr>
        <p:spPr bwMode="auto">
          <a:xfrm flipH="1">
            <a:off x="2133600" y="2705963"/>
            <a:ext cx="1905000" cy="1180237"/>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80105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35</a:t>
            </a:fld>
            <a:endParaRPr lang="en-US" dirty="0"/>
          </a:p>
        </p:txBody>
      </p:sp>
      <p:sp>
        <p:nvSpPr>
          <p:cNvPr id="3" name="Content Placeholder 2"/>
          <p:cNvSpPr>
            <a:spLocks noGrp="1"/>
          </p:cNvSpPr>
          <p:nvPr>
            <p:ph idx="1"/>
          </p:nvPr>
        </p:nvSpPr>
        <p:spPr/>
        <p:txBody>
          <a:bodyPr/>
          <a:lstStyle/>
          <a:p>
            <a:pPr marL="0" lvl="0" indent="0">
              <a:buNone/>
            </a:pPr>
            <a:r>
              <a:rPr lang="en-US" sz="2000" b="1" dirty="0"/>
              <a:t>Adding a Signature</a:t>
            </a:r>
          </a:p>
          <a:p>
            <a:pPr lvl="0"/>
            <a:endParaRPr lang="en-US" dirty="0"/>
          </a:p>
          <a:p>
            <a:pPr lvl="0"/>
            <a:r>
              <a:rPr lang="en-US" dirty="0"/>
              <a:t>The second stage of claim creation is the signature stage. You must select a primary certifying official for this claim. Depending on your agency or organization, a secondary certifying official may or may not be required. Click in the </a:t>
            </a:r>
            <a:r>
              <a:rPr lang="en-US" b="1" dirty="0"/>
              <a:t>Primary Certifying Official </a:t>
            </a:r>
            <a:r>
              <a:rPr lang="en-US" dirty="0"/>
              <a:t>field. </a:t>
            </a:r>
            <a:endParaRPr lang="en-US" b="1" dirty="0"/>
          </a:p>
          <a:p>
            <a:r>
              <a:rPr lang="en-US" dirty="0"/>
              <a:t>The Certifying Official assignment is not the same as the Signatory Official user role for your organization. Certifying Official is a temporarily assigned role linked to one specific business object (such as a claim), whereas the Signatory Official role is a permanent user role. Any user can be a Certifying Official, regardless of her/his permanent role.</a:t>
            </a:r>
            <a:endParaRPr lang="en-US" b="1" dirty="0"/>
          </a:p>
          <a:p>
            <a:pPr marL="0" indent="0">
              <a:buNone/>
            </a:pPr>
            <a:endParaRPr lang="en-US" b="1" i="1" dirty="0"/>
          </a:p>
          <a:p>
            <a:pPr marL="0" indent="0">
              <a:buNone/>
            </a:pPr>
            <a:r>
              <a:rPr lang="en-US" b="1" i="1" dirty="0"/>
              <a:t>	Note: </a:t>
            </a:r>
            <a:r>
              <a:rPr lang="en-US" dirty="0"/>
              <a:t>To go back to the SF-270, click the </a:t>
            </a:r>
            <a:r>
              <a:rPr lang="en-US" b="1" dirty="0"/>
              <a:t>1 </a:t>
            </a:r>
            <a:r>
              <a:rPr lang="en-US" dirty="0"/>
              <a:t>icon, or the </a:t>
            </a:r>
            <a:r>
              <a:rPr lang="en-US" b="1" dirty="0"/>
              <a:t>&lt;&lt; Previous 	</a:t>
            </a:r>
            <a:r>
              <a:rPr lang="en-US" dirty="0"/>
              <a:t>button, at the top of the screen.</a:t>
            </a:r>
            <a:endParaRPr lang="en-US" b="1" dirty="0"/>
          </a:p>
          <a:p>
            <a:endParaRPr lang="en-US" dirty="0"/>
          </a:p>
        </p:txBody>
      </p:sp>
    </p:spTree>
    <p:extLst>
      <p:ext uri="{BB962C8B-B14F-4D97-AF65-F5344CB8AC3E}">
        <p14:creationId xmlns:p14="http://schemas.microsoft.com/office/powerpoint/2010/main" val="3017969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36</a:t>
            </a:fld>
            <a:endParaRPr lang="en-US" dirty="0"/>
          </a:p>
        </p:txBody>
      </p:sp>
      <p:pic>
        <p:nvPicPr>
          <p:cNvPr id="5" name="Content Placeholder 4" descr="Please refer to the alt text for step 27 for a complete description of this screen. The user has clicked in the Primary Certifying Official field and begin typing the username of the individual they would like to assign as the Primary Certifying Official. The system has generated a dropdown menu of suggested users based on what the user has typed into the field. The field and the dropdown menu are indicated by a red box." title="Create Claim Screen"/>
          <p:cNvPicPr>
            <a:picLocks noGrp="1"/>
          </p:cNvPicPr>
          <p:nvPr>
            <p:ph idx="1"/>
          </p:nvPr>
        </p:nvPicPr>
        <p:blipFill rotWithShape="1">
          <a:blip r:embed="rId2"/>
          <a:srcRect l="12233" t="12044" r="36286" b="20747"/>
          <a:stretch/>
        </p:blipFill>
        <p:spPr bwMode="auto">
          <a:xfrm>
            <a:off x="638383" y="1698625"/>
            <a:ext cx="7848184" cy="4662488"/>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3636965" y="2057400"/>
            <a:ext cx="4572000" cy="2308324"/>
          </a:xfrm>
          <a:prstGeom prst="rect">
            <a:avLst/>
          </a:prstGeom>
          <a:solidFill>
            <a:srgbClr val="FFFFFF"/>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Begin typing the username of the individual you would like to assign as the primary certifying official in the </a:t>
            </a:r>
            <a:r>
              <a:rPr lang="en-US" sz="1800" b="1" dirty="0">
                <a:solidFill>
                  <a:srgbClr val="00B0F0"/>
                </a:solidFill>
                <a:latin typeface="Arial" panose="020B0604020202020204" pitchFamily="34" charset="0"/>
                <a:ea typeface="Arial" panose="020B0604020202020204" pitchFamily="34" charset="0"/>
              </a:rPr>
              <a:t>Primary Certifying Official </a:t>
            </a:r>
            <a:r>
              <a:rPr lang="en-US" sz="1800" dirty="0">
                <a:solidFill>
                  <a:srgbClr val="00B0F0"/>
                </a:solidFill>
                <a:latin typeface="Arial" panose="020B0604020202020204" pitchFamily="34" charset="0"/>
                <a:ea typeface="Arial" panose="020B0604020202020204" pitchFamily="34" charset="0"/>
              </a:rPr>
              <a:t>field. The system will generate a dropdown menu of suggested usernames as you type. When you see the relevant username, click the username in the dropdown menu.</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626057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37</a:t>
            </a:fld>
            <a:endParaRPr lang="en-US" dirty="0"/>
          </a:p>
        </p:txBody>
      </p:sp>
      <p:pic>
        <p:nvPicPr>
          <p:cNvPr id="5" name="Content Placeholder 4" descr="Please refer to the alt text for step 27 for a complete description of this screen. The Save button, in the top right corner of the screen, is indicated by a red box." title="Create Claim Screen"/>
          <p:cNvPicPr>
            <a:picLocks noGrp="1"/>
          </p:cNvPicPr>
          <p:nvPr>
            <p:ph idx="1"/>
          </p:nvPr>
        </p:nvPicPr>
        <p:blipFill rotWithShape="1">
          <a:blip r:embed="rId2"/>
          <a:srcRect l="12345" t="11612" r="10550" b="30631"/>
          <a:stretch/>
        </p:blipFill>
        <p:spPr bwMode="auto">
          <a:xfrm>
            <a:off x="271463" y="2549710"/>
            <a:ext cx="8582025" cy="2960317"/>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3276600" y="3200400"/>
            <a:ext cx="4572000" cy="1200329"/>
          </a:xfrm>
          <a:prstGeom prst="rect">
            <a:avLst/>
          </a:prstGeom>
          <a:solidFill>
            <a:srgbClr val="FFFFFF"/>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Once you have added one or both of the certifying officials (depending on your organization or award requirements), click the </a:t>
            </a:r>
            <a:r>
              <a:rPr lang="en-US" sz="1800" b="1" dirty="0">
                <a:solidFill>
                  <a:srgbClr val="00B0F0"/>
                </a:solidFill>
                <a:latin typeface="Arial" panose="020B0604020202020204" pitchFamily="34" charset="0"/>
                <a:ea typeface="Arial" panose="020B0604020202020204" pitchFamily="34" charset="0"/>
              </a:rPr>
              <a:t>Save </a:t>
            </a:r>
            <a:r>
              <a:rPr lang="en-US" sz="1800" dirty="0">
                <a:solidFill>
                  <a:srgbClr val="00B0F0"/>
                </a:solidFill>
                <a:latin typeface="Arial" panose="020B0604020202020204" pitchFamily="34" charset="0"/>
                <a:ea typeface="Arial" panose="020B0604020202020204" pitchFamily="34" charset="0"/>
              </a:rPr>
              <a:t>button.</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p:nvPr/>
        </p:nvCxnSpPr>
        <p:spPr bwMode="auto">
          <a:xfrm flipV="1">
            <a:off x="7848600" y="2819400"/>
            <a:ext cx="304800" cy="38100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12837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38</a:t>
            </a:fld>
            <a:endParaRPr lang="en-US" dirty="0"/>
          </a:p>
        </p:txBody>
      </p:sp>
      <p:pic>
        <p:nvPicPr>
          <p:cNvPr id="5" name="Content Placeholder 4" descr="Please refer to the alt text for step 27 for a complete description of this screen. The user has successfully saved the claim, so a save confirmation message has appeared below the claim status. The third circle, labeled &quot;Attachments&quot; is indicated by a red box. The user will click this circle to move to the third, and final, stage of claim creation. " title="Create Claim Screen"/>
          <p:cNvPicPr>
            <a:picLocks noGrp="1"/>
          </p:cNvPicPr>
          <p:nvPr>
            <p:ph idx="1"/>
          </p:nvPr>
        </p:nvPicPr>
        <p:blipFill rotWithShape="1">
          <a:blip r:embed="rId2"/>
          <a:srcRect l="12437" t="12223" r="10425" b="9146"/>
          <a:stretch/>
        </p:blipFill>
        <p:spPr bwMode="auto">
          <a:xfrm>
            <a:off x="271463" y="2032421"/>
            <a:ext cx="8582025" cy="3994896"/>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3200400" y="2590800"/>
            <a:ext cx="4572000" cy="2308324"/>
          </a:xfrm>
          <a:prstGeom prst="rect">
            <a:avLst/>
          </a:prstGeom>
          <a:solidFill>
            <a:srgbClr val="FFFFFF"/>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If your claim has successfully saved, the system will generate a confirmation message at the top of the </a:t>
            </a:r>
            <a:r>
              <a:rPr lang="en-US" sz="1800" b="1" dirty="0">
                <a:solidFill>
                  <a:srgbClr val="00B0F0"/>
                </a:solidFill>
                <a:latin typeface="Arial" panose="020B0604020202020204" pitchFamily="34" charset="0"/>
                <a:ea typeface="Arial" panose="020B0604020202020204" pitchFamily="34" charset="0"/>
              </a:rPr>
              <a:t>Create Claim </a:t>
            </a:r>
            <a:r>
              <a:rPr lang="en-US" sz="1800" dirty="0">
                <a:solidFill>
                  <a:srgbClr val="00B0F0"/>
                </a:solidFill>
                <a:latin typeface="Arial" panose="020B0604020202020204" pitchFamily="34" charset="0"/>
                <a:ea typeface="Arial" panose="020B0604020202020204" pitchFamily="34" charset="0"/>
              </a:rPr>
              <a:t>screen. Click the </a:t>
            </a:r>
            <a:r>
              <a:rPr lang="en-US" sz="1800" b="1" dirty="0">
                <a:solidFill>
                  <a:srgbClr val="00B0F0"/>
                </a:solidFill>
                <a:latin typeface="Arial" panose="020B0604020202020204" pitchFamily="34" charset="0"/>
                <a:ea typeface="Arial" panose="020B0604020202020204" pitchFamily="34" charset="0"/>
              </a:rPr>
              <a:t>3 </a:t>
            </a:r>
            <a:r>
              <a:rPr lang="en-US" sz="1800" dirty="0">
                <a:solidFill>
                  <a:srgbClr val="00B0F0"/>
                </a:solidFill>
                <a:latin typeface="Arial" panose="020B0604020202020204" pitchFamily="34" charset="0"/>
                <a:ea typeface="Arial" panose="020B0604020202020204" pitchFamily="34" charset="0"/>
              </a:rPr>
              <a:t>button to continue to stage three of the claim creation process.</a:t>
            </a:r>
            <a:r>
              <a:rPr lang="en-US" sz="1800" b="1" dirty="0">
                <a:solidFill>
                  <a:srgbClr val="00B0F0"/>
                </a:solidFill>
                <a:latin typeface="Arial" panose="020B0604020202020204" pitchFamily="34" charset="0"/>
                <a:ea typeface="Arial" panose="020B0604020202020204" pitchFamily="34" charset="0"/>
              </a:rPr>
              <a:t> </a:t>
            </a:r>
            <a:r>
              <a:rPr lang="en-US" sz="1800" dirty="0">
                <a:solidFill>
                  <a:srgbClr val="00B0F0"/>
                </a:solidFill>
                <a:latin typeface="Arial" panose="020B0604020202020204" pitchFamily="34" charset="0"/>
                <a:ea typeface="Arial" panose="020B0604020202020204" pitchFamily="34" charset="0"/>
              </a:rPr>
              <a:t>You can also advance to the next stage of claim creation by clicking the “</a:t>
            </a:r>
            <a:r>
              <a:rPr lang="en-US" sz="1800" b="1" dirty="0">
                <a:solidFill>
                  <a:srgbClr val="00B0F0"/>
                </a:solidFill>
                <a:latin typeface="Arial" panose="020B0604020202020204" pitchFamily="34" charset="0"/>
                <a:ea typeface="Arial" panose="020B0604020202020204" pitchFamily="34" charset="0"/>
              </a:rPr>
              <a:t>Next &gt;&gt;” </a:t>
            </a:r>
            <a:r>
              <a:rPr lang="en-US" sz="1800" dirty="0">
                <a:solidFill>
                  <a:srgbClr val="00B0F0"/>
                </a:solidFill>
                <a:latin typeface="Arial" panose="020B0604020202020204" pitchFamily="34" charset="0"/>
                <a:ea typeface="Arial" panose="020B0604020202020204" pitchFamily="34" charset="0"/>
              </a:rPr>
              <a:t>button in the top right corner of the screen. </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p:nvPr/>
        </p:nvCxnSpPr>
        <p:spPr bwMode="auto">
          <a:xfrm flipH="1">
            <a:off x="2057400" y="4029869"/>
            <a:ext cx="1143000" cy="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0568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39</a:t>
            </a:fld>
            <a:endParaRPr lang="en-US" dirty="0"/>
          </a:p>
        </p:txBody>
      </p:sp>
      <p:sp>
        <p:nvSpPr>
          <p:cNvPr id="3" name="Content Placeholder 2"/>
          <p:cNvSpPr>
            <a:spLocks noGrp="1"/>
          </p:cNvSpPr>
          <p:nvPr>
            <p:ph idx="1"/>
          </p:nvPr>
        </p:nvSpPr>
        <p:spPr/>
        <p:txBody>
          <a:bodyPr/>
          <a:lstStyle/>
          <a:p>
            <a:pPr marL="0" lvl="0" indent="0">
              <a:buNone/>
            </a:pPr>
            <a:r>
              <a:rPr lang="en-US" sz="2000" b="1" dirty="0"/>
              <a:t>Adding Attachments</a:t>
            </a:r>
          </a:p>
          <a:p>
            <a:pPr lvl="0"/>
            <a:endParaRPr lang="en-US" dirty="0"/>
          </a:p>
          <a:p>
            <a:pPr lvl="0"/>
            <a:r>
              <a:rPr lang="en-US" dirty="0"/>
              <a:t>Stage three, the final stage of claim creation, is the attachments stage. Attachments are not required in order to submit a claim, but your organization or awarding agency may require attachments with your claims.</a:t>
            </a:r>
            <a:endParaRPr lang="en-US" b="1" dirty="0"/>
          </a:p>
          <a:p>
            <a:pPr marL="0" indent="0">
              <a:buNone/>
            </a:pPr>
            <a:endParaRPr lang="en-US" b="1" i="1" dirty="0"/>
          </a:p>
          <a:p>
            <a:pPr marL="0" indent="0">
              <a:buNone/>
            </a:pPr>
            <a:r>
              <a:rPr lang="en-US" b="1" i="1" dirty="0"/>
              <a:t>Note: </a:t>
            </a:r>
            <a:r>
              <a:rPr lang="en-US" dirty="0"/>
              <a:t>To return to either of the previous stages of claim creation (SF-270 or Signature), click the numbered icons or the </a:t>
            </a:r>
            <a:r>
              <a:rPr lang="en-US" b="1" dirty="0"/>
              <a:t>&lt;&lt; Previous </a:t>
            </a:r>
            <a:r>
              <a:rPr lang="en-US" dirty="0"/>
              <a:t>button at the top of the screen.</a:t>
            </a:r>
            <a:endParaRPr lang="en-US" b="1" dirty="0"/>
          </a:p>
          <a:p>
            <a:endParaRPr lang="en-US" dirty="0"/>
          </a:p>
        </p:txBody>
      </p:sp>
      <p:pic>
        <p:nvPicPr>
          <p:cNvPr id="6" name="Content Placeholder 4" descr="Please refer to the alt text for step 31 for a complete description of this screen. The link labeled &quot;Click Here to Attach Files&quot; is indicated by a red box." title="Create Claim Screen"/>
          <p:cNvPicPr>
            <a:picLocks/>
          </p:cNvPicPr>
          <p:nvPr/>
        </p:nvPicPr>
        <p:blipFill rotWithShape="1">
          <a:blip r:embed="rId2"/>
          <a:srcRect l="11797" t="32490" r="71027" b="54750"/>
          <a:stretch/>
        </p:blipFill>
        <p:spPr bwMode="auto">
          <a:xfrm>
            <a:off x="3049935" y="4724400"/>
            <a:ext cx="2867922" cy="990600"/>
          </a:xfrm>
          <a:prstGeom prst="rect">
            <a:avLst/>
          </a:prstGeom>
          <a:noFill/>
          <a:ln w="12700">
            <a:solidFill>
              <a:schemeClr val="tx1"/>
            </a:solidFill>
            <a:miter lim="800000"/>
            <a:headEnd/>
            <a:tailEn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0206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latin typeface="Arial" charset="0"/>
                <a:cs typeface="Arial" charset="0"/>
              </a:rPr>
              <a:t>Course Objectives</a:t>
            </a:r>
          </a:p>
        </p:txBody>
      </p:sp>
      <p:sp>
        <p:nvSpPr>
          <p:cNvPr id="13315" name="Content Placeholder 2"/>
          <p:cNvSpPr>
            <a:spLocks noGrp="1"/>
          </p:cNvSpPr>
          <p:nvPr>
            <p:ph idx="1"/>
          </p:nvPr>
        </p:nvSpPr>
        <p:spPr>
          <a:xfrm>
            <a:off x="1477587" y="2114551"/>
            <a:ext cx="4065963" cy="3394472"/>
          </a:xfrm>
        </p:spPr>
        <p:txBody>
          <a:bodyPr/>
          <a:lstStyle/>
          <a:p>
            <a:pPr marL="0" indent="0">
              <a:buNone/>
              <a:defRPr/>
            </a:pPr>
            <a:r>
              <a:rPr lang="en-US" sz="1500" dirty="0"/>
              <a:t>After completing this course, you will be able to:</a:t>
            </a:r>
          </a:p>
          <a:p>
            <a:pPr lvl="1" algn="just">
              <a:buFont typeface="Arial" panose="020B0604020202020204" pitchFamily="34" charset="0"/>
              <a:buChar char="–"/>
              <a:defRPr/>
            </a:pPr>
            <a:r>
              <a:rPr lang="en-US" sz="1350" dirty="0">
                <a:latin typeface="Calibri (body)"/>
              </a:rPr>
              <a:t>Summarize the ezFedGrants claims creation and submission process</a:t>
            </a:r>
          </a:p>
          <a:p>
            <a:pPr lvl="1" algn="just">
              <a:buFont typeface="Arial" panose="020B0604020202020204" pitchFamily="34" charset="0"/>
              <a:buChar char="–"/>
              <a:defRPr/>
            </a:pPr>
            <a:r>
              <a:rPr lang="en-US" sz="1350" dirty="0">
                <a:latin typeface="Calibri (body)"/>
              </a:rPr>
              <a:t>Describe the process for submitting and approving reports in ezFedGrants</a:t>
            </a:r>
          </a:p>
          <a:p>
            <a:pPr lvl="1" algn="just">
              <a:buFont typeface="Arial" panose="020B0604020202020204" pitchFamily="34" charset="0"/>
              <a:buChar char="–"/>
              <a:defRPr/>
            </a:pPr>
            <a:r>
              <a:rPr lang="en-US" sz="1350" dirty="0">
                <a:latin typeface="Calibri (body)"/>
              </a:rPr>
              <a:t>Understand additional training offerings and how to access training materials</a:t>
            </a:r>
          </a:p>
          <a:p>
            <a:pPr lvl="1" algn="just">
              <a:buFont typeface="Arial" panose="020B0604020202020204" pitchFamily="34" charset="0"/>
              <a:buChar char="–"/>
              <a:defRPr/>
            </a:pPr>
            <a:r>
              <a:rPr lang="en-US" sz="1350" dirty="0">
                <a:latin typeface="Calibri (body)"/>
              </a:rPr>
              <a:t>Navigate to and within ezFedGrants system</a:t>
            </a:r>
          </a:p>
          <a:p>
            <a:pPr marL="0" indent="0">
              <a:buNone/>
              <a:defRPr/>
            </a:pPr>
            <a:endParaRPr lang="en-US" dirty="0"/>
          </a:p>
        </p:txBody>
      </p:sp>
      <p:sp>
        <p:nvSpPr>
          <p:cNvPr id="2" name="Slide Number Placeholder 1"/>
          <p:cNvSpPr>
            <a:spLocks noGrp="1"/>
          </p:cNvSpPr>
          <p:nvPr>
            <p:ph type="sldNum" sz="quarter" idx="10"/>
          </p:nvPr>
        </p:nvSpPr>
        <p:spPr/>
        <p:txBody>
          <a:bodyPr/>
          <a:lstStyle/>
          <a:p>
            <a:pPr>
              <a:defRPr/>
            </a:pPr>
            <a:fld id="{AB819356-DE13-42BF-B215-0A2DEF5CE21B}" type="slidenum">
              <a:rPr lang="en-US" smtClean="0">
                <a:solidFill>
                  <a:srgbClr val="000000"/>
                </a:solidFill>
              </a:rPr>
              <a:pPr>
                <a:defRPr/>
              </a:pPr>
              <a:t>4</a:t>
            </a:fld>
            <a:endParaRPr lang="en-US"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00" y="2228850"/>
            <a:ext cx="2057400" cy="3257550"/>
          </a:xfrm>
          <a:prstGeom prst="rect">
            <a:avLst/>
          </a:prstGeom>
        </p:spPr>
      </p:pic>
    </p:spTree>
    <p:extLst>
      <p:ext uri="{BB962C8B-B14F-4D97-AF65-F5344CB8AC3E}">
        <p14:creationId xmlns:p14="http://schemas.microsoft.com/office/powerpoint/2010/main" val="1050220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40</a:t>
            </a:fld>
            <a:endParaRPr lang="en-US" dirty="0"/>
          </a:p>
        </p:txBody>
      </p:sp>
      <p:pic>
        <p:nvPicPr>
          <p:cNvPr id="5" name="Content Placeholder 4" descr="Please refer to the alt text for step 31 for a complete description of this screen. The link labeled &quot;Click Here to Attach Files&quot; is indicated by a red box." title="Create Claim Screen"/>
          <p:cNvPicPr>
            <a:picLocks noGrp="1"/>
          </p:cNvPicPr>
          <p:nvPr>
            <p:ph idx="1"/>
          </p:nvPr>
        </p:nvPicPr>
        <p:blipFill rotWithShape="1">
          <a:blip r:embed="rId2"/>
          <a:srcRect l="11797" t="11731" r="44838" b="31273"/>
          <a:stretch/>
        </p:blipFill>
        <p:spPr bwMode="auto">
          <a:xfrm>
            <a:off x="942078" y="1817605"/>
            <a:ext cx="7240795" cy="4424528"/>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3124200" y="4627303"/>
            <a:ext cx="4572000" cy="1200329"/>
          </a:xfrm>
          <a:prstGeom prst="rect">
            <a:avLst/>
          </a:prstGeom>
          <a:solidFill>
            <a:srgbClr val="FFFFFF"/>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To add an attachment, click the </a:t>
            </a:r>
            <a:r>
              <a:rPr lang="en-US" sz="1800" b="1" dirty="0">
                <a:solidFill>
                  <a:srgbClr val="00B0F0"/>
                </a:solidFill>
                <a:latin typeface="Arial" panose="020B0604020202020204" pitchFamily="34" charset="0"/>
                <a:ea typeface="Arial" panose="020B0604020202020204" pitchFamily="34" charset="0"/>
              </a:rPr>
              <a:t>Click Here to Attach Files </a:t>
            </a:r>
            <a:r>
              <a:rPr lang="en-US" sz="1800" dirty="0">
                <a:solidFill>
                  <a:srgbClr val="00B0F0"/>
                </a:solidFill>
                <a:latin typeface="Arial" panose="020B0604020202020204" pitchFamily="34" charset="0"/>
                <a:ea typeface="Arial" panose="020B0604020202020204" pitchFamily="34" charset="0"/>
              </a:rPr>
              <a:t>link under the </a:t>
            </a:r>
            <a:r>
              <a:rPr lang="en-US" sz="1800" b="1" dirty="0">
                <a:solidFill>
                  <a:srgbClr val="00B0F0"/>
                </a:solidFill>
                <a:latin typeface="Arial" panose="020B0604020202020204" pitchFamily="34" charset="0"/>
                <a:ea typeface="Arial" panose="020B0604020202020204" pitchFamily="34" charset="0"/>
              </a:rPr>
              <a:t>List of Attached Files</a:t>
            </a:r>
            <a:r>
              <a:rPr lang="en-US" sz="1800" dirty="0">
                <a:solidFill>
                  <a:srgbClr val="00B0F0"/>
                </a:solidFill>
                <a:latin typeface="Arial" panose="020B0604020202020204" pitchFamily="34" charset="0"/>
                <a:ea typeface="Arial" panose="020B0604020202020204" pitchFamily="34" charset="0"/>
              </a:rPr>
              <a:t> table. This will open the </a:t>
            </a:r>
            <a:r>
              <a:rPr lang="en-US" sz="1800" b="1" dirty="0">
                <a:solidFill>
                  <a:srgbClr val="00B0F0"/>
                </a:solidFill>
                <a:latin typeface="Arial" panose="020B0604020202020204" pitchFamily="34" charset="0"/>
                <a:ea typeface="Arial" panose="020B0604020202020204" pitchFamily="34" charset="0"/>
              </a:rPr>
              <a:t>Add Attachment </a:t>
            </a:r>
            <a:r>
              <a:rPr lang="en-US" sz="1800" dirty="0">
                <a:solidFill>
                  <a:srgbClr val="00B0F0"/>
                </a:solidFill>
                <a:latin typeface="Arial" panose="020B0604020202020204" pitchFamily="34" charset="0"/>
                <a:ea typeface="Arial" panose="020B0604020202020204" pitchFamily="34" charset="0"/>
              </a:rPr>
              <a:t>popup window.</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p:nvPr/>
        </p:nvCxnSpPr>
        <p:spPr bwMode="auto">
          <a:xfrm flipH="1">
            <a:off x="2667000" y="5257800"/>
            <a:ext cx="457200" cy="45720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82676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41</a:t>
            </a:fld>
            <a:endParaRPr lang="en-US" dirty="0"/>
          </a:p>
        </p:txBody>
      </p:sp>
      <p:pic>
        <p:nvPicPr>
          <p:cNvPr id="5" name="Content Placeholder 4" descr="This is a screenshot of the Add Attachment popup window, which appears when the user clicks the &quot;Click Here to Attach Files&quot; link. Across the top of the window is the window title, Add Attachment, at the far left, and an X button at the far right. The body of the window contains three fields: Title, Other Attachment Title, and Upload Document From Local Hard Disk. The Title field is not editable. The Other Attachment Title field allows for text entry. The Upload Document From Local Hard Disk field contains a button labeled &quot;Choose File&quot; and displays file information to the right of the button. At the bottom of the window are two buttons labeled &quot;OK&quot; and &quot;Cancel&quot;. The &quot;Choose File&quot; button in the &quot;Upload Document From Local Hard Disk&quot; field is indicated by a red box." title="Add Attachment Popup Window"/>
          <p:cNvPicPr>
            <a:picLocks noGrp="1"/>
          </p:cNvPicPr>
          <p:nvPr>
            <p:ph idx="1"/>
          </p:nvPr>
        </p:nvPicPr>
        <p:blipFill rotWithShape="1">
          <a:blip r:embed="rId2"/>
          <a:srcRect l="25817" t="48565" r="14441" b="29966"/>
          <a:stretch/>
        </p:blipFill>
        <p:spPr bwMode="auto">
          <a:xfrm>
            <a:off x="271463" y="3335695"/>
            <a:ext cx="8582025" cy="1388347"/>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2307433" y="1981200"/>
            <a:ext cx="4572000" cy="1200329"/>
          </a:xfrm>
          <a:prstGeom prst="rect">
            <a:avLst/>
          </a:prstGeom>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In the </a:t>
            </a:r>
            <a:r>
              <a:rPr lang="en-US" sz="1800" b="1" dirty="0">
                <a:solidFill>
                  <a:srgbClr val="00B0F0"/>
                </a:solidFill>
                <a:latin typeface="Arial" panose="020B0604020202020204" pitchFamily="34" charset="0"/>
                <a:ea typeface="Arial" panose="020B0604020202020204" pitchFamily="34" charset="0"/>
              </a:rPr>
              <a:t>Add Attachment </a:t>
            </a:r>
            <a:r>
              <a:rPr lang="en-US" sz="1800" dirty="0">
                <a:solidFill>
                  <a:srgbClr val="00B0F0"/>
                </a:solidFill>
                <a:latin typeface="Arial" panose="020B0604020202020204" pitchFamily="34" charset="0"/>
                <a:ea typeface="Arial" panose="020B0604020202020204" pitchFamily="34" charset="0"/>
              </a:rPr>
              <a:t>popup window, click the </a:t>
            </a:r>
            <a:r>
              <a:rPr lang="en-US" sz="1800" b="1" dirty="0">
                <a:solidFill>
                  <a:srgbClr val="00B0F0"/>
                </a:solidFill>
                <a:latin typeface="Arial" panose="020B0604020202020204" pitchFamily="34" charset="0"/>
                <a:ea typeface="Arial" panose="020B0604020202020204" pitchFamily="34" charset="0"/>
              </a:rPr>
              <a:t>Choose File </a:t>
            </a:r>
            <a:r>
              <a:rPr lang="en-US" sz="1800" dirty="0">
                <a:solidFill>
                  <a:srgbClr val="00B0F0"/>
                </a:solidFill>
                <a:latin typeface="Arial" panose="020B0604020202020204" pitchFamily="34" charset="0"/>
                <a:ea typeface="Arial" panose="020B0604020202020204" pitchFamily="34" charset="0"/>
              </a:rPr>
              <a:t>button to locate and select the desired attachment file on your computer.</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605937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42</a:t>
            </a:fld>
            <a:endParaRPr lang="en-US" dirty="0"/>
          </a:p>
        </p:txBody>
      </p:sp>
      <p:pic>
        <p:nvPicPr>
          <p:cNvPr id="5" name="Content Placeholder 4" descr="Please refer to the alt text for step 33 for a complete description of this screen. The user has clicked in the &quot;Other Attachment Title&quot; field and typed a title for their attachment. The &quot;Other Attachment Title&quot; field is indicated by a red box. " title="Add Attachment Popup Window"/>
          <p:cNvPicPr>
            <a:picLocks noGrp="1"/>
          </p:cNvPicPr>
          <p:nvPr>
            <p:ph idx="1"/>
          </p:nvPr>
        </p:nvPicPr>
        <p:blipFill rotWithShape="1">
          <a:blip r:embed="rId2"/>
          <a:srcRect l="25582" t="49164" r="14259" b="29069"/>
          <a:stretch/>
        </p:blipFill>
        <p:spPr bwMode="auto">
          <a:xfrm>
            <a:off x="271463" y="3330938"/>
            <a:ext cx="8582025" cy="1397861"/>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2307433" y="2286000"/>
            <a:ext cx="4572000" cy="646331"/>
          </a:xfrm>
          <a:prstGeom prst="rect">
            <a:avLst/>
          </a:prstGeom>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Click in the </a:t>
            </a:r>
            <a:r>
              <a:rPr lang="en-US" sz="1800" b="1" dirty="0">
                <a:solidFill>
                  <a:srgbClr val="00B0F0"/>
                </a:solidFill>
                <a:latin typeface="Arial" panose="020B0604020202020204" pitchFamily="34" charset="0"/>
                <a:ea typeface="Arial" panose="020B0604020202020204" pitchFamily="34" charset="0"/>
              </a:rPr>
              <a:t>Other Attachment Title </a:t>
            </a:r>
            <a:r>
              <a:rPr lang="en-US" sz="1800" dirty="0">
                <a:solidFill>
                  <a:srgbClr val="00B0F0"/>
                </a:solidFill>
                <a:latin typeface="Arial" panose="020B0604020202020204" pitchFamily="34" charset="0"/>
                <a:ea typeface="Arial" panose="020B0604020202020204" pitchFamily="34" charset="0"/>
              </a:rPr>
              <a:t>field and type a title for your attachment.</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08707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43</a:t>
            </a:fld>
            <a:endParaRPr lang="en-US" dirty="0"/>
          </a:p>
        </p:txBody>
      </p:sp>
      <p:pic>
        <p:nvPicPr>
          <p:cNvPr id="5" name="Content Placeholder 4" descr="Please refer to the alt text for step 33 for a complete description of this screen. The &quot;OK&quot; button, at the bottom of the window, is indicated by a red box." title="Add Attachment Popup Window"/>
          <p:cNvPicPr>
            <a:picLocks noGrp="1"/>
          </p:cNvPicPr>
          <p:nvPr>
            <p:ph idx="1"/>
          </p:nvPr>
        </p:nvPicPr>
        <p:blipFill rotWithShape="1">
          <a:blip r:embed="rId2"/>
          <a:srcRect l="25832" t="47704" r="14186" b="30902"/>
          <a:stretch/>
        </p:blipFill>
        <p:spPr bwMode="auto">
          <a:xfrm>
            <a:off x="271463" y="3323288"/>
            <a:ext cx="8582025" cy="1413162"/>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457201" y="1834438"/>
            <a:ext cx="8396288" cy="1200329"/>
          </a:xfrm>
          <a:prstGeom prst="rect">
            <a:avLst/>
          </a:prstGeom>
        </p:spPr>
        <p:txBody>
          <a:bodyPr wrap="square">
            <a:spAutoFit/>
          </a:bodyPr>
          <a:lstStyle/>
          <a:p>
            <a:pPr marR="0" lvl="0">
              <a:spcBef>
                <a:spcPts val="2400"/>
              </a:spcBef>
              <a:spcAft>
                <a:spcPts val="0"/>
              </a:spcAft>
            </a:pPr>
            <a:r>
              <a:rPr lang="en-US" sz="1800" dirty="0">
                <a:solidFill>
                  <a:srgbClr val="00B0F0"/>
                </a:solidFill>
                <a:latin typeface="+mj-lt"/>
                <a:ea typeface="Arial" panose="020B0604020202020204" pitchFamily="34" charset="0"/>
              </a:rPr>
              <a:t>Click the </a:t>
            </a:r>
            <a:r>
              <a:rPr lang="en-US" sz="1800" b="1" dirty="0">
                <a:solidFill>
                  <a:srgbClr val="00B0F0"/>
                </a:solidFill>
                <a:latin typeface="+mj-lt"/>
                <a:ea typeface="Arial" panose="020B0604020202020204" pitchFamily="34" charset="0"/>
              </a:rPr>
              <a:t>OK </a:t>
            </a:r>
            <a:r>
              <a:rPr lang="en-US" sz="1800" dirty="0">
                <a:solidFill>
                  <a:srgbClr val="00B0F0"/>
                </a:solidFill>
                <a:latin typeface="+mj-lt"/>
                <a:ea typeface="Arial" panose="020B0604020202020204" pitchFamily="34" charset="0"/>
              </a:rPr>
              <a:t>button to attach your file and close the </a:t>
            </a:r>
            <a:r>
              <a:rPr lang="en-US" sz="1800" b="1" dirty="0">
                <a:solidFill>
                  <a:srgbClr val="00B0F0"/>
                </a:solidFill>
                <a:latin typeface="+mj-lt"/>
                <a:ea typeface="Arial" panose="020B0604020202020204" pitchFamily="34" charset="0"/>
              </a:rPr>
              <a:t>Add Attachment </a:t>
            </a:r>
            <a:r>
              <a:rPr lang="en-US" sz="1800" dirty="0">
                <a:solidFill>
                  <a:srgbClr val="00B0F0"/>
                </a:solidFill>
                <a:latin typeface="+mj-lt"/>
                <a:ea typeface="Arial" panose="020B0604020202020204" pitchFamily="34" charset="0"/>
              </a:rPr>
              <a:t>popup window. </a:t>
            </a:r>
            <a:r>
              <a:rPr lang="en-US" sz="1800" dirty="0">
                <a:solidFill>
                  <a:srgbClr val="00B0F0"/>
                </a:solidFill>
                <a:latin typeface="+mj-lt"/>
                <a:ea typeface="Times New Roman" panose="02020603050405020304" pitchFamily="18" charset="0"/>
              </a:rPr>
              <a:t>To exit the </a:t>
            </a:r>
            <a:r>
              <a:rPr lang="en-US" sz="1800" b="1" dirty="0">
                <a:solidFill>
                  <a:srgbClr val="00B0F0"/>
                </a:solidFill>
                <a:latin typeface="+mj-lt"/>
                <a:ea typeface="Times New Roman" panose="02020603050405020304" pitchFamily="18" charset="0"/>
              </a:rPr>
              <a:t>Add Attachment </a:t>
            </a:r>
            <a:r>
              <a:rPr lang="en-US" sz="1800" dirty="0">
                <a:solidFill>
                  <a:srgbClr val="00B0F0"/>
                </a:solidFill>
                <a:latin typeface="+mj-lt"/>
                <a:ea typeface="Times New Roman" panose="02020603050405020304" pitchFamily="18" charset="0"/>
              </a:rPr>
              <a:t>popup window without attaching a document, click the </a:t>
            </a:r>
            <a:r>
              <a:rPr lang="en-US" sz="1800" b="1" dirty="0">
                <a:solidFill>
                  <a:srgbClr val="00B0F0"/>
                </a:solidFill>
                <a:latin typeface="+mj-lt"/>
                <a:ea typeface="Times New Roman" panose="02020603050405020304" pitchFamily="18" charset="0"/>
              </a:rPr>
              <a:t>Cancel </a:t>
            </a:r>
            <a:r>
              <a:rPr lang="en-US" sz="1800" dirty="0">
                <a:solidFill>
                  <a:srgbClr val="00B0F0"/>
                </a:solidFill>
                <a:latin typeface="+mj-lt"/>
                <a:ea typeface="Times New Roman" panose="02020603050405020304" pitchFamily="18" charset="0"/>
              </a:rPr>
              <a:t>button at the bottom of the popup window, or the </a:t>
            </a:r>
            <a:r>
              <a:rPr lang="en-US" sz="1800" b="1" dirty="0">
                <a:solidFill>
                  <a:srgbClr val="00B0F0"/>
                </a:solidFill>
                <a:latin typeface="+mj-lt"/>
                <a:ea typeface="Times New Roman" panose="02020603050405020304" pitchFamily="18" charset="0"/>
              </a:rPr>
              <a:t>X </a:t>
            </a:r>
            <a:r>
              <a:rPr lang="en-US" sz="1800" dirty="0">
                <a:solidFill>
                  <a:srgbClr val="00B0F0"/>
                </a:solidFill>
                <a:latin typeface="+mj-lt"/>
                <a:ea typeface="Times New Roman" panose="02020603050405020304" pitchFamily="18" charset="0"/>
              </a:rPr>
              <a:t>button in the top right corner of the popup window</a:t>
            </a:r>
            <a:endParaRPr lang="en-US" sz="1800" dirty="0">
              <a:solidFill>
                <a:srgbClr val="00B0F0"/>
              </a:solidFill>
              <a:latin typeface="+mj-lt"/>
            </a:endParaRPr>
          </a:p>
        </p:txBody>
      </p:sp>
      <p:cxnSp>
        <p:nvCxnSpPr>
          <p:cNvPr id="7" name="Straight Arrow Connector 6"/>
          <p:cNvCxnSpPr/>
          <p:nvPr/>
        </p:nvCxnSpPr>
        <p:spPr bwMode="auto">
          <a:xfrm flipV="1">
            <a:off x="3636965" y="4736450"/>
            <a:ext cx="554035" cy="44515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12295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44</a:t>
            </a:fld>
            <a:endParaRPr lang="en-US" dirty="0"/>
          </a:p>
        </p:txBody>
      </p:sp>
      <p:pic>
        <p:nvPicPr>
          <p:cNvPr id="5" name="Content Placeholder 4" descr="Please refer to the alt text for step 31 for a complete description of this screen. The Save button, in the top right corner of the screen, is indicated by a red box. A second image, containing a zoom of the area with the red box, overlays the screenshot. " title="Create Claim Screen"/>
          <p:cNvPicPr>
            <a:picLocks noGrp="1"/>
          </p:cNvPicPr>
          <p:nvPr>
            <p:ph idx="1"/>
          </p:nvPr>
        </p:nvPicPr>
        <p:blipFill>
          <a:blip r:embed="rId2"/>
          <a:stretch>
            <a:fillRect/>
          </a:stretch>
        </p:blipFill>
        <p:spPr>
          <a:xfrm>
            <a:off x="271463" y="2819997"/>
            <a:ext cx="8582025" cy="2419743"/>
          </a:xfrm>
          <a:prstGeom prst="rect">
            <a:avLst/>
          </a:prstGeom>
        </p:spPr>
      </p:pic>
      <p:sp>
        <p:nvSpPr>
          <p:cNvPr id="3" name="Rectangle 2"/>
          <p:cNvSpPr/>
          <p:nvPr/>
        </p:nvSpPr>
        <p:spPr>
          <a:xfrm>
            <a:off x="2276475" y="1981200"/>
            <a:ext cx="4572000" cy="646331"/>
          </a:xfrm>
          <a:prstGeom prst="rect">
            <a:avLst/>
          </a:prstGeom>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Once you have attached all necessary files, click the </a:t>
            </a:r>
            <a:r>
              <a:rPr lang="en-US" sz="1800" b="1" dirty="0">
                <a:solidFill>
                  <a:srgbClr val="00B0F0"/>
                </a:solidFill>
                <a:latin typeface="Arial" panose="020B0604020202020204" pitchFamily="34" charset="0"/>
                <a:ea typeface="Arial" panose="020B0604020202020204" pitchFamily="34" charset="0"/>
              </a:rPr>
              <a:t>Save </a:t>
            </a:r>
            <a:r>
              <a:rPr lang="en-US" sz="1800" dirty="0">
                <a:solidFill>
                  <a:srgbClr val="00B0F0"/>
                </a:solidFill>
                <a:latin typeface="Arial" panose="020B0604020202020204" pitchFamily="34" charset="0"/>
                <a:ea typeface="Arial" panose="020B0604020202020204" pitchFamily="34" charset="0"/>
              </a:rPr>
              <a:t>button.</a:t>
            </a:r>
            <a:r>
              <a:rPr lang="en-US" sz="1800" b="1" dirty="0">
                <a:solidFill>
                  <a:srgbClr val="00B0F0"/>
                </a:solidFill>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1619465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45</a:t>
            </a:fld>
            <a:endParaRPr lang="en-US" dirty="0"/>
          </a:p>
        </p:txBody>
      </p:sp>
      <p:pic>
        <p:nvPicPr>
          <p:cNvPr id="5" name="Content Placeholder 4" descr="Please refer to the alt text for step 31 for a complete description of this screen. The user has successfully saved the claim, so a save confirmation message has appeared below the claim status. The Submit button, in the top right corner of the screen, is indicated by a red box. A second image, containing a zoom of the area with the red box, overlays the screenshot. " title="Create Claim Screen"/>
          <p:cNvPicPr>
            <a:picLocks noGrp="1"/>
          </p:cNvPicPr>
          <p:nvPr>
            <p:ph idx="1"/>
          </p:nvPr>
        </p:nvPicPr>
        <p:blipFill>
          <a:blip r:embed="rId2"/>
          <a:stretch>
            <a:fillRect/>
          </a:stretch>
        </p:blipFill>
        <p:spPr>
          <a:xfrm>
            <a:off x="271463" y="2860610"/>
            <a:ext cx="8582025" cy="3006790"/>
          </a:xfrm>
          <a:prstGeom prst="rect">
            <a:avLst/>
          </a:prstGeom>
        </p:spPr>
      </p:pic>
      <p:sp>
        <p:nvSpPr>
          <p:cNvPr id="3" name="Rectangle 2"/>
          <p:cNvSpPr/>
          <p:nvPr/>
        </p:nvSpPr>
        <p:spPr>
          <a:xfrm>
            <a:off x="2307433" y="1819870"/>
            <a:ext cx="4572000" cy="923330"/>
          </a:xfrm>
          <a:prstGeom prst="rect">
            <a:avLst/>
          </a:prstGeom>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Once you are ready to submit the claim for review by the Certifying Official, click the </a:t>
            </a:r>
            <a:r>
              <a:rPr lang="en-US" sz="1800" b="1" dirty="0">
                <a:solidFill>
                  <a:srgbClr val="00B0F0"/>
                </a:solidFill>
                <a:latin typeface="Arial" panose="020B0604020202020204" pitchFamily="34" charset="0"/>
                <a:ea typeface="Arial" panose="020B0604020202020204" pitchFamily="34" charset="0"/>
              </a:rPr>
              <a:t>Submit </a:t>
            </a:r>
            <a:r>
              <a:rPr lang="en-US" sz="1800" dirty="0">
                <a:solidFill>
                  <a:srgbClr val="00B0F0"/>
                </a:solidFill>
                <a:latin typeface="Arial" panose="020B0604020202020204" pitchFamily="34" charset="0"/>
                <a:ea typeface="Arial" panose="020B0604020202020204" pitchFamily="34" charset="0"/>
              </a:rPr>
              <a:t>button.</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663307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46</a:t>
            </a:fld>
            <a:endParaRPr lang="en-US" dirty="0"/>
          </a:p>
        </p:txBody>
      </p:sp>
      <p:pic>
        <p:nvPicPr>
          <p:cNvPr id="5" name="Content Placeholder 4" descr="This is a screenshot of the Claim screen in the ezFedGrants External Portal, which appears after a user successfully submits a claim. Across the top of the screen is the screen title, Claim, followed by the claim number, on the far left, and two buttons labeled Print and Close, on the far right. In the upper body of the screen is the claim Status, which is currently &quot;Draft Pending Signature&quot;. Below the status is a confirmation message that the claim has been successfully submitted to the certifying official for approval and signature. This message is indicated by a red box. Below this, in the majority of the body of the screen, are three tabs labeled SF-270, Signature, and Attachments, which display their associated claim components. " title="Claim Screen"/>
          <p:cNvPicPr>
            <a:picLocks noGrp="1"/>
          </p:cNvPicPr>
          <p:nvPr>
            <p:ph idx="1"/>
          </p:nvPr>
        </p:nvPicPr>
        <p:blipFill rotWithShape="1">
          <a:blip r:embed="rId2"/>
          <a:srcRect l="12182" t="11675" r="1274" b="40200"/>
          <a:stretch/>
        </p:blipFill>
        <p:spPr bwMode="auto">
          <a:xfrm>
            <a:off x="271463" y="2966663"/>
            <a:ext cx="8582025" cy="2126412"/>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271463" y="1905000"/>
            <a:ext cx="8582025" cy="923330"/>
          </a:xfrm>
          <a:prstGeom prst="rect">
            <a:avLst/>
          </a:prstGeom>
        </p:spPr>
        <p:txBody>
          <a:bodyPr wrap="square">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If your claim has submitted successfully, the system will display a submission confirmation message. The individuals you assigned as certifying officials will then receive work items and notifications altering them to the new claim.</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4820672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47</a:t>
            </a:fld>
            <a:endParaRPr lang="en-US" dirty="0"/>
          </a:p>
        </p:txBody>
      </p:sp>
      <p:pic>
        <p:nvPicPr>
          <p:cNvPr id="5" name="Content Placeholder 4" descr="Please refer to the alt text for step one for a complete description of this screen. The Claims under Review tile is indicated by a red box." title="Home Screen"/>
          <p:cNvPicPr>
            <a:picLocks noGrp="1"/>
          </p:cNvPicPr>
          <p:nvPr>
            <p:ph idx="1"/>
          </p:nvPr>
        </p:nvPicPr>
        <p:blipFill rotWithShape="1">
          <a:blip r:embed="rId2"/>
          <a:srcRect r="136"/>
          <a:stretch/>
        </p:blipFill>
        <p:spPr bwMode="auto">
          <a:xfrm>
            <a:off x="271463" y="2141302"/>
            <a:ext cx="8582025" cy="3777134"/>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2197896" y="1981200"/>
            <a:ext cx="4572000" cy="1200329"/>
          </a:xfrm>
          <a:prstGeom prst="rect">
            <a:avLst/>
          </a:prstGeom>
          <a:solidFill>
            <a:srgbClr val="FFFFFF"/>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You can view your claims pending review by certifying officials by clicking the </a:t>
            </a:r>
            <a:r>
              <a:rPr lang="en-US" sz="1800" b="1" dirty="0">
                <a:solidFill>
                  <a:srgbClr val="00B0F0"/>
                </a:solidFill>
                <a:latin typeface="Arial" panose="020B0604020202020204" pitchFamily="34" charset="0"/>
                <a:ea typeface="Arial" panose="020B0604020202020204" pitchFamily="34" charset="0"/>
              </a:rPr>
              <a:t>Claims under Review </a:t>
            </a:r>
            <a:r>
              <a:rPr lang="en-US" sz="1800" dirty="0">
                <a:solidFill>
                  <a:srgbClr val="00B0F0"/>
                </a:solidFill>
                <a:latin typeface="Arial" panose="020B0604020202020204" pitchFamily="34" charset="0"/>
                <a:ea typeface="Arial" panose="020B0604020202020204" pitchFamily="34" charset="0"/>
              </a:rPr>
              <a:t>tile on the </a:t>
            </a:r>
            <a:r>
              <a:rPr lang="en-US" sz="1800" b="1" dirty="0">
                <a:solidFill>
                  <a:srgbClr val="00B0F0"/>
                </a:solidFill>
                <a:latin typeface="Arial" panose="020B0604020202020204" pitchFamily="34" charset="0"/>
                <a:ea typeface="Arial" panose="020B0604020202020204" pitchFamily="34" charset="0"/>
              </a:rPr>
              <a:t>ezFedGrants External Portal Home</a:t>
            </a:r>
            <a:r>
              <a:rPr lang="en-US" sz="1800" dirty="0">
                <a:solidFill>
                  <a:srgbClr val="00B0F0"/>
                </a:solidFill>
                <a:latin typeface="Arial" panose="020B0604020202020204" pitchFamily="34" charset="0"/>
                <a:ea typeface="Arial" panose="020B0604020202020204" pitchFamily="34" charset="0"/>
              </a:rPr>
              <a:t> screen.</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a:stCxn id="3" idx="3"/>
          </p:cNvCxnSpPr>
          <p:nvPr/>
        </p:nvCxnSpPr>
        <p:spPr bwMode="auto">
          <a:xfrm>
            <a:off x="6769896" y="2581365"/>
            <a:ext cx="469104" cy="314235"/>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90468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3" name="Content Placeholder 2"/>
          <p:cNvSpPr>
            <a:spLocks noGrp="1"/>
          </p:cNvSpPr>
          <p:nvPr>
            <p:ph idx="1"/>
          </p:nvPr>
        </p:nvSpPr>
        <p:spPr/>
        <p:txBody>
          <a:bodyPr/>
          <a:lstStyle/>
          <a:p>
            <a:pPr marL="0" indent="0">
              <a:buNone/>
            </a:pPr>
            <a:r>
              <a:rPr lang="en-US" sz="2000" b="1" dirty="0"/>
              <a:t>Certifying Claims</a:t>
            </a:r>
          </a:p>
          <a:p>
            <a:pPr marL="0" indent="0">
              <a:buNone/>
            </a:pPr>
            <a:endParaRPr lang="en-US" sz="2000" b="1" dirty="0"/>
          </a:p>
          <a:p>
            <a:r>
              <a:rPr lang="en-US" dirty="0">
                <a:latin typeface="+mj-lt"/>
              </a:rPr>
              <a:t>Once the claim is submitted it must be certified by the designated certifying official.</a:t>
            </a:r>
            <a:endParaRPr lang="en-US" sz="1600" dirty="0">
              <a:latin typeface="+mj-lt"/>
            </a:endParaRP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48</a:t>
            </a:fld>
            <a:endParaRPr lang="en-US" dirty="0"/>
          </a:p>
        </p:txBody>
      </p:sp>
    </p:spTree>
    <p:extLst>
      <p:ext uri="{BB962C8B-B14F-4D97-AF65-F5344CB8AC3E}">
        <p14:creationId xmlns:p14="http://schemas.microsoft.com/office/powerpoint/2010/main" val="3200438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49</a:t>
            </a:fld>
            <a:endParaRPr lang="en-US" dirty="0"/>
          </a:p>
        </p:txBody>
      </p:sp>
      <p:pic>
        <p:nvPicPr>
          <p:cNvPr id="5" name="Content Placeholder 4" descr="Please refer to the alt text for step one for a complete description of this screen. No items are indicated on this screen. " title="Home Screen"/>
          <p:cNvPicPr>
            <a:picLocks noGrp="1"/>
          </p:cNvPicPr>
          <p:nvPr>
            <p:ph idx="1"/>
          </p:nvPr>
        </p:nvPicPr>
        <p:blipFill>
          <a:blip r:embed="rId2">
            <a:extLst>
              <a:ext uri="{28A0092B-C50C-407E-A947-70E740481C1C}">
                <a14:useLocalDpi xmlns:a14="http://schemas.microsoft.com/office/drawing/2010/main" val="0"/>
              </a:ext>
            </a:extLst>
          </a:blip>
          <a:srcRect t="8205" b="6253"/>
          <a:stretch>
            <a:fillRect/>
          </a:stretch>
        </p:blipFill>
        <p:spPr bwMode="auto">
          <a:xfrm>
            <a:off x="271463" y="2073639"/>
            <a:ext cx="8582025" cy="3912459"/>
          </a:xfrm>
          <a:prstGeom prst="rect">
            <a:avLst/>
          </a:prstGeom>
          <a:noFill/>
          <a:ln w="12700" cmpd="sng">
            <a:solidFill>
              <a:srgbClr val="000000"/>
            </a:solidFill>
            <a:miter lim="800000"/>
            <a:headEnd/>
            <a:tailEnd/>
          </a:ln>
          <a:effectLst/>
        </p:spPr>
      </p:pic>
      <p:sp>
        <p:nvSpPr>
          <p:cNvPr id="3" name="Rectangle 2"/>
          <p:cNvSpPr/>
          <p:nvPr/>
        </p:nvSpPr>
        <p:spPr>
          <a:xfrm>
            <a:off x="1609727" y="2438400"/>
            <a:ext cx="4572000" cy="646331"/>
          </a:xfrm>
          <a:prstGeom prst="rect">
            <a:avLst/>
          </a:prstGeom>
          <a:solidFill>
            <a:srgbClr val="FFFFFF"/>
          </a:solidFill>
          <a:ln w="38100">
            <a:solidFill>
              <a:srgbClr val="00B0F0"/>
            </a:solidFill>
          </a:ln>
        </p:spPr>
        <p:txBody>
          <a:bodyPr>
            <a:spAutoFit/>
          </a:bodyPr>
          <a:lstStyle/>
          <a:p>
            <a:pPr marR="0" lvl="0">
              <a:spcBef>
                <a:spcPts val="1200"/>
              </a:spcBef>
              <a:spcAft>
                <a:spcPts val="0"/>
              </a:spcAft>
            </a:pPr>
            <a:r>
              <a:rPr lang="en-US" sz="1800" dirty="0">
                <a:solidFill>
                  <a:srgbClr val="00B0F0"/>
                </a:solidFill>
                <a:latin typeface="Arial" panose="020B0604020202020204" pitchFamily="34" charset="0"/>
                <a:ea typeface="Arial" panose="020B0604020202020204" pitchFamily="34" charset="0"/>
              </a:rPr>
              <a:t>Begin by accessing the </a:t>
            </a:r>
            <a:r>
              <a:rPr lang="en-US" sz="1800" b="1" dirty="0">
                <a:solidFill>
                  <a:srgbClr val="00B0F0"/>
                </a:solidFill>
                <a:latin typeface="Arial" panose="020B0604020202020204" pitchFamily="34" charset="0"/>
                <a:ea typeface="Arial" panose="020B0604020202020204" pitchFamily="34" charset="0"/>
              </a:rPr>
              <a:t>ezFedGrants External Portal Home </a:t>
            </a:r>
            <a:r>
              <a:rPr lang="en-US" sz="1800" dirty="0">
                <a:solidFill>
                  <a:srgbClr val="00B0F0"/>
                </a:solidFill>
                <a:latin typeface="Arial" panose="020B0604020202020204" pitchFamily="34" charset="0"/>
                <a:ea typeface="Arial" panose="020B0604020202020204" pitchFamily="34" charset="0"/>
              </a:rPr>
              <a:t>screen.</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494531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latin typeface="Arial" charset="0"/>
                <a:cs typeface="Arial" charset="0"/>
              </a:rPr>
              <a:t>Agenda</a:t>
            </a:r>
          </a:p>
        </p:txBody>
      </p:sp>
      <p:sp>
        <p:nvSpPr>
          <p:cNvPr id="2" name="Slide Number Placeholder 1"/>
          <p:cNvSpPr>
            <a:spLocks noGrp="1"/>
          </p:cNvSpPr>
          <p:nvPr>
            <p:ph type="sldNum" sz="quarter" idx="10"/>
          </p:nvPr>
        </p:nvSpPr>
        <p:spPr/>
        <p:txBody>
          <a:bodyPr/>
          <a:lstStyle/>
          <a:p>
            <a:pPr>
              <a:defRPr/>
            </a:pPr>
            <a:fld id="{AB819356-DE13-42BF-B215-0A2DEF5CE21B}" type="slidenum">
              <a:rPr lang="en-US" smtClean="0"/>
              <a:pPr>
                <a:defRPr/>
              </a:pPr>
              <a:t>5</a:t>
            </a:fld>
            <a:endParaRPr lang="en-US" dirty="0"/>
          </a:p>
        </p:txBody>
      </p:sp>
      <p:grpSp>
        <p:nvGrpSpPr>
          <p:cNvPr id="3" name="Group 2"/>
          <p:cNvGrpSpPr/>
          <p:nvPr/>
        </p:nvGrpSpPr>
        <p:grpSpPr>
          <a:xfrm>
            <a:off x="228600" y="1752600"/>
            <a:ext cx="8534400" cy="1828800"/>
            <a:chOff x="1143000" y="2205335"/>
            <a:chExt cx="7239000" cy="1828800"/>
          </a:xfrm>
        </p:grpSpPr>
        <p:sp>
          <p:nvSpPr>
            <p:cNvPr id="4" name="TextBox 3"/>
            <p:cNvSpPr txBox="1"/>
            <p:nvPr/>
          </p:nvSpPr>
          <p:spPr>
            <a:xfrm>
              <a:off x="1143000" y="2205335"/>
              <a:ext cx="7239000" cy="461665"/>
            </a:xfrm>
            <a:prstGeom prst="rect">
              <a:avLst/>
            </a:prstGeom>
            <a:noFill/>
          </p:spPr>
          <p:txBody>
            <a:bodyPr wrap="square" rtlCol="0">
              <a:spAutoFit/>
            </a:bodyPr>
            <a:lstStyle/>
            <a:p>
              <a:pPr marL="342900" indent="-342900">
                <a:buClr>
                  <a:srgbClr val="A88000"/>
                </a:buClr>
                <a:buSzPct val="100000"/>
                <a:buFont typeface="Wingdings" panose="05000000000000000000" pitchFamily="2" charset="2"/>
                <a:buChar char="§"/>
              </a:pPr>
              <a:r>
                <a:rPr lang="en-US" dirty="0"/>
                <a:t>Course Introduction</a:t>
              </a:r>
            </a:p>
          </p:txBody>
        </p:sp>
        <p:sp>
          <p:nvSpPr>
            <p:cNvPr id="14" name="TextBox 13"/>
            <p:cNvSpPr txBox="1"/>
            <p:nvPr/>
          </p:nvSpPr>
          <p:spPr>
            <a:xfrm>
              <a:off x="1143000" y="2662535"/>
              <a:ext cx="7239000" cy="461665"/>
            </a:xfrm>
            <a:prstGeom prst="rect">
              <a:avLst/>
            </a:prstGeom>
            <a:solidFill>
              <a:schemeClr val="accent2">
                <a:lumMod val="20000"/>
                <a:lumOff val="80000"/>
              </a:schemeClr>
            </a:solidFill>
          </p:spPr>
          <p:txBody>
            <a:bodyPr wrap="square" rtlCol="0">
              <a:spAutoFit/>
            </a:bodyPr>
            <a:lstStyle/>
            <a:p>
              <a:pPr marL="342900" indent="-342900">
                <a:buClr>
                  <a:srgbClr val="A88000"/>
                </a:buClr>
                <a:buSzPct val="100000"/>
                <a:buFont typeface="Wingdings" panose="05000000000000000000" pitchFamily="2" charset="2"/>
                <a:buChar char="§"/>
              </a:pPr>
              <a:r>
                <a:rPr lang="en-US" dirty="0"/>
                <a:t>Module 1 – Creating and Submitting Claims</a:t>
              </a:r>
            </a:p>
          </p:txBody>
        </p:sp>
        <p:sp>
          <p:nvSpPr>
            <p:cNvPr id="15" name="TextBox 14"/>
            <p:cNvSpPr txBox="1"/>
            <p:nvPr/>
          </p:nvSpPr>
          <p:spPr>
            <a:xfrm>
              <a:off x="1143000" y="3119735"/>
              <a:ext cx="7239000" cy="461665"/>
            </a:xfrm>
            <a:prstGeom prst="rect">
              <a:avLst/>
            </a:prstGeom>
            <a:noFill/>
          </p:spPr>
          <p:txBody>
            <a:bodyPr wrap="square" rtlCol="0">
              <a:spAutoFit/>
            </a:bodyPr>
            <a:lstStyle/>
            <a:p>
              <a:pPr marL="342900" indent="-342900">
                <a:buClr>
                  <a:srgbClr val="A88000"/>
                </a:buClr>
                <a:buSzPct val="100000"/>
                <a:buFont typeface="Wingdings" panose="05000000000000000000" pitchFamily="2" charset="2"/>
                <a:buChar char="§"/>
              </a:pPr>
              <a:r>
                <a:rPr lang="en-US" dirty="0"/>
                <a:t>Module 2 – Submitting Reports</a:t>
              </a:r>
            </a:p>
          </p:txBody>
        </p:sp>
        <p:sp>
          <p:nvSpPr>
            <p:cNvPr id="17" name="TextBox 16"/>
            <p:cNvSpPr txBox="1"/>
            <p:nvPr/>
          </p:nvSpPr>
          <p:spPr>
            <a:xfrm>
              <a:off x="1143000" y="3572470"/>
              <a:ext cx="7239000" cy="461665"/>
            </a:xfrm>
            <a:prstGeom prst="rect">
              <a:avLst/>
            </a:prstGeom>
            <a:noFill/>
          </p:spPr>
          <p:txBody>
            <a:bodyPr wrap="square" rtlCol="0">
              <a:spAutoFit/>
            </a:bodyPr>
            <a:lstStyle/>
            <a:p>
              <a:pPr marL="342900" indent="-342900">
                <a:buClr>
                  <a:srgbClr val="A88000"/>
                </a:buClr>
                <a:buSzPct val="100000"/>
                <a:buFont typeface="Wingdings" panose="05000000000000000000" pitchFamily="2" charset="2"/>
                <a:buChar char="§"/>
              </a:pPr>
              <a:r>
                <a:rPr lang="en-US" dirty="0"/>
                <a:t>Course Summary</a:t>
              </a:r>
            </a:p>
          </p:txBody>
        </p:sp>
      </p:grpSp>
    </p:spTree>
    <p:extLst>
      <p:ext uri="{BB962C8B-B14F-4D97-AF65-F5344CB8AC3E}">
        <p14:creationId xmlns:p14="http://schemas.microsoft.com/office/powerpoint/2010/main" val="2817230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50</a:t>
            </a:fld>
            <a:endParaRPr lang="en-US" dirty="0"/>
          </a:p>
        </p:txBody>
      </p:sp>
      <p:pic>
        <p:nvPicPr>
          <p:cNvPr id="5" name="Content Placeholder 4" descr="Please refer to the alt text for step one for a complete description of this screen. The Actionable Items tile is indicated by a red box." title="Home Screen"/>
          <p:cNvPicPr>
            <a:picLocks noGrp="1"/>
          </p:cNvPicPr>
          <p:nvPr>
            <p:ph idx="1"/>
          </p:nvPr>
        </p:nvPicPr>
        <p:blipFill rotWithShape="1">
          <a:blip r:embed="rId2"/>
          <a:srcRect l="765" t="815" r="35585" b="35720"/>
          <a:stretch/>
        </p:blipFill>
        <p:spPr bwMode="auto">
          <a:xfrm>
            <a:off x="271463" y="2060034"/>
            <a:ext cx="8582025" cy="3939670"/>
          </a:xfrm>
          <a:prstGeom prst="rect">
            <a:avLst/>
          </a:prstGeom>
          <a:ln w="12700">
            <a:solidFill>
              <a:schemeClr val="tx1"/>
            </a:solidFill>
          </a:ln>
          <a:extLst>
            <a:ext uri="{53640926-AAD7-44D8-BBD7-CCE9431645EC}">
              <a14:shadowObscured xmlns:a14="http://schemas.microsoft.com/office/drawing/2010/main"/>
            </a:ext>
          </a:extLst>
        </p:spPr>
      </p:pic>
      <p:cxnSp>
        <p:nvCxnSpPr>
          <p:cNvPr id="7" name="Straight Arrow Connector 6"/>
          <p:cNvCxnSpPr>
            <a:stCxn id="3" idx="0"/>
          </p:cNvCxnSpPr>
          <p:nvPr/>
        </p:nvCxnSpPr>
        <p:spPr bwMode="auto">
          <a:xfrm flipV="1">
            <a:off x="3044828" y="3886200"/>
            <a:ext cx="1069972" cy="53340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758828" y="4419600"/>
            <a:ext cx="4572000" cy="923330"/>
          </a:xfrm>
          <a:prstGeom prst="rect">
            <a:avLst/>
          </a:prstGeom>
          <a:solidFill>
            <a:srgbClr val="FFFFFF"/>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Click the </a:t>
            </a:r>
            <a:r>
              <a:rPr lang="en-US" sz="1800" b="1" dirty="0">
                <a:solidFill>
                  <a:srgbClr val="00B0F0"/>
                </a:solidFill>
                <a:latin typeface="Arial" panose="020B0604020202020204" pitchFamily="34" charset="0"/>
                <a:ea typeface="Arial" panose="020B0604020202020204" pitchFamily="34" charset="0"/>
              </a:rPr>
              <a:t>Actionable Items </a:t>
            </a:r>
            <a:r>
              <a:rPr lang="en-US" sz="1800" dirty="0">
                <a:solidFill>
                  <a:srgbClr val="00B0F0"/>
                </a:solidFill>
                <a:latin typeface="Arial" panose="020B0604020202020204" pitchFamily="34" charset="0"/>
                <a:ea typeface="Arial" panose="020B0604020202020204" pitchFamily="34" charset="0"/>
              </a:rPr>
              <a:t>tile to open the </a:t>
            </a:r>
            <a:r>
              <a:rPr lang="en-US" sz="1800" b="1" dirty="0">
                <a:solidFill>
                  <a:srgbClr val="00B0F0"/>
                </a:solidFill>
                <a:latin typeface="Arial" panose="020B0604020202020204" pitchFamily="34" charset="0"/>
                <a:ea typeface="Arial" panose="020B0604020202020204" pitchFamily="34" charset="0"/>
              </a:rPr>
              <a:t>Actionable Items for Past 90 Days </a:t>
            </a:r>
            <a:r>
              <a:rPr lang="en-US" sz="1800" dirty="0">
                <a:solidFill>
                  <a:srgbClr val="00B0F0"/>
                </a:solidFill>
                <a:latin typeface="Arial" panose="020B0604020202020204" pitchFamily="34" charset="0"/>
                <a:ea typeface="Arial" panose="020B0604020202020204" pitchFamily="34" charset="0"/>
              </a:rPr>
              <a:t>popup window.</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570050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51</a:t>
            </a:fld>
            <a:endParaRPr lang="en-US" dirty="0"/>
          </a:p>
        </p:txBody>
      </p:sp>
      <p:pic>
        <p:nvPicPr>
          <p:cNvPr id="5" name="Content Placeholder 4" descr="This is a screenshot of the Actionable Items for Past 90 Days popup window, which appears when the user clicks the Actionable Items tile on the ezFedGrants External Portal Home screen. Across the top of the window is the window title, Actionable Items for Past 90 Days, on the far left, and an X button, on the far right. In the body of the window is a table made up of six column, which are labeled Transaction, Transaction ID, FAIN, Status, Due Date, and Last Updated. There are many rows which contain information for work items for the user. The first cell of the Transaction ID column is indicated by a red box. At the bottom of the table are links labeled &quot;1&quot;, &quot;2&quot;, and &quot;Next&quot;, which the user may use to navigate the pages of the worklist table. In the lower left corner of the window is a link labeled &quot;View All Actionable Items&quot;." title="Actionable Items for Past 90 Days Popup Window"/>
          <p:cNvPicPr>
            <a:picLocks noGrp="1"/>
          </p:cNvPicPr>
          <p:nvPr>
            <p:ph idx="1"/>
          </p:nvPr>
        </p:nvPicPr>
        <p:blipFill rotWithShape="1">
          <a:blip r:embed="rId2"/>
          <a:srcRect l="29756" t="26117" r="18162" b="10956"/>
          <a:stretch/>
        </p:blipFill>
        <p:spPr bwMode="auto">
          <a:xfrm>
            <a:off x="318123" y="1698625"/>
            <a:ext cx="8488704" cy="4662488"/>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4343400" y="2875707"/>
            <a:ext cx="4572000" cy="2308324"/>
          </a:xfrm>
          <a:prstGeom prst="rect">
            <a:avLst/>
          </a:prstGeom>
          <a:solidFill>
            <a:srgbClr val="FFFFFF"/>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In the </a:t>
            </a:r>
            <a:r>
              <a:rPr lang="en-US" sz="1800" b="1" dirty="0">
                <a:solidFill>
                  <a:srgbClr val="00B0F0"/>
                </a:solidFill>
                <a:latin typeface="Arial" panose="020B0604020202020204" pitchFamily="34" charset="0"/>
                <a:ea typeface="Arial" panose="020B0604020202020204" pitchFamily="34" charset="0"/>
              </a:rPr>
              <a:t>Actionable Items for Past 90 Days </a:t>
            </a:r>
            <a:r>
              <a:rPr lang="en-US" sz="1800" dirty="0">
                <a:solidFill>
                  <a:srgbClr val="00B0F0"/>
                </a:solidFill>
                <a:latin typeface="Arial" panose="020B0604020202020204" pitchFamily="34" charset="0"/>
                <a:ea typeface="Arial" panose="020B0604020202020204" pitchFamily="34" charset="0"/>
              </a:rPr>
              <a:t>popup window, click the </a:t>
            </a:r>
            <a:r>
              <a:rPr lang="en-US" sz="1800" b="1" dirty="0">
                <a:solidFill>
                  <a:srgbClr val="00B0F0"/>
                </a:solidFill>
                <a:latin typeface="Arial" panose="020B0604020202020204" pitchFamily="34" charset="0"/>
                <a:ea typeface="Arial" panose="020B0604020202020204" pitchFamily="34" charset="0"/>
              </a:rPr>
              <a:t>Transaction ID </a:t>
            </a:r>
            <a:r>
              <a:rPr lang="en-US" sz="1800" dirty="0">
                <a:solidFill>
                  <a:srgbClr val="00B0F0"/>
                </a:solidFill>
                <a:latin typeface="Arial" panose="020B0604020202020204" pitchFamily="34" charset="0"/>
                <a:ea typeface="Arial" panose="020B0604020202020204" pitchFamily="34" charset="0"/>
              </a:rPr>
              <a:t>link of the claim you wish to take action on in the </a:t>
            </a:r>
            <a:r>
              <a:rPr lang="en-US" sz="1800" b="1" dirty="0">
                <a:solidFill>
                  <a:srgbClr val="00B0F0"/>
                </a:solidFill>
                <a:latin typeface="Arial" panose="020B0604020202020204" pitchFamily="34" charset="0"/>
                <a:ea typeface="Arial" panose="020B0604020202020204" pitchFamily="34" charset="0"/>
              </a:rPr>
              <a:t>Transaction ID </a:t>
            </a:r>
            <a:r>
              <a:rPr lang="en-US" sz="1800" dirty="0">
                <a:solidFill>
                  <a:srgbClr val="00B0F0"/>
                </a:solidFill>
                <a:latin typeface="Arial" panose="020B0604020202020204" pitchFamily="34" charset="0"/>
                <a:ea typeface="Arial" panose="020B0604020202020204" pitchFamily="34" charset="0"/>
              </a:rPr>
              <a:t>column. This will open the </a:t>
            </a:r>
            <a:r>
              <a:rPr lang="en-US" sz="1800" b="1" dirty="0">
                <a:solidFill>
                  <a:srgbClr val="00B0F0"/>
                </a:solidFill>
                <a:latin typeface="Arial" panose="020B0604020202020204" pitchFamily="34" charset="0"/>
                <a:ea typeface="Arial" panose="020B0604020202020204" pitchFamily="34" charset="0"/>
              </a:rPr>
              <a:t>Claim </a:t>
            </a:r>
            <a:r>
              <a:rPr lang="en-US" sz="1800" dirty="0">
                <a:solidFill>
                  <a:srgbClr val="00B0F0"/>
                </a:solidFill>
                <a:latin typeface="Arial" panose="020B0604020202020204" pitchFamily="34" charset="0"/>
                <a:ea typeface="Arial" panose="020B0604020202020204" pitchFamily="34" charset="0"/>
              </a:rPr>
              <a:t>screen.</a:t>
            </a:r>
            <a:r>
              <a:rPr lang="en-US" sz="1800" b="1" dirty="0">
                <a:solidFill>
                  <a:srgbClr val="00B0F0"/>
                </a:solidFill>
                <a:latin typeface="Arial" panose="020B0604020202020204" pitchFamily="34" charset="0"/>
                <a:ea typeface="Arial" panose="020B0604020202020204" pitchFamily="34" charset="0"/>
              </a:rPr>
              <a:t> </a:t>
            </a:r>
            <a:r>
              <a:rPr lang="en-US" sz="1800" dirty="0">
                <a:solidFill>
                  <a:srgbClr val="00B0F0"/>
                </a:solidFill>
                <a:latin typeface="Arial" panose="020B0604020202020204" pitchFamily="34" charset="0"/>
                <a:ea typeface="Arial" panose="020B0604020202020204" pitchFamily="34" charset="0"/>
              </a:rPr>
              <a:t>Click the </a:t>
            </a:r>
            <a:r>
              <a:rPr lang="en-US" sz="1800" b="1" dirty="0">
                <a:solidFill>
                  <a:srgbClr val="00B0F0"/>
                </a:solidFill>
                <a:latin typeface="Arial" panose="020B0604020202020204" pitchFamily="34" charset="0"/>
                <a:ea typeface="Arial" panose="020B0604020202020204" pitchFamily="34" charset="0"/>
              </a:rPr>
              <a:t>View All Actionable Items </a:t>
            </a:r>
            <a:r>
              <a:rPr lang="en-US" sz="1800" dirty="0">
                <a:solidFill>
                  <a:srgbClr val="00B0F0"/>
                </a:solidFill>
                <a:latin typeface="Arial" panose="020B0604020202020204" pitchFamily="34" charset="0"/>
                <a:ea typeface="Arial" panose="020B0604020202020204" pitchFamily="34" charset="0"/>
              </a:rPr>
              <a:t>link to view all work items, including those sent to you more than 90 days ago. </a:t>
            </a:r>
            <a:endParaRPr lang="en-US" sz="1800" b="1" dirty="0">
              <a:solidFill>
                <a:srgbClr val="00B0F0"/>
              </a:solidFill>
              <a:latin typeface="Arial" panose="020B0604020202020204" pitchFamily="34" charset="0"/>
              <a:ea typeface="Arial" panose="020B0604020202020204" pitchFamily="34" charset="0"/>
            </a:endParaRPr>
          </a:p>
        </p:txBody>
      </p:sp>
      <p:sp>
        <p:nvSpPr>
          <p:cNvPr id="6" name="Rectangle 5"/>
          <p:cNvSpPr/>
          <p:nvPr/>
        </p:nvSpPr>
        <p:spPr bwMode="auto">
          <a:xfrm>
            <a:off x="241923" y="5943600"/>
            <a:ext cx="1739277" cy="304800"/>
          </a:xfrm>
          <a:prstGeom prst="rect">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8" name="Straight Arrow Connector 7"/>
          <p:cNvCxnSpPr>
            <a:stCxn id="3" idx="1"/>
          </p:cNvCxnSpPr>
          <p:nvPr/>
        </p:nvCxnSpPr>
        <p:spPr bwMode="auto">
          <a:xfrm flipH="1" flipV="1">
            <a:off x="3200400" y="2875707"/>
            <a:ext cx="1143000" cy="1154162"/>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bwMode="auto">
          <a:xfrm flipH="1">
            <a:off x="1752600" y="6096000"/>
            <a:ext cx="990600" cy="0"/>
          </a:xfrm>
          <a:prstGeom prst="straightConnector1">
            <a:avLst/>
          </a:prstGeom>
          <a:ln>
            <a:solidFill>
              <a:srgbClr val="7030A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442763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52</a:t>
            </a:fld>
            <a:endParaRPr lang="en-US" dirty="0"/>
          </a:p>
        </p:txBody>
      </p:sp>
      <p:pic>
        <p:nvPicPr>
          <p:cNvPr id="5" name="Content Placeholder 4" descr="This is a screenshot of the Claim screen, as viewed by a certifying official for a claim in the ezFedGrants External Portal. Across the top of the screen is the screen title, Claim, followed by the claim number, on the far left, and two buttons labeled Print and Close, on the far right. In the upper body of the screen is the claim Status, which is currently &quot;Draft Pending Signature&quot;. Below this is a section labeled &quot;Decision&quot;, which contains a field labeled &quot;Please select an option&quot;. Below this, making up the bulk of the screen, is a section labeled &quot;Claim&quot;. This section contains three tabs labeled &quot;SF-270&quot;, &quot;Signature&quot;, and &quot;Attachments&quot;. Each tab displays associated claim details for that category. The &quot;Please select an option&quot; field is indicated by a red box. A second image, containing a zoom of the area with the red box, overlays the screenshot. " title="Claim Screen"/>
          <p:cNvPicPr>
            <a:picLocks noGrp="1"/>
          </p:cNvPicPr>
          <p:nvPr>
            <p:ph idx="1"/>
          </p:nvPr>
        </p:nvPicPr>
        <p:blipFill>
          <a:blip r:embed="rId2"/>
          <a:stretch>
            <a:fillRect/>
          </a:stretch>
        </p:blipFill>
        <p:spPr>
          <a:xfrm>
            <a:off x="271463" y="2123131"/>
            <a:ext cx="8582025" cy="3813475"/>
          </a:xfrm>
          <a:prstGeom prst="rect">
            <a:avLst/>
          </a:prstGeom>
        </p:spPr>
      </p:pic>
      <p:sp>
        <p:nvSpPr>
          <p:cNvPr id="3" name="Rectangle 2"/>
          <p:cNvSpPr/>
          <p:nvPr/>
        </p:nvSpPr>
        <p:spPr>
          <a:xfrm>
            <a:off x="4114800" y="4267200"/>
            <a:ext cx="4572000" cy="1477328"/>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On the </a:t>
            </a:r>
            <a:r>
              <a:rPr lang="en-US" sz="1800" b="1" dirty="0">
                <a:solidFill>
                  <a:srgbClr val="00B0F0"/>
                </a:solidFill>
                <a:latin typeface="Arial" panose="020B0604020202020204" pitchFamily="34" charset="0"/>
                <a:ea typeface="Arial" panose="020B0604020202020204" pitchFamily="34" charset="0"/>
              </a:rPr>
              <a:t>Claim </a:t>
            </a:r>
            <a:r>
              <a:rPr lang="en-US" sz="1800" dirty="0">
                <a:solidFill>
                  <a:srgbClr val="00B0F0"/>
                </a:solidFill>
                <a:latin typeface="Arial" panose="020B0604020202020204" pitchFamily="34" charset="0"/>
                <a:ea typeface="Arial" panose="020B0604020202020204" pitchFamily="34" charset="0"/>
              </a:rPr>
              <a:t>screen, review the claim using the </a:t>
            </a:r>
            <a:r>
              <a:rPr lang="en-US" sz="1800" b="1" dirty="0">
                <a:solidFill>
                  <a:srgbClr val="00B0F0"/>
                </a:solidFill>
                <a:latin typeface="Arial" panose="020B0604020202020204" pitchFamily="34" charset="0"/>
                <a:ea typeface="Arial" panose="020B0604020202020204" pitchFamily="34" charset="0"/>
              </a:rPr>
              <a:t>SF-270, Signature, </a:t>
            </a:r>
            <a:r>
              <a:rPr lang="en-US" sz="1800" dirty="0">
                <a:solidFill>
                  <a:srgbClr val="00B0F0"/>
                </a:solidFill>
                <a:latin typeface="Arial" panose="020B0604020202020204" pitchFamily="34" charset="0"/>
                <a:ea typeface="Arial" panose="020B0604020202020204" pitchFamily="34" charset="0"/>
              </a:rPr>
              <a:t>and </a:t>
            </a:r>
            <a:r>
              <a:rPr lang="en-US" sz="1800" b="1" dirty="0">
                <a:solidFill>
                  <a:srgbClr val="00B0F0"/>
                </a:solidFill>
                <a:latin typeface="Arial" panose="020B0604020202020204" pitchFamily="34" charset="0"/>
                <a:ea typeface="Arial" panose="020B0604020202020204" pitchFamily="34" charset="0"/>
              </a:rPr>
              <a:t>Attachments </a:t>
            </a:r>
            <a:r>
              <a:rPr lang="en-US" sz="1800" dirty="0">
                <a:solidFill>
                  <a:srgbClr val="00B0F0"/>
                </a:solidFill>
                <a:latin typeface="Arial" panose="020B0604020202020204" pitchFamily="34" charset="0"/>
                <a:ea typeface="Arial" panose="020B0604020202020204" pitchFamily="34" charset="0"/>
              </a:rPr>
              <a:t>tabs,</a:t>
            </a:r>
            <a:r>
              <a:rPr lang="en-US" sz="1800" b="1" dirty="0">
                <a:solidFill>
                  <a:srgbClr val="00B0F0"/>
                </a:solidFill>
                <a:latin typeface="Arial" panose="020B0604020202020204" pitchFamily="34" charset="0"/>
                <a:ea typeface="Arial" panose="020B0604020202020204" pitchFamily="34" charset="0"/>
              </a:rPr>
              <a:t> </a:t>
            </a:r>
            <a:r>
              <a:rPr lang="en-US" sz="1800" dirty="0">
                <a:solidFill>
                  <a:srgbClr val="00B0F0"/>
                </a:solidFill>
                <a:latin typeface="Arial" panose="020B0604020202020204" pitchFamily="34" charset="0"/>
                <a:ea typeface="Arial" panose="020B0604020202020204" pitchFamily="34" charset="0"/>
              </a:rPr>
              <a:t>and then click the </a:t>
            </a:r>
            <a:r>
              <a:rPr lang="en-US" sz="1800" b="1" dirty="0">
                <a:solidFill>
                  <a:srgbClr val="00B0F0"/>
                </a:solidFill>
                <a:latin typeface="Arial" panose="020B0604020202020204" pitchFamily="34" charset="0"/>
                <a:ea typeface="Arial" panose="020B0604020202020204" pitchFamily="34" charset="0"/>
              </a:rPr>
              <a:t>Please select an option </a:t>
            </a:r>
            <a:r>
              <a:rPr lang="en-US" sz="1800" dirty="0">
                <a:solidFill>
                  <a:srgbClr val="00B0F0"/>
                </a:solidFill>
                <a:latin typeface="Arial" panose="020B0604020202020204" pitchFamily="34" charset="0"/>
                <a:ea typeface="Arial" panose="020B0604020202020204" pitchFamily="34" charset="0"/>
              </a:rPr>
              <a:t>field in the </a:t>
            </a:r>
            <a:r>
              <a:rPr lang="en-US" sz="1800" b="1" dirty="0">
                <a:solidFill>
                  <a:srgbClr val="00B0F0"/>
                </a:solidFill>
                <a:latin typeface="Arial" panose="020B0604020202020204" pitchFamily="34" charset="0"/>
                <a:ea typeface="Arial" panose="020B0604020202020204" pitchFamily="34" charset="0"/>
              </a:rPr>
              <a:t>Decision </a:t>
            </a:r>
            <a:r>
              <a:rPr lang="en-US" sz="1800" dirty="0">
                <a:solidFill>
                  <a:srgbClr val="00B0F0"/>
                </a:solidFill>
                <a:latin typeface="Arial" panose="020B0604020202020204" pitchFamily="34" charset="0"/>
                <a:ea typeface="Arial" panose="020B0604020202020204" pitchFamily="34" charset="0"/>
              </a:rPr>
              <a:t>section.</a:t>
            </a:r>
            <a:r>
              <a:rPr lang="en-US" sz="1800" b="1" dirty="0">
                <a:solidFill>
                  <a:srgbClr val="00B0F0"/>
                </a:solidFill>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3046018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53</a:t>
            </a:fld>
            <a:endParaRPr lang="en-US" dirty="0"/>
          </a:p>
        </p:txBody>
      </p:sp>
      <p:pic>
        <p:nvPicPr>
          <p:cNvPr id="5" name="Content Placeholder 4" descr="Please refer to the alt text for step 43 for a complete description of this screen. The user has clicked the &quot;Please select an option&quot; field, revealing the associated dropdown menu. there are three options on this menu. The options are: Sign and Submit, Return, and Cancel. The dropdown menu is indicated by a red box." title="Claim Screen"/>
          <p:cNvPicPr>
            <a:picLocks noGrp="1"/>
          </p:cNvPicPr>
          <p:nvPr>
            <p:ph idx="1"/>
          </p:nvPr>
        </p:nvPicPr>
        <p:blipFill rotWithShape="1">
          <a:blip r:embed="rId2"/>
          <a:srcRect l="12215" t="12445" r="47472" b="19236"/>
          <a:stretch/>
        </p:blipFill>
        <p:spPr bwMode="auto">
          <a:xfrm>
            <a:off x="1432725" y="1698625"/>
            <a:ext cx="6259501" cy="4662488"/>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3733800" y="2737207"/>
            <a:ext cx="4572000" cy="2585323"/>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If the claim appears complete, correct, and ready to submit, click the </a:t>
            </a:r>
            <a:r>
              <a:rPr lang="en-US" sz="1800" b="1" dirty="0">
                <a:solidFill>
                  <a:srgbClr val="00B0F0"/>
                </a:solidFill>
                <a:latin typeface="Arial" panose="020B0604020202020204" pitchFamily="34" charset="0"/>
                <a:ea typeface="Arial" panose="020B0604020202020204" pitchFamily="34" charset="0"/>
              </a:rPr>
              <a:t>Sign and Submit </a:t>
            </a:r>
            <a:r>
              <a:rPr lang="en-US" sz="1800" dirty="0">
                <a:solidFill>
                  <a:srgbClr val="00B0F0"/>
                </a:solidFill>
                <a:latin typeface="Arial" panose="020B0604020202020204" pitchFamily="34" charset="0"/>
                <a:ea typeface="Arial" panose="020B0604020202020204" pitchFamily="34" charset="0"/>
              </a:rPr>
              <a:t>option on the </a:t>
            </a:r>
            <a:r>
              <a:rPr lang="en-US" sz="1800" b="1" dirty="0">
                <a:solidFill>
                  <a:srgbClr val="00B0F0"/>
                </a:solidFill>
                <a:latin typeface="Arial" panose="020B0604020202020204" pitchFamily="34" charset="0"/>
                <a:ea typeface="Arial" panose="020B0604020202020204" pitchFamily="34" charset="0"/>
              </a:rPr>
              <a:t>Please select an option </a:t>
            </a:r>
            <a:r>
              <a:rPr lang="en-US" sz="1800" dirty="0">
                <a:solidFill>
                  <a:srgbClr val="00B0F0"/>
                </a:solidFill>
                <a:latin typeface="Arial" panose="020B0604020202020204" pitchFamily="34" charset="0"/>
                <a:ea typeface="Arial" panose="020B0604020202020204" pitchFamily="34" charset="0"/>
              </a:rPr>
              <a:t>dropdown menu to proceed with digitally signing the claim and submitting it to the awarding agency.</a:t>
            </a:r>
            <a:r>
              <a:rPr lang="en-US" sz="1800" b="1" dirty="0">
                <a:solidFill>
                  <a:srgbClr val="00B0F0"/>
                </a:solidFill>
                <a:latin typeface="Arial" panose="020B0604020202020204" pitchFamily="34" charset="0"/>
                <a:ea typeface="Arial" panose="020B0604020202020204" pitchFamily="34" charset="0"/>
              </a:rPr>
              <a:t> </a:t>
            </a:r>
            <a:r>
              <a:rPr lang="en-US" sz="1800" dirty="0">
                <a:solidFill>
                  <a:srgbClr val="00B0F0"/>
                </a:solidFill>
                <a:latin typeface="Arial" panose="020B0604020202020204" pitchFamily="34" charset="0"/>
                <a:ea typeface="Arial" panose="020B0604020202020204" pitchFamily="34" charset="0"/>
              </a:rPr>
              <a:t>The </a:t>
            </a:r>
            <a:r>
              <a:rPr lang="en-US" sz="1800" b="1" dirty="0">
                <a:solidFill>
                  <a:srgbClr val="00B0F0"/>
                </a:solidFill>
                <a:latin typeface="Arial" panose="020B0604020202020204" pitchFamily="34" charset="0"/>
                <a:ea typeface="Arial" panose="020B0604020202020204" pitchFamily="34" charset="0"/>
              </a:rPr>
              <a:t>Return </a:t>
            </a:r>
            <a:r>
              <a:rPr lang="en-US" sz="1800" dirty="0">
                <a:solidFill>
                  <a:srgbClr val="00B0F0"/>
                </a:solidFill>
                <a:latin typeface="Arial" panose="020B0604020202020204" pitchFamily="34" charset="0"/>
                <a:ea typeface="Arial" panose="020B0604020202020204" pitchFamily="34" charset="0"/>
              </a:rPr>
              <a:t>option will return the claim to the claim creator for editing. The </a:t>
            </a:r>
            <a:r>
              <a:rPr lang="en-US" sz="1800" b="1" dirty="0">
                <a:solidFill>
                  <a:srgbClr val="00B0F0"/>
                </a:solidFill>
                <a:latin typeface="Arial" panose="020B0604020202020204" pitchFamily="34" charset="0"/>
                <a:ea typeface="Arial" panose="020B0604020202020204" pitchFamily="34" charset="0"/>
              </a:rPr>
              <a:t>Cancel </a:t>
            </a:r>
            <a:r>
              <a:rPr lang="en-US" sz="1800" dirty="0">
                <a:solidFill>
                  <a:srgbClr val="00B0F0"/>
                </a:solidFill>
                <a:latin typeface="Arial" panose="020B0604020202020204" pitchFamily="34" charset="0"/>
                <a:ea typeface="Arial" panose="020B0604020202020204" pitchFamily="34" charset="0"/>
              </a:rPr>
              <a:t>option will cancel and void the claim.</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p:nvPr/>
        </p:nvCxnSpPr>
        <p:spPr bwMode="auto">
          <a:xfrm>
            <a:off x="1066800" y="4648200"/>
            <a:ext cx="762000" cy="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40362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54</a:t>
            </a:fld>
            <a:endParaRPr lang="en-US" dirty="0"/>
          </a:p>
        </p:txBody>
      </p:sp>
      <p:pic>
        <p:nvPicPr>
          <p:cNvPr id="5" name="Content Placeholder 4" descr="Please refer to the alt text for step 43 for a complete description of this screen. The user has selected the option &quot;Sign and Submit&quot; from the dropdown menu. This has generated additional buttons and information on the Claim screen. Below the &quot;Please select an option&quot; field is a legal notice message and a button labeled &quot;Legal Notice&quot;. The &quot;Legal Notice&quot; button is indicated with a red box. Below this is a digital signature section with a button labeled &quot;Complete Signature&quot;. This button is currently not clickable, as the user must view the legal notice before digitally signing the claim. " title="Claim Screen"/>
          <p:cNvPicPr>
            <a:picLocks noGrp="1"/>
          </p:cNvPicPr>
          <p:nvPr>
            <p:ph idx="1"/>
          </p:nvPr>
        </p:nvPicPr>
        <p:blipFill rotWithShape="1">
          <a:blip r:embed="rId2"/>
          <a:srcRect l="11979" t="11518" r="13391" b="18195"/>
          <a:stretch/>
        </p:blipFill>
        <p:spPr bwMode="auto">
          <a:xfrm>
            <a:off x="271463" y="2207501"/>
            <a:ext cx="8582025" cy="3644736"/>
          </a:xfrm>
          <a:prstGeom prst="rect">
            <a:avLst/>
          </a:prstGeom>
          <a:ln w="12700">
            <a:solidFill>
              <a:schemeClr val="tx1"/>
            </a:solidFill>
          </a:ln>
          <a:extLst>
            <a:ext uri="{53640926-AAD7-44D8-BBD7-CCE9431645EC}">
              <a14:shadowObscured xmlns:a14="http://schemas.microsoft.com/office/drawing/2010/main"/>
            </a:ext>
          </a:extLst>
        </p:spPr>
      </p:pic>
      <p:cxnSp>
        <p:nvCxnSpPr>
          <p:cNvPr id="7" name="Straight Arrow Connector 6"/>
          <p:cNvCxnSpPr>
            <a:stCxn id="3" idx="1"/>
          </p:cNvCxnSpPr>
          <p:nvPr/>
        </p:nvCxnSpPr>
        <p:spPr bwMode="auto">
          <a:xfrm flipH="1">
            <a:off x="1066800" y="3211562"/>
            <a:ext cx="2570165" cy="1741438"/>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3636965" y="2057400"/>
            <a:ext cx="4572000" cy="2308324"/>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Once you select the </a:t>
            </a:r>
            <a:r>
              <a:rPr lang="en-US" sz="1800" b="1" dirty="0">
                <a:solidFill>
                  <a:srgbClr val="00B0F0"/>
                </a:solidFill>
                <a:latin typeface="Arial" panose="020B0604020202020204" pitchFamily="34" charset="0"/>
                <a:ea typeface="Arial" panose="020B0604020202020204" pitchFamily="34" charset="0"/>
              </a:rPr>
              <a:t>Sign and Submit </a:t>
            </a:r>
            <a:r>
              <a:rPr lang="en-US" sz="1800" dirty="0">
                <a:solidFill>
                  <a:srgbClr val="00B0F0"/>
                </a:solidFill>
                <a:latin typeface="Arial" panose="020B0604020202020204" pitchFamily="34" charset="0"/>
                <a:ea typeface="Arial" panose="020B0604020202020204" pitchFamily="34" charset="0"/>
              </a:rPr>
              <a:t>option, you must review and agree to the legal notice/terms and conditions before submitting the claim to your agency. To review and accept the terms and conditions, click the </a:t>
            </a:r>
            <a:r>
              <a:rPr lang="en-US" sz="1800" b="1" dirty="0">
                <a:solidFill>
                  <a:srgbClr val="00B0F0"/>
                </a:solidFill>
                <a:latin typeface="Arial" panose="020B0604020202020204" pitchFamily="34" charset="0"/>
                <a:ea typeface="Arial" panose="020B0604020202020204" pitchFamily="34" charset="0"/>
              </a:rPr>
              <a:t>Legal Notice </a:t>
            </a:r>
            <a:r>
              <a:rPr lang="en-US" sz="1800" dirty="0">
                <a:solidFill>
                  <a:srgbClr val="00B0F0"/>
                </a:solidFill>
                <a:latin typeface="Arial" panose="020B0604020202020204" pitchFamily="34" charset="0"/>
                <a:ea typeface="Arial" panose="020B0604020202020204" pitchFamily="34" charset="0"/>
              </a:rPr>
              <a:t>button. This will open the </a:t>
            </a:r>
            <a:r>
              <a:rPr lang="en-US" sz="1800" b="1" dirty="0">
                <a:solidFill>
                  <a:srgbClr val="00B0F0"/>
                </a:solidFill>
                <a:latin typeface="Arial" panose="020B0604020202020204" pitchFamily="34" charset="0"/>
                <a:ea typeface="Arial" panose="020B0604020202020204" pitchFamily="34" charset="0"/>
              </a:rPr>
              <a:t>Legal Notice </a:t>
            </a:r>
            <a:r>
              <a:rPr lang="en-US" sz="1800" dirty="0">
                <a:solidFill>
                  <a:srgbClr val="00B0F0"/>
                </a:solidFill>
                <a:latin typeface="Arial" panose="020B0604020202020204" pitchFamily="34" charset="0"/>
                <a:ea typeface="Arial" panose="020B0604020202020204" pitchFamily="34" charset="0"/>
              </a:rPr>
              <a:t>popup window.</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745988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55</a:t>
            </a:fld>
            <a:endParaRPr lang="en-US" dirty="0"/>
          </a:p>
        </p:txBody>
      </p:sp>
      <p:pic>
        <p:nvPicPr>
          <p:cNvPr id="5" name="Content Placeholder 4" descr="This is a screenshot of the Legal Notice popup window, which appears when the user clicks the Legal Notice button on the Claim screen. Across the top of the window is the window titel, Legal Notice, on the far left, and an X button, on the far right. At the bottom of the window are two buttons labeled &quot;OK&quot; and &quot;Cancel&quot;. The body of the window is made up of a box which contains a lengthy amount of legal notice text. The user must scroll down to view all of the text." title="Legal Notice Popup Window"/>
          <p:cNvPicPr>
            <a:picLocks noGrp="1"/>
          </p:cNvPicPr>
          <p:nvPr>
            <p:ph idx="1"/>
          </p:nvPr>
        </p:nvPicPr>
        <p:blipFill rotWithShape="1">
          <a:blip r:embed="rId2">
            <a:extLst>
              <a:ext uri="{28A0092B-C50C-407E-A947-70E740481C1C}">
                <a14:useLocalDpi xmlns:a14="http://schemas.microsoft.com/office/drawing/2010/main" val="0"/>
              </a:ext>
            </a:extLst>
          </a:blip>
          <a:srcRect l="11601" t="16937" b="1098"/>
          <a:stretch/>
        </p:blipFill>
        <p:spPr bwMode="auto">
          <a:xfrm>
            <a:off x="271463" y="1909451"/>
            <a:ext cx="8582025" cy="4240836"/>
          </a:xfrm>
          <a:prstGeom prst="rect">
            <a:avLst/>
          </a:prstGeom>
          <a:noFill/>
          <a:ln w="12700" cap="flat" cmpd="sng" algn="ctr">
            <a:solidFill>
              <a:srgbClr val="000000"/>
            </a:solidFill>
            <a:prstDash val="solid"/>
            <a:miter lim="800000"/>
            <a:headEnd type="none" w="med" len="med"/>
            <a:tailEnd type="none" w="med" len="med"/>
          </a:ln>
          <a:effectLst/>
          <a:extLst>
            <a:ext uri="{53640926-AAD7-44D8-BBD7-CCE9431645EC}">
              <a14:shadowObscured xmlns:a14="http://schemas.microsoft.com/office/drawing/2010/main"/>
            </a:ext>
          </a:extLst>
        </p:spPr>
      </p:pic>
      <p:sp>
        <p:nvSpPr>
          <p:cNvPr id="3" name="Rectangle 2"/>
          <p:cNvSpPr/>
          <p:nvPr/>
        </p:nvSpPr>
        <p:spPr>
          <a:xfrm>
            <a:off x="2286000" y="2828836"/>
            <a:ext cx="4572000" cy="646331"/>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Scroll along the </a:t>
            </a:r>
            <a:r>
              <a:rPr lang="en-US" sz="1800" b="1" dirty="0">
                <a:solidFill>
                  <a:srgbClr val="00B0F0"/>
                </a:solidFill>
                <a:latin typeface="Arial" panose="020B0604020202020204" pitchFamily="34" charset="0"/>
                <a:ea typeface="Arial" panose="020B0604020202020204" pitchFamily="34" charset="0"/>
              </a:rPr>
              <a:t>Legal Notice </a:t>
            </a:r>
            <a:r>
              <a:rPr lang="en-US" sz="1800" dirty="0">
                <a:solidFill>
                  <a:srgbClr val="00B0F0"/>
                </a:solidFill>
                <a:latin typeface="Arial" panose="020B0604020202020204" pitchFamily="34" charset="0"/>
                <a:ea typeface="Arial" panose="020B0604020202020204" pitchFamily="34" charset="0"/>
              </a:rPr>
              <a:t>popup window to review the terms and conditions.</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295724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56</a:t>
            </a:fld>
            <a:endParaRPr lang="en-US" dirty="0"/>
          </a:p>
        </p:txBody>
      </p:sp>
      <p:pic>
        <p:nvPicPr>
          <p:cNvPr id="5" name="Content Placeholder 4" descr="Please refer to the alt text for step 46 for a complete description of this screen. The user has scrolled to the end of the legal notice text. At the end of the text is a checkbox next to the following statement: &quot;I agree with the listed Terms and Conditions&quot;. This checkbox and statement are indicated by a red box." title="Legal Notice Popup Window"/>
          <p:cNvPicPr>
            <a:picLocks noGrp="1"/>
          </p:cNvPicPr>
          <p:nvPr>
            <p:ph idx="1"/>
          </p:nvPr>
        </p:nvPicPr>
        <p:blipFill rotWithShape="1">
          <a:blip r:embed="rId2"/>
          <a:srcRect l="11970" t="58304" r="32490" b="1270"/>
          <a:stretch/>
        </p:blipFill>
        <p:spPr bwMode="auto">
          <a:xfrm>
            <a:off x="271463" y="2491249"/>
            <a:ext cx="8582025" cy="3077240"/>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Rectangle 2"/>
          <p:cNvSpPr/>
          <p:nvPr/>
        </p:nvSpPr>
        <p:spPr>
          <a:xfrm>
            <a:off x="2286000" y="2090172"/>
            <a:ext cx="4572000" cy="1477328"/>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Once you have reviewed the legal notice, scroll to the bottom of the </a:t>
            </a:r>
            <a:r>
              <a:rPr lang="en-US" sz="1800" b="1" dirty="0">
                <a:solidFill>
                  <a:srgbClr val="00B0F0"/>
                </a:solidFill>
                <a:latin typeface="Arial" panose="020B0604020202020204" pitchFamily="34" charset="0"/>
                <a:ea typeface="Arial" panose="020B0604020202020204" pitchFamily="34" charset="0"/>
              </a:rPr>
              <a:t>Legal Notice </a:t>
            </a:r>
            <a:r>
              <a:rPr lang="en-US" sz="1800" dirty="0">
                <a:solidFill>
                  <a:srgbClr val="00B0F0"/>
                </a:solidFill>
                <a:latin typeface="Arial" panose="020B0604020202020204" pitchFamily="34" charset="0"/>
                <a:ea typeface="Arial" panose="020B0604020202020204" pitchFamily="34" charset="0"/>
              </a:rPr>
              <a:t>popup window and click the checkbox to the left of the </a:t>
            </a:r>
            <a:r>
              <a:rPr lang="en-US" sz="1800" b="1" dirty="0">
                <a:solidFill>
                  <a:srgbClr val="00B0F0"/>
                </a:solidFill>
                <a:latin typeface="Arial" panose="020B0604020202020204" pitchFamily="34" charset="0"/>
                <a:ea typeface="Arial" panose="020B0604020202020204" pitchFamily="34" charset="0"/>
              </a:rPr>
              <a:t>I agree with the listed Terms and Conditions </a:t>
            </a:r>
            <a:r>
              <a:rPr lang="en-US" sz="1800" dirty="0">
                <a:solidFill>
                  <a:srgbClr val="00B0F0"/>
                </a:solidFill>
                <a:latin typeface="Arial" panose="020B0604020202020204" pitchFamily="34" charset="0"/>
                <a:ea typeface="Arial" panose="020B0604020202020204" pitchFamily="34" charset="0"/>
              </a:rPr>
              <a:t>statement.</a:t>
            </a:r>
            <a:endParaRPr lang="en-US" sz="1800" b="1" dirty="0">
              <a:solidFill>
                <a:srgbClr val="00B0F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8328642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57</a:t>
            </a:fld>
            <a:endParaRPr lang="en-US" dirty="0"/>
          </a:p>
        </p:txBody>
      </p:sp>
      <p:pic>
        <p:nvPicPr>
          <p:cNvPr id="5" name="Content Placeholder 4" descr="Please refer to the alt text for step 46 for a complete description of this screen. The user has clicked the checkbox for &quot;I agree with the listed Terms and Conditions&quot;. The &quot;OK&quot; button at the bottom of the window is indicated by a red box." title="Legal Notice Popup Window"/>
          <p:cNvPicPr>
            <a:picLocks noGrp="1"/>
          </p:cNvPicPr>
          <p:nvPr>
            <p:ph idx="1"/>
          </p:nvPr>
        </p:nvPicPr>
        <p:blipFill rotWithShape="1">
          <a:blip r:embed="rId2"/>
          <a:srcRect l="12038" t="58170" r="32543" b="1213"/>
          <a:stretch/>
        </p:blipFill>
        <p:spPr bwMode="auto">
          <a:xfrm>
            <a:off x="271463" y="2483096"/>
            <a:ext cx="8582025" cy="3093545"/>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Rectangle 2"/>
          <p:cNvSpPr/>
          <p:nvPr/>
        </p:nvSpPr>
        <p:spPr>
          <a:xfrm>
            <a:off x="2286000" y="2274838"/>
            <a:ext cx="4572000" cy="1200329"/>
          </a:xfrm>
          <a:prstGeom prst="rect">
            <a:avLst/>
          </a:prstGeom>
          <a:solidFill>
            <a:schemeClr val="bg1"/>
          </a:solidFill>
          <a:ln w="38100">
            <a:solidFill>
              <a:srgbClr val="00B0F0"/>
            </a:solidFill>
          </a:ln>
        </p:spPr>
        <p:txBody>
          <a:bodyPr>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Click the </a:t>
            </a:r>
            <a:r>
              <a:rPr lang="en-US" sz="1800" b="1" dirty="0">
                <a:solidFill>
                  <a:srgbClr val="00B0F0"/>
                </a:solidFill>
                <a:latin typeface="Arial" panose="020B0604020202020204" pitchFamily="34" charset="0"/>
                <a:ea typeface="Arial" panose="020B0604020202020204" pitchFamily="34" charset="0"/>
              </a:rPr>
              <a:t>OK </a:t>
            </a:r>
            <a:r>
              <a:rPr lang="en-US" sz="1800" dirty="0">
                <a:solidFill>
                  <a:srgbClr val="00B0F0"/>
                </a:solidFill>
                <a:latin typeface="Arial" panose="020B0604020202020204" pitchFamily="34" charset="0"/>
                <a:ea typeface="Arial" panose="020B0604020202020204" pitchFamily="34" charset="0"/>
              </a:rPr>
              <a:t>button to submit your acceptance of the legal notice and proceed with claim submission. This will close the </a:t>
            </a:r>
            <a:r>
              <a:rPr lang="en-US" sz="1800" b="1" dirty="0">
                <a:solidFill>
                  <a:srgbClr val="00B0F0"/>
                </a:solidFill>
                <a:latin typeface="Arial" panose="020B0604020202020204" pitchFamily="34" charset="0"/>
                <a:ea typeface="Arial" panose="020B0604020202020204" pitchFamily="34" charset="0"/>
              </a:rPr>
              <a:t>Legal Notice </a:t>
            </a:r>
            <a:r>
              <a:rPr lang="en-US" sz="1800" dirty="0">
                <a:solidFill>
                  <a:srgbClr val="00B0F0"/>
                </a:solidFill>
                <a:latin typeface="Arial" panose="020B0604020202020204" pitchFamily="34" charset="0"/>
                <a:ea typeface="Arial" panose="020B0604020202020204" pitchFamily="34" charset="0"/>
              </a:rPr>
              <a:t>popup window.</a:t>
            </a:r>
            <a:endParaRPr lang="en-US" sz="1800" b="1" dirty="0">
              <a:solidFill>
                <a:srgbClr val="00B0F0"/>
              </a:solidFill>
              <a:latin typeface="Arial" panose="020B0604020202020204" pitchFamily="34" charset="0"/>
              <a:ea typeface="Arial" panose="020B0604020202020204" pitchFamily="34" charset="0"/>
            </a:endParaRPr>
          </a:p>
        </p:txBody>
      </p:sp>
      <p:cxnSp>
        <p:nvCxnSpPr>
          <p:cNvPr id="7" name="Straight Arrow Connector 6"/>
          <p:cNvCxnSpPr/>
          <p:nvPr/>
        </p:nvCxnSpPr>
        <p:spPr bwMode="auto">
          <a:xfrm>
            <a:off x="5867400" y="5410200"/>
            <a:ext cx="762000" cy="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09482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58</a:t>
            </a:fld>
            <a:endParaRPr lang="en-US" dirty="0"/>
          </a:p>
        </p:txBody>
      </p:sp>
      <p:pic>
        <p:nvPicPr>
          <p:cNvPr id="5" name="Content Placeholder 4" descr="Please refer to the alt text for step 45 for a complete description of this screen. As the user has agreed with the legal notice, the &quot;Complete Signature&quot; button is now available to click. The &quot;Complete Signature&quot; button is indicated by a red box." title="Claim Screen"/>
          <p:cNvPicPr>
            <a:picLocks noGrp="1"/>
          </p:cNvPicPr>
          <p:nvPr>
            <p:ph idx="1"/>
          </p:nvPr>
        </p:nvPicPr>
        <p:blipFill rotWithShape="1">
          <a:blip r:embed="rId2"/>
          <a:srcRect l="12482" t="11474" r="50836" b="19421"/>
          <a:stretch/>
        </p:blipFill>
        <p:spPr bwMode="auto">
          <a:xfrm>
            <a:off x="457200" y="1697833"/>
            <a:ext cx="5105400" cy="4662488"/>
          </a:xfrm>
          <a:prstGeom prst="rect">
            <a:avLst/>
          </a:prstGeom>
          <a:ln w="12700">
            <a:solidFill>
              <a:schemeClr val="tx1"/>
            </a:solidFill>
          </a:ln>
          <a:extLst>
            <a:ext uri="{53640926-AAD7-44D8-BBD7-CCE9431645EC}">
              <a14:shadowObscured xmlns:a14="http://schemas.microsoft.com/office/drawing/2010/main"/>
            </a:ext>
          </a:extLst>
        </p:spPr>
      </p:pic>
      <p:sp>
        <p:nvSpPr>
          <p:cNvPr id="3" name="Rectangle 2"/>
          <p:cNvSpPr/>
          <p:nvPr/>
        </p:nvSpPr>
        <p:spPr>
          <a:xfrm>
            <a:off x="5638800" y="1724085"/>
            <a:ext cx="3048000" cy="4524315"/>
          </a:xfrm>
          <a:prstGeom prst="rect">
            <a:avLst/>
          </a:prstGeom>
        </p:spPr>
        <p:txBody>
          <a:bodyPr wrap="square">
            <a:spAutoFit/>
          </a:bodyPr>
          <a:lstStyle/>
          <a:p>
            <a:pPr marR="0" lvl="0">
              <a:spcBef>
                <a:spcPts val="2400"/>
              </a:spcBef>
              <a:spcAft>
                <a:spcPts val="0"/>
              </a:spcAft>
            </a:pPr>
            <a:r>
              <a:rPr lang="en-US" sz="1800" dirty="0">
                <a:solidFill>
                  <a:srgbClr val="00B0F0"/>
                </a:solidFill>
                <a:latin typeface="Arial" panose="020B0604020202020204" pitchFamily="34" charset="0"/>
                <a:ea typeface="Arial" panose="020B0604020202020204" pitchFamily="34" charset="0"/>
              </a:rPr>
              <a:t>Once you click the </a:t>
            </a:r>
            <a:r>
              <a:rPr lang="en-US" sz="1800" b="1" dirty="0">
                <a:solidFill>
                  <a:srgbClr val="00B0F0"/>
                </a:solidFill>
                <a:latin typeface="Arial" panose="020B0604020202020204" pitchFamily="34" charset="0"/>
                <a:ea typeface="Arial" panose="020B0604020202020204" pitchFamily="34" charset="0"/>
              </a:rPr>
              <a:t>OK </a:t>
            </a:r>
            <a:r>
              <a:rPr lang="en-US" sz="1800" dirty="0">
                <a:solidFill>
                  <a:srgbClr val="00B0F0"/>
                </a:solidFill>
                <a:latin typeface="Arial" panose="020B0604020202020204" pitchFamily="34" charset="0"/>
                <a:ea typeface="Arial" panose="020B0604020202020204" pitchFamily="34" charset="0"/>
              </a:rPr>
              <a:t>button, you will be returned to the </a:t>
            </a:r>
            <a:r>
              <a:rPr lang="en-US" sz="1800" b="1" dirty="0">
                <a:solidFill>
                  <a:srgbClr val="00B0F0"/>
                </a:solidFill>
                <a:latin typeface="Arial" panose="020B0604020202020204" pitchFamily="34" charset="0"/>
                <a:ea typeface="Arial" panose="020B0604020202020204" pitchFamily="34" charset="0"/>
              </a:rPr>
              <a:t>Claim </a:t>
            </a:r>
            <a:r>
              <a:rPr lang="en-US" sz="1800" dirty="0">
                <a:solidFill>
                  <a:srgbClr val="00B0F0"/>
                </a:solidFill>
                <a:latin typeface="Arial" panose="020B0604020202020204" pitchFamily="34" charset="0"/>
                <a:ea typeface="Arial" panose="020B0604020202020204" pitchFamily="34" charset="0"/>
              </a:rPr>
              <a:t>screen. Click the </a:t>
            </a:r>
            <a:r>
              <a:rPr lang="en-US" sz="1800" b="1" dirty="0">
                <a:solidFill>
                  <a:srgbClr val="00B0F0"/>
                </a:solidFill>
                <a:latin typeface="Arial" panose="020B0604020202020204" pitchFamily="34" charset="0"/>
                <a:ea typeface="Arial" panose="020B0604020202020204" pitchFamily="34" charset="0"/>
              </a:rPr>
              <a:t>Complete Signature </a:t>
            </a:r>
            <a:r>
              <a:rPr lang="en-US" sz="1800" dirty="0">
                <a:solidFill>
                  <a:srgbClr val="00B0F0"/>
                </a:solidFill>
                <a:latin typeface="Arial" panose="020B0604020202020204" pitchFamily="34" charset="0"/>
                <a:ea typeface="Arial" panose="020B0604020202020204" pitchFamily="34" charset="0"/>
              </a:rPr>
              <a:t>button to finalize your digital signature and submit the claim to your agency.</a:t>
            </a:r>
            <a:r>
              <a:rPr lang="en-US" sz="1800" b="1" dirty="0">
                <a:solidFill>
                  <a:srgbClr val="00B0F0"/>
                </a:solidFill>
                <a:latin typeface="Arial" panose="020B0604020202020204" pitchFamily="34" charset="0"/>
                <a:ea typeface="Arial" panose="020B0604020202020204" pitchFamily="34" charset="0"/>
              </a:rPr>
              <a:t> </a:t>
            </a:r>
            <a:r>
              <a:rPr lang="en-US" sz="1800" dirty="0">
                <a:solidFill>
                  <a:srgbClr val="00B0F0"/>
                </a:solidFill>
                <a:latin typeface="Arial" panose="020B0604020202020204" pitchFamily="34" charset="0"/>
                <a:ea typeface="Arial" panose="020B0604020202020204" pitchFamily="34" charset="0"/>
              </a:rPr>
              <a:t>If submission is successful, the system should display a confirmation message. Otherwise, you can confirm the successful submission by checking that the claim no longer appears on your worklist/actionable items list.</a:t>
            </a:r>
            <a:r>
              <a:rPr lang="en-US" sz="1800" b="1" dirty="0">
                <a:solidFill>
                  <a:srgbClr val="00B0F0"/>
                </a:solidFill>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771433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latin typeface="Arial" charset="0"/>
                <a:cs typeface="Arial" charset="0"/>
              </a:rPr>
              <a:t>Module Summary</a:t>
            </a:r>
          </a:p>
        </p:txBody>
      </p:sp>
      <p:sp>
        <p:nvSpPr>
          <p:cNvPr id="13315" name="Content Placeholder 2"/>
          <p:cNvSpPr>
            <a:spLocks noGrp="1"/>
          </p:cNvSpPr>
          <p:nvPr>
            <p:ph idx="1"/>
          </p:nvPr>
        </p:nvSpPr>
        <p:spPr>
          <a:xfrm>
            <a:off x="446116" y="1676400"/>
            <a:ext cx="5421284" cy="4525963"/>
          </a:xfrm>
        </p:spPr>
        <p:txBody>
          <a:bodyPr/>
          <a:lstStyle/>
          <a:p>
            <a:pPr marL="0" indent="0">
              <a:buFont typeface="Arial" pitchFamily="34" charset="0"/>
              <a:buNone/>
              <a:defRPr/>
            </a:pPr>
            <a:r>
              <a:rPr lang="en-US" sz="2000" dirty="0"/>
              <a:t>In this module, you have learned to:</a:t>
            </a:r>
          </a:p>
          <a:p>
            <a:pPr marL="0" indent="0">
              <a:buFont typeface="Arial" pitchFamily="34" charset="0"/>
              <a:buNone/>
              <a:defRPr/>
            </a:pPr>
            <a:endParaRPr lang="en-US" sz="2000" dirty="0"/>
          </a:p>
          <a:p>
            <a:pPr lvl="1" algn="just">
              <a:lnSpc>
                <a:spcPct val="150000"/>
              </a:lnSpc>
              <a:buFont typeface="Arial" panose="020B0604020202020204" pitchFamily="34" charset="0"/>
              <a:buChar char="–"/>
              <a:defRPr/>
            </a:pPr>
            <a:r>
              <a:rPr lang="en-US" dirty="0">
                <a:latin typeface="Calibri (body)"/>
              </a:rPr>
              <a:t>Describe the ezFedGrants claims creation process</a:t>
            </a:r>
          </a:p>
          <a:p>
            <a:pPr lvl="1" algn="just">
              <a:lnSpc>
                <a:spcPct val="150000"/>
              </a:lnSpc>
              <a:buFont typeface="Arial" panose="020B0604020202020204" pitchFamily="34" charset="0"/>
              <a:buChar char="–"/>
              <a:defRPr/>
            </a:pPr>
            <a:r>
              <a:rPr lang="en-US" dirty="0">
                <a:latin typeface="Calibri (body)"/>
              </a:rPr>
              <a:t>Describe the ezFedGrants claims submission process</a:t>
            </a:r>
          </a:p>
          <a:p>
            <a:pPr lvl="1" algn="just">
              <a:lnSpc>
                <a:spcPct val="150000"/>
              </a:lnSpc>
              <a:buFont typeface="Arial" panose="020B0604020202020204" pitchFamily="34" charset="0"/>
              <a:buChar char="–"/>
              <a:defRPr/>
            </a:pPr>
            <a:r>
              <a:rPr lang="en-US" dirty="0">
                <a:latin typeface="Calibri (body)"/>
              </a:rPr>
              <a:t>Explain the functionality, goals and benefits of ezFedGrants</a:t>
            </a:r>
          </a:p>
          <a:p>
            <a:pPr marL="0" indent="0">
              <a:buFont typeface="Arial" pitchFamily="34" charset="0"/>
              <a:buNone/>
              <a:defRPr/>
            </a:pPr>
            <a:endParaRPr lang="en-US" dirty="0"/>
          </a:p>
        </p:txBody>
      </p:sp>
      <p:sp>
        <p:nvSpPr>
          <p:cNvPr id="2" name="Slide Number Placeholder 1"/>
          <p:cNvSpPr>
            <a:spLocks noGrp="1"/>
          </p:cNvSpPr>
          <p:nvPr>
            <p:ph type="sldNum" sz="quarter" idx="10"/>
          </p:nvPr>
        </p:nvSpPr>
        <p:spPr/>
        <p:txBody>
          <a:bodyPr/>
          <a:lstStyle/>
          <a:p>
            <a:pPr>
              <a:defRPr/>
            </a:pPr>
            <a:fld id="{AB819356-DE13-42BF-B215-0A2DEF5CE21B}" type="slidenum">
              <a:rPr lang="en-US" smtClean="0"/>
              <a:pPr>
                <a:defRPr/>
              </a:pPr>
              <a:t>59</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905000"/>
            <a:ext cx="2743200" cy="4355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7504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latin typeface="Arial" charset="0"/>
                <a:cs typeface="Arial" charset="0"/>
              </a:rPr>
              <a:t>Objectives</a:t>
            </a:r>
          </a:p>
        </p:txBody>
      </p:sp>
      <p:sp>
        <p:nvSpPr>
          <p:cNvPr id="13315" name="Content Placeholder 2"/>
          <p:cNvSpPr>
            <a:spLocks noGrp="1"/>
          </p:cNvSpPr>
          <p:nvPr>
            <p:ph idx="1"/>
          </p:nvPr>
        </p:nvSpPr>
        <p:spPr>
          <a:xfrm>
            <a:off x="446116" y="1676400"/>
            <a:ext cx="5421284" cy="4525963"/>
          </a:xfrm>
        </p:spPr>
        <p:txBody>
          <a:bodyPr/>
          <a:lstStyle/>
          <a:p>
            <a:pPr marL="0" indent="0">
              <a:lnSpc>
                <a:spcPct val="150000"/>
              </a:lnSpc>
              <a:buFont typeface="Arial" pitchFamily="34" charset="0"/>
              <a:buNone/>
              <a:defRPr/>
            </a:pPr>
            <a:r>
              <a:rPr lang="en-US" sz="2000" dirty="0"/>
              <a:t>After completing this module, you will be able to:</a:t>
            </a:r>
          </a:p>
          <a:p>
            <a:pPr lvl="1" algn="just">
              <a:lnSpc>
                <a:spcPct val="150000"/>
              </a:lnSpc>
              <a:buFont typeface="Arial" panose="020B0604020202020204" pitchFamily="34" charset="0"/>
              <a:buChar char="–"/>
              <a:defRPr/>
            </a:pPr>
            <a:r>
              <a:rPr lang="en-US" sz="1800" dirty="0">
                <a:latin typeface="Calibri (body)"/>
              </a:rPr>
              <a:t>Describe the ezFedGrants claims creation process</a:t>
            </a:r>
          </a:p>
          <a:p>
            <a:pPr lvl="1" algn="just">
              <a:lnSpc>
                <a:spcPct val="150000"/>
              </a:lnSpc>
              <a:buFont typeface="Arial" panose="020B0604020202020204" pitchFamily="34" charset="0"/>
              <a:buChar char="–"/>
              <a:defRPr/>
            </a:pPr>
            <a:r>
              <a:rPr lang="en-US" sz="1800" dirty="0">
                <a:latin typeface="Calibri (body)"/>
              </a:rPr>
              <a:t>Describe the ezFedGrants claims submission process</a:t>
            </a:r>
          </a:p>
          <a:p>
            <a:pPr lvl="1" algn="just">
              <a:lnSpc>
                <a:spcPct val="150000"/>
              </a:lnSpc>
              <a:buFont typeface="Arial" panose="020B0604020202020204" pitchFamily="34" charset="0"/>
              <a:buChar char="–"/>
              <a:defRPr/>
            </a:pPr>
            <a:r>
              <a:rPr lang="en-US" sz="1800" dirty="0">
                <a:latin typeface="Calibri (body)"/>
              </a:rPr>
              <a:t>Explain the functionality, goals and benefits of </a:t>
            </a:r>
            <a:r>
              <a:rPr lang="en-US" sz="1800" dirty="0" err="1">
                <a:latin typeface="Calibri (body)"/>
              </a:rPr>
              <a:t>ezFedGrants</a:t>
            </a:r>
            <a:endParaRPr lang="en-US" sz="1800" dirty="0">
              <a:latin typeface="Calibri (body)"/>
            </a:endParaRPr>
          </a:p>
          <a:p>
            <a:pPr marL="0" indent="0">
              <a:buFont typeface="Arial" pitchFamily="34" charset="0"/>
              <a:buNone/>
              <a:defRPr/>
            </a:pPr>
            <a:endParaRPr lang="en-US" dirty="0"/>
          </a:p>
        </p:txBody>
      </p:sp>
      <p:sp>
        <p:nvSpPr>
          <p:cNvPr id="2" name="Slide Number Placeholder 1"/>
          <p:cNvSpPr>
            <a:spLocks noGrp="1"/>
          </p:cNvSpPr>
          <p:nvPr>
            <p:ph type="sldNum" sz="quarter" idx="10"/>
          </p:nvPr>
        </p:nvSpPr>
        <p:spPr/>
        <p:txBody>
          <a:bodyPr/>
          <a:lstStyle/>
          <a:p>
            <a:pPr>
              <a:defRPr/>
            </a:pPr>
            <a:fld id="{AB819356-DE13-42BF-B215-0A2DEF5CE21B}" type="slidenum">
              <a:rPr lang="en-US" smtClean="0"/>
              <a:pPr>
                <a:defRPr/>
              </a:pPr>
              <a:t>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828800"/>
            <a:ext cx="2743200" cy="4343400"/>
          </a:xfrm>
          <a:prstGeom prst="rect">
            <a:avLst/>
          </a:prstGeom>
        </p:spPr>
      </p:pic>
    </p:spTree>
    <p:extLst>
      <p:ext uri="{BB962C8B-B14F-4D97-AF65-F5344CB8AC3E}">
        <p14:creationId xmlns:p14="http://schemas.microsoft.com/office/powerpoint/2010/main" val="18569885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latin typeface="Arial" charset="0"/>
                <a:cs typeface="Arial" charset="0"/>
              </a:rPr>
              <a:t>Agenda</a:t>
            </a:r>
          </a:p>
        </p:txBody>
      </p:sp>
      <p:sp>
        <p:nvSpPr>
          <p:cNvPr id="2" name="Slide Number Placeholder 1"/>
          <p:cNvSpPr>
            <a:spLocks noGrp="1"/>
          </p:cNvSpPr>
          <p:nvPr>
            <p:ph type="sldNum" sz="quarter" idx="10"/>
          </p:nvPr>
        </p:nvSpPr>
        <p:spPr/>
        <p:txBody>
          <a:bodyPr/>
          <a:lstStyle/>
          <a:p>
            <a:pPr>
              <a:defRPr/>
            </a:pPr>
            <a:fld id="{AB819356-DE13-42BF-B215-0A2DEF5CE21B}" type="slidenum">
              <a:rPr lang="en-US" smtClean="0"/>
              <a:pPr>
                <a:defRPr/>
              </a:pPr>
              <a:t>60</a:t>
            </a:fld>
            <a:endParaRPr lang="en-US" dirty="0"/>
          </a:p>
        </p:txBody>
      </p:sp>
      <p:grpSp>
        <p:nvGrpSpPr>
          <p:cNvPr id="3" name="Group 2"/>
          <p:cNvGrpSpPr/>
          <p:nvPr/>
        </p:nvGrpSpPr>
        <p:grpSpPr>
          <a:xfrm>
            <a:off x="228600" y="1752600"/>
            <a:ext cx="8534400" cy="1833265"/>
            <a:chOff x="1143000" y="2205335"/>
            <a:chExt cx="7239000" cy="1833265"/>
          </a:xfrm>
        </p:grpSpPr>
        <p:sp>
          <p:nvSpPr>
            <p:cNvPr id="4" name="TextBox 3"/>
            <p:cNvSpPr txBox="1"/>
            <p:nvPr/>
          </p:nvSpPr>
          <p:spPr>
            <a:xfrm>
              <a:off x="1143000" y="2205335"/>
              <a:ext cx="7239000" cy="461665"/>
            </a:xfrm>
            <a:prstGeom prst="rect">
              <a:avLst/>
            </a:prstGeom>
            <a:noFill/>
          </p:spPr>
          <p:txBody>
            <a:bodyPr wrap="square" rtlCol="0">
              <a:spAutoFit/>
            </a:bodyPr>
            <a:lstStyle/>
            <a:p>
              <a:pPr marL="342900" indent="-342900">
                <a:buClr>
                  <a:srgbClr val="A88000"/>
                </a:buClr>
                <a:buSzPct val="100000"/>
                <a:buFont typeface="Wingdings" panose="05000000000000000000" pitchFamily="2" charset="2"/>
                <a:buChar char="§"/>
              </a:pPr>
              <a:r>
                <a:rPr lang="en-US" dirty="0"/>
                <a:t>Course Introduction</a:t>
              </a:r>
            </a:p>
          </p:txBody>
        </p:sp>
        <p:sp>
          <p:nvSpPr>
            <p:cNvPr id="14" name="TextBox 13"/>
            <p:cNvSpPr txBox="1"/>
            <p:nvPr/>
          </p:nvSpPr>
          <p:spPr>
            <a:xfrm>
              <a:off x="1143000" y="2662535"/>
              <a:ext cx="7239000" cy="461665"/>
            </a:xfrm>
            <a:prstGeom prst="rect">
              <a:avLst/>
            </a:prstGeom>
            <a:noFill/>
          </p:spPr>
          <p:txBody>
            <a:bodyPr wrap="square" rtlCol="0">
              <a:spAutoFit/>
            </a:bodyPr>
            <a:lstStyle/>
            <a:p>
              <a:pPr marL="342900" indent="-342900">
                <a:buClr>
                  <a:srgbClr val="A88000"/>
                </a:buClr>
                <a:buSzPct val="100000"/>
                <a:buFont typeface="Wingdings" panose="05000000000000000000" pitchFamily="2" charset="2"/>
                <a:buChar char="§"/>
              </a:pPr>
              <a:r>
                <a:rPr lang="en-US" dirty="0"/>
                <a:t>Module 1 – Creating and Submitting Claims</a:t>
              </a:r>
            </a:p>
          </p:txBody>
        </p:sp>
        <p:sp>
          <p:nvSpPr>
            <p:cNvPr id="15" name="TextBox 14"/>
            <p:cNvSpPr txBox="1"/>
            <p:nvPr/>
          </p:nvSpPr>
          <p:spPr>
            <a:xfrm>
              <a:off x="1143000" y="3119735"/>
              <a:ext cx="7239000" cy="461665"/>
            </a:xfrm>
            <a:prstGeom prst="rect">
              <a:avLst/>
            </a:prstGeom>
            <a:solidFill>
              <a:schemeClr val="accent2">
                <a:lumMod val="20000"/>
                <a:lumOff val="80000"/>
              </a:schemeClr>
            </a:solidFill>
          </p:spPr>
          <p:txBody>
            <a:bodyPr wrap="square" rtlCol="0">
              <a:spAutoFit/>
            </a:bodyPr>
            <a:lstStyle/>
            <a:p>
              <a:pPr marL="342900" indent="-342900">
                <a:buClr>
                  <a:srgbClr val="A88000"/>
                </a:buClr>
                <a:buSzPct val="100000"/>
                <a:buFont typeface="Wingdings" panose="05000000000000000000" pitchFamily="2" charset="2"/>
                <a:buChar char="§"/>
              </a:pPr>
              <a:r>
                <a:rPr lang="en-US" dirty="0"/>
                <a:t>Module 2 – Submitting Reports</a:t>
              </a:r>
            </a:p>
          </p:txBody>
        </p:sp>
        <p:sp>
          <p:nvSpPr>
            <p:cNvPr id="17" name="TextBox 16"/>
            <p:cNvSpPr txBox="1"/>
            <p:nvPr/>
          </p:nvSpPr>
          <p:spPr>
            <a:xfrm>
              <a:off x="1143000" y="3576935"/>
              <a:ext cx="7239000" cy="461665"/>
            </a:xfrm>
            <a:prstGeom prst="rect">
              <a:avLst/>
            </a:prstGeom>
            <a:noFill/>
          </p:spPr>
          <p:txBody>
            <a:bodyPr wrap="square" rtlCol="0">
              <a:spAutoFit/>
            </a:bodyPr>
            <a:lstStyle/>
            <a:p>
              <a:pPr marL="342900" indent="-342900">
                <a:buClr>
                  <a:srgbClr val="A88000"/>
                </a:buClr>
                <a:buSzPct val="100000"/>
                <a:buFont typeface="Wingdings" panose="05000000000000000000" pitchFamily="2" charset="2"/>
                <a:buChar char="§"/>
              </a:pPr>
              <a:r>
                <a:rPr lang="en-US" dirty="0"/>
                <a:t>Course Summary</a:t>
              </a:r>
            </a:p>
          </p:txBody>
        </p:sp>
      </p:grpSp>
    </p:spTree>
    <p:extLst>
      <p:ext uri="{BB962C8B-B14F-4D97-AF65-F5344CB8AC3E}">
        <p14:creationId xmlns:p14="http://schemas.microsoft.com/office/powerpoint/2010/main" val="3004552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latin typeface="Arial" charset="0"/>
                <a:cs typeface="Arial" charset="0"/>
              </a:rPr>
              <a:t>Objectives</a:t>
            </a:r>
          </a:p>
        </p:txBody>
      </p:sp>
      <p:sp>
        <p:nvSpPr>
          <p:cNvPr id="13315" name="Content Placeholder 2"/>
          <p:cNvSpPr>
            <a:spLocks noGrp="1"/>
          </p:cNvSpPr>
          <p:nvPr>
            <p:ph idx="1"/>
          </p:nvPr>
        </p:nvSpPr>
        <p:spPr>
          <a:xfrm>
            <a:off x="446116" y="1676400"/>
            <a:ext cx="5421284" cy="4525963"/>
          </a:xfrm>
        </p:spPr>
        <p:txBody>
          <a:bodyPr/>
          <a:lstStyle/>
          <a:p>
            <a:pPr marL="0" indent="0">
              <a:lnSpc>
                <a:spcPct val="150000"/>
              </a:lnSpc>
              <a:buFont typeface="Arial" pitchFamily="34" charset="0"/>
              <a:buNone/>
              <a:defRPr/>
            </a:pPr>
            <a:r>
              <a:rPr lang="en-US" sz="2200" dirty="0">
                <a:latin typeface="Calibri (body)"/>
              </a:rPr>
              <a:t>After completing this module, you will be able to:</a:t>
            </a:r>
          </a:p>
          <a:p>
            <a:pPr lvl="1">
              <a:lnSpc>
                <a:spcPct val="150000"/>
              </a:lnSpc>
              <a:buFont typeface="Arial" panose="020B0604020202020204" pitchFamily="34" charset="0"/>
              <a:buChar char="–"/>
              <a:defRPr/>
            </a:pPr>
            <a:r>
              <a:rPr lang="en-US" sz="2200" dirty="0">
                <a:latin typeface="Calibri (body)"/>
              </a:rPr>
              <a:t>Describe the process for submitting reports in ezFedGrants</a:t>
            </a:r>
          </a:p>
        </p:txBody>
      </p:sp>
      <p:sp>
        <p:nvSpPr>
          <p:cNvPr id="2" name="Slide Number Placeholder 1"/>
          <p:cNvSpPr>
            <a:spLocks noGrp="1"/>
          </p:cNvSpPr>
          <p:nvPr>
            <p:ph type="sldNum" sz="quarter" idx="10"/>
          </p:nvPr>
        </p:nvSpPr>
        <p:spPr/>
        <p:txBody>
          <a:bodyPr/>
          <a:lstStyle/>
          <a:p>
            <a:pPr>
              <a:defRPr/>
            </a:pPr>
            <a:fld id="{AB819356-DE13-42BF-B215-0A2DEF5CE21B}" type="slidenum">
              <a:rPr lang="en-US" smtClean="0"/>
              <a:pPr>
                <a:defRPr/>
              </a:pPr>
              <a:t>61</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828800"/>
            <a:ext cx="2743200" cy="4343400"/>
          </a:xfrm>
          <a:prstGeom prst="rect">
            <a:avLst/>
          </a:prstGeom>
        </p:spPr>
      </p:pic>
    </p:spTree>
    <p:extLst>
      <p:ext uri="{BB962C8B-B14F-4D97-AF65-F5344CB8AC3E}">
        <p14:creationId xmlns:p14="http://schemas.microsoft.com/office/powerpoint/2010/main" val="27126276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3" name="Content Placeholder 2"/>
          <p:cNvSpPr>
            <a:spLocks noGrp="1"/>
          </p:cNvSpPr>
          <p:nvPr>
            <p:ph idx="1"/>
          </p:nvPr>
        </p:nvSpPr>
        <p:spPr/>
        <p:txBody>
          <a:bodyPr/>
          <a:lstStyle/>
          <a:p>
            <a:pPr marL="0" indent="0">
              <a:buNone/>
            </a:pPr>
            <a:r>
              <a:rPr lang="en-US" sz="2000" b="1" dirty="0"/>
              <a:t>What’s Needed?</a:t>
            </a:r>
            <a:br>
              <a:rPr lang="en-US" sz="2000" b="1" dirty="0"/>
            </a:br>
            <a:endParaRPr lang="en-US" sz="2000" b="1" dirty="0"/>
          </a:p>
          <a:p>
            <a:pPr lvl="0"/>
            <a:r>
              <a:rPr lang="en-US" dirty="0"/>
              <a:t>The agreement must be in active status.</a:t>
            </a:r>
          </a:p>
          <a:p>
            <a:pPr lvl="0"/>
            <a:r>
              <a:rPr lang="en-US" dirty="0"/>
              <a:t>No previous reports can be in the workflow. All previously created reports must be submitted or cancelled in order to fill out and submit a new report.</a:t>
            </a:r>
          </a:p>
          <a:p>
            <a:pPr lvl="0"/>
            <a:r>
              <a:rPr lang="en-US" dirty="0"/>
              <a:t>The user must be provisioned with the correct roles (either Grants Processor or Grants Administrative Officer)</a:t>
            </a:r>
          </a:p>
          <a:p>
            <a:endParaRPr lang="en-US" dirty="0"/>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62</a:t>
            </a:fld>
            <a:endParaRPr lang="en-US" dirty="0"/>
          </a:p>
        </p:txBody>
      </p:sp>
    </p:spTree>
    <p:extLst>
      <p:ext uri="{BB962C8B-B14F-4D97-AF65-F5344CB8AC3E}">
        <p14:creationId xmlns:p14="http://schemas.microsoft.com/office/powerpoint/2010/main" val="528957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63</a:t>
            </a:fld>
            <a:endParaRPr lang="en-US" dirty="0"/>
          </a:p>
        </p:txBody>
      </p:sp>
      <p:pic>
        <p:nvPicPr>
          <p:cNvPr id="5" name="image39.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990600" y="3519161"/>
            <a:ext cx="4572000" cy="923330"/>
          </a:xfrm>
          <a:prstGeom prst="rect">
            <a:avLst/>
          </a:prstGeom>
          <a:solidFill>
            <a:schemeClr val="bg1"/>
          </a:solidFill>
          <a:ln w="38100">
            <a:solidFill>
              <a:srgbClr val="00B0F0"/>
            </a:solidFill>
          </a:ln>
        </p:spPr>
        <p:txBody>
          <a:bodyPr>
            <a:spAutoFit/>
          </a:bodyPr>
          <a:lstStyle/>
          <a:p>
            <a:r>
              <a:rPr lang="en-US" sz="1800" dirty="0">
                <a:solidFill>
                  <a:srgbClr val="00B0F0"/>
                </a:solidFill>
                <a:latin typeface="Arial" panose="020B0604020202020204" pitchFamily="34" charset="0"/>
                <a:ea typeface="Arial" panose="020B0604020202020204" pitchFamily="34" charset="0"/>
              </a:rPr>
              <a:t>Start the transaction by accessing the ezFedGrants External Portal homepage and clicking on the </a:t>
            </a:r>
            <a:r>
              <a:rPr lang="en-US" sz="1800" b="1" dirty="0">
                <a:solidFill>
                  <a:srgbClr val="00B0F0"/>
                </a:solidFill>
                <a:latin typeface="Arial" panose="020B0604020202020204" pitchFamily="34" charset="0"/>
                <a:ea typeface="Arial" panose="020B0604020202020204" pitchFamily="34" charset="0"/>
              </a:rPr>
              <a:t>Actionable Items </a:t>
            </a:r>
            <a:r>
              <a:rPr lang="en-US" sz="1800" dirty="0">
                <a:solidFill>
                  <a:srgbClr val="00B0F0"/>
                </a:solidFill>
                <a:latin typeface="Arial" panose="020B0604020202020204" pitchFamily="34" charset="0"/>
                <a:ea typeface="Arial" panose="020B0604020202020204" pitchFamily="34" charset="0"/>
              </a:rPr>
              <a:t>tile</a:t>
            </a:r>
            <a:endParaRPr lang="en-US" sz="1800" dirty="0">
              <a:solidFill>
                <a:srgbClr val="00B0F0"/>
              </a:solidFill>
            </a:endParaRPr>
          </a:p>
        </p:txBody>
      </p:sp>
      <p:sp>
        <p:nvSpPr>
          <p:cNvPr id="6" name="Rectangle 5"/>
          <p:cNvSpPr/>
          <p:nvPr/>
        </p:nvSpPr>
        <p:spPr bwMode="auto">
          <a:xfrm>
            <a:off x="1981200" y="1928958"/>
            <a:ext cx="1655765" cy="966642"/>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8" name="Straight Connector 7"/>
          <p:cNvCxnSpPr>
            <a:stCxn id="6" idx="2"/>
          </p:cNvCxnSpPr>
          <p:nvPr/>
        </p:nvCxnSpPr>
        <p:spPr bwMode="auto">
          <a:xfrm>
            <a:off x="2809083" y="2895600"/>
            <a:ext cx="10317" cy="623561"/>
          </a:xfrm>
          <a:prstGeom prst="line">
            <a:avLst/>
          </a:prstGeom>
          <a:ln>
            <a:solidFill>
              <a:srgbClr val="00B0F0"/>
            </a:solidFill>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580184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64</a:t>
            </a:fld>
            <a:endParaRPr lang="en-US" dirty="0"/>
          </a:p>
        </p:txBody>
      </p:sp>
      <p:pic>
        <p:nvPicPr>
          <p:cNvPr id="5" name="image40.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4038600" y="2252352"/>
            <a:ext cx="4572000" cy="1754326"/>
          </a:xfrm>
          <a:prstGeom prst="rect">
            <a:avLst/>
          </a:prstGeom>
          <a:solidFill>
            <a:schemeClr val="bg1"/>
          </a:solidFill>
          <a:ln w="38100">
            <a:solidFill>
              <a:srgbClr val="00B0F0"/>
            </a:solidFill>
          </a:ln>
        </p:spPr>
        <p:txBody>
          <a:bodyPr>
            <a:spAutoFit/>
          </a:bodyPr>
          <a:lstStyle/>
          <a:p>
            <a:r>
              <a:rPr lang="en-US" sz="1800" dirty="0">
                <a:solidFill>
                  <a:srgbClr val="00B0F0"/>
                </a:solidFill>
                <a:latin typeface="Arial" panose="020B0604020202020204" pitchFamily="34" charset="0"/>
                <a:ea typeface="Arial" panose="020B0604020202020204" pitchFamily="34" charset="0"/>
              </a:rPr>
              <a:t>Reports generated within the past 90 days will display on the pop-up. To select one of these reports, click the link under the </a:t>
            </a:r>
            <a:r>
              <a:rPr lang="en-US" sz="1800" b="1" dirty="0">
                <a:solidFill>
                  <a:srgbClr val="00B0F0"/>
                </a:solidFill>
                <a:latin typeface="Arial" panose="020B0604020202020204" pitchFamily="34" charset="0"/>
                <a:ea typeface="Arial" panose="020B0604020202020204" pitchFamily="34" charset="0"/>
              </a:rPr>
              <a:t>Transaction ID </a:t>
            </a:r>
            <a:r>
              <a:rPr lang="en-US" sz="1800" dirty="0">
                <a:solidFill>
                  <a:srgbClr val="00B0F0"/>
                </a:solidFill>
                <a:latin typeface="Arial" panose="020B0604020202020204" pitchFamily="34" charset="0"/>
                <a:ea typeface="Arial" panose="020B0604020202020204" pitchFamily="34" charset="0"/>
              </a:rPr>
              <a:t>column. To view all reports, click the </a:t>
            </a:r>
            <a:r>
              <a:rPr lang="en-US" sz="1800" b="1" dirty="0">
                <a:solidFill>
                  <a:srgbClr val="00B0F0"/>
                </a:solidFill>
                <a:latin typeface="Arial" panose="020B0604020202020204" pitchFamily="34" charset="0"/>
                <a:ea typeface="Arial" panose="020B0604020202020204" pitchFamily="34" charset="0"/>
              </a:rPr>
              <a:t>View All Actionable Items </a:t>
            </a:r>
            <a:r>
              <a:rPr lang="en-US" sz="1800" dirty="0">
                <a:solidFill>
                  <a:srgbClr val="00B0F0"/>
                </a:solidFill>
                <a:latin typeface="Arial" panose="020B0604020202020204" pitchFamily="34" charset="0"/>
                <a:ea typeface="Arial" panose="020B0604020202020204" pitchFamily="34" charset="0"/>
              </a:rPr>
              <a:t>link.</a:t>
            </a:r>
            <a:endParaRPr lang="en-US" sz="1800" dirty="0">
              <a:solidFill>
                <a:srgbClr val="00B0F0"/>
              </a:solidFill>
            </a:endParaRPr>
          </a:p>
        </p:txBody>
      </p:sp>
      <p:sp>
        <p:nvSpPr>
          <p:cNvPr id="6" name="Rectangle 5"/>
          <p:cNvSpPr/>
          <p:nvPr/>
        </p:nvSpPr>
        <p:spPr bwMode="auto">
          <a:xfrm>
            <a:off x="2057400" y="4191000"/>
            <a:ext cx="914400" cy="381000"/>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8" name="Straight Arrow Connector 7"/>
          <p:cNvCxnSpPr>
            <a:endCxn id="6" idx="3"/>
          </p:cNvCxnSpPr>
          <p:nvPr/>
        </p:nvCxnSpPr>
        <p:spPr bwMode="auto">
          <a:xfrm flipH="1">
            <a:off x="2971800" y="4006678"/>
            <a:ext cx="1066800" cy="374822"/>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149150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65</a:t>
            </a:fld>
            <a:endParaRPr lang="en-US" dirty="0"/>
          </a:p>
        </p:txBody>
      </p:sp>
      <p:pic>
        <p:nvPicPr>
          <p:cNvPr id="5" name="image41.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5181600" y="2794179"/>
            <a:ext cx="3352800" cy="2082621"/>
          </a:xfrm>
          <a:prstGeom prst="rect">
            <a:avLst/>
          </a:prstGeom>
          <a:ln>
            <a:noFill/>
          </a:ln>
        </p:spPr>
        <p:txBody>
          <a:bodyPr wrap="square">
            <a:spAutoFit/>
          </a:bodyPr>
          <a:lstStyle/>
          <a:p>
            <a:pPr marL="0" marR="0">
              <a:spcBef>
                <a:spcPts val="0"/>
              </a:spcBef>
              <a:spcAft>
                <a:spcPts val="400"/>
              </a:spcAft>
            </a:pPr>
            <a:r>
              <a:rPr lang="en-US" sz="1800" dirty="0">
                <a:solidFill>
                  <a:srgbClr val="00B0F0"/>
                </a:solidFill>
                <a:latin typeface="+mn-lt"/>
                <a:ea typeface="Arial" panose="020B0604020202020204" pitchFamily="34" charset="0"/>
              </a:rPr>
              <a:t>Identify the report you wish to submit and click on the link under the </a:t>
            </a:r>
            <a:r>
              <a:rPr lang="en-US" sz="1800" b="1" dirty="0">
                <a:solidFill>
                  <a:srgbClr val="00B0F0"/>
                </a:solidFill>
                <a:latin typeface="+mn-lt"/>
                <a:ea typeface="Arial" panose="020B0604020202020204" pitchFamily="34" charset="0"/>
              </a:rPr>
              <a:t>Transaction</a:t>
            </a:r>
            <a:r>
              <a:rPr lang="en-US" sz="1800" dirty="0">
                <a:solidFill>
                  <a:srgbClr val="00B0F0"/>
                </a:solidFill>
                <a:latin typeface="+mn-lt"/>
                <a:ea typeface="Arial" panose="020B0604020202020204" pitchFamily="34" charset="0"/>
              </a:rPr>
              <a:t> </a:t>
            </a:r>
            <a:r>
              <a:rPr lang="en-US" sz="1800" b="1" dirty="0">
                <a:solidFill>
                  <a:srgbClr val="00B0F0"/>
                </a:solidFill>
                <a:latin typeface="+mn-lt"/>
                <a:ea typeface="Arial" panose="020B0604020202020204" pitchFamily="34" charset="0"/>
              </a:rPr>
              <a:t>ID </a:t>
            </a:r>
            <a:r>
              <a:rPr lang="en-US" sz="1800" dirty="0">
                <a:solidFill>
                  <a:srgbClr val="00B0F0"/>
                </a:solidFill>
                <a:latin typeface="+mn-lt"/>
                <a:ea typeface="Arial" panose="020B0604020202020204" pitchFamily="34" charset="0"/>
              </a:rPr>
              <a:t>column.</a:t>
            </a:r>
            <a:endParaRPr lang="en-US" sz="1800" dirty="0">
              <a:solidFill>
                <a:srgbClr val="00B0F0"/>
              </a:solidFill>
              <a:latin typeface="+mn-lt"/>
              <a:ea typeface="Times New Roman" panose="02020603050405020304" pitchFamily="18" charset="0"/>
            </a:endParaRPr>
          </a:p>
          <a:p>
            <a:pPr marL="0" marR="0">
              <a:spcBef>
                <a:spcPts val="0"/>
              </a:spcBef>
              <a:spcAft>
                <a:spcPts val="400"/>
              </a:spcAft>
            </a:pPr>
            <a:r>
              <a:rPr lang="en-US" sz="1800" dirty="0">
                <a:solidFill>
                  <a:srgbClr val="00B0F0"/>
                </a:solidFill>
                <a:latin typeface="+mn-lt"/>
                <a:ea typeface="Arial" panose="020B0604020202020204" pitchFamily="34" charset="0"/>
              </a:rPr>
              <a:t>The report type for each report is specified under the </a:t>
            </a:r>
            <a:r>
              <a:rPr lang="en-US" sz="1800" b="1" dirty="0">
                <a:solidFill>
                  <a:srgbClr val="00B0F0"/>
                </a:solidFill>
                <a:latin typeface="+mn-lt"/>
                <a:ea typeface="Arial" panose="020B0604020202020204" pitchFamily="34" charset="0"/>
              </a:rPr>
              <a:t>Transaction</a:t>
            </a:r>
            <a:r>
              <a:rPr lang="en-US" sz="1800" dirty="0">
                <a:solidFill>
                  <a:srgbClr val="00B0F0"/>
                </a:solidFill>
                <a:latin typeface="+mn-lt"/>
                <a:ea typeface="Arial" panose="020B0604020202020204" pitchFamily="34" charset="0"/>
              </a:rPr>
              <a:t> column. </a:t>
            </a:r>
            <a:endParaRPr lang="en-US" sz="1800" dirty="0">
              <a:solidFill>
                <a:srgbClr val="00B0F0"/>
              </a:solidFill>
              <a:latin typeface="+mn-lt"/>
              <a:ea typeface="Times New Roman" panose="02020603050405020304" pitchFamily="18" charset="0"/>
            </a:endParaRPr>
          </a:p>
        </p:txBody>
      </p:sp>
      <p:cxnSp>
        <p:nvCxnSpPr>
          <p:cNvPr id="7" name="Straight Arrow Connector 6"/>
          <p:cNvCxnSpPr/>
          <p:nvPr/>
        </p:nvCxnSpPr>
        <p:spPr bwMode="auto">
          <a:xfrm>
            <a:off x="1609727" y="2133600"/>
            <a:ext cx="0" cy="144780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909526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3" name="Content Placeholder 2"/>
          <p:cNvSpPr>
            <a:spLocks noGrp="1"/>
          </p:cNvSpPr>
          <p:nvPr>
            <p:ph idx="1"/>
          </p:nvPr>
        </p:nvSpPr>
        <p:spPr/>
        <p:txBody>
          <a:bodyPr/>
          <a:lstStyle/>
          <a:p>
            <a:pPr marL="0" indent="0">
              <a:buNone/>
            </a:pPr>
            <a:r>
              <a:rPr lang="en-US" sz="2000" b="1" dirty="0"/>
              <a:t>Report IDs</a:t>
            </a:r>
          </a:p>
          <a:p>
            <a:pPr marL="0" indent="0">
              <a:buNone/>
            </a:pPr>
            <a:endParaRPr lang="en-US" dirty="0"/>
          </a:p>
          <a:p>
            <a:pPr marL="0" indent="0">
              <a:buNone/>
            </a:pPr>
            <a:r>
              <a:rPr lang="en-US" dirty="0"/>
              <a:t>You can also identify the report type and other information about the report from the Transaction ID. </a:t>
            </a:r>
          </a:p>
          <a:p>
            <a:pPr marL="0" indent="0">
              <a:buNone/>
            </a:pPr>
            <a:endParaRPr lang="en-US" dirty="0"/>
          </a:p>
          <a:p>
            <a:r>
              <a:rPr lang="en-US" dirty="0"/>
              <a:t>For example,</a:t>
            </a:r>
            <a:r>
              <a:rPr lang="en-US" i="1" dirty="0"/>
              <a:t> </a:t>
            </a:r>
            <a:r>
              <a:rPr lang="en-US" b="1" i="1" dirty="0">
                <a:solidFill>
                  <a:srgbClr val="FF0000"/>
                </a:solidFill>
              </a:rPr>
              <a:t>FE</a:t>
            </a:r>
            <a:r>
              <a:rPr lang="en-US" b="1" i="1" dirty="0"/>
              <a:t>-</a:t>
            </a:r>
            <a:r>
              <a:rPr lang="en-US" b="1" i="1" dirty="0">
                <a:solidFill>
                  <a:srgbClr val="7030A0"/>
                </a:solidFill>
              </a:rPr>
              <a:t>CR</a:t>
            </a:r>
            <a:r>
              <a:rPr lang="en-US" b="1" i="1" dirty="0"/>
              <a:t>-</a:t>
            </a:r>
            <a:r>
              <a:rPr lang="en-US" b="1" i="1" dirty="0">
                <a:solidFill>
                  <a:srgbClr val="FFC000"/>
                </a:solidFill>
              </a:rPr>
              <a:t>15</a:t>
            </a:r>
            <a:r>
              <a:rPr lang="en-US" b="1" i="1" dirty="0"/>
              <a:t>-</a:t>
            </a:r>
            <a:r>
              <a:rPr lang="en-US" b="1" i="1" dirty="0">
                <a:solidFill>
                  <a:srgbClr val="0070C0"/>
                </a:solidFill>
              </a:rPr>
              <a:t>050</a:t>
            </a:r>
            <a:r>
              <a:rPr lang="en-US" b="1" i="1" dirty="0"/>
              <a:t>-</a:t>
            </a:r>
            <a:r>
              <a:rPr lang="en-US" b="1" i="1" dirty="0">
                <a:solidFill>
                  <a:srgbClr val="92D050"/>
                </a:solidFill>
              </a:rPr>
              <a:t>Q2</a:t>
            </a:r>
            <a:r>
              <a:rPr lang="en-US" b="1" i="1" dirty="0"/>
              <a:t>-</a:t>
            </a:r>
            <a:r>
              <a:rPr lang="en-US" b="1" i="1" dirty="0">
                <a:solidFill>
                  <a:schemeClr val="accent6">
                    <a:lumMod val="60000"/>
                    <a:lumOff val="40000"/>
                  </a:schemeClr>
                </a:solidFill>
              </a:rPr>
              <a:t>16</a:t>
            </a:r>
            <a:r>
              <a:rPr lang="en-US" dirty="0"/>
              <a:t> indicates:</a:t>
            </a:r>
          </a:p>
          <a:p>
            <a:endParaRPr lang="en-US" dirty="0"/>
          </a:p>
          <a:p>
            <a:pPr marL="457200" lvl="1" indent="0">
              <a:buNone/>
            </a:pPr>
            <a:r>
              <a:rPr lang="en-US" b="1" dirty="0">
                <a:solidFill>
                  <a:srgbClr val="FF0000"/>
                </a:solidFill>
              </a:rPr>
              <a:t>FE</a:t>
            </a:r>
            <a:r>
              <a:rPr lang="en-US" dirty="0"/>
              <a:t> - Agency/Dept.</a:t>
            </a:r>
          </a:p>
          <a:p>
            <a:pPr marL="457200" lvl="1" indent="0">
              <a:buNone/>
            </a:pPr>
            <a:r>
              <a:rPr lang="en-US" b="1" dirty="0">
                <a:solidFill>
                  <a:srgbClr val="7030A0"/>
                </a:solidFill>
              </a:rPr>
              <a:t>CR</a:t>
            </a:r>
            <a:r>
              <a:rPr lang="en-US" dirty="0"/>
              <a:t> - Agreement Type         	</a:t>
            </a:r>
          </a:p>
          <a:p>
            <a:pPr marL="457200" lvl="1" indent="0">
              <a:buNone/>
            </a:pPr>
            <a:r>
              <a:rPr lang="en-US" b="1" dirty="0">
                <a:solidFill>
                  <a:srgbClr val="FFC000"/>
                </a:solidFill>
              </a:rPr>
              <a:t>15</a:t>
            </a:r>
            <a:r>
              <a:rPr lang="en-US" dirty="0"/>
              <a:t> - Fiscal Year of Agreement        </a:t>
            </a:r>
          </a:p>
          <a:p>
            <a:pPr marL="457200" lvl="1" indent="0">
              <a:buNone/>
            </a:pPr>
            <a:r>
              <a:rPr lang="en-US" b="1" dirty="0">
                <a:solidFill>
                  <a:srgbClr val="0070C0"/>
                </a:solidFill>
              </a:rPr>
              <a:t>050</a:t>
            </a:r>
            <a:r>
              <a:rPr lang="en-US" dirty="0"/>
              <a:t> - Sequential Number	</a:t>
            </a:r>
          </a:p>
          <a:p>
            <a:pPr marL="457200" lvl="1" indent="0">
              <a:buNone/>
            </a:pPr>
            <a:r>
              <a:rPr lang="en-US" b="1" dirty="0">
                <a:solidFill>
                  <a:srgbClr val="92D050"/>
                </a:solidFill>
              </a:rPr>
              <a:t>Q2</a:t>
            </a:r>
            <a:r>
              <a:rPr lang="en-US" dirty="0"/>
              <a:t> - Quarter for Report                  </a:t>
            </a:r>
          </a:p>
          <a:p>
            <a:pPr marL="457200" lvl="1" indent="0">
              <a:buNone/>
            </a:pPr>
            <a:r>
              <a:rPr lang="en-US" b="1" dirty="0">
                <a:solidFill>
                  <a:schemeClr val="accent6">
                    <a:lumMod val="60000"/>
                    <a:lumOff val="40000"/>
                  </a:schemeClr>
                </a:solidFill>
              </a:rPr>
              <a:t>16</a:t>
            </a:r>
            <a:r>
              <a:rPr lang="en-US" dirty="0"/>
              <a:t> - Fiscal Year for Report</a:t>
            </a:r>
          </a:p>
          <a:p>
            <a:endParaRPr lang="en-US" dirty="0"/>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66</a:t>
            </a:fld>
            <a:endParaRPr lang="en-US" dirty="0"/>
          </a:p>
        </p:txBody>
      </p:sp>
    </p:spTree>
    <p:extLst>
      <p:ext uri="{BB962C8B-B14F-4D97-AF65-F5344CB8AC3E}">
        <p14:creationId xmlns:p14="http://schemas.microsoft.com/office/powerpoint/2010/main" val="10238835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67</a:t>
            </a:fld>
            <a:endParaRPr lang="en-US" dirty="0"/>
          </a:p>
        </p:txBody>
      </p:sp>
      <p:pic>
        <p:nvPicPr>
          <p:cNvPr id="5" name="image47.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307433" y="1928958"/>
            <a:ext cx="4572000" cy="1754326"/>
          </a:xfrm>
          <a:prstGeom prst="rect">
            <a:avLst/>
          </a:prstGeom>
          <a:solidFill>
            <a:schemeClr val="bg1"/>
          </a:solidFill>
          <a:ln w="38100">
            <a:solidFill>
              <a:srgbClr val="00B0F0"/>
            </a:solidFill>
          </a:ln>
        </p:spPr>
        <p:txBody>
          <a:bodyPr>
            <a:spAutoFit/>
          </a:bodyPr>
          <a:lstStyle/>
          <a:p>
            <a:r>
              <a:rPr lang="en-US" sz="1800" dirty="0">
                <a:solidFill>
                  <a:srgbClr val="00B0F0"/>
                </a:solidFill>
                <a:latin typeface="Arial" panose="020B0604020202020204" pitchFamily="34" charset="0"/>
                <a:ea typeface="Arial" panose="020B0604020202020204" pitchFamily="34" charset="0"/>
              </a:rPr>
              <a:t>Start on the first tab of the report creation process. The first tab is the standard form. This is a financial report so it is the SF-425 form. In order to navigate to other portions of the report creation process, click on the other tabs (e.g. 2, 3)</a:t>
            </a:r>
            <a:endParaRPr lang="en-US" sz="1800" dirty="0">
              <a:solidFill>
                <a:srgbClr val="00B0F0"/>
              </a:solidFill>
            </a:endParaRPr>
          </a:p>
        </p:txBody>
      </p:sp>
    </p:spTree>
    <p:extLst>
      <p:ext uri="{BB962C8B-B14F-4D97-AF65-F5344CB8AC3E}">
        <p14:creationId xmlns:p14="http://schemas.microsoft.com/office/powerpoint/2010/main" val="2656519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68</a:t>
            </a:fld>
            <a:endParaRPr lang="en-US" dirty="0"/>
          </a:p>
        </p:txBody>
      </p:sp>
      <p:pic>
        <p:nvPicPr>
          <p:cNvPr id="5" name="image42.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276475" y="2286000"/>
            <a:ext cx="4572000" cy="1200329"/>
          </a:xfrm>
          <a:prstGeom prst="rect">
            <a:avLst/>
          </a:prstGeom>
          <a:solidFill>
            <a:schemeClr val="bg1"/>
          </a:solidFill>
          <a:ln w="38100">
            <a:solidFill>
              <a:srgbClr val="00B0F0"/>
            </a:solidFill>
          </a:ln>
        </p:spPr>
        <p:txBody>
          <a:bodyPr>
            <a:spAutoFit/>
          </a:bodyPr>
          <a:lstStyle/>
          <a:p>
            <a:pPr marL="0" marR="0">
              <a:spcBef>
                <a:spcPts val="0"/>
              </a:spcBef>
              <a:spcAft>
                <a:spcPts val="1400"/>
              </a:spcAft>
            </a:pPr>
            <a:r>
              <a:rPr lang="en-US" sz="1800" dirty="0">
                <a:solidFill>
                  <a:srgbClr val="00B0F0"/>
                </a:solidFill>
                <a:latin typeface="Arial" panose="020B0604020202020204" pitchFamily="34" charset="0"/>
                <a:ea typeface="Arial" panose="020B0604020202020204" pitchFamily="34" charset="0"/>
              </a:rPr>
              <a:t>In the Transactions section, click in the field "a. Cash Receipts" and fill out the amount of "Cash Receipts" for this reporting period.</a:t>
            </a:r>
            <a:endParaRPr lang="en-US" sz="1800" dirty="0">
              <a:solidFill>
                <a:srgbClr val="00B0F0"/>
              </a:solidFill>
              <a:latin typeface="Times New Roman" panose="02020603050405020304" pitchFamily="18" charset="0"/>
              <a:ea typeface="Times New Roman" panose="02020603050405020304" pitchFamily="18" charset="0"/>
            </a:endParaRPr>
          </a:p>
        </p:txBody>
      </p:sp>
      <p:sp>
        <p:nvSpPr>
          <p:cNvPr id="6" name="Rectangle 5"/>
          <p:cNvSpPr/>
          <p:nvPr/>
        </p:nvSpPr>
        <p:spPr bwMode="auto">
          <a:xfrm>
            <a:off x="381000" y="4419600"/>
            <a:ext cx="82296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621193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69</a:t>
            </a:fld>
            <a:endParaRPr lang="en-US" dirty="0"/>
          </a:p>
        </p:txBody>
      </p:sp>
      <p:pic>
        <p:nvPicPr>
          <p:cNvPr id="5" name="image54.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197896" y="1752600"/>
            <a:ext cx="4572000" cy="2082621"/>
          </a:xfrm>
          <a:prstGeom prst="rect">
            <a:avLst/>
          </a:prstGeom>
          <a:solidFill>
            <a:schemeClr val="bg1"/>
          </a:solidFill>
          <a:ln w="38100">
            <a:solidFill>
              <a:srgbClr val="00B0F0"/>
            </a:solidFill>
          </a:ln>
        </p:spPr>
        <p:txBody>
          <a:bodyPr>
            <a:spAutoFit/>
          </a:bodyPr>
          <a:lstStyle/>
          <a:p>
            <a:pPr marL="0" marR="0">
              <a:spcBef>
                <a:spcPts val="0"/>
              </a:spcBef>
              <a:spcAft>
                <a:spcPts val="400"/>
              </a:spcAft>
            </a:pPr>
            <a:r>
              <a:rPr lang="en-US" sz="1800" dirty="0">
                <a:solidFill>
                  <a:srgbClr val="00B0F0"/>
                </a:solidFill>
                <a:latin typeface="+mn-lt"/>
                <a:ea typeface="Arial" panose="020B0604020202020204" pitchFamily="34" charset="0"/>
              </a:rPr>
              <a:t>In the Transactions section, click in the field "b. Cash Disbursements" and fill out the amount of "Cash Disbursements" for this reporting period. The field "c. Cash on Hand (line a minus b)" will auto-calculate based on what you type into fields a. and b.</a:t>
            </a:r>
            <a:endParaRPr lang="en-US" sz="1800" dirty="0">
              <a:solidFill>
                <a:srgbClr val="00B0F0"/>
              </a:solidFill>
              <a:latin typeface="+mn-lt"/>
              <a:ea typeface="Times New Roman" panose="02020603050405020304" pitchFamily="18" charset="0"/>
            </a:endParaRPr>
          </a:p>
        </p:txBody>
      </p:sp>
      <p:sp>
        <p:nvSpPr>
          <p:cNvPr id="6" name="Rectangle 5"/>
          <p:cNvSpPr/>
          <p:nvPr/>
        </p:nvSpPr>
        <p:spPr bwMode="auto">
          <a:xfrm>
            <a:off x="381000" y="4648200"/>
            <a:ext cx="82296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27619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3" name="Content Placeholder 2"/>
          <p:cNvSpPr>
            <a:spLocks noGrp="1"/>
          </p:cNvSpPr>
          <p:nvPr>
            <p:ph idx="1"/>
          </p:nvPr>
        </p:nvSpPr>
        <p:spPr/>
        <p:txBody>
          <a:bodyPr/>
          <a:lstStyle/>
          <a:p>
            <a:pPr marL="0" indent="0">
              <a:buNone/>
            </a:pPr>
            <a:r>
              <a:rPr lang="en-US" sz="2000" b="1" dirty="0"/>
              <a:t>What’s Needed?</a:t>
            </a:r>
          </a:p>
          <a:p>
            <a:pPr marL="0" indent="0">
              <a:buNone/>
            </a:pPr>
            <a:endParaRPr lang="en-US" sz="2000" b="1" dirty="0"/>
          </a:p>
          <a:p>
            <a:pPr lvl="0"/>
            <a:r>
              <a:rPr lang="en-US" dirty="0"/>
              <a:t>You must have access to the ezFedGrants External Portal with a user role and permissions to create and/or certify (digitally sign) claims.</a:t>
            </a:r>
          </a:p>
          <a:p>
            <a:pPr lvl="0"/>
            <a:r>
              <a:rPr lang="en-US" dirty="0"/>
              <a:t>The agreement you are making a claim against must be in </a:t>
            </a:r>
            <a:r>
              <a:rPr lang="en-US" b="1" dirty="0"/>
              <a:t>Active </a:t>
            </a:r>
            <a:r>
              <a:rPr lang="en-US" dirty="0"/>
              <a:t>status.</a:t>
            </a:r>
          </a:p>
          <a:p>
            <a:pPr lvl="0"/>
            <a:r>
              <a:rPr lang="en-US" dirty="0"/>
              <a:t>In order to submit a new claim to your USDA agency, any previously created claims from your organization must have been fully submitted [digitally signed and submitted by the certifying official(s)] to your USDA agency or cancelled.</a:t>
            </a:r>
          </a:p>
          <a:p>
            <a:pPr lvl="0"/>
            <a:r>
              <a:rPr lang="en-US" dirty="0"/>
              <a:t>Any overdue performance and/or financial progress reports must be submitted to your USDA agency before a claim can be submitted.</a:t>
            </a:r>
          </a:p>
          <a:p>
            <a:pPr lvl="0"/>
            <a:r>
              <a:rPr lang="en-US" dirty="0"/>
              <a:t>For agreements allowing advance payments, your first advance payment request for that agreement is submitted as a normal claim. However, all subsequent advance payment requests for that agreement require a justification narrative for the previous advance payment. New advance payment requests cannot be processed by your USDA agency until the justification narrative has been provided for the prior advance payment.</a:t>
            </a:r>
          </a:p>
          <a:p>
            <a:endParaRPr lang="en-US" dirty="0"/>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7</a:t>
            </a:fld>
            <a:endParaRPr lang="en-US" dirty="0"/>
          </a:p>
        </p:txBody>
      </p:sp>
    </p:spTree>
    <p:extLst>
      <p:ext uri="{BB962C8B-B14F-4D97-AF65-F5344CB8AC3E}">
        <p14:creationId xmlns:p14="http://schemas.microsoft.com/office/powerpoint/2010/main" val="38985427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70</a:t>
            </a:fld>
            <a:endParaRPr lang="en-US" dirty="0"/>
          </a:p>
        </p:txBody>
      </p:sp>
      <p:pic>
        <p:nvPicPr>
          <p:cNvPr id="5" name="image51.png"/>
          <p:cNvPicPr>
            <a:picLocks noGrp="1"/>
          </p:cNvPicPr>
          <p:nvPr>
            <p:ph idx="1"/>
          </p:nvPr>
        </p:nvPicPr>
        <p:blipFill>
          <a:blip r:embed="rId2"/>
          <a:srcRect/>
          <a:stretch>
            <a:fillRect/>
          </a:stretch>
        </p:blipFill>
        <p:spPr>
          <a:xfrm>
            <a:off x="271463" y="1983386"/>
            <a:ext cx="8582025" cy="4092965"/>
          </a:xfrm>
          <a:prstGeom prst="rect">
            <a:avLst/>
          </a:prstGeom>
          <a:ln/>
        </p:spPr>
      </p:pic>
      <p:sp>
        <p:nvSpPr>
          <p:cNvPr id="3" name="Rectangle 2"/>
          <p:cNvSpPr/>
          <p:nvPr/>
        </p:nvSpPr>
        <p:spPr>
          <a:xfrm>
            <a:off x="2286000" y="2459504"/>
            <a:ext cx="4572000" cy="923330"/>
          </a:xfrm>
          <a:prstGeom prst="rect">
            <a:avLst/>
          </a:prstGeom>
          <a:solidFill>
            <a:schemeClr val="bg1"/>
          </a:solidFill>
          <a:ln w="38100">
            <a:solidFill>
              <a:srgbClr val="00B0F0"/>
            </a:solidFill>
          </a:ln>
        </p:spPr>
        <p:txBody>
          <a:bodyPr>
            <a:spAutoFit/>
          </a:bodyPr>
          <a:lstStyle/>
          <a:p>
            <a:pPr marL="0" marR="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Click in the field "e. Federal share of expenditures" and type the Federal share of expenditures for this reporting period. </a:t>
            </a:r>
            <a:endParaRPr lang="en-US" sz="1800" dirty="0">
              <a:solidFill>
                <a:srgbClr val="00B0F0"/>
              </a:solidFill>
              <a:latin typeface="Times New Roman" panose="02020603050405020304" pitchFamily="18" charset="0"/>
              <a:ea typeface="Times New Roman" panose="02020603050405020304" pitchFamily="18" charset="0"/>
            </a:endParaRPr>
          </a:p>
        </p:txBody>
      </p:sp>
      <p:sp>
        <p:nvSpPr>
          <p:cNvPr id="6" name="Rectangle 5"/>
          <p:cNvSpPr/>
          <p:nvPr/>
        </p:nvSpPr>
        <p:spPr bwMode="auto">
          <a:xfrm>
            <a:off x="1295400" y="4343400"/>
            <a:ext cx="7391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42279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71</a:t>
            </a:fld>
            <a:endParaRPr lang="en-US" dirty="0"/>
          </a:p>
        </p:txBody>
      </p:sp>
      <p:pic>
        <p:nvPicPr>
          <p:cNvPr id="5" name="image55.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276475" y="2286000"/>
            <a:ext cx="4572000" cy="1200329"/>
          </a:xfrm>
          <a:prstGeom prst="rect">
            <a:avLst/>
          </a:prstGeom>
          <a:solidFill>
            <a:schemeClr val="bg1"/>
          </a:solidFill>
          <a:ln w="38100">
            <a:solidFill>
              <a:srgbClr val="00B0F0"/>
            </a:solidFill>
          </a:ln>
        </p:spPr>
        <p:txBody>
          <a:bodyPr>
            <a:spAutoFit/>
          </a:bodyPr>
          <a:lstStyle/>
          <a:p>
            <a:pPr marL="0" marR="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Click in the field "f. Federal share of unliquidated obligations" and fill in the Federal share of unliquidated obligations for this reporting period.</a:t>
            </a:r>
            <a:endParaRPr lang="en-US" sz="1800" dirty="0">
              <a:solidFill>
                <a:srgbClr val="00B0F0"/>
              </a:solidFill>
              <a:latin typeface="Times New Roman" panose="02020603050405020304" pitchFamily="18" charset="0"/>
              <a:ea typeface="Times New Roman" panose="02020603050405020304" pitchFamily="18" charset="0"/>
            </a:endParaRPr>
          </a:p>
        </p:txBody>
      </p:sp>
      <p:sp>
        <p:nvSpPr>
          <p:cNvPr id="6" name="Rectangle 5"/>
          <p:cNvSpPr/>
          <p:nvPr/>
        </p:nvSpPr>
        <p:spPr bwMode="auto">
          <a:xfrm>
            <a:off x="381000" y="4343400"/>
            <a:ext cx="82296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965091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72</a:t>
            </a:fld>
            <a:endParaRPr lang="en-US" dirty="0"/>
          </a:p>
        </p:txBody>
      </p:sp>
      <p:pic>
        <p:nvPicPr>
          <p:cNvPr id="5" name="image56.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286000" y="2828836"/>
            <a:ext cx="4572000" cy="646331"/>
          </a:xfrm>
          <a:prstGeom prst="rect">
            <a:avLst/>
          </a:prstGeom>
        </p:spPr>
        <p:txBody>
          <a:bodyPr>
            <a:spAutoFit/>
          </a:bodyPr>
          <a:lstStyle/>
          <a:p>
            <a:r>
              <a:rPr lang="en-US" sz="1800" dirty="0">
                <a:solidFill>
                  <a:srgbClr val="00B0F0"/>
                </a:solidFill>
                <a:latin typeface="Arial" panose="020B0604020202020204" pitchFamily="34" charset="0"/>
                <a:ea typeface="Arial" panose="020B0604020202020204" pitchFamily="34" charset="0"/>
              </a:rPr>
              <a:t>Click the </a:t>
            </a:r>
            <a:r>
              <a:rPr lang="en-US" sz="1800" b="1" dirty="0">
                <a:solidFill>
                  <a:srgbClr val="00B0F0"/>
                </a:solidFill>
                <a:latin typeface="Arial" panose="020B0604020202020204" pitchFamily="34" charset="0"/>
                <a:ea typeface="Arial" panose="020B0604020202020204" pitchFamily="34" charset="0"/>
              </a:rPr>
              <a:t>Save</a:t>
            </a:r>
            <a:r>
              <a:rPr lang="en-US" sz="1800" dirty="0">
                <a:solidFill>
                  <a:srgbClr val="00B0F0"/>
                </a:solidFill>
                <a:latin typeface="Arial" panose="020B0604020202020204" pitchFamily="34" charset="0"/>
                <a:ea typeface="Arial" panose="020B0604020202020204" pitchFamily="34" charset="0"/>
              </a:rPr>
              <a:t> button often to save your changes to the report</a:t>
            </a:r>
            <a:endParaRPr lang="en-US" sz="1800" dirty="0">
              <a:solidFill>
                <a:srgbClr val="00B0F0"/>
              </a:solidFill>
            </a:endParaRPr>
          </a:p>
        </p:txBody>
      </p:sp>
      <p:sp>
        <p:nvSpPr>
          <p:cNvPr id="6" name="Rectangle 5"/>
          <p:cNvSpPr/>
          <p:nvPr/>
        </p:nvSpPr>
        <p:spPr bwMode="auto">
          <a:xfrm>
            <a:off x="7772400" y="1981200"/>
            <a:ext cx="304800" cy="228600"/>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8" name="Straight Arrow Connector 7"/>
          <p:cNvCxnSpPr/>
          <p:nvPr/>
        </p:nvCxnSpPr>
        <p:spPr bwMode="auto">
          <a:xfrm flipV="1">
            <a:off x="6629400" y="2286000"/>
            <a:ext cx="1066800" cy="542836"/>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58921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73</a:t>
            </a:fld>
            <a:endParaRPr lang="en-US" dirty="0"/>
          </a:p>
        </p:txBody>
      </p:sp>
      <p:pic>
        <p:nvPicPr>
          <p:cNvPr id="5" name="image59.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514600" y="3581400"/>
            <a:ext cx="4572000" cy="646331"/>
          </a:xfrm>
          <a:prstGeom prst="rect">
            <a:avLst/>
          </a:prstGeom>
        </p:spPr>
        <p:txBody>
          <a:bodyPr>
            <a:spAutoFit/>
          </a:bodyPr>
          <a:lstStyle/>
          <a:p>
            <a:pPr marL="0" marR="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Click the next tab in order to move to the Signature page</a:t>
            </a:r>
            <a:endParaRPr lang="en-US" sz="1800" dirty="0">
              <a:solidFill>
                <a:srgbClr val="00B0F0"/>
              </a:solidFill>
              <a:latin typeface="Times New Roman" panose="02020603050405020304" pitchFamily="18" charset="0"/>
              <a:ea typeface="Times New Roman" panose="02020603050405020304" pitchFamily="18" charset="0"/>
            </a:endParaRPr>
          </a:p>
        </p:txBody>
      </p:sp>
      <p:sp>
        <p:nvSpPr>
          <p:cNvPr id="6" name="Rectangle 5"/>
          <p:cNvSpPr/>
          <p:nvPr/>
        </p:nvSpPr>
        <p:spPr bwMode="auto">
          <a:xfrm>
            <a:off x="762000" y="3581400"/>
            <a:ext cx="533400" cy="44846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316263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74</a:t>
            </a:fld>
            <a:endParaRPr lang="en-US" dirty="0"/>
          </a:p>
        </p:txBody>
      </p:sp>
      <p:pic>
        <p:nvPicPr>
          <p:cNvPr id="5" name="image60.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4724400" y="3756404"/>
            <a:ext cx="3962400" cy="1754326"/>
          </a:xfrm>
          <a:prstGeom prst="rect">
            <a:avLst/>
          </a:prstGeom>
        </p:spPr>
        <p:txBody>
          <a:bodyPr wrap="square">
            <a:spAutoFit/>
          </a:bodyPr>
          <a:lstStyle/>
          <a:p>
            <a:pPr marL="0" marR="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Click in the </a:t>
            </a:r>
            <a:r>
              <a:rPr lang="en-US" sz="1800" b="1" dirty="0">
                <a:solidFill>
                  <a:srgbClr val="00B0F0"/>
                </a:solidFill>
                <a:latin typeface="Arial" panose="020B0604020202020204" pitchFamily="34" charset="0"/>
                <a:ea typeface="Arial" panose="020B0604020202020204" pitchFamily="34" charset="0"/>
              </a:rPr>
              <a:t>Primary Certifying Official </a:t>
            </a:r>
            <a:r>
              <a:rPr lang="en-US" sz="1800" dirty="0">
                <a:solidFill>
                  <a:srgbClr val="00B0F0"/>
                </a:solidFill>
                <a:latin typeface="Arial" panose="020B0604020202020204" pitchFamily="34" charset="0"/>
                <a:ea typeface="Arial" panose="020B0604020202020204" pitchFamily="34" charset="0"/>
              </a:rPr>
              <a:t>field and type in a Certifying Official for this report. The Certifying Official can be anyone within ezFedGrants system from your organization, including yourself.</a:t>
            </a:r>
            <a:endParaRPr lang="en-US" sz="1800" dirty="0">
              <a:solidFill>
                <a:srgbClr val="00B0F0"/>
              </a:solidFill>
              <a:latin typeface="Times New Roman" panose="02020603050405020304" pitchFamily="18" charset="0"/>
              <a:ea typeface="Times New Roman" panose="02020603050405020304" pitchFamily="18" charset="0"/>
            </a:endParaRPr>
          </a:p>
        </p:txBody>
      </p:sp>
      <p:sp>
        <p:nvSpPr>
          <p:cNvPr id="6" name="Rectangle 5"/>
          <p:cNvSpPr/>
          <p:nvPr/>
        </p:nvSpPr>
        <p:spPr bwMode="auto">
          <a:xfrm>
            <a:off x="457200" y="4343400"/>
            <a:ext cx="3429000" cy="38099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998087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75</a:t>
            </a:fld>
            <a:endParaRPr lang="en-US" dirty="0"/>
          </a:p>
        </p:txBody>
      </p:sp>
      <p:pic>
        <p:nvPicPr>
          <p:cNvPr id="5" name="image61.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5029200" y="4114800"/>
            <a:ext cx="3051172" cy="923330"/>
          </a:xfrm>
          <a:prstGeom prst="rect">
            <a:avLst/>
          </a:prstGeom>
        </p:spPr>
        <p:txBody>
          <a:bodyPr wrap="square">
            <a:spAutoFit/>
          </a:bodyPr>
          <a:lstStyle/>
          <a:p>
            <a:pPr marL="0" marR="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As you type, options of organization users will display for selection.</a:t>
            </a:r>
            <a:endParaRPr lang="en-US" sz="2800" dirty="0">
              <a:solidFill>
                <a:srgbClr val="00B0F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9316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76</a:t>
            </a:fld>
            <a:endParaRPr lang="en-US" dirty="0"/>
          </a:p>
        </p:txBody>
      </p:sp>
      <p:pic>
        <p:nvPicPr>
          <p:cNvPr id="5" name="image62.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3044828" y="3505200"/>
            <a:ext cx="3279772" cy="646331"/>
          </a:xfrm>
          <a:prstGeom prst="rect">
            <a:avLst/>
          </a:prstGeom>
        </p:spPr>
        <p:txBody>
          <a:bodyPr wrap="square">
            <a:spAutoFit/>
          </a:bodyPr>
          <a:lstStyle/>
          <a:p>
            <a:pPr marL="0" marR="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To move to the final step, click tab "3. Attachments"</a:t>
            </a:r>
            <a:endParaRPr lang="en-US" sz="2800" dirty="0">
              <a:solidFill>
                <a:srgbClr val="00B0F0"/>
              </a:solidFill>
              <a:latin typeface="Times New Roman" panose="02020603050405020304" pitchFamily="18" charset="0"/>
              <a:ea typeface="Times New Roman" panose="02020603050405020304" pitchFamily="18" charset="0"/>
            </a:endParaRPr>
          </a:p>
        </p:txBody>
      </p:sp>
      <p:sp>
        <p:nvSpPr>
          <p:cNvPr id="6" name="Rectangle 5"/>
          <p:cNvSpPr/>
          <p:nvPr/>
        </p:nvSpPr>
        <p:spPr bwMode="auto">
          <a:xfrm>
            <a:off x="1295400" y="3601136"/>
            <a:ext cx="685800" cy="437464"/>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8" name="Straight Arrow Connector 7"/>
          <p:cNvCxnSpPr/>
          <p:nvPr/>
        </p:nvCxnSpPr>
        <p:spPr bwMode="auto">
          <a:xfrm flipH="1">
            <a:off x="1981200" y="3810000"/>
            <a:ext cx="533400" cy="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127340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77</a:t>
            </a:fld>
            <a:endParaRPr lang="en-US" dirty="0"/>
          </a:p>
        </p:txBody>
      </p:sp>
      <p:pic>
        <p:nvPicPr>
          <p:cNvPr id="5" name="image63.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438400" y="4572000"/>
            <a:ext cx="4572000" cy="646331"/>
          </a:xfrm>
          <a:prstGeom prst="rect">
            <a:avLst/>
          </a:prstGeom>
        </p:spPr>
        <p:txBody>
          <a:bodyPr>
            <a:spAutoFit/>
          </a:bodyPr>
          <a:lstStyle/>
          <a:p>
            <a:pPr marL="0" marR="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To attach a file, click the "Click Here to Attach Files" link</a:t>
            </a:r>
            <a:endParaRPr lang="en-US" sz="2800" dirty="0">
              <a:solidFill>
                <a:srgbClr val="00B0F0"/>
              </a:solidFill>
              <a:latin typeface="Times New Roman" panose="02020603050405020304" pitchFamily="18" charset="0"/>
              <a:ea typeface="Times New Roman" panose="02020603050405020304" pitchFamily="18" charset="0"/>
            </a:endParaRPr>
          </a:p>
        </p:txBody>
      </p:sp>
      <p:sp>
        <p:nvSpPr>
          <p:cNvPr id="6" name="Rectangle 5"/>
          <p:cNvSpPr/>
          <p:nvPr/>
        </p:nvSpPr>
        <p:spPr bwMode="auto">
          <a:xfrm>
            <a:off x="352736" y="4353268"/>
            <a:ext cx="1018864" cy="294932"/>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7" name="Straight Arrow Connector 6"/>
          <p:cNvCxnSpPr/>
          <p:nvPr/>
        </p:nvCxnSpPr>
        <p:spPr bwMode="auto">
          <a:xfrm flipH="1">
            <a:off x="1371600" y="4495800"/>
            <a:ext cx="685800" cy="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78739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78</a:t>
            </a:fld>
            <a:endParaRPr lang="en-US" dirty="0"/>
          </a:p>
        </p:txBody>
      </p:sp>
      <p:pic>
        <p:nvPicPr>
          <p:cNvPr id="5" name="image64.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1350965" y="2362200"/>
            <a:ext cx="4572000" cy="923330"/>
          </a:xfrm>
          <a:prstGeom prst="rect">
            <a:avLst/>
          </a:prstGeom>
          <a:solidFill>
            <a:schemeClr val="bg1"/>
          </a:solidFill>
          <a:ln w="38100">
            <a:solidFill>
              <a:srgbClr val="00B0F0"/>
            </a:solidFill>
          </a:ln>
        </p:spPr>
        <p:txBody>
          <a:bodyPr>
            <a:spAutoFit/>
          </a:bodyPr>
          <a:lstStyle/>
          <a:p>
            <a:pPr marL="0" marR="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Click in the "Other Attachment Title" field and type an attachment title into the "Other Attachment Title" field.</a:t>
            </a:r>
            <a:endParaRPr lang="en-US" sz="2800" dirty="0">
              <a:solidFill>
                <a:srgbClr val="00B0F0"/>
              </a:solidFill>
              <a:latin typeface="Times New Roman" panose="02020603050405020304" pitchFamily="18" charset="0"/>
              <a:ea typeface="Times New Roman" panose="02020603050405020304" pitchFamily="18" charset="0"/>
            </a:endParaRPr>
          </a:p>
        </p:txBody>
      </p:sp>
      <p:sp>
        <p:nvSpPr>
          <p:cNvPr id="6" name="Rectangle 5"/>
          <p:cNvSpPr/>
          <p:nvPr/>
        </p:nvSpPr>
        <p:spPr bwMode="auto">
          <a:xfrm>
            <a:off x="1609726" y="3717189"/>
            <a:ext cx="2962273" cy="398813"/>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8" name="Straight Arrow Connector 7"/>
          <p:cNvCxnSpPr/>
          <p:nvPr/>
        </p:nvCxnSpPr>
        <p:spPr bwMode="auto">
          <a:xfrm>
            <a:off x="3505200" y="3285530"/>
            <a:ext cx="0" cy="431659"/>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290861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79</a:t>
            </a:fld>
            <a:endParaRPr lang="en-US" dirty="0"/>
          </a:p>
        </p:txBody>
      </p:sp>
      <p:pic>
        <p:nvPicPr>
          <p:cNvPr id="5" name="image65.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1752600" y="2667000"/>
            <a:ext cx="4572000" cy="646331"/>
          </a:xfrm>
          <a:prstGeom prst="rect">
            <a:avLst/>
          </a:prstGeom>
          <a:solidFill>
            <a:schemeClr val="bg1"/>
          </a:solidFill>
          <a:ln w="38100">
            <a:solidFill>
              <a:srgbClr val="00B0F0"/>
            </a:solidFill>
          </a:ln>
        </p:spPr>
        <p:txBody>
          <a:bodyPr>
            <a:spAutoFit/>
          </a:bodyPr>
          <a:lstStyle/>
          <a:p>
            <a:r>
              <a:rPr lang="en-US" sz="1800" dirty="0">
                <a:solidFill>
                  <a:srgbClr val="00B0F0"/>
                </a:solidFill>
                <a:latin typeface="Arial" panose="020B0604020202020204" pitchFamily="34" charset="0"/>
                <a:ea typeface="Arial" panose="020B0604020202020204" pitchFamily="34" charset="0"/>
              </a:rPr>
              <a:t>Click the </a:t>
            </a:r>
            <a:r>
              <a:rPr lang="en-US" sz="1800" b="1" dirty="0">
                <a:solidFill>
                  <a:srgbClr val="00B0F0"/>
                </a:solidFill>
                <a:latin typeface="Arial" panose="020B0604020202020204" pitchFamily="34" charset="0"/>
                <a:ea typeface="Arial" panose="020B0604020202020204" pitchFamily="34" charset="0"/>
              </a:rPr>
              <a:t>Browse</a:t>
            </a:r>
            <a:r>
              <a:rPr lang="en-US" sz="1800" dirty="0">
                <a:solidFill>
                  <a:srgbClr val="00B0F0"/>
                </a:solidFill>
                <a:latin typeface="Arial" panose="020B0604020202020204" pitchFamily="34" charset="0"/>
                <a:ea typeface="Arial" panose="020B0604020202020204" pitchFamily="34" charset="0"/>
              </a:rPr>
              <a:t> button and select the file you want to attach</a:t>
            </a:r>
            <a:endParaRPr lang="en-US" sz="1800" dirty="0">
              <a:solidFill>
                <a:srgbClr val="00B0F0"/>
              </a:solidFill>
            </a:endParaRPr>
          </a:p>
        </p:txBody>
      </p:sp>
      <p:sp>
        <p:nvSpPr>
          <p:cNvPr id="6" name="Rectangle 5"/>
          <p:cNvSpPr/>
          <p:nvPr/>
        </p:nvSpPr>
        <p:spPr bwMode="auto">
          <a:xfrm>
            <a:off x="3810000" y="4029869"/>
            <a:ext cx="457200" cy="237331"/>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8" name="Straight Arrow Connector 7"/>
          <p:cNvCxnSpPr/>
          <p:nvPr/>
        </p:nvCxnSpPr>
        <p:spPr bwMode="auto">
          <a:xfrm>
            <a:off x="4038600" y="3313331"/>
            <a:ext cx="0" cy="716538"/>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84595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3" name="Content Placeholder 2"/>
          <p:cNvSpPr>
            <a:spLocks noGrp="1"/>
          </p:cNvSpPr>
          <p:nvPr>
            <p:ph idx="1"/>
          </p:nvPr>
        </p:nvSpPr>
        <p:spPr/>
        <p:txBody>
          <a:bodyPr/>
          <a:lstStyle/>
          <a:p>
            <a:pPr marL="0" indent="0">
              <a:buNone/>
            </a:pPr>
            <a:r>
              <a:rPr lang="en-US" sz="2000" b="1" dirty="0"/>
              <a:t>Helpful Hints</a:t>
            </a:r>
          </a:p>
          <a:p>
            <a:pPr marL="0" indent="0">
              <a:buNone/>
            </a:pPr>
            <a:endParaRPr lang="en-US" sz="2000" dirty="0"/>
          </a:p>
          <a:p>
            <a:pPr lvl="0"/>
            <a:r>
              <a:rPr lang="en-US" dirty="0"/>
              <a:t>On certain screens you may need to scroll to view additional data fields.</a:t>
            </a:r>
          </a:p>
          <a:p>
            <a:pPr lvl="0"/>
            <a:r>
              <a:rPr lang="en-US" dirty="0"/>
              <a:t>Certain screenshots may display only a portion of the screen. Note that when working within a system, only the center body of the screen will change. The navigation options along the left side of the screen and the header bar across the top of the screen will remain the same.</a:t>
            </a:r>
          </a:p>
          <a:p>
            <a:pPr lvl="0"/>
            <a:r>
              <a:rPr lang="en-US" dirty="0"/>
              <a:t>When actually submitting a claim, it is recommended to fully review the claim forms, including fields not covered in this job aid, and contact your agency representative if you have any questions.</a:t>
            </a:r>
          </a:p>
          <a:p>
            <a:pPr lvl="0"/>
            <a:endParaRPr lang="en-US" dirty="0"/>
          </a:p>
          <a:p>
            <a:pPr marL="0" indent="0">
              <a:buNone/>
            </a:pPr>
            <a:r>
              <a:rPr lang="en-US" b="1" i="1" dirty="0"/>
              <a:t>Note: </a:t>
            </a:r>
            <a:r>
              <a:rPr lang="en-US" dirty="0"/>
              <a:t>Data used in this procedure is a representative sample for the purpose of training. Actual data in the system may vary based on agency and scenario.</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8</a:t>
            </a:fld>
            <a:endParaRPr lang="en-US" dirty="0"/>
          </a:p>
        </p:txBody>
      </p:sp>
    </p:spTree>
    <p:extLst>
      <p:ext uri="{BB962C8B-B14F-4D97-AF65-F5344CB8AC3E}">
        <p14:creationId xmlns:p14="http://schemas.microsoft.com/office/powerpoint/2010/main" val="39597671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80</a:t>
            </a:fld>
            <a:endParaRPr lang="en-US" dirty="0"/>
          </a:p>
        </p:txBody>
      </p:sp>
      <p:pic>
        <p:nvPicPr>
          <p:cNvPr id="5" name="image16.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307433" y="2590800"/>
            <a:ext cx="4572000" cy="369332"/>
          </a:xfrm>
          <a:prstGeom prst="rect">
            <a:avLst/>
          </a:prstGeom>
          <a:solidFill>
            <a:schemeClr val="bg1"/>
          </a:solidFill>
          <a:ln w="38100">
            <a:solidFill>
              <a:srgbClr val="00B0F0"/>
            </a:solidFill>
          </a:ln>
        </p:spPr>
        <p:txBody>
          <a:bodyPr>
            <a:spAutoFit/>
          </a:bodyPr>
          <a:lstStyle/>
          <a:p>
            <a:pPr marL="0" marR="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Once the file attaches, click the </a:t>
            </a:r>
            <a:r>
              <a:rPr lang="en-US" sz="1800" b="1" dirty="0">
                <a:solidFill>
                  <a:srgbClr val="00B0F0"/>
                </a:solidFill>
                <a:latin typeface="Arial" panose="020B0604020202020204" pitchFamily="34" charset="0"/>
                <a:ea typeface="Arial" panose="020B0604020202020204" pitchFamily="34" charset="0"/>
              </a:rPr>
              <a:t>OK</a:t>
            </a:r>
            <a:r>
              <a:rPr lang="en-US" sz="1800" dirty="0">
                <a:solidFill>
                  <a:srgbClr val="00B0F0"/>
                </a:solidFill>
                <a:latin typeface="Arial" panose="020B0604020202020204" pitchFamily="34" charset="0"/>
                <a:ea typeface="Arial" panose="020B0604020202020204" pitchFamily="34" charset="0"/>
              </a:rPr>
              <a:t> button</a:t>
            </a:r>
            <a:endParaRPr lang="en-US" sz="1800" dirty="0">
              <a:solidFill>
                <a:srgbClr val="00B0F0"/>
              </a:solidFill>
              <a:latin typeface="Times New Roman" panose="02020603050405020304" pitchFamily="18" charset="0"/>
              <a:ea typeface="Times New Roman" panose="02020603050405020304" pitchFamily="18" charset="0"/>
            </a:endParaRPr>
          </a:p>
        </p:txBody>
      </p:sp>
      <p:sp>
        <p:nvSpPr>
          <p:cNvPr id="6" name="Rectangle 5"/>
          <p:cNvSpPr/>
          <p:nvPr/>
        </p:nvSpPr>
        <p:spPr bwMode="auto">
          <a:xfrm>
            <a:off x="4191000" y="4191000"/>
            <a:ext cx="457200" cy="381000"/>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8" name="Straight Arrow Connector 7"/>
          <p:cNvCxnSpPr/>
          <p:nvPr/>
        </p:nvCxnSpPr>
        <p:spPr bwMode="auto">
          <a:xfrm>
            <a:off x="4419600" y="2960132"/>
            <a:ext cx="0" cy="1230868"/>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88847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81</a:t>
            </a:fld>
            <a:endParaRPr lang="en-US" dirty="0"/>
          </a:p>
        </p:txBody>
      </p:sp>
      <p:pic>
        <p:nvPicPr>
          <p:cNvPr id="5" name="image21.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286000" y="2644170"/>
            <a:ext cx="4572000" cy="923330"/>
          </a:xfrm>
          <a:prstGeom prst="rect">
            <a:avLst/>
          </a:prstGeom>
        </p:spPr>
        <p:txBody>
          <a:bodyPr>
            <a:spAutoFit/>
          </a:bodyPr>
          <a:lstStyle/>
          <a:p>
            <a:r>
              <a:rPr lang="en-US" sz="1800" dirty="0">
                <a:solidFill>
                  <a:srgbClr val="00B0F0"/>
                </a:solidFill>
                <a:latin typeface="Arial" panose="020B0604020202020204" pitchFamily="34" charset="0"/>
                <a:ea typeface="Arial" panose="020B0604020202020204" pitchFamily="34" charset="0"/>
              </a:rPr>
              <a:t>Once you have completed filling out all the necessary information for the report, click the </a:t>
            </a:r>
            <a:r>
              <a:rPr lang="en-US" sz="1800" b="1" dirty="0">
                <a:solidFill>
                  <a:srgbClr val="00B0F0"/>
                </a:solidFill>
                <a:latin typeface="Arial" panose="020B0604020202020204" pitchFamily="34" charset="0"/>
                <a:ea typeface="Arial" panose="020B0604020202020204" pitchFamily="34" charset="0"/>
              </a:rPr>
              <a:t>Submit</a:t>
            </a:r>
            <a:r>
              <a:rPr lang="en-US" sz="1800" dirty="0">
                <a:solidFill>
                  <a:srgbClr val="00B0F0"/>
                </a:solidFill>
                <a:latin typeface="Arial" panose="020B0604020202020204" pitchFamily="34" charset="0"/>
                <a:ea typeface="Arial" panose="020B0604020202020204" pitchFamily="34" charset="0"/>
              </a:rPr>
              <a:t> button</a:t>
            </a:r>
            <a:endParaRPr lang="en-US" sz="1800" dirty="0">
              <a:solidFill>
                <a:srgbClr val="00B0F0"/>
              </a:solidFill>
            </a:endParaRPr>
          </a:p>
        </p:txBody>
      </p:sp>
      <p:sp>
        <p:nvSpPr>
          <p:cNvPr id="6" name="Rectangle 5"/>
          <p:cNvSpPr/>
          <p:nvPr/>
        </p:nvSpPr>
        <p:spPr bwMode="auto">
          <a:xfrm>
            <a:off x="7315200" y="1930541"/>
            <a:ext cx="381000" cy="355459"/>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8" name="Straight Arrow Connector 7"/>
          <p:cNvCxnSpPr/>
          <p:nvPr/>
        </p:nvCxnSpPr>
        <p:spPr bwMode="auto">
          <a:xfrm flipV="1">
            <a:off x="6781800" y="2286000"/>
            <a:ext cx="533400" cy="35817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325729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82</a:t>
            </a:fld>
            <a:endParaRPr lang="en-US" dirty="0"/>
          </a:p>
        </p:txBody>
      </p:sp>
      <p:pic>
        <p:nvPicPr>
          <p:cNvPr id="5" name="image22.png"/>
          <p:cNvPicPr>
            <a:picLocks noGrp="1"/>
          </p:cNvPicPr>
          <p:nvPr>
            <p:ph idx="1"/>
          </p:nvPr>
        </p:nvPicPr>
        <p:blipFill>
          <a:blip r:embed="rId2"/>
          <a:srcRect/>
          <a:stretch>
            <a:fillRect/>
          </a:stretch>
        </p:blipFill>
        <p:spPr>
          <a:xfrm>
            <a:off x="271463" y="1983386"/>
            <a:ext cx="8582025" cy="4092965"/>
          </a:xfrm>
          <a:prstGeom prst="rect">
            <a:avLst/>
          </a:prstGeom>
          <a:ln/>
        </p:spPr>
      </p:pic>
      <p:sp>
        <p:nvSpPr>
          <p:cNvPr id="3" name="Rectangle 2"/>
          <p:cNvSpPr/>
          <p:nvPr/>
        </p:nvSpPr>
        <p:spPr>
          <a:xfrm>
            <a:off x="3810000" y="2362200"/>
            <a:ext cx="4572000" cy="1200329"/>
          </a:xfrm>
          <a:prstGeom prst="rect">
            <a:avLst/>
          </a:prstGeom>
          <a:solidFill>
            <a:schemeClr val="bg1"/>
          </a:solidFill>
          <a:ln w="38100">
            <a:solidFill>
              <a:srgbClr val="00B0F0"/>
            </a:solidFill>
          </a:ln>
        </p:spPr>
        <p:txBody>
          <a:bodyPr>
            <a:spAutoFit/>
          </a:bodyPr>
          <a:lstStyle/>
          <a:p>
            <a:r>
              <a:rPr lang="en-US" sz="1800" dirty="0">
                <a:solidFill>
                  <a:srgbClr val="00B0F0"/>
                </a:solidFill>
                <a:latin typeface="Arial" panose="020B0604020202020204" pitchFamily="34" charset="0"/>
                <a:ea typeface="Arial" panose="020B0604020202020204" pitchFamily="34" charset="0"/>
              </a:rPr>
              <a:t>After the report is submitted, a work item will be sent to the Certifying Official(s) and the status of the report will change to "Draft Pending Signature"</a:t>
            </a:r>
            <a:endParaRPr lang="en-US" sz="1800" dirty="0">
              <a:solidFill>
                <a:srgbClr val="00B0F0"/>
              </a:solidFill>
            </a:endParaRPr>
          </a:p>
        </p:txBody>
      </p:sp>
      <p:cxnSp>
        <p:nvCxnSpPr>
          <p:cNvPr id="7" name="Straight Arrow Connector 6"/>
          <p:cNvCxnSpPr/>
          <p:nvPr/>
        </p:nvCxnSpPr>
        <p:spPr bwMode="auto">
          <a:xfrm flipH="1">
            <a:off x="2743200" y="3048000"/>
            <a:ext cx="609600" cy="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69605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83</a:t>
            </a:fld>
            <a:endParaRPr lang="en-US" dirty="0"/>
          </a:p>
        </p:txBody>
      </p:sp>
      <p:pic>
        <p:nvPicPr>
          <p:cNvPr id="5" name="image23.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590800" y="2667000"/>
            <a:ext cx="4572000" cy="1477328"/>
          </a:xfrm>
          <a:prstGeom prst="rect">
            <a:avLst/>
          </a:prstGeom>
          <a:solidFill>
            <a:schemeClr val="bg1"/>
          </a:solidFill>
          <a:ln w="38100">
            <a:solidFill>
              <a:srgbClr val="00B0F0"/>
            </a:solidFill>
          </a:ln>
        </p:spPr>
        <p:txBody>
          <a:bodyPr>
            <a:spAutoFit/>
          </a:bodyPr>
          <a:lstStyle/>
          <a:p>
            <a:r>
              <a:rPr lang="en-US" sz="1800" dirty="0">
                <a:solidFill>
                  <a:srgbClr val="00B0F0"/>
                </a:solidFill>
                <a:latin typeface="Arial" panose="020B0604020202020204" pitchFamily="34" charset="0"/>
                <a:ea typeface="Arial" panose="020B0604020202020204" pitchFamily="34" charset="0"/>
              </a:rPr>
              <a:t>Once the Certifying Official accesses the report through their Actionable Items tile, they will be able to review the report and select a decision from the Decision Dropdown Menu</a:t>
            </a:r>
            <a:endParaRPr lang="en-US" sz="1800" dirty="0">
              <a:solidFill>
                <a:srgbClr val="00B0F0"/>
              </a:solidFill>
            </a:endParaRPr>
          </a:p>
        </p:txBody>
      </p:sp>
      <p:sp>
        <p:nvSpPr>
          <p:cNvPr id="6" name="Rectangle 5"/>
          <p:cNvSpPr/>
          <p:nvPr/>
        </p:nvSpPr>
        <p:spPr bwMode="auto">
          <a:xfrm>
            <a:off x="271463" y="3352800"/>
            <a:ext cx="1338264" cy="480536"/>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8" name="Straight Arrow Connector 7"/>
          <p:cNvCxnSpPr/>
          <p:nvPr/>
        </p:nvCxnSpPr>
        <p:spPr bwMode="auto">
          <a:xfrm flipH="1">
            <a:off x="1609727" y="3581400"/>
            <a:ext cx="981073" cy="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092644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84</a:t>
            </a:fld>
            <a:endParaRPr lang="en-US" dirty="0"/>
          </a:p>
        </p:txBody>
      </p:sp>
      <p:pic>
        <p:nvPicPr>
          <p:cNvPr id="5" name="image25.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6" name="Rectangle 5"/>
          <p:cNvSpPr/>
          <p:nvPr/>
        </p:nvSpPr>
        <p:spPr>
          <a:xfrm>
            <a:off x="2057400" y="2614136"/>
            <a:ext cx="4572000" cy="1477328"/>
          </a:xfrm>
          <a:prstGeom prst="rect">
            <a:avLst/>
          </a:prstGeom>
          <a:solidFill>
            <a:schemeClr val="bg1"/>
          </a:solidFill>
          <a:ln w="38100">
            <a:solidFill>
              <a:srgbClr val="00B0F0"/>
            </a:solidFill>
          </a:ln>
        </p:spPr>
        <p:txBody>
          <a:bodyPr>
            <a:spAutoFit/>
          </a:bodyPr>
          <a:lstStyle/>
          <a:p>
            <a:pPr>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Click on the Decision Dropdown Menu. </a:t>
            </a:r>
            <a:r>
              <a:rPr lang="en-US" sz="1800" dirty="0">
                <a:solidFill>
                  <a:srgbClr val="00B0F0"/>
                </a:solidFill>
              </a:rPr>
              <a:t>In order to submit the report to the agency or department, Click the "Sign and Submit" option. To return the report to its creator for edits, click the "Return" option</a:t>
            </a:r>
            <a:r>
              <a:rPr lang="en-US" sz="1800" dirty="0">
                <a:solidFill>
                  <a:srgbClr val="00B0F0"/>
                </a:solidFill>
                <a:latin typeface="Times New Roman" panose="02020603050405020304" pitchFamily="18" charset="0"/>
              </a:rPr>
              <a:t>.</a:t>
            </a:r>
            <a:endParaRPr lang="en-US" sz="1800" dirty="0">
              <a:solidFill>
                <a:srgbClr val="00B0F0"/>
              </a:solidFill>
            </a:endParaRPr>
          </a:p>
        </p:txBody>
      </p:sp>
      <p:sp>
        <p:nvSpPr>
          <p:cNvPr id="3" name="Rectangle 2"/>
          <p:cNvSpPr/>
          <p:nvPr/>
        </p:nvSpPr>
        <p:spPr bwMode="auto">
          <a:xfrm>
            <a:off x="271463" y="2971800"/>
            <a:ext cx="1338264" cy="762000"/>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8" name="Straight Arrow Connector 7"/>
          <p:cNvCxnSpPr>
            <a:stCxn id="6" idx="1"/>
            <a:endCxn id="3" idx="3"/>
          </p:cNvCxnSpPr>
          <p:nvPr/>
        </p:nvCxnSpPr>
        <p:spPr bwMode="auto">
          <a:xfrm flipH="1">
            <a:off x="1609727" y="3352800"/>
            <a:ext cx="447673" cy="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685401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85</a:t>
            </a:fld>
            <a:endParaRPr lang="en-US" dirty="0"/>
          </a:p>
        </p:txBody>
      </p:sp>
      <p:pic>
        <p:nvPicPr>
          <p:cNvPr id="5" name="image26.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3005140" y="2829540"/>
            <a:ext cx="4572000" cy="1200329"/>
          </a:xfrm>
          <a:prstGeom prst="rect">
            <a:avLst/>
          </a:prstGeom>
          <a:solidFill>
            <a:schemeClr val="bg1"/>
          </a:solidFill>
          <a:ln w="38100">
            <a:solidFill>
              <a:srgbClr val="00B0F0"/>
            </a:solidFill>
          </a:ln>
        </p:spPr>
        <p:txBody>
          <a:bodyPr>
            <a:spAutoFit/>
          </a:bodyPr>
          <a:lstStyle/>
          <a:p>
            <a:pPr marL="0" marR="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After selecting to sign and submit the report, you will have to review the legal notice section. In order to do this, click the </a:t>
            </a:r>
            <a:r>
              <a:rPr lang="en-US" sz="1800" b="1" dirty="0">
                <a:solidFill>
                  <a:srgbClr val="00B0F0"/>
                </a:solidFill>
                <a:latin typeface="Arial" panose="020B0604020202020204" pitchFamily="34" charset="0"/>
                <a:ea typeface="Arial" panose="020B0604020202020204" pitchFamily="34" charset="0"/>
              </a:rPr>
              <a:t>Legal Notice</a:t>
            </a:r>
            <a:r>
              <a:rPr lang="en-US" sz="1800" dirty="0">
                <a:solidFill>
                  <a:srgbClr val="00B0F0"/>
                </a:solidFill>
                <a:latin typeface="Arial" panose="020B0604020202020204" pitchFamily="34" charset="0"/>
                <a:ea typeface="Arial" panose="020B0604020202020204" pitchFamily="34" charset="0"/>
              </a:rPr>
              <a:t> button</a:t>
            </a:r>
            <a:endParaRPr lang="en-US" sz="1800" dirty="0">
              <a:solidFill>
                <a:srgbClr val="00B0F0"/>
              </a:solidFill>
              <a:latin typeface="Times New Roman" panose="02020603050405020304" pitchFamily="18" charset="0"/>
              <a:ea typeface="Times New Roman" panose="02020603050405020304" pitchFamily="18" charset="0"/>
            </a:endParaRPr>
          </a:p>
        </p:txBody>
      </p:sp>
      <p:sp>
        <p:nvSpPr>
          <p:cNvPr id="6" name="Rectangle 5"/>
          <p:cNvSpPr/>
          <p:nvPr/>
        </p:nvSpPr>
        <p:spPr bwMode="auto">
          <a:xfrm>
            <a:off x="457200" y="4648200"/>
            <a:ext cx="533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272745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86</a:t>
            </a:fld>
            <a:endParaRPr lang="en-US" dirty="0"/>
          </a:p>
        </p:txBody>
      </p:sp>
      <p:pic>
        <p:nvPicPr>
          <p:cNvPr id="5" name="image35.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1596475" y="3657600"/>
            <a:ext cx="4572000" cy="1477328"/>
          </a:xfrm>
          <a:prstGeom prst="rect">
            <a:avLst/>
          </a:prstGeom>
          <a:solidFill>
            <a:schemeClr val="bg1"/>
          </a:solidFill>
          <a:ln w="38100">
            <a:solidFill>
              <a:srgbClr val="00B0F0"/>
            </a:solidFill>
          </a:ln>
        </p:spPr>
        <p:txBody>
          <a:bodyPr>
            <a:spAutoFit/>
          </a:bodyPr>
          <a:lstStyle/>
          <a:p>
            <a:r>
              <a:rPr lang="en-US" sz="1800" dirty="0">
                <a:solidFill>
                  <a:srgbClr val="00B0F0"/>
                </a:solidFill>
                <a:latin typeface="Arial" panose="020B0604020202020204" pitchFamily="34" charset="0"/>
                <a:ea typeface="Arial" panose="020B0604020202020204" pitchFamily="34" charset="0"/>
              </a:rPr>
              <a:t>After reviewing the legal notice and if you agree with the listed terms and conditions, click in the </a:t>
            </a:r>
            <a:r>
              <a:rPr lang="en-US" sz="1800" b="1" dirty="0">
                <a:solidFill>
                  <a:srgbClr val="00B0F0"/>
                </a:solidFill>
                <a:latin typeface="Arial" panose="020B0604020202020204" pitchFamily="34" charset="0"/>
                <a:ea typeface="Arial" panose="020B0604020202020204" pitchFamily="34" charset="0"/>
              </a:rPr>
              <a:t>I agree with the listed Terms and Conditions</a:t>
            </a:r>
            <a:r>
              <a:rPr lang="en-US" sz="1800" dirty="0">
                <a:solidFill>
                  <a:srgbClr val="00B0F0"/>
                </a:solidFill>
                <a:latin typeface="Arial" panose="020B0604020202020204" pitchFamily="34" charset="0"/>
                <a:ea typeface="Arial" panose="020B0604020202020204" pitchFamily="34" charset="0"/>
              </a:rPr>
              <a:t> checkbox, then click the OK button.</a:t>
            </a:r>
            <a:endParaRPr lang="en-US" sz="1800" dirty="0">
              <a:solidFill>
                <a:srgbClr val="00B0F0"/>
              </a:solidFill>
            </a:endParaRPr>
          </a:p>
        </p:txBody>
      </p:sp>
      <p:sp>
        <p:nvSpPr>
          <p:cNvPr id="6" name="Rectangle 5"/>
          <p:cNvSpPr/>
          <p:nvPr/>
        </p:nvSpPr>
        <p:spPr bwMode="auto">
          <a:xfrm>
            <a:off x="271463" y="5638800"/>
            <a:ext cx="1938337" cy="304800"/>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8" name="Straight Arrow Connector 7"/>
          <p:cNvCxnSpPr>
            <a:stCxn id="3" idx="2"/>
          </p:cNvCxnSpPr>
          <p:nvPr/>
        </p:nvCxnSpPr>
        <p:spPr bwMode="auto">
          <a:xfrm flipH="1">
            <a:off x="2209801" y="5134928"/>
            <a:ext cx="1672674" cy="503872"/>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bwMode="auto">
          <a:xfrm>
            <a:off x="3810000" y="5943600"/>
            <a:ext cx="457200" cy="0"/>
          </a:xfrm>
          <a:prstGeom prst="straightConnector1">
            <a:avLst/>
          </a:prstGeom>
          <a:ln>
            <a:solidFill>
              <a:srgbClr val="7030A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68495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87</a:t>
            </a:fld>
            <a:endParaRPr lang="en-US" dirty="0"/>
          </a:p>
        </p:txBody>
      </p:sp>
      <p:pic>
        <p:nvPicPr>
          <p:cNvPr id="5" name="image37.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438400" y="5105400"/>
            <a:ext cx="4572000" cy="369332"/>
          </a:xfrm>
          <a:prstGeom prst="rect">
            <a:avLst/>
          </a:prstGeom>
        </p:spPr>
        <p:txBody>
          <a:bodyPr>
            <a:spAutoFit/>
          </a:bodyPr>
          <a:lstStyle/>
          <a:p>
            <a:r>
              <a:rPr lang="en-US" sz="1800" dirty="0">
                <a:solidFill>
                  <a:srgbClr val="00B0F0"/>
                </a:solidFill>
                <a:latin typeface="Arial" panose="020B0604020202020204" pitchFamily="34" charset="0"/>
                <a:ea typeface="Arial" panose="020B0604020202020204" pitchFamily="34" charset="0"/>
              </a:rPr>
              <a:t>Click the </a:t>
            </a:r>
            <a:r>
              <a:rPr lang="en-US" sz="1800" b="1" dirty="0">
                <a:solidFill>
                  <a:srgbClr val="00B0F0"/>
                </a:solidFill>
                <a:latin typeface="Arial" panose="020B0604020202020204" pitchFamily="34" charset="0"/>
                <a:ea typeface="Arial" panose="020B0604020202020204" pitchFamily="34" charset="0"/>
              </a:rPr>
              <a:t>Complete Signature</a:t>
            </a:r>
            <a:r>
              <a:rPr lang="en-US" sz="1800" dirty="0">
                <a:solidFill>
                  <a:srgbClr val="00B0F0"/>
                </a:solidFill>
                <a:latin typeface="Arial" panose="020B0604020202020204" pitchFamily="34" charset="0"/>
                <a:ea typeface="Arial" panose="020B0604020202020204" pitchFamily="34" charset="0"/>
              </a:rPr>
              <a:t> button</a:t>
            </a:r>
            <a:endParaRPr lang="en-US" sz="1800" dirty="0">
              <a:solidFill>
                <a:srgbClr val="00B0F0"/>
              </a:solidFill>
            </a:endParaRPr>
          </a:p>
        </p:txBody>
      </p:sp>
      <p:cxnSp>
        <p:nvCxnSpPr>
          <p:cNvPr id="7" name="Straight Arrow Connector 6"/>
          <p:cNvCxnSpPr/>
          <p:nvPr/>
        </p:nvCxnSpPr>
        <p:spPr bwMode="auto">
          <a:xfrm flipH="1">
            <a:off x="1143000" y="5257800"/>
            <a:ext cx="685800" cy="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340982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88</a:t>
            </a:fld>
            <a:endParaRPr lang="en-US" dirty="0"/>
          </a:p>
        </p:txBody>
      </p:sp>
      <p:pic>
        <p:nvPicPr>
          <p:cNvPr id="5" name="image04.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286000" y="2459504"/>
            <a:ext cx="4572000" cy="1200329"/>
          </a:xfrm>
          <a:prstGeom prst="rect">
            <a:avLst/>
          </a:prstGeom>
          <a:solidFill>
            <a:schemeClr val="bg1"/>
          </a:solidFill>
          <a:ln w="38100">
            <a:solidFill>
              <a:srgbClr val="00B0F0"/>
            </a:solidFill>
          </a:ln>
        </p:spPr>
        <p:txBody>
          <a:bodyPr>
            <a:spAutoFit/>
          </a:bodyPr>
          <a:lstStyle/>
          <a:p>
            <a:pPr marL="0" marR="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After successfully signing and submitting the report, you will be taken to a confirmation page and the status of the report will change to "Submitted"</a:t>
            </a:r>
            <a:endParaRPr lang="en-US" sz="2800" dirty="0">
              <a:solidFill>
                <a:srgbClr val="00B0F0"/>
              </a:solidFill>
              <a:latin typeface="Times New Roman" panose="02020603050405020304" pitchFamily="18" charset="0"/>
              <a:ea typeface="Times New Roman" panose="02020603050405020304" pitchFamily="18" charset="0"/>
            </a:endParaRPr>
          </a:p>
        </p:txBody>
      </p:sp>
      <p:cxnSp>
        <p:nvCxnSpPr>
          <p:cNvPr id="7" name="Straight Arrow Connector 6"/>
          <p:cNvCxnSpPr/>
          <p:nvPr/>
        </p:nvCxnSpPr>
        <p:spPr bwMode="auto">
          <a:xfrm flipH="1">
            <a:off x="1295400" y="2667000"/>
            <a:ext cx="609600" cy="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973552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89</a:t>
            </a:fld>
            <a:endParaRPr lang="en-US" dirty="0"/>
          </a:p>
        </p:txBody>
      </p:sp>
      <p:pic>
        <p:nvPicPr>
          <p:cNvPr id="5" name="image05.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286000" y="2533471"/>
            <a:ext cx="4572000" cy="1200329"/>
          </a:xfrm>
          <a:prstGeom prst="rect">
            <a:avLst/>
          </a:prstGeom>
        </p:spPr>
        <p:txBody>
          <a:bodyPr>
            <a:spAutoFit/>
          </a:bodyPr>
          <a:lstStyle/>
          <a:p>
            <a:r>
              <a:rPr lang="en-US" sz="1800" dirty="0">
                <a:solidFill>
                  <a:srgbClr val="00B0F0"/>
                </a:solidFill>
                <a:latin typeface="Arial" panose="020B0604020202020204" pitchFamily="34" charset="0"/>
                <a:ea typeface="Arial" panose="020B0604020202020204" pitchFamily="34" charset="0"/>
              </a:rPr>
              <a:t>The process for completing and submitting a performance report is almost identical. In this case, the form you will be required to complete is the SF-PPR</a:t>
            </a:r>
            <a:endParaRPr lang="en-US" sz="1800" dirty="0">
              <a:solidFill>
                <a:srgbClr val="00B0F0"/>
              </a:solidFill>
            </a:endParaRPr>
          </a:p>
        </p:txBody>
      </p:sp>
    </p:spTree>
    <p:extLst>
      <p:ext uri="{BB962C8B-B14F-4D97-AF65-F5344CB8AC3E}">
        <p14:creationId xmlns:p14="http://schemas.microsoft.com/office/powerpoint/2010/main" val="3829246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and Submitting Claims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9</a:t>
            </a:fld>
            <a:endParaRPr lang="en-US" dirty="0"/>
          </a:p>
        </p:txBody>
      </p:sp>
      <p:pic>
        <p:nvPicPr>
          <p:cNvPr id="5" name="Content Placeholder 4" descr="This is a screenshot of the ezFedGrants External Portal Home screen for external users. Along the top of the screen is the ?USDA logo in the far left, and the user's username in the far right. Along the left side of the screen is a column of nine options. These are: Home, Opportunities, My Applications, My Agreements, My Amendments, My Claims, My Reports, Manage Permissions, and Contact USDA. In the body of the page is the Home screen. Along the top of the body of the screen are five tiles labeled Notifications, Actionable Items, Applications under Review, Amendments under Review, and Claims under Review. Below these is a section title News and Notes which contains a table of links to system notifications. At the bottom of the body of the screen is a section titled My Agreements, which is currently collapsed." title="ezFedGrants External Portal Home Screen"/>
          <p:cNvPicPr>
            <a:picLocks noGrp="1"/>
          </p:cNvPicPr>
          <p:nvPr>
            <p:ph idx="1"/>
          </p:nvPr>
        </p:nvPicPr>
        <p:blipFill rotWithShape="1">
          <a:blip r:embed="rId2">
            <a:extLst>
              <a:ext uri="{28A0092B-C50C-407E-A947-70E740481C1C}">
                <a14:useLocalDpi xmlns:a14="http://schemas.microsoft.com/office/drawing/2010/main" val="0"/>
              </a:ext>
            </a:extLst>
          </a:blip>
          <a:srcRect t="8324" b="7178"/>
          <a:stretch/>
        </p:blipFill>
        <p:spPr bwMode="auto">
          <a:xfrm>
            <a:off x="271463" y="2097514"/>
            <a:ext cx="8582025" cy="3864710"/>
          </a:xfrm>
          <a:prstGeom prst="rect">
            <a:avLst/>
          </a:prstGeom>
          <a:noFill/>
          <a:ln w="12700" cap="flat" cmpd="sng" algn="ctr">
            <a:solidFill>
              <a:srgbClr val="000000"/>
            </a:solidFill>
            <a:prstDash val="solid"/>
            <a:miter lim="800000"/>
            <a:headEnd type="none" w="med" len="med"/>
            <a:tailEnd type="none" w="med" len="med"/>
          </a:ln>
          <a:effectLst/>
          <a:extLst>
            <a:ext uri="{53640926-AAD7-44D8-BBD7-CCE9431645EC}">
              <a14:shadowObscured xmlns:a14="http://schemas.microsoft.com/office/drawing/2010/main"/>
            </a:ext>
          </a:extLst>
        </p:spPr>
      </p:pic>
      <p:sp>
        <p:nvSpPr>
          <p:cNvPr id="3" name="Rectangle 2"/>
          <p:cNvSpPr/>
          <p:nvPr/>
        </p:nvSpPr>
        <p:spPr>
          <a:xfrm>
            <a:off x="3810000" y="4267200"/>
            <a:ext cx="4572000" cy="923330"/>
          </a:xfrm>
          <a:prstGeom prst="rect">
            <a:avLst/>
          </a:prstGeom>
          <a:solidFill>
            <a:schemeClr val="bg1"/>
          </a:solidFill>
          <a:ln w="38100">
            <a:solidFill>
              <a:srgbClr val="00B0F0"/>
            </a:solidFill>
          </a:ln>
        </p:spPr>
        <p:txBody>
          <a:bodyPr>
            <a:spAutoFit/>
          </a:bodyPr>
          <a:lstStyle/>
          <a:p>
            <a:pPr marR="0" lvl="0">
              <a:spcBef>
                <a:spcPts val="1200"/>
              </a:spcBef>
              <a:spcAft>
                <a:spcPts val="0"/>
              </a:spcAft>
            </a:pPr>
            <a:r>
              <a:rPr lang="en-US" sz="1800" dirty="0">
                <a:solidFill>
                  <a:srgbClr val="00B0F0"/>
                </a:solidFill>
                <a:latin typeface="Arial" panose="020B0604020202020204" pitchFamily="34" charset="0"/>
                <a:ea typeface="Arial" panose="020B0604020202020204" pitchFamily="34" charset="0"/>
              </a:rPr>
              <a:t>Start the procedure by accessing the </a:t>
            </a:r>
            <a:r>
              <a:rPr lang="en-US" sz="1800" b="1" dirty="0" err="1">
                <a:solidFill>
                  <a:srgbClr val="00B0F0"/>
                </a:solidFill>
                <a:latin typeface="Arial" panose="020B0604020202020204" pitchFamily="34" charset="0"/>
                <a:ea typeface="Arial" panose="020B0604020202020204" pitchFamily="34" charset="0"/>
              </a:rPr>
              <a:t>ezFedGrants</a:t>
            </a:r>
            <a:r>
              <a:rPr lang="en-US" sz="1800" b="1" dirty="0">
                <a:solidFill>
                  <a:srgbClr val="00B0F0"/>
                </a:solidFill>
                <a:latin typeface="Arial" panose="020B0604020202020204" pitchFamily="34" charset="0"/>
                <a:ea typeface="Arial" panose="020B0604020202020204" pitchFamily="34" charset="0"/>
              </a:rPr>
              <a:t> External Portal Home </a:t>
            </a:r>
            <a:r>
              <a:rPr lang="en-US" sz="1800" dirty="0">
                <a:solidFill>
                  <a:srgbClr val="00B0F0"/>
                </a:solidFill>
                <a:latin typeface="Arial" panose="020B0604020202020204" pitchFamily="34" charset="0"/>
                <a:ea typeface="Arial" panose="020B0604020202020204" pitchFamily="34" charset="0"/>
              </a:rPr>
              <a:t>screen.</a:t>
            </a:r>
          </a:p>
        </p:txBody>
      </p:sp>
    </p:spTree>
    <p:extLst>
      <p:ext uri="{BB962C8B-B14F-4D97-AF65-F5344CB8AC3E}">
        <p14:creationId xmlns:p14="http://schemas.microsoft.com/office/powerpoint/2010/main" val="7667332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90</a:t>
            </a:fld>
            <a:endParaRPr lang="en-US" dirty="0"/>
          </a:p>
        </p:txBody>
      </p:sp>
      <p:pic>
        <p:nvPicPr>
          <p:cNvPr id="5" name="image06.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2286000" y="2274838"/>
            <a:ext cx="4572000" cy="1200329"/>
          </a:xfrm>
          <a:prstGeom prst="rect">
            <a:avLst/>
          </a:prstGeom>
          <a:solidFill>
            <a:schemeClr val="bg1"/>
          </a:solidFill>
          <a:ln w="38100">
            <a:solidFill>
              <a:srgbClr val="00B0F0"/>
            </a:solidFill>
          </a:ln>
        </p:spPr>
        <p:txBody>
          <a:bodyPr>
            <a:spAutoFit/>
          </a:bodyPr>
          <a:lstStyle/>
          <a:p>
            <a:pPr marL="0" marR="0">
              <a:spcBef>
                <a:spcPts val="0"/>
              </a:spcBef>
              <a:spcAft>
                <a:spcPts val="400"/>
              </a:spcAft>
            </a:pPr>
            <a:r>
              <a:rPr lang="en-US" sz="1800" dirty="0">
                <a:solidFill>
                  <a:srgbClr val="00B0F0"/>
                </a:solidFill>
                <a:latin typeface="Arial" panose="020B0604020202020204" pitchFamily="34" charset="0"/>
                <a:ea typeface="Arial" panose="020B0604020202020204" pitchFamily="34" charset="0"/>
              </a:rPr>
              <a:t>Scroll down the SF-PPR form and click in the field "10. Performance Narrative (attach performance narrative as instructed by the awarding Federal Agency):"</a:t>
            </a:r>
            <a:endParaRPr lang="en-US" sz="2800" dirty="0">
              <a:solidFill>
                <a:srgbClr val="00B0F0"/>
              </a:solidFill>
              <a:latin typeface="Times New Roman" panose="02020603050405020304" pitchFamily="18" charset="0"/>
              <a:ea typeface="Times New Roman" panose="02020603050405020304" pitchFamily="18" charset="0"/>
            </a:endParaRPr>
          </a:p>
        </p:txBody>
      </p:sp>
      <p:sp>
        <p:nvSpPr>
          <p:cNvPr id="6" name="Rectangle 5"/>
          <p:cNvSpPr/>
          <p:nvPr/>
        </p:nvSpPr>
        <p:spPr bwMode="auto">
          <a:xfrm>
            <a:off x="381000" y="3733800"/>
            <a:ext cx="8305800" cy="914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287187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91</a:t>
            </a:fld>
            <a:endParaRPr lang="en-US" dirty="0"/>
          </a:p>
        </p:txBody>
      </p:sp>
      <p:pic>
        <p:nvPicPr>
          <p:cNvPr id="5" name="image08.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3005140" y="4590713"/>
            <a:ext cx="4572000" cy="1200329"/>
          </a:xfrm>
          <a:prstGeom prst="rect">
            <a:avLst/>
          </a:prstGeom>
        </p:spPr>
        <p:txBody>
          <a:bodyPr>
            <a:spAutoFit/>
          </a:bodyPr>
          <a:lstStyle/>
          <a:p>
            <a:pPr marL="0" marR="0">
              <a:spcBef>
                <a:spcPts val="0"/>
              </a:spcBef>
              <a:spcAft>
                <a:spcPts val="0"/>
              </a:spcAft>
            </a:pPr>
            <a:r>
              <a:rPr lang="en-US" sz="1800" dirty="0">
                <a:solidFill>
                  <a:srgbClr val="00B0F0"/>
                </a:solidFill>
                <a:latin typeface="Arial" panose="020B0604020202020204" pitchFamily="34" charset="0"/>
                <a:ea typeface="Arial" panose="020B0604020202020204" pitchFamily="34" charset="0"/>
              </a:rPr>
              <a:t>After completing the SF-PPR, the Signature page, and attaching any necessary documents, click the </a:t>
            </a:r>
            <a:r>
              <a:rPr lang="en-US" sz="1800" b="1" dirty="0">
                <a:solidFill>
                  <a:srgbClr val="00B0F0"/>
                </a:solidFill>
                <a:latin typeface="Arial" panose="020B0604020202020204" pitchFamily="34" charset="0"/>
                <a:ea typeface="Arial" panose="020B0604020202020204" pitchFamily="34" charset="0"/>
              </a:rPr>
              <a:t>Submit</a:t>
            </a:r>
            <a:r>
              <a:rPr lang="en-US" sz="1800" dirty="0">
                <a:solidFill>
                  <a:srgbClr val="00B0F0"/>
                </a:solidFill>
                <a:latin typeface="Arial" panose="020B0604020202020204" pitchFamily="34" charset="0"/>
                <a:ea typeface="Arial" panose="020B0604020202020204" pitchFamily="34" charset="0"/>
              </a:rPr>
              <a:t> button</a:t>
            </a:r>
            <a:endParaRPr lang="en-US" sz="1800" dirty="0">
              <a:solidFill>
                <a:srgbClr val="00B0F0"/>
              </a:solidFill>
              <a:latin typeface="Times New Roman" panose="02020603050405020304" pitchFamily="18" charset="0"/>
              <a:ea typeface="Times New Roman" panose="02020603050405020304" pitchFamily="18" charset="0"/>
            </a:endParaRPr>
          </a:p>
        </p:txBody>
      </p:sp>
      <p:sp>
        <p:nvSpPr>
          <p:cNvPr id="6" name="Rectangle 5"/>
          <p:cNvSpPr/>
          <p:nvPr/>
        </p:nvSpPr>
        <p:spPr bwMode="auto">
          <a:xfrm>
            <a:off x="7315200" y="1928958"/>
            <a:ext cx="381000" cy="357042"/>
          </a:xfrm>
          <a:prstGeom prst="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8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charset="0"/>
            </a:endParaRPr>
          </a:p>
        </p:txBody>
      </p:sp>
      <p:cxnSp>
        <p:nvCxnSpPr>
          <p:cNvPr id="8" name="Straight Arrow Connector 7"/>
          <p:cNvCxnSpPr/>
          <p:nvPr/>
        </p:nvCxnSpPr>
        <p:spPr bwMode="auto">
          <a:xfrm flipV="1">
            <a:off x="6781800" y="2286000"/>
            <a:ext cx="533400" cy="609600"/>
          </a:xfrm>
          <a:prstGeom prst="straightConnector1">
            <a:avLst/>
          </a:prstGeom>
          <a:ln>
            <a:solidFill>
              <a:srgbClr val="00B0F0"/>
            </a:solidFill>
            <a:headEnd type="none" w="med" len="med"/>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498497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Reports</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92</a:t>
            </a:fld>
            <a:endParaRPr lang="en-US" dirty="0"/>
          </a:p>
        </p:txBody>
      </p:sp>
      <p:pic>
        <p:nvPicPr>
          <p:cNvPr id="5" name="image38.png"/>
          <p:cNvPicPr>
            <a:picLocks noGrp="1"/>
          </p:cNvPicPr>
          <p:nvPr>
            <p:ph idx="1"/>
          </p:nvPr>
        </p:nvPicPr>
        <p:blipFill>
          <a:blip r:embed="rId2"/>
          <a:srcRect/>
          <a:stretch>
            <a:fillRect/>
          </a:stretch>
        </p:blipFill>
        <p:spPr>
          <a:xfrm>
            <a:off x="271463" y="1930541"/>
            <a:ext cx="8582025" cy="4198656"/>
          </a:xfrm>
          <a:prstGeom prst="rect">
            <a:avLst/>
          </a:prstGeom>
          <a:ln/>
        </p:spPr>
      </p:pic>
      <p:sp>
        <p:nvSpPr>
          <p:cNvPr id="3" name="Rectangle 2"/>
          <p:cNvSpPr/>
          <p:nvPr/>
        </p:nvSpPr>
        <p:spPr>
          <a:xfrm>
            <a:off x="4114800" y="3048000"/>
            <a:ext cx="4572000" cy="646331"/>
          </a:xfrm>
          <a:prstGeom prst="rect">
            <a:avLst/>
          </a:prstGeom>
          <a:solidFill>
            <a:schemeClr val="bg1"/>
          </a:solidFill>
          <a:ln w="38100">
            <a:solidFill>
              <a:srgbClr val="00B0F0"/>
            </a:solidFill>
          </a:ln>
        </p:spPr>
        <p:txBody>
          <a:bodyPr>
            <a:spAutoFit/>
          </a:bodyPr>
          <a:lstStyle/>
          <a:p>
            <a:r>
              <a:rPr lang="en-US" sz="1800" dirty="0">
                <a:solidFill>
                  <a:srgbClr val="00B0F0"/>
                </a:solidFill>
                <a:latin typeface="Arial" panose="020B0604020202020204" pitchFamily="34" charset="0"/>
                <a:ea typeface="Arial" panose="020B0604020202020204" pitchFamily="34" charset="0"/>
              </a:rPr>
              <a:t>After clicking the </a:t>
            </a:r>
            <a:r>
              <a:rPr lang="en-US" sz="1800" b="1" dirty="0">
                <a:solidFill>
                  <a:srgbClr val="00B0F0"/>
                </a:solidFill>
                <a:latin typeface="Arial" panose="020B0604020202020204" pitchFamily="34" charset="0"/>
                <a:ea typeface="Arial" panose="020B0604020202020204" pitchFamily="34" charset="0"/>
              </a:rPr>
              <a:t>Submit</a:t>
            </a:r>
            <a:r>
              <a:rPr lang="en-US" sz="1800" dirty="0">
                <a:solidFill>
                  <a:srgbClr val="00B0F0"/>
                </a:solidFill>
                <a:latin typeface="Arial" panose="020B0604020202020204" pitchFamily="34" charset="0"/>
                <a:ea typeface="Arial" panose="020B0604020202020204" pitchFamily="34" charset="0"/>
              </a:rPr>
              <a:t> button, you will be taken to a confirmation page</a:t>
            </a:r>
            <a:endParaRPr lang="en-US" sz="1800" dirty="0">
              <a:solidFill>
                <a:srgbClr val="00B0F0"/>
              </a:solidFill>
            </a:endParaRPr>
          </a:p>
        </p:txBody>
      </p:sp>
    </p:spTree>
    <p:extLst>
      <p:ext uri="{BB962C8B-B14F-4D97-AF65-F5344CB8AC3E}">
        <p14:creationId xmlns:p14="http://schemas.microsoft.com/office/powerpoint/2010/main" val="40555900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latin typeface="Arial" charset="0"/>
                <a:cs typeface="Arial" charset="0"/>
              </a:rPr>
              <a:t>Module Summary</a:t>
            </a:r>
          </a:p>
        </p:txBody>
      </p:sp>
      <p:sp>
        <p:nvSpPr>
          <p:cNvPr id="13315" name="Content Placeholder 2"/>
          <p:cNvSpPr>
            <a:spLocks noGrp="1"/>
          </p:cNvSpPr>
          <p:nvPr>
            <p:ph idx="1"/>
          </p:nvPr>
        </p:nvSpPr>
        <p:spPr>
          <a:xfrm>
            <a:off x="446116" y="1676400"/>
            <a:ext cx="5421284" cy="4525963"/>
          </a:xfrm>
        </p:spPr>
        <p:txBody>
          <a:bodyPr/>
          <a:lstStyle/>
          <a:p>
            <a:pPr marL="0" indent="0">
              <a:buFont typeface="Arial" pitchFamily="34" charset="0"/>
              <a:buNone/>
              <a:defRPr/>
            </a:pPr>
            <a:r>
              <a:rPr lang="en-US" dirty="0"/>
              <a:t>In this module, you have learned to:</a:t>
            </a:r>
          </a:p>
          <a:p>
            <a:pPr marL="0" indent="0">
              <a:buFont typeface="Arial" pitchFamily="34" charset="0"/>
              <a:buNone/>
              <a:defRPr/>
            </a:pPr>
            <a:endParaRPr lang="en-US" dirty="0"/>
          </a:p>
          <a:p>
            <a:pPr lvl="1">
              <a:lnSpc>
                <a:spcPct val="150000"/>
              </a:lnSpc>
              <a:buFont typeface="Arial" panose="020B0604020202020204" pitchFamily="34" charset="0"/>
              <a:buChar char="–"/>
              <a:defRPr/>
            </a:pPr>
            <a:r>
              <a:rPr lang="en-US" dirty="0">
                <a:latin typeface="Calibri (body)"/>
              </a:rPr>
              <a:t>Describe the process for submitting reports in ezFedGrants</a:t>
            </a:r>
          </a:p>
          <a:p>
            <a:pPr marL="0" indent="0">
              <a:buFont typeface="Arial" pitchFamily="34" charset="0"/>
              <a:buNone/>
              <a:defRPr/>
            </a:pPr>
            <a:endParaRPr lang="en-US" dirty="0"/>
          </a:p>
        </p:txBody>
      </p:sp>
      <p:sp>
        <p:nvSpPr>
          <p:cNvPr id="2" name="Slide Number Placeholder 1"/>
          <p:cNvSpPr>
            <a:spLocks noGrp="1"/>
          </p:cNvSpPr>
          <p:nvPr>
            <p:ph type="sldNum" sz="quarter" idx="10"/>
          </p:nvPr>
        </p:nvSpPr>
        <p:spPr/>
        <p:txBody>
          <a:bodyPr/>
          <a:lstStyle/>
          <a:p>
            <a:pPr>
              <a:defRPr/>
            </a:pPr>
            <a:fld id="{AB819356-DE13-42BF-B215-0A2DEF5CE21B}" type="slidenum">
              <a:rPr lang="en-US" smtClean="0"/>
              <a:pPr>
                <a:defRPr/>
              </a:pPr>
              <a:t>93</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905000"/>
            <a:ext cx="2743200" cy="4355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1547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a:latin typeface="Arial" charset="0"/>
                <a:cs typeface="Arial" charset="0"/>
              </a:rPr>
              <a:t>Agenda</a:t>
            </a:r>
          </a:p>
        </p:txBody>
      </p:sp>
      <p:sp>
        <p:nvSpPr>
          <p:cNvPr id="2" name="Slide Number Placeholder 1"/>
          <p:cNvSpPr>
            <a:spLocks noGrp="1"/>
          </p:cNvSpPr>
          <p:nvPr>
            <p:ph type="sldNum" sz="quarter" idx="10"/>
          </p:nvPr>
        </p:nvSpPr>
        <p:spPr/>
        <p:txBody>
          <a:bodyPr/>
          <a:lstStyle/>
          <a:p>
            <a:pPr>
              <a:defRPr/>
            </a:pPr>
            <a:fld id="{AB819356-DE13-42BF-B215-0A2DEF5CE21B}" type="slidenum">
              <a:rPr lang="en-US" smtClean="0"/>
              <a:pPr>
                <a:defRPr/>
              </a:pPr>
              <a:t>94</a:t>
            </a:fld>
            <a:endParaRPr lang="en-US" dirty="0"/>
          </a:p>
        </p:txBody>
      </p:sp>
      <p:grpSp>
        <p:nvGrpSpPr>
          <p:cNvPr id="3" name="Group 2"/>
          <p:cNvGrpSpPr/>
          <p:nvPr/>
        </p:nvGrpSpPr>
        <p:grpSpPr>
          <a:xfrm>
            <a:off x="228600" y="1752600"/>
            <a:ext cx="8534400" cy="1833265"/>
            <a:chOff x="1143000" y="2205335"/>
            <a:chExt cx="7239000" cy="1833265"/>
          </a:xfrm>
        </p:grpSpPr>
        <p:sp>
          <p:nvSpPr>
            <p:cNvPr id="4" name="TextBox 3"/>
            <p:cNvSpPr txBox="1"/>
            <p:nvPr/>
          </p:nvSpPr>
          <p:spPr>
            <a:xfrm>
              <a:off x="1143000" y="2205335"/>
              <a:ext cx="7239000" cy="461665"/>
            </a:xfrm>
            <a:prstGeom prst="rect">
              <a:avLst/>
            </a:prstGeom>
            <a:noFill/>
          </p:spPr>
          <p:txBody>
            <a:bodyPr wrap="square" rtlCol="0">
              <a:spAutoFit/>
            </a:bodyPr>
            <a:lstStyle/>
            <a:p>
              <a:pPr marL="342900" indent="-342900">
                <a:buClr>
                  <a:srgbClr val="A88000"/>
                </a:buClr>
                <a:buSzPct val="100000"/>
                <a:buFont typeface="Wingdings" panose="05000000000000000000" pitchFamily="2" charset="2"/>
                <a:buChar char="§"/>
              </a:pPr>
              <a:r>
                <a:rPr lang="en-US" dirty="0"/>
                <a:t>Course Introduction</a:t>
              </a:r>
            </a:p>
          </p:txBody>
        </p:sp>
        <p:sp>
          <p:nvSpPr>
            <p:cNvPr id="14" name="TextBox 13"/>
            <p:cNvSpPr txBox="1"/>
            <p:nvPr/>
          </p:nvSpPr>
          <p:spPr>
            <a:xfrm>
              <a:off x="1143000" y="2662535"/>
              <a:ext cx="7239000" cy="461665"/>
            </a:xfrm>
            <a:prstGeom prst="rect">
              <a:avLst/>
            </a:prstGeom>
            <a:noFill/>
          </p:spPr>
          <p:txBody>
            <a:bodyPr wrap="square" rtlCol="0">
              <a:spAutoFit/>
            </a:bodyPr>
            <a:lstStyle/>
            <a:p>
              <a:pPr marL="342900" indent="-342900">
                <a:buClr>
                  <a:srgbClr val="A88000"/>
                </a:buClr>
                <a:buSzPct val="100000"/>
                <a:buFont typeface="Wingdings" panose="05000000000000000000" pitchFamily="2" charset="2"/>
                <a:buChar char="§"/>
              </a:pPr>
              <a:r>
                <a:rPr lang="en-US" dirty="0"/>
                <a:t>Module 1 – Creating and Submitting Claims</a:t>
              </a:r>
            </a:p>
          </p:txBody>
        </p:sp>
        <p:sp>
          <p:nvSpPr>
            <p:cNvPr id="15" name="TextBox 14"/>
            <p:cNvSpPr txBox="1"/>
            <p:nvPr/>
          </p:nvSpPr>
          <p:spPr>
            <a:xfrm>
              <a:off x="1143000" y="3119735"/>
              <a:ext cx="7239000" cy="461665"/>
            </a:xfrm>
            <a:prstGeom prst="rect">
              <a:avLst/>
            </a:prstGeom>
            <a:noFill/>
          </p:spPr>
          <p:txBody>
            <a:bodyPr wrap="square" rtlCol="0">
              <a:spAutoFit/>
            </a:bodyPr>
            <a:lstStyle/>
            <a:p>
              <a:pPr marL="342900" indent="-342900">
                <a:buClr>
                  <a:srgbClr val="A88000"/>
                </a:buClr>
                <a:buSzPct val="100000"/>
                <a:buFont typeface="Wingdings" panose="05000000000000000000" pitchFamily="2" charset="2"/>
                <a:buChar char="§"/>
              </a:pPr>
              <a:r>
                <a:rPr lang="en-US" dirty="0"/>
                <a:t>Module 2 – Submitting Reports</a:t>
              </a:r>
            </a:p>
          </p:txBody>
        </p:sp>
        <p:sp>
          <p:nvSpPr>
            <p:cNvPr id="17" name="TextBox 16"/>
            <p:cNvSpPr txBox="1"/>
            <p:nvPr/>
          </p:nvSpPr>
          <p:spPr>
            <a:xfrm>
              <a:off x="1143000" y="3576935"/>
              <a:ext cx="7239000" cy="461665"/>
            </a:xfrm>
            <a:prstGeom prst="rect">
              <a:avLst/>
            </a:prstGeom>
            <a:solidFill>
              <a:schemeClr val="accent2">
                <a:lumMod val="20000"/>
                <a:lumOff val="80000"/>
              </a:schemeClr>
            </a:solidFill>
          </p:spPr>
          <p:txBody>
            <a:bodyPr wrap="square" rtlCol="0">
              <a:spAutoFit/>
            </a:bodyPr>
            <a:lstStyle/>
            <a:p>
              <a:pPr marL="342900" indent="-342900">
                <a:buClr>
                  <a:srgbClr val="A88000"/>
                </a:buClr>
                <a:buSzPct val="100000"/>
                <a:buFont typeface="Wingdings" panose="05000000000000000000" pitchFamily="2" charset="2"/>
                <a:buChar char="§"/>
              </a:pPr>
              <a:r>
                <a:rPr lang="en-US" dirty="0"/>
                <a:t>Course Summary</a:t>
              </a:r>
            </a:p>
          </p:txBody>
        </p:sp>
      </p:grpSp>
    </p:spTree>
    <p:extLst>
      <p:ext uri="{BB962C8B-B14F-4D97-AF65-F5344CB8AC3E}">
        <p14:creationId xmlns:p14="http://schemas.microsoft.com/office/powerpoint/2010/main" val="23230701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Resources	</a:t>
            </a:r>
          </a:p>
        </p:txBody>
      </p:sp>
      <p:sp>
        <p:nvSpPr>
          <p:cNvPr id="3" name="Content Placeholder 2"/>
          <p:cNvSpPr>
            <a:spLocks noGrp="1"/>
          </p:cNvSpPr>
          <p:nvPr>
            <p:ph idx="1"/>
          </p:nvPr>
        </p:nvSpPr>
        <p:spPr/>
        <p:txBody>
          <a:bodyPr/>
          <a:lstStyle/>
          <a:p>
            <a:endParaRPr lang="en-US" dirty="0"/>
          </a:p>
          <a:p>
            <a:r>
              <a:rPr lang="en-US" dirty="0"/>
              <a:t>Job Aids located at: </a:t>
            </a:r>
            <a:r>
              <a:rPr lang="en-US" dirty="0">
                <a:hlinkClick r:id="rId2"/>
              </a:rPr>
              <a:t>https://www.nfc.usda.gov/FSS/ClientServices/ezFedGrants/index.php</a:t>
            </a:r>
            <a:endParaRPr lang="en-US" dirty="0"/>
          </a:p>
          <a:p>
            <a:endParaRPr lang="en-US" dirty="0"/>
          </a:p>
          <a:p>
            <a:r>
              <a:rPr lang="en-US" dirty="0"/>
              <a:t>FAQ</a:t>
            </a:r>
          </a:p>
          <a:p>
            <a:endParaRPr lang="en-US" dirty="0"/>
          </a:p>
          <a:p>
            <a:r>
              <a:rPr lang="en-US" dirty="0"/>
              <a:t>Agency Representative</a:t>
            </a:r>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95</a:t>
            </a:fld>
            <a:endParaRPr lang="en-US" dirty="0"/>
          </a:p>
        </p:txBody>
      </p:sp>
      <p:pic>
        <p:nvPicPr>
          <p:cNvPr id="6" name="Picture 5" descr="Is there anybody out there who can &lt;strong&gt;help&lt;/strong&gt; 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6965" y="3276600"/>
            <a:ext cx="4381500" cy="2628900"/>
          </a:xfrm>
          <a:prstGeom prst="rect">
            <a:avLst/>
          </a:prstGeom>
        </p:spPr>
      </p:pic>
    </p:spTree>
    <p:extLst>
      <p:ext uri="{BB962C8B-B14F-4D97-AF65-F5344CB8AC3E}">
        <p14:creationId xmlns:p14="http://schemas.microsoft.com/office/powerpoint/2010/main" val="13944423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Conclusion</a:t>
            </a:r>
          </a:p>
        </p:txBody>
      </p:sp>
      <p:sp>
        <p:nvSpPr>
          <p:cNvPr id="6" name="Content Placeholder 5"/>
          <p:cNvSpPr>
            <a:spLocks noGrp="1"/>
          </p:cNvSpPr>
          <p:nvPr>
            <p:ph sz="half" idx="1"/>
          </p:nvPr>
        </p:nvSpPr>
        <p:spPr>
          <a:xfrm>
            <a:off x="271462" y="1698625"/>
            <a:ext cx="8491537" cy="1120775"/>
          </a:xfrm>
        </p:spPr>
        <p:txBody>
          <a:bodyPr/>
          <a:lstStyle/>
          <a:p>
            <a:pPr marL="0" indent="0" algn="just">
              <a:buNone/>
            </a:pPr>
            <a:r>
              <a:rPr lang="en-US" altLang="en-US" sz="2200" dirty="0">
                <a:latin typeface="Arial" charset="0"/>
                <a:cs typeface="Arial" charset="0"/>
              </a:rPr>
              <a:t>You have completed GM 101 – Introduction to </a:t>
            </a:r>
            <a:r>
              <a:rPr lang="en-US" altLang="en-US" sz="2200" dirty="0" err="1">
                <a:latin typeface="Arial" charset="0"/>
                <a:cs typeface="Arial" charset="0"/>
              </a:rPr>
              <a:t>ezFedGrants</a:t>
            </a:r>
            <a:r>
              <a:rPr lang="en-US" altLang="en-US" sz="2200" dirty="0">
                <a:latin typeface="Arial" charset="0"/>
                <a:cs typeface="Arial" charset="0"/>
              </a:rPr>
              <a:t>. Thank you for your time.</a:t>
            </a:r>
            <a:endParaRPr lang="en-US" sz="1800" dirty="0"/>
          </a:p>
          <a:p>
            <a:endParaRPr lang="en-US" dirty="0"/>
          </a:p>
        </p:txBody>
      </p:sp>
      <p:sp>
        <p:nvSpPr>
          <p:cNvPr id="4" name="Slide Number Placeholder 3"/>
          <p:cNvSpPr>
            <a:spLocks noGrp="1"/>
          </p:cNvSpPr>
          <p:nvPr>
            <p:ph type="sldNum" sz="quarter" idx="10"/>
          </p:nvPr>
        </p:nvSpPr>
        <p:spPr/>
        <p:txBody>
          <a:bodyPr/>
          <a:lstStyle/>
          <a:p>
            <a:pPr>
              <a:defRPr/>
            </a:pPr>
            <a:fld id="{AB819356-DE13-42BF-B215-0A2DEF5CE21B}" type="slidenum">
              <a:rPr lang="en-US" smtClean="0"/>
              <a:pPr>
                <a:defRPr/>
              </a:pPr>
              <a:t>96</a:t>
            </a:fld>
            <a:endParaRPr lang="en-US" dirty="0"/>
          </a:p>
        </p:txBody>
      </p:sp>
      <p:pic>
        <p:nvPicPr>
          <p:cNvPr id="12" name="Content Placeholder 11"/>
          <p:cNvPicPr>
            <a:picLocks noGrp="1" noChangeAspect="1"/>
          </p:cNvPicPr>
          <p:nvPr>
            <p:ph sz="half" idx="2"/>
          </p:nvPr>
        </p:nvPicPr>
        <p:blipFill rotWithShape="1">
          <a:blip r:embed="rId2">
            <a:clrChange>
              <a:clrFrom>
                <a:srgbClr val="F2F3F3"/>
              </a:clrFrom>
              <a:clrTo>
                <a:srgbClr val="F2F3F3">
                  <a:alpha val="0"/>
                </a:srgbClr>
              </a:clrTo>
            </a:clrChange>
            <a:extLst>
              <a:ext uri="{28A0092B-C50C-407E-A947-70E740481C1C}">
                <a14:useLocalDpi xmlns:a14="http://schemas.microsoft.com/office/drawing/2010/main" val="0"/>
              </a:ext>
            </a:extLst>
          </a:blip>
          <a:srcRect l="12972" t="17224" r="13979" b="19029"/>
          <a:stretch/>
        </p:blipFill>
        <p:spPr>
          <a:xfrm>
            <a:off x="381000" y="2514600"/>
            <a:ext cx="8382000" cy="3810000"/>
          </a:xfrm>
        </p:spPr>
      </p:pic>
    </p:spTree>
    <p:extLst>
      <p:ext uri="{BB962C8B-B14F-4D97-AF65-F5344CB8AC3E}">
        <p14:creationId xmlns:p14="http://schemas.microsoft.com/office/powerpoint/2010/main" val="10333240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Questions?</a:t>
            </a:r>
          </a:p>
        </p:txBody>
      </p:sp>
      <p:sp>
        <p:nvSpPr>
          <p:cNvPr id="5" name="Slide Number Placeholder 4"/>
          <p:cNvSpPr>
            <a:spLocks noGrp="1"/>
          </p:cNvSpPr>
          <p:nvPr>
            <p:ph type="sldNum" sz="quarter" idx="10"/>
          </p:nvPr>
        </p:nvSpPr>
        <p:spPr/>
        <p:txBody>
          <a:bodyPr/>
          <a:lstStyle/>
          <a:p>
            <a:pPr>
              <a:defRPr/>
            </a:pPr>
            <a:fld id="{211BB1D7-5A71-404B-99A9-45F510C751A2}" type="slidenum">
              <a:rPr lang="en-US" smtClean="0"/>
              <a:pPr>
                <a:defRPr/>
              </a:pPr>
              <a:t>97</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2237232"/>
            <a:ext cx="2286000" cy="3575304"/>
          </a:xfrm>
          <a:prstGeom prst="rect">
            <a:avLst/>
          </a:prstGeom>
        </p:spPr>
      </p:pic>
    </p:spTree>
    <p:extLst>
      <p:ext uri="{BB962C8B-B14F-4D97-AF65-F5344CB8AC3E}">
        <p14:creationId xmlns:p14="http://schemas.microsoft.com/office/powerpoint/2010/main" val="385967413"/>
      </p:ext>
    </p:extLst>
  </p:cSld>
  <p:clrMapOvr>
    <a:masterClrMapping/>
  </p:clrMapOvr>
</p:sld>
</file>

<file path=ppt/theme/theme1.xml><?xml version="1.0" encoding="utf-8"?>
<a:theme xmlns:a="http://schemas.openxmlformats.org/drawingml/2006/main" name="USDA">
  <a:themeElements>
    <a:clrScheme name="Accenture SnowBoarder-Full Brand 3">
      <a:dk1>
        <a:srgbClr val="000000"/>
      </a:dk1>
      <a:lt1>
        <a:srgbClr val="FFFFFF"/>
      </a:lt1>
      <a:dk2>
        <a:srgbClr val="F8F8F8"/>
      </a:dk2>
      <a:lt2>
        <a:srgbClr val="C0C0C0"/>
      </a:lt2>
      <a:accent1>
        <a:srgbClr val="336633"/>
      </a:accent1>
      <a:accent2>
        <a:srgbClr val="336666"/>
      </a:accent2>
      <a:accent3>
        <a:srgbClr val="FFFFFF"/>
      </a:accent3>
      <a:accent4>
        <a:srgbClr val="000000"/>
      </a:accent4>
      <a:accent5>
        <a:srgbClr val="ADB8AD"/>
      </a:accent5>
      <a:accent6>
        <a:srgbClr val="2D5C5C"/>
      </a:accent6>
      <a:hlink>
        <a:srgbClr val="990033"/>
      </a:hlink>
      <a:folHlink>
        <a:srgbClr val="666633"/>
      </a:folHlink>
    </a:clrScheme>
    <a:fontScheme name="Accenture SnowBoarder-Full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Accenture SnowBoarder-Full Brand 1">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Accenture SnowBoarder-Full Brand 2">
        <a:dk1>
          <a:srgbClr val="000000"/>
        </a:dk1>
        <a:lt1>
          <a:srgbClr val="FFFFFF"/>
        </a:lt1>
        <a:dk2>
          <a:srgbClr val="F8F8F8"/>
        </a:dk2>
        <a:lt2>
          <a:srgbClr val="C0C0C0"/>
        </a:lt2>
        <a:accent1>
          <a:srgbClr val="006699"/>
        </a:accent1>
        <a:accent2>
          <a:srgbClr val="FF6600"/>
        </a:accent2>
        <a:accent3>
          <a:srgbClr val="FFFFFF"/>
        </a:accent3>
        <a:accent4>
          <a:srgbClr val="000000"/>
        </a:accent4>
        <a:accent5>
          <a:srgbClr val="AAB8CA"/>
        </a:accent5>
        <a:accent6>
          <a:srgbClr val="E75C00"/>
        </a:accent6>
        <a:hlink>
          <a:srgbClr val="663399"/>
        </a:hlink>
        <a:folHlink>
          <a:srgbClr val="FF0000"/>
        </a:folHlink>
      </a:clrScheme>
      <a:clrMap bg1="lt1" tx1="dk1" bg2="lt2" tx2="dk2" accent1="accent1" accent2="accent2" accent3="accent3" accent4="accent4" accent5="accent5" accent6="accent6" hlink="hlink" folHlink="folHlink"/>
    </a:extraClrScheme>
    <a:extraClrScheme>
      <a:clrScheme name="Accenture SnowBoarder-Full Brand 3">
        <a:dk1>
          <a:srgbClr val="000000"/>
        </a:dk1>
        <a:lt1>
          <a:srgbClr val="FFFFFF"/>
        </a:lt1>
        <a:dk2>
          <a:srgbClr val="F8F8F8"/>
        </a:dk2>
        <a:lt2>
          <a:srgbClr val="C0C0C0"/>
        </a:lt2>
        <a:accent1>
          <a:srgbClr val="336633"/>
        </a:accent1>
        <a:accent2>
          <a:srgbClr val="336666"/>
        </a:accent2>
        <a:accent3>
          <a:srgbClr val="FFFFFF"/>
        </a:accent3>
        <a:accent4>
          <a:srgbClr val="000000"/>
        </a:accent4>
        <a:accent5>
          <a:srgbClr val="ADB8AD"/>
        </a:accent5>
        <a:accent6>
          <a:srgbClr val="2D5C5C"/>
        </a:accent6>
        <a:hlink>
          <a:srgbClr val="990033"/>
        </a:hlink>
        <a:folHlink>
          <a:srgbClr val="666633"/>
        </a:folHlink>
      </a:clrScheme>
      <a:clrMap bg1="lt1" tx1="dk1" bg2="lt2" tx2="dk2" accent1="accent1" accent2="accent2" accent3="accent3" accent4="accent4" accent5="accent5" accent6="accent6" hlink="hlink" folHlink="folHlink"/>
    </a:extraClrScheme>
    <a:extraClrScheme>
      <a:clrScheme name="Accenture SnowBoarder-Full Brand 4">
        <a:dk1>
          <a:srgbClr val="000000"/>
        </a:dk1>
        <a:lt1>
          <a:srgbClr val="FFFFFF"/>
        </a:lt1>
        <a:dk2>
          <a:srgbClr val="F8F8F8"/>
        </a:dk2>
        <a:lt2>
          <a:srgbClr val="C0C0C0"/>
        </a:lt2>
        <a:accent1>
          <a:srgbClr val="CCCC33"/>
        </a:accent1>
        <a:accent2>
          <a:srgbClr val="66CC00"/>
        </a:accent2>
        <a:accent3>
          <a:srgbClr val="FFFFFF"/>
        </a:accent3>
        <a:accent4>
          <a:srgbClr val="000000"/>
        </a:accent4>
        <a:accent5>
          <a:srgbClr val="E2E2AD"/>
        </a:accent5>
        <a:accent6>
          <a:srgbClr val="5CB900"/>
        </a:accent6>
        <a:hlink>
          <a:srgbClr val="0099CC"/>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USDA</Template>
  <TotalTime>17450</TotalTime>
  <Words>3409</Words>
  <Application>Microsoft Office PowerPoint</Application>
  <PresentationFormat>On-screen Show (4:3)</PresentationFormat>
  <Paragraphs>380</Paragraphs>
  <Slides>97</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97</vt:i4>
      </vt:variant>
    </vt:vector>
  </HeadingPairs>
  <TitlesOfParts>
    <vt:vector size="103" baseType="lpstr">
      <vt:lpstr>Arial</vt:lpstr>
      <vt:lpstr>Calibri</vt:lpstr>
      <vt:lpstr>Calibri (body)</vt:lpstr>
      <vt:lpstr>Times New Roman</vt:lpstr>
      <vt:lpstr>Wingdings</vt:lpstr>
      <vt:lpstr>USDA</vt:lpstr>
      <vt:lpstr>Submitting Claims and Reports</vt:lpstr>
      <vt:lpstr>Agenda</vt:lpstr>
      <vt:lpstr>Introduction</vt:lpstr>
      <vt:lpstr>Course Objectives</vt:lpstr>
      <vt:lpstr>Agenda</vt:lpstr>
      <vt:lpstr>Objectives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Creating and Submitting Claims</vt:lpstr>
      <vt:lpstr>Module Summary</vt:lpstr>
      <vt:lpstr>Agenda</vt:lpstr>
      <vt:lpstr>Objectives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Submitting Reports</vt:lpstr>
      <vt:lpstr>Module Summary</vt:lpstr>
      <vt:lpstr>Agenda</vt:lpstr>
      <vt:lpstr>Additional Resources </vt:lpstr>
      <vt:lpstr>Conclusion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GM 101</dc:title>
  <dc:subject>FMMI Master Data</dc:subject>
  <dc:creator>FAS Grantor Team</dc:creator>
  <dc:description>Blank Presentation. Accenture Firmwide Templates v10.0.</dc:description>
  <cp:lastModifiedBy>Nicholas Soto</cp:lastModifiedBy>
  <cp:revision>778</cp:revision>
  <cp:lastPrinted>2015-11-13T19:40:42Z</cp:lastPrinted>
  <dcterms:created xsi:type="dcterms:W3CDTF">2010-01-08T14:17:19Z</dcterms:created>
  <dcterms:modified xsi:type="dcterms:W3CDTF">2017-03-22T17:22:24Z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ditor">
    <vt:lpwstr>Nick Soto</vt:lpwstr>
  </property>
</Properties>
</file>