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handoutMasterIdLst>
    <p:handoutMasterId r:id="rId7"/>
  </p:handoutMasterIdLst>
  <p:sldIdLst>
    <p:sldId id="256" r:id="rId6"/>
  </p:sldIdLst>
  <p:sldSz cx="38404800" cy="32918400"/>
  <p:notesSz cx="7315200" cy="9601200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2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 autoAdjust="0"/>
    <p:restoredTop sz="99878" autoAdjust="0"/>
  </p:normalViewPr>
  <p:slideViewPr>
    <p:cSldViewPr>
      <p:cViewPr varScale="1">
        <p:scale>
          <a:sx n="27" d="100"/>
          <a:sy n="27" d="100"/>
        </p:scale>
        <p:origin x="2166" y="186"/>
      </p:cViewPr>
      <p:guideLst>
        <p:guide orient="horz" pos="10368"/>
        <p:guide pos="12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0060"/>
          </a:xfrm>
          <a:prstGeom prst="rect">
            <a:avLst/>
          </a:prstGeom>
        </p:spPr>
        <p:txBody>
          <a:bodyPr vert="horz" lIns="97054" tIns="48527" rIns="97054" bIns="485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3"/>
            <a:ext cx="3169920" cy="480060"/>
          </a:xfrm>
          <a:prstGeom prst="rect">
            <a:avLst/>
          </a:prstGeom>
        </p:spPr>
        <p:txBody>
          <a:bodyPr vert="horz" lIns="97054" tIns="48527" rIns="97054" bIns="48527" rtlCol="0"/>
          <a:lstStyle>
            <a:lvl1pPr algn="r">
              <a:defRPr sz="1200"/>
            </a:lvl1pPr>
          </a:lstStyle>
          <a:p>
            <a:fld id="{D12B3023-4DF9-40FA-B68B-CE4993D5BB0C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65"/>
            <a:ext cx="3169920" cy="480060"/>
          </a:xfrm>
          <a:prstGeom prst="rect">
            <a:avLst/>
          </a:prstGeom>
        </p:spPr>
        <p:txBody>
          <a:bodyPr vert="horz" lIns="97054" tIns="48527" rIns="97054" bIns="485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65"/>
            <a:ext cx="3169920" cy="480060"/>
          </a:xfrm>
          <a:prstGeom prst="rect">
            <a:avLst/>
          </a:prstGeom>
        </p:spPr>
        <p:txBody>
          <a:bodyPr vert="horz" lIns="97054" tIns="48527" rIns="97054" bIns="48527" rtlCol="0" anchor="b"/>
          <a:lstStyle>
            <a:lvl1pPr algn="r">
              <a:defRPr sz="1200"/>
            </a:lvl1pPr>
          </a:lstStyle>
          <a:p>
            <a:fld id="{5E99EDEE-5580-474A-A686-331436EF4E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421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10226042"/>
            <a:ext cx="3264408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720" y="18653760"/>
            <a:ext cx="2688336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843480" y="1318265"/>
            <a:ext cx="864108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0240" y="1318265"/>
            <a:ext cx="2528316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714" y="21153122"/>
            <a:ext cx="3264408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3714" y="13952225"/>
            <a:ext cx="3264408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7680963"/>
            <a:ext cx="1696212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22440" y="7680963"/>
            <a:ext cx="1696212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368542"/>
            <a:ext cx="16968789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0" y="10439400"/>
            <a:ext cx="16968789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107" y="7368542"/>
            <a:ext cx="16975455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107" y="10439400"/>
            <a:ext cx="16975455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3" y="1310640"/>
            <a:ext cx="12634914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5210" y="1310643"/>
            <a:ext cx="2146935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3" y="6888483"/>
            <a:ext cx="12634914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609" y="23042880"/>
            <a:ext cx="2304288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609" y="2941320"/>
            <a:ext cx="2304288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609" y="25763222"/>
            <a:ext cx="2304288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1318262"/>
            <a:ext cx="3456432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680963"/>
            <a:ext cx="3456432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20240" y="30510482"/>
            <a:ext cx="896112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AD348-CC2F-4ED6-BD0F-D76CFFF115E1}" type="datetimeFigureOut">
              <a:rPr lang="en-US" smtClean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21640" y="30510482"/>
            <a:ext cx="1216152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3440" y="30510482"/>
            <a:ext cx="896112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1F7BF-0EA2-43D3-AB35-A21DC46C93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yunke.wu@aphis.usda.gov" TargetMode="External"/><Relationship Id="rId13" Type="http://schemas.openxmlformats.org/officeDocument/2006/relationships/hyperlink" Target="mailto:david.f.bitzel@aphis.usda.gov" TargetMode="External"/><Relationship Id="rId18" Type="http://schemas.openxmlformats.org/officeDocument/2006/relationships/hyperlink" Target="mailto:aphis-ppqcphstbeltsvillesamplediagnostics@we.aphis.gov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andrew.carmichael@aphis.usda.gov" TargetMode="External"/><Relationship Id="rId12" Type="http://schemas.openxmlformats.org/officeDocument/2006/relationships/hyperlink" Target="mailto:zafar.handoo@ars.usda.gov" TargetMode="External"/><Relationship Id="rId17" Type="http://schemas.openxmlformats.org/officeDocument/2006/relationships/hyperlink" Target="mailto:aaron.h.kennedy@aphis.usda.gov" TargetMode="External"/><Relationship Id="rId2" Type="http://schemas.openxmlformats.org/officeDocument/2006/relationships/image" Target="../media/image1.jpeg"/><Relationship Id="rId16" Type="http://schemas.openxmlformats.org/officeDocument/2006/relationships/hyperlink" Target="mailto:megan.k.romberg@aphis.usda.gov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michele.touchet@ars.usda.gov" TargetMode="External"/><Relationship Id="rId11" Type="http://schemas.openxmlformats.org/officeDocument/2006/relationships/hyperlink" Target="mailto:francisco.j.borrero@aphis.usda.gov" TargetMode="External"/><Relationship Id="rId5" Type="http://schemas.openxmlformats.org/officeDocument/2006/relationships/hyperlink" Target="mailto:mary.j.burns@aphis.usda.gov" TargetMode="External"/><Relationship Id="rId15" Type="http://schemas.openxmlformats.org/officeDocument/2006/relationships/hyperlink" Target="mailto:john.mckemy@aphis.usda.gov" TargetMode="External"/><Relationship Id="rId10" Type="http://schemas.openxmlformats.org/officeDocument/2006/relationships/hyperlink" Target="mailto:david.g.robinson@aphis.usda.gov" TargetMode="External"/><Relationship Id="rId4" Type="http://schemas.openxmlformats.org/officeDocument/2006/relationships/hyperlink" Target="mailto:PPQ.Domestic.Diagnostic.Coordinator@aphis.usda.gov" TargetMode="External"/><Relationship Id="rId9" Type="http://schemas.openxmlformats.org/officeDocument/2006/relationships/hyperlink" Target="mailto:norman.b.barr@aphis.usda.gov" TargetMode="External"/><Relationship Id="rId14" Type="http://schemas.openxmlformats.org/officeDocument/2006/relationships/hyperlink" Target="mailto:mark.thurmond@aphis.usda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4227" y="672303"/>
            <a:ext cx="37193154" cy="4404283"/>
          </a:xfrm>
          <a:solidFill>
            <a:schemeClr val="bg1">
              <a:lumMod val="50000"/>
              <a:alpha val="10000"/>
            </a:schemeClr>
          </a:solidFill>
          <a:ln w="28575">
            <a:solidFill>
              <a:schemeClr val="tx1"/>
            </a:solidFill>
          </a:ln>
        </p:spPr>
        <p:txBody>
          <a:bodyPr wrap="square" tIns="182880" bIns="18288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Mailing Instructions for Domestic Samples</a:t>
            </a:r>
            <a:br>
              <a:rPr lang="en-US" sz="6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5400" dirty="0" smtClean="0"/>
              <a:t>Stephen W. Bullington, PhD.</a:t>
            </a:r>
            <a:br>
              <a:rPr lang="en-US" sz="5400" dirty="0" smtClean="0"/>
            </a:br>
            <a:r>
              <a:rPr lang="en-US" sz="5400" dirty="0" smtClean="0"/>
              <a:t>Domestic Diagnostic Coordinator</a:t>
            </a:r>
            <a:br>
              <a:rPr lang="en-US" sz="5400" dirty="0" smtClean="0"/>
            </a:br>
            <a:r>
              <a:rPr lang="en-US" sz="5400" dirty="0" smtClean="0"/>
              <a:t>USDA APHIS – Plant Protection &amp; Quarantine  National Identification Services</a:t>
            </a:r>
            <a:endParaRPr lang="en-US" sz="5400" dirty="0"/>
          </a:p>
        </p:txBody>
      </p:sp>
      <p:sp>
        <p:nvSpPr>
          <p:cNvPr id="11" name="TextBox 10"/>
          <p:cNvSpPr txBox="1"/>
          <p:nvPr/>
        </p:nvSpPr>
        <p:spPr>
          <a:xfrm>
            <a:off x="627455" y="4840306"/>
            <a:ext cx="878353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 </a:t>
            </a:r>
          </a:p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FEDERAL COORDINATION? </a:t>
            </a:r>
          </a:p>
          <a:p>
            <a:pPr algn="just"/>
            <a:r>
              <a:rPr lang="en-US" sz="4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To guarantee ID is “official;” i.e. one that can be used for new state or county record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federally-recognized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database, NAPIS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and/or to authorize official action (i.e. expenditure of money) by the federal government.</a:t>
            </a:r>
          </a:p>
          <a:p>
            <a:pPr algn="just"/>
            <a:r>
              <a:rPr lang="en-US" sz="4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States often without local identification resources.</a:t>
            </a:r>
          </a:p>
        </p:txBody>
      </p:sp>
      <p:cxnSp>
        <p:nvCxnSpPr>
          <p:cNvPr id="50" name="Straight Connector 49"/>
          <p:cNvCxnSpPr/>
          <p:nvPr/>
        </p:nvCxnSpPr>
        <p:spPr bwMode="auto">
          <a:xfrm>
            <a:off x="9913599" y="5237382"/>
            <a:ext cx="106192" cy="27059679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>
            <a:off x="19180756" y="5182769"/>
            <a:ext cx="290222" cy="27114292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14227" y="22098536"/>
            <a:ext cx="90239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Scale Insects, </a:t>
            </a:r>
            <a:r>
              <a:rPr lang="en-US" sz="4000" b="1" i="1" dirty="0" err="1" smtClean="0">
                <a:solidFill>
                  <a:prstClr val="black"/>
                </a:solidFill>
              </a:rPr>
              <a:t>Psyllids</a:t>
            </a:r>
            <a:r>
              <a:rPr lang="en-US" sz="4000" b="1" i="1" dirty="0" smtClean="0">
                <a:solidFill>
                  <a:prstClr val="black"/>
                </a:solidFill>
              </a:rPr>
              <a:t>, </a:t>
            </a:r>
            <a:r>
              <a:rPr lang="en-US" sz="4000" b="1" i="1" dirty="0" err="1" smtClean="0">
                <a:solidFill>
                  <a:prstClr val="black"/>
                </a:solidFill>
              </a:rPr>
              <a:t>Thrips</a:t>
            </a:r>
            <a:r>
              <a:rPr lang="en-US" sz="4000" b="1" i="1" dirty="0" smtClean="0">
                <a:solidFill>
                  <a:prstClr val="black"/>
                </a:solidFill>
              </a:rPr>
              <a:t>, and Mites (Morphological)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Communication &amp; Taxonomic Services Unit, USDA-ARS-Systematic Entom. Lab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Building 005, Room 137, BARC-West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10300 Baltimore Avenue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Beltsville, MD  20705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(Use UPS or FedEx; </a:t>
            </a:r>
            <a:r>
              <a:rPr lang="en-US" sz="4000" u="sng" dirty="0" smtClean="0">
                <a:solidFill>
                  <a:prstClr val="black"/>
                </a:solidFill>
              </a:rPr>
              <a:t>NEVER</a:t>
            </a:r>
            <a:r>
              <a:rPr lang="en-US" sz="4000" dirty="0" smtClean="0">
                <a:solidFill>
                  <a:prstClr val="black"/>
                </a:solidFill>
              </a:rPr>
              <a:t> USPS)</a:t>
            </a:r>
            <a:endParaRPr lang="en-US" sz="4000" dirty="0">
              <a:solidFill>
                <a:prstClr val="black"/>
              </a:solidFill>
            </a:endParaRPr>
          </a:p>
        </p:txBody>
      </p:sp>
      <p:pic>
        <p:nvPicPr>
          <p:cNvPr id="22" name="Picture 218" descr="C:\Users\cfettig\AppData\Local\Microsoft\Windows\Temporary Internet Files\Content.Outlook\G919IFWA\usda-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07" y="954047"/>
            <a:ext cx="2133600" cy="141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28" y="2555410"/>
            <a:ext cx="2097157" cy="228489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55513" y="27620661"/>
            <a:ext cx="90903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Gypsy Moth (Molecular)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>
                <a:solidFill>
                  <a:prstClr val="black"/>
                </a:solidFill>
              </a:rPr>
              <a:t>CPHST Otis Laboratory </a:t>
            </a:r>
            <a:endParaRPr lang="en-US" sz="4000" dirty="0" smtClean="0">
              <a:solidFill>
                <a:prstClr val="black"/>
              </a:solidFill>
            </a:endParaRP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Yunke </a:t>
            </a:r>
            <a:r>
              <a:rPr lang="en-US" sz="4000" dirty="0">
                <a:solidFill>
                  <a:prstClr val="black"/>
                </a:solidFill>
              </a:rPr>
              <a:t>Wu</a:t>
            </a:r>
          </a:p>
          <a:p>
            <a:pPr marL="457200" lvl="0" algn="just"/>
            <a:r>
              <a:rPr lang="en-US" sz="4000" dirty="0">
                <a:solidFill>
                  <a:prstClr val="black"/>
                </a:solidFill>
              </a:rPr>
              <a:t>Molecular Diagnostics Group</a:t>
            </a:r>
          </a:p>
          <a:p>
            <a:pPr marL="457200" lvl="0" algn="just"/>
            <a:r>
              <a:rPr lang="en-US" sz="4000" dirty="0">
                <a:solidFill>
                  <a:prstClr val="black"/>
                </a:solidFill>
              </a:rPr>
              <a:t>USDA, APHIS, PPQ</a:t>
            </a:r>
          </a:p>
          <a:p>
            <a:pPr marL="457200" lvl="0" algn="just"/>
            <a:r>
              <a:rPr lang="en-US" sz="4000" dirty="0">
                <a:solidFill>
                  <a:prstClr val="black"/>
                </a:solidFill>
              </a:rPr>
              <a:t>1398 West Truck Road</a:t>
            </a:r>
          </a:p>
          <a:p>
            <a:pPr marL="457200" lvl="0" algn="just"/>
            <a:r>
              <a:rPr lang="en-US" sz="4000" dirty="0">
                <a:solidFill>
                  <a:prstClr val="black"/>
                </a:solidFill>
              </a:rPr>
              <a:t>Buzzards Bay, MA </a:t>
            </a:r>
            <a:r>
              <a:rPr lang="en-US" sz="4000" dirty="0" smtClean="0">
                <a:solidFill>
                  <a:prstClr val="black"/>
                </a:solidFill>
              </a:rPr>
              <a:t>02542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139040" y="5403014"/>
            <a:ext cx="933724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Other Insects (Morphological)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Location Leader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URGENT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National Museum of Natural History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Systematic Entomology Lab, USDA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c/o National Museum of Natural History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NHB 168 10</a:t>
            </a:r>
            <a:r>
              <a:rPr lang="en-US" sz="4000" baseline="30000" dirty="0" smtClean="0">
                <a:solidFill>
                  <a:prstClr val="black"/>
                </a:solidFill>
              </a:rPr>
              <a:t>th</a:t>
            </a:r>
            <a:r>
              <a:rPr lang="en-US" sz="4000" dirty="0" smtClean="0">
                <a:solidFill>
                  <a:prstClr val="black"/>
                </a:solidFill>
              </a:rPr>
              <a:t> &amp; Constitution Ave., NW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Washington, DC  20004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24699" y="11317553"/>
            <a:ext cx="77855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Select Other Insects (Molecular)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Dr. Norman Barr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USDA-APHIS-PPQ, CPHST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Moore Air Base Bldg., S-6414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22675 N. Moorefield Rd.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Edinburg, TX  78541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03492" y="15872708"/>
            <a:ext cx="894943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Snails and Slugs (Morphological)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Dr. Francisco Borrero/Dr. David Robinson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Malacology Identification Specialist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URGENT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USDA-APHIS-PPQ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Academy of Natural Sciences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1900 Benjamin Franklin Parkway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Philadelphia, PA  19103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03492" y="22173138"/>
            <a:ext cx="86390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Nematodes (Morphological)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Dr. Zafar Handoo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URGENT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USDA-ARS Nematology Laboratory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Bldg. 010A, Room 111, BARC-West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10300 Baltimore Ave.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Beltsville, MD 20705-2350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56424" y="27357278"/>
            <a:ext cx="89992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Weeds (Morphological)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Dr. </a:t>
            </a:r>
            <a:r>
              <a:rPr lang="en-US" sz="4000" smtClean="0">
                <a:solidFill>
                  <a:prstClr val="black"/>
                </a:solidFill>
              </a:rPr>
              <a:t>David Bitzel/Dr</a:t>
            </a:r>
            <a:r>
              <a:rPr lang="en-US" sz="4000" dirty="0" smtClean="0">
                <a:solidFill>
                  <a:prstClr val="black"/>
                </a:solidFill>
              </a:rPr>
              <a:t>. Mark Thurmond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URGENT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USDA-APHIS-PPQ-NIS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Bldg. 308, Room 319, BARC-East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10300 Baltimore Ave.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Beltsville, MD  20705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435119" y="5271186"/>
            <a:ext cx="86972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Fungi (Morphological and Molecular)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Dr. </a:t>
            </a:r>
            <a:r>
              <a:rPr lang="en-US" sz="4000" dirty="0">
                <a:solidFill>
                  <a:prstClr val="black"/>
                </a:solidFill>
              </a:rPr>
              <a:t>John </a:t>
            </a:r>
            <a:r>
              <a:rPr lang="en-US" sz="4000" dirty="0" smtClean="0">
                <a:solidFill>
                  <a:prstClr val="black"/>
                </a:solidFill>
              </a:rPr>
              <a:t>McKemy/Dr. Megan Romberg/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Dr. Aaron Kennedy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URGENT, USDA-APHIS-PPQ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Bldg. 010A, Rm. 327, BARC-West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10300 Baltimore Ave.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Beltsville, MD  20705-2350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544075" y="10177599"/>
            <a:ext cx="81447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i="1" dirty="0" smtClean="0">
                <a:solidFill>
                  <a:prstClr val="black"/>
                </a:solidFill>
              </a:rPr>
              <a:t>Other Diseases (Molecular)</a:t>
            </a:r>
          </a:p>
          <a:p>
            <a:pPr marL="457200" lvl="0" algn="just"/>
            <a:r>
              <a:rPr lang="en-US" sz="4000" u="sng" dirty="0" smtClean="0">
                <a:solidFill>
                  <a:prstClr val="black"/>
                </a:solidFill>
              </a:rPr>
              <a:t>MAIL TO</a:t>
            </a:r>
            <a:r>
              <a:rPr lang="en-US" sz="4000" dirty="0" smtClean="0">
                <a:solidFill>
                  <a:prstClr val="black"/>
                </a:solidFill>
              </a:rPr>
              <a:t>: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Sample Diagnostics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URGENT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USDA-APHIS-PPQ-CPHST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B-580, BARC-East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Powder Mill Road</a:t>
            </a:r>
          </a:p>
          <a:p>
            <a:pPr marL="457200" lvl="0" algn="just"/>
            <a:r>
              <a:rPr lang="en-US" sz="4000" dirty="0" smtClean="0">
                <a:solidFill>
                  <a:prstClr val="black"/>
                </a:solidFill>
              </a:rPr>
              <a:t>Beltsville, MD  20705-2350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589286" y="15194357"/>
            <a:ext cx="805428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TO SUBMIT</a:t>
            </a:r>
            <a:endParaRPr lang="en-US" sz="4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0" indent="-742950" algn="just">
              <a:buAutoNum type="arabicPeriod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specimen(s)/DNA extract(s)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0" indent="-742950" algn="just">
              <a:buAutoNum type="arabicPeriod"/>
            </a:pP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Print-out of PPQ Form 391/IBP record (include with package and with email; do </a:t>
            </a:r>
            <a:r>
              <a:rPr lang="en-US" sz="4000" u="sng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send scanned 391s to SEL)</a:t>
            </a:r>
          </a:p>
          <a:p>
            <a:pPr marL="1200150" lvl="0" indent="-742950" algn="just">
              <a:buAutoNum type="arabicPeriod"/>
            </a:pP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Email explaining what you are sending, with tracking #, to </a:t>
            </a: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PPQ.Domestic.Diagnostic.Coordinator@aphis.usda.gov</a:t>
            </a:r>
            <a:endParaRPr lang="en-US" sz="4000" dirty="0" smtClean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833758" y="21701403"/>
            <a:ext cx="8383308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 EMAIL INSTRUCTIONS</a:t>
            </a:r>
          </a:p>
          <a:p>
            <a:pPr algn="just"/>
            <a:r>
              <a:rPr lang="en-US" sz="4000" i="1" dirty="0" smtClean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For Insects/Mites to NIS/SEL</a:t>
            </a:r>
          </a:p>
          <a:p>
            <a:pPr algn="just"/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cc. </a:t>
            </a: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mary.j.burns@aphis.usda.gov</a:t>
            </a:r>
            <a:endParaRPr lang="en-US" sz="40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michele.touchet@ars.usda.gov</a:t>
            </a:r>
            <a:endParaRPr lang="en-US" sz="40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andrew.carmichael@aphis.usda.gov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Gypsy Moth</a:t>
            </a:r>
          </a:p>
          <a:p>
            <a:pPr marL="742950" indent="-742950" algn="just">
              <a:buAutoNum type="alphaLcPeriod" startAt="29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yunke.wu@aphis.usda.gov</a:t>
            </a:r>
            <a:endParaRPr lang="en-US" sz="4000" i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Select Other Insects (Molecular)</a:t>
            </a:r>
          </a:p>
          <a:p>
            <a:pPr marL="742950" indent="-742950" algn="just">
              <a:buAutoNum type="alphaLcPeriod" startAt="29"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n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orman.b.barr@aphis.usda.gov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Snails &amp; Slugs</a:t>
            </a:r>
          </a:p>
          <a:p>
            <a:pPr marL="742950" indent="-742950" algn="just">
              <a:buAutoNum type="alphaLcPeriod" startAt="29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david.g.robinson@aphis.usda.gov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francisco.j.borrero@aphis.usda.gov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Nematodes</a:t>
            </a:r>
          </a:p>
          <a:p>
            <a:pPr marL="742950" indent="-742950" algn="just">
              <a:buAutoNum type="alphaLcPeriod" startAt="29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zafar.handoo@ars.usda.gov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Weeds</a:t>
            </a:r>
          </a:p>
          <a:p>
            <a:pPr marL="742950" indent="-742950" algn="just">
              <a:buAutoNum type="alphaLcPeriod" startAt="29"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david.f.bitzel@aphis.usda.gov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mark.thurmond@aphis.usda.gov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8579847" y="5182769"/>
            <a:ext cx="290222" cy="27114292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153340" y="11626479"/>
            <a:ext cx="8054287" cy="1486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391 AND/ OR IBP RECORD</a:t>
            </a:r>
          </a:p>
          <a:p>
            <a:pPr algn="just"/>
            <a:r>
              <a:rPr lang="en-US" sz="4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PPQ Form 391</a:t>
            </a:r>
          </a:p>
          <a:p>
            <a:pPr marL="742950" indent="-742950" algn="just">
              <a:buAutoNum type="arabicPeriod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submissions to the SEL contact the DDC first, with a copy of the completed 391(s).  Do </a:t>
            </a:r>
            <a:r>
              <a:rPr lang="en-US" sz="4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submit the specimens until you have received a PDF of the IBP record(s) back from the DDC, to include with them.</a:t>
            </a:r>
          </a:p>
          <a:p>
            <a:pPr algn="just"/>
            <a:r>
              <a:rPr lang="en-US" sz="4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IBP Record</a:t>
            </a:r>
          </a:p>
          <a:p>
            <a:pPr marL="742950" indent="-742950" algn="just">
              <a:buAutoNum type="arabicPeriod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APHIS Agricultural Quarantine Activity System (AQAS) record</a:t>
            </a:r>
          </a:p>
          <a:p>
            <a:pPr marL="742950" indent="-742950" algn="just">
              <a:buAutoNum type="arabicPeriod" startAt="2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</a:p>
          <a:p>
            <a:pPr marL="742950" indent="-742950" algn="just">
              <a:buAutoNum type="arabicPeriod" startAt="3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IBP=“Inland Beyond Port”</a:t>
            </a:r>
          </a:p>
          <a:p>
            <a:pPr marL="742950" indent="-742950" algn="just">
              <a:buAutoNum type="arabicPeriod" startAt="4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must be entered by PPQ</a:t>
            </a:r>
          </a:p>
          <a:p>
            <a:pPr marL="742950" indent="-742950" algn="just">
              <a:buAutoNum type="arabicPeriod" startAt="4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Required for Entomology/ Acarology submissions to SEL</a:t>
            </a:r>
          </a:p>
          <a:p>
            <a:pPr marL="742950" indent="-742950" algn="just">
              <a:buAutoNum type="arabicPeriod" startAt="4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SPRO can route through SPHD to get local Area Identifier or Pest Survey Specialist to create record from 391</a:t>
            </a:r>
          </a:p>
          <a:p>
            <a:pPr marL="742950" indent="-742950" algn="just">
              <a:buAutoNum type="arabicPeriod" startAt="4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for SEL, “Priority” must be set to “Urgent” and “Forward to” to “SEL”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68604" y="5271186"/>
            <a:ext cx="838330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 EMAIL INSTRUCTIONS (CONT.)</a:t>
            </a:r>
          </a:p>
          <a:p>
            <a:pPr algn="just"/>
            <a:r>
              <a:rPr lang="en-US" sz="4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Fungi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   </a:t>
            </a:r>
          </a:p>
          <a:p>
            <a:pPr lvl="0" algn="just"/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cc. </a:t>
            </a: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megan.k.romberg@aphis.usda.gov</a:t>
            </a:r>
            <a:endParaRPr lang="en-US" sz="4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4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john.mckemy@aphis.usda.gov</a:t>
            </a:r>
            <a:endParaRPr lang="en-US" sz="4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4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400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7"/>
              </a:rPr>
              <a:t>aaron.h.kennedy@aphis.usda.gov</a:t>
            </a:r>
            <a:endParaRPr lang="en-US" sz="4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Molecular Diagnostics of Other Diseases</a:t>
            </a:r>
          </a:p>
          <a:p>
            <a:pPr marL="742950" indent="-742950" algn="just">
              <a:buAutoNum type="alphaLcPeriod" startAt="29"/>
            </a:pP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aphis-ppqcphstbeltsvillesamplediagnostics@we.aphis.gov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182369" y="26289000"/>
            <a:ext cx="878353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WILL YOU BE NOTIFIED OF THE RESULTS? </a:t>
            </a:r>
          </a:p>
          <a:p>
            <a:pPr algn="just"/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SPHD &amp; SPRO of the state concerned will be notified by an email from PPQ Emergency &amp; Domestic Program staff.  The notification will include a PDF of the IBP record. Submitted insects and mites will usually be returned if requested.  Do </a:t>
            </a:r>
            <a:r>
              <a:rPr lang="en-US" sz="40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contact the specialist or the SEL for information; contact the DDC instead.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5419" y="11209893"/>
            <a:ext cx="8783533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GET SOMETHING IDENTIFIED?</a:t>
            </a:r>
          </a:p>
          <a:p>
            <a:pPr algn="just"/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 the process,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 the NIS Domestic Diagnostic Coordinator (DDC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PPQ.Domestic.Diagnostic.Coordinator@aphis.usda.gov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instructions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submitting specimens will vary depending on whether you are submitting a nematode,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insect or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mite,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mollusk,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suspect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weed, or a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disease sample. For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insects, the instruction will also vary based on the type of insect.  Instruction will also vary depending on whether our official confirmation is normally morphological or molecular.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83685" y="20362702"/>
            <a:ext cx="87835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WILL MAKE THE ID AND HOW?</a:t>
            </a:r>
          </a:p>
          <a:p>
            <a:pPr algn="just"/>
            <a:r>
              <a:rPr lang="en-US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(OR WHERE TO SEND THE SPECIMENS?)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4607273" y="820217"/>
            <a:ext cx="3092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 1.01 (4 April 2018)</a:t>
            </a:r>
            <a:endParaRPr lang="en-US" sz="200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0fd08c8-6eec-448f-b918-567415d0039b">23AXXXC3UW4Z-1379969754-1174</_dlc_DocId>
    <_dlc_DocIdUrl xmlns="30fd08c8-6eec-448f-b918-567415d0039b">
      <Url>https://ems-team.usda.gov/sites/aphis-ppq-policy/php/PD/CAPS/_layouts/15/DocIdRedir.aspx?ID=23AXXXC3UW4Z-1379969754-1174</Url>
      <Description>23AXXXC3UW4Z-1379969754-1174</Description>
    </_dlc_DocIdUrl>
    <Version0 xmlns="0a2bc775-3606-4b32-9b79-727afcc44b5c" xsi:nil="true"/>
    <Comments xmlns="0a2bc775-3606-4b32-9b79-727afcc44b5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7F0DFCC2BE644C92FFBF1A3F5DCD9C" ma:contentTypeVersion="4" ma:contentTypeDescription="Create a new document." ma:contentTypeScope="" ma:versionID="af353b0786961f5581242b0abd844ada">
  <xsd:schema xmlns:xsd="http://www.w3.org/2001/XMLSchema" xmlns:xs="http://www.w3.org/2001/XMLSchema" xmlns:p="http://schemas.microsoft.com/office/2006/metadata/properties" xmlns:ns2="0a2bc775-3606-4b32-9b79-727afcc44b5c" xmlns:ns3="30fd08c8-6eec-448f-b918-567415d0039b" targetNamespace="http://schemas.microsoft.com/office/2006/metadata/properties" ma:root="true" ma:fieldsID="9e21d5f2949d21dc3fbc50b0fa3d8cc9" ns2:_="" ns3:_="">
    <xsd:import namespace="0a2bc775-3606-4b32-9b79-727afcc44b5c"/>
    <xsd:import namespace="30fd08c8-6eec-448f-b918-567415d0039b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2:Version0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bc775-3606-4b32-9b79-727afcc44b5c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 ma:readOnly="false">
      <xsd:simpleType>
        <xsd:restriction base="dms:Text">
          <xsd:maxLength value="255"/>
        </xsd:restriction>
      </xsd:simpleType>
    </xsd:element>
    <xsd:element name="Version0" ma:index="3" nillable="true" ma:displayName="Version" ma:decimals="-1" ma:internalName="Version0" ma:readOnly="false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fd08c8-6eec-448f-b918-567415d0039b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3D3CCC-6448-4A76-8509-13189733CEAA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0fd08c8-6eec-448f-b918-567415d0039b"/>
    <ds:schemaRef ds:uri="0a2bc775-3606-4b32-9b79-727afcc44b5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32AAF26-7225-4E39-A766-4235CE955C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1C1F96-FC05-4ADA-AFF5-F5F8AAC4FC8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51AE665-2FD1-4D22-AE45-BBE0E8FC66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2bc775-3606-4b32-9b79-727afcc44b5c"/>
    <ds:schemaRef ds:uri="30fd08c8-6eec-448f-b918-567415d00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11059</TotalTime>
  <Words>783</Words>
  <Application>Microsoft Office PowerPoint</Application>
  <PresentationFormat>Custom</PresentationFormat>
  <Paragraphs>124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Mailing Instructions for Domestic Samples Stephen W. Bullington, PhD. Domestic Diagnostic Coordinator USDA APHIS – Plant Protection &amp; Quarantine  National Identification Services</vt:lpstr>
    </vt:vector>
  </TitlesOfParts>
  <Company>Forest Service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smckelvey</dc:creator>
  <cp:lastModifiedBy>Bowers, John H - APHIS</cp:lastModifiedBy>
  <cp:revision>640</cp:revision>
  <cp:lastPrinted>2017-07-27T13:46:28Z</cp:lastPrinted>
  <dcterms:created xsi:type="dcterms:W3CDTF">2011-01-11T21:46:29Z</dcterms:created>
  <dcterms:modified xsi:type="dcterms:W3CDTF">2018-04-05T15:02:37Z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3283b59e-b476-400a-82df-75e1e05f4130</vt:lpwstr>
  </property>
  <property fmtid="{D5CDD505-2E9C-101B-9397-08002B2CF9AE}" pid="3" name="ContentTypeId">
    <vt:lpwstr>0x010100FA7F0DFCC2BE644C92FFBF1A3F5DCD9C</vt:lpwstr>
  </property>
</Properties>
</file>