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handoutMasterIdLst>
    <p:handoutMasterId r:id="rId7"/>
  </p:handoutMasterIdLst>
  <p:sldIdLst>
    <p:sldId id="256" r:id="rId6"/>
  </p:sldIdLst>
  <p:sldSz cx="38404800" cy="32918400"/>
  <p:notesSz cx="7315200" cy="9601200"/>
  <p:defaultTextStyle>
    <a:defPPr>
      <a:defRPr lang="en-US"/>
    </a:defPPr>
    <a:lvl1pPr marL="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2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 autoAdjust="0"/>
    <p:restoredTop sz="99878" autoAdjust="0"/>
  </p:normalViewPr>
  <p:slideViewPr>
    <p:cSldViewPr>
      <p:cViewPr varScale="1">
        <p:scale>
          <a:sx n="27" d="100"/>
          <a:sy n="27" d="100"/>
        </p:scale>
        <p:origin x="2166" y="186"/>
      </p:cViewPr>
      <p:guideLst>
        <p:guide orient="horz" pos="10368"/>
        <p:guide pos="120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169920" cy="480060"/>
          </a:xfrm>
          <a:prstGeom prst="rect">
            <a:avLst/>
          </a:prstGeom>
        </p:spPr>
        <p:txBody>
          <a:bodyPr vert="horz" lIns="97054" tIns="48527" rIns="97054" bIns="485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3"/>
            <a:ext cx="3169920" cy="480060"/>
          </a:xfrm>
          <a:prstGeom prst="rect">
            <a:avLst/>
          </a:prstGeom>
        </p:spPr>
        <p:txBody>
          <a:bodyPr vert="horz" lIns="97054" tIns="48527" rIns="97054" bIns="48527" rtlCol="0"/>
          <a:lstStyle>
            <a:lvl1pPr algn="r">
              <a:defRPr sz="1200"/>
            </a:lvl1pPr>
          </a:lstStyle>
          <a:p>
            <a:fld id="{D12B3023-4DF9-40FA-B68B-CE4993D5BB0C}" type="datetimeFigureOut">
              <a:rPr lang="en-US" smtClean="0"/>
              <a:pPr/>
              <a:t>4/5/2018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65"/>
            <a:ext cx="3169920" cy="480060"/>
          </a:xfrm>
          <a:prstGeom prst="rect">
            <a:avLst/>
          </a:prstGeom>
        </p:spPr>
        <p:txBody>
          <a:bodyPr vert="horz" lIns="97054" tIns="48527" rIns="97054" bIns="485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65"/>
            <a:ext cx="3169920" cy="480060"/>
          </a:xfrm>
          <a:prstGeom prst="rect">
            <a:avLst/>
          </a:prstGeom>
        </p:spPr>
        <p:txBody>
          <a:bodyPr vert="horz" lIns="97054" tIns="48527" rIns="97054" bIns="48527" rtlCol="0" anchor="b"/>
          <a:lstStyle>
            <a:lvl1pPr algn="r">
              <a:defRPr sz="1200"/>
            </a:lvl1pPr>
          </a:lstStyle>
          <a:p>
            <a:fld id="{5E99EDEE-5580-474A-A686-331436EF4EC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421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80360" y="10226042"/>
            <a:ext cx="32644080" cy="70561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0720" y="18653760"/>
            <a:ext cx="2688336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D348-CC2F-4ED6-BD0F-D76CFFF115E1}" type="datetimeFigureOut">
              <a:rPr lang="en-US" smtClean="0"/>
              <a:pPr/>
              <a:t>4/5/2018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1F7BF-0EA2-43D3-AB35-A21DC46C931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D348-CC2F-4ED6-BD0F-D76CFFF115E1}" type="datetimeFigureOut">
              <a:rPr lang="en-US" smtClean="0"/>
              <a:pPr/>
              <a:t>4/5/2018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1F7BF-0EA2-43D3-AB35-A21DC46C931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843480" y="1318265"/>
            <a:ext cx="8641080" cy="2808732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20240" y="1318265"/>
            <a:ext cx="25283160" cy="280873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D348-CC2F-4ED6-BD0F-D76CFFF115E1}" type="datetimeFigureOut">
              <a:rPr lang="en-US" smtClean="0"/>
              <a:pPr/>
              <a:t>4/5/2018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1F7BF-0EA2-43D3-AB35-A21DC46C931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D348-CC2F-4ED6-BD0F-D76CFFF115E1}" type="datetimeFigureOut">
              <a:rPr lang="en-US" smtClean="0"/>
              <a:pPr/>
              <a:t>4/5/2018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1F7BF-0EA2-43D3-AB35-A21DC46C931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3714" y="21153122"/>
            <a:ext cx="32644080" cy="653796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33714" y="13952225"/>
            <a:ext cx="32644080" cy="7200898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5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D348-CC2F-4ED6-BD0F-D76CFFF115E1}" type="datetimeFigureOut">
              <a:rPr lang="en-US" smtClean="0"/>
              <a:pPr/>
              <a:t>4/5/2018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1F7BF-0EA2-43D3-AB35-A21DC46C931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240" y="7680963"/>
            <a:ext cx="16962120" cy="2172462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522440" y="7680963"/>
            <a:ext cx="16962120" cy="2172462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D348-CC2F-4ED6-BD0F-D76CFFF115E1}" type="datetimeFigureOut">
              <a:rPr lang="en-US" smtClean="0"/>
              <a:pPr/>
              <a:t>4/5/2018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1F7BF-0EA2-43D3-AB35-A21DC46C931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7368542"/>
            <a:ext cx="16968789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40" y="10439400"/>
            <a:ext cx="16968789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509107" y="7368542"/>
            <a:ext cx="16975455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509107" y="10439400"/>
            <a:ext cx="16975455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D348-CC2F-4ED6-BD0F-D76CFFF115E1}" type="datetimeFigureOut">
              <a:rPr lang="en-US" smtClean="0"/>
              <a:pPr/>
              <a:t>4/5/2018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1F7BF-0EA2-43D3-AB35-A21DC46C931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D348-CC2F-4ED6-BD0F-D76CFFF115E1}" type="datetimeFigureOut">
              <a:rPr lang="en-US" smtClean="0"/>
              <a:pPr/>
              <a:t>4/5/2018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1F7BF-0EA2-43D3-AB35-A21DC46C931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D348-CC2F-4ED6-BD0F-D76CFFF115E1}" type="datetimeFigureOut">
              <a:rPr lang="en-US" smtClean="0"/>
              <a:pPr/>
              <a:t>4/5/2018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1F7BF-0EA2-43D3-AB35-A21DC46C931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3" y="1310640"/>
            <a:ext cx="12634914" cy="557784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15210" y="1310643"/>
            <a:ext cx="21469350" cy="28094942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3" y="6888483"/>
            <a:ext cx="12634914" cy="22517102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D348-CC2F-4ED6-BD0F-D76CFFF115E1}" type="datetimeFigureOut">
              <a:rPr lang="en-US" smtClean="0"/>
              <a:pPr/>
              <a:t>4/5/2018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1F7BF-0EA2-43D3-AB35-A21DC46C931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7609" y="23042880"/>
            <a:ext cx="23042880" cy="2720342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527609" y="2941320"/>
            <a:ext cx="23042880" cy="19751040"/>
          </a:xfrm>
        </p:spPr>
        <p:txBody>
          <a:bodyPr/>
          <a:lstStyle>
            <a:lvl1pPr marL="0" indent="0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27609" y="25763222"/>
            <a:ext cx="23042880" cy="3863338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D348-CC2F-4ED6-BD0F-D76CFFF115E1}" type="datetimeFigureOut">
              <a:rPr lang="en-US" smtClean="0"/>
              <a:pPr/>
              <a:t>4/5/2018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1F7BF-0EA2-43D3-AB35-A21DC46C931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0240" y="1318262"/>
            <a:ext cx="34564320" cy="5486400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7680963"/>
            <a:ext cx="34564320" cy="21724622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20240" y="30510482"/>
            <a:ext cx="896112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AD348-CC2F-4ED6-BD0F-D76CFFF115E1}" type="datetimeFigureOut">
              <a:rPr lang="en-US" smtClean="0"/>
              <a:pPr/>
              <a:t>4/5/2018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121640" y="30510482"/>
            <a:ext cx="1216152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7523440" y="30510482"/>
            <a:ext cx="896112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A1F7BF-0EA2-43D3-AB35-A21DC46C931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89120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920" indent="-1645920" algn="l" defTabSz="4389120" rtl="0" eaLnBrk="1" latinLnBrk="0" hangingPunct="1">
        <a:spcBef>
          <a:spcPct val="20000"/>
        </a:spcBef>
        <a:buFont typeface="Arial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0" indent="-1371600" algn="l" defTabSz="4389120" rtl="0" eaLnBrk="1" latinLnBrk="0" hangingPunct="1">
        <a:spcBef>
          <a:spcPct val="20000"/>
        </a:spcBef>
        <a:buFont typeface="Arial" pitchFamily="34" charset="0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spcBef>
          <a:spcPct val="20000"/>
        </a:spcBef>
        <a:buFont typeface="Arial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yunke.wu@aphis.usda.gov" TargetMode="External"/><Relationship Id="rId13" Type="http://schemas.openxmlformats.org/officeDocument/2006/relationships/hyperlink" Target="mailto:david.f.bitzel@aphis.usda.gov" TargetMode="External"/><Relationship Id="rId18" Type="http://schemas.openxmlformats.org/officeDocument/2006/relationships/hyperlink" Target="mailto:aphis-ppqcphstbeltsvillesamplediagnostics@we.aphis.gov" TargetMode="External"/><Relationship Id="rId3" Type="http://schemas.openxmlformats.org/officeDocument/2006/relationships/image" Target="../media/image2.png"/><Relationship Id="rId7" Type="http://schemas.openxmlformats.org/officeDocument/2006/relationships/hyperlink" Target="mailto:andrew.carmichael@aphis.usda.gov" TargetMode="External"/><Relationship Id="rId12" Type="http://schemas.openxmlformats.org/officeDocument/2006/relationships/hyperlink" Target="mailto:zafar.handoo@ars.usda.gov" TargetMode="External"/><Relationship Id="rId17" Type="http://schemas.openxmlformats.org/officeDocument/2006/relationships/hyperlink" Target="mailto:aaron.h.kennedy@aphis.usda.gov" TargetMode="External"/><Relationship Id="rId2" Type="http://schemas.openxmlformats.org/officeDocument/2006/relationships/image" Target="../media/image1.jpeg"/><Relationship Id="rId16" Type="http://schemas.openxmlformats.org/officeDocument/2006/relationships/hyperlink" Target="mailto:megan.k.romberg@aphis.usda.gov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mailto:michele.touchet@ars.usda.gov" TargetMode="External"/><Relationship Id="rId11" Type="http://schemas.openxmlformats.org/officeDocument/2006/relationships/hyperlink" Target="mailto:francisco.j.borrero@aphis.usda.gov" TargetMode="External"/><Relationship Id="rId5" Type="http://schemas.openxmlformats.org/officeDocument/2006/relationships/hyperlink" Target="mailto:mary.j.burns@aphis.usda.gov" TargetMode="External"/><Relationship Id="rId15" Type="http://schemas.openxmlformats.org/officeDocument/2006/relationships/hyperlink" Target="mailto:john.mckemy@aphis.usda.gov" TargetMode="External"/><Relationship Id="rId10" Type="http://schemas.openxmlformats.org/officeDocument/2006/relationships/hyperlink" Target="mailto:david.g.robinson@aphis.usda.gov" TargetMode="External"/><Relationship Id="rId4" Type="http://schemas.openxmlformats.org/officeDocument/2006/relationships/hyperlink" Target="mailto:PPQ.Domestic.Diagnostic.Coordinator@aphis.usda.gov" TargetMode="External"/><Relationship Id="rId9" Type="http://schemas.openxmlformats.org/officeDocument/2006/relationships/hyperlink" Target="mailto:norman.b.barr@aphis.usda.gov" TargetMode="External"/><Relationship Id="rId14" Type="http://schemas.openxmlformats.org/officeDocument/2006/relationships/hyperlink" Target="mailto:mark.thurmond@aphis.usda.go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14227" y="672303"/>
            <a:ext cx="37193154" cy="4404283"/>
          </a:xfrm>
          <a:solidFill>
            <a:schemeClr val="bg1">
              <a:lumMod val="50000"/>
              <a:alpha val="10000"/>
            </a:schemeClr>
          </a:solidFill>
          <a:ln w="28575">
            <a:solidFill>
              <a:schemeClr val="tx1"/>
            </a:solidFill>
          </a:ln>
        </p:spPr>
        <p:txBody>
          <a:bodyPr wrap="square" tIns="182880" bIns="182880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6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Mailing Instructions for Domestic Samples</a:t>
            </a:r>
            <a:br>
              <a:rPr lang="en-US" sz="6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5400" dirty="0" smtClean="0"/>
              <a:t>Stephen W. Bullington, PhD.</a:t>
            </a:r>
            <a:br>
              <a:rPr lang="en-US" sz="5400" dirty="0" smtClean="0"/>
            </a:br>
            <a:r>
              <a:rPr lang="en-US" sz="5400" dirty="0" smtClean="0"/>
              <a:t>Domestic Diagnostic Coordinator</a:t>
            </a:r>
            <a:br>
              <a:rPr lang="en-US" sz="5400" dirty="0" smtClean="0"/>
            </a:br>
            <a:r>
              <a:rPr lang="en-US" sz="5400" dirty="0" smtClean="0"/>
              <a:t>USDA APHIS – Plant Protection &amp; Quarantine  National Identification Services</a:t>
            </a:r>
            <a:endParaRPr lang="en-US" sz="5400" dirty="0"/>
          </a:p>
        </p:txBody>
      </p:sp>
      <p:sp>
        <p:nvSpPr>
          <p:cNvPr id="11" name="TextBox 10"/>
          <p:cNvSpPr txBox="1"/>
          <p:nvPr/>
        </p:nvSpPr>
        <p:spPr>
          <a:xfrm>
            <a:off x="627455" y="4840306"/>
            <a:ext cx="8783533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/>
              <a:t> </a:t>
            </a:r>
          </a:p>
          <a:p>
            <a:pPr algn="just"/>
            <a:r>
              <a:rPr lang="en-US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WHY FEDERAL COORDINATION? </a:t>
            </a:r>
          </a:p>
          <a:p>
            <a:pPr algn="just"/>
            <a:r>
              <a:rPr lang="en-US" sz="40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Legal</a:t>
            </a:r>
            <a:r>
              <a:rPr lang="en-US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To guarantee ID is “official;” i.e. one that can be used for new state or county record </a:t>
            </a:r>
            <a:r>
              <a:rPr lang="en-US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a </a:t>
            </a:r>
            <a:r>
              <a:rPr lang="en-US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federally-recognized </a:t>
            </a:r>
            <a:r>
              <a:rPr lang="en-US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database, NAPIS </a:t>
            </a:r>
            <a:r>
              <a:rPr lang="en-US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and/or to authorize official action (i.e. expenditure of money) by the federal government.</a:t>
            </a:r>
          </a:p>
          <a:p>
            <a:pPr algn="just"/>
            <a:r>
              <a:rPr lang="en-US" sz="40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Practical</a:t>
            </a:r>
            <a:r>
              <a:rPr lang="en-US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States often without local identification resources.</a:t>
            </a:r>
          </a:p>
        </p:txBody>
      </p:sp>
      <p:cxnSp>
        <p:nvCxnSpPr>
          <p:cNvPr id="50" name="Straight Connector 49"/>
          <p:cNvCxnSpPr/>
          <p:nvPr/>
        </p:nvCxnSpPr>
        <p:spPr bwMode="auto">
          <a:xfrm>
            <a:off x="9913599" y="5237382"/>
            <a:ext cx="106192" cy="27059679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 bwMode="auto">
          <a:xfrm>
            <a:off x="19180756" y="5182769"/>
            <a:ext cx="290222" cy="27114292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514227" y="22098536"/>
            <a:ext cx="902396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US" sz="4000" b="1" i="1" dirty="0" smtClean="0">
                <a:solidFill>
                  <a:prstClr val="black"/>
                </a:solidFill>
              </a:rPr>
              <a:t>Scale Insects, </a:t>
            </a:r>
            <a:r>
              <a:rPr lang="en-US" sz="4000" b="1" i="1" dirty="0" err="1" smtClean="0">
                <a:solidFill>
                  <a:prstClr val="black"/>
                </a:solidFill>
              </a:rPr>
              <a:t>Psyllids</a:t>
            </a:r>
            <a:r>
              <a:rPr lang="en-US" sz="4000" b="1" i="1" dirty="0" smtClean="0">
                <a:solidFill>
                  <a:prstClr val="black"/>
                </a:solidFill>
              </a:rPr>
              <a:t>, </a:t>
            </a:r>
            <a:r>
              <a:rPr lang="en-US" sz="4000" b="1" i="1" dirty="0" err="1" smtClean="0">
                <a:solidFill>
                  <a:prstClr val="black"/>
                </a:solidFill>
              </a:rPr>
              <a:t>Thrips</a:t>
            </a:r>
            <a:r>
              <a:rPr lang="en-US" sz="4000" b="1" i="1" dirty="0" smtClean="0">
                <a:solidFill>
                  <a:prstClr val="black"/>
                </a:solidFill>
              </a:rPr>
              <a:t>, and Mites (Morphological)</a:t>
            </a:r>
          </a:p>
          <a:p>
            <a:pPr marL="457200" lvl="0" algn="just"/>
            <a:r>
              <a:rPr lang="en-US" sz="4000" u="sng" dirty="0" smtClean="0">
                <a:solidFill>
                  <a:prstClr val="black"/>
                </a:solidFill>
              </a:rPr>
              <a:t>MAIL TO</a:t>
            </a:r>
            <a:r>
              <a:rPr lang="en-US" sz="4000" dirty="0" smtClean="0">
                <a:solidFill>
                  <a:prstClr val="black"/>
                </a:solidFill>
              </a:rPr>
              <a:t>:</a:t>
            </a:r>
          </a:p>
          <a:p>
            <a:pPr marL="457200" lvl="0" algn="just"/>
            <a:r>
              <a:rPr lang="en-US" sz="4000" dirty="0" smtClean="0">
                <a:solidFill>
                  <a:prstClr val="black"/>
                </a:solidFill>
              </a:rPr>
              <a:t>Communication &amp; Taxonomic Services Unit, USDA-ARS-Systematic Entom. Lab</a:t>
            </a:r>
          </a:p>
          <a:p>
            <a:pPr marL="457200" lvl="0" algn="just"/>
            <a:r>
              <a:rPr lang="en-US" sz="4000" dirty="0" smtClean="0">
                <a:solidFill>
                  <a:prstClr val="black"/>
                </a:solidFill>
              </a:rPr>
              <a:t>Building 005, Room 137, BARC-West</a:t>
            </a:r>
          </a:p>
          <a:p>
            <a:pPr marL="457200" lvl="0" algn="just"/>
            <a:r>
              <a:rPr lang="en-US" sz="4000" dirty="0" smtClean="0">
                <a:solidFill>
                  <a:prstClr val="black"/>
                </a:solidFill>
              </a:rPr>
              <a:t>10300 Baltimore Avenue</a:t>
            </a:r>
          </a:p>
          <a:p>
            <a:pPr marL="457200" lvl="0" algn="just"/>
            <a:r>
              <a:rPr lang="en-US" sz="4000" dirty="0" smtClean="0">
                <a:solidFill>
                  <a:prstClr val="black"/>
                </a:solidFill>
              </a:rPr>
              <a:t>Beltsville, MD  20705</a:t>
            </a:r>
          </a:p>
          <a:p>
            <a:pPr marL="457200" lvl="0" algn="just"/>
            <a:r>
              <a:rPr lang="en-US" sz="4000" dirty="0" smtClean="0">
                <a:solidFill>
                  <a:prstClr val="black"/>
                </a:solidFill>
              </a:rPr>
              <a:t>(Use UPS or FedEx; </a:t>
            </a:r>
            <a:r>
              <a:rPr lang="en-US" sz="4000" u="sng" dirty="0" smtClean="0">
                <a:solidFill>
                  <a:prstClr val="black"/>
                </a:solidFill>
              </a:rPr>
              <a:t>NEVER</a:t>
            </a:r>
            <a:r>
              <a:rPr lang="en-US" sz="4000" dirty="0" smtClean="0">
                <a:solidFill>
                  <a:prstClr val="black"/>
                </a:solidFill>
              </a:rPr>
              <a:t> USPS)</a:t>
            </a:r>
            <a:endParaRPr lang="en-US" sz="4000" dirty="0">
              <a:solidFill>
                <a:prstClr val="black"/>
              </a:solidFill>
            </a:endParaRPr>
          </a:p>
        </p:txBody>
      </p:sp>
      <p:pic>
        <p:nvPicPr>
          <p:cNvPr id="22" name="Picture 218" descr="C:\Users\cfettig\AppData\Local\Microsoft\Windows\Temporary Internet Files\Content.Outlook\G919IFWA\usda-colo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707" y="954047"/>
            <a:ext cx="2133600" cy="1415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928" y="2555410"/>
            <a:ext cx="2097157" cy="2284896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555513" y="27620661"/>
            <a:ext cx="909035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US" sz="4000" b="1" i="1" dirty="0" smtClean="0">
                <a:solidFill>
                  <a:prstClr val="black"/>
                </a:solidFill>
              </a:rPr>
              <a:t>Gypsy Moth (Molecular)</a:t>
            </a:r>
          </a:p>
          <a:p>
            <a:pPr marL="457200" lvl="0" algn="just"/>
            <a:r>
              <a:rPr lang="en-US" sz="4000" u="sng" dirty="0" smtClean="0">
                <a:solidFill>
                  <a:prstClr val="black"/>
                </a:solidFill>
              </a:rPr>
              <a:t>MAIL TO</a:t>
            </a:r>
            <a:r>
              <a:rPr lang="en-US" sz="4000" dirty="0" smtClean="0">
                <a:solidFill>
                  <a:prstClr val="black"/>
                </a:solidFill>
              </a:rPr>
              <a:t>:</a:t>
            </a:r>
          </a:p>
          <a:p>
            <a:pPr marL="457200" lvl="0" algn="just"/>
            <a:r>
              <a:rPr lang="en-US" sz="4000" dirty="0">
                <a:solidFill>
                  <a:prstClr val="black"/>
                </a:solidFill>
              </a:rPr>
              <a:t>CPHST Otis Laboratory </a:t>
            </a:r>
            <a:endParaRPr lang="en-US" sz="4000" dirty="0" smtClean="0">
              <a:solidFill>
                <a:prstClr val="black"/>
              </a:solidFill>
            </a:endParaRPr>
          </a:p>
          <a:p>
            <a:pPr marL="457200" lvl="0" algn="just"/>
            <a:r>
              <a:rPr lang="en-US" sz="4000" dirty="0" smtClean="0">
                <a:solidFill>
                  <a:prstClr val="black"/>
                </a:solidFill>
              </a:rPr>
              <a:t>Yunke </a:t>
            </a:r>
            <a:r>
              <a:rPr lang="en-US" sz="4000" dirty="0">
                <a:solidFill>
                  <a:prstClr val="black"/>
                </a:solidFill>
              </a:rPr>
              <a:t>Wu</a:t>
            </a:r>
          </a:p>
          <a:p>
            <a:pPr marL="457200" lvl="0" algn="just"/>
            <a:r>
              <a:rPr lang="en-US" sz="4000" dirty="0">
                <a:solidFill>
                  <a:prstClr val="black"/>
                </a:solidFill>
              </a:rPr>
              <a:t>Molecular Diagnostics Group</a:t>
            </a:r>
          </a:p>
          <a:p>
            <a:pPr marL="457200" lvl="0" algn="just"/>
            <a:r>
              <a:rPr lang="en-US" sz="4000" dirty="0">
                <a:solidFill>
                  <a:prstClr val="black"/>
                </a:solidFill>
              </a:rPr>
              <a:t>USDA, APHIS, PPQ</a:t>
            </a:r>
          </a:p>
          <a:p>
            <a:pPr marL="457200" lvl="0" algn="just"/>
            <a:r>
              <a:rPr lang="en-US" sz="4000" dirty="0">
                <a:solidFill>
                  <a:prstClr val="black"/>
                </a:solidFill>
              </a:rPr>
              <a:t>1398 West Truck Road</a:t>
            </a:r>
          </a:p>
          <a:p>
            <a:pPr marL="457200" lvl="0" algn="just"/>
            <a:r>
              <a:rPr lang="en-US" sz="4000" dirty="0">
                <a:solidFill>
                  <a:prstClr val="black"/>
                </a:solidFill>
              </a:rPr>
              <a:t>Buzzards Bay, MA </a:t>
            </a:r>
            <a:r>
              <a:rPr lang="en-US" sz="4000" dirty="0" smtClean="0">
                <a:solidFill>
                  <a:prstClr val="black"/>
                </a:solidFill>
              </a:rPr>
              <a:t>02542</a:t>
            </a:r>
            <a:endParaRPr lang="en-US" sz="4000" dirty="0">
              <a:solidFill>
                <a:prstClr val="black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139040" y="5403014"/>
            <a:ext cx="933724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US" sz="4000" b="1" i="1" dirty="0" smtClean="0">
                <a:solidFill>
                  <a:prstClr val="black"/>
                </a:solidFill>
              </a:rPr>
              <a:t>Other Insects (Morphological)</a:t>
            </a:r>
          </a:p>
          <a:p>
            <a:pPr marL="457200" lvl="0" algn="just"/>
            <a:r>
              <a:rPr lang="en-US" sz="4000" u="sng" dirty="0" smtClean="0">
                <a:solidFill>
                  <a:prstClr val="black"/>
                </a:solidFill>
              </a:rPr>
              <a:t>MAIL TO</a:t>
            </a:r>
            <a:r>
              <a:rPr lang="en-US" sz="4000" dirty="0" smtClean="0">
                <a:solidFill>
                  <a:prstClr val="black"/>
                </a:solidFill>
              </a:rPr>
              <a:t>:</a:t>
            </a:r>
          </a:p>
          <a:p>
            <a:pPr marL="457200" lvl="0" algn="just"/>
            <a:r>
              <a:rPr lang="en-US" sz="4000" dirty="0" smtClean="0">
                <a:solidFill>
                  <a:prstClr val="black"/>
                </a:solidFill>
              </a:rPr>
              <a:t>Location Leader</a:t>
            </a:r>
          </a:p>
          <a:p>
            <a:pPr marL="457200" lvl="0" algn="just"/>
            <a:r>
              <a:rPr lang="en-US" sz="4000" dirty="0" smtClean="0">
                <a:solidFill>
                  <a:prstClr val="black"/>
                </a:solidFill>
              </a:rPr>
              <a:t>URGENT</a:t>
            </a:r>
          </a:p>
          <a:p>
            <a:pPr marL="457200" lvl="0" algn="just"/>
            <a:r>
              <a:rPr lang="en-US" sz="4000" dirty="0" smtClean="0">
                <a:solidFill>
                  <a:prstClr val="black"/>
                </a:solidFill>
              </a:rPr>
              <a:t>National Museum of Natural History</a:t>
            </a:r>
          </a:p>
          <a:p>
            <a:pPr marL="457200" lvl="0" algn="just"/>
            <a:r>
              <a:rPr lang="en-US" sz="4000" dirty="0" smtClean="0">
                <a:solidFill>
                  <a:prstClr val="black"/>
                </a:solidFill>
              </a:rPr>
              <a:t>Systematic Entomology Lab, USDA</a:t>
            </a:r>
          </a:p>
          <a:p>
            <a:pPr marL="457200" lvl="0" algn="just"/>
            <a:r>
              <a:rPr lang="en-US" sz="4000" dirty="0" smtClean="0">
                <a:solidFill>
                  <a:prstClr val="black"/>
                </a:solidFill>
              </a:rPr>
              <a:t>c/o National Museum of Natural History</a:t>
            </a:r>
          </a:p>
          <a:p>
            <a:pPr marL="457200" lvl="0" algn="just"/>
            <a:r>
              <a:rPr lang="en-US" sz="4000" dirty="0" smtClean="0">
                <a:solidFill>
                  <a:prstClr val="black"/>
                </a:solidFill>
              </a:rPr>
              <a:t>NHB 168 10</a:t>
            </a:r>
            <a:r>
              <a:rPr lang="en-US" sz="4000" baseline="30000" dirty="0" smtClean="0">
                <a:solidFill>
                  <a:prstClr val="black"/>
                </a:solidFill>
              </a:rPr>
              <a:t>th</a:t>
            </a:r>
            <a:r>
              <a:rPr lang="en-US" sz="4000" dirty="0" smtClean="0">
                <a:solidFill>
                  <a:prstClr val="black"/>
                </a:solidFill>
              </a:rPr>
              <a:t> &amp; Constitution Ave., NW</a:t>
            </a:r>
          </a:p>
          <a:p>
            <a:pPr marL="457200" lvl="0" algn="just"/>
            <a:r>
              <a:rPr lang="en-US" sz="4000" dirty="0" smtClean="0">
                <a:solidFill>
                  <a:prstClr val="black"/>
                </a:solidFill>
              </a:rPr>
              <a:t>Washington, DC  20004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224699" y="11317553"/>
            <a:ext cx="778556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US" sz="4000" b="1" i="1" dirty="0" smtClean="0">
                <a:solidFill>
                  <a:prstClr val="black"/>
                </a:solidFill>
              </a:rPr>
              <a:t>Select Other Insects (Molecular)</a:t>
            </a:r>
          </a:p>
          <a:p>
            <a:pPr marL="457200" lvl="0" algn="just"/>
            <a:r>
              <a:rPr lang="en-US" sz="4000" u="sng" dirty="0" smtClean="0">
                <a:solidFill>
                  <a:prstClr val="black"/>
                </a:solidFill>
              </a:rPr>
              <a:t>MAIL TO</a:t>
            </a:r>
            <a:r>
              <a:rPr lang="en-US" sz="4000" dirty="0" smtClean="0">
                <a:solidFill>
                  <a:prstClr val="black"/>
                </a:solidFill>
              </a:rPr>
              <a:t>:</a:t>
            </a:r>
          </a:p>
          <a:p>
            <a:pPr marL="457200" lvl="0" algn="just"/>
            <a:r>
              <a:rPr lang="en-US" sz="4000" dirty="0" smtClean="0">
                <a:solidFill>
                  <a:prstClr val="black"/>
                </a:solidFill>
              </a:rPr>
              <a:t>Dr. Norman Barr</a:t>
            </a:r>
          </a:p>
          <a:p>
            <a:pPr marL="457200" lvl="0" algn="just"/>
            <a:r>
              <a:rPr lang="en-US" sz="4000" dirty="0" smtClean="0">
                <a:solidFill>
                  <a:prstClr val="black"/>
                </a:solidFill>
              </a:rPr>
              <a:t>USDA-APHIS-PPQ, CPHST</a:t>
            </a:r>
          </a:p>
          <a:p>
            <a:pPr marL="457200" lvl="0" algn="just"/>
            <a:r>
              <a:rPr lang="en-US" sz="4000" dirty="0" smtClean="0">
                <a:solidFill>
                  <a:prstClr val="black"/>
                </a:solidFill>
              </a:rPr>
              <a:t>Moore Air Base Bldg., S-6414</a:t>
            </a:r>
          </a:p>
          <a:p>
            <a:pPr marL="457200" lvl="0" algn="just"/>
            <a:r>
              <a:rPr lang="en-US" sz="4000" dirty="0" smtClean="0">
                <a:solidFill>
                  <a:prstClr val="black"/>
                </a:solidFill>
              </a:rPr>
              <a:t>22675 N. Moorefield Rd.</a:t>
            </a:r>
          </a:p>
          <a:p>
            <a:pPr marL="457200" lvl="0" algn="just"/>
            <a:r>
              <a:rPr lang="en-US" sz="4000" dirty="0" smtClean="0">
                <a:solidFill>
                  <a:prstClr val="black"/>
                </a:solidFill>
              </a:rPr>
              <a:t>Edinburg, TX  78541</a:t>
            </a:r>
            <a:endParaRPr lang="en-US" sz="4000" dirty="0">
              <a:solidFill>
                <a:prstClr val="black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0203492" y="15872708"/>
            <a:ext cx="8949433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US" sz="4000" b="1" i="1" dirty="0" smtClean="0">
                <a:solidFill>
                  <a:prstClr val="black"/>
                </a:solidFill>
              </a:rPr>
              <a:t>Snails and Slugs (Morphological)</a:t>
            </a:r>
          </a:p>
          <a:p>
            <a:pPr marL="457200" lvl="0" algn="just"/>
            <a:r>
              <a:rPr lang="en-US" sz="4000" u="sng" dirty="0" smtClean="0">
                <a:solidFill>
                  <a:prstClr val="black"/>
                </a:solidFill>
              </a:rPr>
              <a:t>MAIL TO</a:t>
            </a:r>
            <a:r>
              <a:rPr lang="en-US" sz="4000" dirty="0" smtClean="0">
                <a:solidFill>
                  <a:prstClr val="black"/>
                </a:solidFill>
              </a:rPr>
              <a:t>:</a:t>
            </a:r>
          </a:p>
          <a:p>
            <a:pPr marL="457200" lvl="0" algn="just"/>
            <a:r>
              <a:rPr lang="en-US" sz="4000" dirty="0" smtClean="0">
                <a:solidFill>
                  <a:prstClr val="black"/>
                </a:solidFill>
              </a:rPr>
              <a:t>Dr. Francisco Borrero/Dr. David Robinson</a:t>
            </a:r>
          </a:p>
          <a:p>
            <a:pPr marL="457200" lvl="0" algn="just"/>
            <a:r>
              <a:rPr lang="en-US" sz="4000" dirty="0" smtClean="0">
                <a:solidFill>
                  <a:prstClr val="black"/>
                </a:solidFill>
              </a:rPr>
              <a:t>Malacology Identification Specialist</a:t>
            </a:r>
          </a:p>
          <a:p>
            <a:pPr marL="457200" lvl="0" algn="just"/>
            <a:r>
              <a:rPr lang="en-US" sz="4000" dirty="0" smtClean="0">
                <a:solidFill>
                  <a:prstClr val="black"/>
                </a:solidFill>
              </a:rPr>
              <a:t>URGENT</a:t>
            </a:r>
          </a:p>
          <a:p>
            <a:pPr marL="457200" lvl="0" algn="just"/>
            <a:r>
              <a:rPr lang="en-US" sz="4000" dirty="0" smtClean="0">
                <a:solidFill>
                  <a:prstClr val="black"/>
                </a:solidFill>
              </a:rPr>
              <a:t>USDA-APHIS-PPQ</a:t>
            </a:r>
          </a:p>
          <a:p>
            <a:pPr marL="457200" lvl="0" algn="just"/>
            <a:r>
              <a:rPr lang="en-US" sz="4000" dirty="0" smtClean="0">
                <a:solidFill>
                  <a:prstClr val="black"/>
                </a:solidFill>
              </a:rPr>
              <a:t>Academy of Natural Sciences</a:t>
            </a:r>
          </a:p>
          <a:p>
            <a:pPr marL="457200" lvl="0" algn="just"/>
            <a:r>
              <a:rPr lang="en-US" sz="4000" dirty="0" smtClean="0">
                <a:solidFill>
                  <a:prstClr val="black"/>
                </a:solidFill>
              </a:rPr>
              <a:t>1900 Benjamin Franklin Parkway</a:t>
            </a:r>
          </a:p>
          <a:p>
            <a:pPr marL="457200" lvl="0" algn="just"/>
            <a:r>
              <a:rPr lang="en-US" sz="4000" dirty="0" smtClean="0">
                <a:solidFill>
                  <a:prstClr val="black"/>
                </a:solidFill>
              </a:rPr>
              <a:t>Philadelphia, PA  19103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203492" y="22173138"/>
            <a:ext cx="8639029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US" sz="4000" b="1" i="1" dirty="0" smtClean="0">
                <a:solidFill>
                  <a:prstClr val="black"/>
                </a:solidFill>
              </a:rPr>
              <a:t>Nematodes (Morphological)</a:t>
            </a:r>
          </a:p>
          <a:p>
            <a:pPr marL="457200" lvl="0" algn="just"/>
            <a:r>
              <a:rPr lang="en-US" sz="4000" u="sng" dirty="0" smtClean="0">
                <a:solidFill>
                  <a:prstClr val="black"/>
                </a:solidFill>
              </a:rPr>
              <a:t>MAIL TO</a:t>
            </a:r>
            <a:r>
              <a:rPr lang="en-US" sz="4000" dirty="0" smtClean="0">
                <a:solidFill>
                  <a:prstClr val="black"/>
                </a:solidFill>
              </a:rPr>
              <a:t>:</a:t>
            </a:r>
          </a:p>
          <a:p>
            <a:pPr marL="457200" lvl="0" algn="just"/>
            <a:r>
              <a:rPr lang="en-US" sz="4000" dirty="0" smtClean="0">
                <a:solidFill>
                  <a:prstClr val="black"/>
                </a:solidFill>
              </a:rPr>
              <a:t>Dr. Zafar Handoo</a:t>
            </a:r>
          </a:p>
          <a:p>
            <a:pPr marL="457200" lvl="0" algn="just"/>
            <a:r>
              <a:rPr lang="en-US" sz="4000" dirty="0" smtClean="0">
                <a:solidFill>
                  <a:prstClr val="black"/>
                </a:solidFill>
              </a:rPr>
              <a:t>URGENT</a:t>
            </a:r>
          </a:p>
          <a:p>
            <a:pPr marL="457200" lvl="0" algn="just"/>
            <a:r>
              <a:rPr lang="en-US" sz="4000" dirty="0" smtClean="0">
                <a:solidFill>
                  <a:prstClr val="black"/>
                </a:solidFill>
              </a:rPr>
              <a:t>USDA-ARS Nematology Laboratory</a:t>
            </a:r>
          </a:p>
          <a:p>
            <a:pPr marL="457200" lvl="0" algn="just"/>
            <a:r>
              <a:rPr lang="en-US" sz="4000" dirty="0" smtClean="0">
                <a:solidFill>
                  <a:prstClr val="black"/>
                </a:solidFill>
              </a:rPr>
              <a:t>Bldg. 010A, Room 111, BARC-West</a:t>
            </a:r>
          </a:p>
          <a:p>
            <a:pPr marL="457200" lvl="0" algn="just"/>
            <a:r>
              <a:rPr lang="en-US" sz="4000" dirty="0" smtClean="0">
                <a:solidFill>
                  <a:prstClr val="black"/>
                </a:solidFill>
              </a:rPr>
              <a:t>10300 Baltimore Ave.</a:t>
            </a:r>
          </a:p>
          <a:p>
            <a:pPr marL="457200" lvl="0" algn="just"/>
            <a:r>
              <a:rPr lang="en-US" sz="4000" dirty="0" smtClean="0">
                <a:solidFill>
                  <a:prstClr val="black"/>
                </a:solidFill>
              </a:rPr>
              <a:t>Beltsville, MD 20705-2350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256424" y="27357278"/>
            <a:ext cx="899920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US" sz="4000" b="1" i="1" dirty="0" smtClean="0">
                <a:solidFill>
                  <a:prstClr val="black"/>
                </a:solidFill>
              </a:rPr>
              <a:t>Weeds (Morphological)</a:t>
            </a:r>
          </a:p>
          <a:p>
            <a:pPr marL="457200" lvl="0" algn="just"/>
            <a:r>
              <a:rPr lang="en-US" sz="4000" u="sng" dirty="0" smtClean="0">
                <a:solidFill>
                  <a:prstClr val="black"/>
                </a:solidFill>
              </a:rPr>
              <a:t>MAIL TO</a:t>
            </a:r>
            <a:r>
              <a:rPr lang="en-US" sz="4000" dirty="0" smtClean="0">
                <a:solidFill>
                  <a:prstClr val="black"/>
                </a:solidFill>
              </a:rPr>
              <a:t>:</a:t>
            </a:r>
          </a:p>
          <a:p>
            <a:pPr marL="457200" lvl="0" algn="just"/>
            <a:r>
              <a:rPr lang="en-US" sz="4000" dirty="0" smtClean="0">
                <a:solidFill>
                  <a:prstClr val="black"/>
                </a:solidFill>
              </a:rPr>
              <a:t>Dr. </a:t>
            </a:r>
            <a:r>
              <a:rPr lang="en-US" sz="4000" smtClean="0">
                <a:solidFill>
                  <a:prstClr val="black"/>
                </a:solidFill>
              </a:rPr>
              <a:t>David Bitzel/Dr</a:t>
            </a:r>
            <a:r>
              <a:rPr lang="en-US" sz="4000" dirty="0" smtClean="0">
                <a:solidFill>
                  <a:prstClr val="black"/>
                </a:solidFill>
              </a:rPr>
              <a:t>. Mark Thurmond</a:t>
            </a:r>
          </a:p>
          <a:p>
            <a:pPr marL="457200" lvl="0" algn="just"/>
            <a:r>
              <a:rPr lang="en-US" sz="4000" dirty="0" smtClean="0">
                <a:solidFill>
                  <a:prstClr val="black"/>
                </a:solidFill>
              </a:rPr>
              <a:t>URGENT</a:t>
            </a:r>
          </a:p>
          <a:p>
            <a:pPr marL="457200" lvl="0" algn="just"/>
            <a:r>
              <a:rPr lang="en-US" sz="4000" dirty="0" smtClean="0">
                <a:solidFill>
                  <a:prstClr val="black"/>
                </a:solidFill>
              </a:rPr>
              <a:t>USDA-APHIS-PPQ-NIS</a:t>
            </a:r>
          </a:p>
          <a:p>
            <a:pPr marL="457200" lvl="0" algn="just"/>
            <a:r>
              <a:rPr lang="en-US" sz="4000" dirty="0" smtClean="0">
                <a:solidFill>
                  <a:prstClr val="black"/>
                </a:solidFill>
              </a:rPr>
              <a:t>Bldg. 308, Room 319, BARC-East</a:t>
            </a:r>
          </a:p>
          <a:p>
            <a:pPr marL="457200" lvl="0" algn="just"/>
            <a:r>
              <a:rPr lang="en-US" sz="4000" dirty="0" smtClean="0">
                <a:solidFill>
                  <a:prstClr val="black"/>
                </a:solidFill>
              </a:rPr>
              <a:t>10300 Baltimore Ave.</a:t>
            </a:r>
          </a:p>
          <a:p>
            <a:pPr marL="457200" lvl="0" algn="just"/>
            <a:r>
              <a:rPr lang="en-US" sz="4000" dirty="0" smtClean="0">
                <a:solidFill>
                  <a:prstClr val="black"/>
                </a:solidFill>
              </a:rPr>
              <a:t>Beltsville, MD  20705</a:t>
            </a:r>
            <a:endParaRPr lang="en-US" sz="4000" dirty="0">
              <a:solidFill>
                <a:prstClr val="black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9435119" y="5271186"/>
            <a:ext cx="8697211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US" sz="4000" b="1" i="1" dirty="0" smtClean="0">
                <a:solidFill>
                  <a:prstClr val="black"/>
                </a:solidFill>
              </a:rPr>
              <a:t>Fungi (Morphological and Molecular)</a:t>
            </a:r>
          </a:p>
          <a:p>
            <a:pPr marL="457200" lvl="0" algn="just"/>
            <a:r>
              <a:rPr lang="en-US" sz="4000" u="sng" dirty="0" smtClean="0">
                <a:solidFill>
                  <a:prstClr val="black"/>
                </a:solidFill>
              </a:rPr>
              <a:t>MAIL TO</a:t>
            </a:r>
            <a:r>
              <a:rPr lang="en-US" sz="4000" dirty="0" smtClean="0">
                <a:solidFill>
                  <a:prstClr val="black"/>
                </a:solidFill>
              </a:rPr>
              <a:t>:</a:t>
            </a:r>
          </a:p>
          <a:p>
            <a:pPr marL="457200" lvl="0" algn="just"/>
            <a:r>
              <a:rPr lang="en-US" sz="4000" dirty="0" smtClean="0">
                <a:solidFill>
                  <a:prstClr val="black"/>
                </a:solidFill>
              </a:rPr>
              <a:t>Dr. </a:t>
            </a:r>
            <a:r>
              <a:rPr lang="en-US" sz="4000" dirty="0">
                <a:solidFill>
                  <a:prstClr val="black"/>
                </a:solidFill>
              </a:rPr>
              <a:t>John </a:t>
            </a:r>
            <a:r>
              <a:rPr lang="en-US" sz="4000" dirty="0" smtClean="0">
                <a:solidFill>
                  <a:prstClr val="black"/>
                </a:solidFill>
              </a:rPr>
              <a:t>McKemy/Dr. Megan Romberg/</a:t>
            </a:r>
          </a:p>
          <a:p>
            <a:pPr marL="457200" lvl="0" algn="just"/>
            <a:r>
              <a:rPr lang="en-US" sz="4000" dirty="0" smtClean="0">
                <a:solidFill>
                  <a:prstClr val="black"/>
                </a:solidFill>
              </a:rPr>
              <a:t>Dr. Aaron Kennedy</a:t>
            </a:r>
          </a:p>
          <a:p>
            <a:pPr marL="457200" lvl="0" algn="just"/>
            <a:r>
              <a:rPr lang="en-US" sz="4000" dirty="0" smtClean="0">
                <a:solidFill>
                  <a:prstClr val="black"/>
                </a:solidFill>
              </a:rPr>
              <a:t>URGENT, USDA-APHIS-PPQ</a:t>
            </a:r>
          </a:p>
          <a:p>
            <a:pPr marL="457200" lvl="0" algn="just"/>
            <a:r>
              <a:rPr lang="en-US" sz="4000" dirty="0" smtClean="0">
                <a:solidFill>
                  <a:prstClr val="black"/>
                </a:solidFill>
              </a:rPr>
              <a:t>Bldg. 010A, Rm. 327, BARC-West</a:t>
            </a:r>
          </a:p>
          <a:p>
            <a:pPr marL="457200" lvl="0" algn="just"/>
            <a:r>
              <a:rPr lang="en-US" sz="4000" dirty="0" smtClean="0">
                <a:solidFill>
                  <a:prstClr val="black"/>
                </a:solidFill>
              </a:rPr>
              <a:t>10300 Baltimore Ave.</a:t>
            </a:r>
          </a:p>
          <a:p>
            <a:pPr marL="457200" lvl="0" algn="just"/>
            <a:r>
              <a:rPr lang="en-US" sz="4000" dirty="0" smtClean="0">
                <a:solidFill>
                  <a:prstClr val="black"/>
                </a:solidFill>
              </a:rPr>
              <a:t>Beltsville, MD  20705-2350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9544075" y="10177599"/>
            <a:ext cx="8144711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US" sz="4000" b="1" i="1" dirty="0" smtClean="0">
                <a:solidFill>
                  <a:prstClr val="black"/>
                </a:solidFill>
              </a:rPr>
              <a:t>Other Diseases (Molecular)</a:t>
            </a:r>
          </a:p>
          <a:p>
            <a:pPr marL="457200" lvl="0" algn="just"/>
            <a:r>
              <a:rPr lang="en-US" sz="4000" u="sng" dirty="0" smtClean="0">
                <a:solidFill>
                  <a:prstClr val="black"/>
                </a:solidFill>
              </a:rPr>
              <a:t>MAIL TO</a:t>
            </a:r>
            <a:r>
              <a:rPr lang="en-US" sz="4000" dirty="0" smtClean="0">
                <a:solidFill>
                  <a:prstClr val="black"/>
                </a:solidFill>
              </a:rPr>
              <a:t>:</a:t>
            </a:r>
          </a:p>
          <a:p>
            <a:pPr marL="457200" lvl="0" algn="just"/>
            <a:r>
              <a:rPr lang="en-US" sz="4000" dirty="0" smtClean="0">
                <a:solidFill>
                  <a:prstClr val="black"/>
                </a:solidFill>
              </a:rPr>
              <a:t>Sample Diagnostics</a:t>
            </a:r>
          </a:p>
          <a:p>
            <a:pPr marL="457200" lvl="0" algn="just"/>
            <a:r>
              <a:rPr lang="en-US" sz="4000" dirty="0" smtClean="0">
                <a:solidFill>
                  <a:prstClr val="black"/>
                </a:solidFill>
              </a:rPr>
              <a:t>URGENT</a:t>
            </a:r>
          </a:p>
          <a:p>
            <a:pPr marL="457200" lvl="0" algn="just"/>
            <a:r>
              <a:rPr lang="en-US" sz="4000" dirty="0" smtClean="0">
                <a:solidFill>
                  <a:prstClr val="black"/>
                </a:solidFill>
              </a:rPr>
              <a:t>USDA-APHIS-PPQ-CPHST</a:t>
            </a:r>
          </a:p>
          <a:p>
            <a:pPr marL="457200" lvl="0" algn="just"/>
            <a:r>
              <a:rPr lang="en-US" sz="4000" dirty="0" smtClean="0">
                <a:solidFill>
                  <a:prstClr val="black"/>
                </a:solidFill>
              </a:rPr>
              <a:t>B-580, BARC-East</a:t>
            </a:r>
          </a:p>
          <a:p>
            <a:pPr marL="457200" lvl="0" algn="just"/>
            <a:r>
              <a:rPr lang="en-US" sz="4000" dirty="0" smtClean="0">
                <a:solidFill>
                  <a:prstClr val="black"/>
                </a:solidFill>
              </a:rPr>
              <a:t>Powder Mill Road</a:t>
            </a:r>
          </a:p>
          <a:p>
            <a:pPr marL="457200" lvl="0" algn="just"/>
            <a:r>
              <a:rPr lang="en-US" sz="4000" dirty="0" smtClean="0">
                <a:solidFill>
                  <a:prstClr val="black"/>
                </a:solidFill>
              </a:rPr>
              <a:t>Beltsville, MD  20705-2350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9589286" y="15194357"/>
            <a:ext cx="8054287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TO SUBMIT</a:t>
            </a:r>
            <a:endParaRPr lang="en-US" sz="4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00150" lvl="0" indent="-742950" algn="just">
              <a:buAutoNum type="arabicPeriod"/>
            </a:pPr>
            <a:r>
              <a:rPr lang="en-US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specimen(s)/DNA extract(s)</a:t>
            </a:r>
            <a:endParaRPr lang="en-US" sz="4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00150" lvl="0" indent="-742950" algn="just">
              <a:buAutoNum type="arabicPeriod"/>
            </a:pPr>
            <a:r>
              <a:rPr lang="en-US" sz="4000" dirty="0" smtClean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Print-out of PPQ Form 391/IBP record (include with package and with email; do </a:t>
            </a:r>
            <a:r>
              <a:rPr lang="en-US" sz="4000" u="sng" dirty="0" smtClean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en-US" sz="4000" dirty="0" smtClean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send scanned 391s to SEL)</a:t>
            </a:r>
          </a:p>
          <a:p>
            <a:pPr marL="1200150" lvl="0" indent="-742950" algn="just">
              <a:buAutoNum type="arabicPeriod"/>
            </a:pPr>
            <a:r>
              <a:rPr lang="en-US" sz="4000" dirty="0" smtClean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Email explaining what you are sending, with tracking #, to </a:t>
            </a:r>
            <a:r>
              <a:rPr lang="en-US" sz="4000" dirty="0" smtClean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  <a:hlinkClick r:id="rId4"/>
              </a:rPr>
              <a:t>PPQ.Domestic.Diagnostic.Coordinator@aphis.usda.gov</a:t>
            </a:r>
            <a:endParaRPr lang="en-US" sz="4000" dirty="0" smtClean="0">
              <a:solidFill>
                <a:prstClr val="black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9833758" y="21701403"/>
            <a:ext cx="8383308" cy="10556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SPECIAL EMAIL INSTRUCTIONS</a:t>
            </a:r>
          </a:p>
          <a:p>
            <a:pPr algn="just"/>
            <a:r>
              <a:rPr lang="en-US" sz="4000" i="1" dirty="0" smtClean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For Insects/Mites to NIS/SEL</a:t>
            </a:r>
          </a:p>
          <a:p>
            <a:pPr algn="just"/>
            <a:r>
              <a:rPr lang="en-US" sz="40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cc. </a:t>
            </a:r>
            <a:r>
              <a:rPr lang="en-US" sz="40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mary.j.burns@aphis.usda.gov</a:t>
            </a:r>
            <a:endParaRPr lang="en-US" sz="4000" dirty="0" smtClean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4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40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michele.touchet@ars.usda.gov</a:t>
            </a:r>
            <a:endParaRPr lang="en-US" sz="4000" dirty="0" smtClean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en-US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andrew.carmichael@aphis.usda.gov</a:t>
            </a:r>
            <a:endParaRPr lang="en-US" sz="4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40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Gypsy Moth</a:t>
            </a:r>
          </a:p>
          <a:p>
            <a:pPr marL="742950" indent="-742950" algn="just">
              <a:buAutoNum type="alphaLcPeriod" startAt="29"/>
            </a:pPr>
            <a:r>
              <a:rPr lang="en-US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yunke.wu@aphis.usda.gov</a:t>
            </a:r>
            <a:endParaRPr lang="en-US" sz="4000" i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40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Select Other Insects (Molecular)</a:t>
            </a:r>
          </a:p>
          <a:p>
            <a:pPr marL="742950" indent="-742950" algn="just">
              <a:buAutoNum type="alphaLcPeriod" startAt="29"/>
            </a:pPr>
            <a:r>
              <a:rPr lang="en-U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9"/>
              </a:rPr>
              <a:t>n</a:t>
            </a:r>
            <a:r>
              <a:rPr lang="en-US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9"/>
              </a:rPr>
              <a:t>orman.b.barr@aphis.usda.gov</a:t>
            </a:r>
            <a:endParaRPr lang="en-US" sz="4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40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Snails &amp; Slugs</a:t>
            </a:r>
          </a:p>
          <a:p>
            <a:pPr marL="742950" indent="-742950" algn="just">
              <a:buAutoNum type="alphaLcPeriod" startAt="29"/>
            </a:pPr>
            <a:r>
              <a:rPr lang="en-US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0"/>
              </a:rPr>
              <a:t>david.g.robinson@aphis.usda.gov</a:t>
            </a:r>
            <a:endParaRPr lang="en-US" sz="4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en-US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1"/>
              </a:rPr>
              <a:t>francisco.j.borrero@aphis.usda.gov</a:t>
            </a:r>
            <a:endParaRPr lang="en-US" sz="4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4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Nematodes</a:t>
            </a:r>
          </a:p>
          <a:p>
            <a:pPr marL="742950" indent="-742950" algn="just">
              <a:buAutoNum type="alphaLcPeriod" startAt="29"/>
            </a:pPr>
            <a:r>
              <a:rPr lang="en-US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2"/>
              </a:rPr>
              <a:t>zafar.handoo@ars.usda.gov</a:t>
            </a:r>
            <a:endParaRPr lang="en-US" sz="4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4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Weeds</a:t>
            </a:r>
          </a:p>
          <a:p>
            <a:pPr marL="742950" indent="-742950" algn="just">
              <a:buAutoNum type="alphaLcPeriod" startAt="29"/>
            </a:pPr>
            <a:r>
              <a:rPr lang="en-U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3"/>
              </a:rPr>
              <a:t>david.f.bitzel@aphis.usda.gov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en-US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4"/>
              </a:rPr>
              <a:t>mark.thurmond@aphis.usda.gov</a:t>
            </a:r>
            <a:endParaRPr lang="en-US" sz="4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9" name="Straight Connector 28"/>
          <p:cNvCxnSpPr/>
          <p:nvPr/>
        </p:nvCxnSpPr>
        <p:spPr bwMode="auto">
          <a:xfrm>
            <a:off x="28579847" y="5182769"/>
            <a:ext cx="290222" cy="27114292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9153340" y="11626479"/>
            <a:ext cx="8054287" cy="1486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391 AND/ OR IBP RECORD</a:t>
            </a:r>
          </a:p>
          <a:p>
            <a:pPr algn="just"/>
            <a:r>
              <a:rPr lang="en-US" sz="40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PPQ Form 391</a:t>
            </a:r>
          </a:p>
          <a:p>
            <a:pPr marL="742950" indent="-742950" algn="just">
              <a:buAutoNum type="arabicPeriod"/>
            </a:pPr>
            <a:r>
              <a:rPr lang="en-US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submissions to the SEL contact the DDC first, with a copy of the completed 391(s).  Do </a:t>
            </a:r>
            <a:r>
              <a:rPr lang="en-US" sz="4000" u="sng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en-US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submit the specimens until you have received a PDF of the IBP record(s) back from the DDC, to include with them.</a:t>
            </a:r>
          </a:p>
          <a:p>
            <a:pPr algn="just"/>
            <a:r>
              <a:rPr lang="en-US" sz="40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IBP Record</a:t>
            </a:r>
          </a:p>
          <a:p>
            <a:pPr marL="742950" indent="-742950" algn="just">
              <a:buAutoNum type="arabicPeriod"/>
            </a:pPr>
            <a:r>
              <a:rPr lang="en-US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 APHIS Agricultural Quarantine Activity System (AQAS) record</a:t>
            </a:r>
          </a:p>
          <a:p>
            <a:pPr marL="742950" indent="-742950" algn="just">
              <a:buAutoNum type="arabicPeriod" startAt="2"/>
            </a:pPr>
            <a:r>
              <a:rPr lang="en-US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Digital</a:t>
            </a:r>
          </a:p>
          <a:p>
            <a:pPr marL="742950" indent="-742950" algn="just">
              <a:buAutoNum type="arabicPeriod" startAt="3"/>
            </a:pPr>
            <a:r>
              <a:rPr lang="en-US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IBP=“Inland Beyond Port”</a:t>
            </a:r>
          </a:p>
          <a:p>
            <a:pPr marL="742950" indent="-742950" algn="just">
              <a:buAutoNum type="arabicPeriod" startAt="4"/>
            </a:pPr>
            <a:r>
              <a:rPr lang="en-US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must be entered by PPQ</a:t>
            </a:r>
          </a:p>
          <a:p>
            <a:pPr marL="742950" indent="-742950" algn="just">
              <a:buAutoNum type="arabicPeriod" startAt="4"/>
            </a:pPr>
            <a:r>
              <a:rPr lang="en-US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Required for Entomology/ Acarology submissions to SEL</a:t>
            </a:r>
          </a:p>
          <a:p>
            <a:pPr marL="742950" indent="-742950" algn="just">
              <a:buAutoNum type="arabicPeriod" startAt="4"/>
            </a:pPr>
            <a:r>
              <a:rPr lang="en-US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SPRO can route through SPHD to get local Area Identifier or Pest Survey Specialist to create record from 391</a:t>
            </a:r>
          </a:p>
          <a:p>
            <a:pPr marL="742950" indent="-742950" algn="just">
              <a:buAutoNum type="arabicPeriod" startAt="4"/>
            </a:pPr>
            <a:r>
              <a:rPr lang="en-US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for SEL, “Priority” must be set to “Urgent” and “Forward to” to “SEL”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9068604" y="5271186"/>
            <a:ext cx="8383308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SPECIAL EMAIL INSTRUCTIONS (CONT.)</a:t>
            </a:r>
          </a:p>
          <a:p>
            <a:pPr algn="just"/>
            <a:r>
              <a:rPr lang="en-US" sz="40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Fungi</a:t>
            </a:r>
            <a:r>
              <a:rPr lang="en-US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5"/>
              </a:rPr>
              <a:t>   </a:t>
            </a:r>
          </a:p>
          <a:p>
            <a:pPr lvl="0" algn="just"/>
            <a:r>
              <a:rPr lang="en-US" sz="4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cc. </a:t>
            </a:r>
            <a:r>
              <a:rPr lang="en-US" sz="40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6"/>
              </a:rPr>
              <a:t>megan.k.romberg@aphis.usda.gov</a:t>
            </a:r>
            <a:endParaRPr lang="en-US" sz="4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/>
            <a:r>
              <a:rPr lang="en-US" sz="4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en-US" sz="40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5"/>
              </a:rPr>
              <a:t>john.mckemy@aphis.usda.gov</a:t>
            </a:r>
            <a:endParaRPr lang="en-US" sz="4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/>
            <a:r>
              <a:rPr lang="en-US" sz="40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en-US" sz="400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7"/>
              </a:rPr>
              <a:t>aaron.h.kennedy@aphis.usda.gov</a:t>
            </a:r>
            <a:endParaRPr lang="en-US" sz="4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40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Molecular Diagnostics of Other Diseases</a:t>
            </a:r>
          </a:p>
          <a:p>
            <a:pPr marL="742950" indent="-742950" algn="just">
              <a:buAutoNum type="alphaLcPeriod" startAt="29"/>
            </a:pPr>
            <a:r>
              <a:rPr lang="en-US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8"/>
              </a:rPr>
              <a:t>aphis-ppqcphstbeltsvillesamplediagnostics@we.aphis.gov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9182369" y="26289000"/>
            <a:ext cx="8783533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WILL YOU BE NOTIFIED OF THE RESULTS? </a:t>
            </a:r>
          </a:p>
          <a:p>
            <a:pPr algn="just"/>
            <a:r>
              <a:rPr lang="en-US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SPHD &amp; SPRO of the state concerned will be notified by an email from PPQ Emergency &amp; Domestic Program staff.  The notification will include a PDF of the IBP record. Submitted insects and mites will usually be returned if requested.  Do </a:t>
            </a:r>
            <a:r>
              <a:rPr lang="en-US" sz="4000" u="sng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en-US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contact the specialist or the SEL for information; contact the DDC instead.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95419" y="11209893"/>
            <a:ext cx="8783533" cy="8710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TO GET SOMETHING IDENTIFIED?</a:t>
            </a:r>
          </a:p>
          <a:p>
            <a:pPr algn="just"/>
            <a:r>
              <a:rPr lang="en-US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</a:t>
            </a:r>
            <a:r>
              <a:rPr lang="en-US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start the process, </a:t>
            </a:r>
            <a:r>
              <a:rPr lang="en-US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contact the NIS Domestic Diagnostic Coordinator (DDC</a:t>
            </a:r>
            <a:r>
              <a:rPr lang="en-US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4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PPQ.Domestic.Diagnostic.Coordinator@aphis.usda.gov</a:t>
            </a:r>
            <a:r>
              <a:rPr lang="en-US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The </a:t>
            </a:r>
            <a:r>
              <a:rPr lang="en-US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instructions </a:t>
            </a:r>
            <a:r>
              <a:rPr lang="en-US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</a:t>
            </a:r>
            <a:r>
              <a:rPr lang="en-US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submitting specimens will vary depending on whether you are submitting a nematode, </a:t>
            </a:r>
            <a:r>
              <a:rPr lang="en-US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insect or </a:t>
            </a:r>
            <a:r>
              <a:rPr lang="en-US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mite, </a:t>
            </a:r>
            <a:r>
              <a:rPr lang="en-US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mollusk, </a:t>
            </a:r>
            <a:r>
              <a:rPr lang="en-US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suspect </a:t>
            </a:r>
            <a:r>
              <a:rPr lang="en-US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weed, or a </a:t>
            </a:r>
            <a:r>
              <a:rPr lang="en-US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disease sample. For </a:t>
            </a:r>
            <a:r>
              <a:rPr lang="en-US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insects, the instruction will also vary based on the type of insect.  Instruction will also vary depending on whether our official confirmation is normally morphological or molecular.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83685" y="20362702"/>
            <a:ext cx="878353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WHO WILL MAKE THE ID AND HOW?</a:t>
            </a:r>
          </a:p>
          <a:p>
            <a:pPr algn="just"/>
            <a:r>
              <a:rPr lang="en-US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(OR WHERE TO SEND THE SPECIMENS?)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4607273" y="820217"/>
            <a:ext cx="30928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Version 1.01 (4 April 2018)</a:t>
            </a:r>
            <a:endParaRPr lang="en-US" sz="2000" i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30fd08c8-6eec-448f-b918-567415d0039b">23AXXXC3UW4Z-1379969754-1174</_dlc_DocId>
    <_dlc_DocIdUrl xmlns="30fd08c8-6eec-448f-b918-567415d0039b">
      <Url>https://ems-team.usda.gov/sites/aphis-ppq-policy/php/PD/CAPS/_layouts/15/DocIdRedir.aspx?ID=23AXXXC3UW4Z-1379969754-1174</Url>
      <Description>23AXXXC3UW4Z-1379969754-1174</Description>
    </_dlc_DocIdUrl>
    <Version0 xmlns="0a2bc775-3606-4b32-9b79-727afcc44b5c" xsi:nil="true"/>
    <Comments xmlns="0a2bc775-3606-4b32-9b79-727afcc44b5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A7F0DFCC2BE644C92FFBF1A3F5DCD9C" ma:contentTypeVersion="4" ma:contentTypeDescription="Create a new document." ma:contentTypeScope="" ma:versionID="af353b0786961f5581242b0abd844ada">
  <xsd:schema xmlns:xsd="http://www.w3.org/2001/XMLSchema" xmlns:xs="http://www.w3.org/2001/XMLSchema" xmlns:p="http://schemas.microsoft.com/office/2006/metadata/properties" xmlns:ns2="0a2bc775-3606-4b32-9b79-727afcc44b5c" xmlns:ns3="30fd08c8-6eec-448f-b918-567415d0039b" targetNamespace="http://schemas.microsoft.com/office/2006/metadata/properties" ma:root="true" ma:fieldsID="9e21d5f2949d21dc3fbc50b0fa3d8cc9" ns2:_="" ns3:_="">
    <xsd:import namespace="0a2bc775-3606-4b32-9b79-727afcc44b5c"/>
    <xsd:import namespace="30fd08c8-6eec-448f-b918-567415d0039b"/>
    <xsd:element name="properties">
      <xsd:complexType>
        <xsd:sequence>
          <xsd:element name="documentManagement">
            <xsd:complexType>
              <xsd:all>
                <xsd:element ref="ns2:Comments" minOccurs="0"/>
                <xsd:element ref="ns2:Version0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2bc775-3606-4b32-9b79-727afcc44b5c" elementFormDefault="qualified">
    <xsd:import namespace="http://schemas.microsoft.com/office/2006/documentManagement/types"/>
    <xsd:import namespace="http://schemas.microsoft.com/office/infopath/2007/PartnerControls"/>
    <xsd:element name="Comments" ma:index="2" nillable="true" ma:displayName="Comments" ma:internalName="Comments" ma:readOnly="false">
      <xsd:simpleType>
        <xsd:restriction base="dms:Text">
          <xsd:maxLength value="255"/>
        </xsd:restriction>
      </xsd:simpleType>
    </xsd:element>
    <xsd:element name="Version0" ma:index="3" nillable="true" ma:displayName="Version" ma:decimals="-1" ma:internalName="Version0" ma:readOnly="false" ma:percentage="FALSE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fd08c8-6eec-448f-b918-567415d0039b" elementFormDefault="qualified">
    <xsd:import namespace="http://schemas.microsoft.com/office/2006/documentManagement/types"/>
    <xsd:import namespace="http://schemas.microsoft.com/office/infopath/2007/PartnerControls"/>
    <xsd:element name="_dlc_DocId" ma:index="6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7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8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93D3CCC-6448-4A76-8509-13189733CEAA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30fd08c8-6eec-448f-b918-567415d0039b"/>
    <ds:schemaRef ds:uri="0a2bc775-3606-4b32-9b79-727afcc44b5c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32AAF26-7225-4E39-A766-4235CE955C6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C1C1F96-FC05-4ADA-AFF5-F5F8AAC4FC88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851AE665-2FD1-4D22-AE45-BBE0E8FC66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2bc775-3606-4b32-9b79-727afcc44b5c"/>
    <ds:schemaRef ds:uri="30fd08c8-6eec-448f-b918-567415d0039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11059</TotalTime>
  <Words>783</Words>
  <Application>Microsoft Office PowerPoint</Application>
  <PresentationFormat>Custom</PresentationFormat>
  <Paragraphs>124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Mailing Instructions for Domestic Samples Stephen W. Bullington, PhD. Domestic Diagnostic Coordinator USDA APHIS – Plant Protection &amp; Quarantine  National Identification Services</vt:lpstr>
    </vt:vector>
  </TitlesOfParts>
  <Company>Forest Service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smckelvey</dc:creator>
  <cp:lastModifiedBy>Bowers, John H - APHIS</cp:lastModifiedBy>
  <cp:revision>640</cp:revision>
  <cp:lastPrinted>2017-07-27T13:46:28Z</cp:lastPrinted>
  <dcterms:created xsi:type="dcterms:W3CDTF">2011-01-11T21:46:29Z</dcterms:created>
  <dcterms:modified xsi:type="dcterms:W3CDTF">2018-04-05T15:02:37Z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3283b59e-b476-400a-82df-75e1e05f4130</vt:lpwstr>
  </property>
  <property fmtid="{D5CDD505-2E9C-101B-9397-08002B2CF9AE}" pid="3" name="ContentTypeId">
    <vt:lpwstr>0x010100FA7F0DFCC2BE644C92FFBF1A3F5DCD9C</vt:lpwstr>
  </property>
</Properties>
</file>