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62" r:id="rId6"/>
    <p:sldId id="270" r:id="rId7"/>
    <p:sldId id="271" r:id="rId8"/>
    <p:sldId id="272" r:id="rId9"/>
    <p:sldId id="276" r:id="rId10"/>
    <p:sldId id="280" r:id="rId11"/>
    <p:sldId id="283" r:id="rId12"/>
    <p:sldId id="287" r:id="rId13"/>
    <p:sldId id="288" r:id="rId14"/>
    <p:sldId id="282" r:id="rId15"/>
    <p:sldId id="267" r:id="rId16"/>
    <p:sldId id="268" r:id="rId17"/>
    <p:sldId id="278" r:id="rId18"/>
    <p:sldId id="269" r:id="rId19"/>
    <p:sldId id="289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CC0000"/>
    <a:srgbClr val="F4F6FA"/>
    <a:srgbClr val="00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63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owers\Documents\CAPS%20Strategic%20Plan\CAPS%20Surveys%20&amp;%20Funding\CAPS%20Surveys%20&amp;%20Funding%20FY13%20-%20FY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CAPS Funding 2013 - 2019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1"/>
          <c:tx>
            <c:strRef>
              <c:f>'Funding Chart'!$B$3</c:f>
              <c:strCache>
                <c:ptCount val="1"/>
                <c:pt idx="0">
                  <c:v>Total CAPS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'Funding Chart'!$A$4:$A$10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'Funding Chart'!$B$4:$B$10</c:f>
              <c:numCache>
                <c:formatCode>_("$"* #,##0_);_("$"* \(#,##0\);_("$"* "-"??_);_(@_)</c:formatCode>
                <c:ptCount val="7"/>
                <c:pt idx="0">
                  <c:v>6890211</c:v>
                </c:pt>
                <c:pt idx="1">
                  <c:v>6330464</c:v>
                </c:pt>
                <c:pt idx="2">
                  <c:v>6311918</c:v>
                </c:pt>
                <c:pt idx="3">
                  <c:v>6359225</c:v>
                </c:pt>
                <c:pt idx="4">
                  <c:v>6455502</c:v>
                </c:pt>
                <c:pt idx="5">
                  <c:v>6419284</c:v>
                </c:pt>
                <c:pt idx="6">
                  <c:v>6710345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'Funding Chart'!$C$3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'Funding Chart'!$A$4:$A$10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'Funding Chart'!$C$4:$C$10</c:f>
              <c:numCache>
                <c:formatCode>_("$"* #,##0_);_("$"* \(#,##0\);_("$"* "-"??_);_(@_)</c:formatCode>
                <c:ptCount val="7"/>
                <c:pt idx="0">
                  <c:v>4086285</c:v>
                </c:pt>
                <c:pt idx="1">
                  <c:v>3798526</c:v>
                </c:pt>
                <c:pt idx="2">
                  <c:v>3669257</c:v>
                </c:pt>
                <c:pt idx="3">
                  <c:v>3580070</c:v>
                </c:pt>
                <c:pt idx="4">
                  <c:v>3644608</c:v>
                </c:pt>
                <c:pt idx="5">
                  <c:v>3693843</c:v>
                </c:pt>
                <c:pt idx="6">
                  <c:v>3848944</c:v>
                </c:pt>
              </c:numCache>
            </c:numRef>
          </c:val>
          <c:smooth val="0"/>
        </c:ser>
        <c:ser>
          <c:idx val="0"/>
          <c:order val="3"/>
          <c:tx>
            <c:strRef>
              <c:f>'Funding Chart'!$D$3</c:f>
              <c:strCache>
                <c:ptCount val="1"/>
                <c:pt idx="0">
                  <c:v>Surveys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'Funding Chart'!$A$4:$A$10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'Funding Chart'!$D$4:$D$10</c:f>
              <c:numCache>
                <c:formatCode>_("$"* #,##0_);_("$"* \(#,##0\);_("$"* "-"??_);_(@_)</c:formatCode>
                <c:ptCount val="7"/>
                <c:pt idx="0">
                  <c:v>2787051</c:v>
                </c:pt>
                <c:pt idx="1">
                  <c:v>2521938</c:v>
                </c:pt>
                <c:pt idx="2">
                  <c:v>2628973</c:v>
                </c:pt>
                <c:pt idx="3">
                  <c:v>2637981</c:v>
                </c:pt>
                <c:pt idx="4">
                  <c:v>2654782</c:v>
                </c:pt>
                <c:pt idx="5">
                  <c:v>2612941</c:v>
                </c:pt>
                <c:pt idx="6">
                  <c:v>2588901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2907224"/>
        <c:axId val="472906048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'Funding Chart'!$A$3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50"/>
                    </a:solidFill>
                    <a:ln w="9525">
                      <a:solidFill>
                        <a:srgbClr val="00B050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'Funding Chart'!$A$4:$A$10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'Funding Chart'!$A$4:$A$10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4729072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@" sourceLinked="0"/>
        <c:majorTickMark val="none"/>
        <c:minorTickMark val="in"/>
        <c:tickLblPos val="nextTo"/>
        <c:spPr>
          <a:noFill/>
          <a:ln w="12700" cap="flat" cmpd="sng" algn="ctr">
            <a:solidFill>
              <a:schemeClr val="tx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906048"/>
        <c:crosses val="autoZero"/>
        <c:auto val="0"/>
        <c:lblAlgn val="ctr"/>
        <c:lblOffset val="100"/>
        <c:tickLblSkip val="1"/>
        <c:noMultiLvlLbl val="1"/>
      </c:catAx>
      <c:valAx>
        <c:axId val="47290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Funding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.0_);_(&quot;$&quot;* \(#,##0.0\);_(&quot;$&quot;* &quot;-&quot;?_);_(@_)" sourceLinked="0"/>
        <c:majorTickMark val="none"/>
        <c:minorTickMark val="in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907224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solidFill>
          <a:schemeClr val="bg2"/>
        </a:solidFill>
        <a:ln w="12700">
          <a:solidFill>
            <a:schemeClr val="tx2">
              <a:lumMod val="75000"/>
            </a:schemeClr>
          </a:solidFill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2"/>
    </a:solidFill>
    <a:ln w="9525" cap="flat" cmpd="sng" algn="ctr">
      <a:solidFill>
        <a:srgbClr val="00A44A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CF7C1E52-EF9E-480C-B7BC-32662880EAF1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B9665B78-2724-47EA-9347-E6EC1862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3" rIns="93165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5" tIns="46583" rIns="93165" bIns="465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24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2015-17:  CAPS </a:t>
            </a:r>
            <a:r>
              <a:rPr lang="en-US" baseline="0" dirty="0" smtClean="0"/>
              <a:t> + PPQ + FB </a:t>
            </a:r>
            <a:r>
              <a:rPr lang="en-US" baseline="0" dirty="0" err="1" smtClean="0"/>
              <a:t>natl</a:t>
            </a:r>
            <a:r>
              <a:rPr lang="en-US" baseline="0" dirty="0" smtClean="0"/>
              <a:t> prior</a:t>
            </a:r>
          </a:p>
          <a:p>
            <a:r>
              <a:rPr lang="en-US" baseline="0" dirty="0" smtClean="0"/>
              <a:t>Percent Priority Pest with data in NAPIS is divided by the Priority Pests targeted for survey (J-3) times 100</a:t>
            </a:r>
          </a:p>
          <a:p>
            <a:r>
              <a:rPr lang="en-US" baseline="0" dirty="0" smtClean="0"/>
              <a:t>Priority Pests with NO data in NAPIS is Priority pests targeted for survey minus Priority Pests with data in NAPIS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25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33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FB surveys,</a:t>
            </a:r>
            <a:r>
              <a:rPr lang="en-US" baseline="0" dirty="0" smtClean="0"/>
              <a:t> e.g., Stone Fruit and Orchard, contain this pest.  While surveys for this pest occur, it is not counted in the FB w/o CAPS calculations because it is not in the shortened priority pest list to be matched against the Survey Summary form list.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 increase in funding from 2014 to 2015, but only a small increase in surveys and pests targeted.</a:t>
            </a:r>
          </a:p>
          <a:p>
            <a:r>
              <a:rPr lang="en-US" baseline="0" dirty="0" smtClean="0"/>
              <a:t>However, there was a pronounced movement to the Natl Priority Surveys away from the other surveys in G!S.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Farm Bill Goal 1 Survey, all the Priority Pests are being surveyed for in the National Priority Surveys.  The remaining surveys in Farm Bill are</a:t>
            </a:r>
            <a:r>
              <a:rPr lang="en-US" baseline="0" dirty="0" smtClean="0"/>
              <a:t> not addressing Priority Pests.  Similar results also were seen for 2013 and 2014 surveys.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09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58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4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5259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2017-18 </a:t>
            </a:r>
            <a:r>
              <a:rPr lang="en-US" dirty="0" smtClean="0"/>
              <a:t>Farm </a:t>
            </a:r>
            <a:r>
              <a:rPr lang="en-US" dirty="0"/>
              <a:t>Bill 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460707"/>
              </p:ext>
            </p:extLst>
          </p:nvPr>
        </p:nvGraphicFramePr>
        <p:xfrm>
          <a:off x="402014" y="1366541"/>
          <a:ext cx="8284787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328227"/>
                <a:gridCol w="983990"/>
                <a:gridCol w="983990"/>
                <a:gridCol w="983990"/>
                <a:gridCol w="1004590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Asian </a:t>
                      </a:r>
                      <a:r>
                        <a:rPr lang="en-US" sz="1300" b="1" u="none" strike="noStrike" dirty="0">
                          <a:effectLst/>
                        </a:rPr>
                        <a:t>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1,165,702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1,149,394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Cyst </a:t>
                      </a:r>
                      <a:r>
                        <a:rPr lang="en-US" sz="1300" b="1" u="none" strike="noStrike" dirty="0">
                          <a:effectLst/>
                        </a:rPr>
                        <a:t>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345,188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209,700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EWB/BB </a:t>
                      </a:r>
                      <a:r>
                        <a:rPr lang="en-US" sz="1300" b="1" u="none" strike="noStrike" dirty="0">
                          <a:effectLst/>
                        </a:rPr>
                        <a:t>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435,205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499,800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Grape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725,690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596,474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Nursery </a:t>
                      </a:r>
                      <a:r>
                        <a:rPr lang="en-US" sz="1300" b="1" u="none" strike="noStrike" dirty="0">
                          <a:effectLst/>
                        </a:rPr>
                        <a:t>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Orchard </a:t>
                      </a:r>
                      <a:r>
                        <a:rPr lang="en-US" sz="1300" b="1" u="none" strike="noStrike" dirty="0">
                          <a:effectLst/>
                        </a:rPr>
                        <a:t>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460,852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327,935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Palm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676,146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Pathway </a:t>
                      </a:r>
                      <a:r>
                        <a:rPr lang="en-US" sz="1300" b="1" u="none" strike="noStrike" dirty="0">
                          <a:effectLst/>
                        </a:rPr>
                        <a:t>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135,220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Small </a:t>
                      </a:r>
                      <a:r>
                        <a:rPr lang="en-US" sz="1300" b="1" u="none" strike="noStrike" dirty="0">
                          <a:effectLst/>
                        </a:rPr>
                        <a:t>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134,510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135,344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Solanaceous/Tomato/Potato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684,777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637,134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Stone </a:t>
                      </a:r>
                      <a:r>
                        <a:rPr lang="en-US" sz="1300" b="1" u="none" strike="noStrike" dirty="0">
                          <a:effectLst/>
                        </a:rPr>
                        <a:t>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542,768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732,568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Terrestrial </a:t>
                      </a:r>
                      <a:r>
                        <a:rPr lang="en-US" sz="1300" b="1" u="none" strike="noStrike" dirty="0">
                          <a:effectLst/>
                        </a:rPr>
                        <a:t>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18,145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Vegetable Crops Pest</a:t>
                      </a:r>
                      <a:r>
                        <a:rPr lang="en-US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10,838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48,705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5,520,041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5,482,054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56.0%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35.0%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56.6%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31.8%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Farm Bill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22.2%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10.2%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20.6</a:t>
                      </a:r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8.8%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8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7721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18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92.3%</a:t>
                      </a:r>
                      <a:endParaRPr lang="en-US" sz="1600" b="1" dirty="0" smtClean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93.8%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487631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  <a:endParaRPr lang="en-US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18</a:t>
                      </a:r>
                      <a:endParaRPr lang="en-US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158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157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(SSF)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143 (90.5%)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151 (96.2%)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142 (97.9%)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(SSF)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395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397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381</a:t>
                      </a:r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448,540</a:t>
                      </a:r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533,060</a:t>
                      </a:r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104,001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722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668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348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134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93.7%)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134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(88.7%)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114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80.3%)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24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13)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23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18)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31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28)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587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534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234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</a:t>
            </a:r>
            <a:r>
              <a:rPr lang="en-US" dirty="0" smtClean="0"/>
              <a:t>03-12-2019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1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FB(all)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941830"/>
              </p:ext>
            </p:extLst>
          </p:nvPr>
        </p:nvGraphicFramePr>
        <p:xfrm>
          <a:off x="0" y="725748"/>
          <a:ext cx="9144000" cy="612648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59960"/>
                <a:gridCol w="3059960"/>
                <a:gridCol w="3024080"/>
              </a:tblGrid>
              <a:tr h="460337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Priority Pests with Positive Data in NAPIS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1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Agrilus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planipennis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Cernuella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virgate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Chrysodeixis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chalcites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Chrysodeixis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chalcites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Epiphyas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postvittana</a:t>
                      </a: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Enarmonia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formosana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Enarmonia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formosana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Globodera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pallida</a:t>
                      </a: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Epiphyas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postvittana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Haplaxius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crudus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Lissachatina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fulica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Haplaxius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crudus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Lissachatina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fulica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Metamasius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hemipterus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Lymantria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dispar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asiatica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Lycorma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delicatula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Oryctes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rhinoceros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Metamasius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hemipterus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Paratachardina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pseudolobata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Pectinophora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gossypiella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Tomicus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piniperda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Xyleborus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Trichoferus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campestris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Trogoderma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granarium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Xyleborus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glabratus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428"/>
            <a:ext cx="9144000" cy="693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06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2018 </a:t>
            </a:r>
            <a:r>
              <a:rPr lang="en-US" dirty="0" smtClean="0"/>
              <a:t>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1915" y="5547852"/>
            <a:ext cx="357373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586287"/>
              </p:ext>
            </p:extLst>
          </p:nvPr>
        </p:nvGraphicFramePr>
        <p:xfrm>
          <a:off x="309710" y="1684694"/>
          <a:ext cx="8508852" cy="3779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2018 </a:t>
                      </a:r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Natl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 </a:t>
                      </a:r>
                      <a:r>
                        <a:rPr lang="en-US" sz="1600" b="1" dirty="0" smtClean="0">
                          <a:latin typeface="+mn-lt"/>
                        </a:rPr>
                        <a:t> 52   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baseline="30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  47    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  51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 41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186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107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3.7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2.6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117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270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17.6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10.9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26.3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19.4 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7.7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3.4    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7.2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baseline="30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7.5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3094" y="5828762"/>
            <a:ext cx="2395399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9304" y="6313714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</a:t>
            </a:r>
            <a:r>
              <a:rPr lang="en-US" sz="1600" dirty="0" smtClean="0">
                <a:sym typeface="Symbol" panose="05050102010706020507" pitchFamily="18" charset="2"/>
              </a:rPr>
              <a:t>2017 </a:t>
            </a:r>
            <a:r>
              <a:rPr lang="en-US" sz="1600" dirty="0" smtClean="0">
                <a:sym typeface="Symbol" panose="05050102010706020507" pitchFamily="18" charset="2"/>
              </a:rPr>
              <a:t>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2018 </a:t>
            </a:r>
            <a:r>
              <a:rPr lang="en-US" dirty="0" smtClean="0"/>
              <a:t>Pest Detection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308943"/>
              </p:ext>
            </p:extLst>
          </p:nvPr>
        </p:nvGraphicFramePr>
        <p:xfrm>
          <a:off x="294367" y="1680163"/>
          <a:ext cx="8534401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2018 </a:t>
                      </a:r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116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128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110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110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70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70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123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75.9%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93.2%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48.3%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60.3%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96.1%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35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8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75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46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106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47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136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216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117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259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375" y="5630696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9304" y="6357256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</a:t>
            </a:r>
            <a:r>
              <a:rPr lang="en-US" sz="1600" dirty="0" smtClean="0">
                <a:sym typeface="Symbol" panose="05050102010706020507" pitchFamily="18" charset="2"/>
              </a:rPr>
              <a:t>2017 </a:t>
            </a:r>
            <a:r>
              <a:rPr lang="en-US" sz="1600" dirty="0" smtClean="0">
                <a:sym typeface="Symbol" panose="05050102010706020507" pitchFamily="18" charset="2"/>
              </a:rPr>
              <a:t>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2018 </a:t>
            </a:r>
            <a:r>
              <a:rPr lang="en-US" dirty="0" smtClean="0"/>
              <a:t>Farm </a:t>
            </a:r>
            <a:r>
              <a:rPr lang="en-US" dirty="0"/>
              <a:t>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704071"/>
              </p:ext>
            </p:extLst>
          </p:nvPr>
        </p:nvGraphicFramePr>
        <p:xfrm>
          <a:off x="294367" y="1687912"/>
          <a:ext cx="8534405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2018 </a:t>
                      </a:r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Natl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120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120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82.8%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95.2%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82.1%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94.4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25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  6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7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150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83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270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3087" y="5684744"/>
            <a:ext cx="777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 that appear only </a:t>
            </a:r>
            <a:r>
              <a:rPr lang="en-US" dirty="0"/>
              <a:t>i</a:t>
            </a:r>
            <a:r>
              <a:rPr lang="en-US" dirty="0" smtClean="0"/>
              <a:t>n CAPS surveys</a:t>
            </a:r>
          </a:p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Removed those surveys </a:t>
            </a:r>
            <a:r>
              <a:rPr lang="en-US" u="sng" dirty="0" smtClean="0">
                <a:sym typeface="Wingdings"/>
              </a:rPr>
              <a:t>not</a:t>
            </a:r>
            <a:r>
              <a:rPr lang="en-US" dirty="0" smtClean="0">
                <a:sym typeface="Wingdings"/>
              </a:rPr>
              <a:t> defined as National Priority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9304" y="6415312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</a:t>
            </a:r>
            <a:r>
              <a:rPr lang="en-US" sz="1600" dirty="0" smtClean="0">
                <a:sym typeface="Symbol" panose="05050102010706020507" pitchFamily="18" charset="2"/>
              </a:rPr>
              <a:t>2017 </a:t>
            </a:r>
            <a:r>
              <a:rPr lang="en-US" sz="1600" dirty="0" smtClean="0">
                <a:sym typeface="Symbol" panose="05050102010706020507" pitchFamily="18" charset="2"/>
              </a:rPr>
              <a:t>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2018 </a:t>
            </a:r>
            <a:r>
              <a:rPr lang="en-US" dirty="0" smtClean="0"/>
              <a:t>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003758"/>
              </p:ext>
            </p:extLst>
          </p:nvPr>
        </p:nvGraphicFramePr>
        <p:xfrm>
          <a:off x="308881" y="1687912"/>
          <a:ext cx="8534404" cy="4133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2018 </a:t>
                      </a:r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142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142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97.9%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97.9%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3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239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182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381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324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2833" y="5976644"/>
            <a:ext cx="554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Removed those surveys </a:t>
            </a:r>
            <a:r>
              <a:rPr lang="en-US" u="sng" dirty="0" smtClean="0">
                <a:sym typeface="Wingdings"/>
              </a:rPr>
              <a:t>not</a:t>
            </a:r>
            <a:r>
              <a:rPr lang="en-US" dirty="0" smtClean="0">
                <a:sym typeface="Wingdings"/>
              </a:rPr>
              <a:t> defined as National Priority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9304" y="6415312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</a:t>
            </a:r>
            <a:r>
              <a:rPr lang="en-US" sz="1600" dirty="0" smtClean="0">
                <a:sym typeface="Symbol" panose="05050102010706020507" pitchFamily="18" charset="2"/>
              </a:rPr>
              <a:t>2017 </a:t>
            </a:r>
            <a:r>
              <a:rPr lang="en-US" sz="1600" dirty="0" smtClean="0">
                <a:sym typeface="Symbol" panose="05050102010706020507" pitchFamily="18" charset="2"/>
              </a:rPr>
              <a:t>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835411"/>
              </p:ext>
            </p:extLst>
          </p:nvPr>
        </p:nvGraphicFramePr>
        <p:xfrm>
          <a:off x="105411" y="1352214"/>
          <a:ext cx="4169410" cy="5026015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Corn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227,961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Cotton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42,997   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Cyst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33,737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618,146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Oak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81,026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Pine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147,549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Small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121,991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Soybean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63,070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Terrestrial Mollusk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94,938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Tropical Host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50,832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1,482,247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3155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2,612,941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3,693,843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Identification Support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248,384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499572"/>
              </p:ext>
            </p:extLst>
          </p:nvPr>
        </p:nvGraphicFramePr>
        <p:xfrm>
          <a:off x="4509771" y="1344324"/>
          <a:ext cx="4451349" cy="4188144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Citrus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5,200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Exotic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Phytoplasma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18,542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Field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137,667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Forest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396,224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General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Nematode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83,551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Nursery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19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397,159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Palm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6,000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Rice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30,550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Solanaceous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Crops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3,000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Vegetable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Crops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42,801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NY Tribes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10,000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1,130,694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8218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2018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482366"/>
              </p:ext>
            </p:extLst>
          </p:nvPr>
        </p:nvGraphicFramePr>
        <p:xfrm>
          <a:off x="4654006" y="5973154"/>
          <a:ext cx="4162878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081439"/>
                <a:gridCol w="2081439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6,555,168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748208"/>
              </p:ext>
            </p:extLst>
          </p:nvPr>
        </p:nvGraphicFramePr>
        <p:xfrm>
          <a:off x="105411" y="1352214"/>
          <a:ext cx="4169410" cy="5026122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67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Corn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340,131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Cotton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31,006   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Cyst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519,124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Oak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121,979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Pine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124,660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Small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160,641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Soybean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72,368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Terrestrial Mollusk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120,248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Tropical Host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54,772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1,544,929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2,588,901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3,848,944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Identification Support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232,500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526628"/>
              </p:ext>
            </p:extLst>
          </p:nvPr>
        </p:nvGraphicFramePr>
        <p:xfrm>
          <a:off x="4509771" y="1344324"/>
          <a:ext cx="4451349" cy="4832828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Citrus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5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,200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Exotic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Phytoplasma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24,292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Field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 88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,174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Forest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297,354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General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13,424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Nursery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&amp;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Retail Plants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449,691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Palm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6,000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Pulse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27,296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Rice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64,496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Solanaceous</a:t>
                      </a:r>
                      <a:r>
                        <a:rPr lang="en-US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Commodity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 3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Stone</a:t>
                      </a:r>
                      <a:r>
                        <a:rPr lang="en-US" sz="1400" u="none" strike="noStrike" baseline="0" dirty="0" smtClean="0">
                          <a:effectLst/>
                          <a:latin typeface="+mn-lt"/>
                        </a:rPr>
                        <a:t> Fruit Commodity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22,519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Vegetable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34,526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NY Tribes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8,000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1,043,972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8218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2019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864567"/>
              </p:ext>
            </p:extLst>
          </p:nvPr>
        </p:nvGraphicFramePr>
        <p:xfrm>
          <a:off x="4572000" y="6303889"/>
          <a:ext cx="4162878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081439"/>
                <a:gridCol w="2081439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6,670,345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3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864314"/>
              </p:ext>
            </p:extLst>
          </p:nvPr>
        </p:nvGraphicFramePr>
        <p:xfrm>
          <a:off x="0" y="685800"/>
          <a:ext cx="9144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6783" y="917384"/>
            <a:ext cx="8046720" cy="710645"/>
          </a:xfrm>
        </p:spPr>
        <p:txBody>
          <a:bodyPr/>
          <a:lstStyle/>
          <a:p>
            <a:pPr algn="ctr"/>
            <a:r>
              <a:rPr lang="en-US" dirty="0" smtClean="0"/>
              <a:t>Pest Detection Survey Support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117230"/>
              </p:ext>
            </p:extLst>
          </p:nvPr>
        </p:nvGraphicFramePr>
        <p:xfrm>
          <a:off x="556783" y="1811338"/>
          <a:ext cx="8046720" cy="22250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429643"/>
                <a:gridCol w="1252597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PDEP Support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CERIS,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Purdue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460,917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475,000 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USDA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ARS,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150,500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150,500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150,000 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Survey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160,000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225,000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210,000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305,320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425,000 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Otis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Lures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50,000 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     771,417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     900,500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     885,000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     980,320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 1,100,000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695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 xsi:nil="true"/>
    <Version0 xmlns="http://schemas.microsoft.com/sharepoint/v3/fields" xsi:nil="true"/>
    <Comments xmlns="CF0C8BD6-F0A4-4686-8900-5F4DD9BBE6BF" xsi:nil="true"/>
    <_dlc_DocIdUrl xmlns="ed6d8045-9bce-45b8-96e9-ffa15b628daa">
      <Url xsi:nil="true"/>
      <Description xsi:nil="true"/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FBAF046079094EAEECE416F9C7F76E" ma:contentTypeVersion="11" ma:contentTypeDescription="Create a new document." ma:contentTypeScope="" ma:versionID="bf46035e090006a7dff9e35528c1639b">
  <xsd:schema xmlns:xsd="http://www.w3.org/2001/XMLSchema" xmlns:xs="http://www.w3.org/2001/XMLSchema" xmlns:p="http://schemas.microsoft.com/office/2006/metadata/properties" xmlns:ns2="CF0C8BD6-F0A4-4686-8900-5F4DD9BBE6BF" xmlns:ns3="http://schemas.microsoft.com/sharepoint/v3/fields" xmlns:ns4="ed6d8045-9bce-45b8-96e9-ffa15b628daa" targetNamespace="http://schemas.microsoft.com/office/2006/metadata/properties" ma:root="true" ma:fieldsID="d128541e68a85e850a1b90b56a11e695" ns2:_="" ns3:_="" ns4:_="">
    <xsd:import namespace="CF0C8BD6-F0A4-4686-8900-5F4DD9BBE6BF"/>
    <xsd:import namespace="http://schemas.microsoft.com/sharepoint/v3/fields"/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3:Version0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C8BD6-F0A4-4686-8900-5F4DD9BBE6BF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Version0" ma:index="3" nillable="true" ma:displayName="Version" ma:decimals="-1" ma:internalName="Version0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DE5081-6975-4292-BEBB-8933D33207E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592FDCF-ACD5-42EC-9F9C-E301E7194A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CE5673-AC6F-49A6-9D5B-ED407EC251F7}">
  <ds:schemaRefs>
    <ds:schemaRef ds:uri="http://schemas.microsoft.com/sharepoint/v3/fields"/>
    <ds:schemaRef ds:uri="CF0C8BD6-F0A4-4686-8900-5F4DD9BBE6BF"/>
    <ds:schemaRef ds:uri="http://purl.org/dc/terms/"/>
    <ds:schemaRef ds:uri="ed6d8045-9bce-45b8-96e9-ffa15b628daa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CEC67CA-6721-4641-A749-A6BA5226B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C8BD6-F0A4-4686-8900-5F4DD9BBE6BF"/>
    <ds:schemaRef ds:uri="http://schemas.microsoft.com/sharepoint/v3/field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5054</TotalTime>
  <Words>1943</Words>
  <Application>Microsoft Office PowerPoint</Application>
  <PresentationFormat>On-screen Show (4:3)</PresentationFormat>
  <Paragraphs>583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Wingdings</vt:lpstr>
      <vt:lpstr>Office Theme</vt:lpstr>
      <vt:lpstr>Pest Detection &amp; Cooperative Agricultural Pest Survey (CAPS)</vt:lpstr>
      <vt:lpstr>2018 CAPS – PPQ – Farm Bill Surveys - Basics</vt:lpstr>
      <vt:lpstr>2018 Pest Detection Surveys</vt:lpstr>
      <vt:lpstr>2018 Farm Bill Surveys</vt:lpstr>
      <vt:lpstr>2018 Pest Surveillance Surveys</vt:lpstr>
      <vt:lpstr>2018 CAPS Surveys &amp; Funding</vt:lpstr>
      <vt:lpstr>2019 CAPS Surveys &amp; Funding</vt:lpstr>
      <vt:lpstr>PowerPoint Presentation</vt:lpstr>
      <vt:lpstr>Pest Detection Survey Support</vt:lpstr>
      <vt:lpstr>2017-18 Farm Bill National Priority Surveys</vt:lpstr>
      <vt:lpstr>Pest Detections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Bowers, John H - APHIS</cp:lastModifiedBy>
  <cp:revision>344</cp:revision>
  <cp:lastPrinted>2018-01-23T18:58:38Z</cp:lastPrinted>
  <dcterms:created xsi:type="dcterms:W3CDTF">2012-10-22T18:54:08Z</dcterms:created>
  <dcterms:modified xsi:type="dcterms:W3CDTF">2019-03-13T21:38:43Z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909d3e91-5cfe-485d-9996-c166dcce1d12</vt:lpwstr>
  </property>
  <property fmtid="{D5CDD505-2E9C-101B-9397-08002B2CF9AE}" pid="3" name="ContentTypeId">
    <vt:lpwstr>0x0101009DFBAF046079094EAEECE416F9C7F76E</vt:lpwstr>
  </property>
</Properties>
</file>