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4"/>
  </p:notes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53" y="7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046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CF0B6-C596-41DD-B12F-39ED2F69B175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484EA-1BC9-43E8-AF0C-2130E8C4A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0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lmusic@purdue.edu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34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84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757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45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097274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Go to CAPS </a:t>
            </a:r>
            <a:r>
              <a:rPr lang="en-US" dirty="0"/>
              <a:t>– New and </a:t>
            </a:r>
            <a:r>
              <a:rPr lang="en-US" dirty="0" smtClean="0"/>
              <a:t>Improved</a:t>
            </a:r>
          </a:p>
          <a:p>
            <a:endParaRPr lang="en-US" sz="1050" dirty="0"/>
          </a:p>
          <a:p>
            <a:pPr lvl="0"/>
            <a:r>
              <a:rPr lang="en-US" dirty="0"/>
              <a:t>Why a new site?</a:t>
            </a:r>
            <a:endParaRPr lang="en-US" sz="1050" dirty="0"/>
          </a:p>
          <a:p>
            <a:pPr lvl="1"/>
            <a:r>
              <a:rPr lang="en-US" dirty="0"/>
              <a:t>Software update</a:t>
            </a:r>
            <a:endParaRPr lang="en-US" sz="1050" dirty="0"/>
          </a:p>
          <a:p>
            <a:pPr lvl="1"/>
            <a:r>
              <a:rPr lang="en-US" dirty="0"/>
              <a:t>Purdue Marketing and Media department aided in new </a:t>
            </a:r>
            <a:r>
              <a:rPr lang="en-US" dirty="0" smtClean="0"/>
              <a:t>look and improved organization</a:t>
            </a:r>
          </a:p>
          <a:p>
            <a:pPr lvl="1"/>
            <a:endParaRPr lang="en-US" dirty="0" smtClean="0"/>
          </a:p>
          <a:p>
            <a:pPr lvl="0"/>
            <a:r>
              <a:rPr lang="en-US" dirty="0"/>
              <a:t>Quick Links</a:t>
            </a:r>
            <a:endParaRPr lang="en-US" sz="1050" dirty="0"/>
          </a:p>
          <a:p>
            <a:pPr lvl="1"/>
            <a:r>
              <a:rPr lang="en-US" dirty="0"/>
              <a:t>Defaults to 6 boxes</a:t>
            </a:r>
            <a:endParaRPr lang="en-US" sz="1050" dirty="0"/>
          </a:p>
          <a:p>
            <a:pPr lvl="1"/>
            <a:r>
              <a:rPr lang="en-US" dirty="0"/>
              <a:t>Log in to update to individualize</a:t>
            </a:r>
            <a:endParaRPr lang="en-US" sz="1050" dirty="0"/>
          </a:p>
          <a:p>
            <a:pPr lvl="1"/>
            <a:r>
              <a:rPr lang="en-US" dirty="0"/>
              <a:t>No maximum, minimum is one</a:t>
            </a:r>
            <a:endParaRPr lang="en-US" sz="1050" dirty="0"/>
          </a:p>
          <a:p>
            <a:pPr lvl="1"/>
            <a:r>
              <a:rPr lang="en-US" dirty="0"/>
              <a:t>Others to include</a:t>
            </a:r>
            <a:r>
              <a:rPr lang="en-US" dirty="0" smtClean="0"/>
              <a:t>?</a:t>
            </a:r>
          </a:p>
          <a:p>
            <a:pPr lvl="1"/>
            <a:endParaRPr lang="en-US" sz="1050" dirty="0"/>
          </a:p>
          <a:p>
            <a:pPr lvl="0"/>
            <a:r>
              <a:rPr lang="en-US" dirty="0"/>
              <a:t>Logging </a:t>
            </a:r>
            <a:r>
              <a:rPr lang="en-US" dirty="0" smtClean="0"/>
              <a:t>in</a:t>
            </a:r>
            <a:endParaRPr lang="en-US" sz="1050" dirty="0"/>
          </a:p>
          <a:p>
            <a:pPr lvl="1"/>
            <a:r>
              <a:rPr lang="en-US" dirty="0"/>
              <a:t>Allows </a:t>
            </a:r>
            <a:endParaRPr lang="en-US" sz="1050" dirty="0"/>
          </a:p>
          <a:p>
            <a:pPr lvl="2"/>
            <a:r>
              <a:rPr lang="en-US" dirty="0"/>
              <a:t>Viewing of Accountability report, SSF, Notify</a:t>
            </a:r>
            <a:endParaRPr lang="en-US" sz="1050" dirty="0"/>
          </a:p>
          <a:p>
            <a:pPr lvl="2"/>
            <a:r>
              <a:rPr lang="en-US" dirty="0"/>
              <a:t>Changing of quick links</a:t>
            </a:r>
            <a:endParaRPr lang="en-US" sz="1050" dirty="0"/>
          </a:p>
          <a:p>
            <a:pPr lvl="1"/>
            <a:r>
              <a:rPr lang="en-US" dirty="0"/>
              <a:t>Not logged in – public site</a:t>
            </a:r>
            <a:endParaRPr lang="en-US" sz="1050" dirty="0"/>
          </a:p>
          <a:p>
            <a:pPr lvl="1"/>
            <a:endParaRPr lang="en-US" sz="105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603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39590"/>
            <a:ext cx="5486400" cy="41109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77240" y="4596271"/>
            <a:ext cx="5280660" cy="2940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Online Work Plans - Mock-up of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interface – refer to hand out</a:t>
            </a:r>
          </a:p>
          <a:p>
            <a:pPr>
              <a:lnSpc>
                <a:spcPct val="107000"/>
              </a:lnSpc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Goal – product that the users will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like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good if the online version takes more time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a year of work plans to test interface, provides a foundation for populating dropdowns, etc.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Opportunity to combine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plan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SSF into one interface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produce a pdf for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ezFedGrants</a:t>
            </a:r>
            <a:endParaRPr lang="en-US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require a good deal of software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development,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extensive testing (student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and user feedback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481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39590"/>
            <a:ext cx="5486400" cy="41109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77240" y="4596271"/>
            <a:ext cx="5280660" cy="2940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Online Work Plans - Mock-up of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interface – refer to hand out</a:t>
            </a:r>
          </a:p>
          <a:p>
            <a:pPr>
              <a:lnSpc>
                <a:spcPct val="107000"/>
              </a:lnSpc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Goal – product that the users will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like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good if the online version takes more time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a year of work plans to test interface, provides a foundation for populating dropdowns, etc.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Opportunity to combine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plan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SSF into one interface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produce a pdf for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ezFedGrants</a:t>
            </a:r>
            <a:endParaRPr lang="en-US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require a good deal of software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development,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extensive testing (student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and user feedback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824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3"/>
            <a:endParaRPr lang="en-US" dirty="0" smtClean="0"/>
          </a:p>
          <a:p>
            <a:pPr lvl="3"/>
            <a:r>
              <a:rPr lang="en-US" dirty="0" smtClean="0"/>
              <a:t>NAPIS </a:t>
            </a:r>
            <a:r>
              <a:rPr lang="en-US" dirty="0"/>
              <a:t>Data Entry/SSC </a:t>
            </a:r>
            <a:r>
              <a:rPr lang="en-US" dirty="0" smtClean="0"/>
              <a:t>Entry</a:t>
            </a:r>
          </a:p>
          <a:p>
            <a:pPr lvl="3"/>
            <a:endParaRPr lang="en-US" sz="1050" dirty="0"/>
          </a:p>
          <a:p>
            <a:pPr lvl="0"/>
            <a:r>
              <a:rPr lang="en-US" dirty="0"/>
              <a:t>Discussion </a:t>
            </a:r>
            <a:r>
              <a:rPr lang="en-US" dirty="0" smtClean="0"/>
              <a:t>points:</a:t>
            </a:r>
          </a:p>
          <a:p>
            <a:pPr lvl="0"/>
            <a:endParaRPr lang="en-US" sz="1050" dirty="0"/>
          </a:p>
          <a:p>
            <a:pPr marL="685800" lvl="1" indent="-228600">
              <a:buAutoNum type="arabicPeriod"/>
            </a:pPr>
            <a:r>
              <a:rPr lang="en-US" dirty="0" smtClean="0"/>
              <a:t>How </a:t>
            </a:r>
            <a:r>
              <a:rPr lang="en-US" dirty="0"/>
              <a:t>to distinguish entities within a state </a:t>
            </a:r>
          </a:p>
          <a:p>
            <a:pPr marL="1143000" lvl="2" indent="-228600">
              <a:buAutoNum type="arabicPeriod"/>
            </a:pPr>
            <a:r>
              <a:rPr lang="en-US" dirty="0" smtClean="0"/>
              <a:t>Tribal Council, WI </a:t>
            </a:r>
          </a:p>
          <a:p>
            <a:pPr marL="1143000" lvl="2" indent="-228600">
              <a:buAutoNum type="arabicPeriod"/>
            </a:pPr>
            <a:r>
              <a:rPr lang="en-US" dirty="0" smtClean="0"/>
              <a:t>GA </a:t>
            </a:r>
            <a:r>
              <a:rPr lang="en-US" dirty="0"/>
              <a:t>– </a:t>
            </a:r>
            <a:r>
              <a:rPr lang="en-US" dirty="0" smtClean="0"/>
              <a:t>Forestry Commission</a:t>
            </a:r>
          </a:p>
          <a:p>
            <a:pPr lvl="1"/>
            <a:endParaRPr lang="en-US" sz="1050" dirty="0"/>
          </a:p>
          <a:p>
            <a:pPr lvl="1"/>
            <a:r>
              <a:rPr lang="en-US" dirty="0" smtClean="0"/>
              <a:t>2.  Needs </a:t>
            </a:r>
            <a:r>
              <a:rPr lang="en-US" dirty="0"/>
              <a:t>to be handled by a software side also</a:t>
            </a:r>
            <a:endParaRPr lang="en-US" sz="1050" dirty="0"/>
          </a:p>
          <a:p>
            <a:pPr lvl="2"/>
            <a:r>
              <a:rPr lang="en-US" dirty="0"/>
              <a:t>Provide appropriate reports, separations, </a:t>
            </a:r>
            <a:r>
              <a:rPr lang="en-US" dirty="0" err="1"/>
              <a:t>etc</a:t>
            </a:r>
            <a:endParaRPr lang="en-US" sz="1050" dirty="0"/>
          </a:p>
          <a:p>
            <a:pPr lvl="2"/>
            <a:r>
              <a:rPr lang="en-US" dirty="0"/>
              <a:t>Currently “data source” is used – continue</a:t>
            </a:r>
            <a:r>
              <a:rPr lang="en-US" dirty="0" smtClean="0"/>
              <a:t>?</a:t>
            </a:r>
          </a:p>
          <a:p>
            <a:pPr lvl="2"/>
            <a:endParaRPr lang="en-US" sz="1050" dirty="0"/>
          </a:p>
          <a:p>
            <a:pPr lvl="1"/>
            <a:r>
              <a:rPr lang="en-US" dirty="0" smtClean="0"/>
              <a:t>3.  SSC </a:t>
            </a:r>
            <a:r>
              <a:rPr lang="en-US" dirty="0"/>
              <a:t>to do data entry for various entities?</a:t>
            </a:r>
            <a:endParaRPr lang="en-US" sz="105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08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3"/>
            <a:endParaRPr lang="en-US" dirty="0" smtClean="0"/>
          </a:p>
          <a:p>
            <a:pPr lvl="3"/>
            <a:r>
              <a:rPr lang="en-US" dirty="0" smtClean="0"/>
              <a:t>SSF </a:t>
            </a:r>
            <a:r>
              <a:rPr lang="en-US" dirty="0"/>
              <a:t>– </a:t>
            </a:r>
            <a:r>
              <a:rPr lang="en-US" dirty="0" smtClean="0"/>
              <a:t>review</a:t>
            </a:r>
          </a:p>
          <a:p>
            <a:pPr lvl="3"/>
            <a:endParaRPr lang="en-US" sz="1050" dirty="0"/>
          </a:p>
          <a:p>
            <a:pPr lvl="0"/>
            <a:r>
              <a:rPr lang="en-US" dirty="0"/>
              <a:t>SSF Farm bill </a:t>
            </a:r>
            <a:r>
              <a:rPr lang="en-US" dirty="0" smtClean="0"/>
              <a:t>entry</a:t>
            </a:r>
          </a:p>
          <a:p>
            <a:pPr lvl="0"/>
            <a:endParaRPr lang="en-US" sz="1050" dirty="0"/>
          </a:p>
          <a:p>
            <a:pPr lvl="0"/>
            <a:r>
              <a:rPr lang="en-US" dirty="0"/>
              <a:t>Change request process</a:t>
            </a:r>
            <a:endParaRPr lang="en-US" sz="1050" dirty="0"/>
          </a:p>
          <a:p>
            <a:pPr lvl="1"/>
            <a:r>
              <a:rPr lang="en-US" dirty="0"/>
              <a:t>Accountability report is not available when a change request is in process.</a:t>
            </a:r>
            <a:endParaRPr lang="en-US" sz="105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2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dirty="0"/>
              <a:t>Process:</a:t>
            </a:r>
            <a:endParaRPr lang="en-US" sz="1050" dirty="0"/>
          </a:p>
          <a:p>
            <a:pPr marL="1143000" lvl="2" indent="-228600">
              <a:buAutoNum type="arabicPeriod"/>
            </a:pPr>
            <a:r>
              <a:rPr lang="en-US" dirty="0" smtClean="0"/>
              <a:t>Set </a:t>
            </a:r>
            <a:r>
              <a:rPr lang="en-US" dirty="0"/>
              <a:t>appropriate funding year, </a:t>
            </a:r>
            <a:r>
              <a:rPr lang="en-US" dirty="0" smtClean="0"/>
              <a:t>source.</a:t>
            </a:r>
          </a:p>
          <a:p>
            <a:pPr marL="1143000" lvl="2" indent="-228600">
              <a:buAutoNum type="arabicPeriod"/>
            </a:pPr>
            <a:r>
              <a:rPr lang="en-US" dirty="0" smtClean="0"/>
              <a:t>Click </a:t>
            </a:r>
            <a:r>
              <a:rPr lang="en-US" dirty="0"/>
              <a:t>on request modification </a:t>
            </a:r>
            <a:r>
              <a:rPr lang="en-US" dirty="0" smtClean="0"/>
              <a:t>link.</a:t>
            </a:r>
            <a:endParaRPr lang="en-US" sz="1050" dirty="0" smtClean="0"/>
          </a:p>
          <a:p>
            <a:pPr marL="1143000" lvl="2" indent="-228600">
              <a:buAutoNum type="arabicPeriod"/>
            </a:pPr>
            <a:r>
              <a:rPr lang="en-US" dirty="0" smtClean="0"/>
              <a:t>Make </a:t>
            </a:r>
            <a:r>
              <a:rPr lang="en-US" dirty="0"/>
              <a:t>a detailed request, click </a:t>
            </a:r>
            <a:r>
              <a:rPr lang="en-US" dirty="0" smtClean="0"/>
              <a:t>request.</a:t>
            </a:r>
            <a:endParaRPr lang="en-US" sz="1050" dirty="0" smtClean="0"/>
          </a:p>
          <a:p>
            <a:pPr marL="1143000" lvl="2" indent="-228600">
              <a:buAutoNum type="arabicPeriod"/>
            </a:pPr>
            <a:r>
              <a:rPr lang="en-US" dirty="0" smtClean="0"/>
              <a:t>Check </a:t>
            </a:r>
            <a:r>
              <a:rPr lang="en-US" dirty="0"/>
              <a:t>status in </a:t>
            </a:r>
            <a:r>
              <a:rPr lang="en-US" dirty="0" smtClean="0"/>
              <a:t>Workflow.</a:t>
            </a:r>
            <a:endParaRPr lang="en-US" sz="1050" dirty="0" smtClean="0"/>
          </a:p>
          <a:p>
            <a:pPr marL="1143000" lvl="2" indent="-228600">
              <a:buAutoNum type="arabicPeriod"/>
            </a:pPr>
            <a:r>
              <a:rPr lang="en-US" dirty="0" smtClean="0"/>
              <a:t>Check </a:t>
            </a:r>
            <a:r>
              <a:rPr lang="en-US" dirty="0"/>
              <a:t>for status </a:t>
            </a:r>
            <a:r>
              <a:rPr lang="en-US" dirty="0" smtClean="0"/>
              <a:t>emails.</a:t>
            </a:r>
            <a:endParaRPr lang="en-US" sz="1050" dirty="0" smtClean="0"/>
          </a:p>
          <a:p>
            <a:pPr marL="1143000" lvl="2" indent="-228600"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approval is given, make edits and save.</a:t>
            </a:r>
            <a:endParaRPr lang="en-US" sz="1050" dirty="0"/>
          </a:p>
          <a:p>
            <a:r>
              <a:rPr lang="en-US" b="1" dirty="0" err="1" smtClean="0">
                <a:solidFill>
                  <a:schemeClr val="bg1"/>
                </a:solidFill>
              </a:rPr>
              <a:t>ck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for status emails.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When approval is given, make edits and save.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09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3"/>
            <a:endParaRPr lang="en-US" dirty="0" smtClean="0"/>
          </a:p>
          <a:p>
            <a:pPr lvl="3"/>
            <a:r>
              <a:rPr lang="en-US" dirty="0" smtClean="0"/>
              <a:t>Data </a:t>
            </a:r>
            <a:r>
              <a:rPr lang="en-US" dirty="0"/>
              <a:t>Report Request Form  </a:t>
            </a:r>
            <a:endParaRPr lang="en-US" dirty="0" smtClean="0"/>
          </a:p>
          <a:p>
            <a:pPr lvl="3"/>
            <a:endParaRPr lang="en-US" dirty="0"/>
          </a:p>
          <a:p>
            <a:pPr marL="457200" lvl="3"/>
            <a:r>
              <a:rPr lang="en-US" dirty="0" smtClean="0"/>
              <a:t>Bring up CAPS site </a:t>
            </a:r>
            <a:endParaRPr lang="en-US" sz="1050" dirty="0"/>
          </a:p>
          <a:p>
            <a:pPr lvl="0"/>
            <a:r>
              <a:rPr lang="en-US" dirty="0"/>
              <a:t>Result of requests for access to database</a:t>
            </a:r>
            <a:endParaRPr lang="en-US" sz="1050" dirty="0"/>
          </a:p>
          <a:p>
            <a:pPr lvl="1"/>
            <a:r>
              <a:rPr lang="en-US" dirty="0"/>
              <a:t>Vetted by Lisa and </a:t>
            </a:r>
            <a:r>
              <a:rPr lang="en-US" dirty="0" smtClean="0"/>
              <a:t>John, Created </a:t>
            </a:r>
            <a:r>
              <a:rPr lang="en-US" dirty="0"/>
              <a:t>by CAPSIS </a:t>
            </a:r>
            <a:endParaRPr lang="en-US" dirty="0" smtClean="0"/>
          </a:p>
          <a:p>
            <a:pPr lvl="1"/>
            <a:endParaRPr lang="en-US" sz="1050" dirty="0"/>
          </a:p>
          <a:p>
            <a:pPr lvl="0"/>
            <a:r>
              <a:rPr lang="en-US" dirty="0"/>
              <a:t>Form was created for those who do not have </a:t>
            </a:r>
            <a:r>
              <a:rPr lang="en-US" dirty="0" smtClean="0"/>
              <a:t>access</a:t>
            </a:r>
          </a:p>
          <a:p>
            <a:pPr lvl="0"/>
            <a:endParaRPr lang="en-US" sz="1050" dirty="0"/>
          </a:p>
          <a:p>
            <a:pPr lvl="0"/>
            <a:r>
              <a:rPr lang="en-US" dirty="0"/>
              <a:t>Reminder - Core four has ability to create </a:t>
            </a:r>
            <a:r>
              <a:rPr lang="en-US" dirty="0" smtClean="0"/>
              <a:t>reports</a:t>
            </a:r>
          </a:p>
          <a:p>
            <a:pPr lvl="0"/>
            <a:endParaRPr lang="en-US" sz="1050" dirty="0"/>
          </a:p>
          <a:p>
            <a:pPr lvl="0"/>
            <a:r>
              <a:rPr lang="en-US" dirty="0" smtClean="0"/>
              <a:t>For any training, </a:t>
            </a:r>
            <a:r>
              <a:rPr lang="en-US" dirty="0"/>
              <a:t>please email </a:t>
            </a:r>
            <a:r>
              <a:rPr lang="en-US" u="sng" dirty="0">
                <a:hlinkClick r:id="rId3"/>
              </a:rPr>
              <a:t>clmusic@purdue.edu</a:t>
            </a:r>
            <a:endParaRPr lang="en-US" sz="105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89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924300"/>
          </a:xfrm>
        </p:spPr>
        <p:txBody>
          <a:bodyPr/>
          <a:lstStyle/>
          <a:p>
            <a:pPr lvl="3"/>
            <a:endParaRPr lang="en-US" dirty="0" smtClean="0"/>
          </a:p>
          <a:p>
            <a:pPr marL="457200" lvl="3"/>
            <a:r>
              <a:rPr lang="en-US" sz="1400" dirty="0" smtClean="0"/>
              <a:t>Fair </a:t>
            </a:r>
            <a:r>
              <a:rPr lang="en-US" sz="1400" dirty="0"/>
              <a:t>and Appropriate Use </a:t>
            </a:r>
            <a:r>
              <a:rPr lang="en-US" sz="1400" dirty="0" smtClean="0"/>
              <a:t>Statement</a:t>
            </a:r>
          </a:p>
          <a:p>
            <a:pPr marL="457200" lvl="3"/>
            <a:endParaRPr lang="en-US" sz="1400" dirty="0"/>
          </a:p>
          <a:p>
            <a:pPr marL="457200" lvl="3"/>
            <a:r>
              <a:rPr lang="en-US" sz="1400" dirty="0" smtClean="0"/>
              <a:t>Protections for </a:t>
            </a:r>
          </a:p>
          <a:p>
            <a:pPr marL="457200" lvl="3"/>
            <a:r>
              <a:rPr lang="en-US" sz="1400" dirty="0"/>
              <a:t>	</a:t>
            </a:r>
            <a:r>
              <a:rPr lang="en-US" sz="1400" dirty="0" smtClean="0"/>
              <a:t>Purdue intellectual property</a:t>
            </a:r>
          </a:p>
          <a:p>
            <a:pPr marL="457200" lvl="3"/>
            <a:r>
              <a:rPr lang="en-US" sz="1400" dirty="0" smtClean="0"/>
              <a:t>	Publication of data</a:t>
            </a:r>
            <a:endParaRPr lang="en-US" sz="1400" dirty="0"/>
          </a:p>
          <a:p>
            <a:pPr marL="457200" lvl="3"/>
            <a:endParaRPr lang="en-US" sz="1400" dirty="0" smtClean="0"/>
          </a:p>
          <a:p>
            <a:pPr marL="457200" lvl="3"/>
            <a:r>
              <a:rPr lang="en-US" sz="1400" dirty="0" smtClean="0"/>
              <a:t>(Result </a:t>
            </a:r>
            <a:r>
              <a:rPr lang="en-US" sz="1400" dirty="0"/>
              <a:t>of a state pulling their data, info, etc. and handing it over to a data collection source</a:t>
            </a:r>
            <a:r>
              <a:rPr lang="en-US" sz="1400" dirty="0" smtClean="0"/>
              <a:t>.)</a:t>
            </a:r>
            <a:endParaRPr lang="en-US" sz="1400" dirty="0"/>
          </a:p>
          <a:p>
            <a:pPr marL="457200" lvl="3"/>
            <a:endParaRPr lang="en-US" sz="1400" dirty="0" smtClean="0"/>
          </a:p>
          <a:p>
            <a:pPr marL="457200" lvl="3"/>
            <a:r>
              <a:rPr lang="en-US" sz="1400" dirty="0" smtClean="0"/>
              <a:t>When and where? – to be determined</a:t>
            </a:r>
          </a:p>
          <a:p>
            <a:pPr marL="457200" lvl="3"/>
            <a:r>
              <a:rPr lang="en-US" sz="1400" dirty="0"/>
              <a:t>	</a:t>
            </a:r>
            <a:r>
              <a:rPr lang="en-US" sz="1400" dirty="0" smtClean="0"/>
              <a:t>come </a:t>
            </a:r>
            <a:r>
              <a:rPr lang="en-US" sz="1400" dirty="0"/>
              <a:t>up every time the site is </a:t>
            </a:r>
            <a:r>
              <a:rPr lang="en-US" sz="1400" dirty="0" smtClean="0"/>
              <a:t>opened</a:t>
            </a:r>
            <a:r>
              <a:rPr lang="en-US" sz="1400" dirty="0"/>
              <a:t>?</a:t>
            </a:r>
          </a:p>
          <a:p>
            <a:pPr marL="457200" lvl="3"/>
            <a:r>
              <a:rPr lang="en-US" sz="1400" dirty="0"/>
              <a:t>	– NAPIS site only</a:t>
            </a:r>
          </a:p>
          <a:p>
            <a:pPr marL="457200" lvl="3"/>
            <a:endParaRPr lang="en-US" sz="1400" dirty="0" smtClean="0"/>
          </a:p>
          <a:p>
            <a:pPr marL="457200" lvl="3"/>
            <a:r>
              <a:rPr lang="en-US" sz="1400" dirty="0" smtClean="0"/>
              <a:t>Reminder </a:t>
            </a:r>
            <a:r>
              <a:rPr lang="en-US" sz="1400" dirty="0"/>
              <a:t>that this also occurs with generation of maps</a:t>
            </a:r>
          </a:p>
          <a:p>
            <a:pPr marL="457200"/>
            <a:endParaRPr lang="en-US" sz="1400" dirty="0" smtClean="0"/>
          </a:p>
          <a:p>
            <a:pPr marL="457200"/>
            <a:r>
              <a:rPr lang="en-US" sz="1400" dirty="0" smtClean="0"/>
              <a:t>John and Lisa’s involvement – knowledge of what is happening versus permission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484EA-1BC9-43E8-AF0C-2130E8C4A2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16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479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0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759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1095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216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8677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072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18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88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57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60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29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34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752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4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36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08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713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393191"/>
            <a:ext cx="10425748" cy="2624329"/>
          </a:xfrm>
        </p:spPr>
        <p:txBody>
          <a:bodyPr>
            <a:noAutofit/>
          </a:bodyPr>
          <a:lstStyle/>
          <a:p>
            <a:pPr algn="ctr"/>
            <a:r>
              <a:rPr lang="en-US" sz="5400" b="1" cap="none" dirty="0" smtClean="0">
                <a:solidFill>
                  <a:schemeClr val="bg1"/>
                </a:solidFill>
              </a:rPr>
              <a:t>Purdue University </a:t>
            </a:r>
            <a:br>
              <a:rPr lang="en-US" sz="5400" b="1" cap="none" dirty="0" smtClean="0">
                <a:solidFill>
                  <a:schemeClr val="bg1"/>
                </a:solidFill>
              </a:rPr>
            </a:br>
            <a:r>
              <a:rPr lang="en-US" sz="5400" b="1" cap="none" dirty="0" smtClean="0">
                <a:solidFill>
                  <a:schemeClr val="bg1"/>
                </a:solidFill>
              </a:rPr>
              <a:t>CAPS Information Services Update</a:t>
            </a:r>
            <a:endParaRPr lang="en-US" sz="5400" b="1" cap="none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297939"/>
            <a:ext cx="10425748" cy="215793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Book Antiqua" panose="02040602050305030304" pitchFamily="18" charset="0"/>
              </a:rPr>
              <a:t>CAPS </a:t>
            </a:r>
            <a:r>
              <a:rPr lang="en-US" sz="3600" b="1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Information Services </a:t>
            </a:r>
            <a:r>
              <a:rPr lang="en-US" sz="3600" b="1" i="1" dirty="0">
                <a:solidFill>
                  <a:schemeClr val="bg1"/>
                </a:solidFill>
                <a:latin typeface="Book Antiqua" panose="02040602050305030304" pitchFamily="18" charset="0"/>
              </a:rPr>
              <a:t>– Providing continuous maintenance, process improvements, and a high level of customer support</a:t>
            </a:r>
          </a:p>
          <a:p>
            <a:pPr algn="ctr"/>
            <a:endParaRPr lang="en-US" sz="2000" dirty="0" smtClean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en-US" sz="29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NCC Meeting</a:t>
            </a:r>
            <a:r>
              <a:rPr lang="en-US" sz="2900" b="1" dirty="0">
                <a:solidFill>
                  <a:schemeClr val="bg1"/>
                </a:solidFill>
                <a:latin typeface="Book Antiqua" panose="02040602050305030304" pitchFamily="18" charset="0"/>
              </a:rPr>
              <a:t>, </a:t>
            </a:r>
            <a:r>
              <a:rPr lang="en-US" sz="29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March 2019</a:t>
            </a:r>
          </a:p>
          <a:p>
            <a:pPr algn="ctr"/>
            <a:r>
              <a:rPr lang="en-US" sz="29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 Cindy Music, David McClure</a:t>
            </a:r>
            <a:endParaRPr lang="en-US" sz="2900" b="1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212" y="5797261"/>
            <a:ext cx="2310584" cy="7071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1307" y="5641799"/>
            <a:ext cx="1487553" cy="10181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1044" y="5736295"/>
            <a:ext cx="2078916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7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7419" y="1957881"/>
            <a:ext cx="116783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chemeClr val="bg1"/>
                </a:solidFill>
              </a:rPr>
              <a:t>Permission to access data in the National Agricultural 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Pest Information </a:t>
            </a:r>
            <a:r>
              <a:rPr lang="en-US" sz="3200" b="1" i="1" dirty="0">
                <a:solidFill>
                  <a:schemeClr val="bg1"/>
                </a:solidFill>
              </a:rPr>
              <a:t>System (NAPIS) does not confer rights 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to share</a:t>
            </a:r>
            <a:r>
              <a:rPr lang="en-US" sz="3200" b="1" i="1" dirty="0">
                <a:solidFill>
                  <a:schemeClr val="bg1"/>
                </a:solidFill>
              </a:rPr>
              <a:t>, </a:t>
            </a:r>
            <a:r>
              <a:rPr lang="en-US" sz="3200" b="1" i="1" dirty="0" smtClean="0">
                <a:solidFill>
                  <a:schemeClr val="bg1"/>
                </a:solidFill>
              </a:rPr>
              <a:t>present</a:t>
            </a:r>
            <a:r>
              <a:rPr lang="en-US" sz="3200" b="1" i="1" dirty="0">
                <a:solidFill>
                  <a:schemeClr val="bg1"/>
                </a:solidFill>
              </a:rPr>
              <a:t>, or publish any raw, processed or summary </a:t>
            </a:r>
            <a:r>
              <a:rPr lang="en-US" sz="3200" b="1" i="1" dirty="0" smtClean="0">
                <a:solidFill>
                  <a:schemeClr val="bg1"/>
                </a:solidFill>
              </a:rPr>
              <a:t>data outside </a:t>
            </a:r>
            <a:r>
              <a:rPr lang="en-US" sz="3200" b="1" i="1" dirty="0">
                <a:solidFill>
                  <a:schemeClr val="bg1"/>
                </a:solidFill>
              </a:rPr>
              <a:t>of your own individual use. 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Specific permission </a:t>
            </a:r>
            <a:r>
              <a:rPr lang="en-US" sz="3200" b="1" i="1" dirty="0">
                <a:solidFill>
                  <a:schemeClr val="bg1"/>
                </a:solidFill>
              </a:rPr>
              <a:t>is </a:t>
            </a:r>
            <a:r>
              <a:rPr lang="en-US" sz="3200" b="1" i="1" dirty="0" smtClean="0">
                <a:solidFill>
                  <a:schemeClr val="bg1"/>
                </a:solidFill>
              </a:rPr>
              <a:t>required </a:t>
            </a:r>
            <a:r>
              <a:rPr lang="en-US" sz="3200" b="1" i="1" dirty="0">
                <a:solidFill>
                  <a:schemeClr val="bg1"/>
                </a:solidFill>
              </a:rPr>
              <a:t>for each disclosure 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event whether digital </a:t>
            </a:r>
            <a:r>
              <a:rPr lang="en-US" sz="3200" b="1" i="1" dirty="0">
                <a:solidFill>
                  <a:schemeClr val="bg1"/>
                </a:solidFill>
              </a:rPr>
              <a:t>or </a:t>
            </a:r>
            <a:r>
              <a:rPr lang="en-US" sz="3200" b="1" i="1" dirty="0" smtClean="0">
                <a:solidFill>
                  <a:schemeClr val="bg1"/>
                </a:solidFill>
              </a:rPr>
              <a:t>analog</a:t>
            </a:r>
            <a:r>
              <a:rPr lang="en-US" sz="3200" b="1" i="1" dirty="0">
                <a:solidFill>
                  <a:schemeClr val="bg1"/>
                </a:solidFill>
              </a:rPr>
              <a:t>, oral or written 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and </a:t>
            </a:r>
            <a:r>
              <a:rPr lang="en-US" sz="3200" b="1" i="1" dirty="0">
                <a:solidFill>
                  <a:schemeClr val="bg1"/>
                </a:solidFill>
              </a:rPr>
              <a:t>can </a:t>
            </a:r>
            <a:r>
              <a:rPr lang="en-US" sz="3200" b="1" i="1" dirty="0" smtClean="0">
                <a:solidFill>
                  <a:schemeClr val="bg1"/>
                </a:solidFill>
              </a:rPr>
              <a:t>be </a:t>
            </a:r>
            <a:r>
              <a:rPr lang="en-US" sz="3200" b="1" i="1" dirty="0">
                <a:solidFill>
                  <a:schemeClr val="bg1"/>
                </a:solidFill>
              </a:rPr>
              <a:t>granted </a:t>
            </a:r>
            <a:r>
              <a:rPr lang="en-US" sz="3200" b="1" i="1" dirty="0" smtClean="0">
                <a:solidFill>
                  <a:schemeClr val="bg1"/>
                </a:solidFill>
              </a:rPr>
              <a:t>only </a:t>
            </a:r>
            <a:r>
              <a:rPr lang="en-US" sz="3200" b="1" i="1" dirty="0">
                <a:solidFill>
                  <a:schemeClr val="bg1"/>
                </a:solidFill>
              </a:rPr>
              <a:t>by the PPQ </a:t>
            </a:r>
            <a:r>
              <a:rPr lang="en-US" sz="3200" b="1" i="1" dirty="0" smtClean="0">
                <a:solidFill>
                  <a:schemeClr val="bg1"/>
                </a:solidFill>
              </a:rPr>
              <a:t>National </a:t>
            </a: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Policy Manager </a:t>
            </a:r>
            <a:r>
              <a:rPr lang="en-US" sz="3200" b="1" i="1" dirty="0">
                <a:solidFill>
                  <a:schemeClr val="bg1"/>
                </a:solidFill>
              </a:rPr>
              <a:t>or the </a:t>
            </a:r>
            <a:r>
              <a:rPr lang="en-US" sz="3200" b="1" i="1" dirty="0" smtClean="0">
                <a:solidFill>
                  <a:schemeClr val="bg1"/>
                </a:solidFill>
              </a:rPr>
              <a:t>PPQ </a:t>
            </a:r>
            <a:r>
              <a:rPr lang="en-US" sz="3200" b="1" i="1" dirty="0">
                <a:solidFill>
                  <a:schemeClr val="bg1"/>
                </a:solidFill>
              </a:rPr>
              <a:t>National 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Operations Manager.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90625" y="255651"/>
            <a:ext cx="95093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Proposed Fair </a:t>
            </a:r>
            <a:r>
              <a:rPr lang="en-US" sz="4800" b="1" dirty="0">
                <a:solidFill>
                  <a:schemeClr val="bg1"/>
                </a:solidFill>
              </a:rPr>
              <a:t>and Appropriate </a:t>
            </a:r>
            <a:endParaRPr lang="en-US" sz="48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Use Statement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49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8760" y="1545336"/>
            <a:ext cx="847219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chemeClr val="bg1"/>
                </a:solidFill>
              </a:rPr>
              <a:t>Questions?</a:t>
            </a:r>
          </a:p>
          <a:p>
            <a:endParaRPr lang="en-US" sz="5400" b="1" dirty="0" smtClean="0">
              <a:solidFill>
                <a:schemeClr val="bg1"/>
              </a:solidFill>
            </a:endParaRP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5400" b="1" dirty="0" smtClean="0">
                <a:solidFill>
                  <a:schemeClr val="bg1"/>
                </a:solidFill>
              </a:rPr>
              <a:t>Additional comments?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4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7161" y="1481328"/>
            <a:ext cx="10276981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Book Antiqua" panose="02040602050305030304" pitchFamily="18" charset="0"/>
              </a:rPr>
              <a:t>Thank You</a:t>
            </a:r>
          </a:p>
          <a:p>
            <a:pPr marL="502920" lvl="1" indent="0" algn="ctr">
              <a:buNone/>
            </a:pPr>
            <a:endParaRPr lang="en-US" sz="2400" b="1" i="1" dirty="0" smtClean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marL="502920" lvl="1" indent="0" algn="ctr">
              <a:buNone/>
            </a:pPr>
            <a:endParaRPr lang="en-US" sz="2400" b="1" i="1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marL="502920" lvl="1" indent="0" algn="ctr">
              <a:buNone/>
            </a:pPr>
            <a:r>
              <a:rPr lang="en-US" sz="2800" b="1" i="1" dirty="0">
                <a:solidFill>
                  <a:schemeClr val="bg1"/>
                </a:solidFill>
                <a:latin typeface="Book Antiqua" panose="02040602050305030304" pitchFamily="18" charset="0"/>
              </a:rPr>
              <a:t>Providing continuous maintenance, </a:t>
            </a:r>
            <a:endParaRPr lang="en-US" sz="2800" b="1" i="1" dirty="0" smtClean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marL="502920" lvl="1" indent="0" algn="ctr">
              <a:buNone/>
            </a:pPr>
            <a:r>
              <a:rPr lang="en-US" sz="2800" b="1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process </a:t>
            </a:r>
            <a:r>
              <a:rPr lang="en-US" sz="2800" b="1" i="1" dirty="0">
                <a:solidFill>
                  <a:schemeClr val="bg1"/>
                </a:solidFill>
                <a:latin typeface="Book Antiqua" panose="02040602050305030304" pitchFamily="18" charset="0"/>
              </a:rPr>
              <a:t>improvements, and a high level of customer support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858" y="5405567"/>
            <a:ext cx="2310584" cy="7071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1876" y="5250105"/>
            <a:ext cx="1487553" cy="10181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47484" y="5344601"/>
            <a:ext cx="2078916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51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4386" y="704517"/>
            <a:ext cx="347220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</a:rPr>
              <a:t>CAPS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br>
              <a:rPr lang="en-US" sz="4800" b="1" dirty="0">
                <a:solidFill>
                  <a:schemeClr val="bg1"/>
                </a:solidFill>
              </a:rPr>
            </a:b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0489" y="2414016"/>
            <a:ext cx="3446777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bg1"/>
                </a:solidFill>
              </a:rPr>
              <a:t>Why a new </a:t>
            </a:r>
            <a:r>
              <a:rPr lang="en-US" sz="2800" b="1" dirty="0" smtClean="0">
                <a:solidFill>
                  <a:schemeClr val="bg1"/>
                </a:solidFill>
              </a:rPr>
              <a:t>site?</a:t>
            </a:r>
          </a:p>
          <a:p>
            <a:pPr lvl="0"/>
            <a:endParaRPr lang="en-US" sz="2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Quick Links</a:t>
            </a:r>
          </a:p>
          <a:p>
            <a:pPr lvl="0"/>
            <a:endParaRPr lang="en-US" sz="2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Log </a:t>
            </a:r>
            <a:r>
              <a:rPr lang="en-US" sz="2800" b="1" dirty="0">
                <a:solidFill>
                  <a:schemeClr val="bg1"/>
                </a:solidFill>
              </a:rPr>
              <a:t>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81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904" y="301752"/>
            <a:ext cx="6184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Online Work Plans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4874" y="1499402"/>
            <a:ext cx="7954422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Interface mock-up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Goal -  product the users will like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SSF functionality</a:t>
            </a:r>
          </a:p>
          <a:p>
            <a:pPr lvl="1"/>
            <a:endParaRPr lang="en-US" sz="2800" b="1" dirty="0" smtClean="0">
              <a:solidFill>
                <a:schemeClr val="bg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Save as you go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endParaRPr lang="en-US" sz="2800" b="1" dirty="0">
              <a:solidFill>
                <a:schemeClr val="bg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Produce pdf</a:t>
            </a:r>
          </a:p>
          <a:p>
            <a:pPr lvl="1"/>
            <a:endParaRPr lang="en-US" sz="2800" b="1" dirty="0" smtClean="0">
              <a:solidFill>
                <a:schemeClr val="bg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Ability to generate reports, metrics,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7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904" y="301752"/>
            <a:ext cx="345799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Online </a:t>
            </a:r>
            <a:endParaRPr lang="en-US" sz="4800" b="1" dirty="0" smtClean="0">
              <a:solidFill>
                <a:schemeClr val="bg1"/>
              </a:solidFill>
            </a:endParaRPr>
          </a:p>
          <a:p>
            <a:r>
              <a:rPr lang="en-US" sz="4800" b="1" dirty="0" smtClean="0">
                <a:solidFill>
                  <a:schemeClr val="bg1"/>
                </a:solidFill>
              </a:rPr>
              <a:t>Work Plans</a:t>
            </a:r>
          </a:p>
          <a:p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</a:rPr>
              <a:t>- mock up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4874" y="1499402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880" y="301752"/>
            <a:ext cx="4293356" cy="6291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9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474" y="1161475"/>
            <a:ext cx="100975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NAPIS Data Entry/SSC Entry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1963" y="2985237"/>
            <a:ext cx="8795998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</a:rPr>
              <a:t>Distinguishing entities within a state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 Providing appropriate reports, separations, etc.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 SSC data entry?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47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0188" y="876704"/>
            <a:ext cx="3818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SSF Review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4349" y="2405431"/>
            <a:ext cx="608532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SSF Farm Bill  entry – Questions?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Change Request</a:t>
            </a:r>
          </a:p>
          <a:p>
            <a:pPr marL="914400" lvl="1" indent="-457200">
              <a:buFont typeface="Wingdings" panose="05000000000000000000" pitchFamily="2" charset="2"/>
              <a:buChar char="v"/>
            </a:pPr>
            <a:endParaRPr lang="en-US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9360" y="4180115"/>
            <a:ext cx="739817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Set appropriate funding year, source.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Click on request modification link.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Make a detailed request, click request.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Check status in Workflow.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Check for status emails.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When approval is given, make edits and save.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9742" y="475860"/>
            <a:ext cx="8022329" cy="36202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1258" y="195942"/>
            <a:ext cx="31726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Change </a:t>
            </a:r>
          </a:p>
          <a:p>
            <a:r>
              <a:rPr lang="en-US" sz="5400" b="1" dirty="0" smtClean="0">
                <a:solidFill>
                  <a:schemeClr val="bg1"/>
                </a:solidFill>
              </a:rPr>
              <a:t>Request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10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417320"/>
            <a:ext cx="90604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Data Report Request Form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18274" y="3273552"/>
            <a:ext cx="72699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Designed to minimize access requests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Vetted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81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10896"/>
            <a:ext cx="12101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Fair and Appropriate Use Statement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2351" y="1790521"/>
            <a:ext cx="1065708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bg1"/>
                </a:solidFill>
              </a:rPr>
              <a:t>The NAPIS database and its associated reports and maps 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lvl="1"/>
            <a:r>
              <a:rPr lang="en-US" sz="2800" b="1" dirty="0" smtClean="0">
                <a:solidFill>
                  <a:schemeClr val="bg1"/>
                </a:solidFill>
              </a:rPr>
              <a:t>is </a:t>
            </a:r>
            <a:r>
              <a:rPr lang="en-US" sz="2800" b="1" dirty="0">
                <a:solidFill>
                  <a:schemeClr val="bg1"/>
                </a:solidFill>
              </a:rPr>
              <a:t>a state system and the states ‘own’ the data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</a:p>
          <a:p>
            <a:pPr lvl="1"/>
            <a:endParaRPr lang="en-US" sz="28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The use and sharing of information is understood to be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</a:t>
            </a:r>
            <a:r>
              <a:rPr lang="en-US" sz="2800" b="1" dirty="0" smtClean="0">
                <a:solidFill>
                  <a:schemeClr val="bg1"/>
                </a:solidFill>
              </a:rPr>
              <a:t>within the CAPS Community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Among the states there is an implied trust.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bg1"/>
                </a:solidFill>
              </a:rPr>
              <a:t>The Fair Use statement is to provide guidelines and </a:t>
            </a:r>
          </a:p>
          <a:p>
            <a:pPr lvl="1"/>
            <a:r>
              <a:rPr lang="en-US" sz="2800" b="1" dirty="0" smtClean="0">
                <a:solidFill>
                  <a:schemeClr val="bg1"/>
                </a:solidFill>
              </a:rPr>
              <a:t>awareness.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19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153</TotalTime>
  <Words>744</Words>
  <Application>Microsoft Office PowerPoint</Application>
  <PresentationFormat>Widescreen</PresentationFormat>
  <Paragraphs>184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Book Antiqua</vt:lpstr>
      <vt:lpstr>Calibri</vt:lpstr>
      <vt:lpstr>Century Gothic</vt:lpstr>
      <vt:lpstr>Times New Roman</vt:lpstr>
      <vt:lpstr>Wingdings</vt:lpstr>
      <vt:lpstr>Wingdings 3</vt:lpstr>
      <vt:lpstr>Slice</vt:lpstr>
      <vt:lpstr>Purdue University  CAPS Information Services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Purdue University - AgIT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Music, Cynthia L</dc:creator>
  <cp:lastModifiedBy>Music, Cynthia L</cp:lastModifiedBy>
  <cp:revision>35</cp:revision>
  <dcterms:created xsi:type="dcterms:W3CDTF">2019-03-06T16:56:47Z</dcterms:created>
  <dcterms:modified xsi:type="dcterms:W3CDTF">2019-03-28T13:43:23Z</dcterms:modified>
</cp:coreProperties>
</file>