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 id="2147483672" r:id="rId6"/>
    <p:sldMasterId id="2147483696" r:id="rId7"/>
    <p:sldMasterId id="2147483708" r:id="rId8"/>
  </p:sldMasterIdLst>
  <p:notesMasterIdLst>
    <p:notesMasterId r:id="rId28"/>
  </p:notesMasterIdLst>
  <p:sldIdLst>
    <p:sldId id="322" r:id="rId9"/>
    <p:sldId id="305" r:id="rId10"/>
    <p:sldId id="307" r:id="rId11"/>
    <p:sldId id="306" r:id="rId12"/>
    <p:sldId id="284" r:id="rId13"/>
    <p:sldId id="323" r:id="rId14"/>
    <p:sldId id="286" r:id="rId15"/>
    <p:sldId id="292" r:id="rId16"/>
    <p:sldId id="293" r:id="rId17"/>
    <p:sldId id="294" r:id="rId18"/>
    <p:sldId id="295" r:id="rId19"/>
    <p:sldId id="296" r:id="rId20"/>
    <p:sldId id="318" r:id="rId21"/>
    <p:sldId id="290" r:id="rId22"/>
    <p:sldId id="324" r:id="rId23"/>
    <p:sldId id="325" r:id="rId24"/>
    <p:sldId id="326" r:id="rId25"/>
    <p:sldId id="327" r:id="rId26"/>
    <p:sldId id="328" r:id="rId27"/>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4">
          <p15:clr>
            <a:srgbClr val="A4A3A4"/>
          </p15:clr>
        </p15:guide>
        <p15:guide id="2" pos="561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D5B"/>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993" autoAdjust="0"/>
    <p:restoredTop sz="87251" autoAdjust="0"/>
  </p:normalViewPr>
  <p:slideViewPr>
    <p:cSldViewPr>
      <p:cViewPr varScale="1">
        <p:scale>
          <a:sx n="70" d="100"/>
          <a:sy n="70" d="100"/>
        </p:scale>
        <p:origin x="640" y="60"/>
      </p:cViewPr>
      <p:guideLst>
        <p:guide orient="horz" pos="144"/>
        <p:guide pos="5616"/>
      </p:guideLst>
    </p:cSldViewPr>
  </p:slideViewPr>
  <p:outlineViewPr>
    <p:cViewPr>
      <p:scale>
        <a:sx n="33" d="100"/>
        <a:sy n="33" d="100"/>
      </p:scale>
      <p:origin x="0" y="0"/>
    </p:cViewPr>
  </p:outlineViewPr>
  <p:notesTextViewPr>
    <p:cViewPr>
      <p:scale>
        <a:sx n="1" d="1"/>
        <a:sy n="1" d="1"/>
      </p:scale>
      <p:origin x="0" y="0"/>
    </p:cViewPr>
  </p:notesTextViewPr>
  <p:sorterViewPr>
    <p:cViewPr>
      <p:scale>
        <a:sx n="70" d="100"/>
        <a:sy n="7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notesMaster" Target="notesMasters/notesMaster1.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21" tIns="46960" rIns="93921" bIns="46960" rtlCol="0"/>
          <a:lstStyle>
            <a:lvl1pPr algn="l">
              <a:defRPr sz="1200"/>
            </a:lvl1pPr>
          </a:lstStyle>
          <a:p>
            <a:endParaRPr lang="en-US"/>
          </a:p>
        </p:txBody>
      </p:sp>
      <p:sp>
        <p:nvSpPr>
          <p:cNvPr id="3" name="Date Placeholder 2"/>
          <p:cNvSpPr>
            <a:spLocks noGrp="1"/>
          </p:cNvSpPr>
          <p:nvPr>
            <p:ph type="dt" idx="1"/>
          </p:nvPr>
        </p:nvSpPr>
        <p:spPr>
          <a:xfrm>
            <a:off x="4008705" y="0"/>
            <a:ext cx="3066733" cy="468154"/>
          </a:xfrm>
          <a:prstGeom prst="rect">
            <a:avLst/>
          </a:prstGeom>
        </p:spPr>
        <p:txBody>
          <a:bodyPr vert="horz" lIns="93921" tIns="46960" rIns="93921" bIns="46960" rtlCol="0"/>
          <a:lstStyle>
            <a:lvl1pPr algn="r">
              <a:defRPr sz="1200"/>
            </a:lvl1pPr>
          </a:lstStyle>
          <a:p>
            <a:fld id="{2E4EC0E2-7E75-481A-8808-47F623CE66C7}" type="datetimeFigureOut">
              <a:rPr lang="en-US" smtClean="0"/>
              <a:pPr/>
              <a:t>3/27/2019</a:t>
            </a:fld>
            <a:endParaRPr lang="en-US"/>
          </a:p>
        </p:txBody>
      </p:sp>
      <p:sp>
        <p:nvSpPr>
          <p:cNvPr id="4" name="Slide Image Placeholder 3"/>
          <p:cNvSpPr>
            <a:spLocks noGrp="1" noRot="1" noChangeAspect="1"/>
          </p:cNvSpPr>
          <p:nvPr>
            <p:ph type="sldImg" idx="2"/>
          </p:nvPr>
        </p:nvSpPr>
        <p:spPr>
          <a:xfrm>
            <a:off x="1198563" y="703263"/>
            <a:ext cx="4679950" cy="3509962"/>
          </a:xfrm>
          <a:prstGeom prst="rect">
            <a:avLst/>
          </a:prstGeom>
          <a:noFill/>
          <a:ln w="12700">
            <a:solidFill>
              <a:prstClr val="black"/>
            </a:solidFill>
          </a:ln>
        </p:spPr>
        <p:txBody>
          <a:bodyPr vert="horz" lIns="93921" tIns="46960" rIns="93921" bIns="46960" rtlCol="0" anchor="ctr"/>
          <a:lstStyle/>
          <a:p>
            <a:endParaRPr lang="en-US"/>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921" tIns="46960" rIns="93921" bIns="4696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93297"/>
            <a:ext cx="3066733" cy="468154"/>
          </a:xfrm>
          <a:prstGeom prst="rect">
            <a:avLst/>
          </a:prstGeom>
        </p:spPr>
        <p:txBody>
          <a:bodyPr vert="horz" lIns="93921" tIns="46960" rIns="93921" bIns="46960"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7"/>
            <a:ext cx="3066733" cy="468154"/>
          </a:xfrm>
          <a:prstGeom prst="rect">
            <a:avLst/>
          </a:prstGeom>
        </p:spPr>
        <p:txBody>
          <a:bodyPr vert="horz" lIns="93921" tIns="46960" rIns="93921" bIns="46960" rtlCol="0" anchor="b"/>
          <a:lstStyle>
            <a:lvl1pPr algn="r">
              <a:defRPr sz="1200"/>
            </a:lvl1pPr>
          </a:lstStyle>
          <a:p>
            <a:fld id="{A6B1D93D-3D79-4E25-970F-1F693B469348}" type="slidenum">
              <a:rPr lang="en-US" smtClean="0"/>
              <a:pPr/>
              <a:t>‹#›</a:t>
            </a:fld>
            <a:endParaRPr lang="en-US"/>
          </a:p>
        </p:txBody>
      </p:sp>
    </p:spTree>
    <p:extLst>
      <p:ext uri="{BB962C8B-B14F-4D97-AF65-F5344CB8AC3E}">
        <p14:creationId xmlns:p14="http://schemas.microsoft.com/office/powerpoint/2010/main" val="1401902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30031762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Goal</a:t>
            </a:r>
            <a:r>
              <a:rPr lang="en-US" baseline="0" dirty="0" smtClean="0"/>
              <a:t> 6</a:t>
            </a:r>
            <a:endParaRPr lang="en-US" dirty="0"/>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11</a:t>
            </a:fld>
            <a:endParaRPr lang="en-US" dirty="0">
              <a:solidFill>
                <a:prstClr val="black"/>
              </a:solidFill>
            </a:endParaRPr>
          </a:p>
        </p:txBody>
      </p:sp>
    </p:spTree>
    <p:extLst>
      <p:ext uri="{BB962C8B-B14F-4D97-AF65-F5344CB8AC3E}">
        <p14:creationId xmlns:p14="http://schemas.microsoft.com/office/powerpoint/2010/main" val="27342062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0701">
              <a:defRPr/>
            </a:pPr>
            <a:r>
              <a:rPr lang="en-US" dirty="0" smtClean="0"/>
              <a:t>FY19</a:t>
            </a:r>
            <a:r>
              <a:rPr lang="en-US" baseline="0" dirty="0" smtClean="0"/>
              <a:t> budget calculations for Sec 7721 showing NCPN figures as well as reduction from sequestration and the APHIS and PPQ assessments. Note PPQ assessment bundled into to net to program total, so no hold back at PPQ level. APHIS Indirect not included in net to program total; generally these funds are restored to PPQ in the 3</a:t>
            </a:r>
            <a:r>
              <a:rPr lang="en-US" baseline="30000" dirty="0" smtClean="0"/>
              <a:t>rd</a:t>
            </a:r>
            <a:r>
              <a:rPr lang="en-US" baseline="0" dirty="0" smtClean="0"/>
              <a:t> quarter.  FY2019 PPDM - $6</a:t>
            </a:r>
            <a:r>
              <a:rPr lang="en-US" dirty="0" smtClean="0"/>
              <a:t>3,850,000 </a:t>
            </a:r>
            <a:r>
              <a:rPr lang="en-US" dirty="0"/>
              <a:t>and Total </a:t>
            </a:r>
            <a:r>
              <a:rPr lang="en-US" dirty="0" smtClean="0"/>
              <a:t>APHIS Sec. 7721 - $70,350,000</a:t>
            </a:r>
            <a:r>
              <a:rPr lang="en-US" dirty="0"/>
              <a:t>; </a:t>
            </a:r>
            <a:r>
              <a:rPr lang="en-US" dirty="0" smtClean="0"/>
              <a:t>FY2019 PPDM is $300,000 more </a:t>
            </a:r>
            <a:r>
              <a:rPr lang="en-US" dirty="0"/>
              <a:t>than </a:t>
            </a:r>
            <a:r>
              <a:rPr lang="en-US" dirty="0" smtClean="0"/>
              <a:t>FY2018 and total APHIS Sec. 7721 is $300,000 more.</a:t>
            </a:r>
            <a:r>
              <a:rPr lang="en-US" baseline="0" dirty="0" smtClean="0"/>
              <a:t> FY2018 sequester % was 6.60%</a:t>
            </a:r>
            <a:endParaRPr lang="en-US" b="1" dirty="0"/>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12</a:t>
            </a:fld>
            <a:endParaRPr lang="en-US" dirty="0">
              <a:solidFill>
                <a:prstClr val="black"/>
              </a:solidFill>
            </a:endParaRPr>
          </a:p>
        </p:txBody>
      </p:sp>
    </p:spTree>
    <p:extLst>
      <p:ext uri="{BB962C8B-B14F-4D97-AF65-F5344CB8AC3E}">
        <p14:creationId xmlns:p14="http://schemas.microsoft.com/office/powerpoint/2010/main" val="2668566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Comparison</a:t>
            </a:r>
            <a:r>
              <a:rPr lang="en-US" baseline="0" dirty="0" smtClean="0"/>
              <a:t> of FY18 # of suggestions received and total funding requested by goal versus # of projects and total funding provided. Note ** RR balance indicated here includes those projects funded initially using RR ($12,478,843) and RR funds still available for new emergency response needs ($3,710,495).  NCPN holds $475,773 in reserve for needs throughout FY 2019; Grand Total including this NCPN reserve is </a:t>
            </a:r>
            <a:r>
              <a:rPr lang="en-US" b="1" baseline="0" dirty="0" smtClean="0"/>
              <a:t>$70,350,000</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13</a:t>
            </a:fld>
            <a:endParaRPr lang="en-US" dirty="0">
              <a:solidFill>
                <a:prstClr val="black"/>
              </a:solidFill>
            </a:endParaRPr>
          </a:p>
        </p:txBody>
      </p:sp>
    </p:spTree>
    <p:extLst>
      <p:ext uri="{BB962C8B-B14F-4D97-AF65-F5344CB8AC3E}">
        <p14:creationId xmlns:p14="http://schemas.microsoft.com/office/powerpoint/2010/main" val="37526553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FY18 # of projects and</a:t>
            </a:r>
            <a:r>
              <a:rPr lang="en-US" baseline="0" dirty="0" smtClean="0"/>
              <a:t> total amount of funding recommended by cooperator type</a:t>
            </a:r>
            <a:endParaRPr lang="en-US" dirty="0"/>
          </a:p>
        </p:txBody>
      </p:sp>
      <p:sp>
        <p:nvSpPr>
          <p:cNvPr id="4" name="Slide Number Placeholder 3"/>
          <p:cNvSpPr>
            <a:spLocks noGrp="1"/>
          </p:cNvSpPr>
          <p:nvPr>
            <p:ph type="sldNum" sz="quarter" idx="10"/>
          </p:nvPr>
        </p:nvSpPr>
        <p:spPr/>
        <p:txBody>
          <a:bodyPr/>
          <a:lstStyle/>
          <a:p>
            <a:fld id="{A6B1D93D-3D79-4E25-970F-1F693B469348}" type="slidenum">
              <a:rPr lang="en-US" smtClean="0"/>
              <a:pPr/>
              <a:t>14</a:t>
            </a:fld>
            <a:endParaRPr lang="en-US"/>
          </a:p>
        </p:txBody>
      </p:sp>
    </p:spTree>
    <p:extLst>
      <p:ext uri="{BB962C8B-B14F-4D97-AF65-F5344CB8AC3E}">
        <p14:creationId xmlns:p14="http://schemas.microsoft.com/office/powerpoint/2010/main" val="29477390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PPA Sec. 7721 sets out the same funding schedule</a:t>
            </a:r>
            <a:r>
              <a:rPr lang="en-US" baseline="0" dirty="0" smtClean="0"/>
              <a:t> established by the Farm Bill Section 10007 for the PPDMDPP and NCPN; with $75 million made available in FY 2018 and beyond and a minimum of $5 million available for NCPN annually.</a:t>
            </a:r>
            <a:endParaRPr lang="en-US" dirty="0"/>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1872376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24771923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Leading up to the FY 2019 Spending Plan,</a:t>
            </a:r>
            <a:r>
              <a:rPr lang="en-US" baseline="0" dirty="0" smtClean="0"/>
              <a:t> APHIS evaluated the Farm Bill suggestion review process and enhance it to get broader feedback from subject matter experts and cross-functional work groups on the merits of suggestions and more fully engage National, Operational, and Science Program Managers and Executives in the development of the spending plan.</a:t>
            </a:r>
          </a:p>
          <a:p>
            <a:endParaRPr lang="en-US" baseline="0" dirty="0" smtClean="0"/>
          </a:p>
          <a:p>
            <a:r>
              <a:rPr lang="en-US" baseline="0" dirty="0" smtClean="0"/>
              <a:t>The strength of PPDMDPP is its facilitation of PPQ’s collaboration with a broad spectrum of stakeholders nationally.  By working with states, other federal agencies, nongovernmental organizations, universities, non-profits and tribal organizations, APHIS can extend its ability to protect, detect, and respond to plant pests and diseases with projects identified and tailored locally. </a:t>
            </a:r>
          </a:p>
          <a:p>
            <a:endParaRPr lang="en-US" dirty="0"/>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266856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PPQ also invites stakeholder representatives to collaborate with us in the effort to review and recommend project suggestions to determine which of them merit funding.  This year, we had 24 representatives</a:t>
            </a:r>
            <a:r>
              <a:rPr lang="en-US" baseline="0" dirty="0" smtClean="0"/>
              <a:t> ranging from State Plant Regulatory Officials, academics, the horticulture and potato industries, and the U.S. Forest Service help review and recommend projects to fund.</a:t>
            </a:r>
            <a:r>
              <a:rPr lang="en-US" dirty="0" smtClean="0"/>
              <a:t> </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8549606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266856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Goals 1</a:t>
            </a:r>
            <a:endParaRPr lang="en-US" dirty="0"/>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19225012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Goals 2-3</a:t>
            </a:r>
            <a:endParaRPr lang="en-US" dirty="0"/>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15107219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Goals</a:t>
            </a:r>
            <a:r>
              <a:rPr lang="en-US" baseline="0" dirty="0" smtClean="0"/>
              <a:t> 4-5</a:t>
            </a:r>
            <a:endParaRPr lang="en-US" dirty="0"/>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2734206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06800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9392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72754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648671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
        <p:nvSpPr>
          <p:cNvPr id="7" name="Slide Number Placeholder 2"/>
          <p:cNvSpPr txBox="1">
            <a:spLocks/>
          </p:cNvSpPr>
          <p:nvPr userDrawn="1"/>
        </p:nvSpPr>
        <p:spPr>
          <a:xfrm>
            <a:off x="3492500" y="6375400"/>
            <a:ext cx="2133600" cy="365125"/>
          </a:xfrm>
          <a:prstGeom prst="rect">
            <a:avLst/>
          </a:prstGeom>
        </p:spPr>
        <p:txBody>
          <a:bodyPr vert="horz" lIns="91440" tIns="45720" rIns="91440" bIns="45720" rtlCol="0" anchor="ctr"/>
          <a:lstStyle/>
          <a:p>
            <a:pPr algn="ctr">
              <a:defRPr/>
            </a:pPr>
            <a:r>
              <a:rPr lang="en-US" sz="1200" dirty="0">
                <a:solidFill>
                  <a:prstClr val="black">
                    <a:tint val="75000"/>
                  </a:prstClr>
                </a:solidFill>
              </a:rPr>
              <a:t>slide </a:t>
            </a:r>
            <a:fld id="{CE5BBAC6-D494-4BBB-8773-11B6C25EF966}" type="slidenum">
              <a:rPr lang="en-US" sz="1200">
                <a:solidFill>
                  <a:prstClr val="black">
                    <a:tint val="75000"/>
                  </a:prstClr>
                </a:solidFill>
              </a:rPr>
              <a:pPr algn="ctr">
                <a:defRPr/>
              </a:pPr>
              <a:t>‹#›</a:t>
            </a:fld>
            <a:endParaRPr lang="en-US" sz="1200" dirty="0">
              <a:solidFill>
                <a:prstClr val="black">
                  <a:tint val="75000"/>
                </a:prstClr>
              </a:solidFill>
            </a:endParaRPr>
          </a:p>
        </p:txBody>
      </p:sp>
    </p:spTree>
    <p:extLst>
      <p:ext uri="{BB962C8B-B14F-4D97-AF65-F5344CB8AC3E}">
        <p14:creationId xmlns:p14="http://schemas.microsoft.com/office/powerpoint/2010/main" val="42864754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226908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827776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925076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807472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318240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01252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
        <p:nvSpPr>
          <p:cNvPr id="7" name="Slide Number Placeholder 2"/>
          <p:cNvSpPr txBox="1">
            <a:spLocks/>
          </p:cNvSpPr>
          <p:nvPr userDrawn="1"/>
        </p:nvSpPr>
        <p:spPr>
          <a:xfrm>
            <a:off x="3492500" y="6375400"/>
            <a:ext cx="2133600" cy="365125"/>
          </a:xfrm>
          <a:prstGeom prst="rect">
            <a:avLst/>
          </a:prstGeom>
        </p:spPr>
        <p:txBody>
          <a:bodyPr vert="horz" lIns="91440" tIns="45720" rIns="91440" bIns="45720" rtlCol="0" anchor="ctr"/>
          <a:lstStyle/>
          <a:p>
            <a:pPr algn="ctr">
              <a:defRPr/>
            </a:pPr>
            <a:r>
              <a:rPr lang="en-US" sz="1200" dirty="0">
                <a:solidFill>
                  <a:prstClr val="black">
                    <a:tint val="75000"/>
                  </a:prstClr>
                </a:solidFill>
              </a:rPr>
              <a:t>slide </a:t>
            </a:r>
            <a:fld id="{CE5BBAC6-D494-4BBB-8773-11B6C25EF966}" type="slidenum">
              <a:rPr lang="en-US" sz="1200">
                <a:solidFill>
                  <a:prstClr val="black">
                    <a:tint val="75000"/>
                  </a:prstClr>
                </a:solidFill>
              </a:rPr>
              <a:pPr algn="ctr">
                <a:defRPr/>
              </a:pPr>
              <a:t>‹#›</a:t>
            </a:fld>
            <a:endParaRPr lang="en-US" sz="1200" dirty="0">
              <a:solidFill>
                <a:prstClr val="black">
                  <a:tint val="75000"/>
                </a:prstClr>
              </a:solidFill>
            </a:endParaRPr>
          </a:p>
        </p:txBody>
      </p:sp>
    </p:spTree>
    <p:extLst>
      <p:ext uri="{BB962C8B-B14F-4D97-AF65-F5344CB8AC3E}">
        <p14:creationId xmlns:p14="http://schemas.microsoft.com/office/powerpoint/2010/main" val="34989537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659745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339841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395428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354555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9144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6" name="Slide Number Placeholder 5"/>
          <p:cNvSpPr>
            <a:spLocks noGrp="1"/>
          </p:cNvSpPr>
          <p:nvPr>
            <p:ph type="sldNum" sz="quarter" idx="12"/>
          </p:nvPr>
        </p:nvSpPr>
        <p:spPr>
          <a:xfrm>
            <a:off x="4559300" y="6375399"/>
            <a:ext cx="2133600" cy="365125"/>
          </a:xfrm>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
        <p:nvSpPr>
          <p:cNvPr id="7" name="Slide Number Placeholder 2"/>
          <p:cNvSpPr txBox="1">
            <a:spLocks/>
          </p:cNvSpPr>
          <p:nvPr userDrawn="1"/>
        </p:nvSpPr>
        <p:spPr>
          <a:xfrm>
            <a:off x="3492500" y="6375400"/>
            <a:ext cx="2133600" cy="365125"/>
          </a:xfrm>
          <a:prstGeom prst="rect">
            <a:avLst/>
          </a:prstGeom>
        </p:spPr>
        <p:txBody>
          <a:bodyPr vert="horz" lIns="91440" tIns="45720" rIns="91440" bIns="45720" rtlCol="0" anchor="ctr"/>
          <a:lstStyle/>
          <a:p>
            <a:pPr algn="ctr">
              <a:defRPr/>
            </a:pPr>
            <a:r>
              <a:rPr lang="en-US" sz="1200" dirty="0">
                <a:solidFill>
                  <a:prstClr val="black">
                    <a:tint val="75000"/>
                  </a:prstClr>
                </a:solidFill>
              </a:rPr>
              <a:t>slide </a:t>
            </a:r>
            <a:fld id="{CE5BBAC6-D494-4BBB-8773-11B6C25EF966}" type="slidenum">
              <a:rPr lang="en-US" sz="1200">
                <a:solidFill>
                  <a:prstClr val="black">
                    <a:tint val="75000"/>
                  </a:prstClr>
                </a:solidFill>
              </a:rPr>
              <a:pPr algn="ctr">
                <a:defRPr/>
              </a:pPr>
              <a:t>‹#›</a:t>
            </a:fld>
            <a:endParaRPr lang="en-US" sz="1200" dirty="0">
              <a:solidFill>
                <a:prstClr val="black">
                  <a:tint val="75000"/>
                </a:prstClr>
              </a:solidFill>
            </a:endParaRPr>
          </a:p>
        </p:txBody>
      </p:sp>
    </p:spTree>
    <p:extLst>
      <p:ext uri="{BB962C8B-B14F-4D97-AF65-F5344CB8AC3E}">
        <p14:creationId xmlns:p14="http://schemas.microsoft.com/office/powerpoint/2010/main" val="15749240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871086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587382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7262886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338139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76560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181115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233334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144457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265646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7116160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5260446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
        <p:nvSpPr>
          <p:cNvPr id="7" name="Slide Number Placeholder 2"/>
          <p:cNvSpPr txBox="1">
            <a:spLocks/>
          </p:cNvSpPr>
          <p:nvPr userDrawn="1"/>
        </p:nvSpPr>
        <p:spPr>
          <a:xfrm>
            <a:off x="3492500" y="6375400"/>
            <a:ext cx="2133600" cy="365125"/>
          </a:xfrm>
          <a:prstGeom prst="rect">
            <a:avLst/>
          </a:prstGeom>
        </p:spPr>
        <p:txBody>
          <a:bodyPr vert="horz" lIns="91440" tIns="45720" rIns="91440" bIns="45720" rtlCol="0" anchor="ctr"/>
          <a:lstStyle/>
          <a:p>
            <a:pPr algn="ctr">
              <a:defRPr/>
            </a:pPr>
            <a:r>
              <a:rPr lang="en-US" sz="1200" dirty="0">
                <a:solidFill>
                  <a:prstClr val="black">
                    <a:tint val="75000"/>
                  </a:prstClr>
                </a:solidFill>
              </a:rPr>
              <a:t>slide </a:t>
            </a:r>
            <a:fld id="{CE5BBAC6-D494-4BBB-8773-11B6C25EF966}" type="slidenum">
              <a:rPr lang="en-US" sz="1200">
                <a:solidFill>
                  <a:prstClr val="black">
                    <a:tint val="75000"/>
                  </a:prstClr>
                </a:solidFill>
              </a:rPr>
              <a:pPr algn="ctr">
                <a:defRPr/>
              </a:pPr>
              <a:t>‹#›</a:t>
            </a:fld>
            <a:endParaRPr lang="en-US" sz="1200" dirty="0">
              <a:solidFill>
                <a:prstClr val="black">
                  <a:tint val="75000"/>
                </a:prstClr>
              </a:solidFill>
            </a:endParaRPr>
          </a:p>
        </p:txBody>
      </p:sp>
    </p:spTree>
    <p:extLst>
      <p:ext uri="{BB962C8B-B14F-4D97-AF65-F5344CB8AC3E}">
        <p14:creationId xmlns:p14="http://schemas.microsoft.com/office/powerpoint/2010/main" val="19577696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5200350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0550754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3146575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0818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7627840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6873463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8284599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5922073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8577261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21883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1380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85357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25088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28726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96845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7A584EAC-E0C1-4B06-8AEF-4347B6BDA8B6}" type="slidenum">
              <a:rPr lang="en-US" smtClean="0">
                <a:solidFill>
                  <a:prstClr val="black">
                    <a:tint val="75000"/>
                  </a:prstClr>
                </a:solidFill>
              </a:rPr>
              <a:pPr/>
              <a:t>‹#›</a:t>
            </a:fld>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581473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7A584EAC-E0C1-4B06-8AEF-4347B6BDA8B6}" type="slidenum">
              <a:rPr lang="en-US" smtClean="0">
                <a:solidFill>
                  <a:prstClr val="black">
                    <a:tint val="75000"/>
                  </a:prstClr>
                </a:solidFill>
              </a:rPr>
              <a:pPr/>
              <a:t>‹#›</a:t>
            </a:fld>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214271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7A584EAC-E0C1-4B06-8AEF-4347B6BDA8B6}" type="slidenum">
              <a:rPr lang="en-US" smtClean="0">
                <a:solidFill>
                  <a:prstClr val="black">
                    <a:tint val="75000"/>
                  </a:prstClr>
                </a:solidFill>
              </a:rPr>
              <a:pPr/>
              <a:t>‹#›</a:t>
            </a:fld>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9657359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EDA041-2948-4F64-8757-C545DD6EF6F5}" type="datetimeFigureOut">
              <a:rPr lang="en-US" smtClean="0">
                <a:solidFill>
                  <a:prstClr val="black">
                    <a:tint val="75000"/>
                  </a:prstClr>
                </a:solidFill>
              </a:rPr>
              <a:pPr/>
              <a:t>3/27/2019</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7A584EAC-E0C1-4B06-8AEF-4347B6BDA8B6}" type="slidenum">
              <a:rPr lang="en-US" smtClean="0">
                <a:solidFill>
                  <a:prstClr val="black">
                    <a:tint val="75000"/>
                  </a:prstClr>
                </a:solidFill>
              </a:rPr>
              <a:pPr/>
              <a:t>‹#›</a:t>
            </a:fld>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9127463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3.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package" Target="../embeddings/Microsoft_Excel_Worksheet1.xlsx"/></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57150"/>
            <a:ext cx="9144000" cy="706993"/>
            <a:chOff x="0" y="0"/>
            <a:chExt cx="9144000" cy="706993"/>
          </a:xfrm>
        </p:grpSpPr>
        <p:sp>
          <p:nvSpPr>
            <p:cNvPr id="5" name="Rectangle 4"/>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8" name="Picture 7" descr=" SigLockup Master PwPt.Neg-transb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
        <p:nvSpPr>
          <p:cNvPr id="7" name="Title 3"/>
          <p:cNvSpPr>
            <a:spLocks noGrp="1"/>
          </p:cNvSpPr>
          <p:nvPr>
            <p:ph type="ctrTitle"/>
          </p:nvPr>
        </p:nvSpPr>
        <p:spPr>
          <a:xfrm>
            <a:off x="1143000" y="2971799"/>
            <a:ext cx="7315200" cy="457201"/>
          </a:xfrm>
          <a:ln w="38100" cmpd="sng">
            <a:noFill/>
          </a:ln>
        </p:spPr>
        <p:txBody>
          <a:bodyPr>
            <a:normAutofit fontScale="90000"/>
          </a:bodyPr>
          <a:lstStyle/>
          <a:p>
            <a:pPr lvl="0" fontAlgn="base">
              <a:spcAft>
                <a:spcPct val="0"/>
              </a:spcAft>
            </a:pPr>
            <a:r>
              <a:rPr lang="en-US" b="1" dirty="0" smtClean="0">
                <a:solidFill>
                  <a:srgbClr val="000000"/>
                </a:solidFill>
                <a:latin typeface="Times New Roman" pitchFamily="18" charset="0"/>
                <a:ea typeface="Times New Roman" pitchFamily="18" charset="0"/>
                <a:cs typeface="Times New Roman" pitchFamily="18" charset="0"/>
              </a:rPr>
              <a:t/>
            </a:r>
            <a:br>
              <a:rPr lang="en-US" b="1" dirty="0" smtClean="0">
                <a:solidFill>
                  <a:srgbClr val="000000"/>
                </a:solidFill>
                <a:latin typeface="Times New Roman" pitchFamily="18" charset="0"/>
                <a:ea typeface="Times New Roman" pitchFamily="18" charset="0"/>
                <a:cs typeface="Times New Roman" pitchFamily="18" charset="0"/>
              </a:rPr>
            </a:br>
            <a:r>
              <a:rPr lang="en-US" sz="800" dirty="0">
                <a:solidFill>
                  <a:srgbClr val="000000"/>
                </a:solidFill>
                <a:latin typeface="Verdana" pitchFamily="34" charset="0"/>
                <a:ea typeface="Times New Roman" pitchFamily="18" charset="0"/>
                <a:cs typeface="Times New Roman" pitchFamily="18" charset="0"/>
              </a:rPr>
              <a:t/>
            </a:r>
            <a:br>
              <a:rPr lang="en-US" sz="800" dirty="0">
                <a:solidFill>
                  <a:srgbClr val="000000"/>
                </a:solidFill>
                <a:latin typeface="Verdana" pitchFamily="34" charset="0"/>
                <a:ea typeface="Times New Roman" pitchFamily="18" charset="0"/>
                <a:cs typeface="Times New Roman" pitchFamily="18" charset="0"/>
              </a:rPr>
            </a:br>
            <a:r>
              <a:rPr lang="en-US" sz="800" dirty="0" smtClean="0">
                <a:solidFill>
                  <a:srgbClr val="000000"/>
                </a:solidFill>
                <a:latin typeface="Verdana" pitchFamily="34" charset="0"/>
                <a:ea typeface="Times New Roman" pitchFamily="18" charset="0"/>
                <a:cs typeface="Times New Roman" pitchFamily="18" charset="0"/>
              </a:rPr>
              <a:t/>
            </a:r>
            <a:br>
              <a:rPr lang="en-US" sz="800" dirty="0" smtClean="0">
                <a:solidFill>
                  <a:srgbClr val="000000"/>
                </a:solidFill>
                <a:latin typeface="Verdana" pitchFamily="34" charset="0"/>
                <a:ea typeface="Times New Roman" pitchFamily="18" charset="0"/>
                <a:cs typeface="Times New Roman" pitchFamily="18" charset="0"/>
              </a:rPr>
            </a:br>
            <a:r>
              <a:rPr lang="en-US" sz="800" dirty="0">
                <a:solidFill>
                  <a:srgbClr val="000000"/>
                </a:solidFill>
                <a:latin typeface="Verdana" pitchFamily="34" charset="0"/>
                <a:ea typeface="Times New Roman" pitchFamily="18" charset="0"/>
                <a:cs typeface="Times New Roman" pitchFamily="18" charset="0"/>
              </a:rPr>
              <a:t/>
            </a:r>
            <a:br>
              <a:rPr lang="en-US" sz="800" dirty="0">
                <a:solidFill>
                  <a:srgbClr val="000000"/>
                </a:solidFill>
                <a:latin typeface="Verdana" pitchFamily="34" charset="0"/>
                <a:ea typeface="Times New Roman" pitchFamily="18" charset="0"/>
                <a:cs typeface="Times New Roman" pitchFamily="18" charset="0"/>
              </a:rPr>
            </a:br>
            <a:r>
              <a:rPr lang="en-US" sz="800" dirty="0" smtClean="0">
                <a:solidFill>
                  <a:srgbClr val="000000"/>
                </a:solidFill>
                <a:latin typeface="Verdana" pitchFamily="34" charset="0"/>
                <a:ea typeface="Times New Roman" pitchFamily="18" charset="0"/>
                <a:cs typeface="Times New Roman" pitchFamily="18" charset="0"/>
              </a:rPr>
              <a:t/>
            </a:r>
            <a:br>
              <a:rPr lang="en-US" sz="800" dirty="0" smtClean="0">
                <a:solidFill>
                  <a:srgbClr val="000000"/>
                </a:solidFill>
                <a:latin typeface="Verdana" pitchFamily="34" charset="0"/>
                <a:ea typeface="Times New Roman" pitchFamily="18" charset="0"/>
                <a:cs typeface="Times New Roman" pitchFamily="18" charset="0"/>
              </a:rPr>
            </a:br>
            <a:r>
              <a:rPr lang="en-US" sz="800" dirty="0">
                <a:solidFill>
                  <a:srgbClr val="000000"/>
                </a:solidFill>
                <a:latin typeface="Verdana" pitchFamily="34" charset="0"/>
                <a:ea typeface="Times New Roman" pitchFamily="18" charset="0"/>
                <a:cs typeface="Times New Roman" pitchFamily="18" charset="0"/>
              </a:rPr>
              <a:t/>
            </a:r>
            <a:br>
              <a:rPr lang="en-US" sz="800" dirty="0">
                <a:solidFill>
                  <a:srgbClr val="000000"/>
                </a:solidFill>
                <a:latin typeface="Verdana" pitchFamily="34" charset="0"/>
                <a:ea typeface="Times New Roman" pitchFamily="18" charset="0"/>
                <a:cs typeface="Times New Roman" pitchFamily="18" charset="0"/>
              </a:rPr>
            </a:br>
            <a:r>
              <a:rPr lang="en-US" sz="800" dirty="0" smtClean="0">
                <a:solidFill>
                  <a:srgbClr val="000000"/>
                </a:solidFill>
                <a:latin typeface="Verdana" pitchFamily="34" charset="0"/>
                <a:ea typeface="Times New Roman" pitchFamily="18" charset="0"/>
                <a:cs typeface="Times New Roman" pitchFamily="18" charset="0"/>
              </a:rPr>
              <a:t/>
            </a:r>
            <a:br>
              <a:rPr lang="en-US" sz="800" dirty="0" smtClean="0">
                <a:solidFill>
                  <a:srgbClr val="000000"/>
                </a:solidFill>
                <a:latin typeface="Verdana" pitchFamily="34" charset="0"/>
                <a:ea typeface="Times New Roman" pitchFamily="18" charset="0"/>
                <a:cs typeface="Times New Roman" pitchFamily="18" charset="0"/>
              </a:rPr>
            </a:br>
            <a:r>
              <a:rPr lang="en-US" sz="800" dirty="0">
                <a:solidFill>
                  <a:srgbClr val="000000"/>
                </a:solidFill>
                <a:latin typeface="Verdana" pitchFamily="34" charset="0"/>
                <a:ea typeface="Times New Roman" pitchFamily="18" charset="0"/>
                <a:cs typeface="Times New Roman" pitchFamily="18" charset="0"/>
              </a:rPr>
              <a:t/>
            </a:r>
            <a:br>
              <a:rPr lang="en-US" sz="800" dirty="0">
                <a:solidFill>
                  <a:srgbClr val="000000"/>
                </a:solidFill>
                <a:latin typeface="Verdana" pitchFamily="34" charset="0"/>
                <a:ea typeface="Times New Roman" pitchFamily="18" charset="0"/>
                <a:cs typeface="Times New Roman" pitchFamily="18" charset="0"/>
              </a:rPr>
            </a:br>
            <a:r>
              <a:rPr lang="en-US" sz="800" dirty="0" smtClean="0">
                <a:solidFill>
                  <a:srgbClr val="000000"/>
                </a:solidFill>
                <a:latin typeface="Verdana" pitchFamily="34" charset="0"/>
                <a:ea typeface="Times New Roman" pitchFamily="18" charset="0"/>
                <a:cs typeface="Times New Roman" pitchFamily="18" charset="0"/>
              </a:rPr>
              <a:t/>
            </a:r>
            <a:br>
              <a:rPr lang="en-US" sz="800" dirty="0" smtClean="0">
                <a:solidFill>
                  <a:srgbClr val="000000"/>
                </a:solidFill>
                <a:latin typeface="Verdana" pitchFamily="34" charset="0"/>
                <a:ea typeface="Times New Roman" pitchFamily="18" charset="0"/>
                <a:cs typeface="Times New Roman" pitchFamily="18" charset="0"/>
              </a:rPr>
            </a:br>
            <a:r>
              <a:rPr lang="en-US" sz="4900" b="1" dirty="0" smtClean="0">
                <a:solidFill>
                  <a:srgbClr val="000000"/>
                </a:solidFill>
                <a:latin typeface="Calibri" panose="020F0502020204030204" pitchFamily="34" charset="0"/>
                <a:ea typeface="Times New Roman" pitchFamily="18" charset="0"/>
                <a:cs typeface="Calibri" panose="020F0502020204030204" pitchFamily="34" charset="0"/>
              </a:rPr>
              <a:t>Plant Protection Act Sec. 7721</a:t>
            </a:r>
            <a:br>
              <a:rPr lang="en-US" sz="4900" b="1" dirty="0" smtClean="0">
                <a:solidFill>
                  <a:srgbClr val="000000"/>
                </a:solidFill>
                <a:latin typeface="Calibri" panose="020F0502020204030204" pitchFamily="34" charset="0"/>
                <a:ea typeface="Times New Roman" pitchFamily="18" charset="0"/>
                <a:cs typeface="Calibri" panose="020F0502020204030204" pitchFamily="34" charset="0"/>
              </a:rPr>
            </a:br>
            <a:r>
              <a:rPr lang="en-US" sz="2700" b="1" i="1" dirty="0" smtClean="0">
                <a:solidFill>
                  <a:srgbClr val="000000"/>
                </a:solidFill>
                <a:latin typeface="Calibri" panose="020F0502020204030204" pitchFamily="34" charset="0"/>
                <a:ea typeface="Times New Roman" pitchFamily="18" charset="0"/>
                <a:cs typeface="Calibri" panose="020F0502020204030204" pitchFamily="34" charset="0"/>
              </a:rPr>
              <a:t>The Plant </a:t>
            </a:r>
            <a:r>
              <a:rPr lang="en-US" sz="2700" b="1" i="1" dirty="0">
                <a:solidFill>
                  <a:srgbClr val="000000"/>
                </a:solidFill>
                <a:latin typeface="Calibri" panose="020F0502020204030204" pitchFamily="34" charset="0"/>
                <a:ea typeface="Times New Roman" pitchFamily="18" charset="0"/>
                <a:cs typeface="Calibri" panose="020F0502020204030204" pitchFamily="34" charset="0"/>
              </a:rPr>
              <a:t>Pest and Disease Management and </a:t>
            </a:r>
            <a:r>
              <a:rPr lang="en-US" sz="2700" b="1" i="1" dirty="0" smtClean="0">
                <a:solidFill>
                  <a:srgbClr val="000000"/>
                </a:solidFill>
                <a:latin typeface="Calibri" panose="020F0502020204030204" pitchFamily="34" charset="0"/>
                <a:ea typeface="Times New Roman" pitchFamily="18" charset="0"/>
                <a:cs typeface="Calibri" panose="020F0502020204030204" pitchFamily="34" charset="0"/>
              </a:rPr>
              <a:t/>
            </a:r>
            <a:br>
              <a:rPr lang="en-US" sz="2700" b="1" i="1" dirty="0" smtClean="0">
                <a:solidFill>
                  <a:srgbClr val="000000"/>
                </a:solidFill>
                <a:latin typeface="Calibri" panose="020F0502020204030204" pitchFamily="34" charset="0"/>
                <a:ea typeface="Times New Roman" pitchFamily="18" charset="0"/>
                <a:cs typeface="Calibri" panose="020F0502020204030204" pitchFamily="34" charset="0"/>
              </a:rPr>
            </a:br>
            <a:r>
              <a:rPr lang="en-US" sz="2700" b="1" i="1" dirty="0" smtClean="0">
                <a:solidFill>
                  <a:srgbClr val="000000"/>
                </a:solidFill>
                <a:latin typeface="Calibri" panose="020F0502020204030204" pitchFamily="34" charset="0"/>
                <a:ea typeface="Times New Roman" pitchFamily="18" charset="0"/>
                <a:cs typeface="Calibri" panose="020F0502020204030204" pitchFamily="34" charset="0"/>
              </a:rPr>
              <a:t>Disaster </a:t>
            </a:r>
            <a:r>
              <a:rPr lang="en-US" sz="2700" b="1" i="1" dirty="0">
                <a:solidFill>
                  <a:srgbClr val="000000"/>
                </a:solidFill>
                <a:latin typeface="Calibri" panose="020F0502020204030204" pitchFamily="34" charset="0"/>
                <a:ea typeface="Times New Roman" pitchFamily="18" charset="0"/>
                <a:cs typeface="Calibri" panose="020F0502020204030204" pitchFamily="34" charset="0"/>
              </a:rPr>
              <a:t>Prevention Program </a:t>
            </a:r>
            <a:r>
              <a:rPr lang="en-US" sz="2700" b="1" i="1" dirty="0" smtClean="0">
                <a:solidFill>
                  <a:srgbClr val="000000"/>
                </a:solidFill>
                <a:latin typeface="Calibri" panose="020F0502020204030204" pitchFamily="34" charset="0"/>
                <a:ea typeface="Times New Roman" pitchFamily="18" charset="0"/>
                <a:cs typeface="Calibri" panose="020F0502020204030204" pitchFamily="34" charset="0"/>
              </a:rPr>
              <a:t/>
            </a:r>
            <a:br>
              <a:rPr lang="en-US" sz="2700" b="1" i="1" dirty="0" smtClean="0">
                <a:solidFill>
                  <a:srgbClr val="000000"/>
                </a:solidFill>
                <a:latin typeface="Calibri" panose="020F0502020204030204" pitchFamily="34" charset="0"/>
                <a:ea typeface="Times New Roman" pitchFamily="18" charset="0"/>
                <a:cs typeface="Calibri" panose="020F0502020204030204" pitchFamily="34" charset="0"/>
              </a:rPr>
            </a:br>
            <a:r>
              <a:rPr lang="en-US" sz="2000" b="1" i="1" dirty="0" smtClean="0">
                <a:solidFill>
                  <a:srgbClr val="000000"/>
                </a:solidFill>
                <a:latin typeface="Calibri" panose="020F0502020204030204" pitchFamily="34" charset="0"/>
                <a:ea typeface="Times New Roman" pitchFamily="18" charset="0"/>
                <a:cs typeface="Calibri" panose="020F0502020204030204" pitchFamily="34" charset="0"/>
              </a:rPr>
              <a:t>and</a:t>
            </a:r>
            <a:r>
              <a:rPr lang="en-US" sz="2700" b="1" i="1" dirty="0">
                <a:solidFill>
                  <a:srgbClr val="000000"/>
                </a:solidFill>
                <a:latin typeface="Calibri" panose="020F0502020204030204" pitchFamily="34" charset="0"/>
                <a:ea typeface="Times New Roman" pitchFamily="18" charset="0"/>
                <a:cs typeface="Calibri" panose="020F0502020204030204" pitchFamily="34" charset="0"/>
              </a:rPr>
              <a:t/>
            </a:r>
            <a:br>
              <a:rPr lang="en-US" sz="2700" b="1" i="1" dirty="0">
                <a:solidFill>
                  <a:srgbClr val="000000"/>
                </a:solidFill>
                <a:latin typeface="Calibri" panose="020F0502020204030204" pitchFamily="34" charset="0"/>
                <a:ea typeface="Times New Roman" pitchFamily="18" charset="0"/>
                <a:cs typeface="Calibri" panose="020F0502020204030204" pitchFamily="34" charset="0"/>
              </a:rPr>
            </a:br>
            <a:r>
              <a:rPr lang="en-US" sz="2700" b="1" i="1" dirty="0" smtClean="0">
                <a:solidFill>
                  <a:srgbClr val="000000"/>
                </a:solidFill>
                <a:latin typeface="Calibri" panose="020F0502020204030204" pitchFamily="34" charset="0"/>
                <a:ea typeface="Times New Roman" pitchFamily="18" charset="0"/>
                <a:cs typeface="Calibri" panose="020F0502020204030204" pitchFamily="34" charset="0"/>
              </a:rPr>
              <a:t>The National </a:t>
            </a:r>
            <a:r>
              <a:rPr lang="en-US" sz="2700" b="1" i="1" dirty="0">
                <a:solidFill>
                  <a:srgbClr val="000000"/>
                </a:solidFill>
                <a:latin typeface="Calibri" panose="020F0502020204030204" pitchFamily="34" charset="0"/>
                <a:ea typeface="Times New Roman" pitchFamily="18" charset="0"/>
                <a:cs typeface="Calibri" panose="020F0502020204030204" pitchFamily="34" charset="0"/>
              </a:rPr>
              <a:t>Clean Plant Network</a:t>
            </a:r>
            <a:r>
              <a:rPr lang="en-US" sz="3100" b="1" dirty="0" smtClean="0">
                <a:solidFill>
                  <a:srgbClr val="000000"/>
                </a:solidFill>
                <a:latin typeface="Calibri" panose="020F0502020204030204" pitchFamily="34" charset="0"/>
                <a:ea typeface="Times New Roman" pitchFamily="18" charset="0"/>
                <a:cs typeface="Calibri" panose="020F0502020204030204" pitchFamily="34" charset="0"/>
              </a:rPr>
              <a:t/>
            </a:r>
            <a:br>
              <a:rPr lang="en-US" sz="3100" b="1" dirty="0" smtClean="0">
                <a:solidFill>
                  <a:srgbClr val="000000"/>
                </a:solidFill>
                <a:latin typeface="Calibri" panose="020F0502020204030204" pitchFamily="34" charset="0"/>
                <a:ea typeface="Times New Roman" pitchFamily="18" charset="0"/>
                <a:cs typeface="Calibri" panose="020F0502020204030204" pitchFamily="34" charset="0"/>
              </a:rPr>
            </a:br>
            <a:r>
              <a:rPr lang="en-US" sz="4900" b="1" dirty="0" smtClean="0">
                <a:solidFill>
                  <a:srgbClr val="000000"/>
                </a:solidFill>
                <a:latin typeface="Calibri" panose="020F0502020204030204" pitchFamily="34" charset="0"/>
                <a:ea typeface="Times New Roman" pitchFamily="18" charset="0"/>
                <a:cs typeface="Calibri" panose="020F0502020204030204" pitchFamily="34" charset="0"/>
              </a:rPr>
              <a:t> </a:t>
            </a:r>
            <a:r>
              <a:rPr lang="en-US" sz="3600" b="1" dirty="0" smtClean="0">
                <a:solidFill>
                  <a:srgbClr val="000000"/>
                </a:solidFill>
                <a:latin typeface="Calibri" panose="020F0502020204030204" pitchFamily="34" charset="0"/>
                <a:ea typeface="Times New Roman" pitchFamily="18" charset="0"/>
                <a:cs typeface="Calibri" panose="020F0502020204030204" pitchFamily="34" charset="0"/>
              </a:rPr>
              <a:t>FY 19 Spending Plan &amp; FY 20 Update</a:t>
            </a:r>
            <a:br>
              <a:rPr lang="en-US" sz="3600" b="1" dirty="0" smtClean="0">
                <a:solidFill>
                  <a:srgbClr val="000000"/>
                </a:solidFill>
                <a:latin typeface="Calibri" panose="020F0502020204030204" pitchFamily="34" charset="0"/>
                <a:ea typeface="Times New Roman" pitchFamily="18" charset="0"/>
                <a:cs typeface="Calibri" panose="020F0502020204030204" pitchFamily="34" charset="0"/>
              </a:rPr>
            </a:br>
            <a:r>
              <a:rPr lang="en-US" sz="3600" b="1" dirty="0" smtClean="0">
                <a:solidFill>
                  <a:srgbClr val="000000"/>
                </a:solidFill>
                <a:latin typeface="Calibri" panose="020F0502020204030204" pitchFamily="34" charset="0"/>
                <a:ea typeface="Times New Roman" pitchFamily="18" charset="0"/>
                <a:cs typeface="Calibri" panose="020F0502020204030204" pitchFamily="34" charset="0"/>
              </a:rPr>
              <a:t>Feridoon Mehdizadegan</a:t>
            </a:r>
            <a:br>
              <a:rPr lang="en-US" sz="3600" b="1" dirty="0" smtClean="0">
                <a:solidFill>
                  <a:srgbClr val="000000"/>
                </a:solidFill>
                <a:latin typeface="Calibri" panose="020F0502020204030204" pitchFamily="34" charset="0"/>
                <a:ea typeface="Times New Roman" pitchFamily="18" charset="0"/>
                <a:cs typeface="Calibri" panose="020F0502020204030204" pitchFamily="34" charset="0"/>
              </a:rPr>
            </a:br>
            <a:r>
              <a:rPr lang="en-US" sz="3600" b="1" dirty="0" smtClean="0">
                <a:solidFill>
                  <a:srgbClr val="000000"/>
                </a:solidFill>
                <a:latin typeface="Calibri" panose="020F0502020204030204" pitchFamily="34" charset="0"/>
                <a:ea typeface="Times New Roman" pitchFamily="18" charset="0"/>
                <a:cs typeface="Calibri" panose="020F0502020204030204" pitchFamily="34" charset="0"/>
              </a:rPr>
              <a:t>National Operations Manager, </a:t>
            </a:r>
            <a:r>
              <a:rPr lang="en-US" sz="3600" b="1" dirty="0">
                <a:solidFill>
                  <a:srgbClr val="000000"/>
                </a:solidFill>
                <a:latin typeface="Calibri" panose="020F0502020204030204" pitchFamily="34" charset="0"/>
                <a:ea typeface="Times New Roman" pitchFamily="18" charset="0"/>
                <a:cs typeface="Calibri" panose="020F0502020204030204" pitchFamily="34" charset="0"/>
              </a:rPr>
              <a:t>2019</a:t>
            </a:r>
            <a:br>
              <a:rPr lang="en-US" sz="3600" b="1" dirty="0">
                <a:solidFill>
                  <a:srgbClr val="000000"/>
                </a:solidFill>
                <a:latin typeface="Calibri" panose="020F0502020204030204" pitchFamily="34" charset="0"/>
                <a:ea typeface="Times New Roman" pitchFamily="18" charset="0"/>
                <a:cs typeface="Calibri" panose="020F0502020204030204" pitchFamily="34" charset="0"/>
              </a:rPr>
            </a:br>
            <a:r>
              <a:rPr lang="en-US" sz="3200" dirty="0">
                <a:latin typeface="Arial" pitchFamily="34" charset="0"/>
                <a:cs typeface="Arial" pitchFamily="34" charset="0"/>
              </a:rPr>
              <a:t/>
            </a:r>
            <a:br>
              <a:rPr lang="en-US" sz="3200" dirty="0">
                <a:latin typeface="Arial" pitchFamily="34" charset="0"/>
                <a:cs typeface="Arial" pitchFamily="34" charset="0"/>
              </a:rPr>
            </a:br>
            <a:endParaRPr lang="en-US" dirty="0"/>
          </a:p>
        </p:txBody>
      </p:sp>
    </p:spTree>
    <p:extLst>
      <p:ext uri="{BB962C8B-B14F-4D97-AF65-F5344CB8AC3E}">
        <p14:creationId xmlns:p14="http://schemas.microsoft.com/office/powerpoint/2010/main" val="12477466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660"/>
            <a:ext cx="8229600" cy="914400"/>
          </a:xfrm>
          <a:solidFill>
            <a:srgbClr val="002D5B"/>
          </a:solidFill>
          <a:effectLst>
            <a:outerShdw blurRad="50800" dist="38100" dir="8100000" algn="tr" rotWithShape="0">
              <a:prstClr val="black">
                <a:alpha val="40000"/>
              </a:prstClr>
            </a:outerShdw>
          </a:effectLst>
        </p:spPr>
        <p:txBody>
          <a:bodyPr>
            <a:normAutofit/>
          </a:bodyPr>
          <a:lstStyle/>
          <a:p>
            <a:pPr algn="ctr"/>
            <a:r>
              <a:rPr lang="en-US" dirty="0">
                <a:solidFill>
                  <a:schemeClr val="bg1"/>
                </a:solidFill>
              </a:rPr>
              <a:t>Goal Area </a:t>
            </a:r>
            <a:r>
              <a:rPr lang="en-US" dirty="0" smtClean="0">
                <a:solidFill>
                  <a:schemeClr val="bg1"/>
                </a:solidFill>
              </a:rPr>
              <a:t>Objectives</a:t>
            </a:r>
            <a:endParaRPr lang="en-US" dirty="0">
              <a:solidFill>
                <a:schemeClr val="bg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361067743"/>
              </p:ext>
            </p:extLst>
          </p:nvPr>
        </p:nvGraphicFramePr>
        <p:xfrm>
          <a:off x="457200" y="1250829"/>
          <a:ext cx="8229600" cy="5287843"/>
        </p:xfrm>
        <a:graphic>
          <a:graphicData uri="http://schemas.openxmlformats.org/drawingml/2006/table">
            <a:tbl>
              <a:tblPr firstRow="1" firstCol="1" bandRow="1">
                <a:effectLst>
                  <a:outerShdw blurRad="254000" dist="63500" dir="5400000" algn="ctr" rotWithShape="0">
                    <a:prstClr val="black">
                      <a:alpha val="40000"/>
                    </a:prstClr>
                  </a:outerShdw>
                </a:effectLst>
                <a:tableStyleId>{5C22544A-7EE6-4342-B048-85BDC9FD1C3A}</a:tableStyleId>
              </a:tblPr>
              <a:tblGrid>
                <a:gridCol w="2362200"/>
                <a:gridCol w="5867400"/>
              </a:tblGrid>
              <a:tr h="2483683">
                <a:tc>
                  <a:txBody>
                    <a:bodyPr/>
                    <a:lstStyle/>
                    <a:p>
                      <a:pPr marL="0" marR="0">
                        <a:lnSpc>
                          <a:spcPct val="115000"/>
                        </a:lnSpc>
                        <a:spcBef>
                          <a:spcPts val="0"/>
                        </a:spcBef>
                        <a:spcAft>
                          <a:spcPts val="0"/>
                        </a:spcAft>
                      </a:pPr>
                      <a:r>
                        <a:rPr lang="en-US" sz="2000" dirty="0" smtClean="0">
                          <a:effectLst/>
                        </a:rPr>
                        <a:t>Goal </a:t>
                      </a:r>
                      <a:r>
                        <a:rPr lang="en-US" sz="2000" dirty="0">
                          <a:effectLst/>
                        </a:rPr>
                        <a:t>4: Safeguard nursery production</a:t>
                      </a:r>
                      <a:endParaRPr lang="en-US" sz="20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dirty="0" smtClean="0">
                          <a:solidFill>
                            <a:schemeClr val="tx1"/>
                          </a:solidFill>
                          <a:effectLst/>
                        </a:rPr>
                        <a:t>Develop science-based best management practices and risk mitigation practices to exclude, contain, and control regulated pests from the nursery production chain.</a:t>
                      </a:r>
                    </a:p>
                    <a:p>
                      <a:pPr marL="0" marR="0">
                        <a:lnSpc>
                          <a:spcPct val="115000"/>
                        </a:lnSpc>
                        <a:spcBef>
                          <a:spcPts val="0"/>
                        </a:spcBef>
                        <a:spcAft>
                          <a:spcPts val="0"/>
                        </a:spcAft>
                      </a:pPr>
                      <a:endParaRPr lang="en-US" sz="800" b="1" dirty="0" smtClean="0">
                        <a:solidFill>
                          <a:schemeClr val="tx1"/>
                        </a:solidFill>
                        <a:effectLst/>
                        <a:latin typeface="+mn-lt"/>
                        <a:ea typeface="Calibri"/>
                        <a:cs typeface="Times New Roman"/>
                      </a:endParaRPr>
                    </a:p>
                    <a:p>
                      <a:pPr marL="0" marR="0">
                        <a:lnSpc>
                          <a:spcPct val="115000"/>
                        </a:lnSpc>
                        <a:spcBef>
                          <a:spcPts val="0"/>
                        </a:spcBef>
                        <a:spcAft>
                          <a:spcPts val="0"/>
                        </a:spcAft>
                      </a:pPr>
                      <a:r>
                        <a:rPr lang="en-US" sz="1800" b="1" dirty="0" smtClean="0">
                          <a:solidFill>
                            <a:schemeClr val="tx1"/>
                          </a:solidFill>
                          <a:effectLst/>
                          <a:latin typeface="+mn-lt"/>
                          <a:ea typeface="Calibri"/>
                          <a:cs typeface="Times New Roman"/>
                        </a:rPr>
                        <a:t>To develop and harmonize audit-based Nursery Certification Programs, including the harmonization of different certification programs, audit and inspection training for cooperators, and program launching. </a:t>
                      </a:r>
                      <a:r>
                        <a:rPr lang="en-US" sz="1800" b="1" dirty="0" smtClean="0">
                          <a:solidFill>
                            <a:srgbClr val="FF0000"/>
                          </a:solidFill>
                          <a:effectLst/>
                          <a:latin typeface="+mn-lt"/>
                          <a:ea typeface="Calibri"/>
                          <a:cs typeface="Times New Roman"/>
                        </a:rPr>
                        <a:t>3.3%</a:t>
                      </a:r>
                      <a:endParaRPr lang="en-US" sz="1800" b="1" dirty="0">
                        <a:solidFill>
                          <a:srgbClr val="FF0000"/>
                        </a:solidFill>
                        <a:effectLst/>
                        <a:latin typeface="Calibri"/>
                        <a:ea typeface="Calibri"/>
                        <a:cs typeface="Times New Roman"/>
                      </a:endParaRPr>
                    </a:p>
                  </a:txBody>
                  <a:tcPr marL="68580" marR="68580" marT="0" marB="0">
                    <a:solidFill>
                      <a:schemeClr val="accent1">
                        <a:lumMod val="20000"/>
                        <a:lumOff val="80000"/>
                      </a:schemeClr>
                    </a:solidFill>
                  </a:tcPr>
                </a:tc>
              </a:tr>
              <a:tr h="2437688">
                <a:tc>
                  <a:txBody>
                    <a:bodyPr/>
                    <a:lstStyle/>
                    <a:p>
                      <a:pPr marL="0" marR="0">
                        <a:lnSpc>
                          <a:spcPct val="115000"/>
                        </a:lnSpc>
                        <a:spcBef>
                          <a:spcPts val="0"/>
                        </a:spcBef>
                        <a:spcAft>
                          <a:spcPts val="0"/>
                        </a:spcAft>
                      </a:pPr>
                      <a:r>
                        <a:rPr lang="en-US" sz="2000" b="1" dirty="0">
                          <a:effectLst/>
                        </a:rPr>
                        <a:t>Goal 5: Conduct </a:t>
                      </a:r>
                      <a:r>
                        <a:rPr lang="en-US" sz="2000" b="1" dirty="0" smtClean="0">
                          <a:effectLst/>
                        </a:rPr>
                        <a:t>outreach/education </a:t>
                      </a:r>
                      <a:r>
                        <a:rPr lang="en-US" sz="2000" b="1" dirty="0">
                          <a:effectLst/>
                        </a:rPr>
                        <a:t>to increase understanding, acceptance, and support of plant pest and disease </a:t>
                      </a:r>
                      <a:r>
                        <a:rPr lang="en-US" sz="2000" b="1" dirty="0" smtClean="0">
                          <a:effectLst/>
                        </a:rPr>
                        <a:t>management </a:t>
                      </a:r>
                      <a:r>
                        <a:rPr lang="en-US" sz="2000" b="1" dirty="0">
                          <a:effectLst/>
                        </a:rPr>
                        <a:t>efforts</a:t>
                      </a:r>
                      <a:endParaRPr lang="en-US" sz="2000" b="1"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dirty="0" smtClean="0">
                          <a:solidFill>
                            <a:srgbClr val="000000"/>
                          </a:solidFill>
                          <a:effectLst/>
                        </a:rPr>
                        <a:t>Prevent the introduction or spread of high-consequence pests into and around the United States, particularly in high-risk areas.</a:t>
                      </a:r>
                    </a:p>
                    <a:p>
                      <a:pPr marL="0" marR="0">
                        <a:lnSpc>
                          <a:spcPct val="115000"/>
                        </a:lnSpc>
                        <a:spcBef>
                          <a:spcPts val="0"/>
                        </a:spcBef>
                        <a:spcAft>
                          <a:spcPts val="0"/>
                        </a:spcAft>
                      </a:pPr>
                      <a:endParaRPr lang="en-US" sz="800" b="1" dirty="0" smtClean="0">
                        <a:solidFill>
                          <a:srgbClr val="000000"/>
                        </a:solidFill>
                        <a:effectLst/>
                        <a:latin typeface="+mn-lt"/>
                        <a:ea typeface="Calibri"/>
                        <a:cs typeface="Times New Roman"/>
                      </a:endParaRPr>
                    </a:p>
                    <a:p>
                      <a:pPr marL="0" marR="0">
                        <a:lnSpc>
                          <a:spcPct val="115000"/>
                        </a:lnSpc>
                        <a:spcBef>
                          <a:spcPts val="0"/>
                        </a:spcBef>
                        <a:spcAft>
                          <a:spcPts val="0"/>
                        </a:spcAft>
                      </a:pPr>
                      <a:r>
                        <a:rPr lang="en-US" sz="1800" b="1" dirty="0" smtClean="0">
                          <a:solidFill>
                            <a:srgbClr val="000000"/>
                          </a:solidFill>
                          <a:effectLst/>
                          <a:latin typeface="+mn-lt"/>
                          <a:ea typeface="Calibri"/>
                          <a:cs typeface="Times New Roman"/>
                        </a:rPr>
                        <a:t>Develop people to strengthen the safeguarding system.</a:t>
                      </a:r>
                    </a:p>
                    <a:p>
                      <a:pPr marL="0" marR="0">
                        <a:lnSpc>
                          <a:spcPct val="115000"/>
                        </a:lnSpc>
                        <a:spcBef>
                          <a:spcPts val="0"/>
                        </a:spcBef>
                        <a:spcAft>
                          <a:spcPts val="0"/>
                        </a:spcAft>
                      </a:pPr>
                      <a:endParaRPr lang="en-US" sz="800" b="1" dirty="0" smtClean="0">
                        <a:solidFill>
                          <a:srgbClr val="000000"/>
                        </a:solidFill>
                        <a:effectLst/>
                        <a:latin typeface="+mn-lt"/>
                        <a:ea typeface="Calibri"/>
                        <a:cs typeface="Times New Roman"/>
                      </a:endParaRPr>
                    </a:p>
                    <a:p>
                      <a:pPr marL="0" marR="0">
                        <a:lnSpc>
                          <a:spcPct val="115000"/>
                        </a:lnSpc>
                        <a:spcBef>
                          <a:spcPts val="0"/>
                        </a:spcBef>
                        <a:spcAft>
                          <a:spcPts val="0"/>
                        </a:spcAft>
                      </a:pPr>
                      <a:r>
                        <a:rPr lang="en-US" sz="1800" b="1" dirty="0" smtClean="0">
                          <a:solidFill>
                            <a:srgbClr val="000000"/>
                          </a:solidFill>
                          <a:effectLst/>
                          <a:latin typeface="+mn-lt"/>
                          <a:ea typeface="Calibri"/>
                          <a:cs typeface="Times New Roman"/>
                        </a:rPr>
                        <a:t>Increase the number of people actively looking for and reporting high-consequence pests at vulnerable points along high-risk pathways. </a:t>
                      </a:r>
                      <a:r>
                        <a:rPr lang="en-US" sz="1800" b="1" dirty="0" smtClean="0">
                          <a:solidFill>
                            <a:srgbClr val="FF0000"/>
                          </a:solidFill>
                          <a:effectLst/>
                          <a:latin typeface="+mn-lt"/>
                          <a:ea typeface="Calibri"/>
                          <a:cs typeface="Times New Roman"/>
                        </a:rPr>
                        <a:t>5.9%</a:t>
                      </a:r>
                      <a:endParaRPr lang="en-US" sz="1800" b="1" dirty="0">
                        <a:solidFill>
                          <a:srgbClr val="FF0000"/>
                        </a:solidFill>
                        <a:effectLst/>
                        <a:latin typeface="Calibri"/>
                        <a:ea typeface="Calibri"/>
                        <a:cs typeface="Times New Roman"/>
                      </a:endParaRPr>
                    </a:p>
                  </a:txBody>
                  <a:tcPr marL="68580" marR="68580" marT="0" marB="0">
                    <a:solidFill>
                      <a:schemeClr val="accent1">
                        <a:lumMod val="20000"/>
                        <a:lumOff val="80000"/>
                      </a:schemeClr>
                    </a:solidFill>
                  </a:tcPr>
                </a:tc>
              </a:tr>
            </a:tbl>
          </a:graphicData>
        </a:graphic>
      </p:graphicFrame>
    </p:spTree>
    <p:extLst>
      <p:ext uri="{BB962C8B-B14F-4D97-AF65-F5344CB8AC3E}">
        <p14:creationId xmlns:p14="http://schemas.microsoft.com/office/powerpoint/2010/main" val="22992521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4288"/>
            <a:ext cx="8229600" cy="914400"/>
          </a:xfrm>
          <a:solidFill>
            <a:srgbClr val="002D5B"/>
          </a:solidFill>
          <a:effectLst>
            <a:outerShdw blurRad="50800" dist="38100" dir="8100000" algn="tr" rotWithShape="0">
              <a:prstClr val="black">
                <a:alpha val="40000"/>
              </a:prstClr>
            </a:outerShdw>
          </a:effectLst>
        </p:spPr>
        <p:txBody>
          <a:bodyPr>
            <a:normAutofit/>
          </a:bodyPr>
          <a:lstStyle/>
          <a:p>
            <a:pPr algn="ctr"/>
            <a:r>
              <a:rPr lang="en-US" dirty="0">
                <a:solidFill>
                  <a:schemeClr val="bg1"/>
                </a:solidFill>
              </a:rPr>
              <a:t>Goal Area </a:t>
            </a:r>
            <a:r>
              <a:rPr lang="en-US" dirty="0" smtClean="0">
                <a:solidFill>
                  <a:schemeClr val="bg1"/>
                </a:solidFill>
              </a:rPr>
              <a:t>Objectives</a:t>
            </a:r>
            <a:endParaRPr lang="en-US" dirty="0">
              <a:solidFill>
                <a:schemeClr val="bg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3314108112"/>
              </p:ext>
            </p:extLst>
          </p:nvPr>
        </p:nvGraphicFramePr>
        <p:xfrm>
          <a:off x="457200" y="1250830"/>
          <a:ext cx="8229600" cy="4921370"/>
        </p:xfrm>
        <a:graphic>
          <a:graphicData uri="http://schemas.openxmlformats.org/drawingml/2006/table">
            <a:tbl>
              <a:tblPr firstRow="1" firstCol="1" bandRow="1">
                <a:effectLst>
                  <a:outerShdw blurRad="254000" dist="63500" dir="5400000" algn="ctr" rotWithShape="0">
                    <a:prstClr val="black">
                      <a:alpha val="40000"/>
                    </a:prstClr>
                  </a:outerShdw>
                </a:effectLst>
                <a:tableStyleId>{5C22544A-7EE6-4342-B048-85BDC9FD1C3A}</a:tableStyleId>
              </a:tblPr>
              <a:tblGrid>
                <a:gridCol w="2362200"/>
                <a:gridCol w="5867400"/>
              </a:tblGrid>
              <a:tr h="4921370">
                <a:tc>
                  <a:txBody>
                    <a:bodyPr/>
                    <a:lstStyle/>
                    <a:p>
                      <a:pPr marL="0" marR="0">
                        <a:lnSpc>
                          <a:spcPct val="115000"/>
                        </a:lnSpc>
                        <a:spcBef>
                          <a:spcPts val="0"/>
                        </a:spcBef>
                        <a:spcAft>
                          <a:spcPts val="0"/>
                        </a:spcAft>
                      </a:pPr>
                      <a:r>
                        <a:rPr lang="en-US" sz="2000" b="1" dirty="0">
                          <a:effectLst/>
                        </a:rPr>
                        <a:t>Goal 6: Enhance mitigation capabilities</a:t>
                      </a:r>
                      <a:endParaRPr lang="en-US" sz="2000" b="1"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US" sz="800" b="1" dirty="0" smtClean="0">
                        <a:solidFill>
                          <a:schemeClr val="tx1"/>
                        </a:solidFill>
                        <a:effectLst/>
                      </a:endParaRPr>
                    </a:p>
                    <a:p>
                      <a:pPr marL="0" marR="0">
                        <a:lnSpc>
                          <a:spcPct val="115000"/>
                        </a:lnSpc>
                        <a:spcBef>
                          <a:spcPts val="0"/>
                        </a:spcBef>
                        <a:spcAft>
                          <a:spcPts val="0"/>
                        </a:spcAft>
                      </a:pPr>
                      <a:r>
                        <a:rPr lang="en-US" sz="1800" b="1" dirty="0" smtClean="0">
                          <a:solidFill>
                            <a:schemeClr val="tx1"/>
                          </a:solidFill>
                          <a:effectLst/>
                        </a:rPr>
                        <a:t>Improve </a:t>
                      </a:r>
                      <a:r>
                        <a:rPr lang="en-US" sz="1800" b="1" dirty="0">
                          <a:solidFill>
                            <a:schemeClr val="tx1"/>
                          </a:solidFill>
                          <a:effectLst/>
                        </a:rPr>
                        <a:t>the mechanism to assess and </a:t>
                      </a:r>
                      <a:r>
                        <a:rPr lang="en-US" sz="1800" b="1" dirty="0" smtClean="0">
                          <a:solidFill>
                            <a:schemeClr val="tx1"/>
                          </a:solidFill>
                          <a:effectLst/>
                        </a:rPr>
                        <a:t>implement an </a:t>
                      </a:r>
                      <a:r>
                        <a:rPr lang="en-US" sz="1800" b="1" dirty="0">
                          <a:solidFill>
                            <a:schemeClr val="tx1"/>
                          </a:solidFill>
                          <a:effectLst/>
                        </a:rPr>
                        <a:t>appropriate short term course of action to a new </a:t>
                      </a:r>
                      <a:r>
                        <a:rPr lang="en-US" sz="1800" b="1" dirty="0" smtClean="0">
                          <a:solidFill>
                            <a:schemeClr val="tx1"/>
                          </a:solidFill>
                          <a:effectLst/>
                        </a:rPr>
                        <a:t>pest.</a:t>
                      </a:r>
                      <a:endParaRPr lang="en-US" sz="1800" b="1" dirty="0">
                        <a:solidFill>
                          <a:schemeClr val="tx1"/>
                        </a:solidFill>
                        <a:effectLst/>
                      </a:endParaRPr>
                    </a:p>
                    <a:p>
                      <a:pPr marL="0" marR="0">
                        <a:lnSpc>
                          <a:spcPct val="115000"/>
                        </a:lnSpc>
                        <a:spcBef>
                          <a:spcPts val="0"/>
                        </a:spcBef>
                        <a:spcAft>
                          <a:spcPts val="0"/>
                        </a:spcAft>
                      </a:pPr>
                      <a:r>
                        <a:rPr lang="en-US" sz="800" b="1" dirty="0">
                          <a:solidFill>
                            <a:schemeClr val="tx1"/>
                          </a:solidFill>
                          <a:effectLst/>
                        </a:rPr>
                        <a:t> </a:t>
                      </a:r>
                      <a:endParaRPr lang="en-US" sz="800" b="1" dirty="0" smtClean="0">
                        <a:solidFill>
                          <a:schemeClr val="tx1"/>
                        </a:solidFill>
                        <a:effectLst/>
                      </a:endParaRPr>
                    </a:p>
                    <a:p>
                      <a:pPr marL="0" marR="0">
                        <a:lnSpc>
                          <a:spcPct val="115000"/>
                        </a:lnSpc>
                        <a:spcBef>
                          <a:spcPts val="0"/>
                        </a:spcBef>
                        <a:spcAft>
                          <a:spcPts val="0"/>
                        </a:spcAft>
                      </a:pPr>
                      <a:r>
                        <a:rPr lang="en-US" sz="1800" b="1" dirty="0" smtClean="0">
                          <a:solidFill>
                            <a:schemeClr val="tx1"/>
                          </a:solidFill>
                          <a:effectLst/>
                        </a:rPr>
                        <a:t>Utilize </a:t>
                      </a:r>
                      <a:r>
                        <a:rPr lang="en-US" sz="1800" b="1" dirty="0">
                          <a:solidFill>
                            <a:schemeClr val="tx1"/>
                          </a:solidFill>
                          <a:effectLst/>
                        </a:rPr>
                        <a:t>initial response protocols for the overarching goals of containment, control, or eradication at the onset of plant health </a:t>
                      </a:r>
                      <a:r>
                        <a:rPr lang="en-US" sz="1800" b="1" dirty="0" smtClean="0">
                          <a:solidFill>
                            <a:schemeClr val="tx1"/>
                          </a:solidFill>
                          <a:effectLst/>
                        </a:rPr>
                        <a:t>emergencies. </a:t>
                      </a:r>
                      <a:endParaRPr lang="en-US" sz="1800" b="1" dirty="0">
                        <a:solidFill>
                          <a:schemeClr val="tx1"/>
                        </a:solidFill>
                        <a:effectLst/>
                      </a:endParaRPr>
                    </a:p>
                    <a:p>
                      <a:pPr marL="0" marR="0">
                        <a:lnSpc>
                          <a:spcPct val="115000"/>
                        </a:lnSpc>
                        <a:spcBef>
                          <a:spcPts val="0"/>
                        </a:spcBef>
                        <a:spcAft>
                          <a:spcPts val="0"/>
                        </a:spcAft>
                      </a:pPr>
                      <a:r>
                        <a:rPr lang="en-US" sz="800" b="1" dirty="0">
                          <a:solidFill>
                            <a:schemeClr val="tx1"/>
                          </a:solidFill>
                          <a:effectLst/>
                        </a:rPr>
                        <a:t> </a:t>
                      </a:r>
                      <a:endParaRPr lang="en-US" sz="800" b="1" dirty="0" smtClean="0">
                        <a:solidFill>
                          <a:schemeClr val="tx1"/>
                        </a:solidFill>
                        <a:effectLst/>
                      </a:endParaRPr>
                    </a:p>
                    <a:p>
                      <a:pPr marL="0" marR="0">
                        <a:lnSpc>
                          <a:spcPct val="115000"/>
                        </a:lnSpc>
                        <a:spcBef>
                          <a:spcPts val="0"/>
                        </a:spcBef>
                        <a:spcAft>
                          <a:spcPts val="0"/>
                        </a:spcAft>
                      </a:pPr>
                      <a:r>
                        <a:rPr lang="en-US" sz="1800" b="1" dirty="0" smtClean="0">
                          <a:solidFill>
                            <a:schemeClr val="tx1"/>
                          </a:solidFill>
                          <a:effectLst/>
                        </a:rPr>
                        <a:t>Prepare </a:t>
                      </a:r>
                      <a:r>
                        <a:rPr lang="en-US" sz="1800" b="1" dirty="0">
                          <a:solidFill>
                            <a:schemeClr val="tx1"/>
                          </a:solidFill>
                          <a:effectLst/>
                        </a:rPr>
                        <a:t>the agency and </a:t>
                      </a:r>
                      <a:r>
                        <a:rPr lang="en-US" sz="1800" b="1" dirty="0" smtClean="0">
                          <a:solidFill>
                            <a:schemeClr val="tx1"/>
                          </a:solidFill>
                          <a:effectLst/>
                        </a:rPr>
                        <a:t>cooperators in </a:t>
                      </a:r>
                      <a:r>
                        <a:rPr lang="en-US" sz="1800" b="1" dirty="0">
                          <a:solidFill>
                            <a:schemeClr val="tx1"/>
                          </a:solidFill>
                          <a:effectLst/>
                        </a:rPr>
                        <a:t>the use of the Incident Command System (ICS</a:t>
                      </a:r>
                      <a:r>
                        <a:rPr lang="en-US" sz="1800" b="1" dirty="0" smtClean="0">
                          <a:solidFill>
                            <a:schemeClr val="tx1"/>
                          </a:solidFill>
                          <a:effectLst/>
                        </a:rPr>
                        <a:t>). </a:t>
                      </a:r>
                      <a:endParaRPr lang="en-US" sz="1800" b="1" dirty="0">
                        <a:solidFill>
                          <a:schemeClr val="tx1"/>
                        </a:solidFill>
                        <a:effectLst/>
                      </a:endParaRPr>
                    </a:p>
                    <a:p>
                      <a:pPr marL="0" marR="0">
                        <a:lnSpc>
                          <a:spcPct val="115000"/>
                        </a:lnSpc>
                        <a:spcBef>
                          <a:spcPts val="0"/>
                        </a:spcBef>
                        <a:spcAft>
                          <a:spcPts val="0"/>
                        </a:spcAft>
                      </a:pPr>
                      <a:r>
                        <a:rPr lang="en-US" sz="1400" b="1" dirty="0">
                          <a:solidFill>
                            <a:schemeClr val="tx1"/>
                          </a:solidFill>
                          <a:effectLst/>
                        </a:rPr>
                        <a:t> </a:t>
                      </a:r>
                      <a:endParaRPr lang="en-US" sz="800" b="1" dirty="0" smtClean="0">
                        <a:solidFill>
                          <a:schemeClr val="tx1"/>
                        </a:solidFill>
                        <a:effectLst/>
                      </a:endParaRPr>
                    </a:p>
                    <a:p>
                      <a:pPr marL="0" marR="0">
                        <a:lnSpc>
                          <a:spcPct val="115000"/>
                        </a:lnSpc>
                        <a:spcBef>
                          <a:spcPts val="0"/>
                        </a:spcBef>
                        <a:spcAft>
                          <a:spcPts val="0"/>
                        </a:spcAft>
                      </a:pPr>
                      <a:r>
                        <a:rPr lang="en-US" sz="1800" b="1" dirty="0" smtClean="0">
                          <a:solidFill>
                            <a:schemeClr val="tx1"/>
                          </a:solidFill>
                          <a:effectLst/>
                        </a:rPr>
                        <a:t>Provide </a:t>
                      </a:r>
                      <a:r>
                        <a:rPr lang="en-US" sz="1800" b="1" dirty="0">
                          <a:solidFill>
                            <a:schemeClr val="tx1"/>
                          </a:solidFill>
                          <a:effectLst/>
                        </a:rPr>
                        <a:t>technical assistance prior to, during, and immediately following the development of a plant health emergency </a:t>
                      </a:r>
                      <a:r>
                        <a:rPr lang="en-US" sz="1800" b="1" dirty="0" smtClean="0">
                          <a:solidFill>
                            <a:schemeClr val="tx1"/>
                          </a:solidFill>
                          <a:effectLst/>
                        </a:rPr>
                        <a:t>, including the </a:t>
                      </a:r>
                      <a:r>
                        <a:rPr lang="en-US" sz="1800" b="1" dirty="0">
                          <a:solidFill>
                            <a:schemeClr val="tx1"/>
                          </a:solidFill>
                          <a:effectLst/>
                        </a:rPr>
                        <a:t>development of New Pest Response Guidelines </a:t>
                      </a:r>
                      <a:r>
                        <a:rPr lang="en-US" sz="1800" b="1" baseline="0" dirty="0" smtClean="0">
                          <a:solidFill>
                            <a:schemeClr val="tx1"/>
                          </a:solidFill>
                          <a:effectLst/>
                        </a:rPr>
                        <a:t> </a:t>
                      </a:r>
                      <a:r>
                        <a:rPr lang="en-US" sz="1800" b="1" baseline="0" dirty="0" smtClean="0">
                          <a:solidFill>
                            <a:srgbClr val="FF0000"/>
                          </a:solidFill>
                          <a:effectLst/>
                        </a:rPr>
                        <a:t>19.5%</a:t>
                      </a:r>
                      <a:endParaRPr lang="en-US" sz="1800" b="1" dirty="0">
                        <a:solidFill>
                          <a:srgbClr val="FF0000"/>
                        </a:solidFill>
                        <a:effectLst/>
                        <a:latin typeface="Calibri"/>
                        <a:ea typeface="Calibri"/>
                        <a:cs typeface="Times New Roman"/>
                      </a:endParaRPr>
                    </a:p>
                  </a:txBody>
                  <a:tcPr marL="68580" marR="68580" marT="0" marB="0">
                    <a:solidFill>
                      <a:schemeClr val="accent1">
                        <a:lumMod val="20000"/>
                        <a:lumOff val="80000"/>
                      </a:schemeClr>
                    </a:solidFill>
                  </a:tcPr>
                </a:tc>
              </a:tr>
            </a:tbl>
          </a:graphicData>
        </a:graphic>
      </p:graphicFrame>
    </p:spTree>
    <p:extLst>
      <p:ext uri="{BB962C8B-B14F-4D97-AF65-F5344CB8AC3E}">
        <p14:creationId xmlns:p14="http://schemas.microsoft.com/office/powerpoint/2010/main" val="34355253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839200" cy="933450"/>
          </a:xfrm>
          <a:solidFill>
            <a:srgbClr val="002D5B"/>
          </a:solidFill>
          <a:effectLst>
            <a:glow rad="63500">
              <a:schemeClr val="bg1">
                <a:lumMod val="65000"/>
                <a:alpha val="40000"/>
              </a:schemeClr>
            </a:glow>
          </a:effectLst>
        </p:spPr>
        <p:txBody>
          <a:bodyPr>
            <a:normAutofit/>
          </a:bodyPr>
          <a:lstStyle/>
          <a:p>
            <a:r>
              <a:rPr lang="en-US" dirty="0" smtClean="0">
                <a:solidFill>
                  <a:schemeClr val="bg1"/>
                </a:solidFill>
              </a:rPr>
              <a:t>FY19 Budget</a:t>
            </a:r>
            <a:endParaRPr lang="en-US" dirty="0">
              <a:solidFill>
                <a:schemeClr val="bg1"/>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29571775"/>
              </p:ext>
            </p:extLst>
          </p:nvPr>
        </p:nvGraphicFramePr>
        <p:xfrm>
          <a:off x="152400" y="1287900"/>
          <a:ext cx="8839200" cy="4350900"/>
        </p:xfrm>
        <a:graphic>
          <a:graphicData uri="http://schemas.openxmlformats.org/drawingml/2006/table">
            <a:tbl>
              <a:tblPr>
                <a:tableStyleId>{5C22544A-7EE6-4342-B048-85BDC9FD1C3A}</a:tableStyleId>
              </a:tblPr>
              <a:tblGrid>
                <a:gridCol w="2362200"/>
                <a:gridCol w="2438400"/>
                <a:gridCol w="2380534"/>
                <a:gridCol w="1658066"/>
              </a:tblGrid>
              <a:tr h="495180">
                <a:tc>
                  <a:txBody>
                    <a:bodyPr/>
                    <a:lstStyle/>
                    <a:p>
                      <a:pPr algn="l" fontAlgn="b"/>
                      <a:r>
                        <a:rPr lang="en-US" sz="1400" u="none" strike="noStrike" dirty="0">
                          <a:effectLst/>
                        </a:rPr>
                        <a:t> </a:t>
                      </a:r>
                      <a:endParaRPr lang="en-US" sz="1400" b="1"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b="1" i="0" u="none" strike="noStrike" dirty="0" smtClean="0">
                          <a:solidFill>
                            <a:srgbClr val="000000"/>
                          </a:solidFill>
                          <a:effectLst/>
                          <a:latin typeface="Calibri"/>
                        </a:rPr>
                        <a:t>Plant Pest &amp;</a:t>
                      </a:r>
                      <a:r>
                        <a:rPr lang="en-US" sz="1800" b="1" i="0" u="none" strike="noStrike" baseline="0" dirty="0" smtClean="0">
                          <a:solidFill>
                            <a:srgbClr val="000000"/>
                          </a:solidFill>
                          <a:effectLst/>
                          <a:latin typeface="Calibri"/>
                        </a:rPr>
                        <a:t> Disease Management</a:t>
                      </a:r>
                      <a:endParaRPr lang="en-US" sz="1800" b="1"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b="1" u="none" strike="noStrike" dirty="0" smtClean="0">
                          <a:effectLst/>
                        </a:rPr>
                        <a:t>National Clean Plant Network</a:t>
                      </a:r>
                      <a:endParaRPr lang="en-US" sz="1800" b="1"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b="1" u="none" strike="noStrike" dirty="0">
                          <a:effectLst/>
                        </a:rPr>
                        <a:t>Total</a:t>
                      </a:r>
                      <a:endParaRPr lang="en-US" sz="1800" b="1"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547926">
                <a:tc>
                  <a:txBody>
                    <a:bodyPr/>
                    <a:lstStyle/>
                    <a:p>
                      <a:pPr marL="114300" indent="0" algn="l" fontAlgn="b"/>
                      <a:r>
                        <a:rPr lang="en-US" sz="1800" b="1" u="none" strike="noStrike" dirty="0">
                          <a:solidFill>
                            <a:schemeClr val="tx1"/>
                          </a:solidFill>
                          <a:effectLst/>
                        </a:rPr>
                        <a:t>Appropriated</a:t>
                      </a:r>
                      <a:endParaRPr lang="en-US" sz="1800" b="1"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indent="0" algn="l" fontAlgn="b"/>
                      <a:r>
                        <a:rPr lang="en-US" sz="1800" b="1" i="0" u="none" strike="noStrike" dirty="0" smtClean="0">
                          <a:solidFill>
                            <a:schemeClr val="tx1"/>
                          </a:solidFill>
                          <a:effectLst/>
                          <a:latin typeface="Calibri"/>
                        </a:rPr>
                        <a:t>68,500,000</a:t>
                      </a:r>
                      <a:endParaRPr lang="en-US" sz="1800" b="1"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571500" indent="0" algn="l" fontAlgn="b"/>
                      <a:r>
                        <a:rPr lang="en-US" sz="1800" u="none" strike="noStrike" dirty="0" smtClean="0">
                          <a:solidFill>
                            <a:schemeClr val="tx1"/>
                          </a:solidFill>
                          <a:effectLst/>
                        </a:rPr>
                        <a:t>6,500,000 </a:t>
                      </a:r>
                      <a:endParaRPr lang="en-US" sz="1800" b="1"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228600" indent="0" algn="l" fontAlgn="b"/>
                      <a:r>
                        <a:rPr lang="en-US" sz="1800" b="1" u="none" strike="noStrike" dirty="0" smtClean="0">
                          <a:solidFill>
                            <a:schemeClr val="tx1"/>
                          </a:solidFill>
                          <a:effectLst/>
                        </a:rPr>
                        <a:t>75,000,000 </a:t>
                      </a:r>
                      <a:endParaRPr lang="en-US" sz="1800" b="1"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259080">
                <a:tc>
                  <a:txBody>
                    <a:bodyPr/>
                    <a:lstStyle/>
                    <a:p>
                      <a:pPr marL="114300" indent="0" algn="l" fontAlgn="b"/>
                      <a:r>
                        <a:rPr lang="en-US" sz="1800" b="1" u="none" strike="noStrike" dirty="0">
                          <a:solidFill>
                            <a:schemeClr val="tx1"/>
                          </a:solidFill>
                          <a:effectLst/>
                        </a:rPr>
                        <a:t>Sequester %</a:t>
                      </a:r>
                      <a:endParaRPr lang="en-US" sz="1800" b="1"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14300" indent="0" algn="ctr" fontAlgn="b"/>
                      <a:r>
                        <a:rPr lang="en-US" sz="1800" b="0" i="0" u="none" strike="noStrike" dirty="0" smtClean="0">
                          <a:solidFill>
                            <a:srgbClr val="FF0000"/>
                          </a:solidFill>
                          <a:effectLst/>
                          <a:latin typeface="Calibri"/>
                        </a:rPr>
                        <a:t>6.20%</a:t>
                      </a:r>
                      <a:endParaRPr lang="en-US" sz="1800" b="0" i="0" u="none" strike="noStrike" dirty="0">
                        <a:solidFill>
                          <a:srgbClr val="FF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14300" indent="0" algn="ctr" fontAlgn="b"/>
                      <a:r>
                        <a:rPr lang="en-US" sz="1800" u="none" strike="noStrike" dirty="0">
                          <a:solidFill>
                            <a:srgbClr val="FF0000"/>
                          </a:solidFill>
                          <a:effectLst/>
                        </a:rPr>
                        <a:t>0%</a:t>
                      </a:r>
                      <a:endParaRPr lang="en-US" sz="1800" b="0" i="0" u="none" strike="noStrike" dirty="0">
                        <a:solidFill>
                          <a:srgbClr val="FF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800" u="none" strike="noStrike" dirty="0">
                          <a:solidFill>
                            <a:schemeClr val="tx1"/>
                          </a:solidFill>
                          <a:effectLst/>
                        </a:rPr>
                        <a:t>                                 </a:t>
                      </a:r>
                      <a:r>
                        <a:rPr lang="en-US" sz="1800" u="none" strike="noStrike" dirty="0" smtClean="0">
                          <a:solidFill>
                            <a:schemeClr val="tx1"/>
                          </a:solidFill>
                          <a:effectLst/>
                        </a:rPr>
                        <a:t>   </a:t>
                      </a:r>
                      <a:endParaRPr lang="en-US" sz="1800" b="0"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6474">
                <a:tc>
                  <a:txBody>
                    <a:bodyPr/>
                    <a:lstStyle/>
                    <a:p>
                      <a:pPr marL="114300" indent="0" algn="l" fontAlgn="b"/>
                      <a:r>
                        <a:rPr lang="en-US" sz="1800" b="1" u="none" strike="noStrike" dirty="0" smtClean="0">
                          <a:solidFill>
                            <a:schemeClr val="tx1"/>
                          </a:solidFill>
                          <a:effectLst/>
                        </a:rPr>
                        <a:t>Sequester Amount</a:t>
                      </a:r>
                      <a:endParaRPr lang="en-US" sz="1800" b="1"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571500" indent="0" algn="l" fontAlgn="b"/>
                      <a:r>
                        <a:rPr lang="en-US" sz="1800" b="0" i="0" u="none" strike="noStrike" dirty="0" smtClean="0">
                          <a:solidFill>
                            <a:schemeClr val="tx1"/>
                          </a:solidFill>
                          <a:effectLst/>
                          <a:latin typeface="Calibri"/>
                        </a:rPr>
                        <a:t>4,650,000</a:t>
                      </a:r>
                      <a:endParaRPr lang="en-US" sz="1800" b="0"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800" u="none" strike="noStrike" dirty="0">
                          <a:solidFill>
                            <a:schemeClr val="tx1"/>
                          </a:solidFill>
                          <a:effectLst/>
                        </a:rPr>
                        <a:t> </a:t>
                      </a:r>
                      <a:r>
                        <a:rPr lang="en-US" sz="1800" u="none" strike="noStrike" dirty="0" smtClean="0">
                          <a:solidFill>
                            <a:schemeClr val="tx1"/>
                          </a:solidFill>
                          <a:effectLst/>
                        </a:rPr>
                        <a:t>          n/a</a:t>
                      </a:r>
                      <a:endParaRPr lang="en-US" sz="1800" b="0"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800" u="none" strike="noStrike" dirty="0">
                          <a:solidFill>
                            <a:schemeClr val="tx1"/>
                          </a:solidFill>
                          <a:effectLst/>
                        </a:rPr>
                        <a:t> </a:t>
                      </a:r>
                      <a:endParaRPr lang="en-US" sz="1800" b="1"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1714">
                <a:tc>
                  <a:txBody>
                    <a:bodyPr/>
                    <a:lstStyle/>
                    <a:p>
                      <a:pPr marL="114300" indent="0" algn="l" fontAlgn="b"/>
                      <a:r>
                        <a:rPr lang="en-US" sz="1800" b="1" u="none" strike="noStrike" dirty="0" smtClean="0">
                          <a:solidFill>
                            <a:schemeClr val="tx1"/>
                          </a:solidFill>
                          <a:effectLst/>
                        </a:rPr>
                        <a:t>Net to </a:t>
                      </a:r>
                      <a:r>
                        <a:rPr lang="en-US" sz="1800" b="1" u="none" strike="noStrike" dirty="0">
                          <a:solidFill>
                            <a:schemeClr val="tx1"/>
                          </a:solidFill>
                          <a:effectLst/>
                        </a:rPr>
                        <a:t>APHIS</a:t>
                      </a:r>
                      <a:endParaRPr lang="en-US" sz="1800" b="1"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indent="0" algn="l" fontAlgn="b"/>
                      <a:r>
                        <a:rPr lang="en-US" sz="1800" b="1" i="0" u="none" strike="noStrike" dirty="0" smtClean="0">
                          <a:solidFill>
                            <a:schemeClr val="tx1"/>
                          </a:solidFill>
                          <a:effectLst/>
                          <a:latin typeface="Calibri"/>
                        </a:rPr>
                        <a:t>63,850,000</a:t>
                      </a:r>
                      <a:endParaRPr lang="en-US" sz="1800" b="1"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571500" indent="0" algn="l" fontAlgn="b"/>
                      <a:r>
                        <a:rPr lang="en-US" sz="1800" b="0" u="none" strike="noStrike" dirty="0" smtClean="0">
                          <a:solidFill>
                            <a:schemeClr val="tx1"/>
                          </a:solidFill>
                          <a:effectLst/>
                        </a:rPr>
                        <a:t>6,500,000 </a:t>
                      </a:r>
                      <a:endParaRPr lang="en-US" sz="1800" b="0"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228600" indent="0" algn="l" fontAlgn="b"/>
                      <a:r>
                        <a:rPr lang="en-US" sz="1800" b="0" u="none" strike="noStrike" dirty="0" smtClean="0">
                          <a:solidFill>
                            <a:schemeClr val="tx1"/>
                          </a:solidFill>
                          <a:effectLst/>
                        </a:rPr>
                        <a:t>70,350,000 </a:t>
                      </a:r>
                      <a:endParaRPr lang="en-US" sz="1800" b="0"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273963">
                <a:tc>
                  <a:txBody>
                    <a:bodyPr/>
                    <a:lstStyle/>
                    <a:p>
                      <a:pPr marL="114300" indent="0" algn="l" fontAlgn="b"/>
                      <a:r>
                        <a:rPr lang="en-US" sz="1800" b="1" u="none" strike="noStrike" dirty="0">
                          <a:solidFill>
                            <a:schemeClr val="tx1"/>
                          </a:solidFill>
                          <a:effectLst/>
                        </a:rPr>
                        <a:t>APHIS Indirect %</a:t>
                      </a:r>
                      <a:endParaRPr lang="en-US" sz="1800" b="1"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14300" indent="0" algn="ctr" fontAlgn="b"/>
                      <a:r>
                        <a:rPr lang="en-US" sz="1800" b="0" i="0" u="none" strike="noStrike" dirty="0" smtClean="0">
                          <a:solidFill>
                            <a:srgbClr val="FF0000"/>
                          </a:solidFill>
                          <a:effectLst/>
                          <a:latin typeface="Calibri"/>
                        </a:rPr>
                        <a:t>(4.85%)</a:t>
                      </a:r>
                      <a:endParaRPr lang="en-US" sz="1800" b="0" i="0" u="none" strike="noStrike" dirty="0">
                        <a:solidFill>
                          <a:srgbClr val="FF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14300" indent="0" algn="ctr" fontAlgn="b"/>
                      <a:r>
                        <a:rPr lang="en-US" sz="1800" u="none" strike="noStrike" dirty="0" smtClean="0">
                          <a:solidFill>
                            <a:srgbClr val="FF0000"/>
                          </a:solidFill>
                          <a:effectLst/>
                        </a:rPr>
                        <a:t>(4.85%)</a:t>
                      </a:r>
                      <a:endParaRPr lang="en-US" sz="1800" b="0" i="0" u="none" strike="noStrike" dirty="0">
                        <a:solidFill>
                          <a:srgbClr val="FF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800" u="none" strike="noStrike" dirty="0">
                          <a:solidFill>
                            <a:schemeClr val="tx1"/>
                          </a:solidFill>
                          <a:effectLst/>
                        </a:rPr>
                        <a:t> </a:t>
                      </a:r>
                      <a:endParaRPr lang="en-US" sz="1800" b="0"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10766">
                <a:tc>
                  <a:txBody>
                    <a:bodyPr/>
                    <a:lstStyle/>
                    <a:p>
                      <a:pPr marL="114300" indent="0" algn="l" fontAlgn="b"/>
                      <a:r>
                        <a:rPr lang="en-US" sz="1800" b="1" u="none" strike="noStrike" dirty="0">
                          <a:solidFill>
                            <a:schemeClr val="tx1"/>
                          </a:solidFill>
                          <a:effectLst/>
                        </a:rPr>
                        <a:t>APHIS Indirect  </a:t>
                      </a:r>
                      <a:endParaRPr lang="en-US" sz="1800" b="1"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571500" indent="0" algn="ctr" fontAlgn="b"/>
                      <a:r>
                        <a:rPr lang="en-US" sz="1800" b="0" i="0" u="none" strike="noStrike" dirty="0" smtClean="0">
                          <a:solidFill>
                            <a:schemeClr val="tx1"/>
                          </a:solidFill>
                          <a:effectLst/>
                          <a:latin typeface="Calibri"/>
                        </a:rPr>
                        <a:t>n/a</a:t>
                      </a:r>
                      <a:endParaRPr lang="en-US" sz="1800" b="0"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42950" indent="0" algn="ctr" fontAlgn="b">
                        <a:tabLst/>
                      </a:pPr>
                      <a:r>
                        <a:rPr lang="en-US" sz="1800" b="0" i="0" u="none" strike="noStrike" dirty="0" smtClean="0">
                          <a:solidFill>
                            <a:schemeClr val="tx1"/>
                          </a:solidFill>
                          <a:effectLst/>
                          <a:latin typeface="Calibri"/>
                        </a:rPr>
                        <a:t>n/a</a:t>
                      </a:r>
                      <a:endParaRPr lang="en-US" sz="1800" b="0"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indent="0" algn="ctr" fontAlgn="b"/>
                      <a:endParaRPr lang="en-US" sz="1800" b="1"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546740">
                <a:tc>
                  <a:txBody>
                    <a:bodyPr/>
                    <a:lstStyle/>
                    <a:p>
                      <a:pPr marL="114300" indent="0" algn="l" fontAlgn="b"/>
                      <a:r>
                        <a:rPr lang="en-US" sz="1800" b="1" i="0" u="none" strike="noStrike" kern="1200" dirty="0">
                          <a:solidFill>
                            <a:schemeClr val="tx1"/>
                          </a:solidFill>
                          <a:effectLst/>
                          <a:latin typeface="Calibri"/>
                          <a:ea typeface="+mn-ea"/>
                          <a:cs typeface="+mn-cs"/>
                        </a:rPr>
                        <a:t>Net </a:t>
                      </a:r>
                      <a:r>
                        <a:rPr lang="en-US" sz="1800" b="1" i="0" u="none" strike="noStrike" kern="1200" dirty="0" smtClean="0">
                          <a:solidFill>
                            <a:schemeClr val="tx1"/>
                          </a:solidFill>
                          <a:effectLst/>
                          <a:latin typeface="Calibri"/>
                          <a:ea typeface="+mn-ea"/>
                          <a:cs typeface="+mn-cs"/>
                        </a:rPr>
                        <a:t>to PPQ</a:t>
                      </a:r>
                      <a:endParaRPr lang="en-US" sz="1800" b="1" i="0" u="none" strike="noStrike" kern="1200" dirty="0">
                        <a:solidFill>
                          <a:schemeClr val="tx1"/>
                        </a:solidFill>
                        <a:effectLst/>
                        <a:latin typeface="Calibri"/>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marR="0" lvl="0" indent="0" algn="l" defTabSz="914400" rtl="0" eaLnBrk="1" fontAlgn="b" latinLnBrk="0" hangingPunct="1">
                        <a:lnSpc>
                          <a:spcPct val="100000"/>
                        </a:lnSpc>
                        <a:spcBef>
                          <a:spcPts val="0"/>
                        </a:spcBef>
                        <a:spcAft>
                          <a:spcPts val="0"/>
                        </a:spcAft>
                        <a:buClrTx/>
                        <a:buSzTx/>
                        <a:buFontTx/>
                        <a:buNone/>
                        <a:tabLst/>
                        <a:defRPr/>
                      </a:pPr>
                      <a:r>
                        <a:rPr lang="en-US" sz="1800" b="1" i="0" u="none" strike="noStrike" dirty="0" smtClean="0">
                          <a:solidFill>
                            <a:schemeClr val="tx1"/>
                          </a:solidFill>
                          <a:effectLst/>
                          <a:latin typeface="+mn-lt"/>
                        </a:rPr>
                        <a:t>63,850,000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571500" indent="0" algn="l" fontAlgn="b"/>
                      <a:r>
                        <a:rPr lang="en-US" sz="1800" b="0" i="0" u="none" strike="noStrike" kern="1200" dirty="0" smtClean="0">
                          <a:solidFill>
                            <a:schemeClr val="tx1"/>
                          </a:solidFill>
                          <a:effectLst/>
                          <a:latin typeface="Calibri"/>
                          <a:ea typeface="+mn-ea"/>
                          <a:cs typeface="+mn-cs"/>
                        </a:rPr>
                        <a:t>6,500,000 </a:t>
                      </a:r>
                      <a:endParaRPr lang="en-US" sz="1800" b="0" i="0" u="none" strike="noStrike" kern="1200" dirty="0">
                        <a:solidFill>
                          <a:schemeClr val="tx1"/>
                        </a:solidFill>
                        <a:effectLst/>
                        <a:latin typeface="Calibri"/>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228600" indent="0" algn="l" fontAlgn="b"/>
                      <a:r>
                        <a:rPr lang="en-US" sz="1800" b="0" i="0" u="none" strike="noStrike" dirty="0" smtClean="0">
                          <a:solidFill>
                            <a:schemeClr val="tx1"/>
                          </a:solidFill>
                          <a:effectLst/>
                          <a:latin typeface="+mn-lt"/>
                        </a:rPr>
                        <a:t>XXX</a:t>
                      </a:r>
                      <a:endParaRPr lang="en-US" sz="1800" b="0" i="0" u="none" strike="noStrike" dirty="0">
                        <a:solidFill>
                          <a:schemeClr val="tx1"/>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bl>
          </a:graphicData>
        </a:graphic>
      </p:graphicFrame>
    </p:spTree>
    <p:extLst>
      <p:ext uri="{BB962C8B-B14F-4D97-AF65-F5344CB8AC3E}">
        <p14:creationId xmlns:p14="http://schemas.microsoft.com/office/powerpoint/2010/main" val="19445057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09550" y="5867400"/>
            <a:ext cx="7315200" cy="584775"/>
          </a:xfrm>
          <a:prstGeom prst="rect">
            <a:avLst/>
          </a:prstGeom>
          <a:noFill/>
        </p:spPr>
        <p:txBody>
          <a:bodyPr wrap="square" rtlCol="0">
            <a:spAutoFit/>
          </a:bodyPr>
          <a:lstStyle/>
          <a:p>
            <a:r>
              <a:rPr lang="en-US" sz="1600" dirty="0" smtClean="0"/>
              <a:t>*$489,367 direct costs (salaries &amp; travel); Goal 1–7 &amp; funded RR subtotal $59,857,978</a:t>
            </a:r>
          </a:p>
          <a:p>
            <a:r>
              <a:rPr lang="en-US" sz="1600" dirty="0" smtClean="0"/>
              <a:t>**RR=remaining $3,992,022 RR balance available for new emergency program</a:t>
            </a:r>
            <a:endParaRPr lang="en-US" sz="1600" dirty="0"/>
          </a:p>
        </p:txBody>
      </p:sp>
      <p:graphicFrame>
        <p:nvGraphicFramePr>
          <p:cNvPr id="4" name="Object 3"/>
          <p:cNvGraphicFramePr>
            <a:graphicFrameLocks noChangeAspect="1"/>
          </p:cNvGraphicFramePr>
          <p:nvPr>
            <p:extLst>
              <p:ext uri="{D42A27DB-BD31-4B8C-83A1-F6EECF244321}">
                <p14:modId xmlns:p14="http://schemas.microsoft.com/office/powerpoint/2010/main" val="1677339058"/>
              </p:ext>
            </p:extLst>
          </p:nvPr>
        </p:nvGraphicFramePr>
        <p:xfrm>
          <a:off x="685800" y="1270000"/>
          <a:ext cx="7980363" cy="4013200"/>
        </p:xfrm>
        <a:graphic>
          <a:graphicData uri="http://schemas.openxmlformats.org/presentationml/2006/ole">
            <mc:AlternateContent xmlns:mc="http://schemas.openxmlformats.org/markup-compatibility/2006">
              <mc:Choice xmlns:v="urn:schemas-microsoft-com:vml" Requires="v">
                <p:oleObj spid="_x0000_s2188" name="Worksheet" r:id="rId4" imgW="4508665" imgH="1911519" progId="Excel.Sheet.12">
                  <p:embed/>
                </p:oleObj>
              </mc:Choice>
              <mc:Fallback>
                <p:oleObj name="Worksheet" r:id="rId4" imgW="4508665" imgH="1911519" progId="Excel.Sheet.12">
                  <p:embed/>
                  <p:pic>
                    <p:nvPicPr>
                      <p:cNvPr id="0" name=""/>
                      <p:cNvPicPr/>
                      <p:nvPr/>
                    </p:nvPicPr>
                    <p:blipFill>
                      <a:blip r:embed="rId5"/>
                      <a:stretch>
                        <a:fillRect/>
                      </a:stretch>
                    </p:blipFill>
                    <p:spPr>
                      <a:xfrm>
                        <a:off x="685800" y="1270000"/>
                        <a:ext cx="7980363" cy="4013200"/>
                      </a:xfrm>
                      <a:prstGeom prst="rect">
                        <a:avLst/>
                      </a:prstGeom>
                    </p:spPr>
                  </p:pic>
                </p:oleObj>
              </mc:Fallback>
            </mc:AlternateContent>
          </a:graphicData>
        </a:graphic>
      </p:graphicFrame>
      <p:sp>
        <p:nvSpPr>
          <p:cNvPr id="2" name="Title 1"/>
          <p:cNvSpPr>
            <a:spLocks noGrp="1"/>
          </p:cNvSpPr>
          <p:nvPr>
            <p:ph type="title"/>
          </p:nvPr>
        </p:nvSpPr>
        <p:spPr>
          <a:xfrm>
            <a:off x="209550" y="228600"/>
            <a:ext cx="8705850" cy="838200"/>
          </a:xfrm>
          <a:solidFill>
            <a:srgbClr val="002D5B"/>
          </a:solidFill>
          <a:effectLst>
            <a:glow rad="63500">
              <a:schemeClr val="bg1">
                <a:lumMod val="65000"/>
                <a:alpha val="40000"/>
              </a:schemeClr>
            </a:glow>
          </a:effectLst>
        </p:spPr>
        <p:txBody>
          <a:bodyPr>
            <a:normAutofit fontScale="90000"/>
          </a:bodyPr>
          <a:lstStyle/>
          <a:p>
            <a:r>
              <a:rPr lang="en-US" sz="4000" dirty="0" smtClean="0">
                <a:solidFill>
                  <a:schemeClr val="bg1"/>
                </a:solidFill>
              </a:rPr>
              <a:t>FY19 Projects Received/Funded</a:t>
            </a:r>
            <a:r>
              <a:rPr lang="en-US" dirty="0" smtClean="0">
                <a:solidFill>
                  <a:schemeClr val="bg1"/>
                </a:solidFill>
              </a:rPr>
              <a:t/>
            </a:r>
            <a:br>
              <a:rPr lang="en-US" dirty="0" smtClean="0">
                <a:solidFill>
                  <a:schemeClr val="bg1"/>
                </a:solidFill>
              </a:rPr>
            </a:br>
            <a:r>
              <a:rPr lang="en-US" sz="1800" b="1" dirty="0">
                <a:solidFill>
                  <a:schemeClr val="bg1"/>
                </a:solidFill>
                <a:ea typeface="Times New Roman" pitchFamily="18" charset="0"/>
                <a:cs typeface="Times New Roman" pitchFamily="18" charset="0"/>
              </a:rPr>
              <a:t>Plant Pest and Disease Management and Disaster Prevention Program</a:t>
            </a:r>
            <a:endParaRPr lang="en-US" dirty="0">
              <a:solidFill>
                <a:schemeClr val="bg1"/>
              </a:solidFill>
            </a:endParaRPr>
          </a:p>
        </p:txBody>
      </p:sp>
      <p:sp>
        <p:nvSpPr>
          <p:cNvPr id="5" name="TextBox 4"/>
          <p:cNvSpPr txBox="1"/>
          <p:nvPr/>
        </p:nvSpPr>
        <p:spPr>
          <a:xfrm>
            <a:off x="209550" y="5486400"/>
            <a:ext cx="8553450" cy="369332"/>
          </a:xfrm>
          <a:prstGeom prst="rect">
            <a:avLst/>
          </a:prstGeom>
          <a:noFill/>
        </p:spPr>
        <p:txBody>
          <a:bodyPr wrap="square" rtlCol="0">
            <a:spAutoFit/>
          </a:bodyPr>
          <a:lstStyle/>
          <a:p>
            <a:pPr algn="ctr"/>
            <a:r>
              <a:rPr lang="en-US" b="1" dirty="0" smtClean="0">
                <a:solidFill>
                  <a:schemeClr val="tx2"/>
                </a:solidFill>
              </a:rPr>
              <a:t>$63,850,000 PPDMDPP + $6,024,227 NCPN = 69,874,227 Total </a:t>
            </a:r>
            <a:endParaRPr lang="en-US" b="1" dirty="0">
              <a:solidFill>
                <a:schemeClr val="tx2"/>
              </a:solidFill>
            </a:endParaRPr>
          </a:p>
        </p:txBody>
      </p:sp>
    </p:spTree>
    <p:extLst>
      <p:ext uri="{BB962C8B-B14F-4D97-AF65-F5344CB8AC3E}">
        <p14:creationId xmlns:p14="http://schemas.microsoft.com/office/powerpoint/2010/main" val="18281985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76534" y="228600"/>
            <a:ext cx="8229600" cy="827964"/>
          </a:xfrm>
          <a:prstGeom prst="rect">
            <a:avLst/>
          </a:prstGeom>
          <a:solidFill>
            <a:srgbClr val="002D5B"/>
          </a:solidFill>
          <a:effectLst>
            <a:glow rad="63500">
              <a:schemeClr val="bg1">
                <a:lumMod val="65000"/>
                <a:alpha val="40000"/>
              </a:schemeClr>
            </a:glow>
          </a:effectLst>
        </p:spPr>
        <p:txBody>
          <a:bodyPr vert="horz" lIns="91440" tIns="45720" rIns="91440" bIns="45720" rtlCol="0" anchor="ctr">
            <a:normAutofit fontScale="4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5800" b="1" dirty="0" smtClean="0">
                <a:solidFill>
                  <a:schemeClr val="bg1"/>
                </a:solidFill>
              </a:rPr>
              <a:t>FY19 Budget </a:t>
            </a:r>
            <a:r>
              <a:rPr lang="en-US" sz="5100" b="1" dirty="0" smtClean="0">
                <a:solidFill>
                  <a:schemeClr val="bg1"/>
                </a:solidFill>
              </a:rPr>
              <a:t>VS. </a:t>
            </a:r>
            <a:r>
              <a:rPr lang="en-US" sz="5800" b="1" dirty="0" smtClean="0">
                <a:solidFill>
                  <a:schemeClr val="bg1"/>
                </a:solidFill>
              </a:rPr>
              <a:t>FY18 Budget</a:t>
            </a:r>
          </a:p>
          <a:p>
            <a:r>
              <a:rPr lang="en-US" sz="5800" b="1" dirty="0" smtClean="0">
                <a:solidFill>
                  <a:schemeClr val="bg1"/>
                </a:solidFill>
              </a:rPr>
              <a:t>Recommended </a:t>
            </a:r>
            <a:r>
              <a:rPr lang="en-US" sz="5800" b="1" dirty="0">
                <a:solidFill>
                  <a:schemeClr val="bg1"/>
                </a:solidFill>
              </a:rPr>
              <a:t>Funding by </a:t>
            </a:r>
            <a:r>
              <a:rPr lang="en-US" sz="5800" b="1" dirty="0" smtClean="0">
                <a:solidFill>
                  <a:schemeClr val="bg1"/>
                </a:solidFill>
              </a:rPr>
              <a:t>Cooperator Type</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759109239"/>
              </p:ext>
            </p:extLst>
          </p:nvPr>
        </p:nvGraphicFramePr>
        <p:xfrm>
          <a:off x="486366" y="1056564"/>
          <a:ext cx="8219768" cy="4873009"/>
        </p:xfrm>
        <a:graphic>
          <a:graphicData uri="http://schemas.openxmlformats.org/drawingml/2006/table">
            <a:tbl>
              <a:tblPr firstRow="1" bandRow="1">
                <a:effectLst/>
                <a:tableStyleId>{5C22544A-7EE6-4342-B048-85BDC9FD1C3A}</a:tableStyleId>
              </a:tblPr>
              <a:tblGrid>
                <a:gridCol w="1522179"/>
                <a:gridCol w="1141635"/>
                <a:gridCol w="1797484"/>
                <a:gridCol w="1217743"/>
                <a:gridCol w="2540727"/>
              </a:tblGrid>
              <a:tr h="381000">
                <a:tc>
                  <a:txBody>
                    <a:bodyPr/>
                    <a:lstStyle/>
                    <a:p>
                      <a:pPr algn="ctr" fontAlgn="b"/>
                      <a:r>
                        <a:rPr lang="en-US" sz="2000" b="1" i="0" u="none" strike="noStrike" dirty="0" smtClean="0">
                          <a:solidFill>
                            <a:schemeClr val="tx1"/>
                          </a:solidFill>
                          <a:effectLst/>
                          <a:latin typeface="Calibri"/>
                        </a:rPr>
                        <a:t>Cooperator</a:t>
                      </a:r>
                      <a:endParaRPr lang="en-US" sz="2000" b="1" i="0" u="none" strike="noStrike" dirty="0">
                        <a:solidFill>
                          <a:schemeClr val="tx1"/>
                        </a:solidFill>
                        <a:effectLst/>
                        <a:latin typeface="Calibri"/>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en-US" sz="2000" b="1" i="0" u="none" strike="noStrike" dirty="0" smtClean="0">
                          <a:solidFill>
                            <a:schemeClr val="tx1"/>
                          </a:solidFill>
                          <a:effectLst/>
                          <a:latin typeface="Calibri"/>
                        </a:rPr>
                        <a:t>FY19</a:t>
                      </a:r>
                    </a:p>
                    <a:p>
                      <a:pPr algn="ctr" fontAlgn="b"/>
                      <a:r>
                        <a:rPr lang="en-US" sz="2000" b="1" i="0" u="none" strike="noStrike" dirty="0" smtClean="0">
                          <a:solidFill>
                            <a:schemeClr val="tx1"/>
                          </a:solidFill>
                          <a:effectLst/>
                          <a:latin typeface="Calibri"/>
                        </a:rPr>
                        <a:t># Projects</a:t>
                      </a:r>
                      <a:endParaRPr lang="en-US" sz="2000" b="1" i="0" u="none" strike="noStrike" dirty="0">
                        <a:solidFill>
                          <a:schemeClr val="tx1"/>
                        </a:solidFill>
                        <a:effectLst/>
                        <a:latin typeface="Calibri"/>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en-US" sz="2000" b="1" i="0" u="none" strike="noStrike" dirty="0" smtClean="0">
                          <a:solidFill>
                            <a:schemeClr val="tx1"/>
                          </a:solidFill>
                          <a:effectLst/>
                          <a:latin typeface="Calibri"/>
                        </a:rPr>
                        <a:t>FY19 Funding</a:t>
                      </a:r>
                      <a:endParaRPr lang="en-US" sz="2000" b="1" i="0" u="none" strike="noStrike" dirty="0">
                        <a:solidFill>
                          <a:schemeClr val="tx1"/>
                        </a:solidFill>
                        <a:effectLst/>
                        <a:latin typeface="Calibri"/>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en-US" sz="2000" b="1" i="0" u="none" strike="noStrike" baseline="0" dirty="0" smtClean="0">
                          <a:solidFill>
                            <a:schemeClr val="tx1"/>
                          </a:solidFill>
                          <a:effectLst/>
                          <a:latin typeface="Calibri"/>
                        </a:rPr>
                        <a:t>FY18 </a:t>
                      </a:r>
                    </a:p>
                    <a:p>
                      <a:pPr algn="ctr" fontAlgn="b"/>
                      <a:r>
                        <a:rPr lang="en-US" sz="2000" b="1" i="0" u="none" strike="noStrike" baseline="0" dirty="0" smtClean="0">
                          <a:solidFill>
                            <a:schemeClr val="tx1"/>
                          </a:solidFill>
                          <a:effectLst/>
                          <a:latin typeface="Calibri"/>
                        </a:rPr>
                        <a:t># Projects</a:t>
                      </a:r>
                      <a:endParaRPr lang="en-US" sz="2000" b="1" i="0" u="none" strike="noStrike" dirty="0">
                        <a:solidFill>
                          <a:schemeClr val="tx1"/>
                        </a:solidFill>
                        <a:effectLst/>
                        <a:latin typeface="Calibri"/>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2000" b="1" i="0" u="none" strike="noStrike" baseline="0" dirty="0" smtClean="0">
                          <a:solidFill>
                            <a:schemeClr val="tx1"/>
                          </a:solidFill>
                          <a:effectLst/>
                          <a:latin typeface="+mn-lt"/>
                        </a:rPr>
                        <a:t>FY18 Funding</a:t>
                      </a:r>
                      <a:endParaRPr lang="en-US" sz="2000" b="1" i="0" u="none" strike="noStrike" dirty="0">
                        <a:solidFill>
                          <a:schemeClr val="tx1"/>
                        </a:solidFill>
                        <a:effectLst/>
                        <a:latin typeface="Calibri"/>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1">
                        <a:lumMod val="20000"/>
                        <a:lumOff val="80000"/>
                      </a:schemeClr>
                    </a:solidFill>
                  </a:tcPr>
                </a:tc>
              </a:tr>
              <a:tr h="315036">
                <a:tc>
                  <a:txBody>
                    <a:bodyPr/>
                    <a:lstStyle/>
                    <a:p>
                      <a:pPr algn="l" fontAlgn="b"/>
                      <a:r>
                        <a:rPr lang="en-US" sz="2000" b="0" i="0" u="none" strike="noStrike" kern="1200" dirty="0">
                          <a:solidFill>
                            <a:srgbClr val="000000"/>
                          </a:solidFill>
                          <a:effectLst/>
                          <a:latin typeface="Calibri"/>
                          <a:ea typeface="+mn-ea"/>
                          <a:cs typeface="+mn-cs"/>
                        </a:rPr>
                        <a:t>Academia</a:t>
                      </a: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r>
                        <a:rPr lang="en-US" sz="2000" b="0" i="0" u="none" strike="noStrike" kern="1200" dirty="0" smtClean="0">
                          <a:solidFill>
                            <a:srgbClr val="000000"/>
                          </a:solidFill>
                          <a:effectLst/>
                          <a:latin typeface="Calibri"/>
                          <a:ea typeface="+mn-ea"/>
                          <a:cs typeface="+mn-cs"/>
                        </a:rPr>
                        <a:t>132</a:t>
                      </a:r>
                      <a:endParaRPr lang="en-US" sz="2000" b="0" i="0" u="none" strike="noStrike" kern="1200" dirty="0">
                        <a:solidFill>
                          <a:srgbClr val="000000"/>
                        </a:solidFill>
                        <a:effectLst/>
                        <a:latin typeface="Calibri"/>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r" fontAlgn="b"/>
                      <a:r>
                        <a:rPr lang="en-US" sz="2000" b="0" i="0" u="none" strike="noStrike" kern="1200" dirty="0">
                          <a:solidFill>
                            <a:srgbClr val="000000"/>
                          </a:solidFill>
                          <a:effectLst/>
                          <a:latin typeface="+mn-lt"/>
                          <a:ea typeface="+mn-ea"/>
                          <a:cs typeface="+mn-cs"/>
                        </a:rPr>
                        <a:t>      </a:t>
                      </a:r>
                      <a:r>
                        <a:rPr lang="en-US" sz="2000" b="0" i="0" u="none" strike="noStrike" kern="1200" dirty="0" smtClean="0">
                          <a:solidFill>
                            <a:srgbClr val="000000"/>
                          </a:solidFill>
                          <a:effectLst/>
                          <a:latin typeface="+mn-lt"/>
                          <a:ea typeface="+mn-ea"/>
                          <a:cs typeface="+mn-cs"/>
                        </a:rPr>
                        <a:t>$18,225,850 </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b"/>
                      <a:r>
                        <a:rPr lang="en-US" sz="2000" b="0" i="0" u="none" strike="noStrike" kern="1200" dirty="0" smtClean="0">
                          <a:solidFill>
                            <a:srgbClr val="000000"/>
                          </a:solidFill>
                          <a:effectLst/>
                          <a:latin typeface="+mn-lt"/>
                          <a:ea typeface="+mn-ea"/>
                          <a:cs typeface="+mn-cs"/>
                        </a:rPr>
                        <a:t>152</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2000" b="0" i="0" u="none" strike="noStrike" kern="1200" dirty="0" smtClean="0">
                          <a:solidFill>
                            <a:srgbClr val="000000"/>
                          </a:solidFill>
                          <a:effectLst/>
                          <a:latin typeface="+mn-lt"/>
                          <a:ea typeface="+mn-ea"/>
                          <a:cs typeface="+mn-cs"/>
                        </a:rPr>
                        <a:t>$14,515,721</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r>
              <a:tr h="304800">
                <a:tc>
                  <a:txBody>
                    <a:bodyPr/>
                    <a:lstStyle/>
                    <a:p>
                      <a:pPr algn="l" fontAlgn="b"/>
                      <a:r>
                        <a:rPr lang="en-US" sz="2000" b="0" i="0" u="none" strike="noStrike" kern="1200" dirty="0" smtClean="0">
                          <a:solidFill>
                            <a:srgbClr val="000000"/>
                          </a:solidFill>
                          <a:effectLst/>
                          <a:latin typeface="Calibri"/>
                          <a:ea typeface="+mn-ea"/>
                          <a:cs typeface="+mn-cs"/>
                        </a:rPr>
                        <a:t>APHIS</a:t>
                      </a:r>
                      <a:endParaRPr lang="en-US" sz="2000" b="0" i="0" u="none" strike="noStrike" kern="1200" dirty="0">
                        <a:solidFill>
                          <a:srgbClr val="000000"/>
                        </a:solidFill>
                        <a:effectLst/>
                        <a:latin typeface="Calibri"/>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r>
                        <a:rPr lang="en-US" sz="2000" b="0" i="0" u="none" strike="noStrike" kern="1200" dirty="0" smtClean="0">
                          <a:solidFill>
                            <a:srgbClr val="000000"/>
                          </a:solidFill>
                          <a:effectLst/>
                          <a:latin typeface="Calibri"/>
                          <a:ea typeface="+mn-ea"/>
                          <a:cs typeface="+mn-cs"/>
                        </a:rPr>
                        <a:t>20</a:t>
                      </a:r>
                      <a:endParaRPr lang="en-US" sz="2000" b="0" i="0" u="none" strike="noStrike" kern="1200" dirty="0">
                        <a:solidFill>
                          <a:srgbClr val="000000"/>
                        </a:solidFill>
                        <a:effectLst/>
                        <a:latin typeface="Calibri"/>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r" fontAlgn="b"/>
                      <a:r>
                        <a:rPr lang="en-US" sz="2000" b="0" i="0" u="none" strike="noStrike" kern="1200" dirty="0">
                          <a:solidFill>
                            <a:srgbClr val="000000"/>
                          </a:solidFill>
                          <a:effectLst/>
                          <a:latin typeface="+mn-lt"/>
                          <a:ea typeface="+mn-ea"/>
                          <a:cs typeface="+mn-cs"/>
                        </a:rPr>
                        <a:t>        </a:t>
                      </a:r>
                      <a:r>
                        <a:rPr lang="en-US" sz="2000" b="0" i="0" u="none" strike="noStrike" kern="1200" dirty="0" smtClean="0">
                          <a:solidFill>
                            <a:srgbClr val="000000"/>
                          </a:solidFill>
                          <a:effectLst/>
                          <a:latin typeface="+mn-lt"/>
                          <a:ea typeface="+mn-ea"/>
                          <a:cs typeface="+mn-cs"/>
                        </a:rPr>
                        <a:t>$3,826,700 </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2000" b="0" i="0" u="none" strike="noStrike" kern="1200" dirty="0" smtClean="0">
                          <a:solidFill>
                            <a:srgbClr val="000000"/>
                          </a:solidFill>
                          <a:effectLst/>
                          <a:latin typeface="+mn-lt"/>
                          <a:ea typeface="+mn-ea"/>
                          <a:cs typeface="+mn-cs"/>
                        </a:rPr>
                        <a:t>50</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r" fontAlgn="b"/>
                      <a:r>
                        <a:rPr lang="en-US" sz="2000" b="0" i="0" u="none" strike="noStrike" kern="1200" dirty="0" smtClean="0">
                          <a:solidFill>
                            <a:srgbClr val="000000"/>
                          </a:solidFill>
                          <a:effectLst/>
                          <a:latin typeface="+mn-lt"/>
                          <a:ea typeface="+mn-ea"/>
                          <a:cs typeface="+mn-cs"/>
                        </a:rPr>
                        <a:t>$3,449,012</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r h="304800">
                <a:tc>
                  <a:txBody>
                    <a:bodyPr/>
                    <a:lstStyle/>
                    <a:p>
                      <a:pPr algn="l" fontAlgn="b"/>
                      <a:r>
                        <a:rPr lang="en-US" sz="2000" b="0" i="0" u="none" strike="noStrike" kern="1200" dirty="0" smtClean="0">
                          <a:solidFill>
                            <a:srgbClr val="000000"/>
                          </a:solidFill>
                          <a:effectLst/>
                          <a:latin typeface="Calibri"/>
                          <a:ea typeface="+mn-ea"/>
                          <a:cs typeface="+mn-cs"/>
                        </a:rPr>
                        <a:t>RR</a:t>
                      </a:r>
                      <a:endParaRPr lang="en-US" sz="2000" b="0" i="0" u="none" strike="noStrike" kern="1200" dirty="0">
                        <a:solidFill>
                          <a:srgbClr val="000000"/>
                        </a:solidFill>
                        <a:effectLst/>
                        <a:latin typeface="Calibri"/>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r>
                        <a:rPr lang="en-US" sz="2000" b="0" i="0" u="none" strike="noStrike" kern="1200" dirty="0" smtClean="0">
                          <a:solidFill>
                            <a:srgbClr val="000000"/>
                          </a:solidFill>
                          <a:effectLst/>
                          <a:latin typeface="Calibri"/>
                          <a:ea typeface="+mn-ea"/>
                          <a:cs typeface="+mn-cs"/>
                        </a:rPr>
                        <a:t>1</a:t>
                      </a:r>
                      <a:endParaRPr lang="en-US" sz="2000" b="0" i="0" u="none" strike="noStrike" kern="1200" dirty="0">
                        <a:solidFill>
                          <a:srgbClr val="000000"/>
                        </a:solidFill>
                        <a:effectLst/>
                        <a:latin typeface="Calibri"/>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r" fontAlgn="b"/>
                      <a:r>
                        <a:rPr lang="en-US" sz="2000" b="0" i="0" u="none" strike="noStrike" kern="1200" dirty="0" smtClean="0">
                          <a:solidFill>
                            <a:srgbClr val="000000"/>
                          </a:solidFill>
                          <a:effectLst/>
                          <a:latin typeface="+mn-lt"/>
                          <a:ea typeface="+mn-ea"/>
                          <a:cs typeface="+mn-cs"/>
                        </a:rPr>
                        <a:t>$3,710,495</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2000" b="0" i="0" u="none" strike="noStrike" kern="1200" dirty="0" smtClean="0">
                          <a:solidFill>
                            <a:srgbClr val="000000"/>
                          </a:solidFill>
                          <a:effectLst/>
                          <a:latin typeface="+mn-lt"/>
                          <a:ea typeface="+mn-ea"/>
                          <a:cs typeface="+mn-cs"/>
                        </a:rPr>
                        <a:t>1</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r" fontAlgn="b"/>
                      <a:r>
                        <a:rPr lang="en-US" sz="2000" b="0" i="0" u="none" strike="noStrike" kern="1200" dirty="0" smtClean="0">
                          <a:solidFill>
                            <a:srgbClr val="000000"/>
                          </a:solidFill>
                          <a:effectLst/>
                          <a:latin typeface="+mn-lt"/>
                          <a:ea typeface="+mn-ea"/>
                          <a:cs typeface="+mn-cs"/>
                        </a:rPr>
                        <a:t>$14,238,558</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r h="304800">
                <a:tc>
                  <a:txBody>
                    <a:bodyPr/>
                    <a:lstStyle/>
                    <a:p>
                      <a:pPr algn="l" fontAlgn="b"/>
                      <a:r>
                        <a:rPr lang="en-US" sz="2000" b="0" i="0" u="none" strike="noStrike" kern="1200" dirty="0" smtClean="0">
                          <a:solidFill>
                            <a:srgbClr val="000000"/>
                          </a:solidFill>
                          <a:effectLst/>
                          <a:latin typeface="Calibri"/>
                          <a:ea typeface="+mn-ea"/>
                          <a:cs typeface="+mn-cs"/>
                        </a:rPr>
                        <a:t>Foreign</a:t>
                      </a:r>
                      <a:endParaRPr lang="en-US" sz="2000" b="0" i="0" u="none" strike="noStrike" kern="1200" dirty="0">
                        <a:solidFill>
                          <a:srgbClr val="000000"/>
                        </a:solidFill>
                        <a:effectLst/>
                        <a:latin typeface="Calibri"/>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r>
                        <a:rPr lang="en-US" sz="2000" b="0" i="0" u="none" strike="noStrike" kern="1200" dirty="0" smtClean="0">
                          <a:solidFill>
                            <a:srgbClr val="000000"/>
                          </a:solidFill>
                          <a:effectLst/>
                          <a:latin typeface="Calibri"/>
                          <a:ea typeface="+mn-ea"/>
                          <a:cs typeface="+mn-cs"/>
                        </a:rPr>
                        <a:t>1</a:t>
                      </a:r>
                      <a:endParaRPr lang="en-US" sz="2000" b="0" i="0" u="none" strike="noStrike" kern="1200" dirty="0">
                        <a:solidFill>
                          <a:srgbClr val="000000"/>
                        </a:solidFill>
                        <a:effectLst/>
                        <a:latin typeface="Calibri"/>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r" fontAlgn="b"/>
                      <a:r>
                        <a:rPr lang="en-US" sz="2000" b="0" i="0" u="none" strike="noStrike" kern="1200" dirty="0" smtClean="0">
                          <a:solidFill>
                            <a:srgbClr val="000000"/>
                          </a:solidFill>
                          <a:effectLst/>
                          <a:latin typeface="+mn-lt"/>
                          <a:ea typeface="+mn-ea"/>
                          <a:cs typeface="+mn-cs"/>
                        </a:rPr>
                        <a:t>$99,750</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2000" b="0" i="0" u="none" strike="noStrike" kern="1200" dirty="0" smtClean="0">
                          <a:solidFill>
                            <a:srgbClr val="000000"/>
                          </a:solidFill>
                          <a:effectLst/>
                          <a:latin typeface="+mn-lt"/>
                          <a:ea typeface="+mn-ea"/>
                          <a:cs typeface="+mn-cs"/>
                        </a:rPr>
                        <a:t>0 </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r" fontAlgn="b"/>
                      <a:r>
                        <a:rPr lang="en-US" sz="2000" b="0" i="0" u="none" strike="noStrike" kern="1200" dirty="0" smtClean="0">
                          <a:solidFill>
                            <a:srgbClr val="000000"/>
                          </a:solidFill>
                          <a:effectLst/>
                          <a:latin typeface="+mn-lt"/>
                          <a:ea typeface="+mn-ea"/>
                          <a:cs typeface="+mn-cs"/>
                        </a:rPr>
                        <a:t>0 </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r h="228600">
                <a:tc>
                  <a:txBody>
                    <a:bodyPr/>
                    <a:lstStyle/>
                    <a:p>
                      <a:pPr algn="l" fontAlgn="b"/>
                      <a:r>
                        <a:rPr lang="en-US" sz="2000" b="0" i="0" u="none" strike="noStrike" kern="1200" dirty="0" smtClean="0">
                          <a:solidFill>
                            <a:srgbClr val="000000"/>
                          </a:solidFill>
                          <a:effectLst/>
                          <a:latin typeface="Calibri"/>
                          <a:ea typeface="+mn-ea"/>
                          <a:cs typeface="+mn-cs"/>
                        </a:rPr>
                        <a:t>Industry</a:t>
                      </a:r>
                      <a:endParaRPr lang="en-US" sz="2000" b="0" i="0" u="none" strike="noStrike" kern="1200" dirty="0">
                        <a:solidFill>
                          <a:srgbClr val="000000"/>
                        </a:solidFill>
                        <a:effectLst/>
                        <a:latin typeface="Calibri"/>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r>
                        <a:rPr lang="en-US" sz="2000" b="0" i="0" u="none" strike="noStrike" kern="1200" dirty="0" smtClean="0">
                          <a:solidFill>
                            <a:srgbClr val="000000"/>
                          </a:solidFill>
                          <a:effectLst/>
                          <a:latin typeface="Calibri"/>
                          <a:ea typeface="+mn-ea"/>
                          <a:cs typeface="+mn-cs"/>
                        </a:rPr>
                        <a:t>0</a:t>
                      </a:r>
                      <a:endParaRPr lang="en-US" sz="2000" b="0" i="0" u="none" strike="noStrike" kern="1200" dirty="0">
                        <a:solidFill>
                          <a:srgbClr val="000000"/>
                        </a:solidFill>
                        <a:effectLst/>
                        <a:latin typeface="Calibri"/>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r" fontAlgn="b"/>
                      <a:r>
                        <a:rPr lang="en-US" sz="2000" b="0" i="0" u="none" strike="noStrike" kern="1200" dirty="0" smtClean="0">
                          <a:solidFill>
                            <a:srgbClr val="000000"/>
                          </a:solidFill>
                          <a:effectLst/>
                          <a:latin typeface="+mn-lt"/>
                          <a:ea typeface="+mn-ea"/>
                          <a:cs typeface="+mn-cs"/>
                        </a:rPr>
                        <a:t>0 </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2000" b="0" i="0" u="none" strike="noStrike" kern="1200" dirty="0" smtClean="0">
                          <a:solidFill>
                            <a:srgbClr val="000000"/>
                          </a:solidFill>
                          <a:effectLst/>
                          <a:latin typeface="+mn-lt"/>
                          <a:ea typeface="+mn-ea"/>
                          <a:cs typeface="+mn-cs"/>
                        </a:rPr>
                        <a:t>2</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r" fontAlgn="b"/>
                      <a:r>
                        <a:rPr lang="en-US" sz="2000" b="0" i="0" u="none" strike="noStrike" kern="1200" dirty="0" smtClean="0">
                          <a:solidFill>
                            <a:srgbClr val="000000"/>
                          </a:solidFill>
                          <a:effectLst/>
                          <a:latin typeface="+mn-lt"/>
                          <a:ea typeface="+mn-ea"/>
                          <a:cs typeface="+mn-cs"/>
                        </a:rPr>
                        <a:t>$199,612</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r h="519373">
                <a:tc>
                  <a:txBody>
                    <a:bodyPr/>
                    <a:lstStyle/>
                    <a:p>
                      <a:pPr algn="l" fontAlgn="b"/>
                      <a:r>
                        <a:rPr lang="en-US" sz="2000" b="0" i="0" u="none" strike="noStrike" kern="1200" dirty="0">
                          <a:solidFill>
                            <a:srgbClr val="000000"/>
                          </a:solidFill>
                          <a:effectLst/>
                          <a:latin typeface="Calibri"/>
                          <a:ea typeface="+mn-ea"/>
                          <a:cs typeface="+mn-cs"/>
                        </a:rPr>
                        <a:t>Non-APHIS-Federal</a:t>
                      </a: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r>
                        <a:rPr lang="en-US" sz="2000" b="0" i="0" u="none" strike="noStrike" kern="1200" dirty="0" smtClean="0">
                          <a:solidFill>
                            <a:srgbClr val="000000"/>
                          </a:solidFill>
                          <a:effectLst/>
                          <a:latin typeface="Calibri"/>
                          <a:ea typeface="+mn-ea"/>
                          <a:cs typeface="+mn-cs"/>
                        </a:rPr>
                        <a:t>18</a:t>
                      </a:r>
                      <a:endParaRPr lang="en-US" sz="2000" b="0" i="0" u="none" strike="noStrike" kern="1200" dirty="0">
                        <a:solidFill>
                          <a:srgbClr val="000000"/>
                        </a:solidFill>
                        <a:effectLst/>
                        <a:latin typeface="Calibri"/>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r" fontAlgn="b"/>
                      <a:r>
                        <a:rPr lang="en-US" sz="2000" b="0" i="0" u="none" strike="noStrike" kern="1200" dirty="0">
                          <a:solidFill>
                            <a:srgbClr val="000000"/>
                          </a:solidFill>
                          <a:effectLst/>
                          <a:latin typeface="+mn-lt"/>
                          <a:ea typeface="+mn-ea"/>
                          <a:cs typeface="+mn-cs"/>
                        </a:rPr>
                        <a:t>        </a:t>
                      </a:r>
                      <a:r>
                        <a:rPr lang="en-US" sz="2000" b="0" i="0" u="none" strike="noStrike" kern="1200" dirty="0" smtClean="0">
                          <a:solidFill>
                            <a:srgbClr val="000000"/>
                          </a:solidFill>
                          <a:effectLst/>
                          <a:latin typeface="+mn-lt"/>
                          <a:ea typeface="+mn-ea"/>
                          <a:cs typeface="+mn-cs"/>
                        </a:rPr>
                        <a:t>$2,405,119 </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2000" b="0" i="0" u="none" strike="noStrike" kern="1200" dirty="0" smtClean="0">
                          <a:solidFill>
                            <a:srgbClr val="000000"/>
                          </a:solidFill>
                          <a:effectLst/>
                          <a:latin typeface="+mn-lt"/>
                          <a:ea typeface="+mn-ea"/>
                          <a:cs typeface="+mn-cs"/>
                        </a:rPr>
                        <a:t>30</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r" fontAlgn="b"/>
                      <a:r>
                        <a:rPr lang="en-US" sz="2000" b="0" i="0" u="none" strike="noStrike" kern="1200" dirty="0" smtClean="0">
                          <a:solidFill>
                            <a:srgbClr val="000000"/>
                          </a:solidFill>
                          <a:effectLst/>
                          <a:latin typeface="+mn-lt"/>
                          <a:ea typeface="+mn-ea"/>
                          <a:cs typeface="+mn-cs"/>
                        </a:rPr>
                        <a:t>$2,340,311</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r h="320040">
                <a:tc>
                  <a:txBody>
                    <a:bodyPr/>
                    <a:lstStyle/>
                    <a:p>
                      <a:pPr algn="l" fontAlgn="b"/>
                      <a:r>
                        <a:rPr lang="en-US" sz="2000" b="0" i="0" u="none" strike="noStrike" kern="1200" dirty="0">
                          <a:solidFill>
                            <a:srgbClr val="000000"/>
                          </a:solidFill>
                          <a:effectLst/>
                          <a:latin typeface="Calibri"/>
                          <a:ea typeface="+mn-ea"/>
                          <a:cs typeface="+mn-cs"/>
                        </a:rPr>
                        <a:t>Non-Profit</a:t>
                      </a: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r>
                        <a:rPr lang="en-US" sz="2000" b="0" i="0" u="none" strike="noStrike" kern="1200" dirty="0" smtClean="0">
                          <a:solidFill>
                            <a:srgbClr val="000000"/>
                          </a:solidFill>
                          <a:effectLst/>
                          <a:latin typeface="Calibri"/>
                          <a:ea typeface="+mn-ea"/>
                          <a:cs typeface="+mn-cs"/>
                        </a:rPr>
                        <a:t>19</a:t>
                      </a:r>
                      <a:endParaRPr lang="en-US" sz="2000" b="0" i="0" u="none" strike="noStrike" kern="1200" dirty="0">
                        <a:solidFill>
                          <a:srgbClr val="000000"/>
                        </a:solidFill>
                        <a:effectLst/>
                        <a:latin typeface="Calibri"/>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r" fontAlgn="b"/>
                      <a:r>
                        <a:rPr lang="en-US" sz="2000" b="0" i="0" u="none" strike="noStrike" kern="1200" dirty="0">
                          <a:solidFill>
                            <a:srgbClr val="000000"/>
                          </a:solidFill>
                          <a:effectLst/>
                          <a:latin typeface="+mn-lt"/>
                          <a:ea typeface="+mn-ea"/>
                          <a:cs typeface="+mn-cs"/>
                        </a:rPr>
                        <a:t>       </a:t>
                      </a:r>
                      <a:r>
                        <a:rPr lang="en-US" sz="2000" b="0" i="0" u="none" strike="noStrike" kern="1200" dirty="0" smtClean="0">
                          <a:solidFill>
                            <a:srgbClr val="000000"/>
                          </a:solidFill>
                          <a:effectLst/>
                          <a:latin typeface="+mn-lt"/>
                          <a:ea typeface="+mn-ea"/>
                          <a:cs typeface="+mn-cs"/>
                        </a:rPr>
                        <a:t>$2,129,396 </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2000" b="0" i="0" u="none" strike="noStrike" kern="1200" dirty="0" smtClean="0">
                          <a:solidFill>
                            <a:srgbClr val="000000"/>
                          </a:solidFill>
                          <a:effectLst/>
                          <a:latin typeface="+mn-lt"/>
                          <a:ea typeface="+mn-ea"/>
                          <a:cs typeface="+mn-cs"/>
                        </a:rPr>
                        <a:t>14</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r" fontAlgn="b"/>
                      <a:r>
                        <a:rPr lang="en-US" sz="2000" b="0" i="0" u="none" strike="noStrike" kern="1200" dirty="0" smtClean="0">
                          <a:solidFill>
                            <a:srgbClr val="000000"/>
                          </a:solidFill>
                          <a:effectLst/>
                          <a:latin typeface="+mn-lt"/>
                          <a:ea typeface="+mn-ea"/>
                          <a:cs typeface="+mn-cs"/>
                        </a:rPr>
                        <a:t>$1,715,592</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r h="304800">
                <a:tc>
                  <a:txBody>
                    <a:bodyPr/>
                    <a:lstStyle/>
                    <a:p>
                      <a:pPr algn="l" fontAlgn="b"/>
                      <a:r>
                        <a:rPr lang="en-US" sz="2000" b="0" i="0" u="none" strike="noStrike" kern="1200" dirty="0" smtClean="0">
                          <a:solidFill>
                            <a:srgbClr val="000000"/>
                          </a:solidFill>
                          <a:effectLst/>
                          <a:latin typeface="Calibri"/>
                          <a:ea typeface="+mn-ea"/>
                          <a:cs typeface="+mn-cs"/>
                        </a:rPr>
                        <a:t>Private Entity</a:t>
                      </a:r>
                      <a:endParaRPr lang="en-US" sz="2000" b="0" i="0" u="none" strike="noStrike" kern="1200" dirty="0">
                        <a:solidFill>
                          <a:srgbClr val="000000"/>
                        </a:solidFill>
                        <a:effectLst/>
                        <a:latin typeface="Calibri"/>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r>
                        <a:rPr lang="en-US" sz="2000" b="0" i="0" u="none" strike="noStrike" kern="1200" dirty="0" smtClean="0">
                          <a:solidFill>
                            <a:srgbClr val="000000"/>
                          </a:solidFill>
                          <a:effectLst/>
                          <a:latin typeface="Calibri"/>
                          <a:ea typeface="+mn-ea"/>
                          <a:cs typeface="+mn-cs"/>
                        </a:rPr>
                        <a:t>2</a:t>
                      </a:r>
                      <a:endParaRPr lang="en-US" sz="2000" b="0" i="0" u="none" strike="noStrike" kern="1200" dirty="0">
                        <a:solidFill>
                          <a:srgbClr val="000000"/>
                        </a:solidFill>
                        <a:effectLst/>
                        <a:latin typeface="Calibri"/>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r" fontAlgn="b"/>
                      <a:r>
                        <a:rPr lang="en-US" sz="2000" b="0" i="0" u="none" strike="noStrike" kern="1200" dirty="0" smtClean="0">
                          <a:solidFill>
                            <a:srgbClr val="000000"/>
                          </a:solidFill>
                          <a:effectLst/>
                          <a:latin typeface="+mn-lt"/>
                          <a:ea typeface="+mn-ea"/>
                          <a:cs typeface="+mn-cs"/>
                        </a:rPr>
                        <a:t>$480,163</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2000" b="0" i="0" u="none" strike="noStrike" kern="1200" dirty="0" smtClean="0">
                          <a:solidFill>
                            <a:srgbClr val="000000"/>
                          </a:solidFill>
                          <a:effectLst/>
                          <a:latin typeface="+mn-lt"/>
                          <a:ea typeface="+mn-ea"/>
                          <a:cs typeface="+mn-cs"/>
                        </a:rPr>
                        <a:t>4</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r" fontAlgn="b"/>
                      <a:r>
                        <a:rPr lang="en-US" sz="2000" b="0" i="0" u="none" strike="noStrike" kern="1200" dirty="0" smtClean="0">
                          <a:solidFill>
                            <a:srgbClr val="000000"/>
                          </a:solidFill>
                          <a:effectLst/>
                          <a:latin typeface="+mn-lt"/>
                          <a:ea typeface="+mn-ea"/>
                          <a:cs typeface="+mn-cs"/>
                        </a:rPr>
                        <a:t>$736,222</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r h="519373">
                <a:tc>
                  <a:txBody>
                    <a:bodyPr/>
                    <a:lstStyle/>
                    <a:p>
                      <a:pPr algn="l" fontAlgn="b"/>
                      <a:r>
                        <a:rPr lang="en-US" sz="2000" b="0" i="0" u="none" strike="noStrike" kern="1200" dirty="0">
                          <a:solidFill>
                            <a:srgbClr val="000000"/>
                          </a:solidFill>
                          <a:effectLst/>
                          <a:latin typeface="Calibri"/>
                          <a:ea typeface="+mn-ea"/>
                          <a:cs typeface="+mn-cs"/>
                        </a:rPr>
                        <a:t>State Government</a:t>
                      </a: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r>
                        <a:rPr lang="en-US" sz="2000" b="0" i="0" u="none" strike="noStrike" kern="1200" dirty="0" smtClean="0">
                          <a:solidFill>
                            <a:srgbClr val="000000"/>
                          </a:solidFill>
                          <a:effectLst/>
                          <a:latin typeface="Calibri"/>
                          <a:ea typeface="+mn-ea"/>
                          <a:cs typeface="+mn-cs"/>
                        </a:rPr>
                        <a:t>187</a:t>
                      </a:r>
                      <a:endParaRPr lang="en-US" sz="2000" b="0" i="0" u="none" strike="noStrike" kern="1200" dirty="0">
                        <a:solidFill>
                          <a:srgbClr val="000000"/>
                        </a:solidFill>
                        <a:effectLst/>
                        <a:latin typeface="Calibri"/>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r" fontAlgn="b"/>
                      <a:r>
                        <a:rPr lang="en-US" sz="2000" b="0" i="0" u="none" strike="noStrike" kern="1200" dirty="0">
                          <a:solidFill>
                            <a:srgbClr val="000000"/>
                          </a:solidFill>
                          <a:effectLst/>
                          <a:latin typeface="+mn-lt"/>
                          <a:ea typeface="+mn-ea"/>
                          <a:cs typeface="+mn-cs"/>
                        </a:rPr>
                        <a:t>      </a:t>
                      </a:r>
                      <a:r>
                        <a:rPr lang="en-US" sz="2000" b="0" i="0" u="none" strike="noStrike" kern="1200" dirty="0" smtClean="0">
                          <a:solidFill>
                            <a:srgbClr val="000000"/>
                          </a:solidFill>
                          <a:effectLst/>
                          <a:latin typeface="+mn-lt"/>
                          <a:ea typeface="+mn-ea"/>
                          <a:cs typeface="+mn-cs"/>
                        </a:rPr>
                        <a:t>$32,541,219 </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2000" b="0" i="0" u="none" strike="noStrike" kern="1200" dirty="0" smtClean="0">
                          <a:solidFill>
                            <a:srgbClr val="000000"/>
                          </a:solidFill>
                          <a:effectLst/>
                          <a:latin typeface="+mn-lt"/>
                          <a:ea typeface="+mn-ea"/>
                          <a:cs typeface="+mn-cs"/>
                        </a:rPr>
                        <a:t>212</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r" fontAlgn="b"/>
                      <a:r>
                        <a:rPr lang="en-US" sz="2000" b="0" i="0" u="none" strike="noStrike" kern="1200" dirty="0" smtClean="0">
                          <a:solidFill>
                            <a:srgbClr val="000000"/>
                          </a:solidFill>
                          <a:effectLst/>
                          <a:latin typeface="+mn-lt"/>
                          <a:ea typeface="+mn-ea"/>
                          <a:cs typeface="+mn-cs"/>
                        </a:rPr>
                        <a:t>$25,836,478</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r h="365760">
                <a:tc>
                  <a:txBody>
                    <a:bodyPr/>
                    <a:lstStyle/>
                    <a:p>
                      <a:pPr algn="l" fontAlgn="b"/>
                      <a:r>
                        <a:rPr lang="en-US" sz="2000" b="0" i="0" u="none" strike="noStrike" kern="1200" dirty="0">
                          <a:solidFill>
                            <a:srgbClr val="000000"/>
                          </a:solidFill>
                          <a:effectLst/>
                          <a:latin typeface="Calibri"/>
                          <a:ea typeface="+mn-ea"/>
                          <a:cs typeface="+mn-cs"/>
                        </a:rPr>
                        <a:t>Tribal Nation</a:t>
                      </a: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r>
                        <a:rPr lang="en-US" sz="2000" b="0" i="0" u="none" strike="noStrike" kern="1200" dirty="0" smtClean="0">
                          <a:solidFill>
                            <a:srgbClr val="000000"/>
                          </a:solidFill>
                          <a:effectLst/>
                          <a:latin typeface="Calibri"/>
                          <a:ea typeface="+mn-ea"/>
                          <a:cs typeface="+mn-cs"/>
                        </a:rPr>
                        <a:t>2</a:t>
                      </a:r>
                      <a:endParaRPr lang="en-US" sz="2000" b="0" i="0" u="none" strike="noStrike" kern="1200" dirty="0">
                        <a:solidFill>
                          <a:srgbClr val="000000"/>
                        </a:solidFill>
                        <a:effectLst/>
                        <a:latin typeface="Calibri"/>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r" fontAlgn="b"/>
                      <a:r>
                        <a:rPr lang="en-US" sz="2000" b="0" i="0" u="none" strike="noStrike" kern="1200" dirty="0">
                          <a:solidFill>
                            <a:srgbClr val="000000"/>
                          </a:solidFill>
                          <a:effectLst/>
                          <a:latin typeface="+mn-lt"/>
                          <a:ea typeface="+mn-ea"/>
                          <a:cs typeface="+mn-cs"/>
                        </a:rPr>
                        <a:t>          </a:t>
                      </a:r>
                      <a:r>
                        <a:rPr lang="en-US" sz="2000" b="0" i="0" u="none" strike="noStrike" kern="1200" dirty="0" smtClean="0">
                          <a:solidFill>
                            <a:srgbClr val="000000"/>
                          </a:solidFill>
                          <a:effectLst/>
                          <a:latin typeface="+mn-lt"/>
                          <a:ea typeface="+mn-ea"/>
                          <a:cs typeface="+mn-cs"/>
                        </a:rPr>
                        <a:t>$431,308 </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2000" b="0" i="0" u="none" strike="noStrike" kern="1200" dirty="0" smtClean="0">
                          <a:solidFill>
                            <a:srgbClr val="000000"/>
                          </a:solidFill>
                          <a:effectLst/>
                          <a:latin typeface="+mn-lt"/>
                          <a:ea typeface="+mn-ea"/>
                          <a:cs typeface="+mn-cs"/>
                        </a:rPr>
                        <a:t>5</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r" fontAlgn="b"/>
                      <a:r>
                        <a:rPr lang="en-US" sz="2000" b="0" i="0" u="none" strike="noStrike" kern="1200" dirty="0" smtClean="0">
                          <a:solidFill>
                            <a:srgbClr val="000000"/>
                          </a:solidFill>
                          <a:effectLst/>
                          <a:latin typeface="+mn-lt"/>
                          <a:ea typeface="+mn-ea"/>
                          <a:cs typeface="+mn-cs"/>
                        </a:rPr>
                        <a:t>$518,494</a:t>
                      </a:r>
                      <a:endParaRPr lang="en-US" sz="2000" b="0"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r h="519373">
                <a:tc>
                  <a:txBody>
                    <a:bodyPr/>
                    <a:lstStyle/>
                    <a:p>
                      <a:pPr algn="l" fontAlgn="b"/>
                      <a:r>
                        <a:rPr lang="en-US" sz="2000" b="1" i="0" u="none" strike="noStrike" kern="1200" dirty="0" smtClean="0">
                          <a:solidFill>
                            <a:srgbClr val="000000"/>
                          </a:solidFill>
                          <a:effectLst/>
                          <a:latin typeface="Calibri"/>
                          <a:ea typeface="+mn-ea"/>
                          <a:cs typeface="+mn-cs"/>
                        </a:rPr>
                        <a:t>Totals</a:t>
                      </a:r>
                      <a:endParaRPr lang="en-US" sz="2000" b="1" i="0" u="none" strike="noStrike" kern="1200" dirty="0">
                        <a:solidFill>
                          <a:srgbClr val="000000"/>
                        </a:solidFill>
                        <a:effectLst/>
                        <a:latin typeface="Calibri"/>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r>
                        <a:rPr lang="en-US" sz="2000" b="1" i="0" u="none" strike="noStrike" kern="1200" dirty="0" smtClean="0">
                          <a:solidFill>
                            <a:srgbClr val="000000"/>
                          </a:solidFill>
                          <a:effectLst/>
                          <a:latin typeface="Calibri"/>
                          <a:ea typeface="+mn-ea"/>
                          <a:cs typeface="+mn-cs"/>
                        </a:rPr>
                        <a:t>382</a:t>
                      </a:r>
                      <a:endParaRPr lang="en-US" sz="2000" b="1" i="0" u="none" strike="noStrike" kern="1200" dirty="0">
                        <a:solidFill>
                          <a:srgbClr val="000000"/>
                        </a:solidFill>
                        <a:effectLst/>
                        <a:latin typeface="Calibri"/>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r" fontAlgn="b"/>
                      <a:r>
                        <a:rPr lang="en-US" sz="2000" b="1" i="0" u="none" strike="noStrike" kern="1200" dirty="0" smtClean="0">
                          <a:solidFill>
                            <a:srgbClr val="000000"/>
                          </a:solidFill>
                          <a:effectLst/>
                          <a:latin typeface="+mn-lt"/>
                          <a:ea typeface="+mn-ea"/>
                          <a:cs typeface="+mn-cs"/>
                        </a:rPr>
                        <a:t>$63,850,000</a:t>
                      </a:r>
                      <a:endParaRPr lang="en-US" sz="2000" b="1"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2000" b="1" i="0" u="none" strike="noStrike" kern="1200" dirty="0" smtClean="0">
                          <a:solidFill>
                            <a:srgbClr val="000000"/>
                          </a:solidFill>
                          <a:effectLst/>
                          <a:latin typeface="+mn-lt"/>
                          <a:ea typeface="+mn-ea"/>
                          <a:cs typeface="+mn-cs"/>
                        </a:rPr>
                        <a:t>470</a:t>
                      </a:r>
                      <a:endParaRPr lang="en-US" sz="2000" b="1"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r" fontAlgn="b"/>
                      <a:r>
                        <a:rPr lang="en-US" sz="2000" b="1" i="0" u="none" strike="noStrike" kern="1200" dirty="0" smtClean="0">
                          <a:solidFill>
                            <a:srgbClr val="000000"/>
                          </a:solidFill>
                          <a:effectLst/>
                          <a:latin typeface="+mn-lt"/>
                          <a:ea typeface="+mn-ea"/>
                          <a:cs typeface="+mn-cs"/>
                        </a:rPr>
                        <a:t>$63,550,000</a:t>
                      </a:r>
                      <a:endParaRPr lang="en-US" sz="2000" b="1" i="0" u="none" strike="noStrike" kern="1200" dirty="0">
                        <a:solidFill>
                          <a:srgbClr val="000000"/>
                        </a:solidFill>
                        <a:effectLst/>
                        <a:latin typeface="+mn-lt"/>
                        <a:ea typeface="+mn-ea"/>
                        <a:cs typeface="+mn-cs"/>
                      </a:endParaRPr>
                    </a:p>
                  </a:txBody>
                  <a:tcPr marL="0" marR="0" marT="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6780714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8944"/>
            <a:ext cx="8229600" cy="648694"/>
          </a:xfrm>
        </p:spPr>
        <p:txBody>
          <a:bodyPr>
            <a:normAutofit fontScale="90000"/>
          </a:bodyPr>
          <a:lstStyle/>
          <a:p>
            <a:pPr marL="342900" lvl="0" indent="-342900">
              <a:spcBef>
                <a:spcPct val="20000"/>
              </a:spcBef>
              <a:buFont typeface="Arial" pitchFamily="34" charset="0"/>
              <a:buChar char="•"/>
            </a:pPr>
            <a:r>
              <a:rPr lang="en-US" sz="3200" dirty="0">
                <a:solidFill>
                  <a:prstClr val="black"/>
                </a:solidFill>
                <a:ea typeface="+mn-ea"/>
                <a:cs typeface="+mn-cs"/>
              </a:rPr>
              <a:t/>
            </a:r>
            <a:br>
              <a:rPr lang="en-US" sz="3200" dirty="0">
                <a:solidFill>
                  <a:prstClr val="black"/>
                </a:solidFill>
                <a:ea typeface="+mn-ea"/>
                <a:cs typeface="+mn-cs"/>
              </a:rPr>
            </a:br>
            <a:r>
              <a:rPr lang="en-US" sz="4000" b="1" dirty="0">
                <a:solidFill>
                  <a:prstClr val="black"/>
                </a:solidFill>
              </a:rPr>
              <a:t>Goal 6 Emergency</a:t>
            </a:r>
            <a:r>
              <a:rPr lang="en-US" sz="3200" dirty="0">
                <a:solidFill>
                  <a:prstClr val="black"/>
                </a:solidFill>
                <a:ea typeface="+mn-ea"/>
                <a:cs typeface="+mn-cs"/>
              </a:rPr>
              <a:t/>
            </a:r>
            <a:br>
              <a:rPr lang="en-US" sz="3200" dirty="0">
                <a:solidFill>
                  <a:prstClr val="black"/>
                </a:solidFill>
                <a:ea typeface="+mn-ea"/>
                <a:cs typeface="+mn-cs"/>
              </a:rPr>
            </a:br>
            <a:endParaRPr lang="en-US" dirty="0"/>
          </a:p>
        </p:txBody>
      </p:sp>
      <p:sp>
        <p:nvSpPr>
          <p:cNvPr id="3" name="Content Placeholder 2"/>
          <p:cNvSpPr>
            <a:spLocks noGrp="1"/>
          </p:cNvSpPr>
          <p:nvPr>
            <p:ph idx="1"/>
          </p:nvPr>
        </p:nvSpPr>
        <p:spPr/>
        <p:txBody>
          <a:bodyPr/>
          <a:lstStyle/>
          <a:p>
            <a:r>
              <a:rPr lang="en-US" dirty="0" smtClean="0"/>
              <a:t>Funding Goal 6: $12. 5 M</a:t>
            </a:r>
          </a:p>
          <a:p>
            <a:r>
              <a:rPr lang="en-US" dirty="0" smtClean="0"/>
              <a:t>Goal 6 Rapid Response: $3.2 M</a:t>
            </a:r>
          </a:p>
          <a:p>
            <a:r>
              <a:rPr lang="en-US" dirty="0" smtClean="0"/>
              <a:t>Open Conversation:</a:t>
            </a:r>
          </a:p>
          <a:p>
            <a:r>
              <a:rPr lang="en-US" dirty="0" smtClean="0"/>
              <a:t>This goal is growing in numbers, partly due to emergency pests such SLF and ECFF</a:t>
            </a:r>
          </a:p>
          <a:p>
            <a:r>
              <a:rPr lang="en-US" dirty="0" smtClean="0"/>
              <a:t>The challenge is how to  best assess and fund projects to get the best return on investment</a:t>
            </a:r>
          </a:p>
          <a:p>
            <a:endParaRPr lang="en-US" dirty="0"/>
          </a:p>
        </p:txBody>
      </p:sp>
      <p:grpSp>
        <p:nvGrpSpPr>
          <p:cNvPr id="4" name="Group 3"/>
          <p:cNvGrpSpPr/>
          <p:nvPr/>
        </p:nvGrpSpPr>
        <p:grpSpPr>
          <a:xfrm>
            <a:off x="-15240" y="-212687"/>
            <a:ext cx="9144000" cy="706993"/>
            <a:chOff x="0" y="0"/>
            <a:chExt cx="9144000" cy="706993"/>
          </a:xfrm>
        </p:grpSpPr>
        <p:sp>
          <p:nvSpPr>
            <p:cNvPr id="5" name="Rectangle 4"/>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6" name="Picture 5" descr=" SigLockup Master PwPt.Neg-transb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pic>
        <p:nvPicPr>
          <p:cNvPr id="9" name="Picture 8" descr=" SigLockup Master PwPt.Neg-transb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3172" y="140810"/>
            <a:ext cx="2876453" cy="432864"/>
          </a:xfrm>
          <a:prstGeom prst="rect">
            <a:avLst/>
          </a:prstGeom>
        </p:spPr>
      </p:pic>
    </p:spTree>
    <p:extLst>
      <p:ext uri="{BB962C8B-B14F-4D97-AF65-F5344CB8AC3E}">
        <p14:creationId xmlns:p14="http://schemas.microsoft.com/office/powerpoint/2010/main" val="22155494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94814"/>
            <a:ext cx="7924800" cy="922823"/>
          </a:xfrm>
        </p:spPr>
        <p:txBody>
          <a:bodyPr>
            <a:normAutofit/>
          </a:bodyPr>
          <a:lstStyle/>
          <a:p>
            <a:pPr marL="342900" lvl="0" indent="-342900">
              <a:spcBef>
                <a:spcPct val="20000"/>
              </a:spcBef>
            </a:pPr>
            <a:r>
              <a:rPr lang="en-US" sz="3600" b="1" dirty="0">
                <a:solidFill>
                  <a:prstClr val="black"/>
                </a:solidFill>
                <a:ea typeface="+mn-ea"/>
                <a:cs typeface="+mn-cs"/>
              </a:rPr>
              <a:t>Moving on to </a:t>
            </a:r>
            <a:r>
              <a:rPr lang="en-US" sz="3600" b="1" dirty="0" smtClean="0">
                <a:solidFill>
                  <a:prstClr val="black"/>
                </a:solidFill>
                <a:ea typeface="+mn-ea"/>
                <a:cs typeface="+mn-cs"/>
              </a:rPr>
              <a:t>FY2020</a:t>
            </a:r>
            <a:endParaRPr lang="en-US" sz="3600" b="1" dirty="0">
              <a:solidFill>
                <a:prstClr val="black"/>
              </a:solidFill>
              <a:ea typeface="+mn-ea"/>
              <a:cs typeface="+mn-cs"/>
            </a:endParaRPr>
          </a:p>
        </p:txBody>
      </p:sp>
      <p:sp>
        <p:nvSpPr>
          <p:cNvPr id="3" name="Content Placeholder 2"/>
          <p:cNvSpPr>
            <a:spLocks noGrp="1"/>
          </p:cNvSpPr>
          <p:nvPr>
            <p:ph idx="1"/>
          </p:nvPr>
        </p:nvSpPr>
        <p:spPr>
          <a:xfrm>
            <a:off x="457200" y="1722437"/>
            <a:ext cx="8229600" cy="4525963"/>
          </a:xfrm>
        </p:spPr>
        <p:txBody>
          <a:bodyPr>
            <a:normAutofit fontScale="70000" lnSpcReduction="20000"/>
          </a:bodyPr>
          <a:lstStyle/>
          <a:p>
            <a:pPr lvl="0">
              <a:lnSpc>
                <a:spcPct val="115000"/>
              </a:lnSpc>
              <a:spcBef>
                <a:spcPts val="0"/>
              </a:spcBef>
              <a:buFont typeface="Symbol" panose="05050102010706020507" pitchFamily="18" charset="2"/>
              <a:buChar char=""/>
            </a:pPr>
            <a:r>
              <a:rPr lang="en-US" dirty="0" smtClean="0">
                <a:latin typeface="Calibri" panose="020F0502020204030204" pitchFamily="34" charset="0"/>
                <a:ea typeface="Calibri" panose="020F0502020204030204" pitchFamily="34" charset="0"/>
                <a:cs typeface="Arial" panose="020B0604020202020204" pitchFamily="34" charset="0"/>
              </a:rPr>
              <a:t>Early July  </a:t>
            </a:r>
            <a:r>
              <a:rPr lang="en-US" dirty="0">
                <a:latin typeface="Calibri" panose="020F0502020204030204" pitchFamily="34" charset="0"/>
                <a:ea typeface="Calibri" panose="020F0502020204030204" pitchFamily="34" charset="0"/>
                <a:cs typeface="Arial" panose="020B0604020202020204" pitchFamily="34" charset="0"/>
              </a:rPr>
              <a:t>– </a:t>
            </a:r>
            <a:r>
              <a:rPr lang="en-US" dirty="0" smtClean="0">
                <a:latin typeface="Calibri" panose="020F0502020204030204" pitchFamily="34" charset="0"/>
                <a:ea typeface="Calibri" panose="020F0502020204030204" pitchFamily="34" charset="0"/>
                <a:cs typeface="Arial" panose="020B0604020202020204" pitchFamily="34" charset="0"/>
              </a:rPr>
              <a:t>Mid August : </a:t>
            </a:r>
            <a:r>
              <a:rPr lang="en-US" dirty="0">
                <a:latin typeface="Calibri" panose="020F0502020204030204" pitchFamily="34" charset="0"/>
                <a:ea typeface="Calibri" panose="020F0502020204030204" pitchFamily="34" charset="0"/>
                <a:cs typeface="Arial" panose="020B0604020202020204" pitchFamily="34" charset="0"/>
              </a:rPr>
              <a:t>Open Period (7 weeks)</a:t>
            </a:r>
            <a:endParaRPr lang="en-US"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Bef>
                <a:spcPts val="0"/>
              </a:spcBef>
              <a:buFont typeface="Symbol" panose="05050102010706020507" pitchFamily="18" charset="2"/>
              <a:buChar char=""/>
            </a:pPr>
            <a:r>
              <a:rPr lang="en-US" dirty="0">
                <a:latin typeface="Calibri" panose="020F0502020204030204" pitchFamily="34" charset="0"/>
                <a:ea typeface="Calibri" panose="020F0502020204030204" pitchFamily="34" charset="0"/>
                <a:cs typeface="Arial" panose="020B0604020202020204" pitchFamily="34" charset="0"/>
              </a:rPr>
              <a:t>July 15: </a:t>
            </a:r>
            <a:r>
              <a:rPr lang="en-US" dirty="0" smtClean="0">
                <a:latin typeface="Calibri" panose="020F0502020204030204" pitchFamily="34" charset="0"/>
                <a:ea typeface="Calibri" panose="020F0502020204030204" pitchFamily="34" charset="0"/>
                <a:cs typeface="Arial" panose="020B0604020202020204" pitchFamily="34" charset="0"/>
              </a:rPr>
              <a:t> Deadline </a:t>
            </a:r>
            <a:r>
              <a:rPr lang="en-US" dirty="0">
                <a:latin typeface="Calibri" panose="020F0502020204030204" pitchFamily="34" charset="0"/>
                <a:ea typeface="Calibri" panose="020F0502020204030204" pitchFamily="34" charset="0"/>
                <a:cs typeface="Arial" panose="020B0604020202020204" pitchFamily="34" charset="0"/>
              </a:rPr>
              <a:t>for National Plant Board (NPB) and Specialty Crop Alliance to confirm FY2019 Goal Team representatives</a:t>
            </a:r>
            <a:endParaRPr lang="en-US"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Bef>
                <a:spcPts val="0"/>
              </a:spcBef>
              <a:buFont typeface="Symbol" panose="05050102010706020507" pitchFamily="18" charset="2"/>
              <a:buChar char=""/>
            </a:pPr>
            <a:r>
              <a:rPr lang="en-US" dirty="0" smtClean="0">
                <a:latin typeface="Calibri" panose="020F0502020204030204" pitchFamily="34" charset="0"/>
                <a:ea typeface="Calibri" panose="020F0502020204030204" pitchFamily="34" charset="0"/>
                <a:cs typeface="Arial" panose="020B0604020202020204" pitchFamily="34" charset="0"/>
              </a:rPr>
              <a:t>Mid August  </a:t>
            </a:r>
            <a:r>
              <a:rPr lang="en-US" dirty="0">
                <a:latin typeface="Calibri" panose="020F0502020204030204" pitchFamily="34" charset="0"/>
                <a:ea typeface="Calibri" panose="020F0502020204030204" pitchFamily="34" charset="0"/>
                <a:cs typeface="Arial" panose="020B0604020202020204" pitchFamily="34" charset="0"/>
              </a:rPr>
              <a:t>– </a:t>
            </a:r>
            <a:r>
              <a:rPr lang="en-US" dirty="0" smtClean="0">
                <a:latin typeface="Calibri" panose="020F0502020204030204" pitchFamily="34" charset="0"/>
                <a:ea typeface="Calibri" panose="020F0502020204030204" pitchFamily="34" charset="0"/>
                <a:cs typeface="Arial" panose="020B0604020202020204" pitchFamily="34" charset="0"/>
              </a:rPr>
              <a:t>early September: </a:t>
            </a:r>
            <a:r>
              <a:rPr lang="en-US" dirty="0">
                <a:latin typeface="Calibri" panose="020F0502020204030204" pitchFamily="34" charset="0"/>
                <a:ea typeface="Calibri" panose="020F0502020204030204" pitchFamily="34" charset="0"/>
                <a:cs typeface="Arial" panose="020B0604020202020204" pitchFamily="34" charset="0"/>
              </a:rPr>
              <a:t>SPHD – SPRO &amp; Key SME Review (3 weeks)</a:t>
            </a:r>
            <a:endParaRPr lang="en-US"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Bef>
                <a:spcPts val="0"/>
              </a:spcBef>
              <a:buFont typeface="Symbol" panose="05050102010706020507" pitchFamily="18" charset="2"/>
              <a:buChar char=""/>
            </a:pPr>
            <a:r>
              <a:rPr lang="en-US" dirty="0" smtClean="0">
                <a:latin typeface="Calibri" panose="020F0502020204030204" pitchFamily="34" charset="0"/>
                <a:ea typeface="Calibri" panose="020F0502020204030204" pitchFamily="34" charset="0"/>
                <a:cs typeface="Arial" panose="020B0604020202020204" pitchFamily="34" charset="0"/>
              </a:rPr>
              <a:t>Mid September </a:t>
            </a:r>
            <a:r>
              <a:rPr lang="en-US" dirty="0">
                <a:latin typeface="Calibri" panose="020F0502020204030204" pitchFamily="34" charset="0"/>
                <a:ea typeface="Calibri" panose="020F0502020204030204" pitchFamily="34" charset="0"/>
                <a:cs typeface="Arial" panose="020B0604020202020204" pitchFamily="34" charset="0"/>
              </a:rPr>
              <a:t>– </a:t>
            </a:r>
            <a:r>
              <a:rPr lang="en-US" dirty="0" smtClean="0">
                <a:latin typeface="Calibri" panose="020F0502020204030204" pitchFamily="34" charset="0"/>
                <a:ea typeface="Calibri" panose="020F0502020204030204" pitchFamily="34" charset="0"/>
                <a:cs typeface="Arial" panose="020B0604020202020204" pitchFamily="34" charset="0"/>
              </a:rPr>
              <a:t>Mid October : </a:t>
            </a:r>
            <a:r>
              <a:rPr lang="en-US" dirty="0">
                <a:latin typeface="Calibri" panose="020F0502020204030204" pitchFamily="34" charset="0"/>
                <a:ea typeface="Calibri" panose="020F0502020204030204" pitchFamily="34" charset="0"/>
                <a:cs typeface="Arial" panose="020B0604020202020204" pitchFamily="34" charset="0"/>
              </a:rPr>
              <a:t>Goal Team Review (6 weeks</a:t>
            </a:r>
            <a:r>
              <a:rPr lang="en-US" dirty="0" smtClean="0">
                <a:latin typeface="Calibri" panose="020F0502020204030204" pitchFamily="34" charset="0"/>
                <a:ea typeface="Calibri" panose="020F0502020204030204" pitchFamily="34" charset="0"/>
                <a:cs typeface="Arial" panose="020B0604020202020204" pitchFamily="34" charset="0"/>
              </a:rPr>
              <a:t>) + CFWG Review</a:t>
            </a:r>
            <a:endParaRPr lang="en-US"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Bef>
                <a:spcPts val="0"/>
              </a:spcBef>
              <a:buFont typeface="Symbol" panose="05050102010706020507" pitchFamily="18" charset="2"/>
              <a:buChar char=""/>
            </a:pPr>
            <a:r>
              <a:rPr lang="en-US" dirty="0" smtClean="0">
                <a:latin typeface="Calibri" panose="020F0502020204030204" pitchFamily="34" charset="0"/>
                <a:ea typeface="Calibri" panose="020F0502020204030204" pitchFamily="34" charset="0"/>
                <a:cs typeface="Arial" panose="020B0604020202020204" pitchFamily="34" charset="0"/>
              </a:rPr>
              <a:t>Mid-October-early November:  </a:t>
            </a:r>
            <a:r>
              <a:rPr lang="en-US" dirty="0">
                <a:latin typeface="Calibri" panose="020F0502020204030204" pitchFamily="34" charset="0"/>
                <a:ea typeface="Calibri" panose="020F0502020204030204" pitchFamily="34" charset="0"/>
                <a:cs typeface="Arial" panose="020B0604020202020204" pitchFamily="34" charset="0"/>
              </a:rPr>
              <a:t>Goal Area Spending </a:t>
            </a:r>
            <a:r>
              <a:rPr lang="en-US" dirty="0" smtClean="0">
                <a:latin typeface="Calibri" panose="020F0502020204030204" pitchFamily="34" charset="0"/>
                <a:ea typeface="Calibri" panose="020F0502020204030204" pitchFamily="34" charset="0"/>
                <a:cs typeface="Arial" panose="020B0604020202020204" pitchFamily="34" charset="0"/>
              </a:rPr>
              <a:t>Plan prepared</a:t>
            </a:r>
          </a:p>
          <a:p>
            <a:pPr lvl="0">
              <a:lnSpc>
                <a:spcPct val="115000"/>
              </a:lnSpc>
              <a:spcBef>
                <a:spcPts val="0"/>
              </a:spcBef>
              <a:buFont typeface="Symbol" panose="05050102010706020507" pitchFamily="18" charset="2"/>
              <a:buChar char=""/>
            </a:pPr>
            <a:r>
              <a:rPr lang="en-US" dirty="0" smtClean="0">
                <a:latin typeface="Calibri" panose="020F0502020204030204" pitchFamily="34" charset="0"/>
                <a:ea typeface="Calibri" panose="020F0502020204030204" pitchFamily="34" charset="0"/>
                <a:cs typeface="Arial" panose="020B0604020202020204" pitchFamily="34" charset="0"/>
              </a:rPr>
              <a:t>Mid-November: Spending Plan draft prepared &amp; presented to PPQ Team</a:t>
            </a:r>
            <a:endParaRPr lang="en-US"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Bef>
                <a:spcPts val="0"/>
              </a:spcBef>
              <a:spcAft>
                <a:spcPts val="1000"/>
              </a:spcAft>
              <a:buFont typeface="Symbol" panose="05050102010706020507" pitchFamily="18" charset="2"/>
              <a:buChar char=""/>
            </a:pPr>
            <a:r>
              <a:rPr lang="en-US" dirty="0" smtClean="0">
                <a:latin typeface="Calibri" panose="020F0502020204030204" pitchFamily="34" charset="0"/>
                <a:ea typeface="Calibri" panose="020F0502020204030204" pitchFamily="34" charset="0"/>
                <a:cs typeface="Arial" panose="020B0604020202020204" pitchFamily="34" charset="0"/>
              </a:rPr>
              <a:t> Anticipate </a:t>
            </a:r>
            <a:r>
              <a:rPr lang="en-US" dirty="0">
                <a:latin typeface="Calibri" panose="020F0502020204030204" pitchFamily="34" charset="0"/>
                <a:ea typeface="Calibri" panose="020F0502020204030204" pitchFamily="34" charset="0"/>
                <a:cs typeface="Arial" panose="020B0604020202020204" pitchFamily="34" charset="0"/>
              </a:rPr>
              <a:t>releasing the FY2019 Spending Plan in January or February</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grpSp>
        <p:nvGrpSpPr>
          <p:cNvPr id="4" name="Group 3"/>
          <p:cNvGrpSpPr/>
          <p:nvPr/>
        </p:nvGrpSpPr>
        <p:grpSpPr>
          <a:xfrm>
            <a:off x="152400" y="-78859"/>
            <a:ext cx="9144000" cy="706993"/>
            <a:chOff x="0" y="0"/>
            <a:chExt cx="9144000" cy="706993"/>
          </a:xfrm>
        </p:grpSpPr>
        <p:sp>
          <p:nvSpPr>
            <p:cNvPr id="5" name="Rectangle 4"/>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6" name="Picture 5" descr=" SigLockup Master PwPt.Neg-transb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19364809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632" y="516524"/>
            <a:ext cx="8229600" cy="767795"/>
          </a:xfrm>
        </p:spPr>
        <p:txBody>
          <a:bodyPr>
            <a:normAutofit fontScale="90000"/>
          </a:bodyPr>
          <a:lstStyle/>
          <a:p>
            <a:pPr marL="342900" lvl="0" indent="-342900">
              <a:spcBef>
                <a:spcPct val="20000"/>
              </a:spcBef>
            </a:pPr>
            <a:r>
              <a:rPr lang="en-US" sz="3200" dirty="0">
                <a:solidFill>
                  <a:prstClr val="black"/>
                </a:solidFill>
                <a:ea typeface="+mn-ea"/>
                <a:cs typeface="+mn-cs"/>
              </a:rPr>
              <a:t/>
            </a:r>
            <a:br>
              <a:rPr lang="en-US" sz="3200" dirty="0">
                <a:solidFill>
                  <a:prstClr val="black"/>
                </a:solidFill>
                <a:ea typeface="+mn-ea"/>
                <a:cs typeface="+mn-cs"/>
              </a:rPr>
            </a:br>
            <a:r>
              <a:rPr lang="en-US" b="1" dirty="0" smtClean="0">
                <a:solidFill>
                  <a:prstClr val="black"/>
                </a:solidFill>
                <a:ea typeface="+mn-ea"/>
                <a:cs typeface="+mn-cs"/>
              </a:rPr>
              <a:t>Review Process Improvement</a:t>
            </a:r>
            <a:endParaRPr lang="en-US" dirty="0"/>
          </a:p>
        </p:txBody>
      </p:sp>
      <p:sp>
        <p:nvSpPr>
          <p:cNvPr id="3" name="Content Placeholder 2"/>
          <p:cNvSpPr>
            <a:spLocks noGrp="1"/>
          </p:cNvSpPr>
          <p:nvPr>
            <p:ph idx="1"/>
          </p:nvPr>
        </p:nvSpPr>
        <p:spPr/>
        <p:txBody>
          <a:bodyPr/>
          <a:lstStyle/>
          <a:p>
            <a:r>
              <a:rPr lang="en-US" dirty="0"/>
              <a:t>G</a:t>
            </a:r>
            <a:r>
              <a:rPr lang="en-US" dirty="0" smtClean="0"/>
              <a:t>uidance on team review funding determination  Process</a:t>
            </a:r>
          </a:p>
          <a:p>
            <a:r>
              <a:rPr lang="en-US" dirty="0" smtClean="0"/>
              <a:t>More direct involvement of Cross functional working Groups</a:t>
            </a:r>
          </a:p>
          <a:p>
            <a:r>
              <a:rPr lang="en-US" dirty="0" smtClean="0"/>
              <a:t>Spending Plan Timing Release</a:t>
            </a:r>
          </a:p>
          <a:p>
            <a:r>
              <a:rPr lang="en-US" dirty="0" smtClean="0"/>
              <a:t>Communication with PPQ Leadership Team</a:t>
            </a:r>
          </a:p>
          <a:p>
            <a:r>
              <a:rPr lang="en-US" dirty="0" smtClean="0"/>
              <a:t>Revise job aids for the review teams/SPHD/SPRO</a:t>
            </a:r>
          </a:p>
          <a:p>
            <a:endParaRPr lang="en-US" dirty="0" smtClean="0"/>
          </a:p>
          <a:p>
            <a:endParaRPr lang="en-US" dirty="0"/>
          </a:p>
        </p:txBody>
      </p:sp>
      <p:grpSp>
        <p:nvGrpSpPr>
          <p:cNvPr id="4" name="Group 3"/>
          <p:cNvGrpSpPr/>
          <p:nvPr/>
        </p:nvGrpSpPr>
        <p:grpSpPr>
          <a:xfrm>
            <a:off x="0" y="-57150"/>
            <a:ext cx="9144000" cy="706993"/>
            <a:chOff x="0" y="0"/>
            <a:chExt cx="9144000" cy="706993"/>
          </a:xfrm>
        </p:grpSpPr>
        <p:sp>
          <p:nvSpPr>
            <p:cNvPr id="5" name="Rectangle 4"/>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6" name="Picture 5" descr=" SigLockup Master PwPt.Neg-transb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42755734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6027"/>
            <a:ext cx="8229600" cy="1143000"/>
          </a:xfrm>
        </p:spPr>
        <p:txBody>
          <a:bodyPr>
            <a:noAutofit/>
          </a:bodyPr>
          <a:lstStyle/>
          <a:p>
            <a:pPr marL="342900" lvl="0" indent="-342900">
              <a:spcBef>
                <a:spcPct val="20000"/>
              </a:spcBef>
            </a:pPr>
            <a:r>
              <a:rPr lang="en-US" sz="3600" b="1" dirty="0" smtClean="0">
                <a:solidFill>
                  <a:prstClr val="black"/>
                </a:solidFill>
                <a:ea typeface="+mn-ea"/>
                <a:cs typeface="+mn-cs"/>
              </a:rPr>
              <a:t>Advance PPA Cycle </a:t>
            </a:r>
            <a:r>
              <a:rPr lang="en-US" sz="3600" b="1" dirty="0">
                <a:solidFill>
                  <a:prstClr val="black"/>
                </a:solidFill>
                <a:ea typeface="+mn-ea"/>
                <a:cs typeface="+mn-cs"/>
              </a:rPr>
              <a:t>Activities</a:t>
            </a:r>
            <a:r>
              <a:rPr lang="en-US" sz="3600" dirty="0">
                <a:solidFill>
                  <a:prstClr val="black"/>
                </a:solidFill>
                <a:ea typeface="+mn-ea"/>
                <a:cs typeface="+mn-cs"/>
              </a:rPr>
              <a:t/>
            </a:r>
            <a:br>
              <a:rPr lang="en-US" sz="3600" dirty="0">
                <a:solidFill>
                  <a:prstClr val="black"/>
                </a:solidFill>
                <a:ea typeface="+mn-ea"/>
                <a:cs typeface="+mn-cs"/>
              </a:rPr>
            </a:br>
            <a:endParaRPr lang="en-US" sz="3600" dirty="0"/>
          </a:p>
        </p:txBody>
      </p:sp>
      <p:sp>
        <p:nvSpPr>
          <p:cNvPr id="3" name="Content Placeholder 2"/>
          <p:cNvSpPr>
            <a:spLocks noGrp="1"/>
          </p:cNvSpPr>
          <p:nvPr>
            <p:ph idx="1"/>
          </p:nvPr>
        </p:nvSpPr>
        <p:spPr/>
        <p:txBody>
          <a:bodyPr/>
          <a:lstStyle/>
          <a:p>
            <a:r>
              <a:rPr lang="en-US" dirty="0" smtClean="0"/>
              <a:t>Lessons learned session</a:t>
            </a:r>
          </a:p>
          <a:p>
            <a:r>
              <a:rPr lang="en-US" dirty="0" smtClean="0"/>
              <a:t>Develop Implementation Plan</a:t>
            </a:r>
          </a:p>
          <a:p>
            <a:r>
              <a:rPr lang="en-US" dirty="0" smtClean="0"/>
              <a:t>Communicate with NPB, Specialty Crops for representation</a:t>
            </a:r>
          </a:p>
          <a:p>
            <a:r>
              <a:rPr lang="en-US" dirty="0" smtClean="0"/>
              <a:t>Establish Goal teams</a:t>
            </a:r>
          </a:p>
          <a:p>
            <a:r>
              <a:rPr lang="en-US" dirty="0" smtClean="0"/>
              <a:t>Prepare webinar documents</a:t>
            </a:r>
          </a:p>
          <a:p>
            <a:r>
              <a:rPr lang="en-US" dirty="0" smtClean="0"/>
              <a:t>Work With LPA to reach out to congress,  Stakeholders, media</a:t>
            </a:r>
          </a:p>
          <a:p>
            <a:endParaRPr lang="en-US" dirty="0"/>
          </a:p>
        </p:txBody>
      </p:sp>
      <p:grpSp>
        <p:nvGrpSpPr>
          <p:cNvPr id="4" name="Group 3"/>
          <p:cNvGrpSpPr/>
          <p:nvPr/>
        </p:nvGrpSpPr>
        <p:grpSpPr>
          <a:xfrm>
            <a:off x="-15240" y="-261421"/>
            <a:ext cx="9144000" cy="706993"/>
            <a:chOff x="0" y="0"/>
            <a:chExt cx="9144000" cy="706993"/>
          </a:xfrm>
        </p:grpSpPr>
        <p:sp>
          <p:nvSpPr>
            <p:cNvPr id="5" name="Rectangle 4"/>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6" name="Picture 5" descr=" SigLockup Master PwPt.Neg-transb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4642663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7924800" cy="566233"/>
          </a:xfrm>
        </p:spPr>
        <p:txBody>
          <a:bodyPr>
            <a:normAutofit fontScale="90000"/>
          </a:bodyPr>
          <a:lstStyle/>
          <a:p>
            <a:r>
              <a:rPr lang="en-US" sz="4000" b="1" dirty="0">
                <a:solidFill>
                  <a:prstClr val="black"/>
                </a:solidFill>
              </a:rPr>
              <a:t>Post </a:t>
            </a:r>
            <a:r>
              <a:rPr lang="en-US" sz="4000" b="1" dirty="0" smtClean="0">
                <a:solidFill>
                  <a:prstClr val="black"/>
                </a:solidFill>
              </a:rPr>
              <a:t>Announcement PPA Activities</a:t>
            </a:r>
            <a:r>
              <a:rPr lang="en-US" sz="4000" dirty="0">
                <a:solidFill>
                  <a:prstClr val="black"/>
                </a:solidFill>
              </a:rPr>
              <a:t/>
            </a:r>
            <a:br>
              <a:rPr lang="en-US" sz="4000" dirty="0">
                <a:solidFill>
                  <a:prstClr val="black"/>
                </a:solidFill>
              </a:rPr>
            </a:br>
            <a:endParaRPr lang="en-US" dirty="0"/>
          </a:p>
        </p:txBody>
      </p:sp>
      <p:sp>
        <p:nvSpPr>
          <p:cNvPr id="3" name="Content Placeholder 2"/>
          <p:cNvSpPr>
            <a:spLocks noGrp="1"/>
          </p:cNvSpPr>
          <p:nvPr>
            <p:ph idx="1"/>
          </p:nvPr>
        </p:nvSpPr>
        <p:spPr/>
        <p:txBody>
          <a:bodyPr>
            <a:normAutofit lnSpcReduction="10000"/>
          </a:bodyPr>
          <a:lstStyle/>
          <a:p>
            <a:r>
              <a:rPr lang="en-US" dirty="0" smtClean="0"/>
              <a:t>Prepare individual state allocations</a:t>
            </a:r>
          </a:p>
          <a:p>
            <a:r>
              <a:rPr lang="en-US" dirty="0" smtClean="0"/>
              <a:t>Communicate with funded /unfunded suggestors through ADODRs &amp; PPA Team</a:t>
            </a:r>
          </a:p>
          <a:p>
            <a:r>
              <a:rPr lang="en-US" dirty="0" smtClean="0"/>
              <a:t>Provide feedback to the internal and external stakeholders on funding/program update &amp; requirements through Regional and National Plant Board meeting</a:t>
            </a:r>
          </a:p>
          <a:p>
            <a:r>
              <a:rPr lang="en-US" dirty="0" smtClean="0"/>
              <a:t>Begin discussion on new implementation Plan-  -We welcome comments on how to improve</a:t>
            </a:r>
          </a:p>
          <a:p>
            <a:endParaRPr lang="en-US" dirty="0"/>
          </a:p>
        </p:txBody>
      </p:sp>
      <p:grpSp>
        <p:nvGrpSpPr>
          <p:cNvPr id="4" name="Group 3"/>
          <p:cNvGrpSpPr/>
          <p:nvPr/>
        </p:nvGrpSpPr>
        <p:grpSpPr>
          <a:xfrm>
            <a:off x="-228600" y="-78859"/>
            <a:ext cx="9144000" cy="706993"/>
            <a:chOff x="0" y="0"/>
            <a:chExt cx="9144000" cy="706993"/>
          </a:xfrm>
        </p:grpSpPr>
        <p:sp>
          <p:nvSpPr>
            <p:cNvPr id="5" name="Rectangle 4"/>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6" name="Picture 5" descr=" SigLockup Master PwPt.Neg-transb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2243812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1622"/>
            <a:ext cx="8229600" cy="1143000"/>
          </a:xfrm>
          <a:solidFill>
            <a:srgbClr val="002D5B"/>
          </a:solidFill>
          <a:ln>
            <a:solidFill>
              <a:schemeClr val="tx2">
                <a:lumMod val="60000"/>
                <a:lumOff val="40000"/>
              </a:schemeClr>
            </a:solidFill>
          </a:ln>
          <a:effectLst>
            <a:glow rad="63500">
              <a:schemeClr val="bg1">
                <a:lumMod val="65000"/>
                <a:alpha val="40000"/>
              </a:schemeClr>
            </a:glow>
          </a:effectLst>
        </p:spPr>
        <p:txBody>
          <a:bodyPr>
            <a:normAutofit/>
          </a:bodyPr>
          <a:lstStyle/>
          <a:p>
            <a:r>
              <a:rPr lang="en-US" dirty="0" smtClean="0">
                <a:solidFill>
                  <a:schemeClr val="bg1"/>
                </a:solidFill>
              </a:rPr>
              <a:t>Farm Bill – Sec. 10007-No more</a:t>
            </a:r>
            <a:br>
              <a:rPr lang="en-US" dirty="0" smtClean="0">
                <a:solidFill>
                  <a:schemeClr val="bg1"/>
                </a:solidFill>
              </a:rPr>
            </a:br>
            <a:r>
              <a:rPr lang="en-US" sz="1800" b="1" dirty="0" smtClean="0">
                <a:solidFill>
                  <a:schemeClr val="bg1"/>
                </a:solidFill>
                <a:ea typeface="Times New Roman" pitchFamily="18" charset="0"/>
                <a:cs typeface="Times New Roman" pitchFamily="18" charset="0"/>
              </a:rPr>
              <a:t>APHIS Plant Protection and Quarantine</a:t>
            </a:r>
            <a:endParaRPr lang="en-US" dirty="0">
              <a:solidFill>
                <a:schemeClr val="bg1"/>
              </a:solidFill>
            </a:endParaRPr>
          </a:p>
        </p:txBody>
      </p:sp>
      <p:sp>
        <p:nvSpPr>
          <p:cNvPr id="3" name="Content Placeholder 2"/>
          <p:cNvSpPr>
            <a:spLocks noGrp="1"/>
          </p:cNvSpPr>
          <p:nvPr>
            <p:ph idx="1"/>
          </p:nvPr>
        </p:nvSpPr>
        <p:spPr>
          <a:xfrm>
            <a:off x="685800" y="1676400"/>
            <a:ext cx="7924800" cy="1295400"/>
          </a:xfrm>
        </p:spPr>
        <p:txBody>
          <a:bodyPr>
            <a:noAutofit/>
          </a:bodyPr>
          <a:lstStyle/>
          <a:p>
            <a:pPr>
              <a:spcAft>
                <a:spcPts val="600"/>
              </a:spcAft>
            </a:pPr>
            <a:r>
              <a:rPr lang="en-US" sz="2800" dirty="0" smtClean="0"/>
              <a:t>Sec. </a:t>
            </a:r>
            <a:r>
              <a:rPr lang="en-US" sz="2800" dirty="0"/>
              <a:t>10007 of the 2014 Farm Bill charged APHIS </a:t>
            </a:r>
            <a:r>
              <a:rPr lang="en-US" sz="2800" dirty="0" smtClean="0"/>
              <a:t>with allocating funds to strengthen </a:t>
            </a:r>
            <a:r>
              <a:rPr lang="en-US" sz="2800" dirty="0"/>
              <a:t>the nation’s infrastructure for pest detection and surveillance, identification, and </a:t>
            </a:r>
            <a:r>
              <a:rPr lang="en-US" sz="2800" dirty="0" smtClean="0"/>
              <a:t>pest risk </a:t>
            </a:r>
            <a:r>
              <a:rPr lang="en-US" sz="2800" dirty="0"/>
              <a:t>mitigation, while working to safeguard </a:t>
            </a:r>
            <a:r>
              <a:rPr lang="en-US" sz="2800" dirty="0" smtClean="0"/>
              <a:t>nursery </a:t>
            </a:r>
            <a:r>
              <a:rPr lang="en-US" sz="2800" dirty="0"/>
              <a:t>production </a:t>
            </a:r>
            <a:r>
              <a:rPr lang="en-US" sz="2800" dirty="0" smtClean="0"/>
              <a:t>systems.</a:t>
            </a:r>
          </a:p>
          <a:p>
            <a:pPr>
              <a:spcAft>
                <a:spcPts val="600"/>
              </a:spcAft>
            </a:pPr>
            <a:r>
              <a:rPr lang="en-US" sz="2800" dirty="0" smtClean="0"/>
              <a:t>This authority was codified in Sec. 7721 of the Plant Protection Act (PPA).  APHIS have access </a:t>
            </a:r>
            <a:r>
              <a:rPr lang="en-US" sz="2800" dirty="0"/>
              <a:t>to $75 million to fund </a:t>
            </a:r>
            <a:r>
              <a:rPr lang="en-US" sz="2800" dirty="0" smtClean="0"/>
              <a:t>cooperators and </a:t>
            </a:r>
            <a:r>
              <a:rPr lang="en-US" sz="2800" dirty="0"/>
              <a:t>projects </a:t>
            </a:r>
            <a:r>
              <a:rPr lang="en-US" sz="2800" dirty="0" smtClean="0"/>
              <a:t>for </a:t>
            </a:r>
            <a:r>
              <a:rPr lang="en-US" sz="2800" dirty="0"/>
              <a:t>safeguarding domestic plant </a:t>
            </a:r>
            <a:r>
              <a:rPr lang="en-US" sz="2800" dirty="0" smtClean="0"/>
              <a:t>health.</a:t>
            </a:r>
            <a:endParaRPr lang="en-US" sz="2800" dirty="0"/>
          </a:p>
        </p:txBody>
      </p:sp>
      <p:grpSp>
        <p:nvGrpSpPr>
          <p:cNvPr id="4" name="Group 3"/>
          <p:cNvGrpSpPr/>
          <p:nvPr/>
        </p:nvGrpSpPr>
        <p:grpSpPr>
          <a:xfrm>
            <a:off x="0" y="-57150"/>
            <a:ext cx="9144000" cy="706993"/>
            <a:chOff x="0" y="0"/>
            <a:chExt cx="9144000" cy="706993"/>
          </a:xfrm>
        </p:grpSpPr>
        <p:sp>
          <p:nvSpPr>
            <p:cNvPr id="5" name="Rectangle 4"/>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6" name="Picture 5" descr=" SigLockup Master PwPt.Neg-transbg.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8823771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66737"/>
            <a:ext cx="8229600" cy="1143000"/>
          </a:xfrm>
          <a:solidFill>
            <a:srgbClr val="002D5B"/>
          </a:solidFill>
          <a:effectLst>
            <a:glow rad="63500">
              <a:schemeClr val="bg1">
                <a:lumMod val="65000"/>
                <a:alpha val="40000"/>
              </a:schemeClr>
            </a:glow>
          </a:effectLst>
        </p:spPr>
        <p:txBody>
          <a:bodyPr>
            <a:normAutofit/>
          </a:bodyPr>
          <a:lstStyle/>
          <a:p>
            <a:r>
              <a:rPr lang="en-US" dirty="0" smtClean="0">
                <a:solidFill>
                  <a:schemeClr val="bg1"/>
                </a:solidFill>
              </a:rPr>
              <a:t>PPA – Sec. 7721</a:t>
            </a:r>
            <a:br>
              <a:rPr lang="en-US" dirty="0" smtClean="0">
                <a:solidFill>
                  <a:schemeClr val="bg1"/>
                </a:solidFill>
              </a:rPr>
            </a:br>
            <a:r>
              <a:rPr lang="en-US" sz="1800" b="1" dirty="0">
                <a:solidFill>
                  <a:schemeClr val="bg1"/>
                </a:solidFill>
                <a:ea typeface="Times New Roman" pitchFamily="18" charset="0"/>
                <a:cs typeface="Times New Roman" pitchFamily="18" charset="0"/>
              </a:rPr>
              <a:t>APHIS Plant Protection and Quarantine</a:t>
            </a:r>
            <a:endParaRPr lang="en-US" dirty="0">
              <a:solidFill>
                <a:schemeClr val="bg1"/>
              </a:solidFill>
            </a:endParaRPr>
          </a:p>
        </p:txBody>
      </p:sp>
      <p:sp>
        <p:nvSpPr>
          <p:cNvPr id="3" name="Content Placeholder 2"/>
          <p:cNvSpPr>
            <a:spLocks noGrp="1"/>
          </p:cNvSpPr>
          <p:nvPr>
            <p:ph idx="1"/>
          </p:nvPr>
        </p:nvSpPr>
        <p:spPr>
          <a:xfrm>
            <a:off x="685800" y="1676400"/>
            <a:ext cx="7924800" cy="1295400"/>
          </a:xfrm>
        </p:spPr>
        <p:txBody>
          <a:bodyPr>
            <a:noAutofit/>
          </a:bodyPr>
          <a:lstStyle/>
          <a:p>
            <a:pPr>
              <a:spcAft>
                <a:spcPts val="600"/>
              </a:spcAft>
            </a:pPr>
            <a:r>
              <a:rPr lang="en-US" sz="2800" dirty="0"/>
              <a:t>PPA Sec. 7721 funding supports</a:t>
            </a:r>
            <a:r>
              <a:rPr lang="en-US" sz="2800" dirty="0" smtClean="0"/>
              <a:t>:</a:t>
            </a:r>
          </a:p>
          <a:p>
            <a:pPr lvl="1">
              <a:spcAft>
                <a:spcPts val="600"/>
              </a:spcAft>
            </a:pPr>
            <a:r>
              <a:rPr lang="en-US" sz="2400" dirty="0" smtClean="0"/>
              <a:t>The </a:t>
            </a:r>
            <a:r>
              <a:rPr lang="en-US" sz="2400" b="1" dirty="0"/>
              <a:t>Plant Pest and Disease Management and Disaster Prevention Program</a:t>
            </a:r>
            <a:r>
              <a:rPr lang="en-US" sz="2400" b="1" dirty="0" smtClean="0"/>
              <a:t> </a:t>
            </a:r>
            <a:r>
              <a:rPr lang="en-US" sz="2400" dirty="0" smtClean="0"/>
              <a:t>strengthens </a:t>
            </a:r>
            <a:r>
              <a:rPr lang="en-US" sz="2400" dirty="0"/>
              <a:t>APHIS’ ability to protect </a:t>
            </a:r>
            <a:r>
              <a:rPr lang="en-US" sz="2400" dirty="0" smtClean="0"/>
              <a:t>agriculture </a:t>
            </a:r>
            <a:r>
              <a:rPr lang="en-US" sz="2400" dirty="0"/>
              <a:t>and </a:t>
            </a:r>
            <a:r>
              <a:rPr lang="en-US" sz="2400" dirty="0" smtClean="0"/>
              <a:t>natural </a:t>
            </a:r>
            <a:r>
              <a:rPr lang="en-US" sz="2400" dirty="0"/>
              <a:t>resources </a:t>
            </a:r>
            <a:r>
              <a:rPr lang="en-US" sz="2400" dirty="0" smtClean="0"/>
              <a:t>from plant </a:t>
            </a:r>
            <a:r>
              <a:rPr lang="en-US" sz="2400" dirty="0"/>
              <a:t>pest threats by funding projects that expand or enhance pest survey, identification, inspection, mitigation, risk analysis, and public education and outreach</a:t>
            </a:r>
            <a:r>
              <a:rPr lang="en-US" sz="2400" dirty="0" smtClean="0"/>
              <a:t>.</a:t>
            </a:r>
          </a:p>
          <a:p>
            <a:pPr lvl="1">
              <a:spcAft>
                <a:spcPts val="600"/>
              </a:spcAft>
            </a:pPr>
            <a:r>
              <a:rPr lang="en-US" sz="2400" dirty="0"/>
              <a:t>The </a:t>
            </a:r>
            <a:r>
              <a:rPr lang="en-US" sz="2400" b="1" dirty="0"/>
              <a:t>National Clean Plant Network</a:t>
            </a:r>
            <a:r>
              <a:rPr lang="en-US" sz="2400" b="1" dirty="0" smtClean="0"/>
              <a:t> </a:t>
            </a:r>
            <a:r>
              <a:rPr lang="en-US" sz="2400" dirty="0"/>
              <a:t>provides high quality asexually propagated plant material free of targeted plant </a:t>
            </a:r>
            <a:r>
              <a:rPr lang="en-US" sz="2400" dirty="0" smtClean="0"/>
              <a:t>pathogens/pests </a:t>
            </a:r>
            <a:r>
              <a:rPr lang="en-US" sz="2400" dirty="0"/>
              <a:t>to protect the environment and ensure </a:t>
            </a:r>
            <a:r>
              <a:rPr lang="en-US" sz="2400" dirty="0" smtClean="0"/>
              <a:t>U.S. global </a:t>
            </a:r>
            <a:r>
              <a:rPr lang="en-US" sz="2400" dirty="0"/>
              <a:t>competitiveness of specialty </a:t>
            </a:r>
            <a:r>
              <a:rPr lang="en-US" sz="2400" dirty="0" smtClean="0"/>
              <a:t>crops.</a:t>
            </a:r>
            <a:endParaRPr lang="en-US" sz="2400" dirty="0"/>
          </a:p>
        </p:txBody>
      </p:sp>
      <p:grpSp>
        <p:nvGrpSpPr>
          <p:cNvPr id="4" name="Group 3"/>
          <p:cNvGrpSpPr/>
          <p:nvPr/>
        </p:nvGrpSpPr>
        <p:grpSpPr>
          <a:xfrm>
            <a:off x="0" y="-57150"/>
            <a:ext cx="9144000" cy="706993"/>
            <a:chOff x="0" y="0"/>
            <a:chExt cx="9144000" cy="706993"/>
          </a:xfrm>
        </p:grpSpPr>
        <p:sp>
          <p:nvSpPr>
            <p:cNvPr id="5" name="Rectangle 4"/>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6" name="Picture 5" descr=" SigLockup Master PwPt.Neg-transbg.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31855446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229600" cy="1143000"/>
          </a:xfrm>
          <a:solidFill>
            <a:srgbClr val="002D5B"/>
          </a:solidFill>
          <a:effectLst>
            <a:glow rad="63500">
              <a:schemeClr val="bg1">
                <a:lumMod val="65000"/>
                <a:alpha val="40000"/>
              </a:schemeClr>
            </a:glow>
          </a:effectLst>
        </p:spPr>
        <p:txBody>
          <a:bodyPr>
            <a:normAutofit/>
          </a:bodyPr>
          <a:lstStyle/>
          <a:p>
            <a:r>
              <a:rPr lang="en-US" dirty="0">
                <a:solidFill>
                  <a:schemeClr val="bg1"/>
                </a:solidFill>
              </a:rPr>
              <a:t>PPA – Sec. 7721</a:t>
            </a:r>
            <a:r>
              <a:rPr lang="en-US" dirty="0" smtClean="0">
                <a:solidFill>
                  <a:schemeClr val="bg1"/>
                </a:solidFill>
              </a:rPr>
              <a:t/>
            </a:r>
            <a:br>
              <a:rPr lang="en-US" dirty="0" smtClean="0">
                <a:solidFill>
                  <a:schemeClr val="bg1"/>
                </a:solidFill>
              </a:rPr>
            </a:br>
            <a:r>
              <a:rPr lang="en-US" sz="1800" b="1" dirty="0">
                <a:solidFill>
                  <a:schemeClr val="bg1"/>
                </a:solidFill>
                <a:ea typeface="Times New Roman" pitchFamily="18" charset="0"/>
                <a:cs typeface="Times New Roman" pitchFamily="18" charset="0"/>
              </a:rPr>
              <a:t>APHIS Plant Protection and Quarantine</a:t>
            </a:r>
            <a:endParaRPr lang="en-US" dirty="0">
              <a:solidFill>
                <a:schemeClr val="bg1"/>
              </a:solidFill>
            </a:endParaRPr>
          </a:p>
        </p:txBody>
      </p:sp>
      <p:sp>
        <p:nvSpPr>
          <p:cNvPr id="3" name="Content Placeholder 2"/>
          <p:cNvSpPr>
            <a:spLocks noGrp="1"/>
          </p:cNvSpPr>
          <p:nvPr>
            <p:ph idx="1"/>
          </p:nvPr>
        </p:nvSpPr>
        <p:spPr>
          <a:xfrm>
            <a:off x="685800" y="1676400"/>
            <a:ext cx="7924800" cy="1295400"/>
          </a:xfrm>
        </p:spPr>
        <p:txBody>
          <a:bodyPr>
            <a:noAutofit/>
          </a:bodyPr>
          <a:lstStyle/>
          <a:p>
            <a:pPr marL="0" indent="0">
              <a:spcAft>
                <a:spcPts val="600"/>
              </a:spcAft>
              <a:buNone/>
            </a:pPr>
            <a:r>
              <a:rPr lang="en-US" sz="2000" b="1" dirty="0" smtClean="0"/>
              <a:t>Both Programs are Strategically Aligned with -</a:t>
            </a:r>
            <a:r>
              <a:rPr lang="en-US" b="1" dirty="0" smtClean="0"/>
              <a:t> </a:t>
            </a:r>
          </a:p>
          <a:p>
            <a:pPr marL="0" indent="0">
              <a:spcAft>
                <a:spcPts val="600"/>
              </a:spcAft>
              <a:buNone/>
            </a:pPr>
            <a:r>
              <a:rPr lang="en-US" b="1" dirty="0" smtClean="0"/>
              <a:t>USDA Strategic </a:t>
            </a:r>
            <a:r>
              <a:rPr lang="en-US" b="1" dirty="0"/>
              <a:t>Goal #2: </a:t>
            </a:r>
            <a:r>
              <a:rPr lang="en-US" dirty="0"/>
              <a:t>Maximize the Ability of American Agricultural Producers to Prosper by Feeding and Clothing the </a:t>
            </a:r>
            <a:r>
              <a:rPr lang="en-US" dirty="0" smtClean="0"/>
              <a:t>World </a:t>
            </a:r>
            <a:endParaRPr lang="en-US" dirty="0"/>
          </a:p>
          <a:p>
            <a:pPr marL="457200" lvl="1" indent="0">
              <a:spcAft>
                <a:spcPts val="600"/>
              </a:spcAft>
              <a:buNone/>
            </a:pPr>
            <a:r>
              <a:rPr lang="en-US" b="1" dirty="0" smtClean="0"/>
              <a:t>Objective 3:  </a:t>
            </a:r>
            <a:r>
              <a:rPr lang="en-US" dirty="0" smtClean="0"/>
              <a:t>Protect </a:t>
            </a:r>
            <a:r>
              <a:rPr lang="en-US" dirty="0"/>
              <a:t>agricultural health by preventing and mitigating the spread of agricultural pests and diseases.</a:t>
            </a:r>
          </a:p>
        </p:txBody>
      </p:sp>
      <p:grpSp>
        <p:nvGrpSpPr>
          <p:cNvPr id="4" name="Group 3"/>
          <p:cNvGrpSpPr/>
          <p:nvPr/>
        </p:nvGrpSpPr>
        <p:grpSpPr>
          <a:xfrm>
            <a:off x="0" y="-57150"/>
            <a:ext cx="9144000" cy="706993"/>
            <a:chOff x="0" y="0"/>
            <a:chExt cx="9144000" cy="706993"/>
          </a:xfrm>
        </p:grpSpPr>
        <p:sp>
          <p:nvSpPr>
            <p:cNvPr id="5" name="Rectangle 4"/>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6" name="Picture 5" descr=" SigLockup Master PwPt.Neg-transbg.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28683257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9436"/>
            <a:ext cx="8229600" cy="1048266"/>
          </a:xfrm>
          <a:solidFill>
            <a:srgbClr val="002D5B"/>
          </a:solidFill>
          <a:effectLst>
            <a:glow rad="63500">
              <a:schemeClr val="bg1">
                <a:lumMod val="65000"/>
                <a:alpha val="40000"/>
              </a:schemeClr>
            </a:glow>
          </a:effectLst>
        </p:spPr>
        <p:txBody>
          <a:bodyPr>
            <a:normAutofit fontScale="90000"/>
          </a:bodyPr>
          <a:lstStyle/>
          <a:p>
            <a:r>
              <a:rPr lang="en-US" dirty="0">
                <a:solidFill>
                  <a:schemeClr val="bg1"/>
                </a:solidFill>
              </a:rPr>
              <a:t>PPA – Sec. 77</a:t>
            </a:r>
            <a:br>
              <a:rPr lang="en-US" dirty="0">
                <a:solidFill>
                  <a:schemeClr val="bg1"/>
                </a:solidFill>
              </a:rPr>
            </a:br>
            <a:r>
              <a:rPr lang="en-US" b="1" dirty="0">
                <a:solidFill>
                  <a:schemeClr val="bg1"/>
                </a:solidFill>
                <a:ea typeface="Times New Roman" pitchFamily="18" charset="0"/>
                <a:cs typeface="Times New Roman" pitchFamily="18" charset="0"/>
              </a:rPr>
              <a:t>Plant Pest and Disease Management and Disaster Prevention Program </a:t>
            </a:r>
            <a:r>
              <a:rPr lang="en-US" dirty="0">
                <a:solidFill>
                  <a:schemeClr val="bg1"/>
                </a:solidFill>
              </a:rPr>
              <a:t/>
            </a:r>
            <a:br>
              <a:rPr lang="en-US" dirty="0">
                <a:solidFill>
                  <a:schemeClr val="bg1"/>
                </a:solidFill>
              </a:rPr>
            </a:br>
            <a:r>
              <a:rPr lang="en-US" dirty="0">
                <a:solidFill>
                  <a:schemeClr val="bg1"/>
                </a:solidFill>
              </a:rPr>
              <a:t>21</a:t>
            </a:r>
          </a:p>
        </p:txBody>
      </p:sp>
      <p:sp>
        <p:nvSpPr>
          <p:cNvPr id="3" name="Content Placeholder 2"/>
          <p:cNvSpPr>
            <a:spLocks noGrp="1"/>
          </p:cNvSpPr>
          <p:nvPr>
            <p:ph idx="1"/>
          </p:nvPr>
        </p:nvSpPr>
        <p:spPr>
          <a:xfrm>
            <a:off x="685800" y="1676400"/>
            <a:ext cx="7924800" cy="1295400"/>
          </a:xfrm>
        </p:spPr>
        <p:txBody>
          <a:bodyPr>
            <a:noAutofit/>
          </a:bodyPr>
          <a:lstStyle/>
          <a:p>
            <a:pPr>
              <a:spcAft>
                <a:spcPts val="600"/>
              </a:spcAft>
            </a:pPr>
            <a:r>
              <a:rPr lang="en-US" b="1" dirty="0" smtClean="0"/>
              <a:t>Clear and Transparent Process</a:t>
            </a:r>
          </a:p>
          <a:p>
            <a:pPr>
              <a:spcAft>
                <a:spcPts val="600"/>
              </a:spcAft>
            </a:pPr>
            <a:r>
              <a:rPr lang="en-US" b="1" dirty="0" smtClean="0"/>
              <a:t>Broad Stakeholder Collaboration</a:t>
            </a:r>
          </a:p>
          <a:p>
            <a:pPr lvl="1">
              <a:spcAft>
                <a:spcPts val="600"/>
              </a:spcAft>
            </a:pPr>
            <a:r>
              <a:rPr lang="en-US" b="1" dirty="0"/>
              <a:t>Federal </a:t>
            </a:r>
          </a:p>
          <a:p>
            <a:pPr lvl="1">
              <a:spcAft>
                <a:spcPts val="600"/>
              </a:spcAft>
            </a:pPr>
            <a:r>
              <a:rPr lang="en-US" b="1" dirty="0"/>
              <a:t>State Government(s)</a:t>
            </a:r>
          </a:p>
          <a:p>
            <a:pPr lvl="1">
              <a:spcAft>
                <a:spcPts val="600"/>
              </a:spcAft>
            </a:pPr>
            <a:r>
              <a:rPr lang="en-US" b="1" dirty="0"/>
              <a:t>Tribal Nation(s)</a:t>
            </a:r>
          </a:p>
          <a:p>
            <a:pPr lvl="1">
              <a:spcAft>
                <a:spcPts val="600"/>
              </a:spcAft>
            </a:pPr>
            <a:r>
              <a:rPr lang="en-US" b="1" dirty="0" smtClean="0"/>
              <a:t>Academia</a:t>
            </a:r>
          </a:p>
          <a:p>
            <a:pPr lvl="1">
              <a:spcAft>
                <a:spcPts val="600"/>
              </a:spcAft>
            </a:pPr>
            <a:r>
              <a:rPr lang="en-US" b="1" dirty="0" smtClean="0"/>
              <a:t>Industry</a:t>
            </a:r>
            <a:endParaRPr lang="en-US" b="1" dirty="0"/>
          </a:p>
          <a:p>
            <a:pPr lvl="1">
              <a:spcAft>
                <a:spcPts val="600"/>
              </a:spcAft>
            </a:pPr>
            <a:r>
              <a:rPr lang="en-US" b="1" smtClean="0"/>
              <a:t>Private /Non </a:t>
            </a:r>
            <a:r>
              <a:rPr lang="en-US" b="1"/>
              <a:t>Profits Entities</a:t>
            </a:r>
            <a:endParaRPr lang="en-US" b="1" dirty="0"/>
          </a:p>
        </p:txBody>
      </p:sp>
      <p:grpSp>
        <p:nvGrpSpPr>
          <p:cNvPr id="4" name="Group 3"/>
          <p:cNvGrpSpPr/>
          <p:nvPr/>
        </p:nvGrpSpPr>
        <p:grpSpPr>
          <a:xfrm>
            <a:off x="0" y="-304800"/>
            <a:ext cx="9144000" cy="706993"/>
            <a:chOff x="0" y="0"/>
            <a:chExt cx="9144000" cy="706993"/>
          </a:xfrm>
        </p:grpSpPr>
        <p:sp>
          <p:nvSpPr>
            <p:cNvPr id="5" name="Rectangle 4"/>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6" name="Picture 5" descr=" SigLockup Master PwPt.Neg-transbg.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1167884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676400"/>
            <a:ext cx="7924800" cy="1295400"/>
          </a:xfrm>
        </p:spPr>
        <p:txBody>
          <a:bodyPr>
            <a:noAutofit/>
          </a:bodyPr>
          <a:lstStyle/>
          <a:p>
            <a:pPr>
              <a:spcAft>
                <a:spcPts val="600"/>
              </a:spcAft>
            </a:pPr>
            <a:r>
              <a:rPr lang="en-US" sz="2800" b="1" dirty="0" smtClean="0"/>
              <a:t>Stakeholder Project Suggestion Reviewer Team Members:</a:t>
            </a:r>
          </a:p>
          <a:p>
            <a:pPr lvl="1">
              <a:spcAft>
                <a:spcPts val="600"/>
              </a:spcAft>
            </a:pPr>
            <a:r>
              <a:rPr lang="en-US" sz="2000" b="1" dirty="0" smtClean="0"/>
              <a:t>13 State Plant Regulatory Officials for Oregon, Ohio, Florida, New York, California, Indiana, Texas, Pennsylvania, Illinois, Maine, Tennessee, Connecticut, and Washington</a:t>
            </a:r>
            <a:endParaRPr lang="en-US" sz="2000" b="1" dirty="0"/>
          </a:p>
          <a:p>
            <a:pPr lvl="1">
              <a:spcAft>
                <a:spcPts val="600"/>
              </a:spcAft>
            </a:pPr>
            <a:r>
              <a:rPr lang="en-US" sz="2000" b="1" dirty="0" smtClean="0"/>
              <a:t>3 other State Plant Health Officials from Kansas, Maryland, and South Carolina </a:t>
            </a:r>
            <a:endParaRPr lang="en-US" sz="2000" b="1" dirty="0"/>
          </a:p>
          <a:p>
            <a:pPr lvl="1">
              <a:spcAft>
                <a:spcPts val="600"/>
              </a:spcAft>
            </a:pPr>
            <a:r>
              <a:rPr lang="en-US" sz="2000" b="1" dirty="0" smtClean="0"/>
              <a:t> </a:t>
            </a:r>
            <a:r>
              <a:rPr lang="en-US" sz="2000" b="1" dirty="0"/>
              <a:t>A</a:t>
            </a:r>
            <a:r>
              <a:rPr lang="en-US" sz="2000" b="1" dirty="0" smtClean="0"/>
              <a:t>cademics from the agriculture programs at Sam Houston State University in Texas and the University of California at Davis</a:t>
            </a:r>
          </a:p>
          <a:p>
            <a:pPr lvl="1">
              <a:spcAft>
                <a:spcPts val="600"/>
              </a:spcAft>
            </a:pPr>
            <a:r>
              <a:rPr lang="en-US" sz="2000" b="1" dirty="0" smtClean="0"/>
              <a:t>5 Specialty Crop Industry representatives</a:t>
            </a:r>
          </a:p>
          <a:p>
            <a:pPr lvl="1">
              <a:spcAft>
                <a:spcPts val="600"/>
              </a:spcAft>
            </a:pPr>
            <a:r>
              <a:rPr lang="en-US" sz="2000" b="1" dirty="0" smtClean="0"/>
              <a:t>U.S. Forest Service officials</a:t>
            </a:r>
            <a:endParaRPr lang="en-US" sz="2000" b="1" dirty="0"/>
          </a:p>
        </p:txBody>
      </p:sp>
      <p:sp>
        <p:nvSpPr>
          <p:cNvPr id="4" name="Title 3"/>
          <p:cNvSpPr>
            <a:spLocks noGrp="1"/>
          </p:cNvSpPr>
          <p:nvPr>
            <p:ph type="title"/>
          </p:nvPr>
        </p:nvSpPr>
        <p:spPr/>
        <p:txBody>
          <a:bodyPr/>
          <a:lstStyle/>
          <a:p>
            <a:endParaRPr lang="en-US" dirty="0"/>
          </a:p>
        </p:txBody>
      </p:sp>
      <p:sp>
        <p:nvSpPr>
          <p:cNvPr id="5" name="Title 1"/>
          <p:cNvSpPr txBox="1">
            <a:spLocks/>
          </p:cNvSpPr>
          <p:nvPr/>
        </p:nvSpPr>
        <p:spPr>
          <a:xfrm>
            <a:off x="381000" y="533400"/>
            <a:ext cx="8229600" cy="1143000"/>
          </a:xfrm>
          <a:prstGeom prst="rect">
            <a:avLst/>
          </a:prstGeom>
          <a:solidFill>
            <a:srgbClr val="002D5B"/>
          </a:solidFill>
          <a:effectLst>
            <a:glow rad="63500">
              <a:schemeClr val="bg1">
                <a:lumMod val="65000"/>
                <a:alpha val="40000"/>
              </a:schemeClr>
            </a:glow>
          </a:effectLst>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solidFill>
                  <a:schemeClr val="bg1"/>
                </a:solidFill>
              </a:rPr>
              <a:t>Stakeholder Collaboration</a:t>
            </a:r>
            <a:br>
              <a:rPr lang="en-US" dirty="0" smtClean="0">
                <a:solidFill>
                  <a:schemeClr val="bg1"/>
                </a:solidFill>
              </a:rPr>
            </a:br>
            <a:r>
              <a:rPr lang="en-US" sz="1800" b="1" dirty="0" smtClean="0">
                <a:solidFill>
                  <a:schemeClr val="bg1"/>
                </a:solidFill>
                <a:ea typeface="Times New Roman" pitchFamily="18" charset="0"/>
                <a:cs typeface="Times New Roman" pitchFamily="18" charset="0"/>
              </a:rPr>
              <a:t>Plant Pest and Disease Management and Disaster Prevention Program </a:t>
            </a:r>
            <a:endParaRPr lang="en-US" dirty="0">
              <a:solidFill>
                <a:schemeClr val="bg1"/>
              </a:solidFill>
            </a:endParaRPr>
          </a:p>
        </p:txBody>
      </p:sp>
      <p:grpSp>
        <p:nvGrpSpPr>
          <p:cNvPr id="6" name="Group 5"/>
          <p:cNvGrpSpPr/>
          <p:nvPr/>
        </p:nvGrpSpPr>
        <p:grpSpPr>
          <a:xfrm>
            <a:off x="0" y="-57150"/>
            <a:ext cx="9144000" cy="706993"/>
            <a:chOff x="0" y="0"/>
            <a:chExt cx="9144000" cy="706993"/>
          </a:xfrm>
        </p:grpSpPr>
        <p:sp>
          <p:nvSpPr>
            <p:cNvPr id="7" name="Rectangle 6"/>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8" name="Picture 7" descr=" SigLockup Master PwPt.Neg-transbg.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3680454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D5B"/>
          </a:solidFill>
          <a:effectLst>
            <a:glow rad="63500">
              <a:schemeClr val="bg1">
                <a:lumMod val="65000"/>
                <a:alpha val="40000"/>
              </a:schemeClr>
            </a:glow>
          </a:effectLst>
        </p:spPr>
        <p:txBody>
          <a:bodyPr>
            <a:normAutofit/>
          </a:bodyPr>
          <a:lstStyle/>
          <a:p>
            <a:r>
              <a:rPr lang="en-US" dirty="0" smtClean="0">
                <a:solidFill>
                  <a:schemeClr val="bg1"/>
                </a:solidFill>
              </a:rPr>
              <a:t>Evaluation Criteria</a:t>
            </a:r>
            <a:br>
              <a:rPr lang="en-US" dirty="0" smtClean="0">
                <a:solidFill>
                  <a:schemeClr val="bg1"/>
                </a:solidFill>
              </a:rPr>
            </a:br>
            <a:r>
              <a:rPr lang="en-US" sz="1800" b="1" dirty="0">
                <a:solidFill>
                  <a:schemeClr val="bg1"/>
                </a:solidFill>
                <a:ea typeface="Times New Roman" pitchFamily="18" charset="0"/>
                <a:cs typeface="Times New Roman" pitchFamily="18" charset="0"/>
              </a:rPr>
              <a:t>Plant Pest and Disease Management and Disaster Prevention Program</a:t>
            </a:r>
            <a:endParaRPr lang="en-US" sz="2000" dirty="0">
              <a:solidFill>
                <a:schemeClr val="bg1"/>
              </a:solidFill>
            </a:endParaRPr>
          </a:p>
        </p:txBody>
      </p:sp>
      <p:sp>
        <p:nvSpPr>
          <p:cNvPr id="3" name="Content Placeholder 2"/>
          <p:cNvSpPr>
            <a:spLocks noGrp="1"/>
          </p:cNvSpPr>
          <p:nvPr>
            <p:ph idx="1"/>
          </p:nvPr>
        </p:nvSpPr>
        <p:spPr>
          <a:xfrm>
            <a:off x="381000" y="1676400"/>
            <a:ext cx="8229600" cy="4525963"/>
          </a:xfrm>
        </p:spPr>
        <p:txBody>
          <a:bodyPr>
            <a:normAutofit lnSpcReduction="10000"/>
          </a:bodyPr>
          <a:lstStyle/>
          <a:p>
            <a:pPr>
              <a:spcAft>
                <a:spcPts val="600"/>
              </a:spcAft>
            </a:pPr>
            <a:r>
              <a:rPr lang="en-US" sz="2400" b="1" dirty="0" smtClean="0"/>
              <a:t>Strategic Alignment</a:t>
            </a:r>
            <a:r>
              <a:rPr lang="en-US" sz="2400" dirty="0"/>
              <a:t> </a:t>
            </a:r>
            <a:r>
              <a:rPr lang="en-US" sz="2400" dirty="0" smtClean="0"/>
              <a:t>– Does the suggestion align with the strategic objectives of PPA’s Sec. 7721?</a:t>
            </a:r>
          </a:p>
          <a:p>
            <a:pPr>
              <a:spcAft>
                <a:spcPts val="600"/>
              </a:spcAft>
            </a:pPr>
            <a:r>
              <a:rPr lang="en-US" sz="2400" b="1" dirty="0" smtClean="0"/>
              <a:t>Impact/Outcome</a:t>
            </a:r>
            <a:r>
              <a:rPr lang="en-US" sz="2400" dirty="0" smtClean="0"/>
              <a:t> – Will the project make an impact and produce results as defined by the individual goal area?</a:t>
            </a:r>
            <a:endParaRPr lang="en-US" sz="2400" b="1" dirty="0" smtClean="0"/>
          </a:p>
          <a:p>
            <a:pPr>
              <a:spcAft>
                <a:spcPts val="600"/>
              </a:spcAft>
            </a:pPr>
            <a:r>
              <a:rPr lang="en-US" sz="2400" b="1" dirty="0" smtClean="0"/>
              <a:t>Feasibility</a:t>
            </a:r>
            <a:r>
              <a:rPr lang="en-US" sz="2400" dirty="0" smtClean="0"/>
              <a:t> – Can the project be accomplished based on key factors such as resources, collaborative partnerships, and clearly defined process?</a:t>
            </a:r>
            <a:endParaRPr lang="en-US" sz="2400" b="1" dirty="0" smtClean="0"/>
          </a:p>
          <a:p>
            <a:pPr>
              <a:spcAft>
                <a:spcPts val="600"/>
              </a:spcAft>
            </a:pPr>
            <a:r>
              <a:rPr lang="en-US" sz="2400" b="1" dirty="0" smtClean="0"/>
              <a:t>Past Performance, Best </a:t>
            </a:r>
            <a:r>
              <a:rPr lang="en-US" sz="2400" b="1" dirty="0"/>
              <a:t>P</a:t>
            </a:r>
            <a:r>
              <a:rPr lang="en-US" sz="2400" b="1" dirty="0" smtClean="0"/>
              <a:t>ractices and Innovation</a:t>
            </a:r>
            <a:r>
              <a:rPr lang="en-US" sz="2400" dirty="0" smtClean="0"/>
              <a:t> – Will the project be successful based on previous experience in similar endeavors or to the extent in which the project utilizes best practices and innovation to achieving success? </a:t>
            </a:r>
            <a:endParaRPr lang="en-US" sz="2400" b="1" dirty="0"/>
          </a:p>
          <a:p>
            <a:endParaRPr lang="en-US" dirty="0"/>
          </a:p>
        </p:txBody>
      </p:sp>
    </p:spTree>
    <p:extLst>
      <p:ext uri="{BB962C8B-B14F-4D97-AF65-F5344CB8AC3E}">
        <p14:creationId xmlns:p14="http://schemas.microsoft.com/office/powerpoint/2010/main" val="35485108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4287"/>
            <a:ext cx="8229600" cy="897147"/>
          </a:xfrm>
          <a:solidFill>
            <a:srgbClr val="002D5B"/>
          </a:solidFill>
          <a:effectLst>
            <a:outerShdw blurRad="50800" dist="38100" dir="8100000" algn="tr" rotWithShape="0">
              <a:prstClr val="black">
                <a:alpha val="40000"/>
              </a:prstClr>
            </a:outerShdw>
          </a:effectLst>
        </p:spPr>
        <p:txBody>
          <a:bodyPr>
            <a:normAutofit/>
          </a:bodyPr>
          <a:lstStyle/>
          <a:p>
            <a:pPr algn="ctr"/>
            <a:r>
              <a:rPr lang="en-US" dirty="0">
                <a:solidFill>
                  <a:schemeClr val="bg1"/>
                </a:solidFill>
              </a:rPr>
              <a:t>Goal Area </a:t>
            </a:r>
            <a:r>
              <a:rPr lang="en-US" dirty="0" smtClean="0">
                <a:solidFill>
                  <a:schemeClr val="bg1"/>
                </a:solidFill>
              </a:rPr>
              <a:t>Objectives</a:t>
            </a:r>
            <a:endParaRPr lang="en-US" dirty="0">
              <a:solidFill>
                <a:schemeClr val="bg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4032490300"/>
              </p:ext>
            </p:extLst>
          </p:nvPr>
        </p:nvGraphicFramePr>
        <p:xfrm>
          <a:off x="457200" y="1242204"/>
          <a:ext cx="8229600" cy="5031038"/>
        </p:xfrm>
        <a:graphic>
          <a:graphicData uri="http://schemas.openxmlformats.org/drawingml/2006/table">
            <a:tbl>
              <a:tblPr firstRow="1" firstCol="1" bandRow="1">
                <a:effectLst>
                  <a:outerShdw blurRad="254000" dist="63500" dir="5400000" algn="ctr" rotWithShape="0">
                    <a:prstClr val="black">
                      <a:alpha val="40000"/>
                    </a:prstClr>
                  </a:outerShdw>
                </a:effectLst>
                <a:tableStyleId>{5C22544A-7EE6-4342-B048-85BDC9FD1C3A}</a:tableStyleId>
              </a:tblPr>
              <a:tblGrid>
                <a:gridCol w="2286000"/>
                <a:gridCol w="5943600"/>
              </a:tblGrid>
              <a:tr h="1883982">
                <a:tc>
                  <a:txBody>
                    <a:bodyPr/>
                    <a:lstStyle/>
                    <a:p>
                      <a:pPr marL="0" marR="0">
                        <a:lnSpc>
                          <a:spcPct val="115000"/>
                        </a:lnSpc>
                        <a:spcBef>
                          <a:spcPts val="0"/>
                        </a:spcBef>
                        <a:spcAft>
                          <a:spcPts val="0"/>
                        </a:spcAft>
                      </a:pPr>
                      <a:r>
                        <a:rPr lang="en-US" sz="2000" dirty="0">
                          <a:solidFill>
                            <a:schemeClr val="bg1"/>
                          </a:solidFill>
                          <a:effectLst/>
                        </a:rPr>
                        <a:t>Goal 1: </a:t>
                      </a:r>
                      <a:r>
                        <a:rPr lang="en-US" sz="2000" dirty="0" smtClean="0">
                          <a:solidFill>
                            <a:schemeClr val="bg1"/>
                          </a:solidFill>
                          <a:effectLst/>
                        </a:rPr>
                        <a:t>Analysis</a:t>
                      </a:r>
                      <a:endParaRPr lang="en-US" sz="2000" dirty="0">
                        <a:solidFill>
                          <a:schemeClr val="bg1"/>
                        </a:solidFill>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US" sz="800" b="1" dirty="0" smtClean="0">
                        <a:solidFill>
                          <a:schemeClr val="tx1"/>
                        </a:solidFill>
                        <a:effectLst/>
                      </a:endParaRPr>
                    </a:p>
                    <a:p>
                      <a:pPr marL="0" marR="0">
                        <a:lnSpc>
                          <a:spcPct val="115000"/>
                        </a:lnSpc>
                        <a:spcBef>
                          <a:spcPts val="0"/>
                        </a:spcBef>
                        <a:spcAft>
                          <a:spcPts val="0"/>
                        </a:spcAft>
                      </a:pPr>
                      <a:r>
                        <a:rPr lang="en-US" sz="1800" b="1" dirty="0" smtClean="0">
                          <a:solidFill>
                            <a:schemeClr val="tx1"/>
                          </a:solidFill>
                          <a:effectLst/>
                        </a:rPr>
                        <a:t>Identify risk factors and high-risk pathways through analysis of available data.</a:t>
                      </a:r>
                    </a:p>
                    <a:p>
                      <a:pPr marL="0" marR="0">
                        <a:lnSpc>
                          <a:spcPct val="115000"/>
                        </a:lnSpc>
                        <a:spcBef>
                          <a:spcPts val="0"/>
                        </a:spcBef>
                        <a:spcAft>
                          <a:spcPts val="0"/>
                        </a:spcAft>
                      </a:pPr>
                      <a:endParaRPr lang="en-US" sz="800" b="1" dirty="0" smtClean="0">
                        <a:solidFill>
                          <a:schemeClr val="tx1"/>
                        </a:solidFill>
                        <a:effectLst/>
                        <a:latin typeface="+mn-lt"/>
                        <a:ea typeface="Calibri"/>
                        <a:cs typeface="Times New Roman"/>
                      </a:endParaRPr>
                    </a:p>
                    <a:p>
                      <a:pPr marL="0" marR="0">
                        <a:lnSpc>
                          <a:spcPct val="115000"/>
                        </a:lnSpc>
                        <a:spcBef>
                          <a:spcPts val="0"/>
                        </a:spcBef>
                        <a:spcAft>
                          <a:spcPts val="0"/>
                        </a:spcAft>
                      </a:pPr>
                      <a:r>
                        <a:rPr lang="en-US" sz="1800" b="1" dirty="0" smtClean="0">
                          <a:solidFill>
                            <a:schemeClr val="tx1"/>
                          </a:solidFill>
                          <a:effectLst/>
                          <a:latin typeface="+mn-lt"/>
                          <a:ea typeface="Calibri"/>
                          <a:cs typeface="Times New Roman"/>
                        </a:rPr>
                        <a:t>Develop risk based models and decision support tools to reduce the arrival and establishment of exotic plant pest species</a:t>
                      </a:r>
                      <a:r>
                        <a:rPr lang="en-US" sz="1800" b="1" dirty="0" smtClean="0">
                          <a:solidFill>
                            <a:srgbClr val="FF0000"/>
                          </a:solidFill>
                          <a:effectLst/>
                          <a:latin typeface="+mn-lt"/>
                          <a:ea typeface="Calibri"/>
                          <a:cs typeface="Times New Roman"/>
                        </a:rPr>
                        <a:t>.   3.4%</a:t>
                      </a:r>
                    </a:p>
                    <a:p>
                      <a:pPr marL="0" marR="0">
                        <a:lnSpc>
                          <a:spcPct val="115000"/>
                        </a:lnSpc>
                        <a:spcBef>
                          <a:spcPts val="0"/>
                        </a:spcBef>
                        <a:spcAft>
                          <a:spcPts val="0"/>
                        </a:spcAft>
                      </a:pPr>
                      <a:endParaRPr lang="en-US" sz="800" b="1" dirty="0">
                        <a:solidFill>
                          <a:schemeClr val="tx1"/>
                        </a:solidFill>
                        <a:effectLst/>
                        <a:latin typeface="Calibri"/>
                        <a:ea typeface="Calibri"/>
                        <a:cs typeface="Times New Roman"/>
                      </a:endParaRPr>
                    </a:p>
                  </a:txBody>
                  <a:tcPr marL="68580" marR="68580" marT="0" marB="0">
                    <a:solidFill>
                      <a:schemeClr val="accent1">
                        <a:lumMod val="20000"/>
                        <a:lumOff val="80000"/>
                      </a:schemeClr>
                    </a:solidFill>
                  </a:tcPr>
                </a:tc>
              </a:tr>
              <a:tr h="3033074">
                <a:tc>
                  <a:txBody>
                    <a:bodyPr/>
                    <a:lstStyle/>
                    <a:p>
                      <a:pPr marL="0" marR="0">
                        <a:lnSpc>
                          <a:spcPct val="115000"/>
                        </a:lnSpc>
                        <a:spcBef>
                          <a:spcPts val="0"/>
                        </a:spcBef>
                        <a:spcAft>
                          <a:spcPts val="0"/>
                        </a:spcAft>
                      </a:pPr>
                      <a:r>
                        <a:rPr lang="en-US" sz="2000" dirty="0" smtClean="0">
                          <a:solidFill>
                            <a:schemeClr val="bg1"/>
                          </a:solidFill>
                          <a:effectLst/>
                          <a:latin typeface="+mn-lt"/>
                          <a:ea typeface="Calibri"/>
                          <a:cs typeface="Times New Roman"/>
                        </a:rPr>
                        <a:t>Goal</a:t>
                      </a:r>
                      <a:r>
                        <a:rPr lang="en-US" sz="2000" baseline="0" dirty="0" smtClean="0">
                          <a:solidFill>
                            <a:schemeClr val="bg1"/>
                          </a:solidFill>
                          <a:effectLst/>
                          <a:latin typeface="+mn-lt"/>
                          <a:ea typeface="Calibri"/>
                          <a:cs typeface="Times New Roman"/>
                        </a:rPr>
                        <a:t> 1: Survey</a:t>
                      </a:r>
                      <a:endParaRPr lang="en-US" sz="2000" dirty="0">
                        <a:solidFill>
                          <a:schemeClr val="bg1"/>
                        </a:solidFill>
                        <a:effectLst/>
                        <a:latin typeface="+mn-lt"/>
                        <a:ea typeface="Calibri"/>
                        <a:cs typeface="Times New Roman"/>
                      </a:endParaRPr>
                    </a:p>
                  </a:txBody>
                  <a:tcPr marL="68580" marR="68580" marT="0" marB="0"/>
                </a:tc>
                <a:tc>
                  <a:txBody>
                    <a:bodyPr/>
                    <a:lstStyle/>
                    <a:p>
                      <a:pPr marL="0" marR="0">
                        <a:lnSpc>
                          <a:spcPct val="115000"/>
                        </a:lnSpc>
                        <a:spcBef>
                          <a:spcPts val="0"/>
                        </a:spcBef>
                        <a:spcAft>
                          <a:spcPts val="0"/>
                        </a:spcAft>
                      </a:pPr>
                      <a:endParaRPr lang="en-US" sz="800" b="1" kern="1200" dirty="0" smtClean="0">
                        <a:solidFill>
                          <a:schemeClr val="dk1"/>
                        </a:solidFill>
                        <a:effectLst/>
                        <a:latin typeface="+mn-lt"/>
                        <a:ea typeface="+mn-ea"/>
                        <a:cs typeface="+mn-cs"/>
                      </a:endParaRPr>
                    </a:p>
                    <a:p>
                      <a:pPr marL="0" marR="0">
                        <a:lnSpc>
                          <a:spcPct val="115000"/>
                        </a:lnSpc>
                        <a:spcBef>
                          <a:spcPts val="0"/>
                        </a:spcBef>
                        <a:spcAft>
                          <a:spcPts val="0"/>
                        </a:spcAft>
                      </a:pPr>
                      <a:r>
                        <a:rPr lang="en-US" sz="1800" b="1" kern="1200" dirty="0" smtClean="0">
                          <a:solidFill>
                            <a:schemeClr val="dk1"/>
                          </a:solidFill>
                          <a:effectLst/>
                          <a:latin typeface="+mn-lt"/>
                          <a:ea typeface="+mn-ea"/>
                          <a:cs typeface="+mn-cs"/>
                        </a:rPr>
                        <a:t>Target multiple, high priority pests for survey along national and local high-risk pathways.</a:t>
                      </a:r>
                    </a:p>
                    <a:p>
                      <a:pPr marL="0" marR="0">
                        <a:lnSpc>
                          <a:spcPct val="115000"/>
                        </a:lnSpc>
                        <a:spcBef>
                          <a:spcPts val="0"/>
                        </a:spcBef>
                        <a:spcAft>
                          <a:spcPts val="0"/>
                        </a:spcAft>
                      </a:pPr>
                      <a:endParaRPr lang="en-US" sz="800" b="1" kern="1200" dirty="0" smtClean="0">
                        <a:solidFill>
                          <a:schemeClr val="dk1"/>
                        </a:solidFill>
                        <a:effectLst/>
                        <a:latin typeface="+mn-lt"/>
                        <a:ea typeface="+mn-ea"/>
                        <a:cs typeface="+mn-cs"/>
                      </a:endParaRPr>
                    </a:p>
                    <a:p>
                      <a:pPr marL="0" marR="0">
                        <a:lnSpc>
                          <a:spcPct val="115000"/>
                        </a:lnSpc>
                        <a:spcBef>
                          <a:spcPts val="0"/>
                        </a:spcBef>
                        <a:spcAft>
                          <a:spcPts val="0"/>
                        </a:spcAft>
                      </a:pPr>
                      <a:r>
                        <a:rPr lang="en-US" sz="1800" b="1" kern="1200" dirty="0" smtClean="0">
                          <a:solidFill>
                            <a:schemeClr val="dk1"/>
                          </a:solidFill>
                          <a:effectLst/>
                          <a:latin typeface="+mn-lt"/>
                          <a:ea typeface="+mn-ea"/>
                          <a:cs typeface="+mn-cs"/>
                        </a:rPr>
                        <a:t>Fund high priority nationally-coordinated pest surveys in support of specialty crops, trade, and regulatory activities.</a:t>
                      </a:r>
                    </a:p>
                    <a:p>
                      <a:pPr marL="0" marR="0">
                        <a:lnSpc>
                          <a:spcPct val="115000"/>
                        </a:lnSpc>
                        <a:spcBef>
                          <a:spcPts val="0"/>
                        </a:spcBef>
                        <a:spcAft>
                          <a:spcPts val="0"/>
                        </a:spcAft>
                      </a:pPr>
                      <a:endParaRPr lang="en-US" sz="800" b="1" kern="1200" dirty="0" smtClean="0">
                        <a:solidFill>
                          <a:schemeClr val="dk1"/>
                        </a:solidFill>
                        <a:effectLst/>
                        <a:latin typeface="+mn-lt"/>
                        <a:ea typeface="+mn-ea"/>
                        <a:cs typeface="+mn-cs"/>
                      </a:endParaRPr>
                    </a:p>
                    <a:p>
                      <a:pPr marL="0" marR="0">
                        <a:lnSpc>
                          <a:spcPct val="115000"/>
                        </a:lnSpc>
                        <a:spcBef>
                          <a:spcPts val="0"/>
                        </a:spcBef>
                        <a:spcAft>
                          <a:spcPts val="0"/>
                        </a:spcAft>
                      </a:pPr>
                      <a:r>
                        <a:rPr lang="en-US" sz="1800" b="1" kern="1200" dirty="0" smtClean="0">
                          <a:solidFill>
                            <a:schemeClr val="dk1"/>
                          </a:solidFill>
                          <a:effectLst/>
                          <a:latin typeface="+mn-lt"/>
                          <a:ea typeface="+mn-ea"/>
                          <a:cs typeface="+mn-cs"/>
                        </a:rPr>
                        <a:t>Fund state-specific pest surveys in support of state pest risk and priorities.  </a:t>
                      </a:r>
                      <a:r>
                        <a:rPr lang="en-US" sz="1800" b="1" kern="1200" dirty="0" smtClean="0">
                          <a:solidFill>
                            <a:srgbClr val="FF0000"/>
                          </a:solidFill>
                          <a:effectLst/>
                          <a:latin typeface="+mn-lt"/>
                          <a:ea typeface="+mn-ea"/>
                          <a:cs typeface="+mn-cs"/>
                        </a:rPr>
                        <a:t>22%</a:t>
                      </a:r>
                      <a:endParaRPr lang="en-US" sz="1800" b="1" dirty="0">
                        <a:solidFill>
                          <a:srgbClr val="FF0000"/>
                        </a:solidFill>
                        <a:effectLst/>
                        <a:latin typeface="Calibri"/>
                        <a:ea typeface="Calibri"/>
                        <a:cs typeface="Times New Roman"/>
                      </a:endParaRPr>
                    </a:p>
                  </a:txBody>
                  <a:tcPr marL="68580" marR="68580" marT="0" marB="0">
                    <a:solidFill>
                      <a:schemeClr val="accent1">
                        <a:lumMod val="20000"/>
                        <a:lumOff val="80000"/>
                      </a:schemeClr>
                    </a:solidFill>
                  </a:tcPr>
                </a:tc>
              </a:tr>
            </a:tbl>
          </a:graphicData>
        </a:graphic>
      </p:graphicFrame>
      <p:grpSp>
        <p:nvGrpSpPr>
          <p:cNvPr id="5" name="Group 4"/>
          <p:cNvGrpSpPr/>
          <p:nvPr/>
        </p:nvGrpSpPr>
        <p:grpSpPr>
          <a:xfrm>
            <a:off x="0" y="-57150"/>
            <a:ext cx="9144000" cy="706993"/>
            <a:chOff x="0" y="0"/>
            <a:chExt cx="9144000" cy="706993"/>
          </a:xfrm>
        </p:grpSpPr>
        <p:sp>
          <p:nvSpPr>
            <p:cNvPr id="6" name="Rectangle 5"/>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7" name="Picture 6" descr=" SigLockup Master PwPt.Neg-transbg.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28722725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2913"/>
            <a:ext cx="8229600" cy="897147"/>
          </a:xfrm>
          <a:solidFill>
            <a:srgbClr val="002D5B"/>
          </a:solidFill>
          <a:effectLst>
            <a:outerShdw blurRad="50800" dist="38100" dir="8100000" algn="tr" rotWithShape="0">
              <a:prstClr val="black">
                <a:alpha val="40000"/>
              </a:prstClr>
            </a:outerShdw>
          </a:effectLst>
        </p:spPr>
        <p:txBody>
          <a:bodyPr>
            <a:normAutofit/>
          </a:bodyPr>
          <a:lstStyle/>
          <a:p>
            <a:pPr algn="ctr"/>
            <a:r>
              <a:rPr lang="en-US" dirty="0">
                <a:solidFill>
                  <a:schemeClr val="bg1"/>
                </a:solidFill>
              </a:rPr>
              <a:t>Goal Area </a:t>
            </a:r>
            <a:r>
              <a:rPr lang="en-US" dirty="0" smtClean="0">
                <a:solidFill>
                  <a:schemeClr val="bg1"/>
                </a:solidFill>
              </a:rPr>
              <a:t>Objectives</a:t>
            </a:r>
            <a:endParaRPr lang="en-US" dirty="0">
              <a:solidFill>
                <a:schemeClr val="bg1"/>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176734460"/>
              </p:ext>
            </p:extLst>
          </p:nvPr>
        </p:nvGraphicFramePr>
        <p:xfrm>
          <a:off x="457200" y="1250831"/>
          <a:ext cx="8229600" cy="4921369"/>
        </p:xfrm>
        <a:graphic>
          <a:graphicData uri="http://schemas.openxmlformats.org/drawingml/2006/table">
            <a:tbl>
              <a:tblPr firstRow="1" firstCol="1" bandRow="1">
                <a:effectLst>
                  <a:outerShdw blurRad="254000" dist="63500" dir="5400000" algn="ctr" rotWithShape="0">
                    <a:prstClr val="black">
                      <a:alpha val="40000"/>
                    </a:prstClr>
                  </a:outerShdw>
                </a:effectLst>
                <a:tableStyleId>{5C22544A-7EE6-4342-B048-85BDC9FD1C3A}</a:tableStyleId>
              </a:tblPr>
              <a:tblGrid>
                <a:gridCol w="2286000"/>
                <a:gridCol w="5943600"/>
              </a:tblGrid>
              <a:tr h="2954285">
                <a:tc>
                  <a:txBody>
                    <a:bodyPr/>
                    <a:lstStyle/>
                    <a:p>
                      <a:pPr marL="0" marR="0">
                        <a:lnSpc>
                          <a:spcPct val="115000"/>
                        </a:lnSpc>
                        <a:spcBef>
                          <a:spcPts val="0"/>
                        </a:spcBef>
                        <a:spcAft>
                          <a:spcPts val="0"/>
                        </a:spcAft>
                      </a:pPr>
                      <a:r>
                        <a:rPr lang="en-US" sz="2000" dirty="0">
                          <a:effectLst/>
                        </a:rPr>
                        <a:t>Goal 2: Target domestic inspection activities at vulnerable points in the safeguarding continuum</a:t>
                      </a:r>
                      <a:endParaRPr lang="en-US" sz="2000" dirty="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800" b="1" dirty="0">
                          <a:solidFill>
                            <a:schemeClr val="tx1"/>
                          </a:solidFill>
                          <a:effectLst/>
                          <a:latin typeface="+mn-lt"/>
                          <a:ea typeface="Times New Roman"/>
                        </a:rPr>
                        <a:t>Promote and expand inland inspections of containers and mail facilities, where possible</a:t>
                      </a:r>
                      <a:r>
                        <a:rPr lang="en-US" sz="1800" b="1" dirty="0" smtClean="0">
                          <a:solidFill>
                            <a:schemeClr val="tx1"/>
                          </a:solidFill>
                          <a:effectLst/>
                          <a:latin typeface="+mn-lt"/>
                          <a:ea typeface="Times New Roman"/>
                        </a:rPr>
                        <a:t>.</a:t>
                      </a:r>
                    </a:p>
                    <a:p>
                      <a:pPr marL="0" marR="0">
                        <a:spcBef>
                          <a:spcPts val="0"/>
                        </a:spcBef>
                        <a:spcAft>
                          <a:spcPts val="0"/>
                        </a:spcAft>
                      </a:pPr>
                      <a:endParaRPr lang="en-US" sz="800" b="1" kern="1200" dirty="0" smtClean="0">
                        <a:solidFill>
                          <a:schemeClr val="dk1"/>
                        </a:solidFill>
                        <a:effectLst/>
                        <a:latin typeface="+mn-lt"/>
                        <a:ea typeface="+mn-ea"/>
                        <a:cs typeface="+mn-cs"/>
                      </a:endParaRPr>
                    </a:p>
                    <a:p>
                      <a:pPr marL="0" marR="0">
                        <a:spcBef>
                          <a:spcPts val="0"/>
                        </a:spcBef>
                        <a:spcAft>
                          <a:spcPts val="0"/>
                        </a:spcAft>
                      </a:pPr>
                      <a:r>
                        <a:rPr lang="en-US" sz="1800" b="1" kern="1200" dirty="0" smtClean="0">
                          <a:solidFill>
                            <a:schemeClr val="dk1"/>
                          </a:solidFill>
                          <a:effectLst/>
                          <a:latin typeface="+mn-lt"/>
                          <a:ea typeface="+mn-ea"/>
                          <a:cs typeface="+mn-cs"/>
                        </a:rPr>
                        <a:t>Expand the use of canine teams for domestic inspection activities emphasizing regulatory activities.</a:t>
                      </a:r>
                    </a:p>
                    <a:p>
                      <a:pPr marL="0" marR="0">
                        <a:spcBef>
                          <a:spcPts val="0"/>
                        </a:spcBef>
                        <a:spcAft>
                          <a:spcPts val="0"/>
                        </a:spcAft>
                      </a:pPr>
                      <a:endParaRPr lang="en-US" sz="800" b="1" kern="1200" dirty="0" smtClean="0">
                        <a:solidFill>
                          <a:schemeClr val="dk1"/>
                        </a:solidFill>
                        <a:effectLst/>
                        <a:latin typeface="+mn-lt"/>
                        <a:ea typeface="+mn-ea"/>
                        <a:cs typeface="+mn-cs"/>
                      </a:endParaRPr>
                    </a:p>
                    <a:p>
                      <a:pPr marL="0" marR="0">
                        <a:spcBef>
                          <a:spcPts val="0"/>
                        </a:spcBef>
                        <a:spcAft>
                          <a:spcPts val="0"/>
                        </a:spcAft>
                      </a:pPr>
                      <a:r>
                        <a:rPr lang="en-US" sz="1800" b="1" kern="1200" dirty="0" smtClean="0">
                          <a:solidFill>
                            <a:schemeClr val="dk1"/>
                          </a:solidFill>
                          <a:effectLst/>
                          <a:latin typeface="+mn-lt"/>
                          <a:ea typeface="+mn-ea"/>
                          <a:cs typeface="+mn-cs"/>
                        </a:rPr>
                        <a:t>Promote increased levels of inspection for regulated articles for interstate movement.  </a:t>
                      </a:r>
                      <a:r>
                        <a:rPr lang="en-US" sz="1800" b="1" kern="1200" dirty="0" smtClean="0">
                          <a:solidFill>
                            <a:srgbClr val="FF0000"/>
                          </a:solidFill>
                          <a:effectLst/>
                          <a:latin typeface="+mn-lt"/>
                          <a:ea typeface="+mn-ea"/>
                          <a:cs typeface="+mn-cs"/>
                        </a:rPr>
                        <a:t>9%</a:t>
                      </a:r>
                    </a:p>
                    <a:p>
                      <a:pPr marL="0" marR="0">
                        <a:spcBef>
                          <a:spcPts val="0"/>
                        </a:spcBef>
                        <a:spcAft>
                          <a:spcPts val="0"/>
                        </a:spcAft>
                      </a:pPr>
                      <a:endParaRPr lang="en-US" sz="800" b="1" kern="1200" dirty="0" smtClean="0">
                        <a:solidFill>
                          <a:schemeClr val="dk1"/>
                        </a:solidFill>
                        <a:effectLst/>
                        <a:latin typeface="+mn-lt"/>
                        <a:ea typeface="+mn-ea"/>
                        <a:cs typeface="+mn-cs"/>
                      </a:endParaRPr>
                    </a:p>
                    <a:p>
                      <a:pPr marL="0" marR="0">
                        <a:spcBef>
                          <a:spcPts val="0"/>
                        </a:spcBef>
                        <a:spcAft>
                          <a:spcPts val="0"/>
                        </a:spcAft>
                      </a:pPr>
                      <a:endParaRPr lang="en-US" sz="800" b="1" kern="1200" dirty="0" smtClean="0">
                        <a:solidFill>
                          <a:schemeClr val="dk1"/>
                        </a:solidFill>
                        <a:effectLst/>
                        <a:latin typeface="+mn-lt"/>
                        <a:ea typeface="+mn-ea"/>
                        <a:cs typeface="+mn-cs"/>
                      </a:endParaRPr>
                    </a:p>
                  </a:txBody>
                  <a:tcPr marL="68580" marR="68580" marT="0" marB="0">
                    <a:solidFill>
                      <a:schemeClr val="accent1">
                        <a:lumMod val="20000"/>
                        <a:lumOff val="80000"/>
                      </a:schemeClr>
                    </a:solidFill>
                  </a:tcPr>
                </a:tc>
              </a:tr>
              <a:tr h="1967084">
                <a:tc>
                  <a:txBody>
                    <a:bodyPr/>
                    <a:lstStyle/>
                    <a:p>
                      <a:pPr marL="0" marR="0" algn="l">
                        <a:lnSpc>
                          <a:spcPct val="115000"/>
                        </a:lnSpc>
                        <a:spcBef>
                          <a:spcPts val="0"/>
                        </a:spcBef>
                        <a:spcAft>
                          <a:spcPts val="0"/>
                        </a:spcAft>
                      </a:pPr>
                      <a:r>
                        <a:rPr lang="en-US" sz="2000" dirty="0" smtClean="0">
                          <a:effectLst/>
                        </a:rPr>
                        <a:t>Goal </a:t>
                      </a:r>
                      <a:r>
                        <a:rPr lang="en-US" sz="2000" dirty="0">
                          <a:effectLst/>
                        </a:rPr>
                        <a:t>3: Enhance and strengthen pest identification and technology</a:t>
                      </a:r>
                      <a:endParaRPr lang="en-US" sz="2000" dirty="0">
                        <a:effectLst/>
                        <a:latin typeface="Calibri"/>
                        <a:ea typeface="Calibri"/>
                        <a:cs typeface="Times New Roman"/>
                      </a:endParaRPr>
                    </a:p>
                  </a:txBody>
                  <a:tcPr marL="68580" marR="68580" marT="0" marB="0"/>
                </a:tc>
                <a:tc>
                  <a:txBody>
                    <a:bodyPr/>
                    <a:lstStyle/>
                    <a:p>
                      <a:endParaRPr lang="en-US" sz="800" b="1" kern="1200" dirty="0" smtClean="0">
                        <a:solidFill>
                          <a:schemeClr val="dk1"/>
                        </a:solidFill>
                        <a:effectLst/>
                        <a:latin typeface="+mn-lt"/>
                        <a:ea typeface="+mn-ea"/>
                        <a:cs typeface="+mn-cs"/>
                      </a:endParaRPr>
                    </a:p>
                    <a:p>
                      <a:r>
                        <a:rPr lang="en-US" sz="1800" b="1" kern="1200" dirty="0" smtClean="0">
                          <a:solidFill>
                            <a:schemeClr val="dk1"/>
                          </a:solidFill>
                          <a:effectLst/>
                          <a:latin typeface="+mn-lt"/>
                          <a:ea typeface="+mn-ea"/>
                          <a:cs typeface="+mn-cs"/>
                        </a:rPr>
                        <a:t>Improve all aspects of early detection technologies and resources.</a:t>
                      </a:r>
                    </a:p>
                    <a:p>
                      <a:pPr marL="0" marR="0">
                        <a:lnSpc>
                          <a:spcPct val="115000"/>
                        </a:lnSpc>
                        <a:spcBef>
                          <a:spcPts val="0"/>
                        </a:spcBef>
                        <a:spcAft>
                          <a:spcPts val="0"/>
                        </a:spcAft>
                      </a:pPr>
                      <a:endParaRPr lang="en-US" sz="800" b="1" kern="1200" dirty="0" smtClean="0">
                        <a:solidFill>
                          <a:schemeClr val="dk1"/>
                        </a:solidFill>
                        <a:effectLst/>
                        <a:latin typeface="+mn-lt"/>
                        <a:ea typeface="+mn-ea"/>
                        <a:cs typeface="+mn-cs"/>
                      </a:endParaRPr>
                    </a:p>
                    <a:p>
                      <a:pPr marL="0" marR="0">
                        <a:lnSpc>
                          <a:spcPct val="115000"/>
                        </a:lnSpc>
                        <a:spcBef>
                          <a:spcPts val="0"/>
                        </a:spcBef>
                        <a:spcAft>
                          <a:spcPts val="0"/>
                        </a:spcAft>
                      </a:pPr>
                      <a:r>
                        <a:rPr lang="en-US" sz="1800" b="1" kern="1200" dirty="0" smtClean="0">
                          <a:solidFill>
                            <a:schemeClr val="dk1"/>
                          </a:solidFill>
                          <a:effectLst/>
                          <a:latin typeface="+mn-lt"/>
                          <a:ea typeface="+mn-ea"/>
                          <a:cs typeface="+mn-cs"/>
                        </a:rPr>
                        <a:t>Enhance diagnostic and taxonomic capacity building and related technologies.</a:t>
                      </a:r>
                      <a:r>
                        <a:rPr lang="en-US" sz="2000" b="1" dirty="0">
                          <a:solidFill>
                            <a:srgbClr val="000000"/>
                          </a:solidFill>
                          <a:effectLst/>
                        </a:rPr>
                        <a:t> </a:t>
                      </a:r>
                      <a:r>
                        <a:rPr lang="en-US" sz="2000" b="1" dirty="0" smtClean="0">
                          <a:solidFill>
                            <a:srgbClr val="000000"/>
                          </a:solidFill>
                          <a:effectLst/>
                        </a:rPr>
                        <a:t> </a:t>
                      </a:r>
                      <a:r>
                        <a:rPr lang="en-US" sz="2000" b="1" dirty="0" smtClean="0">
                          <a:solidFill>
                            <a:srgbClr val="FF0000"/>
                          </a:solidFill>
                          <a:effectLst/>
                        </a:rPr>
                        <a:t>9.8%</a:t>
                      </a:r>
                      <a:endParaRPr lang="en-US" sz="2000" b="1" dirty="0">
                        <a:solidFill>
                          <a:srgbClr val="FF0000"/>
                        </a:solidFill>
                        <a:effectLst/>
                      </a:endParaRPr>
                    </a:p>
                  </a:txBody>
                  <a:tcPr marL="68580" marR="68580" marT="0" marB="0">
                    <a:solidFill>
                      <a:schemeClr val="accent1">
                        <a:lumMod val="20000"/>
                        <a:lumOff val="80000"/>
                      </a:schemeClr>
                    </a:solidFill>
                  </a:tcPr>
                </a:tc>
              </a:tr>
            </a:tbl>
          </a:graphicData>
        </a:graphic>
      </p:graphicFrame>
    </p:spTree>
    <p:extLst>
      <p:ext uri="{BB962C8B-B14F-4D97-AF65-F5344CB8AC3E}">
        <p14:creationId xmlns:p14="http://schemas.microsoft.com/office/powerpoint/2010/main" val="111697921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dlc_DocId xmlns="30fd08c8-6eec-448f-b918-567415d0039b">23AXXXC3UW4Z-1571455709-10</_dlc_DocId>
    <_dlc_DocIdUrl xmlns="30fd08c8-6eec-448f-b918-567415d0039b">
      <Url>https://ems-team.usda.gov/sites/aphis-ppq-policy/php/PD/FarmBill/_layouts/15/DocIdRedir.aspx?ID=23AXXXC3UW4Z-1571455709-10</Url>
      <Description>23AXXXC3UW4Z-1571455709-10</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CECB7F5A230FB94EA0A48F4005864C3A" ma:contentTypeVersion="2" ma:contentTypeDescription="Create a new document." ma:contentTypeScope="" ma:versionID="2c9327852cf11b5be324a2d4b4179e0c">
  <xsd:schema xmlns:xsd="http://www.w3.org/2001/XMLSchema" xmlns:xs="http://www.w3.org/2001/XMLSchema" xmlns:p="http://schemas.microsoft.com/office/2006/metadata/properties" xmlns:ns2="30fd08c8-6eec-448f-b918-567415d0039b" targetNamespace="http://schemas.microsoft.com/office/2006/metadata/properties" ma:root="true" ma:fieldsID="131fb347252a9780fa526a12b2f61afb" ns2:_="">
    <xsd:import namespace="30fd08c8-6eec-448f-b918-567415d0039b"/>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fd08c8-6eec-448f-b918-567415d0039b" elementFormDefault="qualified">
    <xsd:import namespace="http://schemas.microsoft.com/office/2006/documentManagement/types"/>
    <xsd:import namespace="http://schemas.microsoft.com/office/infopath/2007/PartnerControls"/>
    <xsd:element name="_dlc_DocId" ma:index="4" nillable="true" ma:displayName="Document ID Value" ma:description="The value of the document ID assigned to this item." ma:internalName="_dlc_DocId" ma:readOnly="true">
      <xsd:simpleType>
        <xsd:restriction base="dms:Text"/>
      </xsd:simpleType>
    </xsd:element>
    <xsd:element name="_dlc_DocIdUrl" ma:index="5"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6"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FC01FD7-4B0C-4B3C-9E16-9F3E5A81DB19}">
  <ds:schemaRefs>
    <ds:schemaRef ds:uri="http://schemas.microsoft.com/sharepoint/events"/>
  </ds:schemaRefs>
</ds:datastoreItem>
</file>

<file path=customXml/itemProps2.xml><?xml version="1.0" encoding="utf-8"?>
<ds:datastoreItem xmlns:ds="http://schemas.openxmlformats.org/officeDocument/2006/customXml" ds:itemID="{63111F47-8B8D-477C-B95C-5846F48885E5}">
  <ds:schemaRefs>
    <ds:schemaRef ds:uri="http://schemas.microsoft.com/sharepoint/v3/contenttype/forms"/>
  </ds:schemaRefs>
</ds:datastoreItem>
</file>

<file path=customXml/itemProps3.xml><?xml version="1.0" encoding="utf-8"?>
<ds:datastoreItem xmlns:ds="http://schemas.openxmlformats.org/officeDocument/2006/customXml" ds:itemID="{78D69839-CC3F-464C-8220-005A44C19995}">
  <ds:schemaRefs>
    <ds:schemaRef ds:uri="http://schemas.openxmlformats.org/package/2006/metadata/core-properties"/>
    <ds:schemaRef ds:uri="http://purl.org/dc/dcmitype/"/>
    <ds:schemaRef ds:uri="http://schemas.microsoft.com/office/2006/documentManagement/types"/>
    <ds:schemaRef ds:uri="http://purl.org/dc/elements/1.1/"/>
    <ds:schemaRef ds:uri="http://schemas.microsoft.com/office/2006/metadata/properties"/>
    <ds:schemaRef ds:uri="30fd08c8-6eec-448f-b918-567415d0039b"/>
    <ds:schemaRef ds:uri="http://purl.org/dc/terms/"/>
    <ds:schemaRef ds:uri="http://schemas.microsoft.com/office/infopath/2007/PartnerControls"/>
    <ds:schemaRef ds:uri="http://www.w3.org/XML/1998/namespace"/>
  </ds:schemaRefs>
</ds:datastoreItem>
</file>

<file path=customXml/itemProps4.xml><?xml version="1.0" encoding="utf-8"?>
<ds:datastoreItem xmlns:ds="http://schemas.openxmlformats.org/officeDocument/2006/customXml" ds:itemID="{DD96DF2F-85CF-4BD4-8F74-2288B862B7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fd08c8-6eec-448f-b918-567415d003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14129</TotalTime>
  <Words>1684</Words>
  <Application>Microsoft Office PowerPoint</Application>
  <PresentationFormat>On-screen Show (4:3)</PresentationFormat>
  <Paragraphs>236</Paragraphs>
  <Slides>19</Slides>
  <Notes>13</Notes>
  <HiddenSlides>0</HiddenSlides>
  <MMClips>0</MMClips>
  <ScaleCrop>false</ScaleCrop>
  <HeadingPairs>
    <vt:vector size="8" baseType="variant">
      <vt:variant>
        <vt:lpstr>Fonts Used</vt:lpstr>
      </vt:variant>
      <vt:variant>
        <vt:i4>5</vt:i4>
      </vt:variant>
      <vt:variant>
        <vt:lpstr>Theme</vt:lpstr>
      </vt:variant>
      <vt:variant>
        <vt:i4>4</vt:i4>
      </vt:variant>
      <vt:variant>
        <vt:lpstr>Embedded OLE Servers</vt:lpstr>
      </vt:variant>
      <vt:variant>
        <vt:i4>1</vt:i4>
      </vt:variant>
      <vt:variant>
        <vt:lpstr>Slide Titles</vt:lpstr>
      </vt:variant>
      <vt:variant>
        <vt:i4>19</vt:i4>
      </vt:variant>
    </vt:vector>
  </HeadingPairs>
  <TitlesOfParts>
    <vt:vector size="29" baseType="lpstr">
      <vt:lpstr>Arial</vt:lpstr>
      <vt:lpstr>Calibri</vt:lpstr>
      <vt:lpstr>Symbol</vt:lpstr>
      <vt:lpstr>Times New Roman</vt:lpstr>
      <vt:lpstr>Verdana</vt:lpstr>
      <vt:lpstr>1_Office Theme</vt:lpstr>
      <vt:lpstr>2_Office Theme</vt:lpstr>
      <vt:lpstr>4_Office Theme</vt:lpstr>
      <vt:lpstr>5_Office Theme</vt:lpstr>
      <vt:lpstr>Worksheet</vt:lpstr>
      <vt:lpstr>         Plant Protection Act Sec. 7721 The Plant Pest and Disease Management and  Disaster Prevention Program  and The National Clean Plant Network  FY 19 Spending Plan &amp; FY 20 Update Feridoon Mehdizadegan National Operations Manager, 2019  </vt:lpstr>
      <vt:lpstr>Farm Bill – Sec. 10007-No more APHIS Plant Protection and Quarantine</vt:lpstr>
      <vt:lpstr>PPA – Sec. 7721 APHIS Plant Protection and Quarantine</vt:lpstr>
      <vt:lpstr>PPA – Sec. 7721 APHIS Plant Protection and Quarantine</vt:lpstr>
      <vt:lpstr>PPA – Sec. 77 Plant Pest and Disease Management and Disaster Prevention Program  21</vt:lpstr>
      <vt:lpstr>PowerPoint Presentation</vt:lpstr>
      <vt:lpstr>Evaluation Criteria Plant Pest and Disease Management and Disaster Prevention Program</vt:lpstr>
      <vt:lpstr>Goal Area Objectives</vt:lpstr>
      <vt:lpstr>Goal Area Objectives</vt:lpstr>
      <vt:lpstr>Goal Area Objectives</vt:lpstr>
      <vt:lpstr>Goal Area Objectives</vt:lpstr>
      <vt:lpstr>FY19 Budget</vt:lpstr>
      <vt:lpstr>FY19 Projects Received/Funded Plant Pest and Disease Management and Disaster Prevention Program</vt:lpstr>
      <vt:lpstr>PowerPoint Presentation</vt:lpstr>
      <vt:lpstr> Goal 6 Emergency </vt:lpstr>
      <vt:lpstr>Moving on to FY2020</vt:lpstr>
      <vt:lpstr> Review Process Improvement</vt:lpstr>
      <vt:lpstr>Advance PPA Cycle Activities </vt:lpstr>
      <vt:lpstr>Post Announcement PPA Activities </vt:lpstr>
    </vt:vector>
  </TitlesOfParts>
  <Company>USDA APHIS PPQ WR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Rondeau, Kristian C - APHIS</dc:creator>
  <cp:lastModifiedBy>Mehdizadegan, Feridoon - APHIS</cp:lastModifiedBy>
  <cp:revision>490</cp:revision>
  <cp:lastPrinted>2019-01-08T20:52:18Z</cp:lastPrinted>
  <dcterms:created xsi:type="dcterms:W3CDTF">2013-01-24T21:57:52Z</dcterms:created>
  <dcterms:modified xsi:type="dcterms:W3CDTF">2019-03-27T17:48:18Z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0x010100CECB7F5A230FB94EA0A48F4005864C3A</vt:lpwstr>
  </property>
  <property fmtid="{D5CDD505-2E9C-101B-9397-08002B2CF9AE}" pid="3" name="_dlc_DocIdItemGuid">
    <vt:lpwstr>16f85665-2cf5-43bd-a62b-66ea51e82f15</vt:lpwstr>
  </property>
</Properties>
</file>