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1"/>
  </p:notesMasterIdLst>
  <p:sldIdLst>
    <p:sldId id="256" r:id="rId3"/>
    <p:sldId id="266" r:id="rId4"/>
    <p:sldId id="267" r:id="rId5"/>
    <p:sldId id="269" r:id="rId6"/>
    <p:sldId id="257" r:id="rId7"/>
    <p:sldId id="258"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311" r:id="rId50"/>
    <p:sldId id="312" r:id="rId51"/>
    <p:sldId id="313" r:id="rId52"/>
    <p:sldId id="314" r:id="rId53"/>
    <p:sldId id="315" r:id="rId54"/>
    <p:sldId id="316" r:id="rId55"/>
    <p:sldId id="317" r:id="rId56"/>
    <p:sldId id="318" r:id="rId57"/>
    <p:sldId id="319" r:id="rId58"/>
    <p:sldId id="320" r:id="rId59"/>
    <p:sldId id="321" r:id="rId60"/>
    <p:sldId id="322" r:id="rId61"/>
    <p:sldId id="323" r:id="rId62"/>
    <p:sldId id="326" r:id="rId63"/>
    <p:sldId id="327" r:id="rId64"/>
    <p:sldId id="328" r:id="rId65"/>
    <p:sldId id="329" r:id="rId66"/>
    <p:sldId id="330" r:id="rId67"/>
    <p:sldId id="331" r:id="rId68"/>
    <p:sldId id="332" r:id="rId69"/>
    <p:sldId id="333"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0" autoAdjust="0"/>
    <p:restoredTop sz="91650" autoAdjust="0"/>
  </p:normalViewPr>
  <p:slideViewPr>
    <p:cSldViewPr snapToGrid="0">
      <p:cViewPr varScale="1">
        <p:scale>
          <a:sx n="91" d="100"/>
          <a:sy n="91" d="100"/>
        </p:scale>
        <p:origin x="91" y="149"/>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6FC262-98F5-4914-8527-AB69869048B7}"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63DC7061-E4C6-4701-89B9-ECE710E7DFD3}">
      <dgm:prSet phldrT="[Text]"/>
      <dgm:spPr/>
      <dgm:t>
        <a:bodyPr/>
        <a:lstStyle/>
        <a:p>
          <a:r>
            <a:rPr lang="en-US" b="1" dirty="0" smtClean="0"/>
            <a:t>Pest Categorization</a:t>
          </a:r>
        </a:p>
        <a:p>
          <a:r>
            <a:rPr lang="en-US" dirty="0" smtClean="0"/>
            <a:t>22 candidates identified as appropriate for OPEP</a:t>
          </a:r>
          <a:endParaRPr lang="en-US" dirty="0"/>
        </a:p>
      </dgm:t>
    </dgm:pt>
    <dgm:pt modelId="{88401656-19E5-435F-AE81-591EF7110462}" type="parTrans" cxnId="{4981A36A-E103-47EE-B1C5-33C11379F1DC}">
      <dgm:prSet/>
      <dgm:spPr/>
      <dgm:t>
        <a:bodyPr/>
        <a:lstStyle/>
        <a:p>
          <a:endParaRPr lang="en-US"/>
        </a:p>
      </dgm:t>
    </dgm:pt>
    <dgm:pt modelId="{4C9B6B12-9B23-4BB8-88B3-B482A9B1AF75}" type="sibTrans" cxnId="{4981A36A-E103-47EE-B1C5-33C11379F1DC}">
      <dgm:prSet/>
      <dgm:spPr/>
      <dgm:t>
        <a:bodyPr/>
        <a:lstStyle/>
        <a:p>
          <a:endParaRPr lang="en-US"/>
        </a:p>
      </dgm:t>
    </dgm:pt>
    <dgm:pt modelId="{84619BFD-98B7-4239-AB1C-E607967CADCF}">
      <dgm:prSet phldrT="[Text]"/>
      <dgm:spPr>
        <a:solidFill>
          <a:schemeClr val="accent3"/>
        </a:solidFill>
      </dgm:spPr>
      <dgm:t>
        <a:bodyPr/>
        <a:lstStyle/>
        <a:p>
          <a:r>
            <a:rPr lang="en-US" b="1" dirty="0" smtClean="0"/>
            <a:t>OPEP Impact Assessment</a:t>
          </a:r>
        </a:p>
        <a:p>
          <a:r>
            <a:rPr lang="en-US" b="0" i="1" dirty="0" smtClean="0"/>
            <a:t>In progress</a:t>
          </a:r>
          <a:r>
            <a:rPr lang="en-US" dirty="0" smtClean="0"/>
            <a:t>	</a:t>
          </a:r>
          <a:endParaRPr lang="en-US" dirty="0"/>
        </a:p>
      </dgm:t>
    </dgm:pt>
    <dgm:pt modelId="{BA790795-E7D3-46E4-B2C6-E88EEAF4D377}" type="parTrans" cxnId="{1F5FB6D8-054B-4E61-86FE-7C62461699EB}">
      <dgm:prSet/>
      <dgm:spPr/>
      <dgm:t>
        <a:bodyPr/>
        <a:lstStyle/>
        <a:p>
          <a:endParaRPr lang="en-US"/>
        </a:p>
      </dgm:t>
    </dgm:pt>
    <dgm:pt modelId="{21B9A03C-8A5C-4663-820D-5D2A39A1D804}" type="sibTrans" cxnId="{1F5FB6D8-054B-4E61-86FE-7C62461699EB}">
      <dgm:prSet/>
      <dgm:spPr/>
      <dgm:t>
        <a:bodyPr/>
        <a:lstStyle/>
        <a:p>
          <a:endParaRPr lang="en-US"/>
        </a:p>
      </dgm:t>
    </dgm:pt>
    <dgm:pt modelId="{43D0D40B-773A-4015-880B-6069782C6744}">
      <dgm:prSet phldrT="[Text]"/>
      <dgm:spPr/>
      <dgm:t>
        <a:bodyPr/>
        <a:lstStyle/>
        <a:p>
          <a:r>
            <a:rPr lang="en-US" b="1" dirty="0" smtClean="0"/>
            <a:t>Survey/ID Feasibility Assessment</a:t>
          </a:r>
        </a:p>
        <a:p>
          <a:r>
            <a:rPr lang="en-US" dirty="0" smtClean="0"/>
            <a:t>Pending</a:t>
          </a:r>
          <a:endParaRPr lang="en-US" dirty="0"/>
        </a:p>
      </dgm:t>
    </dgm:pt>
    <dgm:pt modelId="{0F318392-A107-4934-A6FF-F9205DBF8815}" type="parTrans" cxnId="{7F0B0245-E7DC-4E41-9187-CBC9DB5A2540}">
      <dgm:prSet/>
      <dgm:spPr/>
      <dgm:t>
        <a:bodyPr/>
        <a:lstStyle/>
        <a:p>
          <a:endParaRPr lang="en-US"/>
        </a:p>
      </dgm:t>
    </dgm:pt>
    <dgm:pt modelId="{6035D6E1-E14D-40C3-A062-68AF43A4670D}" type="sibTrans" cxnId="{7F0B0245-E7DC-4E41-9187-CBC9DB5A2540}">
      <dgm:prSet/>
      <dgm:spPr/>
      <dgm:t>
        <a:bodyPr/>
        <a:lstStyle/>
        <a:p>
          <a:endParaRPr lang="en-US"/>
        </a:p>
      </dgm:t>
    </dgm:pt>
    <dgm:pt modelId="{C1E9BBF4-248B-4700-8EE6-DC2CCA68D312}" type="pres">
      <dgm:prSet presAssocID="{086FC262-98F5-4914-8527-AB69869048B7}" presName="outerComposite" presStyleCnt="0">
        <dgm:presLayoutVars>
          <dgm:chMax val="5"/>
          <dgm:dir/>
          <dgm:resizeHandles val="exact"/>
        </dgm:presLayoutVars>
      </dgm:prSet>
      <dgm:spPr/>
      <dgm:t>
        <a:bodyPr/>
        <a:lstStyle/>
        <a:p>
          <a:endParaRPr lang="en-US"/>
        </a:p>
      </dgm:t>
    </dgm:pt>
    <dgm:pt modelId="{EE076059-78FA-4C0C-90EC-226BF9D88F78}" type="pres">
      <dgm:prSet presAssocID="{086FC262-98F5-4914-8527-AB69869048B7}" presName="dummyMaxCanvas" presStyleCnt="0">
        <dgm:presLayoutVars/>
      </dgm:prSet>
      <dgm:spPr/>
    </dgm:pt>
    <dgm:pt modelId="{8E6FE0D4-8C68-4F99-83F4-BECE3D8C580C}" type="pres">
      <dgm:prSet presAssocID="{086FC262-98F5-4914-8527-AB69869048B7}" presName="ThreeNodes_1" presStyleLbl="node1" presStyleIdx="0" presStyleCnt="3">
        <dgm:presLayoutVars>
          <dgm:bulletEnabled val="1"/>
        </dgm:presLayoutVars>
      </dgm:prSet>
      <dgm:spPr/>
      <dgm:t>
        <a:bodyPr/>
        <a:lstStyle/>
        <a:p>
          <a:endParaRPr lang="en-US"/>
        </a:p>
      </dgm:t>
    </dgm:pt>
    <dgm:pt modelId="{DBF3A407-65C5-46B8-B713-1BB617EFD8B0}" type="pres">
      <dgm:prSet presAssocID="{086FC262-98F5-4914-8527-AB69869048B7}" presName="ThreeNodes_2" presStyleLbl="node1" presStyleIdx="1" presStyleCnt="3">
        <dgm:presLayoutVars>
          <dgm:bulletEnabled val="1"/>
        </dgm:presLayoutVars>
      </dgm:prSet>
      <dgm:spPr/>
      <dgm:t>
        <a:bodyPr/>
        <a:lstStyle/>
        <a:p>
          <a:endParaRPr lang="en-US"/>
        </a:p>
      </dgm:t>
    </dgm:pt>
    <dgm:pt modelId="{BC3DA7EA-2D70-480A-A3A5-EC68B3C11851}" type="pres">
      <dgm:prSet presAssocID="{086FC262-98F5-4914-8527-AB69869048B7}" presName="ThreeNodes_3" presStyleLbl="node1" presStyleIdx="2" presStyleCnt="3">
        <dgm:presLayoutVars>
          <dgm:bulletEnabled val="1"/>
        </dgm:presLayoutVars>
      </dgm:prSet>
      <dgm:spPr/>
      <dgm:t>
        <a:bodyPr/>
        <a:lstStyle/>
        <a:p>
          <a:endParaRPr lang="en-US"/>
        </a:p>
      </dgm:t>
    </dgm:pt>
    <dgm:pt modelId="{F1D1A210-68B4-458C-A537-00ECB448FEF5}" type="pres">
      <dgm:prSet presAssocID="{086FC262-98F5-4914-8527-AB69869048B7}" presName="ThreeConn_1-2" presStyleLbl="fgAccFollowNode1" presStyleIdx="0" presStyleCnt="2">
        <dgm:presLayoutVars>
          <dgm:bulletEnabled val="1"/>
        </dgm:presLayoutVars>
      </dgm:prSet>
      <dgm:spPr/>
      <dgm:t>
        <a:bodyPr/>
        <a:lstStyle/>
        <a:p>
          <a:endParaRPr lang="en-US"/>
        </a:p>
      </dgm:t>
    </dgm:pt>
    <dgm:pt modelId="{2A137B16-5EFB-44C4-94F2-AAAEFCB81DB7}" type="pres">
      <dgm:prSet presAssocID="{086FC262-98F5-4914-8527-AB69869048B7}" presName="ThreeConn_2-3" presStyleLbl="fgAccFollowNode1" presStyleIdx="1" presStyleCnt="2">
        <dgm:presLayoutVars>
          <dgm:bulletEnabled val="1"/>
        </dgm:presLayoutVars>
      </dgm:prSet>
      <dgm:spPr/>
      <dgm:t>
        <a:bodyPr/>
        <a:lstStyle/>
        <a:p>
          <a:endParaRPr lang="en-US"/>
        </a:p>
      </dgm:t>
    </dgm:pt>
    <dgm:pt modelId="{570BF048-657D-4EBC-AD5F-5A07B5EFEADE}" type="pres">
      <dgm:prSet presAssocID="{086FC262-98F5-4914-8527-AB69869048B7}" presName="ThreeNodes_1_text" presStyleLbl="node1" presStyleIdx="2" presStyleCnt="3">
        <dgm:presLayoutVars>
          <dgm:bulletEnabled val="1"/>
        </dgm:presLayoutVars>
      </dgm:prSet>
      <dgm:spPr/>
      <dgm:t>
        <a:bodyPr/>
        <a:lstStyle/>
        <a:p>
          <a:endParaRPr lang="en-US"/>
        </a:p>
      </dgm:t>
    </dgm:pt>
    <dgm:pt modelId="{7AB566D9-2BDA-4F51-8032-732C6E4DBA38}" type="pres">
      <dgm:prSet presAssocID="{086FC262-98F5-4914-8527-AB69869048B7}" presName="ThreeNodes_2_text" presStyleLbl="node1" presStyleIdx="2" presStyleCnt="3">
        <dgm:presLayoutVars>
          <dgm:bulletEnabled val="1"/>
        </dgm:presLayoutVars>
      </dgm:prSet>
      <dgm:spPr/>
      <dgm:t>
        <a:bodyPr/>
        <a:lstStyle/>
        <a:p>
          <a:endParaRPr lang="en-US"/>
        </a:p>
      </dgm:t>
    </dgm:pt>
    <dgm:pt modelId="{4A3603ED-7DA9-497D-8F03-AB9B3BF0131D}" type="pres">
      <dgm:prSet presAssocID="{086FC262-98F5-4914-8527-AB69869048B7}" presName="ThreeNodes_3_text" presStyleLbl="node1" presStyleIdx="2" presStyleCnt="3">
        <dgm:presLayoutVars>
          <dgm:bulletEnabled val="1"/>
        </dgm:presLayoutVars>
      </dgm:prSet>
      <dgm:spPr/>
      <dgm:t>
        <a:bodyPr/>
        <a:lstStyle/>
        <a:p>
          <a:endParaRPr lang="en-US"/>
        </a:p>
      </dgm:t>
    </dgm:pt>
  </dgm:ptLst>
  <dgm:cxnLst>
    <dgm:cxn modelId="{90B28955-C583-4111-BD4B-DE230E62B39A}" type="presOf" srcId="{63DC7061-E4C6-4701-89B9-ECE710E7DFD3}" destId="{8E6FE0D4-8C68-4F99-83F4-BECE3D8C580C}" srcOrd="0" destOrd="0" presId="urn:microsoft.com/office/officeart/2005/8/layout/vProcess5"/>
    <dgm:cxn modelId="{7F0B0245-E7DC-4E41-9187-CBC9DB5A2540}" srcId="{086FC262-98F5-4914-8527-AB69869048B7}" destId="{43D0D40B-773A-4015-880B-6069782C6744}" srcOrd="2" destOrd="0" parTransId="{0F318392-A107-4934-A6FF-F9205DBF8815}" sibTransId="{6035D6E1-E14D-40C3-A062-68AF43A4670D}"/>
    <dgm:cxn modelId="{735A22EA-E120-4262-B813-00DE89986806}" type="presOf" srcId="{43D0D40B-773A-4015-880B-6069782C6744}" destId="{4A3603ED-7DA9-497D-8F03-AB9B3BF0131D}" srcOrd="1" destOrd="0" presId="urn:microsoft.com/office/officeart/2005/8/layout/vProcess5"/>
    <dgm:cxn modelId="{4981A36A-E103-47EE-B1C5-33C11379F1DC}" srcId="{086FC262-98F5-4914-8527-AB69869048B7}" destId="{63DC7061-E4C6-4701-89B9-ECE710E7DFD3}" srcOrd="0" destOrd="0" parTransId="{88401656-19E5-435F-AE81-591EF7110462}" sibTransId="{4C9B6B12-9B23-4BB8-88B3-B482A9B1AF75}"/>
    <dgm:cxn modelId="{7FD0EEB6-0629-489E-B205-752AA6497BC1}" type="presOf" srcId="{84619BFD-98B7-4239-AB1C-E607967CADCF}" destId="{DBF3A407-65C5-46B8-B713-1BB617EFD8B0}" srcOrd="0" destOrd="0" presId="urn:microsoft.com/office/officeart/2005/8/layout/vProcess5"/>
    <dgm:cxn modelId="{287D0CE7-1B97-4B04-AC10-BE4D6F8046C1}" type="presOf" srcId="{086FC262-98F5-4914-8527-AB69869048B7}" destId="{C1E9BBF4-248B-4700-8EE6-DC2CCA68D312}" srcOrd="0" destOrd="0" presId="urn:microsoft.com/office/officeart/2005/8/layout/vProcess5"/>
    <dgm:cxn modelId="{1F5FB6D8-054B-4E61-86FE-7C62461699EB}" srcId="{086FC262-98F5-4914-8527-AB69869048B7}" destId="{84619BFD-98B7-4239-AB1C-E607967CADCF}" srcOrd="1" destOrd="0" parTransId="{BA790795-E7D3-46E4-B2C6-E88EEAF4D377}" sibTransId="{21B9A03C-8A5C-4663-820D-5D2A39A1D804}"/>
    <dgm:cxn modelId="{16A71A14-CCE9-4EEE-BDFE-292380CAA22D}" type="presOf" srcId="{21B9A03C-8A5C-4663-820D-5D2A39A1D804}" destId="{2A137B16-5EFB-44C4-94F2-AAAEFCB81DB7}" srcOrd="0" destOrd="0" presId="urn:microsoft.com/office/officeart/2005/8/layout/vProcess5"/>
    <dgm:cxn modelId="{98D1E8B9-94A6-44FB-92D2-8A0CB15CEDBE}" type="presOf" srcId="{43D0D40B-773A-4015-880B-6069782C6744}" destId="{BC3DA7EA-2D70-480A-A3A5-EC68B3C11851}" srcOrd="0" destOrd="0" presId="urn:microsoft.com/office/officeart/2005/8/layout/vProcess5"/>
    <dgm:cxn modelId="{83F5A64B-9EB4-442E-87B8-EDF097AFC54C}" type="presOf" srcId="{63DC7061-E4C6-4701-89B9-ECE710E7DFD3}" destId="{570BF048-657D-4EBC-AD5F-5A07B5EFEADE}" srcOrd="1" destOrd="0" presId="urn:microsoft.com/office/officeart/2005/8/layout/vProcess5"/>
    <dgm:cxn modelId="{DA50A5E6-3B90-47F9-B049-D22130ECA780}" type="presOf" srcId="{84619BFD-98B7-4239-AB1C-E607967CADCF}" destId="{7AB566D9-2BDA-4F51-8032-732C6E4DBA38}" srcOrd="1" destOrd="0" presId="urn:microsoft.com/office/officeart/2005/8/layout/vProcess5"/>
    <dgm:cxn modelId="{EBD1EB41-EC04-4586-87D7-72D8BB3ECF73}" type="presOf" srcId="{4C9B6B12-9B23-4BB8-88B3-B482A9B1AF75}" destId="{F1D1A210-68B4-458C-A537-00ECB448FEF5}" srcOrd="0" destOrd="0" presId="urn:microsoft.com/office/officeart/2005/8/layout/vProcess5"/>
    <dgm:cxn modelId="{DDFA9610-4404-4C8F-8118-1D37FE7F7385}" type="presParOf" srcId="{C1E9BBF4-248B-4700-8EE6-DC2CCA68D312}" destId="{EE076059-78FA-4C0C-90EC-226BF9D88F78}" srcOrd="0" destOrd="0" presId="urn:microsoft.com/office/officeart/2005/8/layout/vProcess5"/>
    <dgm:cxn modelId="{8B3775E5-36D8-4EDC-AB46-964C2CAECFF2}" type="presParOf" srcId="{C1E9BBF4-248B-4700-8EE6-DC2CCA68D312}" destId="{8E6FE0D4-8C68-4F99-83F4-BECE3D8C580C}" srcOrd="1" destOrd="0" presId="urn:microsoft.com/office/officeart/2005/8/layout/vProcess5"/>
    <dgm:cxn modelId="{E23F86F8-16B3-47FF-BCDA-FA3C55DF67A8}" type="presParOf" srcId="{C1E9BBF4-248B-4700-8EE6-DC2CCA68D312}" destId="{DBF3A407-65C5-46B8-B713-1BB617EFD8B0}" srcOrd="2" destOrd="0" presId="urn:microsoft.com/office/officeart/2005/8/layout/vProcess5"/>
    <dgm:cxn modelId="{CF0BD96A-6EA5-4DDF-B7A5-E0D6FA9E2F03}" type="presParOf" srcId="{C1E9BBF4-248B-4700-8EE6-DC2CCA68D312}" destId="{BC3DA7EA-2D70-480A-A3A5-EC68B3C11851}" srcOrd="3" destOrd="0" presId="urn:microsoft.com/office/officeart/2005/8/layout/vProcess5"/>
    <dgm:cxn modelId="{2EBEB213-02DB-4F22-8A02-5FCFEFDEBDBE}" type="presParOf" srcId="{C1E9BBF4-248B-4700-8EE6-DC2CCA68D312}" destId="{F1D1A210-68B4-458C-A537-00ECB448FEF5}" srcOrd="4" destOrd="0" presId="urn:microsoft.com/office/officeart/2005/8/layout/vProcess5"/>
    <dgm:cxn modelId="{67E861F6-AC6B-415A-B39F-DB380BA4F097}" type="presParOf" srcId="{C1E9BBF4-248B-4700-8EE6-DC2CCA68D312}" destId="{2A137B16-5EFB-44C4-94F2-AAAEFCB81DB7}" srcOrd="5" destOrd="0" presId="urn:microsoft.com/office/officeart/2005/8/layout/vProcess5"/>
    <dgm:cxn modelId="{FDA80722-6CD6-47EB-A456-09C17D5540B6}" type="presParOf" srcId="{C1E9BBF4-248B-4700-8EE6-DC2CCA68D312}" destId="{570BF048-657D-4EBC-AD5F-5A07B5EFEADE}" srcOrd="6" destOrd="0" presId="urn:microsoft.com/office/officeart/2005/8/layout/vProcess5"/>
    <dgm:cxn modelId="{3DA10C99-023D-46AA-B67C-0C4739C6EC23}" type="presParOf" srcId="{C1E9BBF4-248B-4700-8EE6-DC2CCA68D312}" destId="{7AB566D9-2BDA-4F51-8032-732C6E4DBA38}" srcOrd="7" destOrd="0" presId="urn:microsoft.com/office/officeart/2005/8/layout/vProcess5"/>
    <dgm:cxn modelId="{214B4E4C-F317-4D3F-8E7E-083DB96F7257}" type="presParOf" srcId="{C1E9BBF4-248B-4700-8EE6-DC2CCA68D312}" destId="{4A3603ED-7DA9-497D-8F03-AB9B3BF0131D}"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6FE0D4-8C68-4F99-83F4-BECE3D8C580C}">
      <dsp:nvSpPr>
        <dsp:cNvPr id="0" name=""/>
        <dsp:cNvSpPr/>
      </dsp:nvSpPr>
      <dsp:spPr>
        <a:xfrm>
          <a:off x="0" y="0"/>
          <a:ext cx="6995160" cy="11445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1" kern="1200" dirty="0" smtClean="0"/>
            <a:t>Pest Categorization</a:t>
          </a:r>
        </a:p>
        <a:p>
          <a:pPr lvl="0" algn="l" defTabSz="977900">
            <a:lnSpc>
              <a:spcPct val="90000"/>
            </a:lnSpc>
            <a:spcBef>
              <a:spcPct val="0"/>
            </a:spcBef>
            <a:spcAft>
              <a:spcPct val="35000"/>
            </a:spcAft>
          </a:pPr>
          <a:r>
            <a:rPr lang="en-US" sz="2200" kern="1200" dirty="0" smtClean="0"/>
            <a:t>22 candidates identified as appropriate for OPEP</a:t>
          </a:r>
          <a:endParaRPr lang="en-US" sz="2200" kern="1200" dirty="0"/>
        </a:p>
      </dsp:txBody>
      <dsp:txXfrm>
        <a:off x="33524" y="33524"/>
        <a:ext cx="5760052" cy="1077547"/>
      </dsp:txXfrm>
    </dsp:sp>
    <dsp:sp modelId="{DBF3A407-65C5-46B8-B713-1BB617EFD8B0}">
      <dsp:nvSpPr>
        <dsp:cNvPr id="0" name=""/>
        <dsp:cNvSpPr/>
      </dsp:nvSpPr>
      <dsp:spPr>
        <a:xfrm>
          <a:off x="617219" y="1335361"/>
          <a:ext cx="6995160" cy="1144595"/>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1" kern="1200" dirty="0" smtClean="0"/>
            <a:t>OPEP Impact Assessment</a:t>
          </a:r>
        </a:p>
        <a:p>
          <a:pPr lvl="0" algn="l" defTabSz="977900">
            <a:lnSpc>
              <a:spcPct val="90000"/>
            </a:lnSpc>
            <a:spcBef>
              <a:spcPct val="0"/>
            </a:spcBef>
            <a:spcAft>
              <a:spcPct val="35000"/>
            </a:spcAft>
          </a:pPr>
          <a:r>
            <a:rPr lang="en-US" sz="2200" b="0" i="1" kern="1200" dirty="0" smtClean="0"/>
            <a:t>In progress</a:t>
          </a:r>
          <a:r>
            <a:rPr lang="en-US" sz="2200" kern="1200" dirty="0" smtClean="0"/>
            <a:t>	</a:t>
          </a:r>
          <a:endParaRPr lang="en-US" sz="2200" kern="1200" dirty="0"/>
        </a:p>
      </dsp:txBody>
      <dsp:txXfrm>
        <a:off x="650743" y="1368885"/>
        <a:ext cx="5566904" cy="1077547"/>
      </dsp:txXfrm>
    </dsp:sp>
    <dsp:sp modelId="{BC3DA7EA-2D70-480A-A3A5-EC68B3C11851}">
      <dsp:nvSpPr>
        <dsp:cNvPr id="0" name=""/>
        <dsp:cNvSpPr/>
      </dsp:nvSpPr>
      <dsp:spPr>
        <a:xfrm>
          <a:off x="1234439" y="2670722"/>
          <a:ext cx="6995160" cy="11445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1" kern="1200" dirty="0" smtClean="0"/>
            <a:t>Survey/ID Feasibility Assessment</a:t>
          </a:r>
        </a:p>
        <a:p>
          <a:pPr lvl="0" algn="l" defTabSz="977900">
            <a:lnSpc>
              <a:spcPct val="90000"/>
            </a:lnSpc>
            <a:spcBef>
              <a:spcPct val="0"/>
            </a:spcBef>
            <a:spcAft>
              <a:spcPct val="35000"/>
            </a:spcAft>
          </a:pPr>
          <a:r>
            <a:rPr lang="en-US" sz="2200" kern="1200" dirty="0" smtClean="0"/>
            <a:t>Pending</a:t>
          </a:r>
          <a:endParaRPr lang="en-US" sz="2200" kern="1200" dirty="0"/>
        </a:p>
      </dsp:txBody>
      <dsp:txXfrm>
        <a:off x="1267963" y="2704246"/>
        <a:ext cx="5566904" cy="1077547"/>
      </dsp:txXfrm>
    </dsp:sp>
    <dsp:sp modelId="{F1D1A210-68B4-458C-A537-00ECB448FEF5}">
      <dsp:nvSpPr>
        <dsp:cNvPr id="0" name=""/>
        <dsp:cNvSpPr/>
      </dsp:nvSpPr>
      <dsp:spPr>
        <a:xfrm>
          <a:off x="6251172" y="867984"/>
          <a:ext cx="743987" cy="743987"/>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dsp:txBody>
      <dsp:txXfrm>
        <a:off x="6418569" y="867984"/>
        <a:ext cx="409193" cy="559850"/>
      </dsp:txXfrm>
    </dsp:sp>
    <dsp:sp modelId="{2A137B16-5EFB-44C4-94F2-AAAEFCB81DB7}">
      <dsp:nvSpPr>
        <dsp:cNvPr id="0" name=""/>
        <dsp:cNvSpPr/>
      </dsp:nvSpPr>
      <dsp:spPr>
        <a:xfrm>
          <a:off x="6868392" y="2195715"/>
          <a:ext cx="743987" cy="743987"/>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dsp:txBody>
      <dsp:txXfrm>
        <a:off x="7035789" y="2195715"/>
        <a:ext cx="409193" cy="55985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F3DCA8-19FA-4D3E-B1FC-BD86BD44CA5A}" type="datetimeFigureOut">
              <a:rPr lang="en-US" smtClean="0"/>
              <a:t>3/27/2019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3AD04B-A8C1-4F76-9C6E-66A2C5D5932C}" type="slidenum">
              <a:rPr lang="en-US" smtClean="0"/>
              <a:t>‹#›</a:t>
            </a:fld>
            <a:endParaRPr lang="en-US"/>
          </a:p>
        </p:txBody>
      </p:sp>
    </p:spTree>
    <p:extLst>
      <p:ext uri="{BB962C8B-B14F-4D97-AF65-F5344CB8AC3E}">
        <p14:creationId xmlns:p14="http://schemas.microsoft.com/office/powerpoint/2010/main" val="590840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www.aphis.usda.gov/aphis/ourfocus/planthealth/ppq-program-overview/cphst/ct_peral" TargetMode="External"/><Relationship Id="rId13" Type="http://schemas.openxmlformats.org/officeDocument/2006/relationships/hyperlink" Target="https://www.aphis.usda.gov/aphis/ourfocus/planthealth/ppq-program-overview/cphst/ct_ff-unit" TargetMode="External"/><Relationship Id="rId3" Type="http://schemas.openxmlformats.org/officeDocument/2006/relationships/hyperlink" Target="https://www.aphis.usda.gov/aphis/ourfocus/planthealth/ppq-program-overview/cphst/ct_aqi-pt" TargetMode="External"/><Relationship Id="rId7" Type="http://schemas.openxmlformats.org/officeDocument/2006/relationships/hyperlink" Target="https://www.aphis.usda.gov/aphis/ourfocus/planthealth/ppq-program-overview/cphst/ct_psdel" TargetMode="External"/><Relationship Id="rId12" Type="http://schemas.openxmlformats.org/officeDocument/2006/relationships/hyperlink" Target="https://www.aphis.usda.gov/aphis/ourfocus/planthealth/ppq-program-overview/cphst/ct_abcu"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aphis.usda.gov/aphis/ourfocus/planthealth/ppq-program-overview/cphst/ct_pddml" TargetMode="External"/><Relationship Id="rId11" Type="http://schemas.openxmlformats.org/officeDocument/2006/relationships/hyperlink" Target="https://www.aphis.usda.gov/aphis/ourfocus/planthealth/ppq-program-overview/cphst/ct_lbam-unit" TargetMode="External"/><Relationship Id="rId5" Type="http://schemas.openxmlformats.org/officeDocument/2006/relationships/hyperlink" Target="https://www.aphis.usda.gov/aphis/ourfocus/planthealth/ppq-program-overview/cphst/ct_nwsl" TargetMode="External"/><Relationship Id="rId10" Type="http://schemas.openxmlformats.org/officeDocument/2006/relationships/hyperlink" Target="https://www.aphis.usda.gov/aphis/ourfocus/planthealth/ppq-program-overview/cphst/ct_anpcl" TargetMode="External"/><Relationship Id="rId4" Type="http://schemas.openxmlformats.org/officeDocument/2006/relationships/hyperlink" Target="https://www.aphis.usda.gov/aphis/ourfocus/planthealth/ppq-program-overview/cphst/ct_npgqbl" TargetMode="External"/><Relationship Id="rId9" Type="http://schemas.openxmlformats.org/officeDocument/2006/relationships/hyperlink" Target="https://www.aphis.usda.gov/aphis/ourfocus/planthealth/ppq-program-overview/cphst/ct_dspmsl" TargetMode="External"/><Relationship Id="rId14" Type="http://schemas.openxmlformats.org/officeDocument/2006/relationships/hyperlink" Target="https://www.aphis.usda.gov/aphis/ourfocus/planthealth/ppq-program-overview/cphst/ct_npplap"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S&amp;T provides scientific and technical support for the CAPS program.</a:t>
            </a:r>
          </a:p>
          <a:p>
            <a:endParaRPr lang="en-US" dirty="0"/>
          </a:p>
        </p:txBody>
      </p:sp>
      <p:sp>
        <p:nvSpPr>
          <p:cNvPr id="4" name="Slide Number Placeholder 3"/>
          <p:cNvSpPr>
            <a:spLocks noGrp="1"/>
          </p:cNvSpPr>
          <p:nvPr>
            <p:ph type="sldNum" sz="quarter" idx="10"/>
          </p:nvPr>
        </p:nvSpPr>
        <p:spPr/>
        <p:txBody>
          <a:bodyPr/>
          <a:lstStyle/>
          <a:p>
            <a:fld id="{3B3AD04B-A8C1-4F76-9C6E-66A2C5D5932C}" type="slidenum">
              <a:rPr lang="en-US" smtClean="0"/>
              <a:t>2</a:t>
            </a:fld>
            <a:endParaRPr lang="en-US"/>
          </a:p>
        </p:txBody>
      </p:sp>
    </p:spTree>
    <p:extLst>
      <p:ext uri="{BB962C8B-B14F-4D97-AF65-F5344CB8AC3E}">
        <p14:creationId xmlns:p14="http://schemas.microsoft.com/office/powerpoint/2010/main" val="414882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There is also a chance that “high risk” pests will either never establish or upon establishment impacts are less than we predicted</a:t>
            </a:r>
          </a:p>
          <a:p>
            <a:endParaRPr lang="en-US" dirty="0"/>
          </a:p>
        </p:txBody>
      </p:sp>
      <p:sp>
        <p:nvSpPr>
          <p:cNvPr id="4" name="Slide Number Placeholder 3"/>
          <p:cNvSpPr>
            <a:spLocks noGrp="1"/>
          </p:cNvSpPr>
          <p:nvPr>
            <p:ph type="sldNum" sz="quarter" idx="10"/>
          </p:nvPr>
        </p:nvSpPr>
        <p:spPr/>
        <p:txBody>
          <a:bodyPr/>
          <a:lstStyle/>
          <a:p>
            <a:fld id="{812B95E5-30F2-4EAA-887A-10EF48156372}" type="slidenum">
              <a:rPr lang="en-US" smtClean="0"/>
              <a:t>13</a:t>
            </a:fld>
            <a:endParaRPr lang="en-US"/>
          </a:p>
        </p:txBody>
      </p:sp>
    </p:spTree>
    <p:extLst>
      <p:ext uri="{BB962C8B-B14F-4D97-AF65-F5344CB8AC3E}">
        <p14:creationId xmlns:p14="http://schemas.microsoft.com/office/powerpoint/2010/main" val="743708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03950" cy="3490912"/>
          </a:xfrm>
        </p:spPr>
      </p:sp>
      <p:sp>
        <p:nvSpPr>
          <p:cNvPr id="3" name="Notes Placeholder 2"/>
          <p:cNvSpPr>
            <a:spLocks noGrp="1"/>
          </p:cNvSpPr>
          <p:nvPr>
            <p:ph type="body" idx="1"/>
          </p:nvPr>
        </p:nvSpPr>
        <p:spPr/>
        <p:txBody>
          <a:bodyPr/>
          <a:lstStyle/>
          <a:p>
            <a:pPr marL="0" indent="0">
              <a:buNone/>
            </a:pPr>
            <a:r>
              <a:rPr lang="en-US" sz="1200" dirty="0" smtClean="0"/>
              <a:t>Uncertainty forces decision-makers to judge how </a:t>
            </a:r>
            <a:r>
              <a:rPr lang="en-US" sz="1200" i="1" dirty="0" smtClean="0"/>
              <a:t>probable </a:t>
            </a:r>
            <a:r>
              <a:rPr lang="en-US" sz="1200" dirty="0" smtClean="0"/>
              <a:t>it is that risks will be overestimated or underestimated for every member of the exposed population, whereas variability forces them to cope with the </a:t>
            </a:r>
            <a:r>
              <a:rPr lang="en-US" sz="1200" i="1" dirty="0" smtClean="0"/>
              <a:t>certainty </a:t>
            </a:r>
            <a:r>
              <a:rPr lang="en-US" sz="1200" dirty="0" smtClean="0"/>
              <a:t>that different individuals will be subjected to risks both above and below any reference point one chooses.”</a:t>
            </a:r>
          </a:p>
          <a:p>
            <a:pPr marL="0" indent="0">
              <a:buNone/>
            </a:pPr>
            <a:endParaRPr lang="en-US" sz="1200" dirty="0" smtClean="0"/>
          </a:p>
          <a:p>
            <a:pPr marL="0" indent="0">
              <a:buNone/>
            </a:pPr>
            <a:r>
              <a:rPr lang="en-US" sz="1200" dirty="0" smtClean="0"/>
              <a:t>Opportunity</a:t>
            </a:r>
            <a:r>
              <a:rPr lang="en-US" sz="1200" baseline="0" dirty="0" smtClean="0"/>
              <a:t> cost of being precautionary</a:t>
            </a:r>
            <a:endParaRPr lang="en-US" sz="1200" dirty="0" smtClean="0"/>
          </a:p>
          <a:p>
            <a:pPr marL="0" indent="0">
              <a:buNone/>
            </a:pPr>
            <a:endParaRPr lang="en-US" sz="1200" dirty="0" smtClean="0"/>
          </a:p>
          <a:p>
            <a:pPr>
              <a:buNone/>
            </a:pPr>
            <a:endParaRPr lang="en-US" sz="1200" dirty="0" smtClean="0"/>
          </a:p>
          <a:p>
            <a:pPr>
              <a:buNone/>
            </a:pPr>
            <a:r>
              <a:rPr lang="en-US" sz="1200" dirty="0" smtClean="0"/>
              <a:t>See Thompson, 2011  (http://www.ce.ncsu.edu/risk/pdf/thompson.pdf)</a:t>
            </a:r>
          </a:p>
          <a:p>
            <a:endParaRPr lang="en-US" dirty="0" smtClean="0"/>
          </a:p>
          <a:p>
            <a:pPr marL="0" indent="0">
              <a:buNone/>
            </a:pPr>
            <a:endParaRPr lang="en-US" sz="1200" dirty="0" smtClean="0"/>
          </a:p>
          <a:p>
            <a:pPr marL="0" indent="0">
              <a:buNone/>
            </a:pPr>
            <a:endParaRPr lang="en-US" sz="1200" dirty="0" smtClean="0"/>
          </a:p>
          <a:p>
            <a:pPr marL="0" indent="0" algn="r">
              <a:buNone/>
            </a:pPr>
            <a:r>
              <a:rPr lang="en-US" sz="1200" dirty="0" smtClean="0"/>
              <a:t>National Research Council, 1996</a:t>
            </a:r>
          </a:p>
          <a:p>
            <a:endParaRPr lang="en-US" dirty="0"/>
          </a:p>
        </p:txBody>
      </p:sp>
      <p:sp>
        <p:nvSpPr>
          <p:cNvPr id="4" name="Slide Number Placeholder 3"/>
          <p:cNvSpPr>
            <a:spLocks noGrp="1"/>
          </p:cNvSpPr>
          <p:nvPr>
            <p:ph type="sldNum" sz="quarter" idx="10"/>
          </p:nvPr>
        </p:nvSpPr>
        <p:spPr/>
        <p:txBody>
          <a:bodyPr/>
          <a:lstStyle/>
          <a:p>
            <a:fld id="{A2150A12-9B3F-4756-B5B8-D9367083E2A0}" type="slidenum">
              <a:rPr lang="en-US" smtClean="0"/>
              <a:pPr/>
              <a:t>14</a:t>
            </a:fld>
            <a:endParaRPr lang="en-US"/>
          </a:p>
        </p:txBody>
      </p:sp>
    </p:spTree>
    <p:extLst>
      <p:ext uri="{BB962C8B-B14F-4D97-AF65-F5344CB8AC3E}">
        <p14:creationId xmlns:p14="http://schemas.microsoft.com/office/powerpoint/2010/main" val="2665325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There is also a chance that “high risk” pests will either never establish or upon establishment impacts are less than we predicted</a:t>
            </a:r>
          </a:p>
          <a:p>
            <a:endParaRPr lang="en-US" dirty="0"/>
          </a:p>
        </p:txBody>
      </p:sp>
      <p:sp>
        <p:nvSpPr>
          <p:cNvPr id="4" name="Slide Number Placeholder 3"/>
          <p:cNvSpPr>
            <a:spLocks noGrp="1"/>
          </p:cNvSpPr>
          <p:nvPr>
            <p:ph type="sldNum" sz="quarter" idx="10"/>
          </p:nvPr>
        </p:nvSpPr>
        <p:spPr/>
        <p:txBody>
          <a:bodyPr/>
          <a:lstStyle/>
          <a:p>
            <a:fld id="{812B95E5-30F2-4EAA-887A-10EF48156372}" type="slidenum">
              <a:rPr lang="en-US" smtClean="0"/>
              <a:t>15</a:t>
            </a:fld>
            <a:endParaRPr lang="en-US"/>
          </a:p>
        </p:txBody>
      </p:sp>
    </p:spTree>
    <p:extLst>
      <p:ext uri="{BB962C8B-B14F-4D97-AF65-F5344CB8AC3E}">
        <p14:creationId xmlns:p14="http://schemas.microsoft.com/office/powerpoint/2010/main" val="4116290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03950"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2B95E5-30F2-4EAA-887A-10EF48156372}" type="slidenum">
              <a:rPr lang="en-US" smtClean="0"/>
              <a:t>16</a:t>
            </a:fld>
            <a:endParaRPr lang="en-US"/>
          </a:p>
        </p:txBody>
      </p:sp>
    </p:spTree>
    <p:extLst>
      <p:ext uri="{BB962C8B-B14F-4D97-AF65-F5344CB8AC3E}">
        <p14:creationId xmlns:p14="http://schemas.microsoft.com/office/powerpoint/2010/main" val="3879509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03950" cy="3490912"/>
          </a:xfrm>
        </p:spPr>
      </p:sp>
      <p:sp>
        <p:nvSpPr>
          <p:cNvPr id="3" name="Notes Placeholder 2"/>
          <p:cNvSpPr>
            <a:spLocks noGrp="1"/>
          </p:cNvSpPr>
          <p:nvPr>
            <p:ph type="body" idx="1"/>
          </p:nvPr>
        </p:nvSpPr>
        <p:spPr/>
        <p:txBody>
          <a:bodyPr/>
          <a:lstStyle/>
          <a:p>
            <a:pPr lvl="1"/>
            <a:r>
              <a:rPr lang="en-US" dirty="0" smtClean="0"/>
              <a:t>Be evidence-driven</a:t>
            </a:r>
          </a:p>
          <a:p>
            <a:pPr lvl="1"/>
            <a:r>
              <a:rPr lang="en-US" dirty="0" smtClean="0"/>
              <a:t>Use scientifically-valid methods that can be tested and validated</a:t>
            </a:r>
          </a:p>
          <a:p>
            <a:pPr lvl="1"/>
            <a:r>
              <a:rPr lang="en-US" dirty="0" smtClean="0"/>
              <a:t>Evaluate pests across pest types using a common metric</a:t>
            </a:r>
          </a:p>
          <a:p>
            <a:pPr lvl="1"/>
            <a:r>
              <a:rPr lang="en-US" dirty="0" smtClean="0"/>
              <a:t>Make it clear what part of the ranking is based on science and what part is based on policy</a:t>
            </a:r>
          </a:p>
          <a:p>
            <a:endParaRPr lang="en-US" dirty="0"/>
          </a:p>
        </p:txBody>
      </p:sp>
      <p:sp>
        <p:nvSpPr>
          <p:cNvPr id="4" name="Slide Number Placeholder 3"/>
          <p:cNvSpPr>
            <a:spLocks noGrp="1"/>
          </p:cNvSpPr>
          <p:nvPr>
            <p:ph type="sldNum" sz="quarter" idx="10"/>
          </p:nvPr>
        </p:nvSpPr>
        <p:spPr/>
        <p:txBody>
          <a:bodyPr/>
          <a:lstStyle/>
          <a:p>
            <a:fld id="{58BDCA89-E8CC-49DE-B788-F858799FFC1E}" type="slidenum">
              <a:rPr lang="en-US">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5871841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03950" cy="3490912"/>
          </a:xfrm>
        </p:spPr>
      </p:sp>
      <p:sp>
        <p:nvSpPr>
          <p:cNvPr id="3" name="Notes Placeholder 2"/>
          <p:cNvSpPr>
            <a:spLocks noGrp="1"/>
          </p:cNvSpPr>
          <p:nvPr>
            <p:ph type="body" idx="1"/>
          </p:nvPr>
        </p:nvSpPr>
        <p:spPr/>
        <p:txBody>
          <a:bodyPr/>
          <a:lstStyle/>
          <a:p>
            <a:pPr marL="857250" lvl="0" indent="-857250">
              <a:buFont typeface="+mj-lt"/>
              <a:buAutoNum type="arabicPeriod"/>
            </a:pPr>
            <a:r>
              <a:rPr lang="en-US" dirty="0" smtClean="0">
                <a:latin typeface="Calibri" panose="020F0502020204030204" pitchFamily="34" charset="0"/>
              </a:rPr>
              <a:t>Created a training dataset for each pest group (arthropods, pathogens, and mollusks). Training data were used to develop the models and included exotic pests that have already become established in the United States. Literature reviews focused on information outside the United States for the model development. </a:t>
            </a:r>
          </a:p>
          <a:p>
            <a:pPr marL="857250" indent="-857250">
              <a:buFont typeface="+mj-lt"/>
              <a:buAutoNum type="arabicPeriod"/>
            </a:pPr>
            <a:r>
              <a:rPr lang="en-US" dirty="0" smtClean="0">
                <a:latin typeface="Calibri" panose="020F0502020204030204" pitchFamily="34" charset="0"/>
              </a:rPr>
              <a:t>Identify variables that can be used to evaluate the entry, establishment, spread and damage potential of an exotic plant pest.</a:t>
            </a:r>
          </a:p>
          <a:p>
            <a:pPr marL="857250" lvl="0" indent="-857250">
              <a:buFont typeface="+mj-lt"/>
              <a:buAutoNum type="arabicPeriod"/>
            </a:pPr>
            <a:r>
              <a:rPr lang="en-US" dirty="0" smtClean="0">
                <a:latin typeface="Calibri" panose="020F0502020204030204" pitchFamily="34" charset="0"/>
              </a:rPr>
              <a:t>Based on pest assessments of the training data, variables will be identified that are most significant to the model. Subsequently, a suitable model is identified.</a:t>
            </a:r>
          </a:p>
          <a:p>
            <a:pPr marL="857250" lvl="0" indent="-857250">
              <a:buFont typeface="+mj-lt"/>
              <a:buAutoNum type="arabicPeriod"/>
            </a:pPr>
            <a:r>
              <a:rPr lang="en-US" dirty="0" smtClean="0">
                <a:latin typeface="Calibri" panose="020F0502020204030204" pitchFamily="34" charset="0"/>
              </a:rPr>
              <a:t>Develop a scoring system based on the how predictive each variable is; the most predictive variables receive the greatest weighting. </a:t>
            </a:r>
          </a:p>
          <a:p>
            <a:pPr marL="857250" lvl="0" indent="-857250">
              <a:buFont typeface="+mj-lt"/>
              <a:buAutoNum type="arabicPeriod"/>
            </a:pPr>
            <a:r>
              <a:rPr lang="en-US" dirty="0" smtClean="0">
                <a:latin typeface="Calibri" panose="020F0502020204030204" pitchFamily="34" charset="0"/>
              </a:rPr>
              <a:t>Validate the model using a second data set. </a:t>
            </a:r>
          </a:p>
          <a:p>
            <a:endParaRPr lang="en-US" dirty="0"/>
          </a:p>
        </p:txBody>
      </p:sp>
      <p:sp>
        <p:nvSpPr>
          <p:cNvPr id="4" name="Slide Number Placeholder 3"/>
          <p:cNvSpPr>
            <a:spLocks noGrp="1"/>
          </p:cNvSpPr>
          <p:nvPr>
            <p:ph type="sldNum" sz="quarter" idx="10"/>
          </p:nvPr>
        </p:nvSpPr>
        <p:spPr/>
        <p:txBody>
          <a:bodyPr/>
          <a:lstStyle/>
          <a:p>
            <a:fld id="{812B95E5-30F2-4EAA-887A-10EF48156372}" type="slidenum">
              <a:rPr lang="en-US" smtClean="0"/>
              <a:t>19</a:t>
            </a:fld>
            <a:endParaRPr lang="en-US"/>
          </a:p>
        </p:txBody>
      </p:sp>
    </p:spTree>
    <p:extLst>
      <p:ext uri="{BB962C8B-B14F-4D97-AF65-F5344CB8AC3E}">
        <p14:creationId xmlns:p14="http://schemas.microsoft.com/office/powerpoint/2010/main" val="3009938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03950" cy="3490912"/>
          </a:xfrm>
        </p:spPr>
      </p:sp>
      <p:sp>
        <p:nvSpPr>
          <p:cNvPr id="3" name="Notes Placeholder 2"/>
          <p:cNvSpPr>
            <a:spLocks noGrp="1"/>
          </p:cNvSpPr>
          <p:nvPr>
            <p:ph type="body" idx="1"/>
          </p:nvPr>
        </p:nvSpPr>
        <p:spPr/>
        <p:txBody>
          <a:bodyPr/>
          <a:lstStyle/>
          <a:p>
            <a:pPr>
              <a:spcBef>
                <a:spcPts val="1800"/>
              </a:spcBef>
            </a:pPr>
            <a:r>
              <a:rPr lang="en-US" dirty="0" smtClean="0"/>
              <a:t>Number of hosts (host range) was not found to be related to </a:t>
            </a:r>
            <a:r>
              <a:rPr lang="en-US" b="1" dirty="0" smtClean="0"/>
              <a:t>impact</a:t>
            </a:r>
          </a:p>
          <a:p>
            <a:pPr>
              <a:spcBef>
                <a:spcPts val="1800"/>
              </a:spcBef>
            </a:pPr>
            <a:r>
              <a:rPr lang="en-US" dirty="0" smtClean="0"/>
              <a:t>Ability to survive harsh conditions was not found to be related to </a:t>
            </a:r>
            <a:r>
              <a:rPr lang="en-US" b="1" dirty="0" smtClean="0"/>
              <a:t>impact</a:t>
            </a:r>
            <a:r>
              <a:rPr lang="en-US" dirty="0" smtClean="0"/>
              <a:t> for pathogens </a:t>
            </a:r>
          </a:p>
          <a:p>
            <a:endParaRPr lang="en-US" dirty="0"/>
          </a:p>
        </p:txBody>
      </p:sp>
      <p:sp>
        <p:nvSpPr>
          <p:cNvPr id="4" name="Slide Number Placeholder 3"/>
          <p:cNvSpPr>
            <a:spLocks noGrp="1"/>
          </p:cNvSpPr>
          <p:nvPr>
            <p:ph type="sldNum" sz="quarter" idx="10"/>
          </p:nvPr>
        </p:nvSpPr>
        <p:spPr/>
        <p:txBody>
          <a:bodyPr/>
          <a:lstStyle/>
          <a:p>
            <a:fld id="{812B95E5-30F2-4EAA-887A-10EF48156372}" type="slidenum">
              <a:rPr lang="en-US" smtClean="0"/>
              <a:t>20</a:t>
            </a:fld>
            <a:endParaRPr lang="en-US"/>
          </a:p>
        </p:txBody>
      </p:sp>
    </p:spTree>
    <p:extLst>
      <p:ext uri="{BB962C8B-B14F-4D97-AF65-F5344CB8AC3E}">
        <p14:creationId xmlns:p14="http://schemas.microsoft.com/office/powerpoint/2010/main" val="15967891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03950" cy="3490912"/>
          </a:xfrm>
        </p:spPr>
      </p:sp>
      <p:sp>
        <p:nvSpPr>
          <p:cNvPr id="3" name="Notes Placeholder 2"/>
          <p:cNvSpPr>
            <a:spLocks noGrp="1"/>
          </p:cNvSpPr>
          <p:nvPr>
            <p:ph type="body" idx="1"/>
          </p:nvPr>
        </p:nvSpPr>
        <p:spPr/>
        <p:txBody>
          <a:bodyPr/>
          <a:lstStyle/>
          <a:p>
            <a:pPr>
              <a:spcBef>
                <a:spcPts val="1800"/>
              </a:spcBef>
            </a:pPr>
            <a:r>
              <a:rPr lang="en-US" dirty="0" smtClean="0"/>
              <a:t>Number of hosts (host range) was not found to be related to </a:t>
            </a:r>
            <a:r>
              <a:rPr lang="en-US" b="1" dirty="0" smtClean="0"/>
              <a:t>impact</a:t>
            </a:r>
          </a:p>
          <a:p>
            <a:pPr>
              <a:spcBef>
                <a:spcPts val="1800"/>
              </a:spcBef>
            </a:pPr>
            <a:r>
              <a:rPr lang="en-US" dirty="0" smtClean="0"/>
              <a:t>Ability to survive harsh conditions was not found to be related to </a:t>
            </a:r>
            <a:r>
              <a:rPr lang="en-US" b="1" dirty="0" smtClean="0"/>
              <a:t>impact</a:t>
            </a:r>
            <a:r>
              <a:rPr lang="en-US" dirty="0" smtClean="0"/>
              <a:t> for pathogens </a:t>
            </a:r>
          </a:p>
          <a:p>
            <a:endParaRPr lang="en-US" dirty="0"/>
          </a:p>
        </p:txBody>
      </p:sp>
      <p:sp>
        <p:nvSpPr>
          <p:cNvPr id="4" name="Slide Number Placeholder 3"/>
          <p:cNvSpPr>
            <a:spLocks noGrp="1"/>
          </p:cNvSpPr>
          <p:nvPr>
            <p:ph type="sldNum" sz="quarter" idx="10"/>
          </p:nvPr>
        </p:nvSpPr>
        <p:spPr/>
        <p:txBody>
          <a:bodyPr/>
          <a:lstStyle/>
          <a:p>
            <a:fld id="{812B95E5-30F2-4EAA-887A-10EF48156372}" type="slidenum">
              <a:rPr lang="en-US" smtClean="0"/>
              <a:t>21</a:t>
            </a:fld>
            <a:endParaRPr lang="en-US"/>
          </a:p>
        </p:txBody>
      </p:sp>
    </p:spTree>
    <p:extLst>
      <p:ext uri="{BB962C8B-B14F-4D97-AF65-F5344CB8AC3E}">
        <p14:creationId xmlns:p14="http://schemas.microsoft.com/office/powerpoint/2010/main" val="40201370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03950" cy="3490912"/>
          </a:xfrm>
        </p:spPr>
      </p:sp>
      <p:sp>
        <p:nvSpPr>
          <p:cNvPr id="3" name="Notes Placeholder 2"/>
          <p:cNvSpPr>
            <a:spLocks noGrp="1"/>
          </p:cNvSpPr>
          <p:nvPr>
            <p:ph type="body" idx="1"/>
          </p:nvPr>
        </p:nvSpPr>
        <p:spPr/>
        <p:txBody>
          <a:bodyPr/>
          <a:lstStyle/>
          <a:p>
            <a:pPr marL="0" indent="0">
              <a:buNone/>
            </a:pPr>
            <a:r>
              <a:rPr lang="en-US" sz="1200" dirty="0" smtClean="0"/>
              <a:t>Why I advocate that some level of general surveillance</a:t>
            </a:r>
            <a:r>
              <a:rPr lang="en-US" sz="1200" baseline="0" dirty="0" smtClean="0"/>
              <a:t> – especially for early detection of damage – is </a:t>
            </a:r>
            <a:r>
              <a:rPr lang="en-US" sz="1200" baseline="0" smtClean="0"/>
              <a:t>so important. </a:t>
            </a:r>
            <a:endParaRPr lang="en-US" dirty="0"/>
          </a:p>
        </p:txBody>
      </p:sp>
      <p:sp>
        <p:nvSpPr>
          <p:cNvPr id="4" name="Slide Number Placeholder 3"/>
          <p:cNvSpPr>
            <a:spLocks noGrp="1"/>
          </p:cNvSpPr>
          <p:nvPr>
            <p:ph type="sldNum" sz="quarter" idx="10"/>
          </p:nvPr>
        </p:nvSpPr>
        <p:spPr/>
        <p:txBody>
          <a:bodyPr/>
          <a:lstStyle/>
          <a:p>
            <a:fld id="{A2150A12-9B3F-4756-B5B8-D9367083E2A0}" type="slidenum">
              <a:rPr lang="en-US" smtClean="0"/>
              <a:pPr/>
              <a:t>22</a:t>
            </a:fld>
            <a:endParaRPr lang="en-US"/>
          </a:p>
        </p:txBody>
      </p:sp>
    </p:spTree>
    <p:extLst>
      <p:ext uri="{BB962C8B-B14F-4D97-AF65-F5344CB8AC3E}">
        <p14:creationId xmlns:p14="http://schemas.microsoft.com/office/powerpoint/2010/main" val="3738737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03950" cy="34909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One part of the questionnaire  (40 lines) I don’t expect you to read it– just to give you a sense </a:t>
            </a:r>
          </a:p>
          <a:p>
            <a:endParaRPr lang="en-US" dirty="0"/>
          </a:p>
        </p:txBody>
      </p:sp>
      <p:sp>
        <p:nvSpPr>
          <p:cNvPr id="4" name="Slide Number Placeholder 3"/>
          <p:cNvSpPr>
            <a:spLocks noGrp="1"/>
          </p:cNvSpPr>
          <p:nvPr>
            <p:ph type="sldNum" sz="quarter" idx="10"/>
          </p:nvPr>
        </p:nvSpPr>
        <p:spPr/>
        <p:txBody>
          <a:bodyPr/>
          <a:lstStyle/>
          <a:p>
            <a:fld id="{812B95E5-30F2-4EAA-887A-10EF48156372}" type="slidenum">
              <a:rPr lang="en-US" smtClean="0"/>
              <a:t>25</a:t>
            </a:fld>
            <a:endParaRPr lang="en-US"/>
          </a:p>
        </p:txBody>
      </p:sp>
    </p:spTree>
    <p:extLst>
      <p:ext uri="{BB962C8B-B14F-4D97-AF65-F5344CB8AC3E}">
        <p14:creationId xmlns:p14="http://schemas.microsoft.com/office/powerpoint/2010/main" val="2061709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Laboratories</a:t>
            </a:r>
          </a:p>
          <a:p>
            <a:r>
              <a:rPr lang="en-US" dirty="0" smtClean="0"/>
              <a:t/>
            </a:r>
            <a:br>
              <a:rPr lang="en-US" dirty="0" smtClean="0"/>
            </a:br>
            <a:r>
              <a:rPr lang="en-US" b="1" dirty="0" smtClean="0">
                <a:hlinkClick r:id="rId3"/>
              </a:rPr>
              <a:t>CPHST Miami Lab, Miami, FL</a:t>
            </a:r>
            <a:endParaRPr lang="en-US" dirty="0" smtClean="0"/>
          </a:p>
          <a:p>
            <a:r>
              <a:rPr lang="en-US" dirty="0" smtClean="0"/>
              <a:t>Develops improved inspection methods and phytosanitary treatment technologies.</a:t>
            </a:r>
          </a:p>
          <a:p>
            <a:r>
              <a:rPr lang="en-US" dirty="0" smtClean="0"/>
              <a:t>Evaluates commodity treatment efficacy and technology and certifies and audits treatment facilities.</a:t>
            </a:r>
          </a:p>
          <a:p>
            <a:r>
              <a:rPr lang="en-US" dirty="0" smtClean="0"/>
              <a:t>Provides analytical chemistry support.</a:t>
            </a:r>
          </a:p>
          <a:p>
            <a:r>
              <a:rPr lang="en-US" b="1" dirty="0" smtClean="0">
                <a:hlinkClick r:id="rId4"/>
              </a:rPr>
              <a:t>CPHST Beltsville Lab, Beltsville, MD</a:t>
            </a:r>
            <a:endParaRPr lang="en-US" dirty="0" smtClean="0"/>
          </a:p>
          <a:p>
            <a:r>
              <a:rPr lang="en-US" dirty="0" smtClean="0"/>
              <a:t>Develops, validates, and deploys new molecular diagnostics methods for high consequence plant pathogens.</a:t>
            </a:r>
          </a:p>
          <a:p>
            <a:r>
              <a:rPr lang="en-US" b="1" dirty="0" smtClean="0">
                <a:hlinkClick r:id="rId5"/>
              </a:rPr>
              <a:t>CPHST Fort Collins Lab, Fort Collins,  CO</a:t>
            </a:r>
            <a:endParaRPr lang="en-US" dirty="0" smtClean="0"/>
          </a:p>
          <a:p>
            <a:r>
              <a:rPr lang="en-US" dirty="0" smtClean="0"/>
              <a:t>Develops pest identification tools and technologies.   </a:t>
            </a:r>
          </a:p>
          <a:p>
            <a:r>
              <a:rPr lang="en-US" dirty="0" smtClean="0"/>
              <a:t>Develops pest survey protocols and guidelines.   </a:t>
            </a:r>
          </a:p>
          <a:p>
            <a:r>
              <a:rPr lang="en-US" dirty="0" smtClean="0"/>
              <a:t>Assesses waste disposal and decontamination methods.</a:t>
            </a:r>
          </a:p>
          <a:p>
            <a:r>
              <a:rPr lang="en-US" b="1" dirty="0" smtClean="0">
                <a:hlinkClick r:id="rId6"/>
              </a:rPr>
              <a:t>CPHST Mission Lab, Edinburg TX</a:t>
            </a:r>
            <a:endParaRPr lang="en-US" dirty="0" smtClean="0"/>
          </a:p>
          <a:p>
            <a:r>
              <a:rPr lang="en-US" dirty="0" smtClean="0"/>
              <a:t>Develops molecular diagnostics for arthropods and gastropods.</a:t>
            </a:r>
          </a:p>
          <a:p>
            <a:r>
              <a:rPr lang="en-US" dirty="0" smtClean="0"/>
              <a:t>Provides support for Mexican fruit fly sterile insect technique eradication program.</a:t>
            </a:r>
          </a:p>
          <a:p>
            <a:r>
              <a:rPr lang="en-US" dirty="0" smtClean="0"/>
              <a:t>Supports research on integrated pest management and biological control.</a:t>
            </a:r>
          </a:p>
          <a:p>
            <a:r>
              <a:rPr lang="en-US" dirty="0" smtClean="0"/>
              <a:t> </a:t>
            </a:r>
            <a:r>
              <a:rPr lang="en-US" b="1" dirty="0" smtClean="0">
                <a:hlinkClick r:id="rId7"/>
              </a:rPr>
              <a:t>CPHST Otis Lab, Buzzards Bay, MA</a:t>
            </a:r>
            <a:endParaRPr lang="en-US" dirty="0" smtClean="0"/>
          </a:p>
          <a:p>
            <a:r>
              <a:rPr lang="en-US" dirty="0" smtClean="0"/>
              <a:t>Develops phytosanitary treatments for commodities.</a:t>
            </a:r>
          </a:p>
          <a:p>
            <a:r>
              <a:rPr lang="en-US" dirty="0" smtClean="0"/>
              <a:t>Develops and evaluates pest surveillance and management methods.</a:t>
            </a:r>
          </a:p>
          <a:p>
            <a:r>
              <a:rPr lang="en-US" dirty="0" smtClean="0"/>
              <a:t>Develops and deploys biological control programs for insect pests.</a:t>
            </a:r>
          </a:p>
          <a:p>
            <a:r>
              <a:rPr lang="en-US" b="1" dirty="0" smtClean="0">
                <a:hlinkClick r:id="rId8"/>
              </a:rPr>
              <a:t>Plant Epidemiology and Risk Analysis Laboratory, Raleigh, NC</a:t>
            </a:r>
            <a:endParaRPr lang="en-US" dirty="0" smtClean="0"/>
          </a:p>
          <a:p>
            <a:r>
              <a:rPr lang="en-US" dirty="0" smtClean="0"/>
              <a:t>Analyzes the pest risks associated with import and export of plant products in order to facilitate safe trade.</a:t>
            </a:r>
          </a:p>
          <a:p>
            <a:r>
              <a:rPr lang="en-US" dirty="0" smtClean="0"/>
              <a:t>Identifies and assesses new pest threats.</a:t>
            </a:r>
          </a:p>
          <a:p>
            <a:r>
              <a:rPr lang="en-US" dirty="0" smtClean="0"/>
              <a:t> </a:t>
            </a:r>
            <a:r>
              <a:rPr lang="en-US" b="1" dirty="0" smtClean="0">
                <a:hlinkClick r:id="rId9"/>
              </a:rPr>
              <a:t>CPHST Phoenix Lab, Phoenix, AZ</a:t>
            </a:r>
            <a:endParaRPr lang="en-US" dirty="0" smtClean="0"/>
          </a:p>
          <a:p>
            <a:r>
              <a:rPr lang="en-US" dirty="0" smtClean="0"/>
              <a:t>Develops and implements management methods for pink bollworm and rangeland pests such as grasshoppers and Mormon cricket.</a:t>
            </a:r>
          </a:p>
          <a:p>
            <a:r>
              <a:rPr lang="en-US" dirty="0" smtClean="0"/>
              <a:t> </a:t>
            </a:r>
            <a:r>
              <a:rPr lang="en-US" b="1" dirty="0" smtClean="0">
                <a:hlinkClick r:id="rId10"/>
              </a:rPr>
              <a:t>CPHST Biloxi Station, Biloxi, Mississippi</a:t>
            </a:r>
            <a:endParaRPr lang="en-US" dirty="0" smtClean="0"/>
          </a:p>
          <a:p>
            <a:r>
              <a:rPr lang="en-US" dirty="0" smtClean="0"/>
              <a:t>Develops methods and tools for the survey, detection, regulation, and control of the imported fire ant to support the Federal Imported Fire Ant Quarantine.</a:t>
            </a:r>
          </a:p>
          <a:p>
            <a:r>
              <a:rPr lang="en-US" dirty="0" smtClean="0"/>
              <a:t>Oversees routine sample analysis for detecting the presence of pesticide residues and toxic substances to support APHIS programs.</a:t>
            </a:r>
          </a:p>
          <a:p>
            <a:r>
              <a:rPr lang="en-US" dirty="0" smtClean="0"/>
              <a:t> </a:t>
            </a:r>
            <a:r>
              <a:rPr lang="en-US" b="1" dirty="0" smtClean="0">
                <a:hlinkClick r:id="rId11"/>
              </a:rPr>
              <a:t>CPHST California Station, Salinas, CA</a:t>
            </a:r>
            <a:endParaRPr lang="en-US" dirty="0" smtClean="0"/>
          </a:p>
          <a:p>
            <a:r>
              <a:rPr lang="en-US" dirty="0" smtClean="0"/>
              <a:t>Develops pest management and commodity treatment methods for light brown apple moth, European grapevine moth, and Asian citrus </a:t>
            </a:r>
            <a:r>
              <a:rPr lang="en-US" dirty="0" err="1" smtClean="0"/>
              <a:t>psyllid</a:t>
            </a:r>
            <a:r>
              <a:rPr lang="en-US" dirty="0" smtClean="0"/>
              <a:t>.</a:t>
            </a:r>
          </a:p>
          <a:p>
            <a:r>
              <a:rPr lang="en-US" b="1" dirty="0" smtClean="0"/>
              <a:t>Programs</a:t>
            </a:r>
          </a:p>
          <a:p>
            <a:r>
              <a:rPr lang="en-US" b="1" dirty="0" smtClean="0">
                <a:hlinkClick r:id="rId12"/>
              </a:rPr>
              <a:t>Biological Control Program</a:t>
            </a:r>
            <a:endParaRPr lang="en-US" dirty="0" smtClean="0"/>
          </a:p>
          <a:p>
            <a:r>
              <a:rPr lang="en-US" dirty="0" smtClean="0"/>
              <a:t>Develops new biological control programs and technologies to control plant pests and weeds.</a:t>
            </a:r>
          </a:p>
          <a:p>
            <a:r>
              <a:rPr lang="en-US" b="1" dirty="0" smtClean="0">
                <a:hlinkClick r:id="rId13"/>
              </a:rPr>
              <a:t>Fruit Fly Program</a:t>
            </a:r>
            <a:r>
              <a:rPr lang="en-US" dirty="0" smtClean="0">
                <a:hlinkClick r:id="rId13"/>
              </a:rPr>
              <a:t> </a:t>
            </a:r>
            <a:endParaRPr lang="en-US" dirty="0" smtClean="0"/>
          </a:p>
          <a:p>
            <a:r>
              <a:rPr lang="en-US" dirty="0" smtClean="0"/>
              <a:t>Develops methods to support exotic fruit fly exclusion and detection.</a:t>
            </a:r>
          </a:p>
          <a:p>
            <a:r>
              <a:rPr lang="en-US" b="1" dirty="0" smtClean="0">
                <a:hlinkClick r:id="rId14"/>
              </a:rPr>
              <a:t>National Plant Protection Laboratory Accreditation Program</a:t>
            </a:r>
            <a:r>
              <a:rPr lang="en-US" dirty="0" smtClean="0">
                <a:hlinkClick r:id="rId14"/>
              </a:rPr>
              <a:t> </a:t>
            </a:r>
            <a:endParaRPr lang="en-US" dirty="0" smtClean="0"/>
          </a:p>
          <a:p>
            <a:r>
              <a:rPr lang="en-US" dirty="0" smtClean="0"/>
              <a:t>Evaluates laboratories outside of PPQ to ensure their capability to make accurate diagnostic determinations for regulatory purposes.</a:t>
            </a:r>
          </a:p>
          <a:p>
            <a:r>
              <a:rPr lang="en-US" b="1" dirty="0" smtClean="0"/>
              <a:t>National Scientific Technologies Program</a:t>
            </a:r>
            <a:endParaRPr lang="en-US" dirty="0" smtClean="0"/>
          </a:p>
          <a:p>
            <a:r>
              <a:rPr lang="en-US" dirty="0" smtClean="0"/>
              <a:t>Assesses and transfers detection, identification, diagnostic, and exclusion tools and technologies to support PPQ programs</a:t>
            </a:r>
          </a:p>
          <a:p>
            <a:endParaRPr lang="en-US" dirty="0"/>
          </a:p>
        </p:txBody>
      </p:sp>
      <p:sp>
        <p:nvSpPr>
          <p:cNvPr id="4" name="Slide Number Placeholder 3"/>
          <p:cNvSpPr>
            <a:spLocks noGrp="1"/>
          </p:cNvSpPr>
          <p:nvPr>
            <p:ph type="sldNum" sz="quarter" idx="10"/>
          </p:nvPr>
        </p:nvSpPr>
        <p:spPr/>
        <p:txBody>
          <a:bodyPr/>
          <a:lstStyle/>
          <a:p>
            <a:fld id="{3B3AD04B-A8C1-4F76-9C6E-66A2C5D5932C}" type="slidenum">
              <a:rPr lang="en-US" smtClean="0"/>
              <a:t>3</a:t>
            </a:fld>
            <a:endParaRPr lang="en-US"/>
          </a:p>
        </p:txBody>
      </p:sp>
    </p:spTree>
    <p:extLst>
      <p:ext uri="{BB962C8B-B14F-4D97-AF65-F5344CB8AC3E}">
        <p14:creationId xmlns:p14="http://schemas.microsoft.com/office/powerpoint/2010/main" val="9475303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03950"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2B95E5-30F2-4EAA-887A-10EF48156372}" type="slidenum">
              <a:rPr lang="en-US" smtClean="0"/>
              <a:t>26</a:t>
            </a:fld>
            <a:endParaRPr lang="en-US"/>
          </a:p>
        </p:txBody>
      </p:sp>
    </p:spTree>
    <p:extLst>
      <p:ext uri="{BB962C8B-B14F-4D97-AF65-F5344CB8AC3E}">
        <p14:creationId xmlns:p14="http://schemas.microsoft.com/office/powerpoint/2010/main" val="2277918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result of these stakeholder meetings,</a:t>
            </a:r>
            <a:r>
              <a:rPr lang="en-US" baseline="0" dirty="0" smtClean="0"/>
              <a:t> discussion, and iterations of the template along with considerations of the recent writing initiatives has been the development of a new template that is both easier and more straightforward to put together by the analyst and also more directed at the needs of the customer. We provide a brief overview of the background information just focusing on what the pest is known to do on what host plants, and where in the United States it is likely to be able to establish. Then we provide the results, focusing on the likely impact the pest would have if introduced into the US, and considering the current production practices that could affect the ability of the pest to cause damage as well as other biological traits that may affect the final result or should be considered by our stakeholders. Sam Kim took a look at the updated template, and also agreed that the information is sufficient and there aren’t any aspects of the old template that were critical to that work that would need to be added back in.</a:t>
            </a:r>
            <a:endParaRPr lang="en-US" dirty="0"/>
          </a:p>
        </p:txBody>
      </p:sp>
      <p:sp>
        <p:nvSpPr>
          <p:cNvPr id="4" name="Slide Number Placeholder 3"/>
          <p:cNvSpPr>
            <a:spLocks noGrp="1"/>
          </p:cNvSpPr>
          <p:nvPr>
            <p:ph type="sldNum" sz="quarter" idx="10"/>
          </p:nvPr>
        </p:nvSpPr>
        <p:spPr/>
        <p:txBody>
          <a:bodyPr/>
          <a:lstStyle/>
          <a:p>
            <a:fld id="{ECCC8926-1BBE-4788-B462-DD1D7E45F0D7}" type="slidenum">
              <a:rPr lang="en-US" smtClean="0"/>
              <a:t>29</a:t>
            </a:fld>
            <a:endParaRPr lang="en-US"/>
          </a:p>
        </p:txBody>
      </p:sp>
    </p:spTree>
    <p:extLst>
      <p:ext uri="{BB962C8B-B14F-4D97-AF65-F5344CB8AC3E}">
        <p14:creationId xmlns:p14="http://schemas.microsoft.com/office/powerpoint/2010/main" val="15394452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EBD843-29A3-4429-8A51-6886269760C1}" type="slidenum">
              <a:rPr lang="en-US" smtClean="0"/>
              <a:t>31</a:t>
            </a:fld>
            <a:endParaRPr lang="en-US"/>
          </a:p>
        </p:txBody>
      </p:sp>
    </p:spTree>
    <p:extLst>
      <p:ext uri="{BB962C8B-B14F-4D97-AF65-F5344CB8AC3E}">
        <p14:creationId xmlns:p14="http://schemas.microsoft.com/office/powerpoint/2010/main" val="37676460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LOI model</a:t>
            </a:r>
            <a:r>
              <a:rPr lang="en-US" baseline="0" dirty="0" smtClean="0"/>
              <a:t> [focusing on boxes I and II] takes into consideration conditions and establishment of the pest in the source country, the pathway or pathways themselves, and the conditions that would affect the likelihood of establishment in the United States. The analyst uses a rating system from 1 (negligible probability) to 5 (nearly certain probability) to estimate probabilities that the pest population will have the biological attributes to complete the factors considered in box III (association with the commodity or conveyance, ability to survive transport, the likelihood to be moved to an endangered area, escape to the environment, survive and then physically find a suitable host, and reproduce or persist in the environment. These probabilities are then combined into an overall Low, Moderate, or High likelihood of introduction [NOTE THAT I NEED TO TALK WITH MANUEL ABOUT THIS – There are some questions about whether these results are combined into an overall rating or considered separately. I’d like to have confirmation on this before the presentation]</a:t>
            </a:r>
            <a:endParaRPr lang="en-US" dirty="0"/>
          </a:p>
        </p:txBody>
      </p:sp>
      <p:sp>
        <p:nvSpPr>
          <p:cNvPr id="4" name="Slide Number Placeholder 3"/>
          <p:cNvSpPr>
            <a:spLocks noGrp="1"/>
          </p:cNvSpPr>
          <p:nvPr>
            <p:ph type="sldNum" sz="quarter" idx="10"/>
          </p:nvPr>
        </p:nvSpPr>
        <p:spPr/>
        <p:txBody>
          <a:bodyPr/>
          <a:lstStyle/>
          <a:p>
            <a:fld id="{2DEBD843-29A3-4429-8A51-6886269760C1}" type="slidenum">
              <a:rPr lang="en-US" smtClean="0"/>
              <a:t>32</a:t>
            </a:fld>
            <a:endParaRPr lang="en-US"/>
          </a:p>
        </p:txBody>
      </p:sp>
    </p:spTree>
    <p:extLst>
      <p:ext uri="{BB962C8B-B14F-4D97-AF65-F5344CB8AC3E}">
        <p14:creationId xmlns:p14="http://schemas.microsoft.com/office/powerpoint/2010/main" val="26109796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Self-explanatory</a:t>
            </a:r>
            <a:endParaRPr lang="en-US" dirty="0"/>
          </a:p>
        </p:txBody>
      </p:sp>
      <p:sp>
        <p:nvSpPr>
          <p:cNvPr id="4" name="Slide Number Placeholder 3"/>
          <p:cNvSpPr>
            <a:spLocks noGrp="1"/>
          </p:cNvSpPr>
          <p:nvPr>
            <p:ph type="sldNum" sz="quarter" idx="10"/>
          </p:nvPr>
        </p:nvSpPr>
        <p:spPr/>
        <p:txBody>
          <a:bodyPr/>
          <a:lstStyle/>
          <a:p>
            <a:fld id="{2DEBD843-29A3-4429-8A51-6886269760C1}" type="slidenum">
              <a:rPr lang="en-US" smtClean="0"/>
              <a:t>35</a:t>
            </a:fld>
            <a:endParaRPr lang="en-US"/>
          </a:p>
        </p:txBody>
      </p:sp>
    </p:spTree>
    <p:extLst>
      <p:ext uri="{BB962C8B-B14F-4D97-AF65-F5344CB8AC3E}">
        <p14:creationId xmlns:p14="http://schemas.microsoft.com/office/powerpoint/2010/main" val="14902655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Heike can you navigate to the live system and demonstrate how to </a:t>
            </a:r>
            <a:r>
              <a:rPr lang="en-US" smtClean="0"/>
              <a:t>find information?</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OPEP summary documents</a:t>
            </a:r>
            <a:r>
              <a:rPr lang="en-US" baseline="0" dirty="0" smtClean="0"/>
              <a:t> currently “</a:t>
            </a:r>
            <a:r>
              <a:rPr lang="en-US" dirty="0" smtClean="0"/>
              <a:t>encapsulates the assessment with background information, results from the predictive model, endangered area, references, and an appendix with predictive questions &amp; answers”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 am in the process of revising these</a:t>
            </a:r>
            <a:r>
              <a:rPr lang="en-US" baseline="0" dirty="0" smtClean="0"/>
              <a:t> documents to more closely match CAPS needs (endangered area, hosts, final rating/uncertainty). If the situation allows, it could be helpful to get feedback from the CAPS community regarding the information they find most helpful in the Summary documents.</a:t>
            </a:r>
            <a:endParaRPr lang="en-US" dirty="0" smtClean="0"/>
          </a:p>
          <a:p>
            <a:endParaRPr lang="en-US" dirty="0"/>
          </a:p>
        </p:txBody>
      </p:sp>
      <p:sp>
        <p:nvSpPr>
          <p:cNvPr id="4" name="Slide Number Placeholder 3"/>
          <p:cNvSpPr>
            <a:spLocks noGrp="1"/>
          </p:cNvSpPr>
          <p:nvPr>
            <p:ph type="sldNum" sz="quarter" idx="10"/>
          </p:nvPr>
        </p:nvSpPr>
        <p:spPr/>
        <p:txBody>
          <a:bodyPr/>
          <a:lstStyle/>
          <a:p>
            <a:fld id="{2DEBD843-29A3-4429-8A51-6886269760C1}" type="slidenum">
              <a:rPr lang="en-US" smtClean="0"/>
              <a:t>38</a:t>
            </a:fld>
            <a:endParaRPr lang="en-US"/>
          </a:p>
        </p:txBody>
      </p:sp>
    </p:spTree>
    <p:extLst>
      <p:ext uri="{BB962C8B-B14F-4D97-AF65-F5344CB8AC3E}">
        <p14:creationId xmlns:p14="http://schemas.microsoft.com/office/powerpoint/2010/main" val="30505797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New</a:t>
            </a:r>
            <a:r>
              <a:rPr lang="en-US" baseline="0" dirty="0" smtClean="0"/>
              <a:t> email reminder</a:t>
            </a:r>
            <a:endParaRPr lang="en-US" dirty="0"/>
          </a:p>
        </p:txBody>
      </p:sp>
      <p:sp>
        <p:nvSpPr>
          <p:cNvPr id="4" name="Slide Number Placeholder 3"/>
          <p:cNvSpPr>
            <a:spLocks noGrp="1"/>
          </p:cNvSpPr>
          <p:nvPr>
            <p:ph type="sldNum" sz="quarter" idx="10"/>
          </p:nvPr>
        </p:nvSpPr>
        <p:spPr/>
        <p:txBody>
          <a:bodyPr/>
          <a:lstStyle/>
          <a:p>
            <a:fld id="{8627405D-4201-4EC6-96C5-E54EF8DE8627}"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727002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27405D-4201-4EC6-96C5-E54EF8DE8627}"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35429033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27405D-4201-4EC6-96C5-E54EF8DE8627}"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19941444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smtClean="0"/>
              <a:t>Monilinia</a:t>
            </a:r>
            <a:r>
              <a:rPr lang="en-US" dirty="0" smtClean="0"/>
              <a:t> - State survey: 2018 - ME, MT, PA, UT, WA</a:t>
            </a:r>
          </a:p>
          <a:p>
            <a:r>
              <a:rPr lang="en-US" dirty="0" err="1" smtClean="0"/>
              <a:t>Rathayibacter</a:t>
            </a:r>
            <a:r>
              <a:rPr lang="en-US" baseline="0" dirty="0" smtClean="0"/>
              <a:t> </a:t>
            </a:r>
            <a:r>
              <a:rPr lang="en-US" baseline="0" dirty="0" err="1" smtClean="0"/>
              <a:t>toxicus</a:t>
            </a:r>
            <a:r>
              <a:rPr lang="en-US" baseline="0" dirty="0" smtClean="0"/>
              <a:t> - </a:t>
            </a:r>
            <a:r>
              <a:rPr lang="en-US" baseline="0" dirty="0" err="1" smtClean="0"/>
              <a:t>B'ville</a:t>
            </a:r>
            <a:r>
              <a:rPr lang="en-US" baseline="0" dirty="0" smtClean="0"/>
              <a:t>: CAPS FY18 project (LAMP). Stefano Costanzo. $44,137 State survey: 2018 - HI, PA; </a:t>
            </a:r>
          </a:p>
          <a:p>
            <a:r>
              <a:rPr lang="en-US" baseline="0" dirty="0" err="1" smtClean="0"/>
              <a:t>Sclerophthora</a:t>
            </a:r>
            <a:r>
              <a:rPr lang="en-US" baseline="0" dirty="0" smtClean="0"/>
              <a:t> </a:t>
            </a:r>
            <a:r>
              <a:rPr lang="en-US" baseline="0" dirty="0" err="1" smtClean="0"/>
              <a:t>rayssiae</a:t>
            </a:r>
            <a:r>
              <a:rPr lang="en-US" baseline="0" dirty="0" smtClean="0"/>
              <a:t> var. </a:t>
            </a:r>
            <a:r>
              <a:rPr lang="en-US" baseline="0" dirty="0" err="1" smtClean="0"/>
              <a:t>zea</a:t>
            </a:r>
            <a:r>
              <a:rPr lang="en-US" baseline="0" dirty="0" smtClean="0"/>
              <a:t> - </a:t>
            </a:r>
            <a:r>
              <a:rPr lang="en-US" baseline="0" dirty="0" err="1" smtClean="0"/>
              <a:t>B'ville</a:t>
            </a:r>
            <a:r>
              <a:rPr lang="en-US" baseline="0" dirty="0" smtClean="0"/>
              <a:t>: working on it but hampered by lack of samples and reference material State survey: 2018 - FL, IN, KS, MN, MS, ND, PA; 2019 - FL, ID, IN, MN, MS, ND, OR, PA</a:t>
            </a:r>
          </a:p>
          <a:p>
            <a:r>
              <a:rPr lang="en-US" baseline="0" dirty="0" err="1" smtClean="0"/>
              <a:t>Paysandisia</a:t>
            </a:r>
            <a:r>
              <a:rPr lang="en-US" baseline="0" dirty="0" smtClean="0"/>
              <a:t> archon – morphologically distinct. Allow visual survey in nursery only</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8627405D-4201-4EC6-96C5-E54EF8DE8627}"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4197641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3AD04B-A8C1-4F76-9C6E-66A2C5D5932C}" type="slidenum">
              <a:rPr lang="en-US" smtClean="0"/>
              <a:t>5</a:t>
            </a:fld>
            <a:endParaRPr lang="en-US"/>
          </a:p>
        </p:txBody>
      </p:sp>
    </p:spTree>
    <p:extLst>
      <p:ext uri="{BB962C8B-B14F-4D97-AF65-F5344CB8AC3E}">
        <p14:creationId xmlns:p14="http://schemas.microsoft.com/office/powerpoint/2010/main" val="4580371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27405D-4201-4EC6-96C5-E54EF8DE8627}"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29752233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Work with Lisa on this.</a:t>
            </a:r>
          </a:p>
          <a:p>
            <a:r>
              <a:rPr lang="en-US" dirty="0" smtClean="0"/>
              <a:t>Do we want to include Program pest bundling reminder here?</a:t>
            </a:r>
            <a:endParaRPr lang="en-US" dirty="0"/>
          </a:p>
        </p:txBody>
      </p:sp>
      <p:sp>
        <p:nvSpPr>
          <p:cNvPr id="4" name="Slide Number Placeholder 3"/>
          <p:cNvSpPr>
            <a:spLocks noGrp="1"/>
          </p:cNvSpPr>
          <p:nvPr>
            <p:ph type="sldNum" sz="quarter" idx="10"/>
          </p:nvPr>
        </p:nvSpPr>
        <p:spPr/>
        <p:txBody>
          <a:bodyPr/>
          <a:lstStyle/>
          <a:p>
            <a:fld id="{8627405D-4201-4EC6-96C5-E54EF8DE8627}"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26850046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No effective</a:t>
            </a:r>
            <a:r>
              <a:rPr lang="en-US" baseline="0" dirty="0" smtClean="0"/>
              <a:t> survey or identification method = No bundling</a:t>
            </a:r>
            <a:endParaRPr lang="en-US" dirty="0"/>
          </a:p>
        </p:txBody>
      </p:sp>
      <p:sp>
        <p:nvSpPr>
          <p:cNvPr id="4" name="Slide Number Placeholder 3"/>
          <p:cNvSpPr>
            <a:spLocks noGrp="1"/>
          </p:cNvSpPr>
          <p:nvPr>
            <p:ph type="sldNum" sz="quarter" idx="10"/>
          </p:nvPr>
        </p:nvSpPr>
        <p:spPr/>
        <p:txBody>
          <a:bodyPr/>
          <a:lstStyle/>
          <a:p>
            <a:fld id="{8627405D-4201-4EC6-96C5-E54EF8DE8627}"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25094449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endParaRPr lang="en-US" dirty="0" smtClean="0"/>
          </a:p>
        </p:txBody>
      </p:sp>
      <p:sp>
        <p:nvSpPr>
          <p:cNvPr id="4" name="Slide Number Placeholder 3"/>
          <p:cNvSpPr>
            <a:spLocks noGrp="1"/>
          </p:cNvSpPr>
          <p:nvPr>
            <p:ph type="sldNum" sz="quarter" idx="10"/>
          </p:nvPr>
        </p:nvSpPr>
        <p:spPr/>
        <p:txBody>
          <a:bodyPr/>
          <a:lstStyle/>
          <a:p>
            <a:fld id="{C44A5457-3407-44A1-8566-BE3BBF489E42}"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40777615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endParaRPr lang="en-US" dirty="0" smtClean="0"/>
          </a:p>
        </p:txBody>
      </p:sp>
      <p:sp>
        <p:nvSpPr>
          <p:cNvPr id="4" name="Slide Number Placeholder 3"/>
          <p:cNvSpPr>
            <a:spLocks noGrp="1"/>
          </p:cNvSpPr>
          <p:nvPr>
            <p:ph type="sldNum" sz="quarter" idx="10"/>
          </p:nvPr>
        </p:nvSpPr>
        <p:spPr/>
        <p:txBody>
          <a:bodyPr/>
          <a:lstStyle/>
          <a:p>
            <a:fld id="{C44A5457-3407-44A1-8566-BE3BBF489E42}"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9960202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endParaRPr lang="en-US" dirty="0" smtClean="0"/>
          </a:p>
        </p:txBody>
      </p:sp>
      <p:sp>
        <p:nvSpPr>
          <p:cNvPr id="4" name="Slide Number Placeholder 3"/>
          <p:cNvSpPr>
            <a:spLocks noGrp="1"/>
          </p:cNvSpPr>
          <p:nvPr>
            <p:ph type="sldNum" sz="quarter" idx="10"/>
          </p:nvPr>
        </p:nvSpPr>
        <p:spPr/>
        <p:txBody>
          <a:bodyPr/>
          <a:lstStyle/>
          <a:p>
            <a:fld id="{C44A5457-3407-44A1-8566-BE3BBF489E42}"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41123063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lang="en-US" dirty="0" smtClean="0"/>
              <a:t>.</a:t>
            </a:r>
          </a:p>
        </p:txBody>
      </p:sp>
      <p:sp>
        <p:nvSpPr>
          <p:cNvPr id="4" name="Slide Number Placeholder 3"/>
          <p:cNvSpPr>
            <a:spLocks noGrp="1"/>
          </p:cNvSpPr>
          <p:nvPr>
            <p:ph type="sldNum" sz="quarter" idx="10"/>
          </p:nvPr>
        </p:nvSpPr>
        <p:spPr/>
        <p:txBody>
          <a:bodyPr/>
          <a:lstStyle/>
          <a:p>
            <a:fld id="{C44A5457-3407-44A1-8566-BE3BBF489E42}"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35814382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lang="en-US" dirty="0" smtClean="0"/>
              <a:t>Delta is a standard </a:t>
            </a:r>
            <a:r>
              <a:rPr lang="en-US" dirty="0" err="1" smtClean="0"/>
              <a:t>tortricid</a:t>
            </a:r>
            <a:r>
              <a:rPr lang="en-US" baseline="0" dirty="0" smtClean="0"/>
              <a:t> trap and </a:t>
            </a:r>
            <a:r>
              <a:rPr lang="en-US" dirty="0" smtClean="0"/>
              <a:t>approved for</a:t>
            </a:r>
            <a:r>
              <a:rPr lang="en-US" baseline="0" dirty="0" smtClean="0"/>
              <a:t> </a:t>
            </a:r>
            <a:r>
              <a:rPr lang="en-US" dirty="0" err="1" smtClean="0"/>
              <a:t>Chilo</a:t>
            </a:r>
            <a:r>
              <a:rPr lang="en-US" baseline="0" dirty="0" smtClean="0"/>
              <a:t> </a:t>
            </a:r>
            <a:r>
              <a:rPr lang="en-US" baseline="0" dirty="0" err="1" smtClean="0"/>
              <a:t>suppressalis</a:t>
            </a:r>
            <a:r>
              <a:rPr lang="en-US" baseline="0" dirty="0" smtClean="0"/>
              <a:t> </a:t>
            </a:r>
          </a:p>
          <a:p>
            <a:pPr lvl="0"/>
            <a:r>
              <a:rPr lang="en-US" baseline="0" dirty="0" smtClean="0"/>
              <a:t>Wing allows for multiple plume orientation where delta is two sided, but delta improves specimen quality for identification. Scant literature, but delta is supported as an appropriate trap. </a:t>
            </a:r>
          </a:p>
          <a:p>
            <a:pPr lvl="0"/>
            <a:endParaRPr lang="en-US" dirty="0" smtClean="0"/>
          </a:p>
        </p:txBody>
      </p:sp>
      <p:sp>
        <p:nvSpPr>
          <p:cNvPr id="4" name="Slide Number Placeholder 3"/>
          <p:cNvSpPr>
            <a:spLocks noGrp="1"/>
          </p:cNvSpPr>
          <p:nvPr>
            <p:ph type="sldNum" sz="quarter" idx="10"/>
          </p:nvPr>
        </p:nvSpPr>
        <p:spPr/>
        <p:txBody>
          <a:bodyPr/>
          <a:lstStyle/>
          <a:p>
            <a:fld id="{C44A5457-3407-44A1-8566-BE3BBF489E42}"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21994441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endParaRPr lang="en-US" dirty="0" smtClean="0"/>
          </a:p>
        </p:txBody>
      </p:sp>
      <p:sp>
        <p:nvSpPr>
          <p:cNvPr id="4" name="Slide Number Placeholder 3"/>
          <p:cNvSpPr>
            <a:spLocks noGrp="1"/>
          </p:cNvSpPr>
          <p:nvPr>
            <p:ph type="sldNum" sz="quarter" idx="10"/>
          </p:nvPr>
        </p:nvSpPr>
        <p:spPr/>
        <p:txBody>
          <a:bodyPr/>
          <a:lstStyle/>
          <a:p>
            <a:fld id="{C44A5457-3407-44A1-8566-BE3BBF489E42}"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11828906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lang="en-US" dirty="0" smtClean="0"/>
              <a:t>.</a:t>
            </a:r>
          </a:p>
        </p:txBody>
      </p:sp>
      <p:sp>
        <p:nvSpPr>
          <p:cNvPr id="4" name="Slide Number Placeholder 3"/>
          <p:cNvSpPr>
            <a:spLocks noGrp="1"/>
          </p:cNvSpPr>
          <p:nvPr>
            <p:ph type="sldNum" sz="quarter" idx="10"/>
          </p:nvPr>
        </p:nvSpPr>
        <p:spPr/>
        <p:txBody>
          <a:bodyPr/>
          <a:lstStyle/>
          <a:p>
            <a:fld id="{C44A5457-3407-44A1-8566-BE3BBF489E42}"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2847747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B3AD04B-A8C1-4F76-9C6E-66A2C5D5932C}" type="slidenum">
              <a:rPr lang="en-US" smtClean="0"/>
              <a:t>6</a:t>
            </a:fld>
            <a:endParaRPr lang="en-US"/>
          </a:p>
        </p:txBody>
      </p:sp>
    </p:spTree>
    <p:extLst>
      <p:ext uri="{BB962C8B-B14F-4D97-AF65-F5344CB8AC3E}">
        <p14:creationId xmlns:p14="http://schemas.microsoft.com/office/powerpoint/2010/main" val="25768744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lang="en-US" dirty="0" smtClean="0"/>
              <a:t>Brian Sullivan – Southern</a:t>
            </a:r>
            <a:r>
              <a:rPr lang="en-US" baseline="0" dirty="0" smtClean="0"/>
              <a:t> Research Station in </a:t>
            </a:r>
            <a:r>
              <a:rPr lang="en-US" dirty="0" smtClean="0"/>
              <a:t>Pineville</a:t>
            </a:r>
            <a:r>
              <a:rPr lang="en-US" baseline="0" dirty="0" smtClean="0"/>
              <a:t>, LA </a:t>
            </a:r>
          </a:p>
          <a:p>
            <a:pPr lvl="0"/>
            <a:endParaRPr lang="en-US" baseline="0" dirty="0" smtClean="0"/>
          </a:p>
          <a:p>
            <a:pPr lvl="0"/>
            <a:r>
              <a:rPr lang="en-US" baseline="0" dirty="0" smtClean="0"/>
              <a:t>Unexpected trapping results – collecting southern pine beetle in </a:t>
            </a:r>
            <a:r>
              <a:rPr lang="en-US" baseline="0" dirty="0" err="1" smtClean="0"/>
              <a:t>sirex</a:t>
            </a:r>
            <a:r>
              <a:rPr lang="en-US" baseline="0" dirty="0" smtClean="0"/>
              <a:t> traps</a:t>
            </a:r>
          </a:p>
          <a:p>
            <a:pPr lvl="0"/>
            <a:endParaRPr lang="en-US" baseline="0" dirty="0" smtClean="0"/>
          </a:p>
          <a:p>
            <a:pPr lvl="0"/>
            <a:r>
              <a:rPr lang="en-US" baseline="0" dirty="0" err="1" smtClean="0"/>
              <a:t>Sirex</a:t>
            </a:r>
            <a:r>
              <a:rPr lang="en-US" baseline="0" dirty="0" smtClean="0"/>
              <a:t> lure – a/b- </a:t>
            </a:r>
            <a:r>
              <a:rPr lang="en-US" baseline="0" dirty="0" err="1" smtClean="0"/>
              <a:t>pinene</a:t>
            </a:r>
            <a:endParaRPr lang="en-US" baseline="0" dirty="0" smtClean="0"/>
          </a:p>
          <a:p>
            <a:pPr lvl="0"/>
            <a:endParaRPr lang="en-US" baseline="0" dirty="0" smtClean="0"/>
          </a:p>
          <a:p>
            <a:pPr lvl="0"/>
            <a:r>
              <a:rPr lang="en-US" baseline="0" dirty="0" smtClean="0"/>
              <a:t>Found </a:t>
            </a:r>
            <a:r>
              <a:rPr lang="en-US" baseline="0" dirty="0" err="1" smtClean="0"/>
              <a:t>sirex</a:t>
            </a:r>
            <a:r>
              <a:rPr lang="en-US" baseline="0" dirty="0" smtClean="0"/>
              <a:t> lure releasing </a:t>
            </a:r>
            <a:r>
              <a:rPr lang="en-US" baseline="0" dirty="0" err="1" smtClean="0"/>
              <a:t>frontalin</a:t>
            </a:r>
            <a:r>
              <a:rPr lang="en-US" baseline="0" dirty="0" smtClean="0"/>
              <a:t> at the prescribed rate</a:t>
            </a:r>
          </a:p>
          <a:p>
            <a:pPr lvl="0"/>
            <a:endParaRPr lang="en-US" baseline="0" dirty="0" smtClean="0"/>
          </a:p>
          <a:p>
            <a:pPr lvl="0"/>
            <a:r>
              <a:rPr lang="en-US" baseline="0" dirty="0" smtClean="0"/>
              <a:t>Take away: </a:t>
            </a:r>
            <a:r>
              <a:rPr lang="en-US" sz="1200" kern="1200" dirty="0" smtClean="0">
                <a:solidFill>
                  <a:schemeClr val="tx1"/>
                </a:solidFill>
                <a:effectLst/>
                <a:latin typeface="+mn-lt"/>
                <a:ea typeface="+mn-ea"/>
                <a:cs typeface="+mn-cs"/>
              </a:rPr>
              <a:t>cross-contamination can occur at low temps and we should use </a:t>
            </a:r>
            <a:r>
              <a:rPr lang="en-US" sz="1200" kern="1200" dirty="0" err="1" smtClean="0">
                <a:solidFill>
                  <a:schemeClr val="tx1"/>
                </a:solidFill>
                <a:effectLst/>
                <a:latin typeface="+mn-lt"/>
                <a:ea typeface="+mn-ea"/>
                <a:cs typeface="+mn-cs"/>
              </a:rPr>
              <a:t>mylar</a:t>
            </a:r>
            <a:r>
              <a:rPr lang="en-US" sz="1200" kern="1200" dirty="0" smtClean="0">
                <a:solidFill>
                  <a:schemeClr val="tx1"/>
                </a:solidFill>
                <a:effectLst/>
                <a:latin typeface="+mn-lt"/>
                <a:ea typeface="+mn-ea"/>
                <a:cs typeface="+mn-cs"/>
              </a:rPr>
              <a:t> bags to store lures and heat-sealed </a:t>
            </a:r>
            <a:r>
              <a:rPr lang="en-US" sz="1200" kern="1200" dirty="0" err="1" smtClean="0">
                <a:solidFill>
                  <a:schemeClr val="tx1"/>
                </a:solidFill>
                <a:effectLst/>
                <a:latin typeface="+mn-lt"/>
                <a:ea typeface="+mn-ea"/>
                <a:cs typeface="+mn-cs"/>
              </a:rPr>
              <a:t>mylar</a:t>
            </a:r>
            <a:r>
              <a:rPr lang="en-US" sz="1200" kern="1200" dirty="0" smtClean="0">
                <a:solidFill>
                  <a:schemeClr val="tx1"/>
                </a:solidFill>
                <a:effectLst/>
                <a:latin typeface="+mn-lt"/>
                <a:ea typeface="+mn-ea"/>
                <a:cs typeface="+mn-cs"/>
              </a:rPr>
              <a:t> for long-term storage (alternative option: mason jars). </a:t>
            </a:r>
            <a:endParaRPr lang="en-US" dirty="0" smtClean="0"/>
          </a:p>
        </p:txBody>
      </p:sp>
      <p:sp>
        <p:nvSpPr>
          <p:cNvPr id="4" name="Slide Number Placeholder 3"/>
          <p:cNvSpPr>
            <a:spLocks noGrp="1"/>
          </p:cNvSpPr>
          <p:nvPr>
            <p:ph type="sldNum" sz="quarter" idx="10"/>
          </p:nvPr>
        </p:nvSpPr>
        <p:spPr/>
        <p:txBody>
          <a:bodyPr/>
          <a:lstStyle/>
          <a:p>
            <a:fld id="{C44A5457-3407-44A1-8566-BE3BBF489E42}"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2974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endParaRPr lang="en-US" dirty="0" smtClean="0"/>
          </a:p>
        </p:txBody>
      </p:sp>
      <p:sp>
        <p:nvSpPr>
          <p:cNvPr id="4" name="Slide Number Placeholder 3"/>
          <p:cNvSpPr>
            <a:spLocks noGrp="1"/>
          </p:cNvSpPr>
          <p:nvPr>
            <p:ph type="sldNum" sz="quarter" idx="10"/>
          </p:nvPr>
        </p:nvSpPr>
        <p:spPr/>
        <p:txBody>
          <a:bodyPr/>
          <a:lstStyle/>
          <a:p>
            <a:fld id="{C44A5457-3407-44A1-8566-BE3BBF489E42}"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2702194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endParaRPr lang="en-US" dirty="0" smtClean="0"/>
          </a:p>
        </p:txBody>
      </p:sp>
      <p:sp>
        <p:nvSpPr>
          <p:cNvPr id="4" name="Slide Number Placeholder 3"/>
          <p:cNvSpPr>
            <a:spLocks noGrp="1"/>
          </p:cNvSpPr>
          <p:nvPr>
            <p:ph type="sldNum" sz="quarter" idx="10"/>
          </p:nvPr>
        </p:nvSpPr>
        <p:spPr/>
        <p:txBody>
          <a:bodyPr/>
          <a:lstStyle/>
          <a:p>
            <a:fld id="{C44A5457-3407-44A1-8566-BE3BBF489E42}"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9469419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endParaRPr lang="en-US" dirty="0" smtClean="0"/>
          </a:p>
        </p:txBody>
      </p:sp>
      <p:sp>
        <p:nvSpPr>
          <p:cNvPr id="4" name="Slide Number Placeholder 3"/>
          <p:cNvSpPr>
            <a:spLocks noGrp="1"/>
          </p:cNvSpPr>
          <p:nvPr>
            <p:ph type="sldNum" sz="quarter" idx="10"/>
          </p:nvPr>
        </p:nvSpPr>
        <p:spPr/>
        <p:txBody>
          <a:bodyPr/>
          <a:lstStyle/>
          <a:p>
            <a:fld id="{C44A5457-3407-44A1-8566-BE3BBF489E42}"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35880966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0406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Year 1: Collect data to understand and mitigate risk that may be associated with bycatch.</a:t>
            </a:r>
          </a:p>
          <a:p>
            <a:r>
              <a:rPr lang="en-US" sz="1200" kern="1200" dirty="0" smtClean="0">
                <a:solidFill>
                  <a:schemeClr val="tx1"/>
                </a:solidFill>
                <a:effectLst/>
                <a:latin typeface="+mn-lt"/>
                <a:ea typeface="+mn-ea"/>
                <a:cs typeface="+mn-cs"/>
              </a:rPr>
              <a:t>Year 2: Collect a second year of data, and use both years to develop a model that predicts impact of bycatch on multiple cropping systems.</a:t>
            </a:r>
          </a:p>
          <a:p>
            <a:r>
              <a:rPr lang="en-US" sz="1200" kern="1200" dirty="0" smtClean="0">
                <a:solidFill>
                  <a:schemeClr val="tx1"/>
                </a:solidFill>
                <a:effectLst/>
                <a:latin typeface="+mn-lt"/>
                <a:ea typeface="+mn-ea"/>
                <a:cs typeface="+mn-cs"/>
              </a:rPr>
              <a:t>Main Objectives :</a:t>
            </a:r>
          </a:p>
          <a:p>
            <a:pPr rtl="0" fontAlgn="ctr"/>
            <a:r>
              <a:rPr lang="en-US" sz="1200" b="0" i="0" kern="1200" dirty="0" smtClean="0">
                <a:solidFill>
                  <a:schemeClr val="tx1"/>
                </a:solidFill>
                <a:effectLst/>
                <a:latin typeface="+mn-lt"/>
                <a:ea typeface="+mn-ea"/>
                <a:cs typeface="+mn-cs"/>
              </a:rPr>
              <a:t>document regional differences in bumble bee bycatch in different crops: tri-color bucket trap + OWB lure set by CAPS/FB coops in PNW, W, SW, Great Lakes, SE, and Mid-Atlantic. Will focus on bycatch in veg survey but may request bycatch from other commodity groups.  </a:t>
            </a:r>
          </a:p>
          <a:p>
            <a:pPr rtl="0" fontAlgn="ctr"/>
            <a:r>
              <a:rPr lang="en-US" sz="1200" b="0" i="0" kern="1200" dirty="0" smtClean="0">
                <a:solidFill>
                  <a:schemeClr val="tx1"/>
                </a:solidFill>
                <a:effectLst/>
                <a:latin typeface="+mn-lt"/>
                <a:ea typeface="+mn-ea"/>
                <a:cs typeface="+mn-cs"/>
              </a:rPr>
              <a:t>determine if the bycatch community in traps differs from the resident community in the landscape: use community data collected in 0340</a:t>
            </a:r>
          </a:p>
          <a:p>
            <a:pPr rtl="0" fontAlgn="ctr"/>
            <a:r>
              <a:rPr lang="en-US" sz="1200" b="0" i="0" kern="1200" dirty="0" smtClean="0">
                <a:solidFill>
                  <a:schemeClr val="tx1"/>
                </a:solidFill>
                <a:effectLst/>
                <a:latin typeface="+mn-lt"/>
                <a:ea typeface="+mn-ea"/>
                <a:cs typeface="+mn-cs"/>
              </a:rPr>
              <a:t>measure the impact of bycatch on bumble bee colony growth and development</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0340</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Survey bumble bee communities by net collecting bees in standardized survey. This community data will be compared to the trapped bumble bee data collected in 0406.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0632</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Testing tricolor and all-green buckets and wing traps with hot melt/traditional liners. Will use lures for OWB, Autographa gamma, and Spodoptera. Trap in WA and UT</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0494</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Identify and enumerate bees collected on sticky traps. A database will be developed that incorporates lure type, trap type, locality and collection data. </a:t>
            </a:r>
          </a:p>
          <a:p>
            <a:r>
              <a:rPr lang="en-US" sz="1200" kern="1200" dirty="0" smtClean="0">
                <a:solidFill>
                  <a:schemeClr val="tx1"/>
                </a:solidFill>
                <a:effectLst/>
                <a:latin typeface="+mn-lt"/>
                <a:ea typeface="+mn-ea"/>
                <a:cs typeface="+mn-cs"/>
              </a:rPr>
              <a:t> </a:t>
            </a:r>
          </a:p>
          <a:p>
            <a:pPr lvl="0"/>
            <a:endParaRPr lang="en-US" dirty="0" smtClean="0"/>
          </a:p>
        </p:txBody>
      </p:sp>
      <p:sp>
        <p:nvSpPr>
          <p:cNvPr id="4" name="Slide Number Placeholder 3"/>
          <p:cNvSpPr>
            <a:spLocks noGrp="1"/>
          </p:cNvSpPr>
          <p:nvPr>
            <p:ph type="sldNum" sz="quarter" idx="10"/>
          </p:nvPr>
        </p:nvSpPr>
        <p:spPr/>
        <p:txBody>
          <a:bodyPr/>
          <a:lstStyle/>
          <a:p>
            <a:fld id="{C44A5457-3407-44A1-8566-BE3BBF489E42}"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19732694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Consortium</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Deliverable: Use data from the four projects to develop a guidance document that will help survey personnel understand the scope of bumble bee bycatch and provide guidance for surveyors, thereby improving these surveys and reducing impacts of trapping practices on pollinators and pollination services moving forward.</a:t>
            </a:r>
          </a:p>
          <a:p>
            <a:pPr lvl="0"/>
            <a:endParaRPr lang="en-US" dirty="0" smtClean="0"/>
          </a:p>
        </p:txBody>
      </p:sp>
      <p:sp>
        <p:nvSpPr>
          <p:cNvPr id="4" name="Slide Number Placeholder 3"/>
          <p:cNvSpPr>
            <a:spLocks noGrp="1"/>
          </p:cNvSpPr>
          <p:nvPr>
            <p:ph type="sldNum" sz="quarter" idx="10"/>
          </p:nvPr>
        </p:nvSpPr>
        <p:spPr/>
        <p:txBody>
          <a:bodyPr/>
          <a:lstStyle/>
          <a:p>
            <a:fld id="{C44A5457-3407-44A1-8566-BE3BBF489E42}"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41529090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Use</a:t>
            </a:r>
          </a:p>
          <a:p>
            <a:pPr marL="171450" indent="-171450">
              <a:buFont typeface="Arial" panose="020B0604020202020204" pitchFamily="34" charset="0"/>
              <a:buChar char="•"/>
            </a:pPr>
            <a:r>
              <a:rPr lang="en-US" dirty="0" smtClean="0"/>
              <a:t>Are there sections</a:t>
            </a:r>
            <a:r>
              <a:rPr lang="en-US" baseline="0" dirty="0" smtClean="0"/>
              <a:t> you regularly use? Sections you never use? </a:t>
            </a:r>
          </a:p>
          <a:p>
            <a:pPr marL="171450" indent="-171450">
              <a:buFont typeface="Arial" panose="020B0604020202020204" pitchFamily="34" charset="0"/>
              <a:buChar char="•"/>
            </a:pPr>
            <a:r>
              <a:rPr lang="en-US" baseline="0" dirty="0" smtClean="0"/>
              <a:t>Do you repackage info into field guides for staff? Which sections do you use?</a:t>
            </a:r>
          </a:p>
          <a:p>
            <a:pPr marL="171450" indent="-171450">
              <a:buFont typeface="Arial" panose="020B0604020202020204" pitchFamily="34" charset="0"/>
              <a:buChar char="•"/>
            </a:pPr>
            <a:r>
              <a:rPr lang="en-US" baseline="0" dirty="0" smtClean="0"/>
              <a:t>Info helpful in survey planning? Resource for State CAPS Committee</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Intuitive</a:t>
            </a:r>
          </a:p>
          <a:p>
            <a:pPr marL="171450" indent="-171450">
              <a:buFont typeface="Arial" panose="020B0604020202020204" pitchFamily="34" charset="0"/>
              <a:buChar char="•"/>
            </a:pPr>
            <a:r>
              <a:rPr lang="en-US" baseline="0" dirty="0" smtClean="0"/>
              <a:t>For example, Pest Description v. approved identification/diagnostics</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dirty="0" smtClean="0"/>
              <a:t>Maps – other sources for</a:t>
            </a:r>
            <a:r>
              <a:rPr lang="en-US" baseline="0" dirty="0" smtClean="0"/>
              <a:t> this that are more current compared to static maps in datasheets</a:t>
            </a:r>
          </a:p>
          <a:p>
            <a:pPr marL="0" indent="0">
              <a:buFont typeface="Arial" panose="020B0604020202020204" pitchFamily="34" charset="0"/>
              <a:buNone/>
            </a:pPr>
            <a:r>
              <a:rPr lang="en-US" baseline="0" dirty="0" smtClean="0"/>
              <a:t>Hosts – how do you use the host section?</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Tell the story of the pest</a:t>
            </a:r>
          </a:p>
        </p:txBody>
      </p:sp>
      <p:sp>
        <p:nvSpPr>
          <p:cNvPr id="4" name="Slide Number Placeholder 3"/>
          <p:cNvSpPr>
            <a:spLocks noGrp="1"/>
          </p:cNvSpPr>
          <p:nvPr>
            <p:ph type="sldNum" sz="quarter" idx="10"/>
          </p:nvPr>
        </p:nvSpPr>
        <p:spPr/>
        <p:txBody>
          <a:bodyPr/>
          <a:lstStyle/>
          <a:p>
            <a:fld id="{8627405D-4201-4EC6-96C5-E54EF8DE8627}"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4118302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03950" cy="3490912"/>
          </a:xfrm>
        </p:spPr>
      </p:sp>
      <p:sp>
        <p:nvSpPr>
          <p:cNvPr id="3" name="Notes Placeholder 2"/>
          <p:cNvSpPr>
            <a:spLocks noGrp="1"/>
          </p:cNvSpPr>
          <p:nvPr>
            <p:ph type="body" idx="1"/>
          </p:nvPr>
        </p:nvSpPr>
        <p:spPr/>
        <p:txBody>
          <a:bodyPr/>
          <a:lstStyle/>
          <a:p>
            <a:pPr lvl="1"/>
            <a:r>
              <a:rPr lang="en-US" dirty="0" smtClean="0"/>
              <a:t>Direct impacts-</a:t>
            </a:r>
            <a:r>
              <a:rPr lang="en-US" baseline="0" dirty="0" smtClean="0"/>
              <a:t> physical losses;</a:t>
            </a:r>
          </a:p>
          <a:p>
            <a:pPr lvl="1"/>
            <a:r>
              <a:rPr lang="en-US" baseline="0" dirty="0" smtClean="0"/>
              <a:t>Near-term (expected losses in a 5-10 year time horizon) </a:t>
            </a:r>
            <a:endParaRPr lang="en-US" dirty="0"/>
          </a:p>
        </p:txBody>
      </p:sp>
      <p:sp>
        <p:nvSpPr>
          <p:cNvPr id="4" name="Slide Number Placeholder 3"/>
          <p:cNvSpPr>
            <a:spLocks noGrp="1"/>
          </p:cNvSpPr>
          <p:nvPr>
            <p:ph type="sldNum" sz="quarter" idx="10"/>
          </p:nvPr>
        </p:nvSpPr>
        <p:spPr/>
        <p:txBody>
          <a:bodyPr/>
          <a:lstStyle/>
          <a:p>
            <a:fld id="{58BDCA89-E8CC-49DE-B788-F858799FFC1E}" type="slidenum">
              <a:rPr lang="en-US">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786125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03950" cy="34909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337F"/>
                </a:solidFill>
                <a:latin typeface="Arial" panose="020B0604020202020204" pitchFamily="34" charset="0"/>
                <a:cs typeface="Arial" panose="020B0604020202020204" pitchFamily="34" charset="0"/>
              </a:rPr>
              <a:t>In terms of pest risk assessment, this means we must </a:t>
            </a:r>
            <a:r>
              <a:rPr lang="en-US" sz="1200" b="1" dirty="0" smtClean="0">
                <a:solidFill>
                  <a:srgbClr val="00563F"/>
                </a:solidFill>
                <a:latin typeface="Arial" panose="020B0604020202020204" pitchFamily="34" charset="0"/>
                <a:cs typeface="Arial" panose="020B0604020202020204" pitchFamily="34" charset="0"/>
              </a:rPr>
              <a:t>extrapolate</a:t>
            </a:r>
            <a:r>
              <a:rPr lang="en-US" sz="1200" dirty="0" smtClean="0">
                <a:solidFill>
                  <a:srgbClr val="00563F"/>
                </a:solidFill>
                <a:latin typeface="Arial" panose="020B0604020202020204" pitchFamily="34" charset="0"/>
                <a:cs typeface="Arial" panose="020B0604020202020204" pitchFamily="34" charset="0"/>
              </a:rPr>
              <a:t> </a:t>
            </a:r>
            <a:r>
              <a:rPr lang="en-US" sz="1200" dirty="0" smtClean="0">
                <a:solidFill>
                  <a:srgbClr val="00337F"/>
                </a:solidFill>
                <a:latin typeface="Arial" panose="020B0604020202020204" pitchFamily="34" charset="0"/>
                <a:cs typeface="Arial" panose="020B0604020202020204" pitchFamily="34" charset="0"/>
              </a:rPr>
              <a:t>from the current situation of the pest to a new situation in the PRA area.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337F"/>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337F"/>
                </a:solidFill>
                <a:latin typeface="Arial" panose="020B0604020202020204" pitchFamily="34" charset="0"/>
                <a:cs typeface="Arial" panose="020B0604020202020204" pitchFamily="34" charset="0"/>
              </a:rPr>
              <a:t>Pests “guilty by association” </a:t>
            </a:r>
          </a:p>
          <a:p>
            <a:endParaRPr lang="en-US" dirty="0"/>
          </a:p>
        </p:txBody>
      </p:sp>
      <p:sp>
        <p:nvSpPr>
          <p:cNvPr id="4" name="Slide Number Placeholder 3"/>
          <p:cNvSpPr>
            <a:spLocks noGrp="1"/>
          </p:cNvSpPr>
          <p:nvPr>
            <p:ph type="sldNum" sz="quarter" idx="10"/>
          </p:nvPr>
        </p:nvSpPr>
        <p:spPr/>
        <p:txBody>
          <a:bodyPr/>
          <a:lstStyle/>
          <a:p>
            <a:fld id="{812B95E5-30F2-4EAA-887A-10EF48156372}" type="slidenum">
              <a:rPr lang="en-US" smtClean="0"/>
              <a:t>9</a:t>
            </a:fld>
            <a:endParaRPr lang="en-US"/>
          </a:p>
        </p:txBody>
      </p:sp>
    </p:spTree>
    <p:extLst>
      <p:ext uri="{BB962C8B-B14F-4D97-AF65-F5344CB8AC3E}">
        <p14:creationId xmlns:p14="http://schemas.microsoft.com/office/powerpoint/2010/main" val="1772975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03950" cy="3490912"/>
          </a:xfrm>
        </p:spPr>
      </p:sp>
      <p:sp>
        <p:nvSpPr>
          <p:cNvPr id="3" name="Notes Placeholder 2"/>
          <p:cNvSpPr>
            <a:spLocks noGrp="1"/>
          </p:cNvSpPr>
          <p:nvPr>
            <p:ph type="body" idx="1"/>
          </p:nvPr>
        </p:nvSpPr>
        <p:spPr/>
        <p:txBody>
          <a:bodyPr/>
          <a:lstStyle/>
          <a:p>
            <a:r>
              <a:rPr lang="en-US" dirty="0" smtClean="0"/>
              <a:t>“When</a:t>
            </a:r>
            <a:r>
              <a:rPr lang="en-US" baseline="0" dirty="0" smtClean="0"/>
              <a:t> everyone’s super, no one will be”</a:t>
            </a:r>
          </a:p>
          <a:p>
            <a:endParaRPr lang="en-US" baseline="0" dirty="0" smtClean="0"/>
          </a:p>
          <a:p>
            <a:r>
              <a:rPr lang="en-US" baseline="0" dirty="0" smtClean="0"/>
              <a:t>By focusing on those organisms that have a high likelihood of being high impact pests, we free up our resources for those things that will surprise us. </a:t>
            </a:r>
            <a:endParaRPr lang="en-US" dirty="0"/>
          </a:p>
        </p:txBody>
      </p:sp>
      <p:sp>
        <p:nvSpPr>
          <p:cNvPr id="4" name="Slide Number Placeholder 3"/>
          <p:cNvSpPr>
            <a:spLocks noGrp="1"/>
          </p:cNvSpPr>
          <p:nvPr>
            <p:ph type="sldNum" sz="quarter" idx="10"/>
          </p:nvPr>
        </p:nvSpPr>
        <p:spPr/>
        <p:txBody>
          <a:bodyPr/>
          <a:lstStyle/>
          <a:p>
            <a:fld id="{5CD12FF0-EE98-4E50-BE7A-E29269F4D9F8}"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323632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03950" cy="3490912"/>
          </a:xfrm>
        </p:spPr>
      </p:sp>
      <p:sp>
        <p:nvSpPr>
          <p:cNvPr id="3" name="Notes Placeholder 2"/>
          <p:cNvSpPr>
            <a:spLocks noGrp="1"/>
          </p:cNvSpPr>
          <p:nvPr>
            <p:ph type="body" idx="1"/>
          </p:nvPr>
        </p:nvSpPr>
        <p:spPr/>
        <p:txBody>
          <a:bodyPr/>
          <a:lstStyle/>
          <a:p>
            <a:pPr marL="0" indent="0">
              <a:buNone/>
            </a:pPr>
            <a:r>
              <a:rPr lang="en-US" sz="1200" dirty="0" smtClean="0"/>
              <a:t>Uncertainty forces decision-makers to judge how </a:t>
            </a:r>
            <a:r>
              <a:rPr lang="en-US" sz="1200" i="1" dirty="0" smtClean="0"/>
              <a:t>probable </a:t>
            </a:r>
            <a:r>
              <a:rPr lang="en-US" sz="1200" dirty="0" smtClean="0"/>
              <a:t>it is that risks will be overestimated or underestimated for every member of the exposed population, whereas variability forces them to cope with the </a:t>
            </a:r>
            <a:r>
              <a:rPr lang="en-US" sz="1200" i="1" dirty="0" smtClean="0"/>
              <a:t>certainty </a:t>
            </a:r>
            <a:r>
              <a:rPr lang="en-US" sz="1200" dirty="0" smtClean="0"/>
              <a:t>that different individuals will be subjected to risks both above and below any reference point one chooses.”</a:t>
            </a:r>
          </a:p>
          <a:p>
            <a:pPr marL="0" indent="0">
              <a:buNone/>
            </a:pPr>
            <a:endParaRPr lang="en-US" sz="1200" dirty="0" smtClean="0"/>
          </a:p>
          <a:p>
            <a:pPr>
              <a:buNone/>
            </a:pPr>
            <a:endParaRPr lang="en-US" sz="1200" dirty="0" smtClean="0"/>
          </a:p>
          <a:p>
            <a:pPr>
              <a:buNone/>
            </a:pPr>
            <a:r>
              <a:rPr lang="en-US" sz="1200" dirty="0" smtClean="0"/>
              <a:t>See Thompson, 2011  (http://www.ce.ncsu.edu/risk/pdf/thompson.pdf)</a:t>
            </a:r>
          </a:p>
          <a:p>
            <a:endParaRPr lang="en-US" dirty="0" smtClean="0"/>
          </a:p>
          <a:p>
            <a:pPr marL="0" indent="0">
              <a:buNone/>
            </a:pPr>
            <a:endParaRPr lang="en-US" sz="1200" dirty="0" smtClean="0"/>
          </a:p>
          <a:p>
            <a:pPr marL="0" indent="0">
              <a:buNone/>
            </a:pPr>
            <a:endParaRPr lang="en-US" sz="1200" dirty="0" smtClean="0"/>
          </a:p>
          <a:p>
            <a:pPr marL="0" indent="0" algn="r">
              <a:buNone/>
            </a:pPr>
            <a:r>
              <a:rPr lang="en-US" sz="1200" dirty="0" smtClean="0"/>
              <a:t>National Research Council, 1996</a:t>
            </a:r>
          </a:p>
          <a:p>
            <a:endParaRPr lang="en-US" dirty="0"/>
          </a:p>
        </p:txBody>
      </p:sp>
      <p:sp>
        <p:nvSpPr>
          <p:cNvPr id="4" name="Slide Number Placeholder 3"/>
          <p:cNvSpPr>
            <a:spLocks noGrp="1"/>
          </p:cNvSpPr>
          <p:nvPr>
            <p:ph type="sldNum" sz="quarter" idx="10"/>
          </p:nvPr>
        </p:nvSpPr>
        <p:spPr/>
        <p:txBody>
          <a:bodyPr/>
          <a:lstStyle/>
          <a:p>
            <a:fld id="{A2150A12-9B3F-4756-B5B8-D9367083E2A0}" type="slidenum">
              <a:rPr lang="en-US" smtClean="0"/>
              <a:pPr/>
              <a:t>11</a:t>
            </a:fld>
            <a:endParaRPr lang="en-US"/>
          </a:p>
        </p:txBody>
      </p:sp>
    </p:spTree>
    <p:extLst>
      <p:ext uri="{BB962C8B-B14F-4D97-AF65-F5344CB8AC3E}">
        <p14:creationId xmlns:p14="http://schemas.microsoft.com/office/powerpoint/2010/main" val="1046495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03950" cy="34909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We have to make decisions and prioritize resources under uncertainty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We must often adopt an attitude of “do-the-best-you-can-with-what-you’ve-got”</a:t>
            </a:r>
          </a:p>
          <a:p>
            <a:endParaRPr lang="en-US" dirty="0"/>
          </a:p>
        </p:txBody>
      </p:sp>
      <p:sp>
        <p:nvSpPr>
          <p:cNvPr id="4" name="Slide Number Placeholder 3"/>
          <p:cNvSpPr>
            <a:spLocks noGrp="1"/>
          </p:cNvSpPr>
          <p:nvPr>
            <p:ph type="sldNum" sz="quarter" idx="10"/>
          </p:nvPr>
        </p:nvSpPr>
        <p:spPr/>
        <p:txBody>
          <a:bodyPr/>
          <a:lstStyle/>
          <a:p>
            <a:fld id="{115824B2-F3F7-4633-B91F-4BC212B4BAED}" type="slidenum">
              <a:rPr lang="en-US" smtClean="0"/>
              <a:t>12</a:t>
            </a:fld>
            <a:endParaRPr lang="en-US"/>
          </a:p>
        </p:txBody>
      </p:sp>
    </p:spTree>
    <p:extLst>
      <p:ext uri="{BB962C8B-B14F-4D97-AF65-F5344CB8AC3E}">
        <p14:creationId xmlns:p14="http://schemas.microsoft.com/office/powerpoint/2010/main" val="1226474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C2D8D7-4429-48EE-965C-D9F8D1767ADA}" type="datetimeFigureOut">
              <a:rPr lang="en-US" smtClean="0"/>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E78CC2-2932-4444-A083-DFEA05AF9C2E}" type="slidenum">
              <a:rPr lang="en-US" smtClean="0"/>
              <a:t>‹#›</a:t>
            </a:fld>
            <a:endParaRPr lang="en-US"/>
          </a:p>
        </p:txBody>
      </p:sp>
    </p:spTree>
    <p:extLst>
      <p:ext uri="{BB962C8B-B14F-4D97-AF65-F5344CB8AC3E}">
        <p14:creationId xmlns:p14="http://schemas.microsoft.com/office/powerpoint/2010/main" val="2112462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C2D8D7-4429-48EE-965C-D9F8D1767ADA}" type="datetimeFigureOut">
              <a:rPr lang="en-US" smtClean="0"/>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E78CC2-2932-4444-A083-DFEA05AF9C2E}" type="slidenum">
              <a:rPr lang="en-US" smtClean="0"/>
              <a:t>‹#›</a:t>
            </a:fld>
            <a:endParaRPr lang="en-US"/>
          </a:p>
        </p:txBody>
      </p:sp>
    </p:spTree>
    <p:extLst>
      <p:ext uri="{BB962C8B-B14F-4D97-AF65-F5344CB8AC3E}">
        <p14:creationId xmlns:p14="http://schemas.microsoft.com/office/powerpoint/2010/main" val="2284451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C2D8D7-4429-48EE-965C-D9F8D1767ADA}" type="datetimeFigureOut">
              <a:rPr lang="en-US" smtClean="0"/>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E78CC2-2932-4444-A083-DFEA05AF9C2E}" type="slidenum">
              <a:rPr lang="en-US" smtClean="0"/>
              <a:t>‹#›</a:t>
            </a:fld>
            <a:endParaRPr lang="en-US"/>
          </a:p>
        </p:txBody>
      </p:sp>
    </p:spTree>
    <p:extLst>
      <p:ext uri="{BB962C8B-B14F-4D97-AF65-F5344CB8AC3E}">
        <p14:creationId xmlns:p14="http://schemas.microsoft.com/office/powerpoint/2010/main" val="3239604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94DA330-4F63-4BB6-A2F4-4090831DCC21}" type="datetimeFigureOut">
              <a:rPr lang="en-US">
                <a:solidFill>
                  <a:prstClr val="black"/>
                </a:solidFill>
              </a:rPr>
              <a:pPr/>
              <a:t>3/27/2019</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D8ED35DA-6D0E-4342-80EF-94220C9EF66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72447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94DA330-4F63-4BB6-A2F4-4090831DCC21}" type="datetimeFigureOut">
              <a:rPr lang="en-US">
                <a:solidFill>
                  <a:prstClr val="black"/>
                </a:solidFill>
              </a:rPr>
              <a:pPr/>
              <a:t>3/27/2019</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D8ED35DA-6D0E-4342-80EF-94220C9EF66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63501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94DA330-4F63-4BB6-A2F4-4090831DCC21}" type="datetimeFigureOut">
              <a:rPr lang="en-US">
                <a:solidFill>
                  <a:prstClr val="black"/>
                </a:solidFill>
              </a:rPr>
              <a:pPr/>
              <a:t>3/27/2019</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D8ED35DA-6D0E-4342-80EF-94220C9EF66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97408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C94DA330-4F63-4BB6-A2F4-4090831DCC21}" type="datetimeFigureOut">
              <a:rPr lang="en-US">
                <a:solidFill>
                  <a:prstClr val="black"/>
                </a:solidFill>
              </a:rPr>
              <a:pPr/>
              <a:t>3/27/2019</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D8ED35DA-6D0E-4342-80EF-94220C9EF66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93539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C94DA330-4F63-4BB6-A2F4-4090831DCC21}" type="datetimeFigureOut">
              <a:rPr lang="en-US">
                <a:solidFill>
                  <a:prstClr val="black"/>
                </a:solidFill>
              </a:rPr>
              <a:pPr/>
              <a:t>3/27/2019</a:t>
            </a:fld>
            <a:endParaRPr lang="en-US">
              <a:solidFill>
                <a:prstClr val="black"/>
              </a:solidFill>
            </a:endParaRP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D8ED35DA-6D0E-4342-80EF-94220C9EF66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65507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C94DA330-4F63-4BB6-A2F4-4090831DCC21}" type="datetimeFigureOut">
              <a:rPr lang="en-US">
                <a:solidFill>
                  <a:prstClr val="black"/>
                </a:solidFill>
              </a:rPr>
              <a:pPr/>
              <a:t>3/27/2019</a:t>
            </a:fld>
            <a:endParaRPr lang="en-US">
              <a:solidFill>
                <a:prstClr val="black"/>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D8ED35DA-6D0E-4342-80EF-94220C9EF66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351528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C94DA330-4F63-4BB6-A2F4-4090831DCC21}" type="datetimeFigureOut">
              <a:rPr lang="en-US">
                <a:solidFill>
                  <a:prstClr val="black"/>
                </a:solidFill>
              </a:rPr>
              <a:pPr/>
              <a:t>3/27/2019</a:t>
            </a:fld>
            <a:endParaRPr lang="en-US">
              <a:solidFill>
                <a:prstClr val="black"/>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D8ED35DA-6D0E-4342-80EF-94220C9EF66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940913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C94DA330-4F63-4BB6-A2F4-4090831DCC21}" type="datetimeFigureOut">
              <a:rPr lang="en-US">
                <a:solidFill>
                  <a:prstClr val="black"/>
                </a:solidFill>
              </a:rPr>
              <a:pPr/>
              <a:t>3/27/2019</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D8ED35DA-6D0E-4342-80EF-94220C9EF66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97485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C2D8D7-4429-48EE-965C-D9F8D1767ADA}" type="datetimeFigureOut">
              <a:rPr lang="en-US" smtClean="0"/>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E78CC2-2932-4444-A083-DFEA05AF9C2E}" type="slidenum">
              <a:rPr lang="en-US" smtClean="0"/>
              <a:t>‹#›</a:t>
            </a:fld>
            <a:endParaRPr lang="en-US"/>
          </a:p>
        </p:txBody>
      </p:sp>
    </p:spTree>
    <p:extLst>
      <p:ext uri="{BB962C8B-B14F-4D97-AF65-F5344CB8AC3E}">
        <p14:creationId xmlns:p14="http://schemas.microsoft.com/office/powerpoint/2010/main" val="3991183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C94DA330-4F63-4BB6-A2F4-4090831DCC21}" type="datetimeFigureOut">
              <a:rPr lang="en-US">
                <a:solidFill>
                  <a:prstClr val="black"/>
                </a:solidFill>
              </a:rPr>
              <a:pPr/>
              <a:t>3/27/2019</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D8ED35DA-6D0E-4342-80EF-94220C9EF66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947997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94DA330-4F63-4BB6-A2F4-4090831DCC21}" type="datetimeFigureOut">
              <a:rPr lang="en-US">
                <a:solidFill>
                  <a:prstClr val="black"/>
                </a:solidFill>
              </a:rPr>
              <a:pPr/>
              <a:t>3/27/2019</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D8ED35DA-6D0E-4342-80EF-94220C9EF66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744580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94DA330-4F63-4BB6-A2F4-4090831DCC21}" type="datetimeFigureOut">
              <a:rPr lang="en-US">
                <a:solidFill>
                  <a:prstClr val="black"/>
                </a:solidFill>
              </a:rPr>
              <a:pPr/>
              <a:t>3/27/2019</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D8ED35DA-6D0E-4342-80EF-94220C9EF66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3283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C2D8D7-4429-48EE-965C-D9F8D1767ADA}" type="datetimeFigureOut">
              <a:rPr lang="en-US" smtClean="0"/>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E78CC2-2932-4444-A083-DFEA05AF9C2E}" type="slidenum">
              <a:rPr lang="en-US" smtClean="0"/>
              <a:t>‹#›</a:t>
            </a:fld>
            <a:endParaRPr lang="en-US"/>
          </a:p>
        </p:txBody>
      </p:sp>
    </p:spTree>
    <p:extLst>
      <p:ext uri="{BB962C8B-B14F-4D97-AF65-F5344CB8AC3E}">
        <p14:creationId xmlns:p14="http://schemas.microsoft.com/office/powerpoint/2010/main" val="167515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C2D8D7-4429-48EE-965C-D9F8D1767ADA}" type="datetimeFigureOut">
              <a:rPr lang="en-US" smtClean="0"/>
              <a:t>3/27/2019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E78CC2-2932-4444-A083-DFEA05AF9C2E}" type="slidenum">
              <a:rPr lang="en-US" smtClean="0"/>
              <a:t>‹#›</a:t>
            </a:fld>
            <a:endParaRPr lang="en-US"/>
          </a:p>
        </p:txBody>
      </p:sp>
    </p:spTree>
    <p:extLst>
      <p:ext uri="{BB962C8B-B14F-4D97-AF65-F5344CB8AC3E}">
        <p14:creationId xmlns:p14="http://schemas.microsoft.com/office/powerpoint/2010/main" val="919014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C2D8D7-4429-48EE-965C-D9F8D1767ADA}" type="datetimeFigureOut">
              <a:rPr lang="en-US" smtClean="0"/>
              <a:t>3/27/2019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E78CC2-2932-4444-A083-DFEA05AF9C2E}" type="slidenum">
              <a:rPr lang="en-US" smtClean="0"/>
              <a:t>‹#›</a:t>
            </a:fld>
            <a:endParaRPr lang="en-US"/>
          </a:p>
        </p:txBody>
      </p:sp>
    </p:spTree>
    <p:extLst>
      <p:ext uri="{BB962C8B-B14F-4D97-AF65-F5344CB8AC3E}">
        <p14:creationId xmlns:p14="http://schemas.microsoft.com/office/powerpoint/2010/main" val="3299120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C2D8D7-4429-48EE-965C-D9F8D1767ADA}" type="datetimeFigureOut">
              <a:rPr lang="en-US" smtClean="0"/>
              <a:t>3/27/2019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E78CC2-2932-4444-A083-DFEA05AF9C2E}" type="slidenum">
              <a:rPr lang="en-US" smtClean="0"/>
              <a:t>‹#›</a:t>
            </a:fld>
            <a:endParaRPr lang="en-US"/>
          </a:p>
        </p:txBody>
      </p:sp>
    </p:spTree>
    <p:extLst>
      <p:ext uri="{BB962C8B-B14F-4D97-AF65-F5344CB8AC3E}">
        <p14:creationId xmlns:p14="http://schemas.microsoft.com/office/powerpoint/2010/main" val="1418336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C2D8D7-4429-48EE-965C-D9F8D1767ADA}" type="datetimeFigureOut">
              <a:rPr lang="en-US" smtClean="0"/>
              <a:t>3/27/2019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E78CC2-2932-4444-A083-DFEA05AF9C2E}" type="slidenum">
              <a:rPr lang="en-US" smtClean="0"/>
              <a:t>‹#›</a:t>
            </a:fld>
            <a:endParaRPr lang="en-US"/>
          </a:p>
        </p:txBody>
      </p:sp>
    </p:spTree>
    <p:extLst>
      <p:ext uri="{BB962C8B-B14F-4D97-AF65-F5344CB8AC3E}">
        <p14:creationId xmlns:p14="http://schemas.microsoft.com/office/powerpoint/2010/main" val="3972170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C2D8D7-4429-48EE-965C-D9F8D1767ADA}" type="datetimeFigureOut">
              <a:rPr lang="en-US" smtClean="0"/>
              <a:t>3/27/2019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E78CC2-2932-4444-A083-DFEA05AF9C2E}" type="slidenum">
              <a:rPr lang="en-US" smtClean="0"/>
              <a:t>‹#›</a:t>
            </a:fld>
            <a:endParaRPr lang="en-US"/>
          </a:p>
        </p:txBody>
      </p:sp>
    </p:spTree>
    <p:extLst>
      <p:ext uri="{BB962C8B-B14F-4D97-AF65-F5344CB8AC3E}">
        <p14:creationId xmlns:p14="http://schemas.microsoft.com/office/powerpoint/2010/main" val="3423819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C2D8D7-4429-48EE-965C-D9F8D1767ADA}" type="datetimeFigureOut">
              <a:rPr lang="en-US" smtClean="0"/>
              <a:t>3/27/2019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E78CC2-2932-4444-A083-DFEA05AF9C2E}" type="slidenum">
              <a:rPr lang="en-US" smtClean="0"/>
              <a:t>‹#›</a:t>
            </a:fld>
            <a:endParaRPr lang="en-US"/>
          </a:p>
        </p:txBody>
      </p:sp>
    </p:spTree>
    <p:extLst>
      <p:ext uri="{BB962C8B-B14F-4D97-AF65-F5344CB8AC3E}">
        <p14:creationId xmlns:p14="http://schemas.microsoft.com/office/powerpoint/2010/main" val="3154823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C2D8D7-4429-48EE-965C-D9F8D1767ADA}" type="datetimeFigureOut">
              <a:rPr lang="en-US" smtClean="0"/>
              <a:t>3/27/2019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E78CC2-2932-4444-A083-DFEA05AF9C2E}" type="slidenum">
              <a:rPr lang="en-US" smtClean="0"/>
              <a:t>‹#›</a:t>
            </a:fld>
            <a:endParaRPr lang="en-US"/>
          </a:p>
        </p:txBody>
      </p:sp>
    </p:spTree>
    <p:extLst>
      <p:ext uri="{BB962C8B-B14F-4D97-AF65-F5344CB8AC3E}">
        <p14:creationId xmlns:p14="http://schemas.microsoft.com/office/powerpoint/2010/main" val="2722326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12192000" cy="7069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8" name="Picture 7" descr=" SigLockup Master PwPt.Neg-transbg.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17243" y="140810"/>
            <a:ext cx="3835271" cy="432864"/>
          </a:xfrm>
          <a:prstGeom prst="rect">
            <a:avLst/>
          </a:prstGeom>
        </p:spPr>
      </p:pic>
      <p:sp>
        <p:nvSpPr>
          <p:cNvPr id="2" name="Title Placeholder 1"/>
          <p:cNvSpPr>
            <a:spLocks noGrp="1"/>
          </p:cNvSpPr>
          <p:nvPr>
            <p:ph type="title"/>
          </p:nvPr>
        </p:nvSpPr>
        <p:spPr>
          <a:xfrm>
            <a:off x="609600" y="914401"/>
            <a:ext cx="10972800" cy="71064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828801"/>
            <a:ext cx="10972800" cy="4297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536059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mailto:Heather.Moylett@aphis.usda.gov" TargetMode="External"/><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hyperlink" Target="mailto:S&amp;TCAPS@aphis.usda.gov"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9647" y="2335947"/>
            <a:ext cx="9144000" cy="2387600"/>
          </a:xfrm>
        </p:spPr>
        <p:txBody>
          <a:bodyPr>
            <a:normAutofit/>
          </a:bodyPr>
          <a:lstStyle/>
          <a:p>
            <a:r>
              <a:rPr lang="en-US" sz="6600" b="1" dirty="0" smtClean="0"/>
              <a:t>S&amp;T CAPS Support and </a:t>
            </a:r>
            <a:br>
              <a:rPr lang="en-US" sz="6600" b="1" dirty="0" smtClean="0"/>
            </a:br>
            <a:r>
              <a:rPr lang="en-US" sz="6600" b="1" dirty="0" smtClean="0"/>
              <a:t>S&amp;T Realignment</a:t>
            </a:r>
            <a:endParaRPr lang="en-US" sz="6600" b="1" dirty="0"/>
          </a:p>
        </p:txBody>
      </p:sp>
      <p:pic>
        <p:nvPicPr>
          <p:cNvPr id="4" name="Picture 3" descr=" SigLockup Master PwPt.4c-whiteb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933" y="140810"/>
            <a:ext cx="2883429" cy="432863"/>
          </a:xfrm>
          <a:prstGeom prst="rect">
            <a:avLst/>
          </a:prstGeom>
        </p:spPr>
      </p:pic>
      <p:cxnSp>
        <p:nvCxnSpPr>
          <p:cNvPr id="5" name="Straight Connector 4"/>
          <p:cNvCxnSpPr/>
          <p:nvPr/>
        </p:nvCxnSpPr>
        <p:spPr>
          <a:xfrm>
            <a:off x="0" y="706993"/>
            <a:ext cx="12192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87680" y="840314"/>
            <a:ext cx="3429000" cy="830997"/>
          </a:xfrm>
          <a:prstGeom prst="rect">
            <a:avLst/>
          </a:prstGeom>
          <a:noFill/>
        </p:spPr>
        <p:txBody>
          <a:bodyPr wrap="square" rtlCol="0">
            <a:spAutoFit/>
          </a:bodyPr>
          <a:lstStyle/>
          <a:p>
            <a:pPr defTabSz="457200"/>
            <a:r>
              <a:rPr lang="en-US" sz="2400" dirty="0" smtClean="0">
                <a:solidFill>
                  <a:prstClr val="black"/>
                </a:solidFill>
              </a:rPr>
              <a:t>Animal &amp; Plant Health Inspection Service</a:t>
            </a:r>
            <a:endParaRPr lang="en-US" sz="2400" dirty="0">
              <a:solidFill>
                <a:prstClr val="black"/>
              </a:solidFill>
            </a:endParaRPr>
          </a:p>
        </p:txBody>
      </p:sp>
    </p:spTree>
    <p:extLst>
      <p:ext uri="{BB962C8B-B14F-4D97-AF65-F5344CB8AC3E}">
        <p14:creationId xmlns:p14="http://schemas.microsoft.com/office/powerpoint/2010/main" val="37349963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304801"/>
            <a:ext cx="8391970" cy="6293977"/>
          </a:xfrm>
          <a:prstGeom prst="rect">
            <a:avLst/>
          </a:prstGeom>
        </p:spPr>
      </p:pic>
    </p:spTree>
    <p:extLst>
      <p:ext uri="{BB962C8B-B14F-4D97-AF65-F5344CB8AC3E}">
        <p14:creationId xmlns:p14="http://schemas.microsoft.com/office/powerpoint/2010/main" val="31861204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4439" y="838201"/>
            <a:ext cx="10403174" cy="3917996"/>
          </a:xfrm>
          <a:prstGeom prst="rect">
            <a:avLst/>
          </a:prstGeom>
        </p:spPr>
        <p:txBody>
          <a:bodyPr wrap="square">
            <a:spAutoFit/>
          </a:bodyPr>
          <a:lstStyle/>
          <a:p>
            <a:pPr>
              <a:spcAft>
                <a:spcPts val="1800"/>
              </a:spcAft>
            </a:pPr>
            <a:r>
              <a:rPr lang="en-US" sz="3200" b="1" dirty="0">
                <a:solidFill>
                  <a:srgbClr val="008000"/>
                </a:solidFill>
                <a:latin typeface="Arial" panose="020B0604020202020204" pitchFamily="34" charset="0"/>
                <a:cs typeface="Arial" panose="020B0604020202020204" pitchFamily="34" charset="0"/>
              </a:rPr>
              <a:t>The </a:t>
            </a:r>
            <a:r>
              <a:rPr lang="en-US" sz="3200" b="1" i="1" dirty="0">
                <a:solidFill>
                  <a:srgbClr val="008000"/>
                </a:solidFill>
                <a:latin typeface="Arial" panose="020B0604020202020204" pitchFamily="34" charset="0"/>
                <a:cs typeface="Arial" panose="020B0604020202020204" pitchFamily="34" charset="0"/>
              </a:rPr>
              <a:t>absence of information </a:t>
            </a:r>
            <a:r>
              <a:rPr lang="en-US" sz="3200" b="1" dirty="0">
                <a:solidFill>
                  <a:srgbClr val="008000"/>
                </a:solidFill>
                <a:latin typeface="Arial" panose="020B0604020202020204" pitchFamily="34" charset="0"/>
                <a:cs typeface="Arial" panose="020B0604020202020204" pitchFamily="34" charset="0"/>
              </a:rPr>
              <a:t>is sometimes </a:t>
            </a:r>
            <a:r>
              <a:rPr lang="en-US" sz="3200" b="1" dirty="0" smtClean="0">
                <a:solidFill>
                  <a:srgbClr val="008000"/>
                </a:solidFill>
                <a:latin typeface="Arial" panose="020B0604020202020204" pitchFamily="34" charset="0"/>
                <a:cs typeface="Arial" panose="020B0604020202020204" pitchFamily="34" charset="0"/>
              </a:rPr>
              <a:t>evidence.</a:t>
            </a:r>
            <a:endParaRPr lang="en-US" sz="3200" b="1" dirty="0">
              <a:solidFill>
                <a:srgbClr val="008000"/>
              </a:solidFill>
              <a:latin typeface="Arial" panose="020B0604020202020204" pitchFamily="34" charset="0"/>
              <a:cs typeface="Arial" panose="020B0604020202020204" pitchFamily="34" charset="0"/>
            </a:endParaRPr>
          </a:p>
          <a:p>
            <a:pPr>
              <a:lnSpc>
                <a:spcPct val="120000"/>
              </a:lnSpc>
            </a:pPr>
            <a:endParaRPr lang="en-US" sz="2800" dirty="0">
              <a:latin typeface="Arial" panose="020B0604020202020204" pitchFamily="34" charset="0"/>
              <a:cs typeface="Arial" panose="020B0604020202020204" pitchFamily="34" charset="0"/>
            </a:endParaRPr>
          </a:p>
          <a:p>
            <a:pPr>
              <a:lnSpc>
                <a:spcPct val="120000"/>
              </a:lnSpc>
            </a:pPr>
            <a:r>
              <a:rPr lang="en-US" sz="2800" dirty="0">
                <a:latin typeface="Arial" panose="020B0604020202020204" pitchFamily="34" charset="0"/>
                <a:cs typeface="Arial" panose="020B0604020202020204" pitchFamily="34" charset="0"/>
              </a:rPr>
              <a:t>For example, the </a:t>
            </a:r>
            <a:r>
              <a:rPr lang="en-US" sz="2800" b="1" dirty="0">
                <a:solidFill>
                  <a:schemeClr val="accent6">
                    <a:lumMod val="75000"/>
                  </a:schemeClr>
                </a:solidFill>
                <a:latin typeface="Arial" panose="020B0604020202020204" pitchFamily="34" charset="0"/>
                <a:cs typeface="Arial" panose="020B0604020202020204" pitchFamily="34" charset="0"/>
              </a:rPr>
              <a:t>lack of information </a:t>
            </a:r>
            <a:r>
              <a:rPr lang="en-US" sz="2800" dirty="0">
                <a:latin typeface="Arial" panose="020B0604020202020204" pitchFamily="34" charset="0"/>
                <a:cs typeface="Arial" panose="020B0604020202020204" pitchFamily="34" charset="0"/>
              </a:rPr>
              <a:t>about economic impacts of a pest is often evidence that there are no significant impacts (or they would have been noticed and reported); this is </a:t>
            </a:r>
            <a:r>
              <a:rPr lang="en-US" sz="2800" dirty="0">
                <a:solidFill>
                  <a:schemeClr val="accent6">
                    <a:lumMod val="75000"/>
                  </a:schemeClr>
                </a:solidFill>
                <a:latin typeface="Arial" panose="020B0604020202020204" pitchFamily="34" charset="0"/>
                <a:cs typeface="Arial" panose="020B0604020202020204" pitchFamily="34" charset="0"/>
              </a:rPr>
              <a:t>particularly true when a pest is widespread and has been introduced into novel areas.</a:t>
            </a:r>
            <a:endParaRPr lang="en-US"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6148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04538" y="533401"/>
            <a:ext cx="10822898" cy="584775"/>
          </a:xfrm>
          <a:prstGeom prst="rect">
            <a:avLst/>
          </a:prstGeom>
          <a:noFill/>
        </p:spPr>
        <p:txBody>
          <a:bodyPr wrap="square" rtlCol="0">
            <a:spAutoFit/>
          </a:bodyPr>
          <a:lstStyle/>
          <a:p>
            <a:pPr algn="ctr"/>
            <a:r>
              <a:rPr lang="en-US" sz="3200" b="1" dirty="0" smtClean="0">
                <a:solidFill>
                  <a:srgbClr val="008000"/>
                </a:solidFill>
                <a:latin typeface="+mj-lt"/>
              </a:rPr>
              <a:t>Things to remember about risk analysis:</a:t>
            </a:r>
            <a:endParaRPr lang="en-US" sz="2800" b="1" dirty="0">
              <a:solidFill>
                <a:srgbClr val="008000"/>
              </a:solidFill>
              <a:latin typeface="+mj-lt"/>
            </a:endParaRPr>
          </a:p>
        </p:txBody>
      </p:sp>
      <p:sp>
        <p:nvSpPr>
          <p:cNvPr id="5" name="Rectangle 4"/>
          <p:cNvSpPr/>
          <p:nvPr/>
        </p:nvSpPr>
        <p:spPr>
          <a:xfrm>
            <a:off x="869430" y="1600201"/>
            <a:ext cx="10658006" cy="5037276"/>
          </a:xfrm>
          <a:prstGeom prst="rect">
            <a:avLst/>
          </a:prstGeom>
        </p:spPr>
        <p:txBody>
          <a:bodyPr wrap="square">
            <a:spAutoFit/>
          </a:bodyPr>
          <a:lstStyle/>
          <a:p>
            <a:pPr marL="457200" indent="-457200">
              <a:spcAft>
                <a:spcPts val="450"/>
              </a:spcAft>
              <a:buClr>
                <a:srgbClr val="006666"/>
              </a:buClr>
              <a:buFont typeface="+mj-lt"/>
              <a:buAutoNum type="arabicPeriod"/>
            </a:pPr>
            <a:r>
              <a:rPr lang="en-US" sz="2400" dirty="0"/>
              <a:t>Risk assessment is not a crystal ball: We can’t predict everything</a:t>
            </a:r>
          </a:p>
          <a:p>
            <a:pPr marL="457200" indent="-457200">
              <a:spcAft>
                <a:spcPts val="450"/>
              </a:spcAft>
              <a:buClr>
                <a:srgbClr val="006666"/>
              </a:buClr>
              <a:buFont typeface="+mj-lt"/>
              <a:buAutoNum type="arabicPeriod"/>
            </a:pPr>
            <a:r>
              <a:rPr lang="en-US" sz="2400" dirty="0" smtClean="0"/>
              <a:t>We </a:t>
            </a:r>
            <a:r>
              <a:rPr lang="en-US" sz="2400" dirty="0"/>
              <a:t>have to evaluate pests and make predictions and decisions with incomplete information (we “do the best we can with what we’ve got”)</a:t>
            </a:r>
          </a:p>
          <a:p>
            <a:pPr marL="457200" indent="-457200">
              <a:spcAft>
                <a:spcPts val="450"/>
              </a:spcAft>
              <a:buClr>
                <a:srgbClr val="006666"/>
              </a:buClr>
              <a:buFont typeface="+mj-lt"/>
              <a:buAutoNum type="arabicPeriod"/>
            </a:pPr>
            <a:r>
              <a:rPr lang="en-US" sz="2400" dirty="0"/>
              <a:t>There is always a chance that our prediction may be </a:t>
            </a:r>
            <a:r>
              <a:rPr lang="en-US" sz="2400" dirty="0" smtClean="0"/>
              <a:t>wrong </a:t>
            </a:r>
            <a:endParaRPr lang="en-US" sz="2400" dirty="0"/>
          </a:p>
          <a:p>
            <a:pPr marL="457200" indent="-457200">
              <a:spcAft>
                <a:spcPts val="450"/>
              </a:spcAft>
              <a:buClr>
                <a:srgbClr val="006666"/>
              </a:buClr>
              <a:buFont typeface="+mj-lt"/>
              <a:buAutoNum type="arabicPeriod"/>
            </a:pPr>
            <a:r>
              <a:rPr lang="en-US" sz="2400" dirty="0"/>
              <a:t>Our estimates of risk may change as we get more </a:t>
            </a:r>
            <a:r>
              <a:rPr lang="en-US" sz="2400" dirty="0" smtClean="0"/>
              <a:t>information</a:t>
            </a:r>
          </a:p>
          <a:p>
            <a:pPr marL="457200" indent="-457200">
              <a:spcAft>
                <a:spcPts val="450"/>
              </a:spcAft>
              <a:buClr>
                <a:srgbClr val="006666"/>
              </a:buClr>
              <a:buFont typeface="+mj-lt"/>
              <a:buAutoNum type="arabicPeriod"/>
            </a:pPr>
            <a:r>
              <a:rPr lang="en-US" sz="2400" dirty="0" smtClean="0"/>
              <a:t>Rare events can and do occur</a:t>
            </a:r>
            <a:endParaRPr lang="en-US" sz="2400" dirty="0"/>
          </a:p>
          <a:p>
            <a:pPr marL="457200" indent="-457200">
              <a:spcAft>
                <a:spcPts val="450"/>
              </a:spcAft>
              <a:buClr>
                <a:srgbClr val="006666"/>
              </a:buClr>
              <a:buFont typeface="+mj-lt"/>
              <a:buAutoNum type="arabicPeriod"/>
            </a:pPr>
            <a:r>
              <a:rPr lang="en-US" sz="2400" dirty="0"/>
              <a:t>There will always be pests that surprise us (that we didn’t even know we should worry </a:t>
            </a:r>
            <a:r>
              <a:rPr lang="en-US" sz="2400" dirty="0" smtClean="0"/>
              <a:t>about)</a:t>
            </a:r>
          </a:p>
          <a:p>
            <a:pPr marL="457200" indent="-457200">
              <a:spcAft>
                <a:spcPts val="450"/>
              </a:spcAft>
              <a:buClr>
                <a:srgbClr val="006666"/>
              </a:buClr>
              <a:buFont typeface="+mj-lt"/>
              <a:buAutoNum type="arabicPeriod"/>
            </a:pPr>
            <a:r>
              <a:rPr lang="en-US" sz="2400" dirty="0" smtClean="0"/>
              <a:t>There </a:t>
            </a:r>
            <a:r>
              <a:rPr lang="en-US" sz="2400" i="1" dirty="0" smtClean="0"/>
              <a:t>are </a:t>
            </a:r>
            <a:r>
              <a:rPr lang="en-US" sz="2400" dirty="0" smtClean="0"/>
              <a:t>pests we can be fairly certain about</a:t>
            </a:r>
          </a:p>
          <a:p>
            <a:pPr>
              <a:spcAft>
                <a:spcPts val="450"/>
              </a:spcAft>
              <a:buClr>
                <a:srgbClr val="006666"/>
              </a:buClr>
            </a:pPr>
            <a:endParaRPr lang="en-US" sz="2400" b="1" dirty="0"/>
          </a:p>
          <a:p>
            <a:pPr>
              <a:spcAft>
                <a:spcPts val="450"/>
              </a:spcAft>
              <a:buClr>
                <a:srgbClr val="006666"/>
              </a:buClr>
            </a:pPr>
            <a:r>
              <a:rPr lang="en-US" sz="2400" b="1" dirty="0" smtClean="0"/>
              <a:t>We prioritize pests based on our best evaluation of each pest’s risk (predicted impact and likelihood of establishment)</a:t>
            </a:r>
            <a:endParaRPr lang="en-US" sz="2400" b="1" dirty="0"/>
          </a:p>
        </p:txBody>
      </p:sp>
    </p:spTree>
    <p:extLst>
      <p:ext uri="{BB962C8B-B14F-4D97-AF65-F5344CB8AC3E}">
        <p14:creationId xmlns:p14="http://schemas.microsoft.com/office/powerpoint/2010/main" val="3570447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843789"/>
            <a:ext cx="10972800" cy="4676931"/>
          </a:xfrm>
        </p:spPr>
        <p:txBody>
          <a:bodyPr>
            <a:normAutofit/>
          </a:bodyPr>
          <a:lstStyle/>
          <a:p>
            <a:r>
              <a:rPr lang="en-US" sz="2800" b="1" dirty="0" smtClean="0"/>
              <a:t>We should generally not spend limited resources on low risk pests </a:t>
            </a:r>
            <a:r>
              <a:rPr lang="en-US" sz="2800" dirty="0" smtClean="0"/>
              <a:t>(even though there is always a chance that these pests might establish and cause higher impacts than we originally predicted)</a:t>
            </a:r>
          </a:p>
          <a:p>
            <a:endParaRPr lang="en-US" sz="2800" dirty="0" smtClean="0"/>
          </a:p>
          <a:p>
            <a:r>
              <a:rPr lang="en-US" sz="2800" b="1" dirty="0" smtClean="0"/>
              <a:t>There are times we may not want to spend limited resources on high risk pests </a:t>
            </a:r>
            <a:r>
              <a:rPr lang="en-US" sz="2800" dirty="0" smtClean="0"/>
              <a:t>(e.g. if there is nothing we can do, or cost of “doing something” is more than the impact the pest will cause)</a:t>
            </a:r>
            <a:endParaRPr lang="en-US" sz="2800" b="1" dirty="0" smtClean="0">
              <a:solidFill>
                <a:schemeClr val="accent3"/>
              </a:solidFill>
            </a:endParaRPr>
          </a:p>
          <a:p>
            <a:endParaRPr lang="en-US" b="1" dirty="0" smtClean="0">
              <a:solidFill>
                <a:schemeClr val="accent3"/>
              </a:solidFill>
            </a:endParaRPr>
          </a:p>
        </p:txBody>
      </p:sp>
      <p:sp>
        <p:nvSpPr>
          <p:cNvPr id="6" name="Title 1"/>
          <p:cNvSpPr>
            <a:spLocks noGrp="1"/>
          </p:cNvSpPr>
          <p:nvPr>
            <p:ph type="title"/>
          </p:nvPr>
        </p:nvSpPr>
        <p:spPr>
          <a:xfrm>
            <a:off x="569626" y="579438"/>
            <a:ext cx="10628026" cy="1143000"/>
          </a:xfrm>
        </p:spPr>
        <p:txBody>
          <a:bodyPr>
            <a:normAutofit/>
          </a:bodyPr>
          <a:lstStyle/>
          <a:p>
            <a:r>
              <a:rPr lang="en-US" b="1" dirty="0" smtClean="0">
                <a:solidFill>
                  <a:srgbClr val="008000"/>
                </a:solidFill>
              </a:rPr>
              <a:t>Things to remember about prioritization</a:t>
            </a:r>
            <a:endParaRPr lang="en-US" b="1" dirty="0">
              <a:solidFill>
                <a:srgbClr val="008000"/>
              </a:solidFill>
            </a:endParaRPr>
          </a:p>
        </p:txBody>
      </p:sp>
    </p:spTree>
    <p:extLst>
      <p:ext uri="{BB962C8B-B14F-4D97-AF65-F5344CB8AC3E}">
        <p14:creationId xmlns:p14="http://schemas.microsoft.com/office/powerpoint/2010/main" val="297146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59377">
            <a:off x="6326825" y="3331895"/>
            <a:ext cx="4199521" cy="3286125"/>
          </a:xfrm>
          <a:prstGeom prst="rect">
            <a:avLst/>
          </a:prstGeom>
        </p:spPr>
      </p:pic>
      <p:sp>
        <p:nvSpPr>
          <p:cNvPr id="6" name="Rectangle 5"/>
          <p:cNvSpPr/>
          <p:nvPr/>
        </p:nvSpPr>
        <p:spPr>
          <a:xfrm>
            <a:off x="952501" y="990600"/>
            <a:ext cx="10109470" cy="2554545"/>
          </a:xfrm>
          <a:prstGeom prst="rect">
            <a:avLst/>
          </a:prstGeom>
        </p:spPr>
        <p:txBody>
          <a:bodyPr wrap="square">
            <a:spAutoFit/>
          </a:bodyPr>
          <a:lstStyle/>
          <a:p>
            <a:pPr>
              <a:spcAft>
                <a:spcPts val="1800"/>
              </a:spcAft>
            </a:pPr>
            <a:r>
              <a:rPr lang="en-US" sz="3200" dirty="0">
                <a:latin typeface="Arial" panose="020B0604020202020204" pitchFamily="34" charset="0"/>
                <a:cs typeface="Arial" panose="020B0604020202020204" pitchFamily="34" charset="0"/>
              </a:rPr>
              <a:t>By focusing on those organisms that we determine have a </a:t>
            </a:r>
            <a:r>
              <a:rPr lang="en-US" sz="3200" b="1" dirty="0">
                <a:latin typeface="Arial" panose="020B0604020202020204" pitchFamily="34" charset="0"/>
                <a:cs typeface="Arial" panose="020B0604020202020204" pitchFamily="34" charset="0"/>
              </a:rPr>
              <a:t>high probability </a:t>
            </a:r>
            <a:r>
              <a:rPr lang="en-US" sz="3200" dirty="0">
                <a:latin typeface="Arial" panose="020B0604020202020204" pitchFamily="34" charset="0"/>
                <a:cs typeface="Arial" panose="020B0604020202020204" pitchFamily="34" charset="0"/>
              </a:rPr>
              <a:t>of causing </a:t>
            </a:r>
            <a:r>
              <a:rPr lang="en-US" sz="3200" b="1" dirty="0">
                <a:solidFill>
                  <a:srgbClr val="008000"/>
                </a:solidFill>
                <a:latin typeface="Arial" panose="020B0604020202020204" pitchFamily="34" charset="0"/>
                <a:cs typeface="Arial" panose="020B0604020202020204" pitchFamily="34" charset="0"/>
              </a:rPr>
              <a:t>serious impacts</a:t>
            </a:r>
            <a:r>
              <a:rPr lang="en-US" sz="3200" dirty="0">
                <a:latin typeface="Arial" panose="020B0604020202020204" pitchFamily="34" charset="0"/>
                <a:cs typeface="Arial" panose="020B0604020202020204" pitchFamily="34" charset="0"/>
              </a:rPr>
              <a:t>, </a:t>
            </a:r>
            <a:r>
              <a:rPr lang="en-US" sz="3200" i="1" dirty="0" smtClean="0">
                <a:latin typeface="Arial" panose="020B0604020202020204" pitchFamily="34" charset="0"/>
                <a:cs typeface="Arial" panose="020B0604020202020204" pitchFamily="34" charset="0"/>
              </a:rPr>
              <a:t>and </a:t>
            </a:r>
            <a:r>
              <a:rPr lang="en-US" sz="3200" b="1" dirty="0" smtClean="0">
                <a:solidFill>
                  <a:schemeClr val="accent6"/>
                </a:solidFill>
                <a:latin typeface="Arial" panose="020B0604020202020204" pitchFamily="34" charset="0"/>
                <a:cs typeface="Arial" panose="020B0604020202020204" pitchFamily="34" charset="0"/>
              </a:rPr>
              <a:t>likely to establish</a:t>
            </a:r>
            <a:r>
              <a:rPr lang="en-US" sz="3200" dirty="0" smtClean="0">
                <a:latin typeface="Arial" panose="020B0604020202020204" pitchFamily="34" charset="0"/>
                <a:cs typeface="Arial" panose="020B0604020202020204" pitchFamily="34" charset="0"/>
              </a:rPr>
              <a:t>, we </a:t>
            </a:r>
            <a:r>
              <a:rPr lang="en-US" sz="3200" dirty="0">
                <a:latin typeface="Arial" panose="020B0604020202020204" pitchFamily="34" charset="0"/>
                <a:cs typeface="Arial" panose="020B0604020202020204" pitchFamily="34" charset="0"/>
              </a:rPr>
              <a:t>can </a:t>
            </a:r>
            <a:r>
              <a:rPr lang="en-US" sz="3200" b="1" dirty="0">
                <a:latin typeface="Arial" panose="020B0604020202020204" pitchFamily="34" charset="0"/>
                <a:cs typeface="Arial" panose="020B0604020202020204" pitchFamily="34" charset="0"/>
              </a:rPr>
              <a:t>free up resources </a:t>
            </a:r>
            <a:r>
              <a:rPr lang="en-US" sz="3200" dirty="0">
                <a:latin typeface="Arial" panose="020B0604020202020204" pitchFamily="34" charset="0"/>
                <a:cs typeface="Arial" panose="020B0604020202020204" pitchFamily="34" charset="0"/>
              </a:rPr>
              <a:t>that can then be spent on those pests that will inevitably surprise us. </a:t>
            </a:r>
          </a:p>
        </p:txBody>
      </p:sp>
    </p:spTree>
    <p:extLst>
      <p:ext uri="{BB962C8B-B14F-4D97-AF65-F5344CB8AC3E}">
        <p14:creationId xmlns:p14="http://schemas.microsoft.com/office/powerpoint/2010/main" val="395994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843789"/>
            <a:ext cx="10972800" cy="4676931"/>
          </a:xfrm>
        </p:spPr>
        <p:txBody>
          <a:bodyPr>
            <a:normAutofit/>
          </a:bodyPr>
          <a:lstStyle/>
          <a:p>
            <a:r>
              <a:rPr lang="en-US" sz="2800" b="1" dirty="0" smtClean="0"/>
              <a:t>We should generally not spend limited resources on low risk pests </a:t>
            </a:r>
            <a:r>
              <a:rPr lang="en-US" sz="2800" dirty="0" smtClean="0"/>
              <a:t>(even though there is always a chance that these pests might establish and cause higher impacts than we originally predicted)</a:t>
            </a:r>
          </a:p>
          <a:p>
            <a:endParaRPr lang="en-US" sz="2800" dirty="0" smtClean="0"/>
          </a:p>
          <a:p>
            <a:r>
              <a:rPr lang="en-US" sz="2800" b="1" dirty="0" smtClean="0"/>
              <a:t>There are times we may not want to spend limited resources on high risk pests </a:t>
            </a:r>
            <a:r>
              <a:rPr lang="en-US" sz="2800" dirty="0" smtClean="0"/>
              <a:t>(e.g. if there is nothing we can do, or cost of “doing something” is more than the impact the pest will cause)</a:t>
            </a:r>
            <a:endParaRPr lang="en-US" sz="2800" b="1" dirty="0" smtClean="0">
              <a:solidFill>
                <a:schemeClr val="accent3"/>
              </a:solidFill>
            </a:endParaRPr>
          </a:p>
          <a:p>
            <a:endParaRPr lang="en-US" b="1" dirty="0" smtClean="0">
              <a:solidFill>
                <a:schemeClr val="accent3"/>
              </a:solidFill>
            </a:endParaRPr>
          </a:p>
        </p:txBody>
      </p:sp>
      <p:sp>
        <p:nvSpPr>
          <p:cNvPr id="6" name="Title 1"/>
          <p:cNvSpPr>
            <a:spLocks noGrp="1"/>
          </p:cNvSpPr>
          <p:nvPr>
            <p:ph type="title"/>
          </p:nvPr>
        </p:nvSpPr>
        <p:spPr>
          <a:xfrm>
            <a:off x="569626" y="579438"/>
            <a:ext cx="10628026" cy="1143000"/>
          </a:xfrm>
        </p:spPr>
        <p:txBody>
          <a:bodyPr>
            <a:normAutofit/>
          </a:bodyPr>
          <a:lstStyle/>
          <a:p>
            <a:r>
              <a:rPr lang="en-US" b="1" dirty="0" smtClean="0">
                <a:solidFill>
                  <a:srgbClr val="008000"/>
                </a:solidFill>
              </a:rPr>
              <a:t>Things to remember about prioritization</a:t>
            </a:r>
            <a:endParaRPr lang="en-US" b="1" dirty="0">
              <a:solidFill>
                <a:srgbClr val="008000"/>
              </a:solidFill>
            </a:endParaRPr>
          </a:p>
        </p:txBody>
      </p:sp>
    </p:spTree>
    <p:extLst>
      <p:ext uri="{BB962C8B-B14F-4D97-AF65-F5344CB8AC3E}">
        <p14:creationId xmlns:p14="http://schemas.microsoft.com/office/powerpoint/2010/main" val="208434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1066800" y="1404611"/>
            <a:ext cx="6591300" cy="2481176"/>
          </a:xfrm>
          <a:prstGeom prst="roundRect">
            <a:avLst/>
          </a:prstGeom>
          <a:noFill/>
          <a:ln w="19050">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Title 1"/>
          <p:cNvSpPr>
            <a:spLocks noGrp="1"/>
          </p:cNvSpPr>
          <p:nvPr>
            <p:ph type="title"/>
          </p:nvPr>
        </p:nvSpPr>
        <p:spPr>
          <a:xfrm>
            <a:off x="1676400" y="166360"/>
            <a:ext cx="8686800" cy="1143000"/>
          </a:xfrm>
        </p:spPr>
        <p:txBody>
          <a:bodyPr>
            <a:noAutofit/>
          </a:bodyPr>
          <a:lstStyle/>
          <a:p>
            <a:r>
              <a:rPr lang="en-US" b="1" dirty="0" smtClean="0">
                <a:solidFill>
                  <a:srgbClr val="008000"/>
                </a:solidFill>
              </a:rPr>
              <a:t>OPEP Framework</a:t>
            </a:r>
            <a:endParaRPr lang="en-US" b="1" dirty="0">
              <a:solidFill>
                <a:srgbClr val="008000"/>
              </a:solidFill>
            </a:endParaRPr>
          </a:p>
        </p:txBody>
      </p:sp>
      <p:sp>
        <p:nvSpPr>
          <p:cNvPr id="14" name="TextBox 13"/>
          <p:cNvSpPr txBox="1"/>
          <p:nvPr/>
        </p:nvSpPr>
        <p:spPr>
          <a:xfrm>
            <a:off x="8487321" y="3034786"/>
            <a:ext cx="2933700" cy="830997"/>
          </a:xfrm>
          <a:prstGeom prst="rect">
            <a:avLst/>
          </a:prstGeom>
          <a:noFill/>
        </p:spPr>
        <p:txBody>
          <a:bodyPr wrap="square" rtlCol="0">
            <a:spAutoFit/>
          </a:bodyPr>
          <a:lstStyle/>
          <a:p>
            <a:pPr algn="ctr"/>
            <a:r>
              <a:rPr lang="en-US" sz="2400" b="1" dirty="0"/>
              <a:t>Policy Considerations</a:t>
            </a:r>
          </a:p>
        </p:txBody>
      </p:sp>
      <p:sp>
        <p:nvSpPr>
          <p:cNvPr id="8" name="TextBox 7"/>
          <p:cNvSpPr txBox="1"/>
          <p:nvPr/>
        </p:nvSpPr>
        <p:spPr>
          <a:xfrm>
            <a:off x="1317804" y="1531661"/>
            <a:ext cx="5949770" cy="523220"/>
          </a:xfrm>
          <a:prstGeom prst="rect">
            <a:avLst/>
          </a:prstGeom>
          <a:noFill/>
        </p:spPr>
        <p:txBody>
          <a:bodyPr wrap="square" rtlCol="0">
            <a:spAutoFit/>
          </a:bodyPr>
          <a:lstStyle/>
          <a:p>
            <a:pPr algn="ctr"/>
            <a:r>
              <a:rPr lang="en-US" sz="2800" b="1" dirty="0"/>
              <a:t>Pest Risk</a:t>
            </a:r>
          </a:p>
        </p:txBody>
      </p:sp>
      <p:sp>
        <p:nvSpPr>
          <p:cNvPr id="3" name="Rounded Rectangle 2"/>
          <p:cNvSpPr/>
          <p:nvPr/>
        </p:nvSpPr>
        <p:spPr>
          <a:xfrm>
            <a:off x="8401048" y="1328411"/>
            <a:ext cx="3139895" cy="888957"/>
          </a:xfrm>
          <a:prstGeom prst="roundRect">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smtClean="0"/>
              <a:t>Survey Feasibility</a:t>
            </a:r>
          </a:p>
          <a:p>
            <a:pPr algn="ctr"/>
            <a:r>
              <a:rPr lang="en-US" sz="2400" b="1" dirty="0" smtClean="0"/>
              <a:t>Assessment</a:t>
            </a:r>
            <a:endParaRPr lang="en-US" sz="2400" b="1" dirty="0"/>
          </a:p>
        </p:txBody>
      </p:sp>
      <p:sp>
        <p:nvSpPr>
          <p:cNvPr id="21" name="Rounded Rectangle 20"/>
          <p:cNvSpPr/>
          <p:nvPr/>
        </p:nvSpPr>
        <p:spPr>
          <a:xfrm>
            <a:off x="8592100" y="3981037"/>
            <a:ext cx="2724150" cy="986868"/>
          </a:xfrm>
          <a:prstGeom prst="roundRect">
            <a:avLst/>
          </a:prstGeom>
          <a:solidFill>
            <a:schemeClr val="accent6"/>
          </a:solidFill>
          <a:ln>
            <a:solidFill>
              <a:schemeClr val="accent6">
                <a:lumMod val="75000"/>
              </a:schemeClr>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t>Cost Effectiveness</a:t>
            </a:r>
          </a:p>
        </p:txBody>
      </p:sp>
      <p:sp>
        <p:nvSpPr>
          <p:cNvPr id="4" name="Rounded Rectangle 3"/>
          <p:cNvSpPr/>
          <p:nvPr/>
        </p:nvSpPr>
        <p:spPr>
          <a:xfrm>
            <a:off x="8293654" y="2926819"/>
            <a:ext cx="3203570" cy="3793686"/>
          </a:xfrm>
          <a:prstGeom prst="roundRect">
            <a:avLst/>
          </a:prstGeom>
          <a:noFill/>
          <a:ln>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22" name="Group 21"/>
          <p:cNvGrpSpPr/>
          <p:nvPr/>
        </p:nvGrpSpPr>
        <p:grpSpPr>
          <a:xfrm>
            <a:off x="1317804" y="4838817"/>
            <a:ext cx="3450296" cy="1539657"/>
            <a:chOff x="4700856" y="1543049"/>
            <a:chExt cx="1871393" cy="985670"/>
          </a:xfrm>
        </p:grpSpPr>
        <p:sp>
          <p:nvSpPr>
            <p:cNvPr id="23" name="Rounded Rectangle 22"/>
            <p:cNvSpPr/>
            <p:nvPr/>
          </p:nvSpPr>
          <p:spPr>
            <a:xfrm>
              <a:off x="4700856" y="1543049"/>
              <a:ext cx="1871393" cy="985670"/>
            </a:xfrm>
            <a:prstGeom prst="roundRect">
              <a:avLst>
                <a:gd name="adj" fmla="val 10000"/>
              </a:avLst>
            </a:prstGeom>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5">
                <a:hueOff val="0"/>
                <a:satOff val="0"/>
                <a:lumOff val="0"/>
                <a:alphaOff val="0"/>
              </a:schemeClr>
            </a:fillRef>
            <a:effectRef idx="0">
              <a:scrgbClr r="0" g="0" b="0"/>
            </a:effectRef>
            <a:fontRef idx="minor">
              <a:schemeClr val="lt1"/>
            </a:fontRef>
          </p:style>
        </p:sp>
        <p:sp>
          <p:nvSpPr>
            <p:cNvPr id="24" name="Rounded Rectangle 4"/>
            <p:cNvSpPr/>
            <p:nvPr/>
          </p:nvSpPr>
          <p:spPr>
            <a:xfrm>
              <a:off x="4729725" y="1571918"/>
              <a:ext cx="1813655" cy="9279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a:lnSpc>
                  <a:spcPct val="90000"/>
                </a:lnSpc>
                <a:spcBef>
                  <a:spcPct val="0"/>
                </a:spcBef>
                <a:spcAft>
                  <a:spcPct val="35000"/>
                </a:spcAft>
              </a:pPr>
              <a:r>
                <a:rPr lang="en-US" sz="3200" b="1" dirty="0">
                  <a:solidFill>
                    <a:srgbClr val="FFFF00"/>
                  </a:solidFill>
                </a:rPr>
                <a:t>Add to survey </a:t>
              </a:r>
              <a:r>
                <a:rPr lang="en-US" sz="3200" b="1" dirty="0" smtClean="0">
                  <a:solidFill>
                    <a:srgbClr val="FFFF00"/>
                  </a:solidFill>
                </a:rPr>
                <a:t>program</a:t>
              </a:r>
              <a:endParaRPr lang="en-US" sz="3200" b="1" dirty="0">
                <a:solidFill>
                  <a:srgbClr val="FFFF00"/>
                </a:solidFill>
              </a:endParaRPr>
            </a:p>
          </p:txBody>
        </p:sp>
      </p:grpSp>
      <p:sp>
        <p:nvSpPr>
          <p:cNvPr id="25" name="Rounded Rectangle 24"/>
          <p:cNvSpPr/>
          <p:nvPr/>
        </p:nvSpPr>
        <p:spPr>
          <a:xfrm>
            <a:off x="1317804" y="2204643"/>
            <a:ext cx="2552700" cy="986868"/>
          </a:xfrm>
          <a:prstGeom prst="roundRect">
            <a:avLst/>
          </a:prstGeom>
          <a:solidFill>
            <a:schemeClr val="accent2"/>
          </a:solidFill>
          <a:ln>
            <a:solidFill>
              <a:schemeClr val="accent2">
                <a:lumMod val="50000"/>
              </a:schemeClr>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smtClean="0"/>
              <a:t>Impact Potential </a:t>
            </a:r>
            <a:endParaRPr lang="en-US" sz="2400" b="1" dirty="0"/>
          </a:p>
        </p:txBody>
      </p:sp>
      <p:sp>
        <p:nvSpPr>
          <p:cNvPr id="26" name="Rounded Rectangle 25"/>
          <p:cNvSpPr/>
          <p:nvPr/>
        </p:nvSpPr>
        <p:spPr>
          <a:xfrm>
            <a:off x="4714874" y="2251633"/>
            <a:ext cx="2552700" cy="986868"/>
          </a:xfrm>
          <a:prstGeom prst="roundRect">
            <a:avLst/>
          </a:prstGeom>
          <a:solidFill>
            <a:schemeClr val="accent3"/>
          </a:solidFill>
          <a:ln>
            <a:solidFill>
              <a:schemeClr val="accent3">
                <a:lumMod val="75000"/>
              </a:schemeClr>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smtClean="0"/>
              <a:t>Likelihood of Introduction</a:t>
            </a:r>
            <a:endParaRPr lang="en-US" sz="2400" b="1" dirty="0"/>
          </a:p>
        </p:txBody>
      </p:sp>
      <p:sp>
        <p:nvSpPr>
          <p:cNvPr id="52" name="Right Arrow 51"/>
          <p:cNvSpPr/>
          <p:nvPr/>
        </p:nvSpPr>
        <p:spPr>
          <a:xfrm>
            <a:off x="4095750" y="2453016"/>
            <a:ext cx="495300" cy="586095"/>
          </a:xfrm>
          <a:prstGeom prst="rightArrow">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smtClean="0"/>
          </a:p>
        </p:txBody>
      </p:sp>
      <p:sp>
        <p:nvSpPr>
          <p:cNvPr id="53" name="TextBox 52"/>
          <p:cNvSpPr txBox="1"/>
          <p:nvPr/>
        </p:nvSpPr>
        <p:spPr>
          <a:xfrm>
            <a:off x="1584504" y="3402155"/>
            <a:ext cx="2019300" cy="369332"/>
          </a:xfrm>
          <a:prstGeom prst="rect">
            <a:avLst/>
          </a:prstGeom>
          <a:noFill/>
        </p:spPr>
        <p:txBody>
          <a:bodyPr wrap="square" rtlCol="0">
            <a:spAutoFit/>
          </a:bodyPr>
          <a:lstStyle/>
          <a:p>
            <a:pPr algn="ctr"/>
            <a:r>
              <a:rPr lang="en-US" b="1" dirty="0" smtClean="0"/>
              <a:t>Phase I</a:t>
            </a:r>
            <a:endParaRPr lang="en-US" b="1" dirty="0"/>
          </a:p>
        </p:txBody>
      </p:sp>
      <p:sp>
        <p:nvSpPr>
          <p:cNvPr id="54" name="TextBox 53"/>
          <p:cNvSpPr txBox="1"/>
          <p:nvPr/>
        </p:nvSpPr>
        <p:spPr>
          <a:xfrm>
            <a:off x="4981574" y="3355035"/>
            <a:ext cx="2019300" cy="369332"/>
          </a:xfrm>
          <a:prstGeom prst="rect">
            <a:avLst/>
          </a:prstGeom>
          <a:noFill/>
        </p:spPr>
        <p:txBody>
          <a:bodyPr wrap="square" rtlCol="0">
            <a:spAutoFit/>
          </a:bodyPr>
          <a:lstStyle/>
          <a:p>
            <a:pPr algn="ctr"/>
            <a:r>
              <a:rPr lang="en-US" b="1" dirty="0" smtClean="0"/>
              <a:t>Phase II</a:t>
            </a:r>
            <a:endParaRPr lang="en-US" b="1" dirty="0"/>
          </a:p>
        </p:txBody>
      </p:sp>
      <p:sp>
        <p:nvSpPr>
          <p:cNvPr id="55" name="TextBox 54"/>
          <p:cNvSpPr txBox="1"/>
          <p:nvPr/>
        </p:nvSpPr>
        <p:spPr>
          <a:xfrm>
            <a:off x="8935000" y="5004011"/>
            <a:ext cx="2019300" cy="369332"/>
          </a:xfrm>
          <a:prstGeom prst="rect">
            <a:avLst/>
          </a:prstGeom>
          <a:noFill/>
        </p:spPr>
        <p:txBody>
          <a:bodyPr wrap="square" rtlCol="0">
            <a:spAutoFit/>
          </a:bodyPr>
          <a:lstStyle/>
          <a:p>
            <a:pPr algn="ctr"/>
            <a:r>
              <a:rPr lang="en-US" b="1" dirty="0" smtClean="0"/>
              <a:t>Phase III</a:t>
            </a:r>
            <a:endParaRPr lang="en-US" b="1" dirty="0"/>
          </a:p>
        </p:txBody>
      </p:sp>
      <p:sp>
        <p:nvSpPr>
          <p:cNvPr id="56" name="Rounded Rectangle 55"/>
          <p:cNvSpPr/>
          <p:nvPr/>
        </p:nvSpPr>
        <p:spPr>
          <a:xfrm>
            <a:off x="8592100" y="5486856"/>
            <a:ext cx="2724150" cy="986868"/>
          </a:xfrm>
          <a:prstGeom prst="roundRect">
            <a:avLst/>
          </a:prstGeom>
          <a:solidFill>
            <a:schemeClr val="accent4">
              <a:lumMod val="75000"/>
            </a:schemeClr>
          </a:solidFill>
          <a:ln>
            <a:solidFill>
              <a:schemeClr val="accent4">
                <a:lumMod val="50000"/>
              </a:schemeClr>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smtClean="0"/>
              <a:t>Other Policy Considerations*</a:t>
            </a:r>
            <a:endParaRPr lang="en-US" sz="2400" b="1" dirty="0"/>
          </a:p>
        </p:txBody>
      </p:sp>
      <p:sp>
        <p:nvSpPr>
          <p:cNvPr id="19" name="Right Arrow 18"/>
          <p:cNvSpPr/>
          <p:nvPr/>
        </p:nvSpPr>
        <p:spPr>
          <a:xfrm>
            <a:off x="7781924" y="1238613"/>
            <a:ext cx="495300" cy="586095"/>
          </a:xfrm>
          <a:prstGeom prst="rightArrow">
            <a:avLst/>
          </a:prstGeom>
          <a:solidFill>
            <a:schemeClr val="accent3"/>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smtClean="0"/>
          </a:p>
        </p:txBody>
      </p:sp>
      <p:sp>
        <p:nvSpPr>
          <p:cNvPr id="20" name="Right Arrow 19"/>
          <p:cNvSpPr/>
          <p:nvPr/>
        </p:nvSpPr>
        <p:spPr>
          <a:xfrm rot="5400000">
            <a:off x="9723345" y="2269407"/>
            <a:ext cx="495300" cy="586095"/>
          </a:xfrm>
          <a:prstGeom prst="rightArrow">
            <a:avLst/>
          </a:prstGeom>
          <a:solidFill>
            <a:schemeClr val="bg1">
              <a:lumMod val="6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smtClean="0"/>
          </a:p>
        </p:txBody>
      </p:sp>
      <p:sp>
        <p:nvSpPr>
          <p:cNvPr id="2" name="Right Arrow 1"/>
          <p:cNvSpPr/>
          <p:nvPr/>
        </p:nvSpPr>
        <p:spPr>
          <a:xfrm rot="10800000">
            <a:off x="5022020" y="5195552"/>
            <a:ext cx="2892246" cy="582605"/>
          </a:xfrm>
          <a:prstGeom prst="rightArrow">
            <a:avLst/>
          </a:prstGeom>
          <a:solidFill>
            <a:srgbClr val="7030A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smtClean="0"/>
          </a:p>
        </p:txBody>
      </p:sp>
    </p:spTree>
    <p:extLst>
      <p:ext uri="{BB962C8B-B14F-4D97-AF65-F5344CB8AC3E}">
        <p14:creationId xmlns:p14="http://schemas.microsoft.com/office/powerpoint/2010/main" val="37200135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8000"/>
                </a:solidFill>
              </a:rPr>
              <a:t>Why OPEP?</a:t>
            </a:r>
            <a:endParaRPr lang="en-US" b="1" dirty="0">
              <a:solidFill>
                <a:srgbClr val="008000"/>
              </a:solidFill>
            </a:endParaRPr>
          </a:p>
        </p:txBody>
      </p:sp>
      <p:sp>
        <p:nvSpPr>
          <p:cNvPr id="3" name="Content Placeholder 2"/>
          <p:cNvSpPr>
            <a:spLocks noGrp="1"/>
          </p:cNvSpPr>
          <p:nvPr>
            <p:ph idx="1"/>
          </p:nvPr>
        </p:nvSpPr>
        <p:spPr>
          <a:xfrm>
            <a:off x="609600" y="1600201"/>
            <a:ext cx="10972800" cy="4981575"/>
          </a:xfrm>
        </p:spPr>
        <p:txBody>
          <a:bodyPr>
            <a:normAutofit/>
          </a:bodyPr>
          <a:lstStyle/>
          <a:p>
            <a:pPr>
              <a:spcAft>
                <a:spcPts val="600"/>
              </a:spcAft>
            </a:pPr>
            <a:r>
              <a:rPr lang="en-US" sz="2800" b="1" dirty="0"/>
              <a:t>Objective </a:t>
            </a:r>
            <a:r>
              <a:rPr lang="en-US" sz="2800" dirty="0"/>
              <a:t>– evidence-driven, not opinion-driven</a:t>
            </a:r>
          </a:p>
          <a:p>
            <a:pPr>
              <a:spcAft>
                <a:spcPts val="600"/>
              </a:spcAft>
            </a:pPr>
            <a:r>
              <a:rPr lang="en-US" sz="2800" b="1" dirty="0"/>
              <a:t>Valid &amp; comparable across pest types</a:t>
            </a:r>
            <a:endParaRPr lang="en-US" sz="2800" dirty="0"/>
          </a:p>
          <a:p>
            <a:pPr>
              <a:spcAft>
                <a:spcPts val="600"/>
              </a:spcAft>
            </a:pPr>
            <a:r>
              <a:rPr lang="en-US" sz="2800" b="1" dirty="0"/>
              <a:t>Transparent </a:t>
            </a:r>
            <a:r>
              <a:rPr lang="en-US" sz="2800" dirty="0"/>
              <a:t>–</a:t>
            </a:r>
            <a:r>
              <a:rPr lang="en-US" sz="2800" b="1" dirty="0"/>
              <a:t> </a:t>
            </a:r>
            <a:r>
              <a:rPr lang="en-US" sz="2800" dirty="0"/>
              <a:t>separates analysis based on scientific information from that based on policy</a:t>
            </a:r>
          </a:p>
          <a:p>
            <a:pPr>
              <a:spcAft>
                <a:spcPts val="600"/>
              </a:spcAft>
            </a:pPr>
            <a:r>
              <a:rPr lang="en-US" sz="2800" b="1" dirty="0"/>
              <a:t>Separates pest risk from policy considerations</a:t>
            </a:r>
          </a:p>
          <a:p>
            <a:pPr>
              <a:spcAft>
                <a:spcPts val="600"/>
              </a:spcAft>
            </a:pPr>
            <a:r>
              <a:rPr lang="en-US" sz="2800" b="1" dirty="0"/>
              <a:t>Flexible </a:t>
            </a:r>
            <a:r>
              <a:rPr lang="en-US" sz="2800" dirty="0"/>
              <a:t>– can be used to look at risk by region and host</a:t>
            </a:r>
          </a:p>
          <a:p>
            <a:pPr>
              <a:spcAft>
                <a:spcPts val="600"/>
              </a:spcAft>
            </a:pPr>
            <a:r>
              <a:rPr lang="en-US" sz="2800" b="1" dirty="0"/>
              <a:t>Defendable </a:t>
            </a:r>
            <a:endParaRPr lang="en-US" sz="2800" dirty="0"/>
          </a:p>
          <a:p>
            <a:pPr lvl="1">
              <a:spcAft>
                <a:spcPts val="600"/>
              </a:spcAft>
            </a:pPr>
            <a:r>
              <a:rPr lang="en-US" sz="2400" dirty="0"/>
              <a:t>Uses methods that can be tested &amp; statistically validated</a:t>
            </a:r>
          </a:p>
          <a:p>
            <a:pPr lvl="1">
              <a:spcAft>
                <a:spcPts val="600"/>
              </a:spcAft>
            </a:pPr>
            <a:r>
              <a:rPr lang="en-US" sz="2400" dirty="0"/>
              <a:t>Based on other proven PPQ risk assessment methods</a:t>
            </a:r>
          </a:p>
          <a:p>
            <a:pPr lvl="1">
              <a:spcAft>
                <a:spcPts val="600"/>
              </a:spcAft>
            </a:pPr>
            <a:endParaRPr lang="en-US" sz="2400" b="1" dirty="0"/>
          </a:p>
        </p:txBody>
      </p:sp>
    </p:spTree>
    <p:extLst>
      <p:ext uri="{BB962C8B-B14F-4D97-AF65-F5344CB8AC3E}">
        <p14:creationId xmlns:p14="http://schemas.microsoft.com/office/powerpoint/2010/main" val="3274195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76400" y="876300"/>
            <a:ext cx="8782050" cy="4572000"/>
          </a:xfrm>
          <a:prstGeom prst="roundRect">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500" dirty="0" smtClean="0"/>
              <a:t>Impact Potential </a:t>
            </a:r>
          </a:p>
        </p:txBody>
      </p:sp>
    </p:spTree>
    <p:extLst>
      <p:ext uri="{BB962C8B-B14F-4D97-AF65-F5344CB8AC3E}">
        <p14:creationId xmlns:p14="http://schemas.microsoft.com/office/powerpoint/2010/main" val="39233948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316" y="190581"/>
            <a:ext cx="10687050" cy="2212345"/>
          </a:xfrm>
        </p:spPr>
        <p:txBody>
          <a:bodyPr>
            <a:normAutofit/>
          </a:bodyPr>
          <a:lstStyle/>
          <a:p>
            <a:pPr>
              <a:spcAft>
                <a:spcPts val="600"/>
              </a:spcAft>
            </a:pPr>
            <a:r>
              <a:rPr lang="en-US" b="1" dirty="0" smtClean="0">
                <a:solidFill>
                  <a:srgbClr val="008000"/>
                </a:solidFill>
              </a:rPr>
              <a:t>Predicted Impact Model Development: </a:t>
            </a:r>
            <a:r>
              <a:rPr lang="en-US" sz="3600" b="1" dirty="0">
                <a:solidFill>
                  <a:srgbClr val="008000"/>
                </a:solidFill>
              </a:rPr>
              <a:t/>
            </a:r>
            <a:br>
              <a:rPr lang="en-US" sz="3600" b="1" dirty="0">
                <a:solidFill>
                  <a:srgbClr val="008000"/>
                </a:solidFill>
              </a:rPr>
            </a:br>
            <a:r>
              <a:rPr lang="en-US" sz="3100" b="1" dirty="0">
                <a:solidFill>
                  <a:srgbClr val="008000"/>
                </a:solidFill>
              </a:rPr>
              <a:t>(based on previous U.S. invasions</a:t>
            </a:r>
            <a:r>
              <a:rPr lang="en-US" sz="3100" b="1" dirty="0" smtClean="0">
                <a:solidFill>
                  <a:srgbClr val="008000"/>
                </a:solidFill>
              </a:rPr>
              <a:t>)</a:t>
            </a:r>
            <a:endParaRPr lang="en-US" dirty="0"/>
          </a:p>
        </p:txBody>
      </p:sp>
      <p:sp>
        <p:nvSpPr>
          <p:cNvPr id="4" name="TextBox 3"/>
          <p:cNvSpPr txBox="1"/>
          <p:nvPr/>
        </p:nvSpPr>
        <p:spPr>
          <a:xfrm>
            <a:off x="3201863" y="3333236"/>
            <a:ext cx="512805" cy="1015663"/>
          </a:xfrm>
          <a:prstGeom prst="rect">
            <a:avLst/>
          </a:prstGeom>
          <a:noFill/>
        </p:spPr>
        <p:txBody>
          <a:bodyPr wrap="square" rtlCol="0">
            <a:spAutoFit/>
          </a:bodyPr>
          <a:lstStyle/>
          <a:p>
            <a:r>
              <a:rPr lang="en-US" sz="6000" dirty="0"/>
              <a:t>?</a:t>
            </a:r>
          </a:p>
        </p:txBody>
      </p:sp>
      <p:sp>
        <p:nvSpPr>
          <p:cNvPr id="5" name="TextBox 4"/>
          <p:cNvSpPr txBox="1"/>
          <p:nvPr/>
        </p:nvSpPr>
        <p:spPr>
          <a:xfrm>
            <a:off x="3201863" y="4423721"/>
            <a:ext cx="512805" cy="1015663"/>
          </a:xfrm>
          <a:prstGeom prst="rect">
            <a:avLst/>
          </a:prstGeom>
          <a:noFill/>
        </p:spPr>
        <p:txBody>
          <a:bodyPr wrap="square" rtlCol="0">
            <a:spAutoFit/>
          </a:bodyPr>
          <a:lstStyle/>
          <a:p>
            <a:r>
              <a:rPr lang="en-US" sz="6000" dirty="0"/>
              <a:t>?</a:t>
            </a:r>
          </a:p>
        </p:txBody>
      </p:sp>
      <p:grpSp>
        <p:nvGrpSpPr>
          <p:cNvPr id="11" name="Group 10"/>
          <p:cNvGrpSpPr/>
          <p:nvPr/>
        </p:nvGrpSpPr>
        <p:grpSpPr>
          <a:xfrm>
            <a:off x="4038601" y="3914430"/>
            <a:ext cx="871151" cy="902043"/>
            <a:chOff x="3709087" y="2759514"/>
            <a:chExt cx="1161535" cy="1202724"/>
          </a:xfrm>
        </p:grpSpPr>
        <p:sp>
          <p:nvSpPr>
            <p:cNvPr id="12" name="Oval 11"/>
            <p:cNvSpPr/>
            <p:nvPr/>
          </p:nvSpPr>
          <p:spPr>
            <a:xfrm>
              <a:off x="3709087" y="2759514"/>
              <a:ext cx="1161535" cy="1202724"/>
            </a:xfrm>
            <a:prstGeom prst="ellipse">
              <a:avLst/>
            </a:prstGeom>
            <a:solidFill>
              <a:srgbClr val="FFFF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sp>
          <p:nvSpPr>
            <p:cNvPr id="13" name="Oval 12"/>
            <p:cNvSpPr/>
            <p:nvPr/>
          </p:nvSpPr>
          <p:spPr>
            <a:xfrm>
              <a:off x="4053017" y="3039762"/>
              <a:ext cx="131805" cy="1400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Oval 13"/>
            <p:cNvSpPr/>
            <p:nvPr/>
          </p:nvSpPr>
          <p:spPr>
            <a:xfrm>
              <a:off x="4395916" y="3039762"/>
              <a:ext cx="131805" cy="1400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Freeform 14"/>
            <p:cNvSpPr/>
            <p:nvPr/>
          </p:nvSpPr>
          <p:spPr>
            <a:xfrm>
              <a:off x="3915032" y="3410743"/>
              <a:ext cx="749643" cy="308559"/>
            </a:xfrm>
            <a:custGeom>
              <a:avLst/>
              <a:gdLst>
                <a:gd name="connsiteX0" fmla="*/ 0 w 1103870"/>
                <a:gd name="connsiteY0" fmla="*/ 0 h 454362"/>
                <a:gd name="connsiteX1" fmla="*/ 296562 w 1103870"/>
                <a:gd name="connsiteY1" fmla="*/ 395416 h 454362"/>
                <a:gd name="connsiteX2" fmla="*/ 840259 w 1103870"/>
                <a:gd name="connsiteY2" fmla="*/ 420130 h 454362"/>
                <a:gd name="connsiteX3" fmla="*/ 1103870 w 1103870"/>
                <a:gd name="connsiteY3" fmla="*/ 82378 h 454362"/>
              </a:gdLst>
              <a:ahLst/>
              <a:cxnLst>
                <a:cxn ang="0">
                  <a:pos x="connsiteX0" y="connsiteY0"/>
                </a:cxn>
                <a:cxn ang="0">
                  <a:pos x="connsiteX1" y="connsiteY1"/>
                </a:cxn>
                <a:cxn ang="0">
                  <a:pos x="connsiteX2" y="connsiteY2"/>
                </a:cxn>
                <a:cxn ang="0">
                  <a:pos x="connsiteX3" y="connsiteY3"/>
                </a:cxn>
              </a:cxnLst>
              <a:rect l="l" t="t" r="r" b="b"/>
              <a:pathLst>
                <a:path w="1103870" h="454362">
                  <a:moveTo>
                    <a:pt x="0" y="0"/>
                  </a:moveTo>
                  <a:cubicBezTo>
                    <a:pt x="78259" y="162697"/>
                    <a:pt x="156519" y="325394"/>
                    <a:pt x="296562" y="395416"/>
                  </a:cubicBezTo>
                  <a:cubicBezTo>
                    <a:pt x="436605" y="465438"/>
                    <a:pt x="705708" y="472303"/>
                    <a:pt x="840259" y="420130"/>
                  </a:cubicBezTo>
                  <a:cubicBezTo>
                    <a:pt x="974810" y="367957"/>
                    <a:pt x="1039340" y="225167"/>
                    <a:pt x="1103870" y="8237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1" name="Group 20"/>
          <p:cNvGrpSpPr/>
          <p:nvPr/>
        </p:nvGrpSpPr>
        <p:grpSpPr>
          <a:xfrm>
            <a:off x="5208845" y="3904864"/>
            <a:ext cx="871151" cy="902043"/>
            <a:chOff x="3709087" y="2759514"/>
            <a:chExt cx="1161535" cy="1202724"/>
          </a:xfrm>
        </p:grpSpPr>
        <p:sp>
          <p:nvSpPr>
            <p:cNvPr id="22" name="Oval 21"/>
            <p:cNvSpPr/>
            <p:nvPr/>
          </p:nvSpPr>
          <p:spPr>
            <a:xfrm>
              <a:off x="3709087" y="2759514"/>
              <a:ext cx="1161535" cy="1202724"/>
            </a:xfrm>
            <a:prstGeom prst="ellipse">
              <a:avLst/>
            </a:prstGeom>
            <a:solidFill>
              <a:schemeClr val="accent2">
                <a:lumMod val="40000"/>
                <a:lumOff val="60000"/>
              </a:schemeClr>
            </a:solidFill>
            <a:ln>
              <a:solidFill>
                <a:srgbClr val="7030A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sp>
          <p:nvSpPr>
            <p:cNvPr id="23" name="Oval 22"/>
            <p:cNvSpPr/>
            <p:nvPr/>
          </p:nvSpPr>
          <p:spPr>
            <a:xfrm>
              <a:off x="4053017" y="3039762"/>
              <a:ext cx="131805" cy="1400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Oval 23"/>
            <p:cNvSpPr/>
            <p:nvPr/>
          </p:nvSpPr>
          <p:spPr>
            <a:xfrm>
              <a:off x="4395916" y="3039762"/>
              <a:ext cx="131805" cy="1400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Freeform 24"/>
            <p:cNvSpPr/>
            <p:nvPr/>
          </p:nvSpPr>
          <p:spPr>
            <a:xfrm>
              <a:off x="3915032" y="3410743"/>
              <a:ext cx="749643" cy="308559"/>
            </a:xfrm>
            <a:custGeom>
              <a:avLst/>
              <a:gdLst>
                <a:gd name="connsiteX0" fmla="*/ 0 w 1103870"/>
                <a:gd name="connsiteY0" fmla="*/ 0 h 454362"/>
                <a:gd name="connsiteX1" fmla="*/ 296562 w 1103870"/>
                <a:gd name="connsiteY1" fmla="*/ 395416 h 454362"/>
                <a:gd name="connsiteX2" fmla="*/ 840259 w 1103870"/>
                <a:gd name="connsiteY2" fmla="*/ 420130 h 454362"/>
                <a:gd name="connsiteX3" fmla="*/ 1103870 w 1103870"/>
                <a:gd name="connsiteY3" fmla="*/ 82378 h 454362"/>
              </a:gdLst>
              <a:ahLst/>
              <a:cxnLst>
                <a:cxn ang="0">
                  <a:pos x="connsiteX0" y="connsiteY0"/>
                </a:cxn>
                <a:cxn ang="0">
                  <a:pos x="connsiteX1" y="connsiteY1"/>
                </a:cxn>
                <a:cxn ang="0">
                  <a:pos x="connsiteX2" y="connsiteY2"/>
                </a:cxn>
                <a:cxn ang="0">
                  <a:pos x="connsiteX3" y="connsiteY3"/>
                </a:cxn>
              </a:cxnLst>
              <a:rect l="l" t="t" r="r" b="b"/>
              <a:pathLst>
                <a:path w="1103870" h="454362">
                  <a:moveTo>
                    <a:pt x="0" y="0"/>
                  </a:moveTo>
                  <a:cubicBezTo>
                    <a:pt x="78259" y="162697"/>
                    <a:pt x="156519" y="325394"/>
                    <a:pt x="296562" y="395416"/>
                  </a:cubicBezTo>
                  <a:cubicBezTo>
                    <a:pt x="436605" y="465438"/>
                    <a:pt x="705708" y="472303"/>
                    <a:pt x="840259" y="420130"/>
                  </a:cubicBezTo>
                  <a:cubicBezTo>
                    <a:pt x="974810" y="367957"/>
                    <a:pt x="1039340" y="225167"/>
                    <a:pt x="1103870" y="8237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1" name="Group 30"/>
          <p:cNvGrpSpPr/>
          <p:nvPr/>
        </p:nvGrpSpPr>
        <p:grpSpPr>
          <a:xfrm>
            <a:off x="6445687" y="3911916"/>
            <a:ext cx="871151" cy="902043"/>
            <a:chOff x="3709087" y="2759514"/>
            <a:chExt cx="1161535" cy="1202724"/>
          </a:xfrm>
        </p:grpSpPr>
        <p:sp>
          <p:nvSpPr>
            <p:cNvPr id="32" name="Oval 31"/>
            <p:cNvSpPr/>
            <p:nvPr/>
          </p:nvSpPr>
          <p:spPr>
            <a:xfrm>
              <a:off x="3709087" y="2759514"/>
              <a:ext cx="1161535" cy="1202724"/>
            </a:xfrm>
            <a:prstGeom prst="ellipse">
              <a:avLst/>
            </a:prstGeom>
            <a:solidFill>
              <a:srgbClr val="FFFF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sp>
          <p:nvSpPr>
            <p:cNvPr id="33" name="Oval 32"/>
            <p:cNvSpPr/>
            <p:nvPr/>
          </p:nvSpPr>
          <p:spPr>
            <a:xfrm>
              <a:off x="4053017" y="3039762"/>
              <a:ext cx="131805" cy="1400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Oval 33"/>
            <p:cNvSpPr/>
            <p:nvPr/>
          </p:nvSpPr>
          <p:spPr>
            <a:xfrm>
              <a:off x="4395916" y="3039762"/>
              <a:ext cx="131805" cy="1400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Freeform 34"/>
            <p:cNvSpPr/>
            <p:nvPr/>
          </p:nvSpPr>
          <p:spPr>
            <a:xfrm>
              <a:off x="3915032" y="3410743"/>
              <a:ext cx="749643" cy="308559"/>
            </a:xfrm>
            <a:custGeom>
              <a:avLst/>
              <a:gdLst>
                <a:gd name="connsiteX0" fmla="*/ 0 w 1103870"/>
                <a:gd name="connsiteY0" fmla="*/ 0 h 454362"/>
                <a:gd name="connsiteX1" fmla="*/ 296562 w 1103870"/>
                <a:gd name="connsiteY1" fmla="*/ 395416 h 454362"/>
                <a:gd name="connsiteX2" fmla="*/ 840259 w 1103870"/>
                <a:gd name="connsiteY2" fmla="*/ 420130 h 454362"/>
                <a:gd name="connsiteX3" fmla="*/ 1103870 w 1103870"/>
                <a:gd name="connsiteY3" fmla="*/ 82378 h 454362"/>
              </a:gdLst>
              <a:ahLst/>
              <a:cxnLst>
                <a:cxn ang="0">
                  <a:pos x="connsiteX0" y="connsiteY0"/>
                </a:cxn>
                <a:cxn ang="0">
                  <a:pos x="connsiteX1" y="connsiteY1"/>
                </a:cxn>
                <a:cxn ang="0">
                  <a:pos x="connsiteX2" y="connsiteY2"/>
                </a:cxn>
                <a:cxn ang="0">
                  <a:pos x="connsiteX3" y="connsiteY3"/>
                </a:cxn>
              </a:cxnLst>
              <a:rect l="l" t="t" r="r" b="b"/>
              <a:pathLst>
                <a:path w="1103870" h="454362">
                  <a:moveTo>
                    <a:pt x="0" y="0"/>
                  </a:moveTo>
                  <a:cubicBezTo>
                    <a:pt x="78259" y="162697"/>
                    <a:pt x="156519" y="325394"/>
                    <a:pt x="296562" y="395416"/>
                  </a:cubicBezTo>
                  <a:cubicBezTo>
                    <a:pt x="436605" y="465438"/>
                    <a:pt x="705708" y="472303"/>
                    <a:pt x="840259" y="420130"/>
                  </a:cubicBezTo>
                  <a:cubicBezTo>
                    <a:pt x="974810" y="367957"/>
                    <a:pt x="1039340" y="225167"/>
                    <a:pt x="1103870" y="8237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6" name="Group 35"/>
          <p:cNvGrpSpPr/>
          <p:nvPr/>
        </p:nvGrpSpPr>
        <p:grpSpPr>
          <a:xfrm>
            <a:off x="7632884" y="4615716"/>
            <a:ext cx="784797" cy="807090"/>
            <a:chOff x="9438515" y="4575944"/>
            <a:chExt cx="1046396" cy="1076120"/>
          </a:xfrm>
        </p:grpSpPr>
        <p:grpSp>
          <p:nvGrpSpPr>
            <p:cNvPr id="37" name="Group 36"/>
            <p:cNvGrpSpPr/>
            <p:nvPr/>
          </p:nvGrpSpPr>
          <p:grpSpPr>
            <a:xfrm>
              <a:off x="9438515" y="4575944"/>
              <a:ext cx="496332" cy="513932"/>
              <a:chOff x="3709087" y="2759514"/>
              <a:chExt cx="1161535" cy="1202724"/>
            </a:xfrm>
          </p:grpSpPr>
          <p:sp>
            <p:nvSpPr>
              <p:cNvPr id="53" name="Oval 52"/>
              <p:cNvSpPr/>
              <p:nvPr/>
            </p:nvSpPr>
            <p:spPr>
              <a:xfrm>
                <a:off x="3709087" y="2759514"/>
                <a:ext cx="1161535" cy="1202724"/>
              </a:xfrm>
              <a:prstGeom prst="ellipse">
                <a:avLst/>
              </a:prstGeom>
              <a:solidFill>
                <a:schemeClr val="accent6">
                  <a:lumMod val="40000"/>
                  <a:lumOff val="60000"/>
                </a:schemeClr>
              </a:solidFill>
              <a:ln>
                <a:solidFill>
                  <a:schemeClr val="accent6">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sp>
            <p:nvSpPr>
              <p:cNvPr id="54" name="Oval 53"/>
              <p:cNvSpPr/>
              <p:nvPr/>
            </p:nvSpPr>
            <p:spPr>
              <a:xfrm>
                <a:off x="4053017" y="3039762"/>
                <a:ext cx="131805" cy="1400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 name="Oval 54"/>
              <p:cNvSpPr/>
              <p:nvPr/>
            </p:nvSpPr>
            <p:spPr>
              <a:xfrm>
                <a:off x="4395916" y="3039762"/>
                <a:ext cx="131805" cy="1400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 name="Freeform 55"/>
              <p:cNvSpPr/>
              <p:nvPr/>
            </p:nvSpPr>
            <p:spPr>
              <a:xfrm>
                <a:off x="3915032" y="3410743"/>
                <a:ext cx="749643" cy="308559"/>
              </a:xfrm>
              <a:custGeom>
                <a:avLst/>
                <a:gdLst>
                  <a:gd name="connsiteX0" fmla="*/ 0 w 1103870"/>
                  <a:gd name="connsiteY0" fmla="*/ 0 h 454362"/>
                  <a:gd name="connsiteX1" fmla="*/ 296562 w 1103870"/>
                  <a:gd name="connsiteY1" fmla="*/ 395416 h 454362"/>
                  <a:gd name="connsiteX2" fmla="*/ 840259 w 1103870"/>
                  <a:gd name="connsiteY2" fmla="*/ 420130 h 454362"/>
                  <a:gd name="connsiteX3" fmla="*/ 1103870 w 1103870"/>
                  <a:gd name="connsiteY3" fmla="*/ 82378 h 454362"/>
                </a:gdLst>
                <a:ahLst/>
                <a:cxnLst>
                  <a:cxn ang="0">
                    <a:pos x="connsiteX0" y="connsiteY0"/>
                  </a:cxn>
                  <a:cxn ang="0">
                    <a:pos x="connsiteX1" y="connsiteY1"/>
                  </a:cxn>
                  <a:cxn ang="0">
                    <a:pos x="connsiteX2" y="connsiteY2"/>
                  </a:cxn>
                  <a:cxn ang="0">
                    <a:pos x="connsiteX3" y="connsiteY3"/>
                  </a:cxn>
                </a:cxnLst>
                <a:rect l="l" t="t" r="r" b="b"/>
                <a:pathLst>
                  <a:path w="1103870" h="454362">
                    <a:moveTo>
                      <a:pt x="0" y="0"/>
                    </a:moveTo>
                    <a:cubicBezTo>
                      <a:pt x="78259" y="162697"/>
                      <a:pt x="156519" y="325394"/>
                      <a:pt x="296562" y="395416"/>
                    </a:cubicBezTo>
                    <a:cubicBezTo>
                      <a:pt x="436605" y="465438"/>
                      <a:pt x="705708" y="472303"/>
                      <a:pt x="840259" y="420130"/>
                    </a:cubicBezTo>
                    <a:cubicBezTo>
                      <a:pt x="974810" y="367957"/>
                      <a:pt x="1039340" y="225167"/>
                      <a:pt x="1103870" y="8237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8" name="Group 37"/>
            <p:cNvGrpSpPr/>
            <p:nvPr/>
          </p:nvGrpSpPr>
          <p:grpSpPr>
            <a:xfrm>
              <a:off x="9438515" y="5138132"/>
              <a:ext cx="496332" cy="513932"/>
              <a:chOff x="3709087" y="2759514"/>
              <a:chExt cx="1161535" cy="1202724"/>
            </a:xfrm>
          </p:grpSpPr>
          <p:sp>
            <p:nvSpPr>
              <p:cNvPr id="49" name="Oval 48"/>
              <p:cNvSpPr/>
              <p:nvPr/>
            </p:nvSpPr>
            <p:spPr>
              <a:xfrm>
                <a:off x="3709087" y="2759514"/>
                <a:ext cx="1161535" cy="1202724"/>
              </a:xfrm>
              <a:prstGeom prst="ellipse">
                <a:avLst/>
              </a:prstGeom>
              <a:solidFill>
                <a:schemeClr val="accent6">
                  <a:lumMod val="40000"/>
                  <a:lumOff val="60000"/>
                </a:schemeClr>
              </a:solidFill>
              <a:ln>
                <a:solidFill>
                  <a:schemeClr val="accent6">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sp>
            <p:nvSpPr>
              <p:cNvPr id="50" name="Oval 49"/>
              <p:cNvSpPr/>
              <p:nvPr/>
            </p:nvSpPr>
            <p:spPr>
              <a:xfrm>
                <a:off x="4053017" y="3039762"/>
                <a:ext cx="131805" cy="1400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Oval 50"/>
              <p:cNvSpPr/>
              <p:nvPr/>
            </p:nvSpPr>
            <p:spPr>
              <a:xfrm>
                <a:off x="4395916" y="3039762"/>
                <a:ext cx="131805" cy="1400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 name="Freeform 51"/>
              <p:cNvSpPr/>
              <p:nvPr/>
            </p:nvSpPr>
            <p:spPr>
              <a:xfrm>
                <a:off x="3915032" y="3410743"/>
                <a:ext cx="749643" cy="308559"/>
              </a:xfrm>
              <a:custGeom>
                <a:avLst/>
                <a:gdLst>
                  <a:gd name="connsiteX0" fmla="*/ 0 w 1103870"/>
                  <a:gd name="connsiteY0" fmla="*/ 0 h 454362"/>
                  <a:gd name="connsiteX1" fmla="*/ 296562 w 1103870"/>
                  <a:gd name="connsiteY1" fmla="*/ 395416 h 454362"/>
                  <a:gd name="connsiteX2" fmla="*/ 840259 w 1103870"/>
                  <a:gd name="connsiteY2" fmla="*/ 420130 h 454362"/>
                  <a:gd name="connsiteX3" fmla="*/ 1103870 w 1103870"/>
                  <a:gd name="connsiteY3" fmla="*/ 82378 h 454362"/>
                </a:gdLst>
                <a:ahLst/>
                <a:cxnLst>
                  <a:cxn ang="0">
                    <a:pos x="connsiteX0" y="connsiteY0"/>
                  </a:cxn>
                  <a:cxn ang="0">
                    <a:pos x="connsiteX1" y="connsiteY1"/>
                  </a:cxn>
                  <a:cxn ang="0">
                    <a:pos x="connsiteX2" y="connsiteY2"/>
                  </a:cxn>
                  <a:cxn ang="0">
                    <a:pos x="connsiteX3" y="connsiteY3"/>
                  </a:cxn>
                </a:cxnLst>
                <a:rect l="l" t="t" r="r" b="b"/>
                <a:pathLst>
                  <a:path w="1103870" h="454362">
                    <a:moveTo>
                      <a:pt x="0" y="0"/>
                    </a:moveTo>
                    <a:cubicBezTo>
                      <a:pt x="78259" y="162697"/>
                      <a:pt x="156519" y="325394"/>
                      <a:pt x="296562" y="395416"/>
                    </a:cubicBezTo>
                    <a:cubicBezTo>
                      <a:pt x="436605" y="465438"/>
                      <a:pt x="705708" y="472303"/>
                      <a:pt x="840259" y="420130"/>
                    </a:cubicBezTo>
                    <a:cubicBezTo>
                      <a:pt x="974810" y="367957"/>
                      <a:pt x="1039340" y="225167"/>
                      <a:pt x="1103870" y="8237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9" name="Group 38"/>
            <p:cNvGrpSpPr/>
            <p:nvPr/>
          </p:nvGrpSpPr>
          <p:grpSpPr>
            <a:xfrm>
              <a:off x="9983716" y="5135837"/>
              <a:ext cx="496332" cy="513932"/>
              <a:chOff x="3709087" y="2759514"/>
              <a:chExt cx="1161535" cy="1202724"/>
            </a:xfrm>
          </p:grpSpPr>
          <p:sp>
            <p:nvSpPr>
              <p:cNvPr id="45" name="Oval 44"/>
              <p:cNvSpPr/>
              <p:nvPr/>
            </p:nvSpPr>
            <p:spPr>
              <a:xfrm>
                <a:off x="3709087" y="2759514"/>
                <a:ext cx="1161535" cy="1202724"/>
              </a:xfrm>
              <a:prstGeom prst="ellipse">
                <a:avLst/>
              </a:prstGeom>
              <a:solidFill>
                <a:schemeClr val="accent6">
                  <a:lumMod val="40000"/>
                  <a:lumOff val="60000"/>
                </a:schemeClr>
              </a:solidFill>
              <a:ln>
                <a:solidFill>
                  <a:schemeClr val="accent6">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sp>
            <p:nvSpPr>
              <p:cNvPr id="46" name="Oval 45"/>
              <p:cNvSpPr/>
              <p:nvPr/>
            </p:nvSpPr>
            <p:spPr>
              <a:xfrm>
                <a:off x="4053017" y="3039762"/>
                <a:ext cx="131805" cy="1400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Oval 46"/>
              <p:cNvSpPr/>
              <p:nvPr/>
            </p:nvSpPr>
            <p:spPr>
              <a:xfrm>
                <a:off x="4395916" y="3039762"/>
                <a:ext cx="131805" cy="1400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 name="Freeform 47"/>
              <p:cNvSpPr/>
              <p:nvPr/>
            </p:nvSpPr>
            <p:spPr>
              <a:xfrm>
                <a:off x="3915032" y="3410743"/>
                <a:ext cx="749643" cy="308559"/>
              </a:xfrm>
              <a:custGeom>
                <a:avLst/>
                <a:gdLst>
                  <a:gd name="connsiteX0" fmla="*/ 0 w 1103870"/>
                  <a:gd name="connsiteY0" fmla="*/ 0 h 454362"/>
                  <a:gd name="connsiteX1" fmla="*/ 296562 w 1103870"/>
                  <a:gd name="connsiteY1" fmla="*/ 395416 h 454362"/>
                  <a:gd name="connsiteX2" fmla="*/ 840259 w 1103870"/>
                  <a:gd name="connsiteY2" fmla="*/ 420130 h 454362"/>
                  <a:gd name="connsiteX3" fmla="*/ 1103870 w 1103870"/>
                  <a:gd name="connsiteY3" fmla="*/ 82378 h 454362"/>
                </a:gdLst>
                <a:ahLst/>
                <a:cxnLst>
                  <a:cxn ang="0">
                    <a:pos x="connsiteX0" y="connsiteY0"/>
                  </a:cxn>
                  <a:cxn ang="0">
                    <a:pos x="connsiteX1" y="connsiteY1"/>
                  </a:cxn>
                  <a:cxn ang="0">
                    <a:pos x="connsiteX2" y="connsiteY2"/>
                  </a:cxn>
                  <a:cxn ang="0">
                    <a:pos x="connsiteX3" y="connsiteY3"/>
                  </a:cxn>
                </a:cxnLst>
                <a:rect l="l" t="t" r="r" b="b"/>
                <a:pathLst>
                  <a:path w="1103870" h="454362">
                    <a:moveTo>
                      <a:pt x="0" y="0"/>
                    </a:moveTo>
                    <a:cubicBezTo>
                      <a:pt x="78259" y="162697"/>
                      <a:pt x="156519" y="325394"/>
                      <a:pt x="296562" y="395416"/>
                    </a:cubicBezTo>
                    <a:cubicBezTo>
                      <a:pt x="436605" y="465438"/>
                      <a:pt x="705708" y="472303"/>
                      <a:pt x="840259" y="420130"/>
                    </a:cubicBezTo>
                    <a:cubicBezTo>
                      <a:pt x="974810" y="367957"/>
                      <a:pt x="1039340" y="225167"/>
                      <a:pt x="1103870" y="8237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0" name="Group 39"/>
            <p:cNvGrpSpPr/>
            <p:nvPr/>
          </p:nvGrpSpPr>
          <p:grpSpPr>
            <a:xfrm>
              <a:off x="9988579" y="4575944"/>
              <a:ext cx="496332" cy="513932"/>
              <a:chOff x="3709087" y="2759514"/>
              <a:chExt cx="1161535" cy="1202724"/>
            </a:xfrm>
          </p:grpSpPr>
          <p:sp>
            <p:nvSpPr>
              <p:cNvPr id="41" name="Oval 40"/>
              <p:cNvSpPr/>
              <p:nvPr/>
            </p:nvSpPr>
            <p:spPr>
              <a:xfrm>
                <a:off x="3709087" y="2759514"/>
                <a:ext cx="1161535" cy="1202724"/>
              </a:xfrm>
              <a:prstGeom prst="ellipse">
                <a:avLst/>
              </a:prstGeom>
              <a:solidFill>
                <a:schemeClr val="accent6">
                  <a:lumMod val="40000"/>
                  <a:lumOff val="60000"/>
                </a:schemeClr>
              </a:solidFill>
              <a:ln>
                <a:solidFill>
                  <a:schemeClr val="accent6">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sp>
            <p:nvSpPr>
              <p:cNvPr id="42" name="Oval 41"/>
              <p:cNvSpPr/>
              <p:nvPr/>
            </p:nvSpPr>
            <p:spPr>
              <a:xfrm>
                <a:off x="4053017" y="3039762"/>
                <a:ext cx="131805" cy="1400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Oval 42"/>
              <p:cNvSpPr/>
              <p:nvPr/>
            </p:nvSpPr>
            <p:spPr>
              <a:xfrm>
                <a:off x="4395916" y="3039762"/>
                <a:ext cx="131805" cy="1400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Freeform 43"/>
              <p:cNvSpPr/>
              <p:nvPr/>
            </p:nvSpPr>
            <p:spPr>
              <a:xfrm>
                <a:off x="3915032" y="3410743"/>
                <a:ext cx="749643" cy="308559"/>
              </a:xfrm>
              <a:custGeom>
                <a:avLst/>
                <a:gdLst>
                  <a:gd name="connsiteX0" fmla="*/ 0 w 1103870"/>
                  <a:gd name="connsiteY0" fmla="*/ 0 h 454362"/>
                  <a:gd name="connsiteX1" fmla="*/ 296562 w 1103870"/>
                  <a:gd name="connsiteY1" fmla="*/ 395416 h 454362"/>
                  <a:gd name="connsiteX2" fmla="*/ 840259 w 1103870"/>
                  <a:gd name="connsiteY2" fmla="*/ 420130 h 454362"/>
                  <a:gd name="connsiteX3" fmla="*/ 1103870 w 1103870"/>
                  <a:gd name="connsiteY3" fmla="*/ 82378 h 454362"/>
                </a:gdLst>
                <a:ahLst/>
                <a:cxnLst>
                  <a:cxn ang="0">
                    <a:pos x="connsiteX0" y="connsiteY0"/>
                  </a:cxn>
                  <a:cxn ang="0">
                    <a:pos x="connsiteX1" y="connsiteY1"/>
                  </a:cxn>
                  <a:cxn ang="0">
                    <a:pos x="connsiteX2" y="connsiteY2"/>
                  </a:cxn>
                  <a:cxn ang="0">
                    <a:pos x="connsiteX3" y="connsiteY3"/>
                  </a:cxn>
                </a:cxnLst>
                <a:rect l="l" t="t" r="r" b="b"/>
                <a:pathLst>
                  <a:path w="1103870" h="454362">
                    <a:moveTo>
                      <a:pt x="0" y="0"/>
                    </a:moveTo>
                    <a:cubicBezTo>
                      <a:pt x="78259" y="162697"/>
                      <a:pt x="156519" y="325394"/>
                      <a:pt x="296562" y="395416"/>
                    </a:cubicBezTo>
                    <a:cubicBezTo>
                      <a:pt x="436605" y="465438"/>
                      <a:pt x="705708" y="472303"/>
                      <a:pt x="840259" y="420130"/>
                    </a:cubicBezTo>
                    <a:cubicBezTo>
                      <a:pt x="974810" y="367957"/>
                      <a:pt x="1039340" y="225167"/>
                      <a:pt x="1103870" y="8237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57" name="Group 56"/>
          <p:cNvGrpSpPr/>
          <p:nvPr/>
        </p:nvGrpSpPr>
        <p:grpSpPr>
          <a:xfrm>
            <a:off x="8721812" y="4641604"/>
            <a:ext cx="1365995" cy="994593"/>
            <a:chOff x="9630032" y="4463902"/>
            <a:chExt cx="1821327" cy="1326124"/>
          </a:xfrm>
        </p:grpSpPr>
        <p:sp>
          <p:nvSpPr>
            <p:cNvPr id="58" name="Rectangle 57"/>
            <p:cNvSpPr/>
            <p:nvPr/>
          </p:nvSpPr>
          <p:spPr>
            <a:xfrm>
              <a:off x="9630032" y="4463902"/>
              <a:ext cx="1820563" cy="44014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High Impact</a:t>
              </a:r>
            </a:p>
          </p:txBody>
        </p:sp>
        <p:sp>
          <p:nvSpPr>
            <p:cNvPr id="59" name="Rectangle 58"/>
            <p:cNvSpPr/>
            <p:nvPr/>
          </p:nvSpPr>
          <p:spPr>
            <a:xfrm>
              <a:off x="9630032" y="4899944"/>
              <a:ext cx="1820563" cy="440141"/>
            </a:xfrm>
            <a:prstGeom prst="rect">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350" dirty="0"/>
                <a:t>Moderate Imp.</a:t>
              </a:r>
            </a:p>
          </p:txBody>
        </p:sp>
        <p:sp>
          <p:nvSpPr>
            <p:cNvPr id="60" name="Rectangle 59"/>
            <p:cNvSpPr/>
            <p:nvPr/>
          </p:nvSpPr>
          <p:spPr>
            <a:xfrm>
              <a:off x="9630796" y="5349885"/>
              <a:ext cx="1820563" cy="440141"/>
            </a:xfrm>
            <a:prstGeom prst="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350" dirty="0"/>
                <a:t>Low Impact</a:t>
              </a:r>
            </a:p>
          </p:txBody>
        </p:sp>
      </p:grpSp>
      <p:sp>
        <p:nvSpPr>
          <p:cNvPr id="61" name="TextBox 60"/>
          <p:cNvSpPr txBox="1"/>
          <p:nvPr/>
        </p:nvSpPr>
        <p:spPr>
          <a:xfrm>
            <a:off x="8698642" y="3379400"/>
            <a:ext cx="1340708" cy="923330"/>
          </a:xfrm>
          <a:prstGeom prst="rect">
            <a:avLst/>
          </a:prstGeom>
          <a:noFill/>
        </p:spPr>
        <p:txBody>
          <a:bodyPr wrap="square" rtlCol="0">
            <a:spAutoFit/>
          </a:bodyPr>
          <a:lstStyle/>
          <a:p>
            <a:pPr algn="ctr"/>
            <a:r>
              <a:rPr lang="en-US" sz="1350" dirty="0"/>
              <a:t> Answer 1</a:t>
            </a:r>
          </a:p>
          <a:p>
            <a:pPr algn="ctr"/>
            <a:r>
              <a:rPr lang="en-US" sz="1350" dirty="0"/>
              <a:t> Answer 2</a:t>
            </a:r>
          </a:p>
          <a:p>
            <a:pPr algn="ctr"/>
            <a:r>
              <a:rPr lang="en-US" sz="1350" dirty="0"/>
              <a:t>Answer 3</a:t>
            </a:r>
          </a:p>
          <a:p>
            <a:pPr algn="ctr"/>
            <a:r>
              <a:rPr lang="en-US" sz="1350" dirty="0"/>
              <a:t>  Answer …</a:t>
            </a:r>
          </a:p>
        </p:txBody>
      </p:sp>
      <p:sp>
        <p:nvSpPr>
          <p:cNvPr id="62" name="TextBox 61"/>
          <p:cNvSpPr txBox="1"/>
          <p:nvPr/>
        </p:nvSpPr>
        <p:spPr>
          <a:xfrm rot="5400000">
            <a:off x="9054327" y="4017498"/>
            <a:ext cx="766116" cy="784830"/>
          </a:xfrm>
          <a:prstGeom prst="rect">
            <a:avLst/>
          </a:prstGeom>
          <a:noFill/>
        </p:spPr>
        <p:txBody>
          <a:bodyPr wrap="square" rtlCol="0">
            <a:spAutoFit/>
          </a:bodyPr>
          <a:lstStyle/>
          <a:p>
            <a:pPr algn="ctr"/>
            <a:r>
              <a:rPr lang="en-US" sz="4500" dirty="0"/>
              <a:t>=</a:t>
            </a:r>
          </a:p>
        </p:txBody>
      </p:sp>
      <p:sp>
        <p:nvSpPr>
          <p:cNvPr id="65" name="Rectangle 64"/>
          <p:cNvSpPr/>
          <p:nvPr/>
        </p:nvSpPr>
        <p:spPr>
          <a:xfrm>
            <a:off x="1751754" y="4512370"/>
            <a:ext cx="1455765" cy="8906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 Impact</a:t>
            </a:r>
          </a:p>
        </p:txBody>
      </p:sp>
      <p:sp>
        <p:nvSpPr>
          <p:cNvPr id="66" name="Rectangle 65"/>
          <p:cNvSpPr/>
          <p:nvPr/>
        </p:nvSpPr>
        <p:spPr>
          <a:xfrm>
            <a:off x="1757932" y="3452595"/>
            <a:ext cx="1455765" cy="8906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Behavior outside U.S. </a:t>
            </a:r>
          </a:p>
        </p:txBody>
      </p:sp>
      <p:cxnSp>
        <p:nvCxnSpPr>
          <p:cNvPr id="68" name="Curved Connector 67"/>
          <p:cNvCxnSpPr>
            <a:stCxn id="66" idx="0"/>
          </p:cNvCxnSpPr>
          <p:nvPr/>
        </p:nvCxnSpPr>
        <p:spPr>
          <a:xfrm>
            <a:off x="2482721" y="3441236"/>
            <a:ext cx="685800" cy="68580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Curved Connector 70"/>
          <p:cNvCxnSpPr>
            <a:stCxn id="4" idx="0"/>
            <a:endCxn id="12" idx="0"/>
          </p:cNvCxnSpPr>
          <p:nvPr/>
        </p:nvCxnSpPr>
        <p:spPr>
          <a:xfrm rot="16200000" flipH="1">
            <a:off x="3675623" y="3115878"/>
            <a:ext cx="581194" cy="1015911"/>
          </a:xfrm>
          <a:prstGeom prst="curvedConnector3">
            <a:avLst>
              <a:gd name="adj1" fmla="val -39333"/>
            </a:avLst>
          </a:prstGeom>
          <a:ln w="57150">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Curved Connector 73"/>
          <p:cNvCxnSpPr>
            <a:stCxn id="12" idx="0"/>
            <a:endCxn id="22" idx="0"/>
          </p:cNvCxnSpPr>
          <p:nvPr/>
        </p:nvCxnSpPr>
        <p:spPr>
          <a:xfrm rot="5400000" flipH="1" flipV="1">
            <a:off x="5054515" y="3324524"/>
            <a:ext cx="9566" cy="1170244"/>
          </a:xfrm>
          <a:prstGeom prst="curvedConnector3">
            <a:avLst>
              <a:gd name="adj1" fmla="val 2489714"/>
            </a:avLst>
          </a:prstGeom>
          <a:ln w="57150">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Curved Connector 76"/>
          <p:cNvCxnSpPr>
            <a:stCxn id="22" idx="0"/>
            <a:endCxn id="32" idx="0"/>
          </p:cNvCxnSpPr>
          <p:nvPr/>
        </p:nvCxnSpPr>
        <p:spPr>
          <a:xfrm rot="16200000" flipH="1">
            <a:off x="6259315" y="3289968"/>
            <a:ext cx="7052" cy="1236842"/>
          </a:xfrm>
          <a:prstGeom prst="curvedConnector3">
            <a:avLst>
              <a:gd name="adj1" fmla="val -3241634"/>
            </a:avLst>
          </a:prstGeom>
          <a:ln w="57150">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0" name="Curved Connector 79"/>
          <p:cNvCxnSpPr>
            <a:stCxn id="32" idx="0"/>
            <a:endCxn id="88" idx="0"/>
          </p:cNvCxnSpPr>
          <p:nvPr/>
        </p:nvCxnSpPr>
        <p:spPr>
          <a:xfrm rot="5400000" flipH="1" flipV="1">
            <a:off x="7124111" y="3155195"/>
            <a:ext cx="513873" cy="999568"/>
          </a:xfrm>
          <a:prstGeom prst="curvedConnector3">
            <a:avLst>
              <a:gd name="adj1" fmla="val 144486"/>
            </a:avLst>
          </a:prstGeom>
          <a:ln w="57150">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Curved Connector 85"/>
          <p:cNvCxnSpPr>
            <a:stCxn id="5" idx="2"/>
            <a:endCxn id="12" idx="4"/>
          </p:cNvCxnSpPr>
          <p:nvPr/>
        </p:nvCxnSpPr>
        <p:spPr>
          <a:xfrm rot="5400000" flipH="1" flipV="1">
            <a:off x="3654765" y="4619973"/>
            <a:ext cx="622911" cy="1015911"/>
          </a:xfrm>
          <a:prstGeom prst="curvedConnector3">
            <a:avLst>
              <a:gd name="adj1" fmla="val -36699"/>
            </a:avLst>
          </a:prstGeom>
          <a:ln w="57150">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Curved Connector 88"/>
          <p:cNvCxnSpPr>
            <a:stCxn id="12" idx="4"/>
            <a:endCxn id="22" idx="4"/>
          </p:cNvCxnSpPr>
          <p:nvPr/>
        </p:nvCxnSpPr>
        <p:spPr>
          <a:xfrm rot="5400000" flipH="1" flipV="1">
            <a:off x="5054515" y="4226567"/>
            <a:ext cx="9566" cy="1170244"/>
          </a:xfrm>
          <a:prstGeom prst="curvedConnector3">
            <a:avLst>
              <a:gd name="adj1" fmla="val -2389714"/>
            </a:avLst>
          </a:prstGeom>
          <a:ln w="57150">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Curved Connector 91"/>
          <p:cNvCxnSpPr>
            <a:stCxn id="22" idx="4"/>
            <a:endCxn id="32" idx="4"/>
          </p:cNvCxnSpPr>
          <p:nvPr/>
        </p:nvCxnSpPr>
        <p:spPr>
          <a:xfrm rot="16200000" flipH="1">
            <a:off x="6259315" y="4192011"/>
            <a:ext cx="7052" cy="1236842"/>
          </a:xfrm>
          <a:prstGeom prst="curvedConnector3">
            <a:avLst>
              <a:gd name="adj1" fmla="val 3341634"/>
            </a:avLst>
          </a:prstGeom>
          <a:ln w="57150">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Curved Connector 94"/>
          <p:cNvCxnSpPr>
            <a:stCxn id="32" idx="4"/>
            <a:endCxn id="49" idx="4"/>
          </p:cNvCxnSpPr>
          <p:nvPr/>
        </p:nvCxnSpPr>
        <p:spPr>
          <a:xfrm rot="16200000" flipH="1">
            <a:off x="7045711" y="4649509"/>
            <a:ext cx="608848" cy="937746"/>
          </a:xfrm>
          <a:prstGeom prst="curvedConnector3">
            <a:avLst>
              <a:gd name="adj1" fmla="val 137546"/>
            </a:avLst>
          </a:prstGeom>
          <a:ln w="57150">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8" name="Curved Connector 97"/>
          <p:cNvCxnSpPr>
            <a:stCxn id="49" idx="4"/>
            <a:endCxn id="60" idx="2"/>
          </p:cNvCxnSpPr>
          <p:nvPr/>
        </p:nvCxnSpPr>
        <p:spPr>
          <a:xfrm rot="16200000" flipH="1">
            <a:off x="8505356" y="4736459"/>
            <a:ext cx="213390" cy="1586087"/>
          </a:xfrm>
          <a:prstGeom prst="curvedConnector3">
            <a:avLst>
              <a:gd name="adj1" fmla="val 180346"/>
            </a:avLst>
          </a:prstGeom>
          <a:ln w="57150">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3336451" y="2574937"/>
            <a:ext cx="1934117" cy="369332"/>
          </a:xfrm>
          <a:prstGeom prst="rect">
            <a:avLst/>
          </a:prstGeom>
          <a:noFill/>
        </p:spPr>
        <p:txBody>
          <a:bodyPr wrap="square" rtlCol="0">
            <a:spAutoFit/>
          </a:bodyPr>
          <a:lstStyle/>
          <a:p>
            <a:pPr algn="ctr"/>
            <a:r>
              <a:rPr lang="en-US" dirty="0">
                <a:solidFill>
                  <a:schemeClr val="accent6"/>
                </a:solidFill>
              </a:rPr>
              <a:t>Analyst</a:t>
            </a:r>
          </a:p>
        </p:txBody>
      </p:sp>
      <p:sp>
        <p:nvSpPr>
          <p:cNvPr id="109" name="TextBox 108"/>
          <p:cNvSpPr txBox="1"/>
          <p:nvPr/>
        </p:nvSpPr>
        <p:spPr>
          <a:xfrm>
            <a:off x="4632234" y="2552198"/>
            <a:ext cx="1934117" cy="369332"/>
          </a:xfrm>
          <a:prstGeom prst="rect">
            <a:avLst/>
          </a:prstGeom>
          <a:noFill/>
        </p:spPr>
        <p:txBody>
          <a:bodyPr wrap="square" rtlCol="0">
            <a:spAutoFit/>
          </a:bodyPr>
          <a:lstStyle/>
          <a:p>
            <a:pPr algn="ctr"/>
            <a:r>
              <a:rPr lang="en-US" dirty="0">
                <a:solidFill>
                  <a:schemeClr val="accent6"/>
                </a:solidFill>
              </a:rPr>
              <a:t>Reviewer</a:t>
            </a:r>
          </a:p>
        </p:txBody>
      </p:sp>
      <p:sp>
        <p:nvSpPr>
          <p:cNvPr id="110" name="TextBox 109"/>
          <p:cNvSpPr txBox="1"/>
          <p:nvPr/>
        </p:nvSpPr>
        <p:spPr>
          <a:xfrm>
            <a:off x="5786002" y="2562663"/>
            <a:ext cx="1934117" cy="369332"/>
          </a:xfrm>
          <a:prstGeom prst="rect">
            <a:avLst/>
          </a:prstGeom>
          <a:noFill/>
        </p:spPr>
        <p:txBody>
          <a:bodyPr wrap="square" rtlCol="0">
            <a:spAutoFit/>
          </a:bodyPr>
          <a:lstStyle/>
          <a:p>
            <a:pPr algn="ctr"/>
            <a:r>
              <a:rPr lang="en-US" dirty="0">
                <a:solidFill>
                  <a:schemeClr val="accent6"/>
                </a:solidFill>
              </a:rPr>
              <a:t>Analyst</a:t>
            </a:r>
          </a:p>
        </p:txBody>
      </p:sp>
      <p:sp>
        <p:nvSpPr>
          <p:cNvPr id="111" name="TextBox 110"/>
          <p:cNvSpPr txBox="1"/>
          <p:nvPr/>
        </p:nvSpPr>
        <p:spPr>
          <a:xfrm>
            <a:off x="6990003" y="5881687"/>
            <a:ext cx="1934117" cy="646331"/>
          </a:xfrm>
          <a:prstGeom prst="rect">
            <a:avLst/>
          </a:prstGeom>
          <a:noFill/>
        </p:spPr>
        <p:txBody>
          <a:bodyPr wrap="square" rtlCol="0">
            <a:spAutoFit/>
          </a:bodyPr>
          <a:lstStyle/>
          <a:p>
            <a:pPr algn="ctr"/>
            <a:r>
              <a:rPr lang="en-US" dirty="0">
                <a:solidFill>
                  <a:schemeClr val="accent6"/>
                </a:solidFill>
              </a:rPr>
              <a:t>Economics </a:t>
            </a:r>
          </a:p>
          <a:p>
            <a:pPr algn="ctr"/>
            <a:r>
              <a:rPr lang="en-US" dirty="0">
                <a:solidFill>
                  <a:schemeClr val="accent6"/>
                </a:solidFill>
              </a:rPr>
              <a:t>Team</a:t>
            </a:r>
          </a:p>
        </p:txBody>
      </p:sp>
      <p:grpSp>
        <p:nvGrpSpPr>
          <p:cNvPr id="63" name="Group 62"/>
          <p:cNvGrpSpPr/>
          <p:nvPr/>
        </p:nvGrpSpPr>
        <p:grpSpPr>
          <a:xfrm>
            <a:off x="7694706" y="3398042"/>
            <a:ext cx="784797" cy="807090"/>
            <a:chOff x="9438515" y="4575944"/>
            <a:chExt cx="1046396" cy="1076120"/>
          </a:xfrm>
        </p:grpSpPr>
        <p:grpSp>
          <p:nvGrpSpPr>
            <p:cNvPr id="64" name="Group 63"/>
            <p:cNvGrpSpPr/>
            <p:nvPr/>
          </p:nvGrpSpPr>
          <p:grpSpPr>
            <a:xfrm>
              <a:off x="9438515" y="4575944"/>
              <a:ext cx="496332" cy="513932"/>
              <a:chOff x="3709087" y="2759514"/>
              <a:chExt cx="1161535" cy="1202724"/>
            </a:xfrm>
          </p:grpSpPr>
          <p:sp>
            <p:nvSpPr>
              <p:cNvPr id="88" name="Oval 87"/>
              <p:cNvSpPr/>
              <p:nvPr/>
            </p:nvSpPr>
            <p:spPr>
              <a:xfrm>
                <a:off x="3709087" y="2759514"/>
                <a:ext cx="1161535" cy="1202724"/>
              </a:xfrm>
              <a:prstGeom prst="ellipse">
                <a:avLst/>
              </a:prstGeom>
              <a:solidFill>
                <a:srgbClr val="FF0000"/>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sp>
            <p:nvSpPr>
              <p:cNvPr id="90" name="Oval 89"/>
              <p:cNvSpPr/>
              <p:nvPr/>
            </p:nvSpPr>
            <p:spPr>
              <a:xfrm>
                <a:off x="4053017" y="3039762"/>
                <a:ext cx="131805" cy="1400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 name="Oval 90"/>
              <p:cNvSpPr/>
              <p:nvPr/>
            </p:nvSpPr>
            <p:spPr>
              <a:xfrm>
                <a:off x="4395916" y="3039762"/>
                <a:ext cx="131805" cy="1400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3" name="Freeform 92"/>
              <p:cNvSpPr/>
              <p:nvPr/>
            </p:nvSpPr>
            <p:spPr>
              <a:xfrm>
                <a:off x="3915032" y="3410743"/>
                <a:ext cx="749643" cy="308559"/>
              </a:xfrm>
              <a:custGeom>
                <a:avLst/>
                <a:gdLst>
                  <a:gd name="connsiteX0" fmla="*/ 0 w 1103870"/>
                  <a:gd name="connsiteY0" fmla="*/ 0 h 454362"/>
                  <a:gd name="connsiteX1" fmla="*/ 296562 w 1103870"/>
                  <a:gd name="connsiteY1" fmla="*/ 395416 h 454362"/>
                  <a:gd name="connsiteX2" fmla="*/ 840259 w 1103870"/>
                  <a:gd name="connsiteY2" fmla="*/ 420130 h 454362"/>
                  <a:gd name="connsiteX3" fmla="*/ 1103870 w 1103870"/>
                  <a:gd name="connsiteY3" fmla="*/ 82378 h 454362"/>
                </a:gdLst>
                <a:ahLst/>
                <a:cxnLst>
                  <a:cxn ang="0">
                    <a:pos x="connsiteX0" y="connsiteY0"/>
                  </a:cxn>
                  <a:cxn ang="0">
                    <a:pos x="connsiteX1" y="connsiteY1"/>
                  </a:cxn>
                  <a:cxn ang="0">
                    <a:pos x="connsiteX2" y="connsiteY2"/>
                  </a:cxn>
                  <a:cxn ang="0">
                    <a:pos x="connsiteX3" y="connsiteY3"/>
                  </a:cxn>
                </a:cxnLst>
                <a:rect l="l" t="t" r="r" b="b"/>
                <a:pathLst>
                  <a:path w="1103870" h="454362">
                    <a:moveTo>
                      <a:pt x="0" y="0"/>
                    </a:moveTo>
                    <a:cubicBezTo>
                      <a:pt x="78259" y="162697"/>
                      <a:pt x="156519" y="325394"/>
                      <a:pt x="296562" y="395416"/>
                    </a:cubicBezTo>
                    <a:cubicBezTo>
                      <a:pt x="436605" y="465438"/>
                      <a:pt x="705708" y="472303"/>
                      <a:pt x="840259" y="420130"/>
                    </a:cubicBezTo>
                    <a:cubicBezTo>
                      <a:pt x="974810" y="367957"/>
                      <a:pt x="1039340" y="225167"/>
                      <a:pt x="1103870" y="8237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67" name="Group 66"/>
            <p:cNvGrpSpPr/>
            <p:nvPr/>
          </p:nvGrpSpPr>
          <p:grpSpPr>
            <a:xfrm>
              <a:off x="9438515" y="5138132"/>
              <a:ext cx="496332" cy="513932"/>
              <a:chOff x="3709087" y="2759514"/>
              <a:chExt cx="1161535" cy="1202724"/>
            </a:xfrm>
          </p:grpSpPr>
          <p:sp>
            <p:nvSpPr>
              <p:cNvPr id="83" name="Oval 82"/>
              <p:cNvSpPr/>
              <p:nvPr/>
            </p:nvSpPr>
            <p:spPr>
              <a:xfrm>
                <a:off x="3709087" y="2759514"/>
                <a:ext cx="1161535" cy="1202724"/>
              </a:xfrm>
              <a:prstGeom prst="ellipse">
                <a:avLst/>
              </a:prstGeom>
              <a:solidFill>
                <a:srgbClr val="FF0000"/>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sp>
            <p:nvSpPr>
              <p:cNvPr id="84" name="Oval 83"/>
              <p:cNvSpPr/>
              <p:nvPr/>
            </p:nvSpPr>
            <p:spPr>
              <a:xfrm>
                <a:off x="4053017" y="3039762"/>
                <a:ext cx="131805" cy="1400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5" name="Oval 84"/>
              <p:cNvSpPr/>
              <p:nvPr/>
            </p:nvSpPr>
            <p:spPr>
              <a:xfrm>
                <a:off x="4395916" y="3039762"/>
                <a:ext cx="131805" cy="1400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7" name="Freeform 86"/>
              <p:cNvSpPr/>
              <p:nvPr/>
            </p:nvSpPr>
            <p:spPr>
              <a:xfrm>
                <a:off x="3915032" y="3410743"/>
                <a:ext cx="749643" cy="308559"/>
              </a:xfrm>
              <a:custGeom>
                <a:avLst/>
                <a:gdLst>
                  <a:gd name="connsiteX0" fmla="*/ 0 w 1103870"/>
                  <a:gd name="connsiteY0" fmla="*/ 0 h 454362"/>
                  <a:gd name="connsiteX1" fmla="*/ 296562 w 1103870"/>
                  <a:gd name="connsiteY1" fmla="*/ 395416 h 454362"/>
                  <a:gd name="connsiteX2" fmla="*/ 840259 w 1103870"/>
                  <a:gd name="connsiteY2" fmla="*/ 420130 h 454362"/>
                  <a:gd name="connsiteX3" fmla="*/ 1103870 w 1103870"/>
                  <a:gd name="connsiteY3" fmla="*/ 82378 h 454362"/>
                </a:gdLst>
                <a:ahLst/>
                <a:cxnLst>
                  <a:cxn ang="0">
                    <a:pos x="connsiteX0" y="connsiteY0"/>
                  </a:cxn>
                  <a:cxn ang="0">
                    <a:pos x="connsiteX1" y="connsiteY1"/>
                  </a:cxn>
                  <a:cxn ang="0">
                    <a:pos x="connsiteX2" y="connsiteY2"/>
                  </a:cxn>
                  <a:cxn ang="0">
                    <a:pos x="connsiteX3" y="connsiteY3"/>
                  </a:cxn>
                </a:cxnLst>
                <a:rect l="l" t="t" r="r" b="b"/>
                <a:pathLst>
                  <a:path w="1103870" h="454362">
                    <a:moveTo>
                      <a:pt x="0" y="0"/>
                    </a:moveTo>
                    <a:cubicBezTo>
                      <a:pt x="78259" y="162697"/>
                      <a:pt x="156519" y="325394"/>
                      <a:pt x="296562" y="395416"/>
                    </a:cubicBezTo>
                    <a:cubicBezTo>
                      <a:pt x="436605" y="465438"/>
                      <a:pt x="705708" y="472303"/>
                      <a:pt x="840259" y="420130"/>
                    </a:cubicBezTo>
                    <a:cubicBezTo>
                      <a:pt x="974810" y="367957"/>
                      <a:pt x="1039340" y="225167"/>
                      <a:pt x="1103870" y="8237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69" name="Group 68"/>
            <p:cNvGrpSpPr/>
            <p:nvPr/>
          </p:nvGrpSpPr>
          <p:grpSpPr>
            <a:xfrm>
              <a:off x="9983716" y="5135837"/>
              <a:ext cx="496332" cy="513932"/>
              <a:chOff x="3709087" y="2759514"/>
              <a:chExt cx="1161535" cy="1202724"/>
            </a:xfrm>
          </p:grpSpPr>
          <p:sp>
            <p:nvSpPr>
              <p:cNvPr id="78" name="Oval 77"/>
              <p:cNvSpPr/>
              <p:nvPr/>
            </p:nvSpPr>
            <p:spPr>
              <a:xfrm>
                <a:off x="3709087" y="2759514"/>
                <a:ext cx="1161535" cy="1202724"/>
              </a:xfrm>
              <a:prstGeom prst="ellipse">
                <a:avLst/>
              </a:prstGeom>
              <a:solidFill>
                <a:srgbClr val="FF0000"/>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sp>
            <p:nvSpPr>
              <p:cNvPr id="79" name="Oval 78"/>
              <p:cNvSpPr/>
              <p:nvPr/>
            </p:nvSpPr>
            <p:spPr>
              <a:xfrm>
                <a:off x="4053017" y="3039762"/>
                <a:ext cx="131805" cy="1400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1" name="Oval 80"/>
              <p:cNvSpPr/>
              <p:nvPr/>
            </p:nvSpPr>
            <p:spPr>
              <a:xfrm>
                <a:off x="4395916" y="3039762"/>
                <a:ext cx="131805" cy="1400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2" name="Freeform 81"/>
              <p:cNvSpPr/>
              <p:nvPr/>
            </p:nvSpPr>
            <p:spPr>
              <a:xfrm>
                <a:off x="3915032" y="3410743"/>
                <a:ext cx="749643" cy="308559"/>
              </a:xfrm>
              <a:custGeom>
                <a:avLst/>
                <a:gdLst>
                  <a:gd name="connsiteX0" fmla="*/ 0 w 1103870"/>
                  <a:gd name="connsiteY0" fmla="*/ 0 h 454362"/>
                  <a:gd name="connsiteX1" fmla="*/ 296562 w 1103870"/>
                  <a:gd name="connsiteY1" fmla="*/ 395416 h 454362"/>
                  <a:gd name="connsiteX2" fmla="*/ 840259 w 1103870"/>
                  <a:gd name="connsiteY2" fmla="*/ 420130 h 454362"/>
                  <a:gd name="connsiteX3" fmla="*/ 1103870 w 1103870"/>
                  <a:gd name="connsiteY3" fmla="*/ 82378 h 454362"/>
                </a:gdLst>
                <a:ahLst/>
                <a:cxnLst>
                  <a:cxn ang="0">
                    <a:pos x="connsiteX0" y="connsiteY0"/>
                  </a:cxn>
                  <a:cxn ang="0">
                    <a:pos x="connsiteX1" y="connsiteY1"/>
                  </a:cxn>
                  <a:cxn ang="0">
                    <a:pos x="connsiteX2" y="connsiteY2"/>
                  </a:cxn>
                  <a:cxn ang="0">
                    <a:pos x="connsiteX3" y="connsiteY3"/>
                  </a:cxn>
                </a:cxnLst>
                <a:rect l="l" t="t" r="r" b="b"/>
                <a:pathLst>
                  <a:path w="1103870" h="454362">
                    <a:moveTo>
                      <a:pt x="0" y="0"/>
                    </a:moveTo>
                    <a:cubicBezTo>
                      <a:pt x="78259" y="162697"/>
                      <a:pt x="156519" y="325394"/>
                      <a:pt x="296562" y="395416"/>
                    </a:cubicBezTo>
                    <a:cubicBezTo>
                      <a:pt x="436605" y="465438"/>
                      <a:pt x="705708" y="472303"/>
                      <a:pt x="840259" y="420130"/>
                    </a:cubicBezTo>
                    <a:cubicBezTo>
                      <a:pt x="974810" y="367957"/>
                      <a:pt x="1039340" y="225167"/>
                      <a:pt x="1103870" y="8237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70" name="Group 69"/>
            <p:cNvGrpSpPr/>
            <p:nvPr/>
          </p:nvGrpSpPr>
          <p:grpSpPr>
            <a:xfrm>
              <a:off x="9988579" y="4575944"/>
              <a:ext cx="496332" cy="513932"/>
              <a:chOff x="3709087" y="2759514"/>
              <a:chExt cx="1161535" cy="1202724"/>
            </a:xfrm>
          </p:grpSpPr>
          <p:sp>
            <p:nvSpPr>
              <p:cNvPr id="72" name="Oval 71"/>
              <p:cNvSpPr/>
              <p:nvPr/>
            </p:nvSpPr>
            <p:spPr>
              <a:xfrm>
                <a:off x="3709087" y="2759514"/>
                <a:ext cx="1161535" cy="1202724"/>
              </a:xfrm>
              <a:prstGeom prst="ellipse">
                <a:avLst/>
              </a:prstGeom>
              <a:solidFill>
                <a:srgbClr val="FF0000"/>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sp>
            <p:nvSpPr>
              <p:cNvPr id="73" name="Oval 72"/>
              <p:cNvSpPr/>
              <p:nvPr/>
            </p:nvSpPr>
            <p:spPr>
              <a:xfrm>
                <a:off x="4053017" y="3039762"/>
                <a:ext cx="131805" cy="1400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5" name="Oval 74"/>
              <p:cNvSpPr/>
              <p:nvPr/>
            </p:nvSpPr>
            <p:spPr>
              <a:xfrm>
                <a:off x="4395916" y="3039762"/>
                <a:ext cx="131805" cy="1400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6" name="Freeform 75"/>
              <p:cNvSpPr/>
              <p:nvPr/>
            </p:nvSpPr>
            <p:spPr>
              <a:xfrm>
                <a:off x="3915032" y="3410743"/>
                <a:ext cx="749643" cy="308559"/>
              </a:xfrm>
              <a:custGeom>
                <a:avLst/>
                <a:gdLst>
                  <a:gd name="connsiteX0" fmla="*/ 0 w 1103870"/>
                  <a:gd name="connsiteY0" fmla="*/ 0 h 454362"/>
                  <a:gd name="connsiteX1" fmla="*/ 296562 w 1103870"/>
                  <a:gd name="connsiteY1" fmla="*/ 395416 h 454362"/>
                  <a:gd name="connsiteX2" fmla="*/ 840259 w 1103870"/>
                  <a:gd name="connsiteY2" fmla="*/ 420130 h 454362"/>
                  <a:gd name="connsiteX3" fmla="*/ 1103870 w 1103870"/>
                  <a:gd name="connsiteY3" fmla="*/ 82378 h 454362"/>
                </a:gdLst>
                <a:ahLst/>
                <a:cxnLst>
                  <a:cxn ang="0">
                    <a:pos x="connsiteX0" y="connsiteY0"/>
                  </a:cxn>
                  <a:cxn ang="0">
                    <a:pos x="connsiteX1" y="connsiteY1"/>
                  </a:cxn>
                  <a:cxn ang="0">
                    <a:pos x="connsiteX2" y="connsiteY2"/>
                  </a:cxn>
                  <a:cxn ang="0">
                    <a:pos x="connsiteX3" y="connsiteY3"/>
                  </a:cxn>
                </a:cxnLst>
                <a:rect l="l" t="t" r="r" b="b"/>
                <a:pathLst>
                  <a:path w="1103870" h="454362">
                    <a:moveTo>
                      <a:pt x="0" y="0"/>
                    </a:moveTo>
                    <a:cubicBezTo>
                      <a:pt x="78259" y="162697"/>
                      <a:pt x="156519" y="325394"/>
                      <a:pt x="296562" y="395416"/>
                    </a:cubicBezTo>
                    <a:cubicBezTo>
                      <a:pt x="436605" y="465438"/>
                      <a:pt x="705708" y="472303"/>
                      <a:pt x="840259" y="420130"/>
                    </a:cubicBezTo>
                    <a:cubicBezTo>
                      <a:pt x="974810" y="367957"/>
                      <a:pt x="1039340" y="225167"/>
                      <a:pt x="1103870" y="8237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cxnSp>
        <p:nvCxnSpPr>
          <p:cNvPr id="94" name="Curved Connector 93"/>
          <p:cNvCxnSpPr>
            <a:stCxn id="88" idx="0"/>
            <a:endCxn id="61" idx="0"/>
          </p:cNvCxnSpPr>
          <p:nvPr/>
        </p:nvCxnSpPr>
        <p:spPr>
          <a:xfrm rot="5400000" flipH="1" flipV="1">
            <a:off x="8615592" y="2644638"/>
            <a:ext cx="18642" cy="1488166"/>
          </a:xfrm>
          <a:prstGeom prst="curvedConnector3">
            <a:avLst>
              <a:gd name="adj1" fmla="val 1326263"/>
            </a:avLst>
          </a:prstGeom>
          <a:ln w="57150">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36548" y="2440337"/>
            <a:ext cx="1934117" cy="646331"/>
          </a:xfrm>
          <a:prstGeom prst="rect">
            <a:avLst/>
          </a:prstGeom>
          <a:noFill/>
        </p:spPr>
        <p:txBody>
          <a:bodyPr wrap="square" rtlCol="0">
            <a:spAutoFit/>
          </a:bodyPr>
          <a:lstStyle/>
          <a:p>
            <a:pPr algn="ctr"/>
            <a:r>
              <a:rPr lang="en-US" dirty="0">
                <a:solidFill>
                  <a:schemeClr val="accent6"/>
                </a:solidFill>
              </a:rPr>
              <a:t>Consistency Review</a:t>
            </a:r>
          </a:p>
        </p:txBody>
      </p:sp>
    </p:spTree>
    <p:extLst>
      <p:ext uri="{BB962C8B-B14F-4D97-AF65-F5344CB8AC3E}">
        <p14:creationId xmlns:p14="http://schemas.microsoft.com/office/powerpoint/2010/main" val="7362353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6">
                    <a:lumMod val="75000"/>
                  </a:schemeClr>
                </a:solidFill>
              </a:rPr>
              <a:t>Scientific &amp; Technical Support for CAPS</a:t>
            </a:r>
            <a:endParaRPr lang="en-US" b="1" dirty="0">
              <a:solidFill>
                <a:schemeClr val="accent6">
                  <a:lumMod val="75000"/>
                </a:schemeClr>
              </a:solidFill>
            </a:endParaRPr>
          </a:p>
        </p:txBody>
      </p:sp>
      <p:sp>
        <p:nvSpPr>
          <p:cNvPr id="3" name="Content Placeholder 2"/>
          <p:cNvSpPr>
            <a:spLocks noGrp="1"/>
          </p:cNvSpPr>
          <p:nvPr>
            <p:ph idx="1"/>
          </p:nvPr>
        </p:nvSpPr>
        <p:spPr/>
        <p:txBody>
          <a:bodyPr>
            <a:normAutofit/>
          </a:bodyPr>
          <a:lstStyle/>
          <a:p>
            <a:r>
              <a:rPr lang="en-US" b="1" dirty="0" smtClean="0"/>
              <a:t>Priority Pest List </a:t>
            </a:r>
            <a:r>
              <a:rPr lang="en-US" dirty="0" smtClean="0"/>
              <a:t>– evaluate potential pests (OPEP); develop list;  prepare and present relevant analyses </a:t>
            </a:r>
          </a:p>
          <a:p>
            <a:r>
              <a:rPr lang="en-US" b="1" dirty="0" smtClean="0"/>
              <a:t>Approved Methods for Pest Survey</a:t>
            </a:r>
            <a:r>
              <a:rPr lang="en-US" dirty="0" smtClean="0"/>
              <a:t> (AMPS) – develop practical science-based survey methods  </a:t>
            </a:r>
          </a:p>
          <a:p>
            <a:r>
              <a:rPr lang="en-US" b="1" dirty="0" smtClean="0"/>
              <a:t>Datasheets</a:t>
            </a:r>
            <a:r>
              <a:rPr lang="en-US" dirty="0" smtClean="0"/>
              <a:t> – provide pest info and survey guidance to support survey</a:t>
            </a:r>
          </a:p>
          <a:p>
            <a:r>
              <a:rPr lang="en-US" b="1" dirty="0" smtClean="0"/>
              <a:t>Risk maps – </a:t>
            </a:r>
            <a:r>
              <a:rPr lang="en-US" dirty="0" smtClean="0"/>
              <a:t>develop climate suitability and phenology maps to support surveys</a:t>
            </a:r>
            <a:endParaRPr lang="en-US" b="1" dirty="0" smtClean="0"/>
          </a:p>
          <a:p>
            <a:r>
              <a:rPr lang="en-US" b="1" dirty="0" smtClean="0"/>
              <a:t>Coordinate research needs and provide ad hoc </a:t>
            </a:r>
            <a:r>
              <a:rPr lang="en-US" b="1" dirty="0"/>
              <a:t>s</a:t>
            </a:r>
            <a:r>
              <a:rPr lang="en-US" b="1" dirty="0" smtClean="0"/>
              <a:t>cience </a:t>
            </a:r>
            <a:r>
              <a:rPr lang="en-US" b="1" dirty="0"/>
              <a:t>s</a:t>
            </a:r>
            <a:r>
              <a:rPr lang="en-US" b="1" dirty="0" smtClean="0"/>
              <a:t>upport </a:t>
            </a:r>
            <a:r>
              <a:rPr lang="en-US" dirty="0" smtClean="0"/>
              <a:t>(e.g., pollinator </a:t>
            </a:r>
            <a:r>
              <a:rPr lang="en-US" dirty="0" err="1" smtClean="0"/>
              <a:t>bycatch</a:t>
            </a:r>
            <a:r>
              <a:rPr lang="en-US" sz="2000" dirty="0" smtClean="0"/>
              <a:t>, </a:t>
            </a:r>
            <a:r>
              <a:rPr lang="en-US" dirty="0" err="1" smtClean="0"/>
              <a:t>Fluon</a:t>
            </a:r>
            <a:r>
              <a:rPr lang="en-US" dirty="0" smtClean="0"/>
              <a:t> </a:t>
            </a:r>
            <a:r>
              <a:rPr lang="en-US" dirty="0"/>
              <a:t>application </a:t>
            </a:r>
            <a:r>
              <a:rPr lang="en-US" dirty="0" smtClean="0"/>
              <a:t>guidance)</a:t>
            </a:r>
            <a:endParaRPr lang="en-US" sz="2000" dirty="0"/>
          </a:p>
          <a:p>
            <a:endParaRPr lang="en-US" dirty="0" smtClean="0"/>
          </a:p>
        </p:txBody>
      </p:sp>
    </p:spTree>
    <p:extLst>
      <p:ext uri="{BB962C8B-B14F-4D97-AF65-F5344CB8AC3E}">
        <p14:creationId xmlns:p14="http://schemas.microsoft.com/office/powerpoint/2010/main" val="4822337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533400"/>
            <a:ext cx="8229600" cy="533400"/>
          </a:xfrm>
        </p:spPr>
        <p:txBody>
          <a:bodyPr>
            <a:noAutofit/>
          </a:bodyPr>
          <a:lstStyle/>
          <a:p>
            <a:r>
              <a:rPr lang="en-US" b="1" dirty="0" smtClean="0">
                <a:solidFill>
                  <a:srgbClr val="008000"/>
                </a:solidFill>
              </a:rPr>
              <a:t>Model Results</a:t>
            </a:r>
            <a:endParaRPr lang="en-US" b="1" dirty="0">
              <a:solidFill>
                <a:srgbClr val="008000"/>
              </a:solidFill>
            </a:endParaRPr>
          </a:p>
        </p:txBody>
      </p:sp>
      <p:sp>
        <p:nvSpPr>
          <p:cNvPr id="3" name="Content Placeholder 2"/>
          <p:cNvSpPr>
            <a:spLocks noGrp="1"/>
          </p:cNvSpPr>
          <p:nvPr>
            <p:ph idx="1"/>
          </p:nvPr>
        </p:nvSpPr>
        <p:spPr>
          <a:xfrm>
            <a:off x="571500" y="1638300"/>
            <a:ext cx="11049000" cy="4705350"/>
          </a:xfrm>
        </p:spPr>
        <p:txBody>
          <a:bodyPr>
            <a:normAutofit/>
          </a:bodyPr>
          <a:lstStyle/>
          <a:p>
            <a:pPr>
              <a:spcBef>
                <a:spcPts val="1200"/>
              </a:spcBef>
              <a:spcAft>
                <a:spcPts val="600"/>
              </a:spcAft>
            </a:pPr>
            <a:r>
              <a:rPr lang="en-US" dirty="0"/>
              <a:t>Best predictor of pest behavior in the United States is behavior outside the U.S. and the level  of control/ research on the organism, </a:t>
            </a:r>
            <a:r>
              <a:rPr lang="en-US" b="1" dirty="0">
                <a:solidFill>
                  <a:srgbClr val="008000"/>
                </a:solidFill>
              </a:rPr>
              <a:t>when the pest has been introduced into novel areas</a:t>
            </a:r>
            <a:endParaRPr lang="en-US" dirty="0">
              <a:solidFill>
                <a:srgbClr val="008000"/>
              </a:solidFill>
            </a:endParaRPr>
          </a:p>
          <a:p>
            <a:pPr>
              <a:spcBef>
                <a:spcPts val="1200"/>
              </a:spcBef>
              <a:spcAft>
                <a:spcPts val="600"/>
              </a:spcAft>
            </a:pPr>
            <a:r>
              <a:rPr lang="en-US" dirty="0" smtClean="0"/>
              <a:t>Specific </a:t>
            </a:r>
            <a:r>
              <a:rPr lang="en-US" dirty="0"/>
              <a:t>biological characteristics are not as important in predicting </a:t>
            </a:r>
            <a:r>
              <a:rPr lang="en-US" dirty="0" smtClean="0"/>
              <a:t>impact</a:t>
            </a:r>
            <a:endParaRPr lang="en-US" sz="1400" dirty="0"/>
          </a:p>
          <a:p>
            <a:pPr>
              <a:spcBef>
                <a:spcPts val="1200"/>
              </a:spcBef>
            </a:pPr>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2400" dirty="0"/>
          </a:p>
          <a:p>
            <a:endParaRPr lang="en-US" sz="2400" dirty="0"/>
          </a:p>
          <a:p>
            <a:endParaRPr lang="en-US" sz="2400" dirty="0"/>
          </a:p>
          <a:p>
            <a:endParaRPr lang="en-US" sz="2400" dirty="0"/>
          </a:p>
          <a:p>
            <a:endParaRPr lang="en-US" sz="2400" dirty="0"/>
          </a:p>
          <a:p>
            <a:endParaRPr lang="en-US" dirty="0"/>
          </a:p>
          <a:p>
            <a:endParaRPr lang="en-US" dirty="0" smtClean="0"/>
          </a:p>
          <a:p>
            <a:endParaRPr lang="en-US" dirty="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4789363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533400"/>
            <a:ext cx="8229600" cy="533400"/>
          </a:xfrm>
        </p:spPr>
        <p:txBody>
          <a:bodyPr>
            <a:noAutofit/>
          </a:bodyPr>
          <a:lstStyle/>
          <a:p>
            <a:r>
              <a:rPr lang="en-US" b="1" dirty="0" smtClean="0">
                <a:solidFill>
                  <a:srgbClr val="008000"/>
                </a:solidFill>
              </a:rPr>
              <a:t>Model Results (cont.)</a:t>
            </a:r>
            <a:endParaRPr lang="en-US" b="1" dirty="0">
              <a:solidFill>
                <a:srgbClr val="008000"/>
              </a:solidFill>
            </a:endParaRPr>
          </a:p>
        </p:txBody>
      </p:sp>
      <p:sp>
        <p:nvSpPr>
          <p:cNvPr id="3" name="Content Placeholder 2"/>
          <p:cNvSpPr>
            <a:spLocks noGrp="1"/>
          </p:cNvSpPr>
          <p:nvPr>
            <p:ph idx="1"/>
          </p:nvPr>
        </p:nvSpPr>
        <p:spPr>
          <a:xfrm>
            <a:off x="571500" y="1981200"/>
            <a:ext cx="10629900" cy="3581400"/>
          </a:xfrm>
        </p:spPr>
        <p:txBody>
          <a:bodyPr>
            <a:normAutofit/>
          </a:bodyPr>
          <a:lstStyle/>
          <a:p>
            <a:pPr>
              <a:buFont typeface="Wingdings" panose="05000000000000000000" pitchFamily="2" charset="2"/>
              <a:buChar char="Ø"/>
            </a:pPr>
            <a:r>
              <a:rPr lang="en-US" sz="2800" dirty="0">
                <a:solidFill>
                  <a:schemeClr val="accent6">
                    <a:lumMod val="75000"/>
                  </a:schemeClr>
                </a:solidFill>
              </a:rPr>
              <a:t>If a pest has </a:t>
            </a:r>
            <a:r>
              <a:rPr lang="en-US" sz="2800" b="1" u="sng" dirty="0">
                <a:solidFill>
                  <a:schemeClr val="accent6">
                    <a:lumMod val="75000"/>
                  </a:schemeClr>
                </a:solidFill>
              </a:rPr>
              <a:t>not</a:t>
            </a:r>
            <a:r>
              <a:rPr lang="en-US" sz="2800" dirty="0">
                <a:solidFill>
                  <a:schemeClr val="accent6">
                    <a:lumMod val="75000"/>
                  </a:schemeClr>
                </a:solidFill>
              </a:rPr>
              <a:t> been introduced into a novel area, </a:t>
            </a:r>
            <a:r>
              <a:rPr lang="en-US" sz="2800" dirty="0" smtClean="0">
                <a:solidFill>
                  <a:schemeClr val="accent6">
                    <a:lumMod val="75000"/>
                  </a:schemeClr>
                </a:solidFill>
              </a:rPr>
              <a:t>the model should generally not be used to make a prediction (unless it is clearly a pest in its native range)</a:t>
            </a:r>
          </a:p>
          <a:p>
            <a:pPr>
              <a:buFont typeface="Wingdings" panose="05000000000000000000" pitchFamily="2" charset="2"/>
              <a:buChar char="Ø"/>
            </a:pPr>
            <a:endParaRPr lang="en-US" sz="2800" dirty="0">
              <a:solidFill>
                <a:schemeClr val="accent6">
                  <a:lumMod val="75000"/>
                </a:schemeClr>
              </a:solidFill>
            </a:endParaRPr>
          </a:p>
          <a:p>
            <a:pPr marL="0" indent="0">
              <a:buNone/>
            </a:pPr>
            <a:endParaRPr lang="en-US" sz="2800" dirty="0">
              <a:solidFill>
                <a:schemeClr val="accent6">
                  <a:lumMod val="75000"/>
                </a:schemeClr>
              </a:solidFill>
            </a:endParaRP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2400" dirty="0"/>
          </a:p>
          <a:p>
            <a:endParaRPr lang="en-US" sz="2400" dirty="0"/>
          </a:p>
          <a:p>
            <a:endParaRPr lang="en-US" sz="2400" dirty="0"/>
          </a:p>
          <a:p>
            <a:endParaRPr lang="en-US" sz="2400" dirty="0"/>
          </a:p>
          <a:p>
            <a:endParaRPr lang="en-US" sz="2400" dirty="0"/>
          </a:p>
          <a:p>
            <a:endParaRPr lang="en-US" dirty="0"/>
          </a:p>
          <a:p>
            <a:endParaRPr lang="en-US" dirty="0" smtClean="0"/>
          </a:p>
          <a:p>
            <a:endParaRPr lang="en-US" dirty="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5604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59377">
            <a:off x="6326825" y="3331895"/>
            <a:ext cx="4199521" cy="3286125"/>
          </a:xfrm>
          <a:prstGeom prst="rect">
            <a:avLst/>
          </a:prstGeom>
        </p:spPr>
      </p:pic>
      <p:sp>
        <p:nvSpPr>
          <p:cNvPr id="6" name="Rectangle 5"/>
          <p:cNvSpPr/>
          <p:nvPr/>
        </p:nvSpPr>
        <p:spPr>
          <a:xfrm>
            <a:off x="952501" y="990600"/>
            <a:ext cx="10109470" cy="2554545"/>
          </a:xfrm>
          <a:prstGeom prst="rect">
            <a:avLst/>
          </a:prstGeom>
        </p:spPr>
        <p:txBody>
          <a:bodyPr wrap="square">
            <a:spAutoFit/>
          </a:bodyPr>
          <a:lstStyle/>
          <a:p>
            <a:pPr>
              <a:spcAft>
                <a:spcPts val="1800"/>
              </a:spcAft>
            </a:pPr>
            <a:r>
              <a:rPr lang="en-US" sz="3200" dirty="0">
                <a:latin typeface="Arial" panose="020B0604020202020204" pitchFamily="34" charset="0"/>
                <a:cs typeface="Arial" panose="020B0604020202020204" pitchFamily="34" charset="0"/>
              </a:rPr>
              <a:t>By focusing on those organisms that we determine have a </a:t>
            </a:r>
            <a:r>
              <a:rPr lang="en-US" sz="3200" b="1" dirty="0">
                <a:latin typeface="Arial" panose="020B0604020202020204" pitchFamily="34" charset="0"/>
                <a:cs typeface="Arial" panose="020B0604020202020204" pitchFamily="34" charset="0"/>
              </a:rPr>
              <a:t>high probability </a:t>
            </a:r>
            <a:r>
              <a:rPr lang="en-US" sz="3200" dirty="0">
                <a:latin typeface="Arial" panose="020B0604020202020204" pitchFamily="34" charset="0"/>
                <a:cs typeface="Arial" panose="020B0604020202020204" pitchFamily="34" charset="0"/>
              </a:rPr>
              <a:t>of causing </a:t>
            </a:r>
            <a:r>
              <a:rPr lang="en-US" sz="3200" b="1" dirty="0">
                <a:solidFill>
                  <a:srgbClr val="008000"/>
                </a:solidFill>
                <a:latin typeface="Arial" panose="020B0604020202020204" pitchFamily="34" charset="0"/>
                <a:cs typeface="Arial" panose="020B0604020202020204" pitchFamily="34" charset="0"/>
              </a:rPr>
              <a:t>serious impacts</a:t>
            </a:r>
            <a:r>
              <a:rPr lang="en-US" sz="3200" dirty="0">
                <a:latin typeface="Arial" panose="020B0604020202020204" pitchFamily="34" charset="0"/>
                <a:cs typeface="Arial" panose="020B0604020202020204" pitchFamily="34" charset="0"/>
              </a:rPr>
              <a:t>, </a:t>
            </a:r>
            <a:r>
              <a:rPr lang="en-US" sz="3200" i="1" dirty="0" smtClean="0">
                <a:latin typeface="Arial" panose="020B0604020202020204" pitchFamily="34" charset="0"/>
                <a:cs typeface="Arial" panose="020B0604020202020204" pitchFamily="34" charset="0"/>
              </a:rPr>
              <a:t>and </a:t>
            </a:r>
            <a:r>
              <a:rPr lang="en-US" sz="3200" b="1" dirty="0" smtClean="0">
                <a:solidFill>
                  <a:schemeClr val="accent6"/>
                </a:solidFill>
                <a:latin typeface="Arial" panose="020B0604020202020204" pitchFamily="34" charset="0"/>
                <a:cs typeface="Arial" panose="020B0604020202020204" pitchFamily="34" charset="0"/>
              </a:rPr>
              <a:t>likely to establish</a:t>
            </a:r>
            <a:r>
              <a:rPr lang="en-US" sz="3200" dirty="0" smtClean="0">
                <a:latin typeface="Arial" panose="020B0604020202020204" pitchFamily="34" charset="0"/>
                <a:cs typeface="Arial" panose="020B0604020202020204" pitchFamily="34" charset="0"/>
              </a:rPr>
              <a:t>, we </a:t>
            </a:r>
            <a:r>
              <a:rPr lang="en-US" sz="3200" dirty="0">
                <a:latin typeface="Arial" panose="020B0604020202020204" pitchFamily="34" charset="0"/>
                <a:cs typeface="Arial" panose="020B0604020202020204" pitchFamily="34" charset="0"/>
              </a:rPr>
              <a:t>can </a:t>
            </a:r>
            <a:r>
              <a:rPr lang="en-US" sz="3200" b="1" dirty="0">
                <a:latin typeface="Arial" panose="020B0604020202020204" pitchFamily="34" charset="0"/>
                <a:cs typeface="Arial" panose="020B0604020202020204" pitchFamily="34" charset="0"/>
              </a:rPr>
              <a:t>free up resources </a:t>
            </a:r>
            <a:r>
              <a:rPr lang="en-US" sz="3200" dirty="0">
                <a:latin typeface="Arial" panose="020B0604020202020204" pitchFamily="34" charset="0"/>
                <a:cs typeface="Arial" panose="020B0604020202020204" pitchFamily="34" charset="0"/>
              </a:rPr>
              <a:t>that can then be spent on those pests that will inevitably surprise us. </a:t>
            </a:r>
          </a:p>
        </p:txBody>
      </p:sp>
    </p:spTree>
    <p:extLst>
      <p:ext uri="{BB962C8B-B14F-4D97-AF65-F5344CB8AC3E}">
        <p14:creationId xmlns:p14="http://schemas.microsoft.com/office/powerpoint/2010/main" val="691649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914400" indent="-914400">
              <a:buFont typeface="Arial" panose="020B0604020202020204" pitchFamily="34" charset="0"/>
              <a:buChar char="•"/>
            </a:pPr>
            <a:endParaRPr lang="en-US" dirty="0">
              <a:latin typeface="Calibri" panose="020F0502020204030204" pitchFamily="34" charset="0"/>
            </a:endParaRPr>
          </a:p>
          <a:p>
            <a:pPr marL="0" indent="0">
              <a:buNone/>
            </a:pPr>
            <a:r>
              <a:rPr lang="en-US" dirty="0" smtClean="0">
                <a:latin typeface="Calibri" panose="020F0502020204030204" pitchFamily="34" charset="0"/>
              </a:rPr>
              <a:t>Pests are scored </a:t>
            </a:r>
            <a:r>
              <a:rPr lang="en-US" dirty="0">
                <a:latin typeface="Calibri" panose="020F0502020204030204" pitchFamily="34" charset="0"/>
              </a:rPr>
              <a:t>based on </a:t>
            </a:r>
            <a:r>
              <a:rPr lang="en-US" dirty="0" smtClean="0">
                <a:latin typeface="Calibri" panose="020F0502020204030204" pitchFamily="34" charset="0"/>
              </a:rPr>
              <a:t>how </a:t>
            </a:r>
            <a:r>
              <a:rPr lang="en-US" dirty="0">
                <a:latin typeface="Calibri" panose="020F0502020204030204" pitchFamily="34" charset="0"/>
              </a:rPr>
              <a:t>predictive each </a:t>
            </a:r>
            <a:r>
              <a:rPr lang="en-US" dirty="0" smtClean="0">
                <a:latin typeface="Calibri" panose="020F0502020204030204" pitchFamily="34" charset="0"/>
              </a:rPr>
              <a:t>question </a:t>
            </a:r>
            <a:r>
              <a:rPr lang="en-US" dirty="0">
                <a:latin typeface="Calibri" panose="020F0502020204030204" pitchFamily="34" charset="0"/>
              </a:rPr>
              <a:t>is; the most predictive </a:t>
            </a:r>
            <a:r>
              <a:rPr lang="en-US" dirty="0" smtClean="0">
                <a:latin typeface="Calibri" panose="020F0502020204030204" pitchFamily="34" charset="0"/>
              </a:rPr>
              <a:t>questions have the </a:t>
            </a:r>
            <a:r>
              <a:rPr lang="en-US" dirty="0">
                <a:latin typeface="Calibri" panose="020F0502020204030204" pitchFamily="34" charset="0"/>
              </a:rPr>
              <a:t>greatest </a:t>
            </a:r>
            <a:r>
              <a:rPr lang="en-US" dirty="0" smtClean="0">
                <a:latin typeface="Calibri" panose="020F0502020204030204" pitchFamily="34" charset="0"/>
              </a:rPr>
              <a:t>weight.</a:t>
            </a:r>
          </a:p>
          <a:p>
            <a:pPr marL="0" indent="0">
              <a:buNone/>
            </a:pPr>
            <a:endParaRPr lang="en-US" dirty="0">
              <a:latin typeface="Calibri" panose="020F0502020204030204" pitchFamily="34" charset="0"/>
            </a:endParaRPr>
          </a:p>
          <a:p>
            <a:pPr marL="0" indent="0">
              <a:buNone/>
            </a:pPr>
            <a:r>
              <a:rPr lang="en-US" dirty="0" smtClean="0">
                <a:latin typeface="Calibri" panose="020F0502020204030204" pitchFamily="34" charset="0"/>
              </a:rPr>
              <a:t>Model also considers production practices and availability of tools in the United States that would likely be effective at mitigating the pest   </a:t>
            </a:r>
          </a:p>
          <a:p>
            <a:pPr marL="0" indent="0">
              <a:buNone/>
            </a:pPr>
            <a:endParaRPr lang="en-US" dirty="0">
              <a:latin typeface="Calibri" panose="020F0502020204030204" pitchFamily="34" charset="0"/>
            </a:endParaRPr>
          </a:p>
        </p:txBody>
      </p:sp>
      <p:sp>
        <p:nvSpPr>
          <p:cNvPr id="4" name="Title 1"/>
          <p:cNvSpPr>
            <a:spLocks noGrp="1"/>
          </p:cNvSpPr>
          <p:nvPr>
            <p:ph type="title"/>
          </p:nvPr>
        </p:nvSpPr>
        <p:spPr>
          <a:xfrm>
            <a:off x="1905000" y="457200"/>
            <a:ext cx="8229600" cy="1143000"/>
          </a:xfrm>
        </p:spPr>
        <p:txBody>
          <a:bodyPr>
            <a:normAutofit/>
          </a:bodyPr>
          <a:lstStyle/>
          <a:p>
            <a:r>
              <a:rPr lang="en-US" b="1" dirty="0" smtClean="0">
                <a:solidFill>
                  <a:srgbClr val="008000"/>
                </a:solidFill>
              </a:rPr>
              <a:t>Impact Potential Model</a:t>
            </a:r>
            <a:endParaRPr lang="en-US" b="1" dirty="0">
              <a:solidFill>
                <a:srgbClr val="008000"/>
              </a:solidFill>
            </a:endParaRPr>
          </a:p>
        </p:txBody>
      </p:sp>
    </p:spTree>
    <p:extLst>
      <p:ext uri="{BB962C8B-B14F-4D97-AF65-F5344CB8AC3E}">
        <p14:creationId xmlns:p14="http://schemas.microsoft.com/office/powerpoint/2010/main" val="6782990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8090812"/>
          </a:xfrm>
          <a:prstGeom prst="rect">
            <a:avLst/>
          </a:prstGeom>
        </p:spPr>
      </p:pic>
    </p:spTree>
    <p:extLst>
      <p:ext uri="{BB962C8B-B14F-4D97-AF65-F5344CB8AC3E}">
        <p14:creationId xmlns:p14="http://schemas.microsoft.com/office/powerpoint/2010/main" val="30834485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84188"/>
            <a:ext cx="8229600" cy="1143000"/>
          </a:xfrm>
        </p:spPr>
        <p:txBody>
          <a:bodyPr>
            <a:normAutofit fontScale="90000"/>
          </a:bodyPr>
          <a:lstStyle/>
          <a:p>
            <a:r>
              <a:rPr lang="en-US" b="1" dirty="0" smtClean="0">
                <a:solidFill>
                  <a:srgbClr val="008000"/>
                </a:solidFill>
              </a:rPr>
              <a:t>Evaluation of exotic pests for CAPS Pest Prioritization</a:t>
            </a:r>
            <a:endParaRPr lang="en-US" b="1" dirty="0">
              <a:solidFill>
                <a:srgbClr val="008000"/>
              </a:solidFill>
            </a:endParaRPr>
          </a:p>
        </p:txBody>
      </p:sp>
      <p:sp>
        <p:nvSpPr>
          <p:cNvPr id="3" name="Content Placeholder 2"/>
          <p:cNvSpPr>
            <a:spLocks noGrp="1"/>
          </p:cNvSpPr>
          <p:nvPr>
            <p:ph idx="1"/>
          </p:nvPr>
        </p:nvSpPr>
        <p:spPr>
          <a:xfrm>
            <a:off x="609600" y="2038351"/>
            <a:ext cx="10839450" cy="4525963"/>
          </a:xfrm>
        </p:spPr>
        <p:txBody>
          <a:bodyPr/>
          <a:lstStyle/>
          <a:p>
            <a:r>
              <a:rPr lang="en-US" dirty="0" smtClean="0"/>
              <a:t>Each pest on the proposed list was assessed using one of the models and was given a “risk score”</a:t>
            </a:r>
          </a:p>
          <a:p>
            <a:r>
              <a:rPr lang="en-US" dirty="0" smtClean="0"/>
              <a:t>Based on that score we determined:</a:t>
            </a:r>
          </a:p>
          <a:p>
            <a:pPr lvl="1"/>
            <a:r>
              <a:rPr lang="en-US" b="1" dirty="0" smtClean="0">
                <a:solidFill>
                  <a:schemeClr val="accent2"/>
                </a:solidFill>
              </a:rPr>
              <a:t>Probability of being a high impact pest</a:t>
            </a:r>
          </a:p>
          <a:p>
            <a:pPr lvl="1"/>
            <a:r>
              <a:rPr lang="en-US" dirty="0" smtClean="0"/>
              <a:t>Probability of being a moderate impact pest</a:t>
            </a:r>
          </a:p>
          <a:p>
            <a:pPr lvl="1"/>
            <a:r>
              <a:rPr lang="en-US" dirty="0" smtClean="0"/>
              <a:t>Probability of being a low impact pest</a:t>
            </a:r>
          </a:p>
        </p:txBody>
      </p:sp>
    </p:spTree>
    <p:extLst>
      <p:ext uri="{BB962C8B-B14F-4D97-AF65-F5344CB8AC3E}">
        <p14:creationId xmlns:p14="http://schemas.microsoft.com/office/powerpoint/2010/main" val="37508395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00157" y="207113"/>
            <a:ext cx="7718962" cy="1200329"/>
          </a:xfrm>
          <a:prstGeom prst="rect">
            <a:avLst/>
          </a:prstGeom>
        </p:spPr>
        <p:txBody>
          <a:bodyPr wrap="square">
            <a:spAutoFit/>
          </a:bodyPr>
          <a:lstStyle/>
          <a:p>
            <a:pPr algn="ctr"/>
            <a:r>
              <a:rPr lang="en-US" sz="3600" b="1" dirty="0">
                <a:solidFill>
                  <a:srgbClr val="008000"/>
                </a:solidFill>
                <a:latin typeface="Calibri" panose="020F0502020204030204" pitchFamily="34" charset="0"/>
              </a:rPr>
              <a:t>Ordinal logistic regression to determine impact likelihoods</a:t>
            </a:r>
          </a:p>
        </p:txBody>
      </p:sp>
      <p:sp>
        <p:nvSpPr>
          <p:cNvPr id="2" name="TextBox 1"/>
          <p:cNvSpPr txBox="1"/>
          <p:nvPr/>
        </p:nvSpPr>
        <p:spPr>
          <a:xfrm>
            <a:off x="2319948" y="5338945"/>
            <a:ext cx="7010400" cy="369332"/>
          </a:xfrm>
          <a:prstGeom prst="rect">
            <a:avLst/>
          </a:prstGeom>
          <a:noFill/>
        </p:spPr>
        <p:txBody>
          <a:bodyPr wrap="square" rtlCol="0">
            <a:spAutoFit/>
          </a:bodyPr>
          <a:lstStyle/>
          <a:p>
            <a:pPr algn="ctr"/>
            <a:r>
              <a:rPr lang="en-US" b="1" dirty="0"/>
              <a:t>Risk Score </a:t>
            </a:r>
          </a:p>
        </p:txBody>
      </p:sp>
      <p:grpSp>
        <p:nvGrpSpPr>
          <p:cNvPr id="6" name="Group 5"/>
          <p:cNvGrpSpPr/>
          <p:nvPr/>
        </p:nvGrpSpPr>
        <p:grpSpPr>
          <a:xfrm>
            <a:off x="9011390" y="3191075"/>
            <a:ext cx="1656611" cy="814813"/>
            <a:chOff x="7420639" y="3464417"/>
            <a:chExt cx="1970905" cy="986080"/>
          </a:xfrm>
        </p:grpSpPr>
        <p:pic>
          <p:nvPicPr>
            <p:cNvPr id="4"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77737" t="33708" r="-509" b="45077"/>
            <a:stretch/>
          </p:blipFill>
          <p:spPr bwMode="auto">
            <a:xfrm>
              <a:off x="7420639" y="3464417"/>
              <a:ext cx="1927820" cy="986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657588" y="3497826"/>
              <a:ext cx="1733956" cy="884613"/>
            </a:xfrm>
            <a:prstGeom prst="rect">
              <a:avLst/>
            </a:prstGeom>
            <a:solidFill>
              <a:schemeClr val="bg1"/>
            </a:solidFill>
          </p:spPr>
          <p:txBody>
            <a:bodyPr wrap="square" rtlCol="0">
              <a:spAutoFit/>
            </a:bodyPr>
            <a:lstStyle/>
            <a:p>
              <a:r>
                <a:rPr lang="en-US" sz="1050" dirty="0"/>
                <a:t>High impact</a:t>
              </a:r>
            </a:p>
            <a:p>
              <a:endParaRPr lang="en-US" sz="500" dirty="0"/>
            </a:p>
            <a:p>
              <a:r>
                <a:rPr lang="en-US" sz="1050" dirty="0"/>
                <a:t>Moderate</a:t>
              </a:r>
            </a:p>
            <a:p>
              <a:endParaRPr lang="en-US" sz="500" dirty="0"/>
            </a:p>
            <a:p>
              <a:r>
                <a:rPr lang="en-US" sz="1050" dirty="0"/>
                <a:t>Low impact</a:t>
              </a:r>
            </a:p>
          </p:txBody>
        </p:sp>
      </p:grpSp>
      <p:pic>
        <p:nvPicPr>
          <p:cNvPr id="8"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r="23514" b="31147"/>
          <a:stretch/>
        </p:blipFill>
        <p:spPr bwMode="auto">
          <a:xfrm>
            <a:off x="2319948" y="2002394"/>
            <a:ext cx="6569728" cy="3192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5-Point Star 8"/>
          <p:cNvSpPr/>
          <p:nvPr/>
        </p:nvSpPr>
        <p:spPr>
          <a:xfrm>
            <a:off x="6467189" y="4984539"/>
            <a:ext cx="217283" cy="230087"/>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697988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solidFill>
                  <a:srgbClr val="008000"/>
                </a:solidFill>
              </a:rPr>
              <a:t>CAPS Pest Prioritization</a:t>
            </a:r>
            <a:endParaRPr lang="en-US" b="1" dirty="0">
              <a:solidFill>
                <a:srgbClr val="008000"/>
              </a:solidFill>
            </a:endParaRPr>
          </a:p>
        </p:txBody>
      </p:sp>
      <p:sp>
        <p:nvSpPr>
          <p:cNvPr id="4" name="Content Placeholder 3"/>
          <p:cNvSpPr>
            <a:spLocks noGrp="1"/>
          </p:cNvSpPr>
          <p:nvPr>
            <p:ph idx="1"/>
          </p:nvPr>
        </p:nvSpPr>
        <p:spPr/>
        <p:txBody>
          <a:bodyPr>
            <a:normAutofit/>
          </a:bodyPr>
          <a:lstStyle/>
          <a:p>
            <a:r>
              <a:rPr lang="en-US" dirty="0" smtClean="0"/>
              <a:t>Pests are prioritized based on likelihood of </a:t>
            </a:r>
            <a:r>
              <a:rPr lang="en-US" b="1" dirty="0" smtClean="0"/>
              <a:t>being a high impact pest</a:t>
            </a:r>
          </a:p>
          <a:p>
            <a:endParaRPr lang="en-US" dirty="0"/>
          </a:p>
          <a:p>
            <a:r>
              <a:rPr lang="en-US" sz="2800" dirty="0"/>
              <a:t>NOTE: Model is NOT used for pests where there little to no documented evidence of damage by the pest AND the pest has </a:t>
            </a:r>
            <a:r>
              <a:rPr lang="en-US" sz="2800" u="sng" dirty="0"/>
              <a:t>not</a:t>
            </a:r>
            <a:r>
              <a:rPr lang="en-US" sz="2800" dirty="0"/>
              <a:t> been introduced outside of its native range. </a:t>
            </a:r>
          </a:p>
          <a:p>
            <a:pPr marL="457200" lvl="1" indent="0">
              <a:buNone/>
            </a:pPr>
            <a:endParaRPr lang="en-US" dirty="0" smtClean="0">
              <a:solidFill>
                <a:srgbClr val="C00000"/>
              </a:solidFill>
              <a:latin typeface="Arial" panose="020B0604020202020204" pitchFamily="34" charset="0"/>
              <a:cs typeface="Arial" panose="020B0604020202020204" pitchFamily="34" charset="0"/>
            </a:endParaRPr>
          </a:p>
          <a:p>
            <a:pPr marL="457200" lvl="1" indent="0">
              <a:buNone/>
            </a:pPr>
            <a:endParaRPr lang="en-US" dirty="0"/>
          </a:p>
        </p:txBody>
      </p:sp>
    </p:spTree>
    <p:extLst>
      <p:ext uri="{BB962C8B-B14F-4D97-AF65-F5344CB8AC3E}">
        <p14:creationId xmlns:p14="http://schemas.microsoft.com/office/powerpoint/2010/main" val="12881502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85750"/>
            <a:ext cx="8229600" cy="1143000"/>
          </a:xfrm>
        </p:spPr>
        <p:txBody>
          <a:bodyPr>
            <a:normAutofit/>
          </a:bodyPr>
          <a:lstStyle/>
          <a:p>
            <a:r>
              <a:rPr lang="en-US" sz="4000" b="1" dirty="0" smtClean="0">
                <a:solidFill>
                  <a:srgbClr val="008000"/>
                </a:solidFill>
              </a:rPr>
              <a:t>Status of Impact Model: </a:t>
            </a:r>
            <a:endParaRPr lang="en-US" sz="4000" b="1" dirty="0">
              <a:solidFill>
                <a:srgbClr val="008000"/>
              </a:solidFill>
            </a:endParaRPr>
          </a:p>
        </p:txBody>
      </p:sp>
      <p:sp>
        <p:nvSpPr>
          <p:cNvPr id="3" name="Content Placeholder 2"/>
          <p:cNvSpPr>
            <a:spLocks noGrp="1"/>
          </p:cNvSpPr>
          <p:nvPr>
            <p:ph idx="1"/>
          </p:nvPr>
        </p:nvSpPr>
        <p:spPr>
          <a:xfrm>
            <a:off x="599607" y="1428750"/>
            <a:ext cx="10658005" cy="5257800"/>
          </a:xfrm>
        </p:spPr>
        <p:txBody>
          <a:bodyPr>
            <a:normAutofit/>
          </a:bodyPr>
          <a:lstStyle/>
          <a:p>
            <a:pPr>
              <a:lnSpc>
                <a:spcPct val="120000"/>
              </a:lnSpc>
            </a:pPr>
            <a:r>
              <a:rPr lang="en-US" sz="2800" b="1" dirty="0"/>
              <a:t>Arthropod Model </a:t>
            </a:r>
          </a:p>
          <a:p>
            <a:pPr lvl="1">
              <a:lnSpc>
                <a:spcPct val="120000"/>
              </a:lnSpc>
            </a:pPr>
            <a:r>
              <a:rPr lang="en-US" sz="2400" dirty="0"/>
              <a:t>94 arthropods have been assessed  </a:t>
            </a:r>
          </a:p>
          <a:p>
            <a:pPr>
              <a:lnSpc>
                <a:spcPct val="120000"/>
              </a:lnSpc>
            </a:pPr>
            <a:r>
              <a:rPr lang="en-US" sz="2800" b="1" dirty="0"/>
              <a:t>Plant Pathogen Model </a:t>
            </a:r>
          </a:p>
          <a:p>
            <a:pPr lvl="1">
              <a:lnSpc>
                <a:spcPct val="120000"/>
              </a:lnSpc>
            </a:pPr>
            <a:r>
              <a:rPr lang="en-US" sz="2400" dirty="0"/>
              <a:t>67 pathogens have been assessed</a:t>
            </a:r>
          </a:p>
          <a:p>
            <a:pPr>
              <a:lnSpc>
                <a:spcPct val="120000"/>
              </a:lnSpc>
            </a:pPr>
            <a:r>
              <a:rPr lang="en-US" sz="2800" b="1" dirty="0"/>
              <a:t>Ongoing</a:t>
            </a:r>
            <a:r>
              <a:rPr lang="en-US" sz="2800" dirty="0"/>
              <a:t> </a:t>
            </a:r>
            <a:r>
              <a:rPr lang="en-US" sz="2800" b="1" dirty="0"/>
              <a:t>work</a:t>
            </a:r>
          </a:p>
          <a:p>
            <a:pPr lvl="1">
              <a:lnSpc>
                <a:spcPct val="120000"/>
              </a:lnSpc>
            </a:pPr>
            <a:r>
              <a:rPr lang="en-US" sz="2400" dirty="0"/>
              <a:t>30 assessments through cooperative agreement with CIPM, </a:t>
            </a:r>
          </a:p>
          <a:p>
            <a:pPr lvl="1">
              <a:lnSpc>
                <a:spcPct val="120000"/>
              </a:lnSpc>
            </a:pPr>
            <a:r>
              <a:rPr lang="en-US" sz="2400" dirty="0"/>
              <a:t>12 assessments managed through PERAL</a:t>
            </a:r>
          </a:p>
          <a:p>
            <a:pPr lvl="1">
              <a:lnSpc>
                <a:spcPct val="120000"/>
              </a:lnSpc>
            </a:pPr>
            <a:r>
              <a:rPr lang="en-US" sz="2400" dirty="0"/>
              <a:t>5 “existing pests” remaining (excluding mollusks) </a:t>
            </a:r>
          </a:p>
          <a:p>
            <a:pPr lvl="1">
              <a:lnSpc>
                <a:spcPct val="120000"/>
              </a:lnSpc>
            </a:pPr>
            <a:r>
              <a:rPr lang="en-US" sz="2400" dirty="0" smtClean="0"/>
              <a:t>Mollusk </a:t>
            </a:r>
            <a:r>
              <a:rPr lang="en-US" sz="2400" dirty="0"/>
              <a:t>model development</a:t>
            </a:r>
          </a:p>
          <a:p>
            <a:pPr marL="0" indent="0">
              <a:lnSpc>
                <a:spcPct val="120000"/>
              </a:lnSpc>
              <a:buNone/>
            </a:pPr>
            <a:endParaRPr lang="en-US" b="1" dirty="0" smtClean="0">
              <a:solidFill>
                <a:schemeClr val="accent6"/>
              </a:solidFill>
            </a:endParaRPr>
          </a:p>
          <a:p>
            <a:endParaRPr lang="en-US" dirty="0" smtClean="0"/>
          </a:p>
          <a:p>
            <a:pPr marL="0" indent="0">
              <a:buNone/>
            </a:pPr>
            <a:endParaRPr lang="en-US" dirty="0" smtClean="0"/>
          </a:p>
        </p:txBody>
      </p:sp>
    </p:spTree>
    <p:extLst>
      <p:ext uri="{BB962C8B-B14F-4D97-AF65-F5344CB8AC3E}">
        <p14:creationId xmlns:p14="http://schemas.microsoft.com/office/powerpoint/2010/main" val="1637657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4197" y="437929"/>
            <a:ext cx="4742933" cy="6137911"/>
          </a:xfrm>
          <a:prstGeom prst="rect">
            <a:avLst/>
          </a:prstGeom>
          <a:ln>
            <a:solidFill>
              <a:schemeClr val="tx1"/>
            </a:solidFill>
          </a:ln>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0817" y="437929"/>
            <a:ext cx="4742931" cy="6137911"/>
          </a:xfrm>
          <a:prstGeom prst="rect">
            <a:avLst/>
          </a:prstGeom>
          <a:ln>
            <a:solidFill>
              <a:schemeClr val="tx1"/>
            </a:solidFill>
          </a:ln>
        </p:spPr>
      </p:pic>
    </p:spTree>
    <p:extLst>
      <p:ext uri="{BB962C8B-B14F-4D97-AF65-F5344CB8AC3E}">
        <p14:creationId xmlns:p14="http://schemas.microsoft.com/office/powerpoint/2010/main" val="27232657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60746" y="-68958"/>
            <a:ext cx="12674666" cy="7168872"/>
          </a:xfrm>
          <a:prstGeom prst="rect">
            <a:avLst/>
          </a:prstGeom>
        </p:spPr>
      </p:pic>
      <p:sp>
        <p:nvSpPr>
          <p:cNvPr id="5" name="Rectangle 4"/>
          <p:cNvSpPr/>
          <p:nvPr/>
        </p:nvSpPr>
        <p:spPr>
          <a:xfrm>
            <a:off x="-514350" y="6858000"/>
            <a:ext cx="1371600" cy="314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5480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51546" y="891290"/>
            <a:ext cx="9371351" cy="4572000"/>
          </a:xfrm>
          <a:prstGeom prst="roundRect">
            <a:avLst/>
          </a:prstGeom>
          <a:solidFill>
            <a:schemeClr val="accent3"/>
          </a:solidFill>
          <a:ln>
            <a:solidFill>
              <a:schemeClr val="accent3">
                <a:lumMod val="75000"/>
              </a:schemeClr>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500" dirty="0" smtClean="0"/>
              <a:t>Likelihood of Introduction </a:t>
            </a:r>
          </a:p>
        </p:txBody>
      </p:sp>
    </p:spTree>
    <p:extLst>
      <p:ext uri="{BB962C8B-B14F-4D97-AF65-F5344CB8AC3E}">
        <p14:creationId xmlns:p14="http://schemas.microsoft.com/office/powerpoint/2010/main" val="5629776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3">
                    <a:lumMod val="75000"/>
                  </a:schemeClr>
                </a:solidFill>
              </a:rPr>
              <a:t>Phase II: Likelihood of Introduction/Establishment</a:t>
            </a:r>
            <a:endParaRPr lang="en-US" b="1" dirty="0">
              <a:solidFill>
                <a:schemeClr val="accent3">
                  <a:lumMod val="75000"/>
                </a:schemeClr>
              </a:solidFill>
            </a:endParaRPr>
          </a:p>
        </p:txBody>
      </p:sp>
      <p:sp>
        <p:nvSpPr>
          <p:cNvPr id="3" name="Content Placeholder 2"/>
          <p:cNvSpPr>
            <a:spLocks noGrp="1"/>
          </p:cNvSpPr>
          <p:nvPr>
            <p:ph idx="1"/>
          </p:nvPr>
        </p:nvSpPr>
        <p:spPr>
          <a:xfrm>
            <a:off x="609600" y="2002971"/>
            <a:ext cx="10972800" cy="4525963"/>
          </a:xfrm>
        </p:spPr>
        <p:txBody>
          <a:bodyPr>
            <a:normAutofit/>
          </a:bodyPr>
          <a:lstStyle/>
          <a:p>
            <a:r>
              <a:rPr lang="en-US" sz="2800" dirty="0"/>
              <a:t>Further refine prioritized list by the likelihood of introduction</a:t>
            </a:r>
          </a:p>
          <a:p>
            <a:r>
              <a:rPr lang="en-US" sz="2800" dirty="0" smtClean="0"/>
              <a:t>PERAL has developed a theoretical model </a:t>
            </a:r>
            <a:r>
              <a:rPr lang="en-US" sz="2800" dirty="0"/>
              <a:t>for entry and establishment and identified primary drivers for arthropods </a:t>
            </a:r>
            <a:r>
              <a:rPr lang="en-US" sz="2800" dirty="0" smtClean="0"/>
              <a:t>and pathogens (e.g</a:t>
            </a:r>
            <a:r>
              <a:rPr lang="en-US" sz="2800" dirty="0"/>
              <a:t>. environmental suitability, population dynamics, management, and ecological communities). </a:t>
            </a:r>
            <a:endParaRPr lang="en-US" sz="2800" strike="sngStrike" dirty="0" smtClean="0"/>
          </a:p>
          <a:p>
            <a:r>
              <a:rPr lang="en-US" sz="2800" dirty="0" smtClean="0"/>
              <a:t>The model and associated guidance are currently being tested.</a:t>
            </a:r>
          </a:p>
          <a:p>
            <a:r>
              <a:rPr lang="en-US" sz="2800" dirty="0" smtClean="0"/>
              <a:t>This model should also be ready for use by the end of FY19</a:t>
            </a:r>
            <a:r>
              <a:rPr lang="en-US" dirty="0" smtClean="0"/>
              <a:t>.</a:t>
            </a:r>
          </a:p>
        </p:txBody>
      </p:sp>
    </p:spTree>
    <p:extLst>
      <p:ext uri="{BB962C8B-B14F-4D97-AF65-F5344CB8AC3E}">
        <p14:creationId xmlns:p14="http://schemas.microsoft.com/office/powerpoint/2010/main" val="3521079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3">
                    <a:lumMod val="75000"/>
                  </a:schemeClr>
                </a:solidFill>
              </a:rPr>
              <a:t>Phase II: Likelihood of Introduction/Establishment</a:t>
            </a:r>
          </a:p>
        </p:txBody>
      </p:sp>
      <p:pic>
        <p:nvPicPr>
          <p:cNvPr id="5" name="Picture 4"/>
          <p:cNvPicPr>
            <a:picLocks noChangeAspect="1"/>
          </p:cNvPicPr>
          <p:nvPr/>
        </p:nvPicPr>
        <p:blipFill>
          <a:blip r:embed="rId3"/>
          <a:stretch>
            <a:fillRect/>
          </a:stretch>
        </p:blipFill>
        <p:spPr>
          <a:xfrm>
            <a:off x="938365" y="1573967"/>
            <a:ext cx="10315270" cy="5082280"/>
          </a:xfrm>
          <a:prstGeom prst="rect">
            <a:avLst/>
          </a:prstGeom>
        </p:spPr>
      </p:pic>
    </p:spTree>
    <p:extLst>
      <p:ext uri="{BB962C8B-B14F-4D97-AF65-F5344CB8AC3E}">
        <p14:creationId xmlns:p14="http://schemas.microsoft.com/office/powerpoint/2010/main" val="2108455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51546" y="891290"/>
            <a:ext cx="9371351" cy="4572000"/>
          </a:xfrm>
          <a:prstGeom prst="roundRect">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6600" dirty="0" smtClean="0"/>
              <a:t>Survey &amp; Identification Feasibility Assessment</a:t>
            </a:r>
          </a:p>
        </p:txBody>
      </p:sp>
      <p:sp>
        <p:nvSpPr>
          <p:cNvPr id="2" name="TextBox 1"/>
          <p:cNvSpPr txBox="1"/>
          <p:nvPr/>
        </p:nvSpPr>
        <p:spPr>
          <a:xfrm>
            <a:off x="2038662" y="5801193"/>
            <a:ext cx="8004748" cy="369332"/>
          </a:xfrm>
          <a:prstGeom prst="rect">
            <a:avLst/>
          </a:prstGeom>
          <a:noFill/>
        </p:spPr>
        <p:txBody>
          <a:bodyPr wrap="square" rtlCol="0">
            <a:spAutoFit/>
          </a:bodyPr>
          <a:lstStyle/>
          <a:p>
            <a:r>
              <a:rPr lang="en-US" dirty="0" smtClean="0"/>
              <a:t>AKA: CAPS “Post-Assessment”</a:t>
            </a:r>
            <a:endParaRPr lang="en-US" dirty="0"/>
          </a:p>
        </p:txBody>
      </p:sp>
    </p:spTree>
    <p:extLst>
      <p:ext uri="{BB962C8B-B14F-4D97-AF65-F5344CB8AC3E}">
        <p14:creationId xmlns:p14="http://schemas.microsoft.com/office/powerpoint/2010/main" val="20072422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51546" y="891290"/>
            <a:ext cx="9371351" cy="4572000"/>
          </a:xfrm>
          <a:prstGeom prst="roundRect">
            <a:avLst/>
          </a:prstGeom>
          <a:solidFill>
            <a:schemeClr val="accent6"/>
          </a:solidFill>
          <a:ln>
            <a:solidFill>
              <a:schemeClr val="accent6">
                <a:lumMod val="75000"/>
              </a:schemeClr>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500" dirty="0" smtClean="0"/>
              <a:t>Cost Effectiveness</a:t>
            </a:r>
          </a:p>
        </p:txBody>
      </p:sp>
    </p:spTree>
    <p:extLst>
      <p:ext uri="{BB962C8B-B14F-4D97-AF65-F5344CB8AC3E}">
        <p14:creationId xmlns:p14="http://schemas.microsoft.com/office/powerpoint/2010/main" val="21041480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3">
                    <a:lumMod val="75000"/>
                  </a:schemeClr>
                </a:solidFill>
              </a:rPr>
              <a:t>Phase III: Survey Feasibility &amp; Cost Effectiveness</a:t>
            </a:r>
            <a:endParaRPr lang="en-US" b="1" dirty="0">
              <a:solidFill>
                <a:schemeClr val="accent3">
                  <a:lumMod val="75000"/>
                </a:schemeClr>
              </a:solidFill>
            </a:endParaRPr>
          </a:p>
        </p:txBody>
      </p:sp>
      <p:sp>
        <p:nvSpPr>
          <p:cNvPr id="3" name="Content Placeholder 2"/>
          <p:cNvSpPr>
            <a:spLocks noGrp="1"/>
          </p:cNvSpPr>
          <p:nvPr>
            <p:ph idx="1"/>
          </p:nvPr>
        </p:nvSpPr>
        <p:spPr>
          <a:xfrm>
            <a:off x="609600" y="1810063"/>
            <a:ext cx="10972800" cy="4525963"/>
          </a:xfrm>
        </p:spPr>
        <p:txBody>
          <a:bodyPr>
            <a:normAutofit/>
          </a:bodyPr>
          <a:lstStyle/>
          <a:p>
            <a:pPr>
              <a:lnSpc>
                <a:spcPct val="120000"/>
              </a:lnSpc>
            </a:pPr>
            <a:r>
              <a:rPr lang="en-US" dirty="0" smtClean="0">
                <a:solidFill>
                  <a:schemeClr val="tx2">
                    <a:lumMod val="75000"/>
                  </a:schemeClr>
                </a:solidFill>
              </a:rPr>
              <a:t>Developing </a:t>
            </a:r>
            <a:r>
              <a:rPr lang="en-US" dirty="0">
                <a:solidFill>
                  <a:schemeClr val="tx2">
                    <a:lumMod val="75000"/>
                  </a:schemeClr>
                </a:solidFill>
              </a:rPr>
              <a:t>a </a:t>
            </a:r>
            <a:r>
              <a:rPr lang="en-US" dirty="0" smtClean="0">
                <a:solidFill>
                  <a:schemeClr val="tx2">
                    <a:lumMod val="75000"/>
                  </a:schemeClr>
                </a:solidFill>
              </a:rPr>
              <a:t>tool for </a:t>
            </a:r>
            <a:r>
              <a:rPr lang="en-US" dirty="0">
                <a:solidFill>
                  <a:schemeClr val="tx2">
                    <a:lumMod val="75000"/>
                  </a:schemeClr>
                </a:solidFill>
              </a:rPr>
              <a:t>comparing the cost of the survey to the expected losses</a:t>
            </a:r>
          </a:p>
          <a:p>
            <a:pPr lvl="1">
              <a:lnSpc>
                <a:spcPct val="120000"/>
              </a:lnSpc>
            </a:pPr>
            <a:r>
              <a:rPr lang="en-US" dirty="0">
                <a:solidFill>
                  <a:schemeClr val="tx2">
                    <a:lumMod val="75000"/>
                  </a:schemeClr>
                </a:solidFill>
              </a:rPr>
              <a:t>Determine which pest surveys </a:t>
            </a:r>
            <a:r>
              <a:rPr lang="en-US" dirty="0" smtClean="0">
                <a:solidFill>
                  <a:schemeClr val="tx2">
                    <a:lumMod val="75000"/>
                  </a:schemeClr>
                </a:solidFill>
              </a:rPr>
              <a:t>(or group of surveys) will </a:t>
            </a:r>
            <a:r>
              <a:rPr lang="en-US" dirty="0">
                <a:solidFill>
                  <a:schemeClr val="tx2">
                    <a:lumMod val="75000"/>
                  </a:schemeClr>
                </a:solidFill>
              </a:rPr>
              <a:t>give us the greatest value for our dollar</a:t>
            </a:r>
          </a:p>
          <a:p>
            <a:pPr lvl="1">
              <a:lnSpc>
                <a:spcPct val="120000"/>
              </a:lnSpc>
            </a:pPr>
            <a:r>
              <a:rPr lang="en-US" dirty="0">
                <a:solidFill>
                  <a:schemeClr val="tx2">
                    <a:lumMod val="75000"/>
                  </a:schemeClr>
                </a:solidFill>
              </a:rPr>
              <a:t>Eliminate surveys where the cost of survey is greater than the potential </a:t>
            </a:r>
            <a:r>
              <a:rPr lang="en-US" dirty="0" smtClean="0">
                <a:solidFill>
                  <a:schemeClr val="tx2">
                    <a:lumMod val="75000"/>
                  </a:schemeClr>
                </a:solidFill>
              </a:rPr>
              <a:t>damage</a:t>
            </a:r>
          </a:p>
        </p:txBody>
      </p:sp>
    </p:spTree>
    <p:extLst>
      <p:ext uri="{BB962C8B-B14F-4D97-AF65-F5344CB8AC3E}">
        <p14:creationId xmlns:p14="http://schemas.microsoft.com/office/powerpoint/2010/main" val="24638045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51546" y="891290"/>
            <a:ext cx="9371351" cy="4572000"/>
          </a:xfrm>
          <a:prstGeom prst="roundRect">
            <a:avLst/>
          </a:prstGeom>
          <a:solidFill>
            <a:schemeClr val="accent4">
              <a:lumMod val="75000"/>
            </a:schemeClr>
          </a:solidFill>
          <a:ln>
            <a:solidFill>
              <a:schemeClr val="accent4">
                <a:lumMod val="50000"/>
              </a:schemeClr>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9600" dirty="0" smtClean="0"/>
              <a:t>Other Policy Considerations</a:t>
            </a:r>
          </a:p>
        </p:txBody>
      </p:sp>
    </p:spTree>
    <p:extLst>
      <p:ext uri="{BB962C8B-B14F-4D97-AF65-F5344CB8AC3E}">
        <p14:creationId xmlns:p14="http://schemas.microsoft.com/office/powerpoint/2010/main" val="33198131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625" y="285750"/>
            <a:ext cx="11197653" cy="1143000"/>
          </a:xfrm>
        </p:spPr>
        <p:txBody>
          <a:bodyPr>
            <a:normAutofit/>
          </a:bodyPr>
          <a:lstStyle/>
          <a:p>
            <a:r>
              <a:rPr lang="en-US" sz="4000" b="1" dirty="0">
                <a:solidFill>
                  <a:srgbClr val="008000"/>
                </a:solidFill>
              </a:rPr>
              <a:t>Possible policy considerations for CAPS</a:t>
            </a:r>
          </a:p>
        </p:txBody>
      </p:sp>
      <p:sp>
        <p:nvSpPr>
          <p:cNvPr id="3" name="Content Placeholder 2"/>
          <p:cNvSpPr>
            <a:spLocks noGrp="1"/>
          </p:cNvSpPr>
          <p:nvPr>
            <p:ph idx="1"/>
          </p:nvPr>
        </p:nvSpPr>
        <p:spPr>
          <a:xfrm>
            <a:off x="869430" y="1459980"/>
            <a:ext cx="10493114" cy="5257800"/>
          </a:xfrm>
        </p:spPr>
        <p:txBody>
          <a:bodyPr>
            <a:normAutofit fontScale="85000" lnSpcReduction="20000"/>
          </a:bodyPr>
          <a:lstStyle/>
          <a:p>
            <a:pPr>
              <a:lnSpc>
                <a:spcPct val="120000"/>
              </a:lnSpc>
            </a:pPr>
            <a:r>
              <a:rPr lang="en-US" b="1" dirty="0" smtClean="0"/>
              <a:t>Potential geographic distribution</a:t>
            </a:r>
          </a:p>
          <a:p>
            <a:pPr lvl="1">
              <a:lnSpc>
                <a:spcPct val="120000"/>
              </a:lnSpc>
            </a:pPr>
            <a:r>
              <a:rPr lang="en-US" dirty="0" smtClean="0"/>
              <a:t>e.g. number of potential states impacted? </a:t>
            </a:r>
          </a:p>
          <a:p>
            <a:pPr>
              <a:lnSpc>
                <a:spcPct val="120000"/>
              </a:lnSpc>
            </a:pPr>
            <a:r>
              <a:rPr lang="en-US" b="1" dirty="0" smtClean="0"/>
              <a:t>Hosts</a:t>
            </a:r>
            <a:r>
              <a:rPr lang="en-US" dirty="0" smtClean="0"/>
              <a:t> </a:t>
            </a:r>
          </a:p>
          <a:p>
            <a:pPr lvl="1">
              <a:lnSpc>
                <a:spcPct val="120000"/>
              </a:lnSpc>
            </a:pPr>
            <a:r>
              <a:rPr lang="en-US" dirty="0" smtClean="0"/>
              <a:t>Number of hosts?</a:t>
            </a:r>
          </a:p>
          <a:p>
            <a:pPr lvl="1">
              <a:lnSpc>
                <a:spcPct val="120000"/>
              </a:lnSpc>
            </a:pPr>
            <a:r>
              <a:rPr lang="en-US" dirty="0"/>
              <a:t>Amount of production? </a:t>
            </a:r>
          </a:p>
          <a:p>
            <a:pPr lvl="1">
              <a:lnSpc>
                <a:spcPct val="120000"/>
              </a:lnSpc>
            </a:pPr>
            <a:r>
              <a:rPr lang="en-US" dirty="0"/>
              <a:t>Number of producers?</a:t>
            </a:r>
          </a:p>
          <a:p>
            <a:pPr lvl="1">
              <a:lnSpc>
                <a:spcPct val="120000"/>
              </a:lnSpc>
            </a:pPr>
            <a:r>
              <a:rPr lang="en-US" dirty="0" smtClean="0"/>
              <a:t>Importance of host</a:t>
            </a:r>
          </a:p>
          <a:p>
            <a:pPr lvl="2">
              <a:lnSpc>
                <a:spcPct val="120000"/>
              </a:lnSpc>
            </a:pPr>
            <a:r>
              <a:rPr lang="en-US" dirty="0" smtClean="0"/>
              <a:t>Total </a:t>
            </a:r>
            <a:r>
              <a:rPr lang="en-US" dirty="0"/>
              <a:t>value at risk? Export importance? Most profitable? </a:t>
            </a:r>
          </a:p>
          <a:p>
            <a:pPr lvl="2">
              <a:lnSpc>
                <a:spcPct val="120000"/>
              </a:lnSpc>
            </a:pPr>
            <a:r>
              <a:rPr lang="en-US" dirty="0" smtClean="0"/>
              <a:t>Specific hosts? (e.g. tree fruit?, environmentally important? all specialty?)</a:t>
            </a:r>
          </a:p>
          <a:p>
            <a:pPr lvl="2">
              <a:lnSpc>
                <a:spcPct val="120000"/>
              </a:lnSpc>
            </a:pPr>
            <a:r>
              <a:rPr lang="en-US" dirty="0" smtClean="0"/>
              <a:t>Organization of industry?</a:t>
            </a:r>
          </a:p>
          <a:p>
            <a:pPr>
              <a:lnSpc>
                <a:spcPct val="120000"/>
              </a:lnSpc>
            </a:pPr>
            <a:r>
              <a:rPr lang="en-US" b="1" dirty="0" smtClean="0"/>
              <a:t>Export importance of pest</a:t>
            </a:r>
          </a:p>
          <a:p>
            <a:pPr>
              <a:lnSpc>
                <a:spcPct val="120000"/>
              </a:lnSpc>
            </a:pPr>
            <a:r>
              <a:rPr lang="en-US" b="1" dirty="0" smtClean="0"/>
              <a:t>Non-plant impacts (e.g. human health)</a:t>
            </a:r>
          </a:p>
          <a:p>
            <a:pPr>
              <a:lnSpc>
                <a:spcPct val="120000"/>
              </a:lnSpc>
            </a:pPr>
            <a:r>
              <a:rPr lang="en-US" b="1" dirty="0" smtClean="0"/>
              <a:t>Other things to consider? </a:t>
            </a:r>
          </a:p>
          <a:p>
            <a:pPr marL="0" indent="0">
              <a:lnSpc>
                <a:spcPct val="120000"/>
              </a:lnSpc>
              <a:buNone/>
            </a:pPr>
            <a:endParaRPr lang="en-US" b="1" dirty="0" smtClean="0">
              <a:solidFill>
                <a:schemeClr val="accent6"/>
              </a:solidFill>
            </a:endParaRPr>
          </a:p>
          <a:p>
            <a:endParaRPr lang="en-US" dirty="0" smtClean="0"/>
          </a:p>
          <a:p>
            <a:pPr marL="0" indent="0">
              <a:buNone/>
            </a:pPr>
            <a:endParaRPr lang="en-US" dirty="0" smtClean="0"/>
          </a:p>
        </p:txBody>
      </p:sp>
    </p:spTree>
    <p:extLst>
      <p:ext uri="{BB962C8B-B14F-4D97-AF65-F5344CB8AC3E}">
        <p14:creationId xmlns:p14="http://schemas.microsoft.com/office/powerpoint/2010/main" val="6648835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PestLens</a:t>
            </a:r>
            <a:r>
              <a:rPr lang="en-US" dirty="0" smtClean="0"/>
              <a:t> Demo</a:t>
            </a:r>
            <a:endParaRPr lang="en-US" dirty="0"/>
          </a:p>
        </p:txBody>
      </p:sp>
      <p:sp>
        <p:nvSpPr>
          <p:cNvPr id="3" name="Content Placeholder 2"/>
          <p:cNvSpPr>
            <a:spLocks noGrp="1"/>
          </p:cNvSpPr>
          <p:nvPr>
            <p:ph idx="1"/>
          </p:nvPr>
        </p:nvSpPr>
        <p:spPr/>
        <p:txBody>
          <a:bodyPr/>
          <a:lstStyle/>
          <a:p>
            <a:r>
              <a:rPr lang="en-US" dirty="0" smtClean="0"/>
              <a:t>www.pestlens.info</a:t>
            </a:r>
            <a:endParaRPr lang="en-US" dirty="0"/>
          </a:p>
        </p:txBody>
      </p:sp>
    </p:spTree>
    <p:extLst>
      <p:ext uri="{BB962C8B-B14F-4D97-AF65-F5344CB8AC3E}">
        <p14:creationId xmlns:p14="http://schemas.microsoft.com/office/powerpoint/2010/main" val="32931540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b="1" dirty="0" smtClean="0">
                <a:solidFill>
                  <a:srgbClr val="008000"/>
                </a:solidFill>
              </a:rPr>
              <a:t>Questions??</a:t>
            </a:r>
            <a:endParaRPr lang="en-US" b="1" dirty="0">
              <a:solidFill>
                <a:srgbClr val="008000"/>
              </a:solidFill>
            </a:endParaRPr>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529468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19199" y="-441960"/>
            <a:ext cx="10116677" cy="7473696"/>
          </a:xfrm>
          <a:prstGeom prst="rect">
            <a:avLst/>
          </a:prstGeom>
        </p:spPr>
      </p:pic>
    </p:spTree>
    <p:extLst>
      <p:ext uri="{BB962C8B-B14F-4D97-AF65-F5344CB8AC3E}">
        <p14:creationId xmlns:p14="http://schemas.microsoft.com/office/powerpoint/2010/main" val="41572784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pPr algn="ctr"/>
            <a:r>
              <a:rPr lang="en-US" sz="4800" dirty="0"/>
              <a:t>S&amp;T CAPS Support</a:t>
            </a:r>
            <a:endParaRPr lang="en-US" sz="4800" dirty="0"/>
          </a:p>
        </p:txBody>
      </p:sp>
      <p:sp>
        <p:nvSpPr>
          <p:cNvPr id="5" name="Subtitle 4"/>
          <p:cNvSpPr>
            <a:spLocks noGrp="1"/>
          </p:cNvSpPr>
          <p:nvPr>
            <p:ph type="subTitle" idx="1"/>
          </p:nvPr>
        </p:nvSpPr>
        <p:spPr>
          <a:xfrm>
            <a:off x="1905000" y="4391025"/>
            <a:ext cx="8382000" cy="990600"/>
          </a:xfrm>
        </p:spPr>
        <p:txBody>
          <a:bodyPr numCol="1">
            <a:normAutofit fontScale="92500" lnSpcReduction="10000"/>
          </a:bodyPr>
          <a:lstStyle/>
          <a:p>
            <a:r>
              <a:rPr lang="en-US" sz="2000" dirty="0"/>
              <a:t>Heather Moylett</a:t>
            </a:r>
          </a:p>
          <a:p>
            <a:r>
              <a:rPr lang="en-US" sz="2000" dirty="0">
                <a:hlinkClick r:id="rId3"/>
              </a:rPr>
              <a:t>Heather.Moylett@aphis.usda.gov</a:t>
            </a:r>
            <a:endParaRPr lang="en-US" sz="2000" dirty="0"/>
          </a:p>
          <a:p>
            <a:r>
              <a:rPr lang="en-US" sz="2000" dirty="0">
                <a:hlinkClick r:id="rId4"/>
              </a:rPr>
              <a:t>S&amp;TCAPS@aphis.usda.gov</a:t>
            </a:r>
            <a:r>
              <a:rPr lang="en-US" sz="2000" dirty="0"/>
              <a:t> </a:t>
            </a:r>
          </a:p>
        </p:txBody>
      </p:sp>
      <p:sp>
        <p:nvSpPr>
          <p:cNvPr id="6" name="TextBox 5"/>
          <p:cNvSpPr txBox="1"/>
          <p:nvPr/>
        </p:nvSpPr>
        <p:spPr>
          <a:xfrm>
            <a:off x="2667000" y="6172200"/>
            <a:ext cx="6858000" cy="369332"/>
          </a:xfrm>
          <a:prstGeom prst="rect">
            <a:avLst/>
          </a:prstGeom>
          <a:noFill/>
        </p:spPr>
        <p:txBody>
          <a:bodyPr wrap="square" numCol="1" rtlCol="0">
            <a:spAutoFit/>
          </a:bodyPr>
          <a:lstStyle/>
          <a:p>
            <a:r>
              <a:rPr lang="en-US" dirty="0">
                <a:solidFill>
                  <a:prstClr val="black"/>
                </a:solidFill>
              </a:rPr>
              <a:t>Annual NCC Meeting	March 20-21, 2019		Portland, OR</a:t>
            </a:r>
          </a:p>
        </p:txBody>
      </p:sp>
    </p:spTree>
    <p:extLst>
      <p:ext uri="{BB962C8B-B14F-4D97-AF65-F5344CB8AC3E}">
        <p14:creationId xmlns:p14="http://schemas.microsoft.com/office/powerpoint/2010/main" val="5994969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0" y="1828801"/>
            <a:ext cx="7772400" cy="1470025"/>
          </a:xfrm>
        </p:spPr>
        <p:txBody>
          <a:bodyPr>
            <a:noAutofit/>
          </a:bodyPr>
          <a:lstStyle/>
          <a:p>
            <a:pPr algn="ctr"/>
            <a:r>
              <a:rPr lang="en-US" sz="4800" dirty="0"/>
              <a:t>2020 Pest List</a:t>
            </a:r>
            <a:endParaRPr lang="en-US" sz="48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3141" y="3276600"/>
            <a:ext cx="3018118" cy="2286000"/>
          </a:xfrm>
          <a:prstGeom prst="rect">
            <a:avLst/>
          </a:prstGeom>
        </p:spPr>
      </p:pic>
    </p:spTree>
    <p:extLst>
      <p:ext uri="{BB962C8B-B14F-4D97-AF65-F5344CB8AC3E}">
        <p14:creationId xmlns:p14="http://schemas.microsoft.com/office/powerpoint/2010/main" val="36388532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Removed: Impact, US </a:t>
            </a:r>
            <a:r>
              <a:rPr lang="en-US" dirty="0" err="1" smtClean="0"/>
              <a:t>Dist</a:t>
            </a:r>
            <a:r>
              <a:rPr lang="en-US" dirty="0" smtClean="0"/>
              <a:t>, or Regulatory Status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55801284"/>
              </p:ext>
            </p:extLst>
          </p:nvPr>
        </p:nvGraphicFramePr>
        <p:xfrm>
          <a:off x="609600" y="1625046"/>
          <a:ext cx="10972800" cy="4730078"/>
        </p:xfrm>
        <a:graphic>
          <a:graphicData uri="http://schemas.openxmlformats.org/drawingml/2006/table">
            <a:tbl>
              <a:tblPr firstRow="1">
                <a:tableStyleId>{5C22544A-7EE6-4342-B048-85BDC9FD1C3A}</a:tableStyleId>
              </a:tblPr>
              <a:tblGrid>
                <a:gridCol w="3251200"/>
                <a:gridCol w="2438400"/>
                <a:gridCol w="1727199"/>
                <a:gridCol w="1625601"/>
                <a:gridCol w="1930400"/>
              </a:tblGrid>
              <a:tr h="458616">
                <a:tc>
                  <a:txBody>
                    <a:bodyPr/>
                    <a:lstStyle/>
                    <a:p>
                      <a:pPr algn="ctr" fontAlgn="t"/>
                      <a:r>
                        <a:rPr lang="en-US" sz="1800" u="none" strike="noStrike" dirty="0">
                          <a:effectLst/>
                          <a:latin typeface="Calibri Light" panose="020F0302020204030204" pitchFamily="34" charset="0"/>
                          <a:cs typeface="Calibri Light" panose="020F0302020204030204" pitchFamily="34" charset="0"/>
                        </a:rPr>
                        <a:t>Target</a:t>
                      </a:r>
                      <a:endParaRPr lang="en-US" sz="1800" b="1" i="0" u="none" strike="noStrike" dirty="0">
                        <a:solidFill>
                          <a:srgbClr val="000000"/>
                        </a:solidFill>
                        <a:effectLst/>
                        <a:latin typeface="Calibri Light" panose="020F0302020204030204" pitchFamily="34" charset="0"/>
                        <a:cs typeface="Calibri Light" panose="020F0302020204030204" pitchFamily="34" charset="0"/>
                      </a:endParaRPr>
                    </a:p>
                  </a:txBody>
                  <a:tcPr marL="6396" marR="6396" marT="6396" marB="0" anchor="ctr"/>
                </a:tc>
                <a:tc>
                  <a:txBody>
                    <a:bodyPr/>
                    <a:lstStyle/>
                    <a:p>
                      <a:pPr algn="ctr" fontAlgn="t"/>
                      <a:r>
                        <a:rPr lang="en-US" sz="1800" u="none" strike="noStrike" dirty="0">
                          <a:effectLst/>
                          <a:latin typeface="Calibri Light" panose="020F0302020204030204" pitchFamily="34" charset="0"/>
                          <a:cs typeface="Calibri Light" panose="020F0302020204030204" pitchFamily="34" charset="0"/>
                        </a:rPr>
                        <a:t>Common Name</a:t>
                      </a:r>
                      <a:endParaRPr lang="en-US" sz="1800" b="1" i="0" u="none" strike="noStrike" dirty="0">
                        <a:solidFill>
                          <a:srgbClr val="000000"/>
                        </a:solidFill>
                        <a:effectLst/>
                        <a:latin typeface="Calibri Light" panose="020F0302020204030204" pitchFamily="34" charset="0"/>
                        <a:cs typeface="Calibri Light" panose="020F0302020204030204" pitchFamily="34" charset="0"/>
                      </a:endParaRPr>
                    </a:p>
                  </a:txBody>
                  <a:tcPr marL="6396" marR="6396" marT="6396" marB="0" anchor="ctr"/>
                </a:tc>
                <a:tc>
                  <a:txBody>
                    <a:bodyPr/>
                    <a:lstStyle/>
                    <a:p>
                      <a:pPr algn="ctr" fontAlgn="t"/>
                      <a:r>
                        <a:rPr lang="en-US" sz="1800" u="none" strike="noStrike" dirty="0">
                          <a:effectLst/>
                          <a:latin typeface="Calibri Light" panose="020F0302020204030204" pitchFamily="34" charset="0"/>
                          <a:cs typeface="Calibri Light" panose="020F0302020204030204" pitchFamily="34" charset="0"/>
                        </a:rPr>
                        <a:t>Manual</a:t>
                      </a:r>
                      <a:endParaRPr lang="en-US" sz="1800" b="1" i="0" u="none" strike="noStrike" dirty="0">
                        <a:solidFill>
                          <a:srgbClr val="000000"/>
                        </a:solidFill>
                        <a:effectLst/>
                        <a:latin typeface="Calibri Light" panose="020F0302020204030204" pitchFamily="34" charset="0"/>
                        <a:cs typeface="Calibri Light" panose="020F0302020204030204" pitchFamily="34" charset="0"/>
                      </a:endParaRPr>
                    </a:p>
                  </a:txBody>
                  <a:tcPr marL="6396" marR="6396" marT="6396" marB="0" anchor="ctr"/>
                </a:tc>
                <a:tc>
                  <a:txBody>
                    <a:bodyPr/>
                    <a:lstStyle/>
                    <a:p>
                      <a:pPr algn="ctr" fontAlgn="t"/>
                      <a:r>
                        <a:rPr lang="en-US" sz="1800" u="none" strike="noStrike" dirty="0" smtClean="0">
                          <a:effectLst/>
                          <a:latin typeface="Calibri Light" panose="020F0302020204030204" pitchFamily="34" charset="0"/>
                          <a:cs typeface="Calibri Light" panose="020F0302020204030204" pitchFamily="34" charset="0"/>
                        </a:rPr>
                        <a:t>Justification</a:t>
                      </a:r>
                      <a:endParaRPr lang="en-US" sz="1800" b="1" i="0" u="none" strike="noStrike" dirty="0">
                        <a:solidFill>
                          <a:srgbClr val="000000"/>
                        </a:solidFill>
                        <a:effectLst/>
                        <a:latin typeface="Calibri Light" panose="020F0302020204030204" pitchFamily="34" charset="0"/>
                        <a:cs typeface="Calibri Light" panose="020F0302020204030204" pitchFamily="34" charset="0"/>
                      </a:endParaRPr>
                    </a:p>
                  </a:txBody>
                  <a:tcPr marL="6396" marR="6396" marT="6396" marB="0" anchor="ctr"/>
                </a:tc>
                <a:tc>
                  <a:txBody>
                    <a:bodyPr/>
                    <a:lstStyle/>
                    <a:p>
                      <a:pPr algn="ctr" fontAlgn="t"/>
                      <a:r>
                        <a:rPr lang="en-US" sz="1800" u="none" strike="noStrike" dirty="0">
                          <a:effectLst/>
                          <a:latin typeface="Calibri Light" panose="020F0302020204030204" pitchFamily="34" charset="0"/>
                          <a:cs typeface="Calibri Light" panose="020F0302020204030204" pitchFamily="34" charset="0"/>
                        </a:rPr>
                        <a:t>Bundling?</a:t>
                      </a:r>
                      <a:endParaRPr lang="en-US" sz="1800" b="1" i="0" u="none" strike="noStrike" dirty="0">
                        <a:solidFill>
                          <a:srgbClr val="000000"/>
                        </a:solidFill>
                        <a:effectLst/>
                        <a:latin typeface="Calibri Light" panose="020F0302020204030204" pitchFamily="34" charset="0"/>
                        <a:cs typeface="Calibri Light" panose="020F0302020204030204" pitchFamily="34" charset="0"/>
                      </a:endParaRPr>
                    </a:p>
                  </a:txBody>
                  <a:tcPr marL="6396" marR="6396" marT="6396" marB="0" anchor="ctr"/>
                </a:tc>
              </a:tr>
              <a:tr h="516401">
                <a:tc>
                  <a:txBody>
                    <a:bodyPr/>
                    <a:lstStyle/>
                    <a:p>
                      <a:pPr algn="l" fontAlgn="t"/>
                      <a:r>
                        <a:rPr lang="en-US" sz="1800" b="1" i="1" u="none" strike="noStrike" dirty="0" err="1">
                          <a:effectLst/>
                          <a:latin typeface="Calibri Light" panose="020F0302020204030204" pitchFamily="34" charset="0"/>
                          <a:cs typeface="Calibri Light" panose="020F0302020204030204" pitchFamily="34" charset="0"/>
                        </a:rPr>
                        <a:t>Archips</a:t>
                      </a:r>
                      <a:r>
                        <a:rPr lang="en-US" sz="1800" b="1" i="1" u="none" strike="noStrike" dirty="0">
                          <a:effectLst/>
                          <a:latin typeface="Calibri Light" panose="020F0302020204030204" pitchFamily="34" charset="0"/>
                          <a:cs typeface="Calibri Light" panose="020F0302020204030204" pitchFamily="34" charset="0"/>
                        </a:rPr>
                        <a:t> </a:t>
                      </a:r>
                      <a:r>
                        <a:rPr lang="en-US" sz="1800" b="1" i="1" u="none" strike="noStrike" dirty="0" err="1">
                          <a:effectLst/>
                          <a:latin typeface="Calibri Light" panose="020F0302020204030204" pitchFamily="34" charset="0"/>
                          <a:cs typeface="Calibri Light" panose="020F0302020204030204" pitchFamily="34" charset="0"/>
                        </a:rPr>
                        <a:t>xylosteanus</a:t>
                      </a:r>
                      <a:endParaRPr lang="en-US" sz="1800" b="1" i="1" u="none" strike="noStrike" dirty="0">
                        <a:solidFill>
                          <a:srgbClr val="000000"/>
                        </a:solidFill>
                        <a:effectLst/>
                        <a:latin typeface="Calibri Light" panose="020F0302020204030204" pitchFamily="34" charset="0"/>
                        <a:cs typeface="Calibri Light" panose="020F0302020204030204" pitchFamily="34" charset="0"/>
                      </a:endParaRPr>
                    </a:p>
                  </a:txBody>
                  <a:tcPr marL="6396" marR="6396" marT="6396" marB="0"/>
                </a:tc>
                <a:tc>
                  <a:txBody>
                    <a:bodyPr/>
                    <a:lstStyle/>
                    <a:p>
                      <a:pPr algn="l" fontAlgn="t"/>
                      <a:r>
                        <a:rPr lang="en-US" sz="1600" u="none" strike="noStrike" dirty="0">
                          <a:effectLst/>
                          <a:latin typeface="Calibri Light" panose="020F0302020204030204" pitchFamily="34" charset="0"/>
                          <a:cs typeface="Calibri Light" panose="020F0302020204030204" pitchFamily="34" charset="0"/>
                        </a:rPr>
                        <a:t>Variegated golden </a:t>
                      </a:r>
                      <a:r>
                        <a:rPr lang="en-US" sz="1600" u="none" strike="noStrike" dirty="0" err="1">
                          <a:effectLst/>
                          <a:latin typeface="Calibri Light" panose="020F0302020204030204" pitchFamily="34" charset="0"/>
                          <a:cs typeface="Calibri Light" panose="020F0302020204030204" pitchFamily="34" charset="0"/>
                        </a:rPr>
                        <a:t>tortrix</a:t>
                      </a:r>
                      <a:endParaRPr lang="en-US" sz="1600" b="0" i="0" u="none" strike="noStrike" dirty="0">
                        <a:solidFill>
                          <a:srgbClr val="000000"/>
                        </a:solidFill>
                        <a:effectLst/>
                        <a:latin typeface="Calibri Light" panose="020F0302020204030204" pitchFamily="34" charset="0"/>
                        <a:cs typeface="Calibri Light" panose="020F0302020204030204" pitchFamily="34" charset="0"/>
                      </a:endParaRPr>
                    </a:p>
                  </a:txBody>
                  <a:tcPr marL="6396" marR="6396" marT="6396" marB="0"/>
                </a:tc>
                <a:tc>
                  <a:txBody>
                    <a:bodyPr/>
                    <a:lstStyle/>
                    <a:p>
                      <a:pPr algn="l" fontAlgn="t"/>
                      <a:r>
                        <a:rPr lang="en-US" sz="1600" u="none" strike="noStrike" dirty="0">
                          <a:effectLst/>
                          <a:latin typeface="Calibri Light" panose="020F0302020204030204" pitchFamily="34" charset="0"/>
                          <a:cs typeface="Calibri Light" panose="020F0302020204030204" pitchFamily="34" charset="0"/>
                        </a:rPr>
                        <a:t>Oak</a:t>
                      </a:r>
                      <a:endParaRPr lang="en-US" sz="1600" b="0" i="0" u="none" strike="noStrike" dirty="0">
                        <a:solidFill>
                          <a:srgbClr val="000000"/>
                        </a:solidFill>
                        <a:effectLst/>
                        <a:latin typeface="Calibri Light" panose="020F0302020204030204" pitchFamily="34" charset="0"/>
                        <a:cs typeface="Calibri Light" panose="020F0302020204030204" pitchFamily="34" charset="0"/>
                      </a:endParaRPr>
                    </a:p>
                  </a:txBody>
                  <a:tcPr marL="6396" marR="6396" marT="6396" marB="0"/>
                </a:tc>
                <a:tc>
                  <a:txBody>
                    <a:bodyPr/>
                    <a:lstStyle/>
                    <a:p>
                      <a:pPr algn="l" fontAlgn="t"/>
                      <a:r>
                        <a:rPr lang="en-US" sz="1600" u="none" strike="noStrike" dirty="0">
                          <a:effectLst/>
                          <a:latin typeface="Calibri Light" panose="020F0302020204030204" pitchFamily="34" charset="0"/>
                          <a:cs typeface="Calibri Light" panose="020F0302020204030204" pitchFamily="34" charset="0"/>
                        </a:rPr>
                        <a:t>Cat 3 </a:t>
                      </a:r>
                      <a:endParaRPr lang="en-US" sz="1600" b="0" i="0" u="none" strike="noStrike" dirty="0">
                        <a:solidFill>
                          <a:srgbClr val="000000"/>
                        </a:solidFill>
                        <a:effectLst/>
                        <a:latin typeface="Calibri Light" panose="020F0302020204030204" pitchFamily="34" charset="0"/>
                        <a:cs typeface="Calibri Light" panose="020F0302020204030204" pitchFamily="34" charset="0"/>
                      </a:endParaRPr>
                    </a:p>
                  </a:txBody>
                  <a:tcPr marL="6396" marR="6396" marT="6396" marB="0"/>
                </a:tc>
                <a:tc>
                  <a:txBody>
                    <a:bodyPr/>
                    <a:lstStyle/>
                    <a:p>
                      <a:pPr algn="l" fontAlgn="t"/>
                      <a:r>
                        <a:rPr lang="en-US" sz="1600" u="none" strike="noStrike" dirty="0">
                          <a:effectLst/>
                          <a:latin typeface="Calibri Light" panose="020F0302020204030204" pitchFamily="34" charset="0"/>
                          <a:cs typeface="Calibri Light" panose="020F0302020204030204" pitchFamily="34" charset="0"/>
                        </a:rPr>
                        <a:t>Yes</a:t>
                      </a:r>
                      <a:endParaRPr lang="en-US" sz="1600" b="0" i="0" u="none" strike="noStrike" dirty="0">
                        <a:solidFill>
                          <a:srgbClr val="000000"/>
                        </a:solidFill>
                        <a:effectLst/>
                        <a:latin typeface="Calibri Light" panose="020F0302020204030204" pitchFamily="34" charset="0"/>
                        <a:cs typeface="Calibri Light" panose="020F0302020204030204" pitchFamily="34" charset="0"/>
                      </a:endParaRPr>
                    </a:p>
                  </a:txBody>
                  <a:tcPr marL="6396" marR="6396" marT="6396" marB="0"/>
                </a:tc>
              </a:tr>
              <a:tr h="516401">
                <a:tc>
                  <a:txBody>
                    <a:bodyPr/>
                    <a:lstStyle/>
                    <a:p>
                      <a:pPr algn="l" fontAlgn="t"/>
                      <a:r>
                        <a:rPr lang="en-US" sz="1800" b="1" i="1" u="none" strike="noStrike" dirty="0" err="1">
                          <a:effectLst/>
                          <a:latin typeface="Calibri Light" panose="020F0302020204030204" pitchFamily="34" charset="0"/>
                          <a:cs typeface="Calibri Light" panose="020F0302020204030204" pitchFamily="34" charset="0"/>
                        </a:rPr>
                        <a:t>Argyresthia</a:t>
                      </a:r>
                      <a:r>
                        <a:rPr lang="en-US" sz="1800" b="1" i="1" u="none" strike="noStrike" dirty="0">
                          <a:effectLst/>
                          <a:latin typeface="Calibri Light" panose="020F0302020204030204" pitchFamily="34" charset="0"/>
                          <a:cs typeface="Calibri Light" panose="020F0302020204030204" pitchFamily="34" charset="0"/>
                        </a:rPr>
                        <a:t> </a:t>
                      </a:r>
                      <a:r>
                        <a:rPr lang="en-US" sz="1800" b="1" i="1" u="none" strike="noStrike" dirty="0" err="1">
                          <a:effectLst/>
                          <a:latin typeface="Calibri Light" panose="020F0302020204030204" pitchFamily="34" charset="0"/>
                          <a:cs typeface="Calibri Light" panose="020F0302020204030204" pitchFamily="34" charset="0"/>
                        </a:rPr>
                        <a:t>pruniella</a:t>
                      </a:r>
                      <a:endParaRPr lang="en-US" sz="1800" b="1" i="1" u="none" strike="noStrike" dirty="0">
                        <a:solidFill>
                          <a:srgbClr val="000000"/>
                        </a:solidFill>
                        <a:effectLst/>
                        <a:latin typeface="Calibri Light" panose="020F0302020204030204" pitchFamily="34" charset="0"/>
                        <a:cs typeface="Calibri Light" panose="020F0302020204030204" pitchFamily="34" charset="0"/>
                      </a:endParaRPr>
                    </a:p>
                  </a:txBody>
                  <a:tcPr marL="6396" marR="6396" marT="6396" marB="0"/>
                </a:tc>
                <a:tc>
                  <a:txBody>
                    <a:bodyPr/>
                    <a:lstStyle/>
                    <a:p>
                      <a:pPr algn="l" fontAlgn="t"/>
                      <a:r>
                        <a:rPr lang="en-US" sz="1600" u="none" strike="noStrike">
                          <a:effectLst/>
                          <a:latin typeface="Calibri Light" panose="020F0302020204030204" pitchFamily="34" charset="0"/>
                          <a:cs typeface="Calibri Light" panose="020F0302020204030204" pitchFamily="34" charset="0"/>
                        </a:rPr>
                        <a:t>Cherry blossom moth</a:t>
                      </a:r>
                      <a:endParaRPr lang="en-US" sz="1600" b="0" i="0" u="none" strike="noStrike">
                        <a:solidFill>
                          <a:srgbClr val="000000"/>
                        </a:solidFill>
                        <a:effectLst/>
                        <a:latin typeface="Calibri Light" panose="020F0302020204030204" pitchFamily="34" charset="0"/>
                        <a:cs typeface="Calibri Light" panose="020F0302020204030204" pitchFamily="34" charset="0"/>
                      </a:endParaRPr>
                    </a:p>
                  </a:txBody>
                  <a:tcPr marL="6396" marR="6396" marT="6396" marB="0"/>
                </a:tc>
                <a:tc>
                  <a:txBody>
                    <a:bodyPr/>
                    <a:lstStyle/>
                    <a:p>
                      <a:pPr algn="l" fontAlgn="t"/>
                      <a:r>
                        <a:rPr lang="en-US" sz="1600" u="none" strike="noStrike" dirty="0">
                          <a:effectLst/>
                          <a:latin typeface="Calibri Light" panose="020F0302020204030204" pitchFamily="34" charset="0"/>
                          <a:cs typeface="Calibri Light" panose="020F0302020204030204" pitchFamily="34" charset="0"/>
                        </a:rPr>
                        <a:t>Stone fruit</a:t>
                      </a:r>
                      <a:endParaRPr lang="en-US" sz="1600" b="0" i="0" u="none" strike="noStrike" dirty="0">
                        <a:solidFill>
                          <a:srgbClr val="000000"/>
                        </a:solidFill>
                        <a:effectLst/>
                        <a:latin typeface="Calibri Light" panose="020F0302020204030204" pitchFamily="34" charset="0"/>
                        <a:cs typeface="Calibri Light" panose="020F0302020204030204" pitchFamily="34" charset="0"/>
                      </a:endParaRPr>
                    </a:p>
                  </a:txBody>
                  <a:tcPr marL="6396" marR="6396" marT="6396" marB="0"/>
                </a:tc>
                <a:tc>
                  <a:txBody>
                    <a:bodyPr/>
                    <a:lstStyle/>
                    <a:p>
                      <a:pPr algn="l" fontAlgn="t"/>
                      <a:r>
                        <a:rPr lang="en-US" sz="1600" u="none" strike="noStrike" dirty="0">
                          <a:effectLst/>
                          <a:latin typeface="Calibri Light" panose="020F0302020204030204" pitchFamily="34" charset="0"/>
                          <a:cs typeface="Calibri Light" panose="020F0302020204030204" pitchFamily="34" charset="0"/>
                        </a:rPr>
                        <a:t>Cat 3 </a:t>
                      </a:r>
                      <a:endParaRPr lang="en-US" sz="1600" b="0" i="0" u="none" strike="noStrike" dirty="0">
                        <a:solidFill>
                          <a:srgbClr val="000000"/>
                        </a:solidFill>
                        <a:effectLst/>
                        <a:latin typeface="Calibri Light" panose="020F0302020204030204" pitchFamily="34" charset="0"/>
                        <a:cs typeface="Calibri Light" panose="020F0302020204030204" pitchFamily="34" charset="0"/>
                      </a:endParaRPr>
                    </a:p>
                  </a:txBody>
                  <a:tcPr marL="6396" marR="6396" marT="6396" marB="0"/>
                </a:tc>
                <a:tc>
                  <a:txBody>
                    <a:bodyPr/>
                    <a:lstStyle/>
                    <a:p>
                      <a:pPr algn="l" fontAlgn="t"/>
                      <a:r>
                        <a:rPr lang="en-US" sz="1600" u="none" strike="noStrike" dirty="0">
                          <a:effectLst/>
                          <a:latin typeface="Calibri Light" panose="020F0302020204030204" pitchFamily="34" charset="0"/>
                          <a:cs typeface="Calibri Light" panose="020F0302020204030204" pitchFamily="34" charset="0"/>
                        </a:rPr>
                        <a:t>Yes</a:t>
                      </a:r>
                      <a:endParaRPr lang="en-US" sz="1600" b="0" i="0" u="none" strike="noStrike" dirty="0">
                        <a:solidFill>
                          <a:srgbClr val="000000"/>
                        </a:solidFill>
                        <a:effectLst/>
                        <a:latin typeface="Calibri Light" panose="020F0302020204030204" pitchFamily="34" charset="0"/>
                        <a:cs typeface="Calibri Light" panose="020F0302020204030204" pitchFamily="34" charset="0"/>
                      </a:endParaRPr>
                    </a:p>
                  </a:txBody>
                  <a:tcPr marL="6396" marR="6396" marT="6396" marB="0"/>
                </a:tc>
              </a:tr>
              <a:tr h="759308">
                <a:tc>
                  <a:txBody>
                    <a:bodyPr/>
                    <a:lstStyle/>
                    <a:p>
                      <a:pPr algn="l" fontAlgn="t"/>
                      <a:r>
                        <a:rPr lang="en-US" sz="1800" b="1" i="1" u="none" strike="noStrike" dirty="0" err="1">
                          <a:effectLst/>
                          <a:latin typeface="Calibri Light" panose="020F0302020204030204" pitchFamily="34" charset="0"/>
                          <a:cs typeface="Calibri Light" panose="020F0302020204030204" pitchFamily="34" charset="0"/>
                        </a:rPr>
                        <a:t>Chlorophorus</a:t>
                      </a:r>
                      <a:r>
                        <a:rPr lang="en-US" sz="1800" b="1" i="1" u="none" strike="noStrike" dirty="0">
                          <a:effectLst/>
                          <a:latin typeface="Calibri Light" panose="020F0302020204030204" pitchFamily="34" charset="0"/>
                          <a:cs typeface="Calibri Light" panose="020F0302020204030204" pitchFamily="34" charset="0"/>
                        </a:rPr>
                        <a:t> </a:t>
                      </a:r>
                      <a:r>
                        <a:rPr lang="en-US" sz="1800" b="1" i="1" u="none" strike="noStrike" dirty="0" err="1">
                          <a:effectLst/>
                          <a:latin typeface="Calibri Light" panose="020F0302020204030204" pitchFamily="34" charset="0"/>
                          <a:cs typeface="Calibri Light" panose="020F0302020204030204" pitchFamily="34" charset="0"/>
                        </a:rPr>
                        <a:t>strobilicola</a:t>
                      </a:r>
                      <a:endParaRPr lang="en-US" sz="1800" b="1" i="1" u="none" strike="noStrike" dirty="0">
                        <a:solidFill>
                          <a:srgbClr val="000000"/>
                        </a:solidFill>
                        <a:effectLst/>
                        <a:latin typeface="Calibri Light" panose="020F0302020204030204" pitchFamily="34" charset="0"/>
                        <a:cs typeface="Calibri Light" panose="020F0302020204030204" pitchFamily="34" charset="0"/>
                      </a:endParaRPr>
                    </a:p>
                  </a:txBody>
                  <a:tcPr marL="6396" marR="6396" marT="6396" marB="0"/>
                </a:tc>
                <a:tc>
                  <a:txBody>
                    <a:bodyPr/>
                    <a:lstStyle/>
                    <a:p>
                      <a:pPr algn="l" fontAlgn="t"/>
                      <a:r>
                        <a:rPr lang="en-US" sz="1600" u="none" strike="noStrike">
                          <a:effectLst/>
                          <a:latin typeface="Calibri Light" panose="020F0302020204030204" pitchFamily="34" charset="0"/>
                          <a:cs typeface="Calibri Light" panose="020F0302020204030204" pitchFamily="34" charset="0"/>
                        </a:rPr>
                        <a:t>Slender-banded pine cone longhorn beetle</a:t>
                      </a:r>
                      <a:endParaRPr lang="en-US" sz="1600" b="0" i="0" u="none" strike="noStrike">
                        <a:solidFill>
                          <a:srgbClr val="000000"/>
                        </a:solidFill>
                        <a:effectLst/>
                        <a:latin typeface="Calibri Light" panose="020F0302020204030204" pitchFamily="34" charset="0"/>
                        <a:cs typeface="Calibri Light" panose="020F0302020204030204" pitchFamily="34" charset="0"/>
                      </a:endParaRPr>
                    </a:p>
                  </a:txBody>
                  <a:tcPr marL="6396" marR="6396" marT="6396" marB="0"/>
                </a:tc>
                <a:tc>
                  <a:txBody>
                    <a:bodyPr/>
                    <a:lstStyle/>
                    <a:p>
                      <a:pPr algn="l" fontAlgn="t"/>
                      <a:r>
                        <a:rPr lang="en-US" sz="1600" u="none" strike="noStrike">
                          <a:effectLst/>
                          <a:latin typeface="Calibri Light" panose="020F0302020204030204" pitchFamily="34" charset="0"/>
                          <a:cs typeface="Calibri Light" panose="020F0302020204030204" pitchFamily="34" charset="0"/>
                        </a:rPr>
                        <a:t>EWB/BB</a:t>
                      </a:r>
                      <a:endParaRPr lang="en-US" sz="1600" b="0" i="0" u="none" strike="noStrike">
                        <a:solidFill>
                          <a:srgbClr val="000000"/>
                        </a:solidFill>
                        <a:effectLst/>
                        <a:latin typeface="Calibri Light" panose="020F0302020204030204" pitchFamily="34" charset="0"/>
                        <a:cs typeface="Calibri Light" panose="020F0302020204030204" pitchFamily="34" charset="0"/>
                      </a:endParaRPr>
                    </a:p>
                  </a:txBody>
                  <a:tcPr marL="6396" marR="6396" marT="6396" marB="0"/>
                </a:tc>
                <a:tc>
                  <a:txBody>
                    <a:bodyPr/>
                    <a:lstStyle/>
                    <a:p>
                      <a:pPr algn="l" fontAlgn="t"/>
                      <a:r>
                        <a:rPr lang="en-US" sz="1600" u="none" strike="noStrike" dirty="0">
                          <a:effectLst/>
                          <a:latin typeface="Calibri Light" panose="020F0302020204030204" pitchFamily="34" charset="0"/>
                          <a:cs typeface="Calibri Light" panose="020F0302020204030204" pitchFamily="34" charset="0"/>
                        </a:rPr>
                        <a:t>Cat 3 </a:t>
                      </a:r>
                      <a:endParaRPr lang="en-US" sz="1600" b="0" i="0" u="none" strike="noStrike" dirty="0">
                        <a:solidFill>
                          <a:srgbClr val="000000"/>
                        </a:solidFill>
                        <a:effectLst/>
                        <a:latin typeface="Calibri Light" panose="020F0302020204030204" pitchFamily="34" charset="0"/>
                        <a:cs typeface="Calibri Light" panose="020F0302020204030204" pitchFamily="34" charset="0"/>
                      </a:endParaRPr>
                    </a:p>
                  </a:txBody>
                  <a:tcPr marL="6396" marR="6396" marT="6396" marB="0"/>
                </a:tc>
                <a:tc>
                  <a:txBody>
                    <a:bodyPr/>
                    <a:lstStyle/>
                    <a:p>
                      <a:pPr algn="l" fontAlgn="t"/>
                      <a:r>
                        <a:rPr lang="en-US" sz="1600" u="none" strike="noStrike">
                          <a:effectLst/>
                          <a:latin typeface="Calibri Light" panose="020F0302020204030204" pitchFamily="34" charset="0"/>
                          <a:cs typeface="Calibri Light" panose="020F0302020204030204" pitchFamily="34" charset="0"/>
                        </a:rPr>
                        <a:t>No, ineffective survey method (visual)</a:t>
                      </a:r>
                      <a:endParaRPr lang="en-US" sz="1600" b="0" i="0" u="none" strike="noStrike">
                        <a:solidFill>
                          <a:srgbClr val="000000"/>
                        </a:solidFill>
                        <a:effectLst/>
                        <a:latin typeface="Calibri Light" panose="020F0302020204030204" pitchFamily="34" charset="0"/>
                        <a:cs typeface="Calibri Light" panose="020F0302020204030204" pitchFamily="34" charset="0"/>
                      </a:endParaRPr>
                    </a:p>
                  </a:txBody>
                  <a:tcPr marL="6396" marR="6396" marT="6396" marB="0"/>
                </a:tc>
              </a:tr>
              <a:tr h="609600">
                <a:tc>
                  <a:txBody>
                    <a:bodyPr/>
                    <a:lstStyle/>
                    <a:p>
                      <a:pPr algn="l" fontAlgn="t"/>
                      <a:r>
                        <a:rPr lang="en-US" sz="1800" b="1" i="1" u="none" strike="noStrike" dirty="0" err="1" smtClean="0">
                          <a:solidFill>
                            <a:srgbClr val="000000"/>
                          </a:solidFill>
                          <a:effectLst/>
                          <a:latin typeface="Calibri Light" panose="020F0302020204030204" pitchFamily="34" charset="0"/>
                          <a:cs typeface="Calibri Light" panose="020F0302020204030204" pitchFamily="34" charset="0"/>
                        </a:rPr>
                        <a:t>Enarmonia</a:t>
                      </a:r>
                      <a:r>
                        <a:rPr lang="en-US" sz="1800" b="1" i="1" u="none" strike="noStrike" dirty="0" smtClean="0">
                          <a:solidFill>
                            <a:srgbClr val="000000"/>
                          </a:solidFill>
                          <a:effectLst/>
                          <a:latin typeface="Calibri Light" panose="020F0302020204030204" pitchFamily="34" charset="0"/>
                          <a:cs typeface="Calibri Light" panose="020F0302020204030204" pitchFamily="34" charset="0"/>
                        </a:rPr>
                        <a:t> </a:t>
                      </a:r>
                      <a:r>
                        <a:rPr lang="en-US" sz="1800" b="1" i="1" u="none" strike="noStrike" dirty="0" err="1" smtClean="0">
                          <a:solidFill>
                            <a:srgbClr val="000000"/>
                          </a:solidFill>
                          <a:effectLst/>
                          <a:latin typeface="Calibri Light" panose="020F0302020204030204" pitchFamily="34" charset="0"/>
                          <a:cs typeface="Calibri Light" panose="020F0302020204030204" pitchFamily="34" charset="0"/>
                        </a:rPr>
                        <a:t>formosana</a:t>
                      </a:r>
                      <a:endParaRPr lang="en-US" sz="1800" b="1" i="1" u="none" strike="noStrike" dirty="0">
                        <a:solidFill>
                          <a:srgbClr val="000000"/>
                        </a:solidFill>
                        <a:effectLst/>
                        <a:latin typeface="Calibri Light" panose="020F0302020204030204" pitchFamily="34" charset="0"/>
                        <a:cs typeface="Calibri Light" panose="020F0302020204030204" pitchFamily="34" charset="0"/>
                      </a:endParaRPr>
                    </a:p>
                  </a:txBody>
                  <a:tcPr marL="6396" marR="6396" marT="6396" marB="0"/>
                </a:tc>
                <a:tc>
                  <a:txBody>
                    <a:bodyPr/>
                    <a:lstStyle/>
                    <a:p>
                      <a:pPr algn="l" fontAlgn="t"/>
                      <a:r>
                        <a:rPr lang="en-US" sz="1600" b="0" i="0" u="none" strike="noStrike" dirty="0" smtClean="0">
                          <a:solidFill>
                            <a:srgbClr val="000000"/>
                          </a:solidFill>
                          <a:effectLst/>
                          <a:latin typeface="Calibri Light" panose="020F0302020204030204" pitchFamily="34" charset="0"/>
                          <a:cs typeface="Calibri Light" panose="020F0302020204030204" pitchFamily="34" charset="0"/>
                        </a:rPr>
                        <a:t>Cherry bark </a:t>
                      </a:r>
                      <a:r>
                        <a:rPr lang="en-US" sz="1600" b="0" i="0" u="none" strike="noStrike" dirty="0" err="1" smtClean="0">
                          <a:solidFill>
                            <a:srgbClr val="000000"/>
                          </a:solidFill>
                          <a:effectLst/>
                          <a:latin typeface="Calibri Light" panose="020F0302020204030204" pitchFamily="34" charset="0"/>
                          <a:cs typeface="Calibri Light" panose="020F0302020204030204" pitchFamily="34" charset="0"/>
                        </a:rPr>
                        <a:t>tortrix</a:t>
                      </a:r>
                      <a:endParaRPr lang="en-US" sz="1600" b="0" i="0" u="none" strike="noStrike" dirty="0">
                        <a:solidFill>
                          <a:srgbClr val="000000"/>
                        </a:solidFill>
                        <a:effectLst/>
                        <a:latin typeface="Calibri Light" panose="020F0302020204030204" pitchFamily="34" charset="0"/>
                        <a:cs typeface="Calibri Light" panose="020F0302020204030204" pitchFamily="34" charset="0"/>
                      </a:endParaRPr>
                    </a:p>
                  </a:txBody>
                  <a:tcPr marL="6396" marR="6396" marT="6396" marB="0"/>
                </a:tc>
                <a:tc>
                  <a:txBody>
                    <a:bodyPr/>
                    <a:lstStyle/>
                    <a:p>
                      <a:pPr algn="l" fontAlgn="t"/>
                      <a:r>
                        <a:rPr lang="en-US" sz="1600" b="0" i="0" u="none" strike="noStrike" dirty="0" smtClean="0">
                          <a:solidFill>
                            <a:srgbClr val="000000"/>
                          </a:solidFill>
                          <a:effectLst/>
                          <a:latin typeface="Calibri Light" panose="020F0302020204030204" pitchFamily="34" charset="0"/>
                          <a:cs typeface="Calibri Light" panose="020F0302020204030204" pitchFamily="34" charset="0"/>
                        </a:rPr>
                        <a:t>Stone</a:t>
                      </a:r>
                      <a:r>
                        <a:rPr lang="en-US" sz="1600" b="0" i="0" u="none" strike="noStrike" baseline="0" dirty="0" smtClean="0">
                          <a:solidFill>
                            <a:srgbClr val="000000"/>
                          </a:solidFill>
                          <a:effectLst/>
                          <a:latin typeface="Calibri Light" panose="020F0302020204030204" pitchFamily="34" charset="0"/>
                          <a:cs typeface="Calibri Light" panose="020F0302020204030204" pitchFamily="34" charset="0"/>
                        </a:rPr>
                        <a:t> fruit</a:t>
                      </a:r>
                      <a:endParaRPr lang="en-US" sz="1600" b="0" i="0" u="none" strike="noStrike" dirty="0">
                        <a:solidFill>
                          <a:srgbClr val="000000"/>
                        </a:solidFill>
                        <a:effectLst/>
                        <a:latin typeface="Calibri Light" panose="020F0302020204030204" pitchFamily="34" charset="0"/>
                        <a:cs typeface="Calibri Light" panose="020F0302020204030204" pitchFamily="34" charset="0"/>
                      </a:endParaRPr>
                    </a:p>
                  </a:txBody>
                  <a:tcPr marL="6396" marR="6396" marT="6396" marB="0"/>
                </a:tc>
                <a:tc>
                  <a:txBody>
                    <a:bodyPr/>
                    <a:lstStyle/>
                    <a:p>
                      <a:pPr algn="l" fontAlgn="t"/>
                      <a:r>
                        <a:rPr lang="en-US" sz="1600" b="0" i="0" u="none" strike="noStrike" dirty="0" smtClean="0">
                          <a:solidFill>
                            <a:srgbClr val="000000"/>
                          </a:solidFill>
                          <a:effectLst/>
                          <a:latin typeface="Calibri Light" panose="020F0302020204030204" pitchFamily="34" charset="0"/>
                          <a:cs typeface="Calibri Light" panose="020F0302020204030204" pitchFamily="34" charset="0"/>
                        </a:rPr>
                        <a:t>US</a:t>
                      </a:r>
                      <a:r>
                        <a:rPr lang="en-US" sz="1600" b="0" i="0" u="none" strike="noStrike" baseline="0" dirty="0" smtClean="0">
                          <a:solidFill>
                            <a:srgbClr val="000000"/>
                          </a:solidFill>
                          <a:effectLst/>
                          <a:latin typeface="Calibri Light" panose="020F0302020204030204" pitchFamily="34" charset="0"/>
                          <a:cs typeface="Calibri Light" panose="020F0302020204030204" pitchFamily="34" charset="0"/>
                        </a:rPr>
                        <a:t> </a:t>
                      </a:r>
                      <a:r>
                        <a:rPr lang="en-US" sz="1600" b="0" i="0" u="none" strike="noStrike" baseline="0" dirty="0" err="1" smtClean="0">
                          <a:solidFill>
                            <a:srgbClr val="000000"/>
                          </a:solidFill>
                          <a:effectLst/>
                          <a:latin typeface="Calibri Light" panose="020F0302020204030204" pitchFamily="34" charset="0"/>
                          <a:cs typeface="Calibri Light" panose="020F0302020204030204" pitchFamily="34" charset="0"/>
                        </a:rPr>
                        <a:t>dist</a:t>
                      </a:r>
                      <a:r>
                        <a:rPr lang="en-US" sz="1600" b="0" i="0" u="none" strike="noStrike" baseline="0" dirty="0" smtClean="0">
                          <a:solidFill>
                            <a:srgbClr val="000000"/>
                          </a:solidFill>
                          <a:effectLst/>
                          <a:latin typeface="Calibri Light" panose="020F0302020204030204" pitchFamily="34" charset="0"/>
                          <a:cs typeface="Calibri Light" panose="020F0302020204030204" pitchFamily="34" charset="0"/>
                        </a:rPr>
                        <a:t> (WA/OR)</a:t>
                      </a:r>
                      <a:endParaRPr lang="en-US" sz="1600" b="0" i="0" u="none" strike="noStrike" dirty="0">
                        <a:solidFill>
                          <a:srgbClr val="000000"/>
                        </a:solidFill>
                        <a:effectLst/>
                        <a:latin typeface="Calibri Light" panose="020F0302020204030204" pitchFamily="34" charset="0"/>
                        <a:cs typeface="Calibri Light" panose="020F0302020204030204" pitchFamily="34" charset="0"/>
                      </a:endParaRPr>
                    </a:p>
                  </a:txBody>
                  <a:tcPr marL="6396" marR="6396" marT="6396" marB="0"/>
                </a:tc>
                <a:tc>
                  <a:txBody>
                    <a:bodyPr/>
                    <a:lstStyle/>
                    <a:p>
                      <a:pPr algn="l" fontAlgn="t"/>
                      <a:r>
                        <a:rPr lang="en-US" sz="1600" b="0" i="0" u="none" strike="noStrike" dirty="0" smtClean="0">
                          <a:solidFill>
                            <a:srgbClr val="000000"/>
                          </a:solidFill>
                          <a:effectLst/>
                          <a:latin typeface="Calibri Light" panose="020F0302020204030204" pitchFamily="34" charset="0"/>
                          <a:cs typeface="Calibri Light" panose="020F0302020204030204" pitchFamily="34" charset="0"/>
                        </a:rPr>
                        <a:t>Yes</a:t>
                      </a:r>
                      <a:endParaRPr lang="en-US" sz="1600" b="0" i="0" u="none" strike="noStrike" dirty="0">
                        <a:solidFill>
                          <a:srgbClr val="000000"/>
                        </a:solidFill>
                        <a:effectLst/>
                        <a:latin typeface="Calibri Light" panose="020F0302020204030204" pitchFamily="34" charset="0"/>
                        <a:cs typeface="Calibri Light" panose="020F0302020204030204" pitchFamily="34" charset="0"/>
                      </a:endParaRPr>
                    </a:p>
                  </a:txBody>
                  <a:tcPr marL="6396" marR="6396" marT="6396" marB="0"/>
                </a:tc>
              </a:tr>
              <a:tr h="784642">
                <a:tc>
                  <a:txBody>
                    <a:bodyPr/>
                    <a:lstStyle/>
                    <a:p>
                      <a:pPr algn="l" fontAlgn="t"/>
                      <a:r>
                        <a:rPr lang="en-US" sz="1800" b="1" i="1" u="none" strike="noStrike" dirty="0" err="1">
                          <a:effectLst/>
                          <a:latin typeface="Calibri Light" panose="020F0302020204030204" pitchFamily="34" charset="0"/>
                          <a:cs typeface="Calibri Light" panose="020F0302020204030204" pitchFamily="34" charset="0"/>
                        </a:rPr>
                        <a:t>Eutetranychus</a:t>
                      </a:r>
                      <a:r>
                        <a:rPr lang="en-US" sz="1800" b="1" i="1" u="none" strike="noStrike" dirty="0">
                          <a:effectLst/>
                          <a:latin typeface="Calibri Light" panose="020F0302020204030204" pitchFamily="34" charset="0"/>
                          <a:cs typeface="Calibri Light" panose="020F0302020204030204" pitchFamily="34" charset="0"/>
                        </a:rPr>
                        <a:t> </a:t>
                      </a:r>
                      <a:r>
                        <a:rPr lang="en-US" sz="1800" b="1" i="1" u="none" strike="noStrike" dirty="0" err="1">
                          <a:effectLst/>
                          <a:latin typeface="Calibri Light" panose="020F0302020204030204" pitchFamily="34" charset="0"/>
                          <a:cs typeface="Calibri Light" panose="020F0302020204030204" pitchFamily="34" charset="0"/>
                        </a:rPr>
                        <a:t>orientalis</a:t>
                      </a:r>
                      <a:endParaRPr lang="en-US" sz="1800" b="1" i="1" u="none" strike="noStrike" dirty="0">
                        <a:solidFill>
                          <a:srgbClr val="000000"/>
                        </a:solidFill>
                        <a:effectLst/>
                        <a:latin typeface="Calibri Light" panose="020F0302020204030204" pitchFamily="34" charset="0"/>
                        <a:cs typeface="Calibri Light" panose="020F0302020204030204" pitchFamily="34" charset="0"/>
                      </a:endParaRPr>
                    </a:p>
                  </a:txBody>
                  <a:tcPr marL="6396" marR="6396" marT="6396" marB="0"/>
                </a:tc>
                <a:tc>
                  <a:txBody>
                    <a:bodyPr/>
                    <a:lstStyle/>
                    <a:p>
                      <a:pPr algn="l" fontAlgn="t"/>
                      <a:r>
                        <a:rPr lang="en-US" sz="1600" u="none" strike="noStrike" dirty="0">
                          <a:effectLst/>
                          <a:latin typeface="Calibri Light" panose="020F0302020204030204" pitchFamily="34" charset="0"/>
                          <a:cs typeface="Calibri Light" panose="020F0302020204030204" pitchFamily="34" charset="0"/>
                        </a:rPr>
                        <a:t>Citrus brown mite</a:t>
                      </a:r>
                      <a:endParaRPr lang="en-US" sz="1600" b="0" i="0" u="none" strike="noStrike" dirty="0">
                        <a:solidFill>
                          <a:srgbClr val="000000"/>
                        </a:solidFill>
                        <a:effectLst/>
                        <a:latin typeface="Calibri Light" panose="020F0302020204030204" pitchFamily="34" charset="0"/>
                        <a:cs typeface="Calibri Light" panose="020F0302020204030204" pitchFamily="34" charset="0"/>
                      </a:endParaRPr>
                    </a:p>
                  </a:txBody>
                  <a:tcPr marL="6396" marR="6396" marT="6396" marB="0"/>
                </a:tc>
                <a:tc>
                  <a:txBody>
                    <a:bodyPr/>
                    <a:lstStyle/>
                    <a:p>
                      <a:pPr algn="l" fontAlgn="t"/>
                      <a:r>
                        <a:rPr lang="en-US" sz="1600" u="none" strike="noStrike" dirty="0" smtClean="0">
                          <a:effectLst/>
                          <a:latin typeface="Calibri Light" panose="020F0302020204030204" pitchFamily="34" charset="0"/>
                          <a:cs typeface="Calibri Light" panose="020F0302020204030204" pitchFamily="34" charset="0"/>
                        </a:rPr>
                        <a:t>cotton </a:t>
                      </a:r>
                    </a:p>
                    <a:p>
                      <a:pPr algn="l" fontAlgn="t"/>
                      <a:r>
                        <a:rPr lang="en-US" sz="1600" u="none" strike="noStrike" dirty="0" smtClean="0">
                          <a:effectLst/>
                          <a:latin typeface="Calibri Light" panose="020F0302020204030204" pitchFamily="34" charset="0"/>
                          <a:cs typeface="Calibri Light" panose="020F0302020204030204" pitchFamily="34" charset="0"/>
                        </a:rPr>
                        <a:t>soybean</a:t>
                      </a:r>
                      <a:endParaRPr lang="en-US" sz="1600" b="0" i="0" u="none" strike="noStrike" dirty="0">
                        <a:solidFill>
                          <a:srgbClr val="000000"/>
                        </a:solidFill>
                        <a:effectLst/>
                        <a:latin typeface="Calibri Light" panose="020F0302020204030204" pitchFamily="34" charset="0"/>
                        <a:cs typeface="Calibri Light" panose="020F0302020204030204" pitchFamily="34" charset="0"/>
                      </a:endParaRPr>
                    </a:p>
                  </a:txBody>
                  <a:tcPr marL="6396" marR="6396" marT="6396" marB="0"/>
                </a:tc>
                <a:tc>
                  <a:txBody>
                    <a:bodyPr/>
                    <a:lstStyle/>
                    <a:p>
                      <a:pPr algn="l" fontAlgn="t"/>
                      <a:r>
                        <a:rPr lang="en-US" sz="1600" u="none" strike="noStrike" dirty="0">
                          <a:effectLst/>
                          <a:latin typeface="Calibri Light" panose="020F0302020204030204" pitchFamily="34" charset="0"/>
                          <a:cs typeface="Calibri Light" panose="020F0302020204030204" pitchFamily="34" charset="0"/>
                        </a:rPr>
                        <a:t>Cat </a:t>
                      </a:r>
                      <a:r>
                        <a:rPr lang="en-US" sz="1600" u="none" strike="noStrike" dirty="0" smtClean="0">
                          <a:effectLst/>
                          <a:latin typeface="Calibri Light" panose="020F0302020204030204" pitchFamily="34" charset="0"/>
                          <a:cs typeface="Calibri Light" panose="020F0302020204030204" pitchFamily="34" charset="0"/>
                        </a:rPr>
                        <a:t>3</a:t>
                      </a:r>
                      <a:endParaRPr lang="en-US" sz="1600" b="0" i="0" u="none" strike="noStrike" dirty="0">
                        <a:solidFill>
                          <a:srgbClr val="000000"/>
                        </a:solidFill>
                        <a:effectLst/>
                        <a:latin typeface="Calibri Light" panose="020F0302020204030204" pitchFamily="34" charset="0"/>
                        <a:cs typeface="Calibri Light" panose="020F0302020204030204" pitchFamily="34" charset="0"/>
                      </a:endParaRPr>
                    </a:p>
                  </a:txBody>
                  <a:tcPr marL="6396" marR="6396" marT="6396" marB="0"/>
                </a:tc>
                <a:tc>
                  <a:txBody>
                    <a:bodyPr/>
                    <a:lstStyle/>
                    <a:p>
                      <a:pPr algn="l" fontAlgn="t"/>
                      <a:r>
                        <a:rPr lang="en-US" sz="1600" u="none" strike="noStrike" dirty="0">
                          <a:effectLst/>
                          <a:latin typeface="Calibri Light" panose="020F0302020204030204" pitchFamily="34" charset="0"/>
                          <a:cs typeface="Calibri Light" panose="020F0302020204030204" pitchFamily="34" charset="0"/>
                        </a:rPr>
                        <a:t>No, ineffective survey method (visual)</a:t>
                      </a:r>
                      <a:endParaRPr lang="en-US" sz="1600" b="0" i="0" u="none" strike="noStrike" dirty="0">
                        <a:solidFill>
                          <a:srgbClr val="000000"/>
                        </a:solidFill>
                        <a:effectLst/>
                        <a:latin typeface="Calibri Light" panose="020F0302020204030204" pitchFamily="34" charset="0"/>
                        <a:cs typeface="Calibri Light" panose="020F0302020204030204" pitchFamily="34" charset="0"/>
                      </a:endParaRPr>
                    </a:p>
                  </a:txBody>
                  <a:tcPr marL="6396" marR="6396" marT="6396" marB="0"/>
                </a:tc>
              </a:tr>
              <a:tr h="568709">
                <a:tc>
                  <a:txBody>
                    <a:bodyPr/>
                    <a:lstStyle/>
                    <a:p>
                      <a:pPr algn="l" fontAlgn="t"/>
                      <a:r>
                        <a:rPr lang="en-US" sz="1800" b="1" i="1" u="none" strike="noStrike" dirty="0" err="1">
                          <a:effectLst/>
                          <a:latin typeface="Calibri Light" panose="020F0302020204030204" pitchFamily="34" charset="0"/>
                          <a:cs typeface="Calibri Light" panose="020F0302020204030204" pitchFamily="34" charset="0"/>
                        </a:rPr>
                        <a:t>Heterodera</a:t>
                      </a:r>
                      <a:r>
                        <a:rPr lang="en-US" sz="1800" b="1" i="1" u="none" strike="noStrike" dirty="0">
                          <a:effectLst/>
                          <a:latin typeface="Calibri Light" panose="020F0302020204030204" pitchFamily="34" charset="0"/>
                          <a:cs typeface="Calibri Light" panose="020F0302020204030204" pitchFamily="34" charset="0"/>
                        </a:rPr>
                        <a:t> </a:t>
                      </a:r>
                      <a:r>
                        <a:rPr lang="en-US" sz="1800" b="1" i="1" u="none" strike="noStrike" dirty="0" err="1">
                          <a:effectLst/>
                          <a:latin typeface="Calibri Light" panose="020F0302020204030204" pitchFamily="34" charset="0"/>
                          <a:cs typeface="Calibri Light" panose="020F0302020204030204" pitchFamily="34" charset="0"/>
                        </a:rPr>
                        <a:t>latipons</a:t>
                      </a:r>
                      <a:endParaRPr lang="en-US" sz="1800" b="1" i="1" u="none" strike="noStrike" dirty="0">
                        <a:solidFill>
                          <a:srgbClr val="000000"/>
                        </a:solidFill>
                        <a:effectLst/>
                        <a:latin typeface="Calibri Light" panose="020F0302020204030204" pitchFamily="34" charset="0"/>
                        <a:cs typeface="Calibri Light" panose="020F0302020204030204" pitchFamily="34" charset="0"/>
                      </a:endParaRPr>
                    </a:p>
                  </a:txBody>
                  <a:tcPr marL="6396" marR="6396" marT="6396" marB="0"/>
                </a:tc>
                <a:tc>
                  <a:txBody>
                    <a:bodyPr/>
                    <a:lstStyle/>
                    <a:p>
                      <a:pPr algn="l" fontAlgn="t"/>
                      <a:r>
                        <a:rPr lang="en-US" sz="1600" u="none" strike="noStrike">
                          <a:effectLst/>
                          <a:latin typeface="Calibri Light" panose="020F0302020204030204" pitchFamily="34" charset="0"/>
                          <a:cs typeface="Calibri Light" panose="020F0302020204030204" pitchFamily="34" charset="0"/>
                        </a:rPr>
                        <a:t>Mediterranean cereal cyst nematode</a:t>
                      </a:r>
                      <a:endParaRPr lang="en-US" sz="1600" b="0" i="0" u="none" strike="noStrike">
                        <a:solidFill>
                          <a:srgbClr val="000000"/>
                        </a:solidFill>
                        <a:effectLst/>
                        <a:latin typeface="Calibri Light" panose="020F0302020204030204" pitchFamily="34" charset="0"/>
                        <a:cs typeface="Calibri Light" panose="020F0302020204030204" pitchFamily="34" charset="0"/>
                      </a:endParaRPr>
                    </a:p>
                  </a:txBody>
                  <a:tcPr marL="6396" marR="6396" marT="6396" marB="0"/>
                </a:tc>
                <a:tc>
                  <a:txBody>
                    <a:bodyPr/>
                    <a:lstStyle/>
                    <a:p>
                      <a:pPr algn="l" fontAlgn="t"/>
                      <a:r>
                        <a:rPr lang="en-US" sz="1600" u="none" strike="noStrike" dirty="0">
                          <a:effectLst/>
                          <a:latin typeface="Calibri Light" panose="020F0302020204030204" pitchFamily="34" charset="0"/>
                          <a:cs typeface="Calibri Light" panose="020F0302020204030204" pitchFamily="34" charset="0"/>
                        </a:rPr>
                        <a:t>cyst </a:t>
                      </a:r>
                      <a:r>
                        <a:rPr lang="en-US" sz="1600" u="none" strike="noStrike" dirty="0" smtClean="0">
                          <a:effectLst/>
                          <a:latin typeface="Calibri Light" panose="020F0302020204030204" pitchFamily="34" charset="0"/>
                          <a:cs typeface="Calibri Light" panose="020F0302020204030204" pitchFamily="34" charset="0"/>
                        </a:rPr>
                        <a:t>nematode</a:t>
                      </a:r>
                    </a:p>
                    <a:p>
                      <a:pPr algn="l" fontAlgn="t"/>
                      <a:r>
                        <a:rPr lang="en-US" sz="1600" u="none" strike="noStrike" dirty="0" smtClean="0">
                          <a:effectLst/>
                          <a:latin typeface="Calibri Light" panose="020F0302020204030204" pitchFamily="34" charset="0"/>
                          <a:cs typeface="Calibri Light" panose="020F0302020204030204" pitchFamily="34" charset="0"/>
                        </a:rPr>
                        <a:t>small </a:t>
                      </a:r>
                      <a:r>
                        <a:rPr lang="en-US" sz="1600" u="none" strike="noStrike" dirty="0">
                          <a:effectLst/>
                          <a:latin typeface="Calibri Light" panose="020F0302020204030204" pitchFamily="34" charset="0"/>
                          <a:cs typeface="Calibri Light" panose="020F0302020204030204" pitchFamily="34" charset="0"/>
                        </a:rPr>
                        <a:t>grains</a:t>
                      </a:r>
                      <a:endParaRPr lang="en-US" sz="1600" b="0" i="0" u="none" strike="noStrike" dirty="0">
                        <a:solidFill>
                          <a:srgbClr val="000000"/>
                        </a:solidFill>
                        <a:effectLst/>
                        <a:latin typeface="Calibri Light" panose="020F0302020204030204" pitchFamily="34" charset="0"/>
                        <a:cs typeface="Calibri Light" panose="020F0302020204030204" pitchFamily="34" charset="0"/>
                      </a:endParaRPr>
                    </a:p>
                  </a:txBody>
                  <a:tcPr marL="6396" marR="6396" marT="6396" marB="0"/>
                </a:tc>
                <a:tc>
                  <a:txBody>
                    <a:bodyPr/>
                    <a:lstStyle/>
                    <a:p>
                      <a:pPr algn="l" fontAlgn="t"/>
                      <a:r>
                        <a:rPr lang="en-US" sz="1600" u="none" strike="noStrike" dirty="0">
                          <a:effectLst/>
                          <a:latin typeface="Calibri Light" panose="020F0302020204030204" pitchFamily="34" charset="0"/>
                          <a:cs typeface="Calibri Light" panose="020F0302020204030204" pitchFamily="34" charset="0"/>
                        </a:rPr>
                        <a:t>Cat </a:t>
                      </a:r>
                      <a:r>
                        <a:rPr lang="en-US" sz="1600" u="none" strike="noStrike" dirty="0" smtClean="0">
                          <a:effectLst/>
                          <a:latin typeface="Calibri Light" panose="020F0302020204030204" pitchFamily="34" charset="0"/>
                          <a:cs typeface="Calibri Light" panose="020F0302020204030204" pitchFamily="34" charset="0"/>
                        </a:rPr>
                        <a:t>3</a:t>
                      </a:r>
                      <a:endParaRPr lang="en-US" sz="1600" b="0" i="0" u="none" strike="noStrike" dirty="0">
                        <a:solidFill>
                          <a:srgbClr val="000000"/>
                        </a:solidFill>
                        <a:effectLst/>
                        <a:latin typeface="Calibri Light" panose="020F0302020204030204" pitchFamily="34" charset="0"/>
                        <a:cs typeface="Calibri Light" panose="020F0302020204030204" pitchFamily="34" charset="0"/>
                      </a:endParaRPr>
                    </a:p>
                  </a:txBody>
                  <a:tcPr marL="6396" marR="6396" marT="6396" marB="0"/>
                </a:tc>
                <a:tc>
                  <a:txBody>
                    <a:bodyPr/>
                    <a:lstStyle/>
                    <a:p>
                      <a:pPr algn="l" fontAlgn="t"/>
                      <a:r>
                        <a:rPr lang="en-US" sz="1600" u="none" strike="noStrike" dirty="0">
                          <a:effectLst/>
                          <a:latin typeface="Calibri Light" panose="020F0302020204030204" pitchFamily="34" charset="0"/>
                          <a:cs typeface="Calibri Light" panose="020F0302020204030204" pitchFamily="34" charset="0"/>
                        </a:rPr>
                        <a:t>Yes</a:t>
                      </a:r>
                      <a:endParaRPr lang="en-US" sz="1600" b="0" i="0" u="none" strike="noStrike" dirty="0">
                        <a:solidFill>
                          <a:srgbClr val="000000"/>
                        </a:solidFill>
                        <a:effectLst/>
                        <a:latin typeface="Calibri Light" panose="020F0302020204030204" pitchFamily="34" charset="0"/>
                        <a:cs typeface="Calibri Light" panose="020F0302020204030204" pitchFamily="34" charset="0"/>
                      </a:endParaRPr>
                    </a:p>
                  </a:txBody>
                  <a:tcPr marL="6396" marR="6396" marT="6396" marB="0"/>
                </a:tc>
              </a:tr>
              <a:tr h="516401">
                <a:tc>
                  <a:txBody>
                    <a:bodyPr/>
                    <a:lstStyle/>
                    <a:p>
                      <a:pPr algn="l" fontAlgn="t"/>
                      <a:r>
                        <a:rPr lang="en-US" sz="1800" b="1" i="1" u="none" strike="noStrike" dirty="0" err="1">
                          <a:effectLst/>
                          <a:latin typeface="Calibri Light" panose="020F0302020204030204" pitchFamily="34" charset="0"/>
                          <a:cs typeface="Calibri Light" panose="020F0302020204030204" pitchFamily="34" charset="0"/>
                        </a:rPr>
                        <a:t>Heterodera</a:t>
                      </a:r>
                      <a:r>
                        <a:rPr lang="en-US" sz="1800" b="1" i="1" u="none" strike="noStrike" dirty="0">
                          <a:effectLst/>
                          <a:latin typeface="Calibri Light" panose="020F0302020204030204" pitchFamily="34" charset="0"/>
                          <a:cs typeface="Calibri Light" panose="020F0302020204030204" pitchFamily="34" charset="0"/>
                        </a:rPr>
                        <a:t> </a:t>
                      </a:r>
                      <a:r>
                        <a:rPr lang="en-US" sz="1800" b="1" i="1" u="none" strike="noStrike" dirty="0" err="1">
                          <a:effectLst/>
                          <a:latin typeface="Calibri Light" panose="020F0302020204030204" pitchFamily="34" charset="0"/>
                          <a:cs typeface="Calibri Light" panose="020F0302020204030204" pitchFamily="34" charset="0"/>
                        </a:rPr>
                        <a:t>sacchari</a:t>
                      </a:r>
                      <a:endParaRPr lang="en-US" sz="1800" b="1" i="1" u="none" strike="noStrike" dirty="0">
                        <a:solidFill>
                          <a:srgbClr val="000000"/>
                        </a:solidFill>
                        <a:effectLst/>
                        <a:latin typeface="Calibri Light" panose="020F0302020204030204" pitchFamily="34" charset="0"/>
                        <a:cs typeface="Calibri Light" panose="020F0302020204030204" pitchFamily="34" charset="0"/>
                      </a:endParaRPr>
                    </a:p>
                  </a:txBody>
                  <a:tcPr marL="6396" marR="6396" marT="6396" marB="0"/>
                </a:tc>
                <a:tc>
                  <a:txBody>
                    <a:bodyPr/>
                    <a:lstStyle/>
                    <a:p>
                      <a:pPr algn="l" fontAlgn="t"/>
                      <a:r>
                        <a:rPr lang="en-US" sz="1600" u="none" strike="noStrike" dirty="0">
                          <a:effectLst/>
                          <a:latin typeface="Calibri Light" panose="020F0302020204030204" pitchFamily="34" charset="0"/>
                          <a:cs typeface="Calibri Light" panose="020F0302020204030204" pitchFamily="34" charset="0"/>
                        </a:rPr>
                        <a:t>Sugar cane cyst nematode</a:t>
                      </a:r>
                      <a:endParaRPr lang="en-US" sz="1600" b="0" i="0" u="none" strike="noStrike" dirty="0">
                        <a:solidFill>
                          <a:srgbClr val="000000"/>
                        </a:solidFill>
                        <a:effectLst/>
                        <a:latin typeface="Calibri Light" panose="020F0302020204030204" pitchFamily="34" charset="0"/>
                        <a:cs typeface="Calibri Light" panose="020F0302020204030204" pitchFamily="34" charset="0"/>
                      </a:endParaRPr>
                    </a:p>
                  </a:txBody>
                  <a:tcPr marL="6396" marR="6396" marT="6396" marB="0"/>
                </a:tc>
                <a:tc>
                  <a:txBody>
                    <a:bodyPr/>
                    <a:lstStyle/>
                    <a:p>
                      <a:pPr algn="l" fontAlgn="t"/>
                      <a:r>
                        <a:rPr lang="en-US" sz="1600" u="none" strike="noStrike" dirty="0">
                          <a:effectLst/>
                          <a:latin typeface="Calibri Light" panose="020F0302020204030204" pitchFamily="34" charset="0"/>
                          <a:cs typeface="Calibri Light" panose="020F0302020204030204" pitchFamily="34" charset="0"/>
                        </a:rPr>
                        <a:t>cyst nematode</a:t>
                      </a:r>
                      <a:endParaRPr lang="en-US" sz="1600" b="0" i="0" u="none" strike="noStrike" dirty="0">
                        <a:solidFill>
                          <a:srgbClr val="000000"/>
                        </a:solidFill>
                        <a:effectLst/>
                        <a:latin typeface="Calibri Light" panose="020F0302020204030204" pitchFamily="34" charset="0"/>
                        <a:cs typeface="Calibri Light" panose="020F0302020204030204" pitchFamily="34" charset="0"/>
                      </a:endParaRPr>
                    </a:p>
                  </a:txBody>
                  <a:tcPr marL="6396" marR="6396" marT="6396" marB="0"/>
                </a:tc>
                <a:tc>
                  <a:txBody>
                    <a:bodyPr/>
                    <a:lstStyle/>
                    <a:p>
                      <a:pPr algn="l" fontAlgn="t"/>
                      <a:r>
                        <a:rPr lang="en-US" sz="1600" u="none" strike="noStrike" dirty="0">
                          <a:effectLst/>
                          <a:latin typeface="Calibri Light" panose="020F0302020204030204" pitchFamily="34" charset="0"/>
                          <a:cs typeface="Calibri Light" panose="020F0302020204030204" pitchFamily="34" charset="0"/>
                        </a:rPr>
                        <a:t>Cat </a:t>
                      </a:r>
                      <a:r>
                        <a:rPr lang="en-US" sz="1600" u="none" strike="noStrike" dirty="0" smtClean="0">
                          <a:effectLst/>
                          <a:latin typeface="Calibri Light" panose="020F0302020204030204" pitchFamily="34" charset="0"/>
                          <a:cs typeface="Calibri Light" panose="020F0302020204030204" pitchFamily="34" charset="0"/>
                        </a:rPr>
                        <a:t>3</a:t>
                      </a:r>
                      <a:endParaRPr lang="en-US" sz="1600" b="0" i="0" u="none" strike="noStrike" dirty="0">
                        <a:solidFill>
                          <a:srgbClr val="000000"/>
                        </a:solidFill>
                        <a:effectLst/>
                        <a:latin typeface="Calibri Light" panose="020F0302020204030204" pitchFamily="34" charset="0"/>
                        <a:cs typeface="Calibri Light" panose="020F0302020204030204" pitchFamily="34" charset="0"/>
                      </a:endParaRPr>
                    </a:p>
                  </a:txBody>
                  <a:tcPr marL="6396" marR="6396" marT="6396" marB="0"/>
                </a:tc>
                <a:tc>
                  <a:txBody>
                    <a:bodyPr/>
                    <a:lstStyle/>
                    <a:p>
                      <a:pPr algn="l" fontAlgn="t"/>
                      <a:r>
                        <a:rPr lang="en-US" sz="1600" u="none" strike="noStrike" dirty="0">
                          <a:effectLst/>
                          <a:latin typeface="Calibri Light" panose="020F0302020204030204" pitchFamily="34" charset="0"/>
                          <a:cs typeface="Calibri Light" panose="020F0302020204030204" pitchFamily="34" charset="0"/>
                        </a:rPr>
                        <a:t>Yes</a:t>
                      </a:r>
                      <a:endParaRPr lang="en-US" sz="1600" b="0" i="0" u="none" strike="noStrike" dirty="0">
                        <a:solidFill>
                          <a:srgbClr val="000000"/>
                        </a:solidFill>
                        <a:effectLst/>
                        <a:latin typeface="Calibri Light" panose="020F0302020204030204" pitchFamily="34" charset="0"/>
                        <a:cs typeface="Calibri Light" panose="020F0302020204030204" pitchFamily="34" charset="0"/>
                      </a:endParaRPr>
                    </a:p>
                  </a:txBody>
                  <a:tcPr marL="6396" marR="6396" marT="6396" marB="0"/>
                </a:tc>
              </a:tr>
            </a:tbl>
          </a:graphicData>
        </a:graphic>
      </p:graphicFrame>
    </p:spTree>
    <p:extLst>
      <p:ext uri="{BB962C8B-B14F-4D97-AF65-F5344CB8AC3E}">
        <p14:creationId xmlns:p14="http://schemas.microsoft.com/office/powerpoint/2010/main" val="13639138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Removed: Impact, US </a:t>
            </a:r>
            <a:r>
              <a:rPr lang="en-US" dirty="0" err="1"/>
              <a:t>Dist</a:t>
            </a:r>
            <a:r>
              <a:rPr lang="en-US" dirty="0"/>
              <a:t>, or Regulatory Status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0638043"/>
              </p:ext>
            </p:extLst>
          </p:nvPr>
        </p:nvGraphicFramePr>
        <p:xfrm>
          <a:off x="609600" y="1625046"/>
          <a:ext cx="10972800" cy="4876802"/>
        </p:xfrm>
        <a:graphic>
          <a:graphicData uri="http://schemas.openxmlformats.org/drawingml/2006/table">
            <a:tbl>
              <a:tblPr firstRow="1">
                <a:tableStyleId>{5C22544A-7EE6-4342-B048-85BDC9FD1C3A}</a:tableStyleId>
              </a:tblPr>
              <a:tblGrid>
                <a:gridCol w="3495758"/>
                <a:gridCol w="2330506"/>
                <a:gridCol w="1650775"/>
                <a:gridCol w="1553671"/>
                <a:gridCol w="1942090"/>
              </a:tblGrid>
              <a:tr h="379126">
                <a:tc>
                  <a:txBody>
                    <a:bodyPr/>
                    <a:lstStyle/>
                    <a:p>
                      <a:pPr algn="ctr" fontAlgn="t"/>
                      <a:r>
                        <a:rPr lang="en-US" sz="1800" u="none" strike="noStrike" dirty="0">
                          <a:effectLst/>
                          <a:latin typeface="Calibri Light" panose="020F0302020204030204" pitchFamily="34" charset="0"/>
                          <a:cs typeface="Calibri Light" panose="020F0302020204030204" pitchFamily="34" charset="0"/>
                        </a:rPr>
                        <a:t>Target</a:t>
                      </a:r>
                      <a:endParaRPr lang="en-US" sz="1800" b="1" i="0" u="none" strike="noStrike" dirty="0">
                        <a:solidFill>
                          <a:srgbClr val="000000"/>
                        </a:solidFill>
                        <a:effectLst/>
                        <a:latin typeface="Calibri Light" panose="020F0302020204030204" pitchFamily="34" charset="0"/>
                        <a:cs typeface="Calibri Light" panose="020F0302020204030204" pitchFamily="34" charset="0"/>
                      </a:endParaRPr>
                    </a:p>
                  </a:txBody>
                  <a:tcPr marL="6396" marR="6396" marT="6396" marB="0" anchor="ctr"/>
                </a:tc>
                <a:tc>
                  <a:txBody>
                    <a:bodyPr/>
                    <a:lstStyle/>
                    <a:p>
                      <a:pPr algn="ctr" fontAlgn="t"/>
                      <a:r>
                        <a:rPr lang="en-US" sz="1800" u="none" strike="noStrike" dirty="0">
                          <a:effectLst/>
                          <a:latin typeface="Calibri Light" panose="020F0302020204030204" pitchFamily="34" charset="0"/>
                          <a:cs typeface="Calibri Light" panose="020F0302020204030204" pitchFamily="34" charset="0"/>
                        </a:rPr>
                        <a:t>Common Name</a:t>
                      </a:r>
                      <a:endParaRPr lang="en-US" sz="1800" b="1" i="0" u="none" strike="noStrike" dirty="0">
                        <a:solidFill>
                          <a:srgbClr val="000000"/>
                        </a:solidFill>
                        <a:effectLst/>
                        <a:latin typeface="Calibri Light" panose="020F0302020204030204" pitchFamily="34" charset="0"/>
                        <a:cs typeface="Calibri Light" panose="020F0302020204030204" pitchFamily="34" charset="0"/>
                      </a:endParaRPr>
                    </a:p>
                  </a:txBody>
                  <a:tcPr marL="6396" marR="6396" marT="6396" marB="0" anchor="ctr"/>
                </a:tc>
                <a:tc>
                  <a:txBody>
                    <a:bodyPr/>
                    <a:lstStyle/>
                    <a:p>
                      <a:pPr algn="ctr" fontAlgn="t"/>
                      <a:r>
                        <a:rPr lang="en-US" sz="1800" u="none" strike="noStrike" dirty="0">
                          <a:effectLst/>
                          <a:latin typeface="Calibri Light" panose="020F0302020204030204" pitchFamily="34" charset="0"/>
                          <a:cs typeface="Calibri Light" panose="020F0302020204030204" pitchFamily="34" charset="0"/>
                        </a:rPr>
                        <a:t>Manual</a:t>
                      </a:r>
                      <a:endParaRPr lang="en-US" sz="1800" b="1" i="0" u="none" strike="noStrike" dirty="0">
                        <a:solidFill>
                          <a:srgbClr val="000000"/>
                        </a:solidFill>
                        <a:effectLst/>
                        <a:latin typeface="Calibri Light" panose="020F0302020204030204" pitchFamily="34" charset="0"/>
                        <a:cs typeface="Calibri Light" panose="020F0302020204030204" pitchFamily="34" charset="0"/>
                      </a:endParaRPr>
                    </a:p>
                  </a:txBody>
                  <a:tcPr marL="6396" marR="6396" marT="6396" marB="0" anchor="ctr"/>
                </a:tc>
                <a:tc>
                  <a:txBody>
                    <a:bodyPr/>
                    <a:lstStyle/>
                    <a:p>
                      <a:pPr algn="ctr" fontAlgn="t"/>
                      <a:r>
                        <a:rPr lang="en-US" sz="1800" u="none" strike="noStrike" dirty="0" smtClean="0">
                          <a:effectLst/>
                          <a:latin typeface="Calibri Light" panose="020F0302020204030204" pitchFamily="34" charset="0"/>
                          <a:cs typeface="Calibri Light" panose="020F0302020204030204" pitchFamily="34" charset="0"/>
                        </a:rPr>
                        <a:t>Justification</a:t>
                      </a:r>
                      <a:endParaRPr lang="en-US" sz="1800" b="1" i="0" u="none" strike="noStrike" dirty="0">
                        <a:solidFill>
                          <a:srgbClr val="000000"/>
                        </a:solidFill>
                        <a:effectLst/>
                        <a:latin typeface="Calibri Light" panose="020F0302020204030204" pitchFamily="34" charset="0"/>
                        <a:cs typeface="Calibri Light" panose="020F0302020204030204" pitchFamily="34" charset="0"/>
                      </a:endParaRPr>
                    </a:p>
                  </a:txBody>
                  <a:tcPr marL="6396" marR="6396" marT="6396" marB="0" anchor="ctr"/>
                </a:tc>
                <a:tc>
                  <a:txBody>
                    <a:bodyPr/>
                    <a:lstStyle/>
                    <a:p>
                      <a:pPr algn="ctr" fontAlgn="t"/>
                      <a:r>
                        <a:rPr lang="en-US" sz="1800" u="none" strike="noStrike" dirty="0">
                          <a:effectLst/>
                          <a:latin typeface="Calibri Light" panose="020F0302020204030204" pitchFamily="34" charset="0"/>
                          <a:cs typeface="Calibri Light" panose="020F0302020204030204" pitchFamily="34" charset="0"/>
                        </a:rPr>
                        <a:t>Bundling?</a:t>
                      </a:r>
                      <a:endParaRPr lang="en-US" sz="1800" b="1" i="0" u="none" strike="noStrike" dirty="0">
                        <a:solidFill>
                          <a:srgbClr val="000000"/>
                        </a:solidFill>
                        <a:effectLst/>
                        <a:latin typeface="Calibri Light" panose="020F0302020204030204" pitchFamily="34" charset="0"/>
                        <a:cs typeface="Calibri Light" panose="020F0302020204030204" pitchFamily="34" charset="0"/>
                      </a:endParaRPr>
                    </a:p>
                  </a:txBody>
                  <a:tcPr marL="6396" marR="6396" marT="6396" marB="0" anchor="ctr"/>
                </a:tc>
              </a:tr>
              <a:tr h="379126">
                <a:tc>
                  <a:txBody>
                    <a:bodyPr/>
                    <a:lstStyle/>
                    <a:p>
                      <a:pPr algn="l" fontAlgn="t"/>
                      <a:r>
                        <a:rPr lang="en-US" sz="1800" b="1" i="1" u="none" strike="noStrike" dirty="0" err="1">
                          <a:effectLst/>
                          <a:latin typeface="Calibri Light" panose="020F0302020204030204" pitchFamily="34" charset="0"/>
                          <a:cs typeface="Calibri Light" panose="020F0302020204030204" pitchFamily="34" charset="0"/>
                        </a:rPr>
                        <a:t>Meloidogyne</a:t>
                      </a:r>
                      <a:r>
                        <a:rPr lang="en-US" sz="1800" b="1" i="1" u="none" strike="noStrike" dirty="0">
                          <a:effectLst/>
                          <a:latin typeface="Calibri Light" panose="020F0302020204030204" pitchFamily="34" charset="0"/>
                          <a:cs typeface="Calibri Light" panose="020F0302020204030204" pitchFamily="34" charset="0"/>
                        </a:rPr>
                        <a:t> minor</a:t>
                      </a:r>
                      <a:endParaRPr lang="en-US" sz="1800" b="1" i="1" u="none" strike="noStrike" dirty="0">
                        <a:solidFill>
                          <a:srgbClr val="000000"/>
                        </a:solidFill>
                        <a:effectLst/>
                        <a:latin typeface="Calibri Light" panose="020F0302020204030204" pitchFamily="34" charset="0"/>
                        <a:cs typeface="Calibri Light" panose="020F0302020204030204" pitchFamily="34" charset="0"/>
                      </a:endParaRPr>
                    </a:p>
                  </a:txBody>
                  <a:tcPr marL="6396" marR="6396" marT="6396" marB="0"/>
                </a:tc>
                <a:tc>
                  <a:txBody>
                    <a:bodyPr/>
                    <a:lstStyle/>
                    <a:p>
                      <a:pPr algn="l" fontAlgn="t"/>
                      <a:r>
                        <a:rPr lang="en-US" sz="1600" u="none" strike="noStrike" dirty="0">
                          <a:effectLst/>
                          <a:latin typeface="Calibri Light" panose="020F0302020204030204" pitchFamily="34" charset="0"/>
                          <a:cs typeface="Calibri Light" panose="020F0302020204030204" pitchFamily="34" charset="0"/>
                        </a:rPr>
                        <a:t>Root-knot nematode </a:t>
                      </a:r>
                      <a:endParaRPr lang="en-US" sz="1600" b="0" i="0" u="none" strike="noStrike" dirty="0">
                        <a:solidFill>
                          <a:srgbClr val="000000"/>
                        </a:solidFill>
                        <a:effectLst/>
                        <a:latin typeface="Calibri Light" panose="020F0302020204030204" pitchFamily="34" charset="0"/>
                        <a:cs typeface="Calibri Light" panose="020F0302020204030204" pitchFamily="34" charset="0"/>
                      </a:endParaRPr>
                    </a:p>
                  </a:txBody>
                  <a:tcPr marL="6396" marR="6396" marT="6396" marB="0"/>
                </a:tc>
                <a:tc>
                  <a:txBody>
                    <a:bodyPr/>
                    <a:lstStyle/>
                    <a:p>
                      <a:pPr algn="l" fontAlgn="t"/>
                      <a:r>
                        <a:rPr lang="en-US" sz="1600" u="none" strike="noStrike" dirty="0" err="1">
                          <a:effectLst/>
                          <a:latin typeface="Calibri Light" panose="020F0302020204030204" pitchFamily="34" charset="0"/>
                          <a:cs typeface="Calibri Light" panose="020F0302020204030204" pitchFamily="34" charset="0"/>
                        </a:rPr>
                        <a:t>solanaceous</a:t>
                      </a:r>
                      <a:endParaRPr lang="en-US" sz="1600" b="0" i="0" u="none" strike="noStrike" dirty="0">
                        <a:solidFill>
                          <a:srgbClr val="000000"/>
                        </a:solidFill>
                        <a:effectLst/>
                        <a:latin typeface="Calibri Light" panose="020F0302020204030204" pitchFamily="34" charset="0"/>
                        <a:cs typeface="Calibri Light" panose="020F0302020204030204" pitchFamily="34" charset="0"/>
                      </a:endParaRPr>
                    </a:p>
                  </a:txBody>
                  <a:tcPr marL="6396" marR="6396" marT="6396" marB="0"/>
                </a:tc>
                <a:tc>
                  <a:txBody>
                    <a:bodyPr/>
                    <a:lstStyle/>
                    <a:p>
                      <a:pPr algn="l" fontAlgn="t"/>
                      <a:r>
                        <a:rPr lang="en-US" sz="1600" u="none" strike="noStrike" dirty="0">
                          <a:effectLst/>
                          <a:latin typeface="Calibri Light" panose="020F0302020204030204" pitchFamily="34" charset="0"/>
                          <a:cs typeface="Calibri Light" panose="020F0302020204030204" pitchFamily="34" charset="0"/>
                        </a:rPr>
                        <a:t>Cat 3 </a:t>
                      </a:r>
                      <a:endParaRPr lang="en-US" sz="1600" b="0" i="0" u="none" strike="noStrike" dirty="0">
                        <a:solidFill>
                          <a:srgbClr val="000000"/>
                        </a:solidFill>
                        <a:effectLst/>
                        <a:latin typeface="Calibri Light" panose="020F0302020204030204" pitchFamily="34" charset="0"/>
                        <a:cs typeface="Calibri Light" panose="020F0302020204030204" pitchFamily="34" charset="0"/>
                      </a:endParaRPr>
                    </a:p>
                  </a:txBody>
                  <a:tcPr marL="6396" marR="6396" marT="6396" marB="0"/>
                </a:tc>
                <a:tc>
                  <a:txBody>
                    <a:bodyPr/>
                    <a:lstStyle/>
                    <a:p>
                      <a:pPr algn="l" fontAlgn="t"/>
                      <a:r>
                        <a:rPr lang="en-US" sz="1600" u="none" strike="noStrike" dirty="0">
                          <a:effectLst/>
                          <a:latin typeface="Calibri Light" panose="020F0302020204030204" pitchFamily="34" charset="0"/>
                          <a:cs typeface="Calibri Light" panose="020F0302020204030204" pitchFamily="34" charset="0"/>
                        </a:rPr>
                        <a:t>Yes</a:t>
                      </a:r>
                      <a:endParaRPr lang="en-US" sz="1600" b="0" i="0" u="none" strike="noStrike" dirty="0">
                        <a:solidFill>
                          <a:srgbClr val="000000"/>
                        </a:solidFill>
                        <a:effectLst/>
                        <a:latin typeface="Calibri Light" panose="020F0302020204030204" pitchFamily="34" charset="0"/>
                        <a:cs typeface="Calibri Light" panose="020F0302020204030204" pitchFamily="34" charset="0"/>
                      </a:endParaRPr>
                    </a:p>
                  </a:txBody>
                  <a:tcPr marL="6396" marR="6396" marT="6396" marB="0"/>
                </a:tc>
              </a:tr>
              <a:tr h="996604">
                <a:tc>
                  <a:txBody>
                    <a:bodyPr/>
                    <a:lstStyle/>
                    <a:p>
                      <a:pPr algn="l" fontAlgn="t"/>
                      <a:r>
                        <a:rPr lang="en-US" sz="1800" b="1" i="1" u="none" strike="noStrike" dirty="0" err="1">
                          <a:effectLst/>
                          <a:latin typeface="Calibri Light" panose="020F0302020204030204" pitchFamily="34" charset="0"/>
                          <a:cs typeface="Calibri Light" panose="020F0302020204030204" pitchFamily="34" charset="0"/>
                        </a:rPr>
                        <a:t>Orthotomicus</a:t>
                      </a:r>
                      <a:r>
                        <a:rPr lang="en-US" sz="1800" b="1" i="1" u="none" strike="noStrike" dirty="0">
                          <a:effectLst/>
                          <a:latin typeface="Calibri Light" panose="020F0302020204030204" pitchFamily="34" charset="0"/>
                          <a:cs typeface="Calibri Light" panose="020F0302020204030204" pitchFamily="34" charset="0"/>
                        </a:rPr>
                        <a:t> </a:t>
                      </a:r>
                      <a:r>
                        <a:rPr lang="en-US" sz="1800" b="1" i="1" u="none" strike="noStrike" dirty="0" err="1">
                          <a:effectLst/>
                          <a:latin typeface="Calibri Light" panose="020F0302020204030204" pitchFamily="34" charset="0"/>
                          <a:cs typeface="Calibri Light" panose="020F0302020204030204" pitchFamily="34" charset="0"/>
                        </a:rPr>
                        <a:t>erosus</a:t>
                      </a:r>
                      <a:endParaRPr lang="en-US" sz="1800" b="1" i="1" u="none" strike="noStrike" dirty="0">
                        <a:solidFill>
                          <a:srgbClr val="000000"/>
                        </a:solidFill>
                        <a:effectLst/>
                        <a:latin typeface="Calibri Light" panose="020F0302020204030204" pitchFamily="34" charset="0"/>
                        <a:cs typeface="Calibri Light" panose="020F0302020204030204" pitchFamily="34" charset="0"/>
                      </a:endParaRPr>
                    </a:p>
                  </a:txBody>
                  <a:tcPr marL="6396" marR="6396" marT="6396" marB="0"/>
                </a:tc>
                <a:tc>
                  <a:txBody>
                    <a:bodyPr/>
                    <a:lstStyle/>
                    <a:p>
                      <a:pPr algn="l" fontAlgn="t"/>
                      <a:r>
                        <a:rPr lang="en-US" sz="1600" u="none" strike="noStrike">
                          <a:effectLst/>
                          <a:latin typeface="Calibri Light" panose="020F0302020204030204" pitchFamily="34" charset="0"/>
                          <a:cs typeface="Calibri Light" panose="020F0302020204030204" pitchFamily="34" charset="0"/>
                        </a:rPr>
                        <a:t>Mediterraneran pine engraver</a:t>
                      </a:r>
                      <a:endParaRPr lang="en-US" sz="1600" b="0" i="0" u="none" strike="noStrike">
                        <a:solidFill>
                          <a:srgbClr val="000000"/>
                        </a:solidFill>
                        <a:effectLst/>
                        <a:latin typeface="Calibri Light" panose="020F0302020204030204" pitchFamily="34" charset="0"/>
                        <a:cs typeface="Calibri Light" panose="020F0302020204030204" pitchFamily="34" charset="0"/>
                      </a:endParaRPr>
                    </a:p>
                  </a:txBody>
                  <a:tcPr marL="6396" marR="6396" marT="6396" marB="0"/>
                </a:tc>
                <a:tc>
                  <a:txBody>
                    <a:bodyPr/>
                    <a:lstStyle/>
                    <a:p>
                      <a:pPr algn="l" fontAlgn="t"/>
                      <a:r>
                        <a:rPr lang="en-US" sz="1600" u="none" strike="noStrike" dirty="0" smtClean="0">
                          <a:effectLst/>
                          <a:latin typeface="Calibri Light" panose="020F0302020204030204" pitchFamily="34" charset="0"/>
                          <a:cs typeface="Calibri Light" panose="020F0302020204030204" pitchFamily="34" charset="0"/>
                        </a:rPr>
                        <a:t>EWB/BB</a:t>
                      </a:r>
                    </a:p>
                    <a:p>
                      <a:pPr algn="l" fontAlgn="t"/>
                      <a:r>
                        <a:rPr lang="en-US" sz="1600" u="none" strike="noStrike" dirty="0" smtClean="0">
                          <a:effectLst/>
                          <a:latin typeface="Calibri Light" panose="020F0302020204030204" pitchFamily="34" charset="0"/>
                          <a:cs typeface="Calibri Light" panose="020F0302020204030204" pitchFamily="34" charset="0"/>
                        </a:rPr>
                        <a:t>pine</a:t>
                      </a:r>
                      <a:endParaRPr lang="en-US" sz="1600" b="0" i="0" u="none" strike="noStrike" dirty="0">
                        <a:solidFill>
                          <a:srgbClr val="000000"/>
                        </a:solidFill>
                        <a:effectLst/>
                        <a:latin typeface="Calibri Light" panose="020F0302020204030204" pitchFamily="34" charset="0"/>
                        <a:cs typeface="Calibri Light" panose="020F0302020204030204" pitchFamily="34" charset="0"/>
                      </a:endParaRPr>
                    </a:p>
                  </a:txBody>
                  <a:tcPr marL="6396" marR="6396" marT="6396" marB="0"/>
                </a:tc>
                <a:tc>
                  <a:txBody>
                    <a:bodyPr/>
                    <a:lstStyle/>
                    <a:p>
                      <a:pPr algn="l" fontAlgn="t"/>
                      <a:r>
                        <a:rPr lang="en-US" sz="1600" u="none" strike="noStrike" dirty="0">
                          <a:effectLst/>
                          <a:latin typeface="Calibri Light" panose="020F0302020204030204" pitchFamily="34" charset="0"/>
                          <a:cs typeface="Calibri Light" panose="020F0302020204030204" pitchFamily="34" charset="0"/>
                        </a:rPr>
                        <a:t>Cat 3 </a:t>
                      </a:r>
                      <a:endParaRPr lang="en-US" sz="1600" u="none" strike="noStrike" dirty="0" smtClean="0">
                        <a:effectLst/>
                        <a:latin typeface="Calibri Light" panose="020F0302020204030204" pitchFamily="34" charset="0"/>
                        <a:cs typeface="Calibri Light" panose="020F0302020204030204" pitchFamily="34" charset="0"/>
                      </a:endParaRPr>
                    </a:p>
                    <a:p>
                      <a:pPr algn="l" fontAlgn="t"/>
                      <a:r>
                        <a:rPr lang="en-US" sz="1600" u="none" strike="noStrike" dirty="0" smtClean="0">
                          <a:effectLst/>
                          <a:latin typeface="Calibri Light" panose="020F0302020204030204" pitchFamily="34" charset="0"/>
                          <a:cs typeface="Calibri Light" panose="020F0302020204030204" pitchFamily="34" charset="0"/>
                        </a:rPr>
                        <a:t>Deregulated</a:t>
                      </a:r>
                      <a:endParaRPr lang="en-US" sz="1600" b="0" i="0" u="none" strike="noStrike" dirty="0">
                        <a:solidFill>
                          <a:srgbClr val="000000"/>
                        </a:solidFill>
                        <a:effectLst/>
                        <a:latin typeface="Calibri Light" panose="020F0302020204030204" pitchFamily="34" charset="0"/>
                        <a:cs typeface="Calibri Light" panose="020F0302020204030204" pitchFamily="34" charset="0"/>
                      </a:endParaRPr>
                    </a:p>
                  </a:txBody>
                  <a:tcPr marL="6396" marR="6396" marT="6396" marB="0"/>
                </a:tc>
                <a:tc>
                  <a:txBody>
                    <a:bodyPr/>
                    <a:lstStyle/>
                    <a:p>
                      <a:pPr algn="l" fontAlgn="t"/>
                      <a:r>
                        <a:rPr lang="en-US" sz="1600" b="0" i="0" u="none" strike="noStrike" dirty="0" smtClean="0">
                          <a:solidFill>
                            <a:schemeClr val="dk1"/>
                          </a:solidFill>
                          <a:effectLst/>
                          <a:latin typeface="Calibri Light" panose="020F0302020204030204" pitchFamily="34" charset="0"/>
                          <a:cs typeface="Calibri Light" panose="020F0302020204030204" pitchFamily="34" charset="0"/>
                        </a:rPr>
                        <a:t>Yes</a:t>
                      </a:r>
                      <a:endParaRPr lang="en-US" sz="1600" b="0" i="0" u="none" strike="noStrike" dirty="0">
                        <a:solidFill>
                          <a:srgbClr val="000000"/>
                        </a:solidFill>
                        <a:effectLst/>
                        <a:latin typeface="Calibri Light" panose="020F0302020204030204" pitchFamily="34" charset="0"/>
                        <a:cs typeface="Calibri Light" panose="020F0302020204030204" pitchFamily="34" charset="0"/>
                      </a:endParaRPr>
                    </a:p>
                  </a:txBody>
                  <a:tcPr marL="6396" marR="6396" marT="6396" marB="0"/>
                </a:tc>
              </a:tr>
              <a:tr h="996604">
                <a:tc>
                  <a:txBody>
                    <a:bodyPr/>
                    <a:lstStyle/>
                    <a:p>
                      <a:pPr algn="l" fontAlgn="t"/>
                      <a:r>
                        <a:rPr lang="en-US" sz="1800" b="1" i="1" u="none" strike="noStrike" dirty="0" err="1">
                          <a:effectLst/>
                          <a:latin typeface="Calibri Light" panose="020F0302020204030204" pitchFamily="34" charset="0"/>
                          <a:cs typeface="Calibri Light" panose="020F0302020204030204" pitchFamily="34" charset="0"/>
                        </a:rPr>
                        <a:t>Paratachardina</a:t>
                      </a:r>
                      <a:r>
                        <a:rPr lang="en-US" sz="1800" b="1" i="1" u="none" strike="noStrike" dirty="0">
                          <a:effectLst/>
                          <a:latin typeface="Calibri Light" panose="020F0302020204030204" pitchFamily="34" charset="0"/>
                          <a:cs typeface="Calibri Light" panose="020F0302020204030204" pitchFamily="34" charset="0"/>
                        </a:rPr>
                        <a:t> </a:t>
                      </a:r>
                      <a:r>
                        <a:rPr lang="en-US" sz="1800" b="1" i="1" u="none" strike="noStrike" dirty="0" err="1">
                          <a:effectLst/>
                          <a:latin typeface="Calibri Light" panose="020F0302020204030204" pitchFamily="34" charset="0"/>
                          <a:cs typeface="Calibri Light" panose="020F0302020204030204" pitchFamily="34" charset="0"/>
                        </a:rPr>
                        <a:t>pseudolobata</a:t>
                      </a:r>
                      <a:endParaRPr lang="en-US" sz="1800" b="1" i="1" u="none" strike="noStrike" dirty="0">
                        <a:solidFill>
                          <a:srgbClr val="000000"/>
                        </a:solidFill>
                        <a:effectLst/>
                        <a:latin typeface="Calibri Light" panose="020F0302020204030204" pitchFamily="34" charset="0"/>
                        <a:cs typeface="Calibri Light" panose="020F0302020204030204" pitchFamily="34" charset="0"/>
                      </a:endParaRPr>
                    </a:p>
                  </a:txBody>
                  <a:tcPr marL="6396" marR="6396" marT="6396" marB="0"/>
                </a:tc>
                <a:tc>
                  <a:txBody>
                    <a:bodyPr/>
                    <a:lstStyle/>
                    <a:p>
                      <a:pPr algn="l" fontAlgn="t"/>
                      <a:r>
                        <a:rPr lang="en-US" sz="1600" u="none" strike="noStrike" dirty="0">
                          <a:effectLst/>
                          <a:latin typeface="Calibri Light" panose="020F0302020204030204" pitchFamily="34" charset="0"/>
                          <a:cs typeface="Calibri Light" panose="020F0302020204030204" pitchFamily="34" charset="0"/>
                        </a:rPr>
                        <a:t>Lobate lac scale</a:t>
                      </a:r>
                      <a:endParaRPr lang="en-US" sz="1600" b="0" i="0" u="none" strike="noStrike" dirty="0">
                        <a:solidFill>
                          <a:srgbClr val="000000"/>
                        </a:solidFill>
                        <a:effectLst/>
                        <a:latin typeface="Calibri Light" panose="020F0302020204030204" pitchFamily="34" charset="0"/>
                        <a:cs typeface="Calibri Light" panose="020F0302020204030204" pitchFamily="34" charset="0"/>
                      </a:endParaRPr>
                    </a:p>
                  </a:txBody>
                  <a:tcPr marL="6396" marR="6396" marT="6396" marB="0"/>
                </a:tc>
                <a:tc>
                  <a:txBody>
                    <a:bodyPr/>
                    <a:lstStyle/>
                    <a:p>
                      <a:pPr algn="l" fontAlgn="t"/>
                      <a:r>
                        <a:rPr lang="en-US" sz="1600" u="none" strike="noStrike">
                          <a:effectLst/>
                          <a:latin typeface="Calibri Light" panose="020F0302020204030204" pitchFamily="34" charset="0"/>
                          <a:cs typeface="Calibri Light" panose="020F0302020204030204" pitchFamily="34" charset="0"/>
                        </a:rPr>
                        <a:t>Tropical</a:t>
                      </a:r>
                      <a:endParaRPr lang="en-US" sz="1600" b="0" i="0" u="none" strike="noStrike">
                        <a:solidFill>
                          <a:srgbClr val="000000"/>
                        </a:solidFill>
                        <a:effectLst/>
                        <a:latin typeface="Calibri Light" panose="020F0302020204030204" pitchFamily="34" charset="0"/>
                        <a:cs typeface="Calibri Light" panose="020F0302020204030204" pitchFamily="34" charset="0"/>
                      </a:endParaRPr>
                    </a:p>
                  </a:txBody>
                  <a:tcPr marL="6396" marR="6396" marT="6396" marB="0"/>
                </a:tc>
                <a:tc>
                  <a:txBody>
                    <a:bodyPr/>
                    <a:lstStyle/>
                    <a:p>
                      <a:pPr algn="l" fontAlgn="t"/>
                      <a:r>
                        <a:rPr lang="en-US" sz="1600" u="none" strike="noStrike" dirty="0" smtClean="0">
                          <a:effectLst/>
                          <a:latin typeface="Calibri Light" panose="020F0302020204030204" pitchFamily="34" charset="0"/>
                          <a:cs typeface="Calibri Light" panose="020F0302020204030204" pitchFamily="34" charset="0"/>
                        </a:rPr>
                        <a:t>US </a:t>
                      </a:r>
                      <a:r>
                        <a:rPr lang="en-US" sz="1600" u="none" strike="noStrike" dirty="0" err="1" smtClean="0">
                          <a:effectLst/>
                          <a:latin typeface="Calibri Light" panose="020F0302020204030204" pitchFamily="34" charset="0"/>
                          <a:cs typeface="Calibri Light" panose="020F0302020204030204" pitchFamily="34" charset="0"/>
                        </a:rPr>
                        <a:t>Dist</a:t>
                      </a:r>
                      <a:r>
                        <a:rPr lang="en-US" sz="1600" u="none" strike="noStrike" dirty="0" smtClean="0">
                          <a:effectLst/>
                          <a:latin typeface="Calibri Light" panose="020F0302020204030204" pitchFamily="34" charset="0"/>
                          <a:cs typeface="Calibri Light" panose="020F0302020204030204" pitchFamily="34" charset="0"/>
                        </a:rPr>
                        <a:t> (FL,</a:t>
                      </a:r>
                      <a:r>
                        <a:rPr lang="en-US" sz="1600" u="none" strike="noStrike" baseline="0" dirty="0" smtClean="0">
                          <a:effectLst/>
                          <a:latin typeface="Calibri Light" panose="020F0302020204030204" pitchFamily="34" charset="0"/>
                          <a:cs typeface="Calibri Light" panose="020F0302020204030204" pitchFamily="34" charset="0"/>
                        </a:rPr>
                        <a:t> HI, PR)</a:t>
                      </a:r>
                    </a:p>
                    <a:p>
                      <a:pPr algn="l" fontAlgn="t"/>
                      <a:r>
                        <a:rPr lang="en-US" sz="1600" u="none" strike="noStrike" baseline="0" dirty="0" smtClean="0">
                          <a:effectLst/>
                          <a:latin typeface="Calibri Light" panose="020F0302020204030204" pitchFamily="34" charset="0"/>
                          <a:cs typeface="Calibri Light" panose="020F0302020204030204" pitchFamily="34" charset="0"/>
                        </a:rPr>
                        <a:t>Regulated in Guam and PT</a:t>
                      </a:r>
                      <a:endParaRPr lang="en-US" sz="1600" u="none" strike="noStrike" dirty="0" smtClean="0">
                        <a:effectLst/>
                        <a:latin typeface="Calibri Light" panose="020F0302020204030204" pitchFamily="34" charset="0"/>
                        <a:cs typeface="Calibri Light" panose="020F0302020204030204" pitchFamily="34" charset="0"/>
                      </a:endParaRPr>
                    </a:p>
                  </a:txBody>
                  <a:tcPr marL="6396" marR="6396" marT="6396" marB="0"/>
                </a:tc>
                <a:tc>
                  <a:txBody>
                    <a:bodyPr/>
                    <a:lstStyle/>
                    <a:p>
                      <a:pPr algn="l" fontAlgn="t"/>
                      <a:r>
                        <a:rPr lang="en-US" sz="1600" u="none" strike="noStrike" dirty="0">
                          <a:effectLst/>
                          <a:latin typeface="Calibri Light" panose="020F0302020204030204" pitchFamily="34" charset="0"/>
                          <a:cs typeface="Calibri Light" panose="020F0302020204030204" pitchFamily="34" charset="0"/>
                        </a:rPr>
                        <a:t>No, </a:t>
                      </a:r>
                      <a:r>
                        <a:rPr lang="en-US" sz="1600" u="none" strike="noStrike" dirty="0" smtClean="0">
                          <a:effectLst/>
                          <a:latin typeface="Calibri Light" panose="020F0302020204030204" pitchFamily="34" charset="0"/>
                          <a:cs typeface="Calibri Light" panose="020F0302020204030204" pitchFamily="34" charset="0"/>
                        </a:rPr>
                        <a:t>ineffective survey method (visual)</a:t>
                      </a:r>
                      <a:endParaRPr lang="en-US" sz="1600" b="0" i="0" u="none" strike="noStrike" dirty="0">
                        <a:solidFill>
                          <a:srgbClr val="000000"/>
                        </a:solidFill>
                        <a:effectLst/>
                        <a:latin typeface="Calibri Light" panose="020F0302020204030204" pitchFamily="34" charset="0"/>
                        <a:cs typeface="Calibri Light" panose="020F0302020204030204" pitchFamily="34" charset="0"/>
                      </a:endParaRPr>
                    </a:p>
                  </a:txBody>
                  <a:tcPr marL="6396" marR="6396" marT="6396" marB="0"/>
                </a:tc>
              </a:tr>
              <a:tr h="996604">
                <a:tc>
                  <a:txBody>
                    <a:bodyPr/>
                    <a:lstStyle/>
                    <a:p>
                      <a:pPr algn="l" fontAlgn="t"/>
                      <a:r>
                        <a:rPr lang="en-US" sz="1800" b="1" i="1" u="none" strike="noStrike" dirty="0" err="1">
                          <a:effectLst/>
                          <a:latin typeface="Calibri Light" panose="020F0302020204030204" pitchFamily="34" charset="0"/>
                          <a:cs typeface="Calibri Light" panose="020F0302020204030204" pitchFamily="34" charset="0"/>
                        </a:rPr>
                        <a:t>Phytomyza</a:t>
                      </a:r>
                      <a:r>
                        <a:rPr lang="en-US" sz="1800" b="1" i="1" u="none" strike="noStrike" dirty="0">
                          <a:effectLst/>
                          <a:latin typeface="Calibri Light" panose="020F0302020204030204" pitchFamily="34" charset="0"/>
                          <a:cs typeface="Calibri Light" panose="020F0302020204030204" pitchFamily="34" charset="0"/>
                        </a:rPr>
                        <a:t> </a:t>
                      </a:r>
                      <a:r>
                        <a:rPr lang="en-US" sz="1800" b="1" i="1" u="none" strike="noStrike" dirty="0" err="1">
                          <a:effectLst/>
                          <a:latin typeface="Calibri Light" panose="020F0302020204030204" pitchFamily="34" charset="0"/>
                          <a:cs typeface="Calibri Light" panose="020F0302020204030204" pitchFamily="34" charset="0"/>
                        </a:rPr>
                        <a:t>gymnostoma</a:t>
                      </a:r>
                      <a:endParaRPr lang="en-US" sz="1800" b="1" i="1" u="none" strike="noStrike" dirty="0">
                        <a:solidFill>
                          <a:srgbClr val="000000"/>
                        </a:solidFill>
                        <a:effectLst/>
                        <a:latin typeface="Calibri Light" panose="020F0302020204030204" pitchFamily="34" charset="0"/>
                        <a:cs typeface="Calibri Light" panose="020F0302020204030204" pitchFamily="34" charset="0"/>
                      </a:endParaRPr>
                    </a:p>
                  </a:txBody>
                  <a:tcPr marL="6396" marR="6396" marT="6396" marB="0"/>
                </a:tc>
                <a:tc>
                  <a:txBody>
                    <a:bodyPr/>
                    <a:lstStyle/>
                    <a:p>
                      <a:pPr algn="l" fontAlgn="t"/>
                      <a:r>
                        <a:rPr lang="en-US" sz="1600" u="none" strike="noStrike">
                          <a:effectLst/>
                          <a:latin typeface="Calibri Light" panose="020F0302020204030204" pitchFamily="34" charset="0"/>
                          <a:cs typeface="Calibri Light" panose="020F0302020204030204" pitchFamily="34" charset="0"/>
                        </a:rPr>
                        <a:t>Allium leafminer</a:t>
                      </a:r>
                      <a:endParaRPr lang="en-US" sz="1600" b="0" i="0" u="none" strike="noStrike">
                        <a:solidFill>
                          <a:srgbClr val="000000"/>
                        </a:solidFill>
                        <a:effectLst/>
                        <a:latin typeface="Calibri Light" panose="020F0302020204030204" pitchFamily="34" charset="0"/>
                        <a:cs typeface="Calibri Light" panose="020F0302020204030204" pitchFamily="34" charset="0"/>
                      </a:endParaRPr>
                    </a:p>
                  </a:txBody>
                  <a:tcPr marL="6396" marR="6396" marT="6396" marB="0"/>
                </a:tc>
                <a:tc>
                  <a:txBody>
                    <a:bodyPr/>
                    <a:lstStyle/>
                    <a:p>
                      <a:pPr algn="l" fontAlgn="t"/>
                      <a:r>
                        <a:rPr lang="en-US" sz="1600" u="none" strike="noStrike" dirty="0">
                          <a:effectLst/>
                          <a:latin typeface="Calibri Light" panose="020F0302020204030204" pitchFamily="34" charset="0"/>
                          <a:cs typeface="Calibri Light" panose="020F0302020204030204" pitchFamily="34" charset="0"/>
                        </a:rPr>
                        <a:t>APC</a:t>
                      </a:r>
                      <a:endParaRPr lang="en-US" sz="1600" b="0" i="0" u="none" strike="noStrike" dirty="0">
                        <a:solidFill>
                          <a:srgbClr val="000000"/>
                        </a:solidFill>
                        <a:effectLst/>
                        <a:latin typeface="Calibri Light" panose="020F0302020204030204" pitchFamily="34" charset="0"/>
                        <a:cs typeface="Calibri Light" panose="020F0302020204030204" pitchFamily="34" charset="0"/>
                      </a:endParaRPr>
                    </a:p>
                  </a:txBody>
                  <a:tcPr marL="6396" marR="6396" marT="6396" marB="0"/>
                </a:tc>
                <a:tc>
                  <a:txBody>
                    <a:bodyPr/>
                    <a:lstStyle/>
                    <a:p>
                      <a:pPr algn="l" fontAlgn="t"/>
                      <a:r>
                        <a:rPr lang="en-US" sz="1600" u="none" strike="noStrike" dirty="0" smtClean="0">
                          <a:effectLst/>
                          <a:latin typeface="Calibri Light" panose="020F0302020204030204" pitchFamily="34" charset="0"/>
                          <a:cs typeface="Calibri Light" panose="020F0302020204030204" pitchFamily="34" charset="0"/>
                        </a:rPr>
                        <a:t>Deregulated</a:t>
                      </a:r>
                      <a:r>
                        <a:rPr lang="en-US" sz="1600" u="none" strike="noStrike" baseline="0" dirty="0" smtClean="0">
                          <a:effectLst/>
                          <a:latin typeface="Calibri Light" panose="020F0302020204030204" pitchFamily="34" charset="0"/>
                          <a:cs typeface="Calibri Light" panose="020F0302020204030204" pitchFamily="34" charset="0"/>
                        </a:rPr>
                        <a:t> except CA</a:t>
                      </a:r>
                      <a:endParaRPr lang="en-US" sz="1600" b="0" i="0" u="none" strike="noStrike" dirty="0">
                        <a:solidFill>
                          <a:srgbClr val="000000"/>
                        </a:solidFill>
                        <a:effectLst/>
                        <a:latin typeface="Calibri Light" panose="020F0302020204030204" pitchFamily="34" charset="0"/>
                        <a:cs typeface="Calibri Light" panose="020F0302020204030204" pitchFamily="34" charset="0"/>
                      </a:endParaRPr>
                    </a:p>
                  </a:txBody>
                  <a:tcPr marL="6396" marR="6396" marT="6396" marB="0"/>
                </a:tc>
                <a:tc>
                  <a:txBody>
                    <a:bodyPr/>
                    <a:lstStyle/>
                    <a:p>
                      <a:pPr algn="l" fontAlgn="t"/>
                      <a:r>
                        <a:rPr lang="en-US" sz="1600" u="none" strike="noStrike" dirty="0">
                          <a:effectLst/>
                          <a:latin typeface="Calibri Light" panose="020F0302020204030204" pitchFamily="34" charset="0"/>
                          <a:cs typeface="Calibri Light" panose="020F0302020204030204" pitchFamily="34" charset="0"/>
                        </a:rPr>
                        <a:t>No, </a:t>
                      </a:r>
                      <a:r>
                        <a:rPr lang="en-US" sz="1600" u="none" strike="noStrike" dirty="0" smtClean="0">
                          <a:effectLst/>
                          <a:latin typeface="Calibri Light" panose="020F0302020204030204" pitchFamily="34" charset="0"/>
                          <a:cs typeface="Calibri Light" panose="020F0302020204030204" pitchFamily="34" charset="0"/>
                        </a:rPr>
                        <a:t>ineffective</a:t>
                      </a:r>
                      <a:r>
                        <a:rPr lang="en-US" sz="1600" u="none" strike="noStrike" baseline="0" dirty="0" smtClean="0">
                          <a:effectLst/>
                          <a:latin typeface="Calibri Light" panose="020F0302020204030204" pitchFamily="34" charset="0"/>
                          <a:cs typeface="Calibri Light" panose="020F0302020204030204" pitchFamily="34" charset="0"/>
                        </a:rPr>
                        <a:t> survey method (visual)</a:t>
                      </a:r>
                      <a:endParaRPr lang="en-US" sz="1600" b="0" i="0" u="none" strike="noStrike" dirty="0">
                        <a:solidFill>
                          <a:srgbClr val="000000"/>
                        </a:solidFill>
                        <a:effectLst/>
                        <a:latin typeface="Calibri Light" panose="020F0302020204030204" pitchFamily="34" charset="0"/>
                        <a:cs typeface="Calibri Light" panose="020F0302020204030204" pitchFamily="34" charset="0"/>
                      </a:endParaRPr>
                    </a:p>
                  </a:txBody>
                  <a:tcPr marL="6396" marR="6396" marT="6396" marB="0"/>
                </a:tc>
              </a:tr>
              <a:tr h="749612">
                <a:tc>
                  <a:txBody>
                    <a:bodyPr/>
                    <a:lstStyle/>
                    <a:p>
                      <a:pPr algn="l" fontAlgn="t"/>
                      <a:r>
                        <a:rPr lang="en-US" sz="1800" b="1" i="1" u="none" strike="noStrike" dirty="0" err="1">
                          <a:effectLst/>
                          <a:latin typeface="Calibri Light" panose="020F0302020204030204" pitchFamily="34" charset="0"/>
                          <a:cs typeface="Calibri Light" panose="020F0302020204030204" pitchFamily="34" charset="0"/>
                        </a:rPr>
                        <a:t>Phytophthora</a:t>
                      </a:r>
                      <a:r>
                        <a:rPr lang="en-US" sz="1800" b="1" i="1" u="none" strike="noStrike" dirty="0">
                          <a:effectLst/>
                          <a:latin typeface="Calibri Light" panose="020F0302020204030204" pitchFamily="34" charset="0"/>
                          <a:cs typeface="Calibri Light" panose="020F0302020204030204" pitchFamily="34" charset="0"/>
                        </a:rPr>
                        <a:t> </a:t>
                      </a:r>
                      <a:r>
                        <a:rPr lang="en-US" sz="1800" b="1" i="1" u="none" strike="noStrike" dirty="0" err="1">
                          <a:effectLst/>
                          <a:latin typeface="Calibri Light" panose="020F0302020204030204" pitchFamily="34" charset="0"/>
                          <a:cs typeface="Calibri Light" panose="020F0302020204030204" pitchFamily="34" charset="0"/>
                        </a:rPr>
                        <a:t>quercina</a:t>
                      </a:r>
                      <a:endParaRPr lang="en-US" sz="1800" b="1" i="1" u="none" strike="noStrike" dirty="0">
                        <a:solidFill>
                          <a:srgbClr val="000000"/>
                        </a:solidFill>
                        <a:effectLst/>
                        <a:latin typeface="Calibri Light" panose="020F0302020204030204" pitchFamily="34" charset="0"/>
                        <a:cs typeface="Calibri Light" panose="020F0302020204030204" pitchFamily="34" charset="0"/>
                      </a:endParaRPr>
                    </a:p>
                  </a:txBody>
                  <a:tcPr marL="6396" marR="6396" marT="6396" marB="0"/>
                </a:tc>
                <a:tc>
                  <a:txBody>
                    <a:bodyPr/>
                    <a:lstStyle/>
                    <a:p>
                      <a:pPr algn="l" fontAlgn="t"/>
                      <a:r>
                        <a:rPr lang="en-US" sz="1600" u="none" strike="noStrike">
                          <a:effectLst/>
                          <a:latin typeface="Calibri Light" panose="020F0302020204030204" pitchFamily="34" charset="0"/>
                          <a:cs typeface="Calibri Light" panose="020F0302020204030204" pitchFamily="34" charset="0"/>
                        </a:rPr>
                        <a:t>Oak decline</a:t>
                      </a:r>
                      <a:endParaRPr lang="en-US" sz="1600" b="0" i="0" u="none" strike="noStrike">
                        <a:solidFill>
                          <a:srgbClr val="000000"/>
                        </a:solidFill>
                        <a:effectLst/>
                        <a:latin typeface="Calibri Light" panose="020F0302020204030204" pitchFamily="34" charset="0"/>
                        <a:cs typeface="Calibri Light" panose="020F0302020204030204" pitchFamily="34" charset="0"/>
                      </a:endParaRPr>
                    </a:p>
                  </a:txBody>
                  <a:tcPr marL="6396" marR="6396" marT="6396" marB="0"/>
                </a:tc>
                <a:tc>
                  <a:txBody>
                    <a:bodyPr/>
                    <a:lstStyle/>
                    <a:p>
                      <a:pPr algn="l" fontAlgn="t"/>
                      <a:r>
                        <a:rPr lang="en-US" sz="1600" u="none" strike="noStrike">
                          <a:effectLst/>
                          <a:latin typeface="Calibri Light" panose="020F0302020204030204" pitchFamily="34" charset="0"/>
                          <a:cs typeface="Calibri Light" panose="020F0302020204030204" pitchFamily="34" charset="0"/>
                        </a:rPr>
                        <a:t>oak</a:t>
                      </a:r>
                      <a:endParaRPr lang="en-US" sz="1600" b="0" i="0" u="none" strike="noStrike">
                        <a:solidFill>
                          <a:srgbClr val="000000"/>
                        </a:solidFill>
                        <a:effectLst/>
                        <a:latin typeface="Calibri Light" panose="020F0302020204030204" pitchFamily="34" charset="0"/>
                        <a:cs typeface="Calibri Light" panose="020F0302020204030204" pitchFamily="34" charset="0"/>
                      </a:endParaRPr>
                    </a:p>
                  </a:txBody>
                  <a:tcPr marL="6396" marR="6396" marT="6396" marB="0"/>
                </a:tc>
                <a:tc>
                  <a:txBody>
                    <a:bodyPr/>
                    <a:lstStyle/>
                    <a:p>
                      <a:pPr algn="l" fontAlgn="t"/>
                      <a:r>
                        <a:rPr lang="en-US" sz="1600" u="none" strike="noStrike" dirty="0">
                          <a:effectLst/>
                          <a:latin typeface="Calibri Light" panose="020F0302020204030204" pitchFamily="34" charset="0"/>
                          <a:cs typeface="Calibri Light" panose="020F0302020204030204" pitchFamily="34" charset="0"/>
                        </a:rPr>
                        <a:t>Cat 3 </a:t>
                      </a:r>
                      <a:endParaRPr lang="en-US" sz="1600" b="0" i="0" u="none" strike="noStrike" dirty="0">
                        <a:solidFill>
                          <a:srgbClr val="000000"/>
                        </a:solidFill>
                        <a:effectLst/>
                        <a:latin typeface="Calibri Light" panose="020F0302020204030204" pitchFamily="34" charset="0"/>
                        <a:cs typeface="Calibri Light" panose="020F0302020204030204" pitchFamily="34" charset="0"/>
                      </a:endParaRPr>
                    </a:p>
                  </a:txBody>
                  <a:tcPr marL="6396" marR="6396" marT="6396" marB="0"/>
                </a:tc>
                <a:tc>
                  <a:txBody>
                    <a:bodyPr/>
                    <a:lstStyle/>
                    <a:p>
                      <a:pPr algn="l" fontAlgn="t"/>
                      <a:r>
                        <a:rPr lang="en-US" sz="1600" u="none" strike="noStrike">
                          <a:effectLst/>
                          <a:latin typeface="Calibri Light" panose="020F0302020204030204" pitchFamily="34" charset="0"/>
                          <a:cs typeface="Calibri Light" panose="020F0302020204030204" pitchFamily="34" charset="0"/>
                        </a:rPr>
                        <a:t>Yes</a:t>
                      </a:r>
                      <a:endParaRPr lang="en-US" sz="1600" b="0" i="0" u="none" strike="noStrike">
                        <a:solidFill>
                          <a:srgbClr val="000000"/>
                        </a:solidFill>
                        <a:effectLst/>
                        <a:latin typeface="Calibri Light" panose="020F0302020204030204" pitchFamily="34" charset="0"/>
                        <a:cs typeface="Calibri Light" panose="020F0302020204030204" pitchFamily="34" charset="0"/>
                      </a:endParaRPr>
                    </a:p>
                  </a:txBody>
                  <a:tcPr marL="6396" marR="6396" marT="6396" marB="0"/>
                </a:tc>
              </a:tr>
              <a:tr h="379126">
                <a:tc>
                  <a:txBody>
                    <a:bodyPr/>
                    <a:lstStyle/>
                    <a:p>
                      <a:pPr algn="l" fontAlgn="t"/>
                      <a:r>
                        <a:rPr lang="en-US" sz="1800" b="1" i="1" u="none" strike="noStrike" dirty="0" err="1">
                          <a:effectLst/>
                          <a:latin typeface="Calibri Light" panose="020F0302020204030204" pitchFamily="34" charset="0"/>
                          <a:cs typeface="Calibri Light" panose="020F0302020204030204" pitchFamily="34" charset="0"/>
                        </a:rPr>
                        <a:t>Tortrix</a:t>
                      </a:r>
                      <a:r>
                        <a:rPr lang="en-US" sz="1800" b="1" i="1" u="none" strike="noStrike" dirty="0">
                          <a:effectLst/>
                          <a:latin typeface="Calibri Light" panose="020F0302020204030204" pitchFamily="34" charset="0"/>
                          <a:cs typeface="Calibri Light" panose="020F0302020204030204" pitchFamily="34" charset="0"/>
                        </a:rPr>
                        <a:t> </a:t>
                      </a:r>
                      <a:r>
                        <a:rPr lang="en-US" sz="1800" b="1" i="1" u="none" strike="noStrike" dirty="0" err="1">
                          <a:effectLst/>
                          <a:latin typeface="Calibri Light" panose="020F0302020204030204" pitchFamily="34" charset="0"/>
                          <a:cs typeface="Calibri Light" panose="020F0302020204030204" pitchFamily="34" charset="0"/>
                        </a:rPr>
                        <a:t>viridana</a:t>
                      </a:r>
                      <a:endParaRPr lang="en-US" sz="1800" b="1" i="1" u="none" strike="noStrike" dirty="0">
                        <a:solidFill>
                          <a:srgbClr val="000000"/>
                        </a:solidFill>
                        <a:effectLst/>
                        <a:latin typeface="Calibri Light" panose="020F0302020204030204" pitchFamily="34" charset="0"/>
                        <a:cs typeface="Calibri Light" panose="020F0302020204030204" pitchFamily="34" charset="0"/>
                      </a:endParaRPr>
                    </a:p>
                  </a:txBody>
                  <a:tcPr marL="6396" marR="6396" marT="6396" marB="0"/>
                </a:tc>
                <a:tc>
                  <a:txBody>
                    <a:bodyPr/>
                    <a:lstStyle/>
                    <a:p>
                      <a:pPr algn="l" fontAlgn="t"/>
                      <a:r>
                        <a:rPr lang="en-US" sz="1600" u="none" strike="noStrike">
                          <a:effectLst/>
                          <a:latin typeface="Calibri Light" panose="020F0302020204030204" pitchFamily="34" charset="0"/>
                          <a:cs typeface="Calibri Light" panose="020F0302020204030204" pitchFamily="34" charset="0"/>
                        </a:rPr>
                        <a:t>Green oak tortrix</a:t>
                      </a:r>
                      <a:endParaRPr lang="en-US" sz="1600" b="0" i="0" u="none" strike="noStrike">
                        <a:solidFill>
                          <a:srgbClr val="000000"/>
                        </a:solidFill>
                        <a:effectLst/>
                        <a:latin typeface="Calibri Light" panose="020F0302020204030204" pitchFamily="34" charset="0"/>
                        <a:cs typeface="Calibri Light" panose="020F0302020204030204" pitchFamily="34" charset="0"/>
                      </a:endParaRPr>
                    </a:p>
                  </a:txBody>
                  <a:tcPr marL="6396" marR="6396" marT="6396" marB="0"/>
                </a:tc>
                <a:tc>
                  <a:txBody>
                    <a:bodyPr/>
                    <a:lstStyle/>
                    <a:p>
                      <a:pPr algn="l" fontAlgn="t"/>
                      <a:r>
                        <a:rPr lang="en-US" sz="1600" u="none" strike="noStrike">
                          <a:effectLst/>
                          <a:latin typeface="Calibri Light" panose="020F0302020204030204" pitchFamily="34" charset="0"/>
                          <a:cs typeface="Calibri Light" panose="020F0302020204030204" pitchFamily="34" charset="0"/>
                        </a:rPr>
                        <a:t>oak</a:t>
                      </a:r>
                      <a:endParaRPr lang="en-US" sz="1600" b="0" i="0" u="none" strike="noStrike">
                        <a:solidFill>
                          <a:srgbClr val="000000"/>
                        </a:solidFill>
                        <a:effectLst/>
                        <a:latin typeface="Calibri Light" panose="020F0302020204030204" pitchFamily="34" charset="0"/>
                        <a:cs typeface="Calibri Light" panose="020F0302020204030204" pitchFamily="34" charset="0"/>
                      </a:endParaRPr>
                    </a:p>
                  </a:txBody>
                  <a:tcPr marL="6396" marR="6396" marT="6396" marB="0"/>
                </a:tc>
                <a:tc>
                  <a:txBody>
                    <a:bodyPr/>
                    <a:lstStyle/>
                    <a:p>
                      <a:pPr algn="l" fontAlgn="t"/>
                      <a:r>
                        <a:rPr lang="en-US" sz="1600" u="none" strike="noStrike" dirty="0">
                          <a:effectLst/>
                          <a:latin typeface="Calibri Light" panose="020F0302020204030204" pitchFamily="34" charset="0"/>
                          <a:cs typeface="Calibri Light" panose="020F0302020204030204" pitchFamily="34" charset="0"/>
                        </a:rPr>
                        <a:t>Cat 3 </a:t>
                      </a:r>
                      <a:endParaRPr lang="en-US" sz="1600" b="0" i="0" u="none" strike="noStrike" dirty="0">
                        <a:solidFill>
                          <a:srgbClr val="000000"/>
                        </a:solidFill>
                        <a:effectLst/>
                        <a:latin typeface="Calibri Light" panose="020F0302020204030204" pitchFamily="34" charset="0"/>
                        <a:cs typeface="Calibri Light" panose="020F0302020204030204" pitchFamily="34" charset="0"/>
                      </a:endParaRPr>
                    </a:p>
                  </a:txBody>
                  <a:tcPr marL="6396" marR="6396" marT="6396" marB="0"/>
                </a:tc>
                <a:tc>
                  <a:txBody>
                    <a:bodyPr/>
                    <a:lstStyle/>
                    <a:p>
                      <a:pPr algn="l" fontAlgn="t"/>
                      <a:r>
                        <a:rPr lang="en-US" sz="1600" u="none" strike="noStrike" dirty="0">
                          <a:effectLst/>
                          <a:latin typeface="Calibri Light" panose="020F0302020204030204" pitchFamily="34" charset="0"/>
                          <a:cs typeface="Calibri Light" panose="020F0302020204030204" pitchFamily="34" charset="0"/>
                        </a:rPr>
                        <a:t>Yes</a:t>
                      </a:r>
                      <a:endParaRPr lang="en-US" sz="1600" b="0" i="0" u="none" strike="noStrike" dirty="0">
                        <a:solidFill>
                          <a:srgbClr val="000000"/>
                        </a:solidFill>
                        <a:effectLst/>
                        <a:latin typeface="Calibri Light" panose="020F0302020204030204" pitchFamily="34" charset="0"/>
                        <a:cs typeface="Calibri Light" panose="020F0302020204030204" pitchFamily="34" charset="0"/>
                      </a:endParaRPr>
                    </a:p>
                  </a:txBody>
                  <a:tcPr marL="6396" marR="6396" marT="6396" marB="0"/>
                </a:tc>
              </a:tr>
            </a:tbl>
          </a:graphicData>
        </a:graphic>
      </p:graphicFrame>
    </p:spTree>
    <p:extLst>
      <p:ext uri="{BB962C8B-B14F-4D97-AF65-F5344CB8AC3E}">
        <p14:creationId xmlns:p14="http://schemas.microsoft.com/office/powerpoint/2010/main" val="4256088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Removed – Research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00719514"/>
              </p:ext>
            </p:extLst>
          </p:nvPr>
        </p:nvGraphicFramePr>
        <p:xfrm>
          <a:off x="609600" y="1625046"/>
          <a:ext cx="10972801" cy="3885041"/>
        </p:xfrm>
        <a:graphic>
          <a:graphicData uri="http://schemas.openxmlformats.org/drawingml/2006/table">
            <a:tbl>
              <a:tblPr firstRow="1">
                <a:tableStyleId>{5C22544A-7EE6-4342-B048-85BDC9FD1C3A}</a:tableStyleId>
              </a:tblPr>
              <a:tblGrid>
                <a:gridCol w="2743200"/>
                <a:gridCol w="2184614"/>
                <a:gridCol w="1270213"/>
                <a:gridCol w="3512416"/>
                <a:gridCol w="1262358"/>
              </a:tblGrid>
              <a:tr h="308900">
                <a:tc>
                  <a:txBody>
                    <a:bodyPr/>
                    <a:lstStyle/>
                    <a:p>
                      <a:pPr algn="ctr" fontAlgn="t"/>
                      <a:r>
                        <a:rPr lang="en-US" sz="1800" u="none" strike="noStrike" dirty="0">
                          <a:effectLst/>
                          <a:latin typeface="Calibri Light" panose="020F0302020204030204" pitchFamily="34" charset="0"/>
                          <a:cs typeface="Calibri Light" panose="020F0302020204030204" pitchFamily="34" charset="0"/>
                        </a:rPr>
                        <a:t>Target</a:t>
                      </a:r>
                      <a:endParaRPr lang="en-US" sz="1800" b="1" i="0" u="none" strike="noStrike" dirty="0">
                        <a:solidFill>
                          <a:srgbClr val="000000"/>
                        </a:solidFill>
                        <a:effectLst/>
                        <a:latin typeface="Calibri Light" panose="020F0302020204030204" pitchFamily="34" charset="0"/>
                        <a:cs typeface="Calibri Light" panose="020F0302020204030204" pitchFamily="34" charset="0"/>
                      </a:endParaRPr>
                    </a:p>
                  </a:txBody>
                  <a:tcPr marL="6887" marR="6887" marT="6887" marB="0"/>
                </a:tc>
                <a:tc>
                  <a:txBody>
                    <a:bodyPr/>
                    <a:lstStyle/>
                    <a:p>
                      <a:pPr algn="ctr" fontAlgn="t"/>
                      <a:r>
                        <a:rPr lang="en-US" sz="1800" u="none" strike="noStrike" dirty="0">
                          <a:effectLst/>
                          <a:latin typeface="Calibri Light" panose="020F0302020204030204" pitchFamily="34" charset="0"/>
                          <a:cs typeface="Calibri Light" panose="020F0302020204030204" pitchFamily="34" charset="0"/>
                        </a:rPr>
                        <a:t>Common Name</a:t>
                      </a:r>
                      <a:endParaRPr lang="en-US" sz="1800" b="1" i="0" u="none" strike="noStrike" dirty="0">
                        <a:solidFill>
                          <a:srgbClr val="000000"/>
                        </a:solidFill>
                        <a:effectLst/>
                        <a:latin typeface="Calibri Light" panose="020F0302020204030204" pitchFamily="34" charset="0"/>
                        <a:cs typeface="Calibri Light" panose="020F0302020204030204" pitchFamily="34" charset="0"/>
                      </a:endParaRPr>
                    </a:p>
                  </a:txBody>
                  <a:tcPr marL="6887" marR="6887" marT="6887" marB="0"/>
                </a:tc>
                <a:tc>
                  <a:txBody>
                    <a:bodyPr/>
                    <a:lstStyle/>
                    <a:p>
                      <a:pPr algn="ctr" fontAlgn="t"/>
                      <a:r>
                        <a:rPr lang="en-US" sz="1800" u="none" strike="noStrike">
                          <a:effectLst/>
                          <a:latin typeface="Calibri Light" panose="020F0302020204030204" pitchFamily="34" charset="0"/>
                          <a:cs typeface="Calibri Light" panose="020F0302020204030204" pitchFamily="34" charset="0"/>
                        </a:rPr>
                        <a:t>Manual</a:t>
                      </a:r>
                      <a:endParaRPr lang="en-US" sz="1800" b="1" i="0" u="none" strike="noStrike">
                        <a:solidFill>
                          <a:srgbClr val="000000"/>
                        </a:solidFill>
                        <a:effectLst/>
                        <a:latin typeface="Calibri Light" panose="020F0302020204030204" pitchFamily="34" charset="0"/>
                        <a:cs typeface="Calibri Light" panose="020F0302020204030204" pitchFamily="34" charset="0"/>
                      </a:endParaRPr>
                    </a:p>
                  </a:txBody>
                  <a:tcPr marL="6887" marR="6887" marT="6887" marB="0"/>
                </a:tc>
                <a:tc>
                  <a:txBody>
                    <a:bodyPr/>
                    <a:lstStyle/>
                    <a:p>
                      <a:pPr algn="ctr" fontAlgn="t"/>
                      <a:r>
                        <a:rPr lang="en-US" sz="1800" u="none" strike="noStrike">
                          <a:effectLst/>
                          <a:latin typeface="Calibri Light" panose="020F0302020204030204" pitchFamily="34" charset="0"/>
                          <a:cs typeface="Calibri Light" panose="020F0302020204030204" pitchFamily="34" charset="0"/>
                        </a:rPr>
                        <a:t>Justification</a:t>
                      </a:r>
                      <a:endParaRPr lang="en-US" sz="1800" b="1" i="0" u="none" strike="noStrike">
                        <a:solidFill>
                          <a:srgbClr val="000000"/>
                        </a:solidFill>
                        <a:effectLst/>
                        <a:latin typeface="Calibri Light" panose="020F0302020204030204" pitchFamily="34" charset="0"/>
                        <a:cs typeface="Calibri Light" panose="020F0302020204030204" pitchFamily="34" charset="0"/>
                      </a:endParaRPr>
                    </a:p>
                  </a:txBody>
                  <a:tcPr marL="6887" marR="6887" marT="6887" marB="0"/>
                </a:tc>
                <a:tc>
                  <a:txBody>
                    <a:bodyPr/>
                    <a:lstStyle/>
                    <a:p>
                      <a:pPr algn="ctr" fontAlgn="t"/>
                      <a:r>
                        <a:rPr lang="en-US" sz="1800" u="none" strike="noStrike" dirty="0">
                          <a:effectLst/>
                          <a:latin typeface="Calibri Light" panose="020F0302020204030204" pitchFamily="34" charset="0"/>
                          <a:cs typeface="Calibri Light" panose="020F0302020204030204" pitchFamily="34" charset="0"/>
                        </a:rPr>
                        <a:t>Bundling?</a:t>
                      </a:r>
                      <a:endParaRPr lang="en-US" sz="1800" b="1" i="0" u="none" strike="noStrike" dirty="0">
                        <a:solidFill>
                          <a:srgbClr val="000000"/>
                        </a:solidFill>
                        <a:effectLst/>
                        <a:latin typeface="Calibri Light" panose="020F0302020204030204" pitchFamily="34" charset="0"/>
                        <a:cs typeface="Calibri Light" panose="020F0302020204030204" pitchFamily="34" charset="0"/>
                      </a:endParaRPr>
                    </a:p>
                  </a:txBody>
                  <a:tcPr marL="6887" marR="6887" marT="6887" marB="0"/>
                </a:tc>
              </a:tr>
              <a:tr h="779134">
                <a:tc>
                  <a:txBody>
                    <a:bodyPr/>
                    <a:lstStyle/>
                    <a:p>
                      <a:pPr algn="l" fontAlgn="t"/>
                      <a:r>
                        <a:rPr lang="en-US" sz="1800" b="1" i="1" u="none" strike="noStrike" dirty="0" err="1">
                          <a:effectLst/>
                          <a:latin typeface="Calibri Light" panose="020F0302020204030204" pitchFamily="34" charset="0"/>
                          <a:cs typeface="Calibri Light" panose="020F0302020204030204" pitchFamily="34" charset="0"/>
                        </a:rPr>
                        <a:t>Monilinia</a:t>
                      </a:r>
                      <a:r>
                        <a:rPr lang="en-US" sz="1800" b="1" i="1" u="none" strike="noStrike" dirty="0">
                          <a:effectLst/>
                          <a:latin typeface="Calibri Light" panose="020F0302020204030204" pitchFamily="34" charset="0"/>
                          <a:cs typeface="Calibri Light" panose="020F0302020204030204" pitchFamily="34" charset="0"/>
                        </a:rPr>
                        <a:t> </a:t>
                      </a:r>
                      <a:r>
                        <a:rPr lang="en-US" sz="1800" b="1" i="1" u="none" strike="noStrike" dirty="0" err="1">
                          <a:effectLst/>
                          <a:latin typeface="Calibri Light" panose="020F0302020204030204" pitchFamily="34" charset="0"/>
                          <a:cs typeface="Calibri Light" panose="020F0302020204030204" pitchFamily="34" charset="0"/>
                        </a:rPr>
                        <a:t>fructigena</a:t>
                      </a:r>
                      <a:endParaRPr lang="en-US" sz="1800" b="1" i="1" u="none" strike="noStrike" dirty="0">
                        <a:solidFill>
                          <a:srgbClr val="000000"/>
                        </a:solidFill>
                        <a:effectLst/>
                        <a:latin typeface="Calibri Light" panose="020F0302020204030204" pitchFamily="34" charset="0"/>
                        <a:cs typeface="Calibri Light" panose="020F0302020204030204" pitchFamily="34" charset="0"/>
                      </a:endParaRPr>
                    </a:p>
                  </a:txBody>
                  <a:tcPr marL="6887" marR="6887" marT="6887" marB="0"/>
                </a:tc>
                <a:tc>
                  <a:txBody>
                    <a:bodyPr/>
                    <a:lstStyle/>
                    <a:p>
                      <a:pPr algn="l" fontAlgn="t"/>
                      <a:r>
                        <a:rPr lang="en-US" sz="1600" u="none" strike="noStrike" dirty="0">
                          <a:effectLst/>
                          <a:latin typeface="Calibri Light" panose="020F0302020204030204" pitchFamily="34" charset="0"/>
                          <a:cs typeface="Calibri Light" panose="020F0302020204030204" pitchFamily="34" charset="0"/>
                        </a:rPr>
                        <a:t>brown rot; apple brown rot</a:t>
                      </a:r>
                      <a:endParaRPr lang="en-US" sz="1600" b="0" i="0" u="none" strike="noStrike" dirty="0">
                        <a:solidFill>
                          <a:srgbClr val="000000"/>
                        </a:solidFill>
                        <a:effectLst/>
                        <a:latin typeface="Calibri Light" panose="020F0302020204030204" pitchFamily="34" charset="0"/>
                        <a:cs typeface="Calibri Light" panose="020F0302020204030204" pitchFamily="34" charset="0"/>
                      </a:endParaRPr>
                    </a:p>
                  </a:txBody>
                  <a:tcPr marL="6887" marR="6887" marT="6887" marB="0"/>
                </a:tc>
                <a:tc>
                  <a:txBody>
                    <a:bodyPr/>
                    <a:lstStyle/>
                    <a:p>
                      <a:pPr algn="l" fontAlgn="t"/>
                      <a:r>
                        <a:rPr lang="en-US" sz="1600" u="none" strike="noStrike" dirty="0">
                          <a:effectLst/>
                          <a:latin typeface="Calibri Light" panose="020F0302020204030204" pitchFamily="34" charset="0"/>
                          <a:cs typeface="Calibri Light" panose="020F0302020204030204" pitchFamily="34" charset="0"/>
                        </a:rPr>
                        <a:t>stone fruit</a:t>
                      </a:r>
                      <a:endParaRPr lang="en-US" sz="1600" b="0" i="0" u="none" strike="noStrike" dirty="0">
                        <a:solidFill>
                          <a:srgbClr val="000000"/>
                        </a:solidFill>
                        <a:effectLst/>
                        <a:latin typeface="Calibri Light" panose="020F0302020204030204" pitchFamily="34" charset="0"/>
                        <a:cs typeface="Calibri Light" panose="020F0302020204030204" pitchFamily="34" charset="0"/>
                      </a:endParaRPr>
                    </a:p>
                  </a:txBody>
                  <a:tcPr marL="6887" marR="6887" marT="6887" marB="0"/>
                </a:tc>
                <a:tc>
                  <a:txBody>
                    <a:bodyPr/>
                    <a:lstStyle/>
                    <a:p>
                      <a:pPr algn="l" fontAlgn="t"/>
                      <a:r>
                        <a:rPr lang="en-US" sz="1600" u="none" strike="noStrike" dirty="0">
                          <a:effectLst/>
                          <a:latin typeface="Calibri Light" panose="020F0302020204030204" pitchFamily="34" charset="0"/>
                          <a:cs typeface="Calibri Light" panose="020F0302020204030204" pitchFamily="34" charset="0"/>
                        </a:rPr>
                        <a:t>Tentative. Molecular diagnostics tool needed. Beltsville developing/validating tool. If ready for use by 2020, will not remove. </a:t>
                      </a:r>
                      <a:endParaRPr lang="en-US" sz="1600" b="0" i="0" u="none" strike="noStrike" dirty="0">
                        <a:solidFill>
                          <a:srgbClr val="000000"/>
                        </a:solidFill>
                        <a:effectLst/>
                        <a:latin typeface="Calibri Light" panose="020F0302020204030204" pitchFamily="34" charset="0"/>
                        <a:cs typeface="Calibri Light" panose="020F0302020204030204" pitchFamily="34" charset="0"/>
                      </a:endParaRPr>
                    </a:p>
                  </a:txBody>
                  <a:tcPr marL="6887" marR="6887" marT="6887" marB="0"/>
                </a:tc>
                <a:tc>
                  <a:txBody>
                    <a:bodyPr/>
                    <a:lstStyle/>
                    <a:p>
                      <a:pPr algn="l" fontAlgn="t"/>
                      <a:r>
                        <a:rPr lang="en-US" sz="1600" u="none" strike="noStrike" dirty="0">
                          <a:effectLst/>
                          <a:latin typeface="Calibri Light" panose="020F0302020204030204" pitchFamily="34" charset="0"/>
                          <a:cs typeface="Calibri Light" panose="020F0302020204030204" pitchFamily="34" charset="0"/>
                        </a:rPr>
                        <a:t>No</a:t>
                      </a:r>
                      <a:endParaRPr lang="en-US" sz="1600" b="0" i="0" u="none" strike="noStrike" dirty="0">
                        <a:solidFill>
                          <a:srgbClr val="000000"/>
                        </a:solidFill>
                        <a:effectLst/>
                        <a:latin typeface="Calibri Light" panose="020F0302020204030204" pitchFamily="34" charset="0"/>
                        <a:cs typeface="Calibri Light" panose="020F0302020204030204" pitchFamily="34" charset="0"/>
                      </a:endParaRPr>
                    </a:p>
                  </a:txBody>
                  <a:tcPr marL="6887" marR="6887" marT="6887" marB="0"/>
                </a:tc>
              </a:tr>
              <a:tr h="1035626">
                <a:tc>
                  <a:txBody>
                    <a:bodyPr/>
                    <a:lstStyle/>
                    <a:p>
                      <a:pPr algn="l" fontAlgn="t"/>
                      <a:r>
                        <a:rPr lang="en-US" sz="1800" b="1" i="1" u="none" strike="noStrike" dirty="0" err="1">
                          <a:effectLst/>
                          <a:latin typeface="Calibri Light" panose="020F0302020204030204" pitchFamily="34" charset="0"/>
                          <a:cs typeface="Calibri Light" panose="020F0302020204030204" pitchFamily="34" charset="0"/>
                        </a:rPr>
                        <a:t>Monilinia</a:t>
                      </a:r>
                      <a:r>
                        <a:rPr lang="en-US" sz="1800" b="1" i="1" u="none" strike="noStrike" dirty="0">
                          <a:effectLst/>
                          <a:latin typeface="Calibri Light" panose="020F0302020204030204" pitchFamily="34" charset="0"/>
                          <a:cs typeface="Calibri Light" panose="020F0302020204030204" pitchFamily="34" charset="0"/>
                        </a:rPr>
                        <a:t> </a:t>
                      </a:r>
                      <a:r>
                        <a:rPr lang="en-US" sz="1800" b="1" i="1" u="none" strike="noStrike" dirty="0" err="1">
                          <a:effectLst/>
                          <a:latin typeface="Calibri Light" panose="020F0302020204030204" pitchFamily="34" charset="0"/>
                          <a:cs typeface="Calibri Light" panose="020F0302020204030204" pitchFamily="34" charset="0"/>
                        </a:rPr>
                        <a:t>polystroma</a:t>
                      </a:r>
                      <a:r>
                        <a:rPr lang="en-US" sz="1800" b="1" i="1" u="none" strike="noStrike" dirty="0">
                          <a:effectLst/>
                          <a:latin typeface="Calibri Light" panose="020F0302020204030204" pitchFamily="34" charset="0"/>
                          <a:cs typeface="Calibri Light" panose="020F0302020204030204" pitchFamily="34" charset="0"/>
                        </a:rPr>
                        <a:t> </a:t>
                      </a:r>
                      <a:endParaRPr lang="en-US" sz="1800" b="1" i="1" u="none" strike="noStrike" dirty="0">
                        <a:solidFill>
                          <a:srgbClr val="000000"/>
                        </a:solidFill>
                        <a:effectLst/>
                        <a:latin typeface="Calibri Light" panose="020F0302020204030204" pitchFamily="34" charset="0"/>
                        <a:cs typeface="Calibri Light" panose="020F0302020204030204" pitchFamily="34" charset="0"/>
                      </a:endParaRPr>
                    </a:p>
                  </a:txBody>
                  <a:tcPr marL="6887" marR="6887" marT="6887" marB="0"/>
                </a:tc>
                <a:tc>
                  <a:txBody>
                    <a:bodyPr/>
                    <a:lstStyle/>
                    <a:p>
                      <a:pPr algn="l" fontAlgn="t"/>
                      <a:r>
                        <a:rPr lang="en-US" sz="1600" u="none" strike="noStrike">
                          <a:effectLst/>
                          <a:latin typeface="Calibri Light" panose="020F0302020204030204" pitchFamily="34" charset="0"/>
                          <a:cs typeface="Calibri Light" panose="020F0302020204030204" pitchFamily="34" charset="0"/>
                        </a:rPr>
                        <a:t>Asiatic brown rot</a:t>
                      </a:r>
                      <a:endParaRPr lang="en-US" sz="1600" b="0" i="0" u="none" strike="noStrike">
                        <a:solidFill>
                          <a:srgbClr val="000000"/>
                        </a:solidFill>
                        <a:effectLst/>
                        <a:latin typeface="Calibri Light" panose="020F0302020204030204" pitchFamily="34" charset="0"/>
                        <a:cs typeface="Calibri Light" panose="020F0302020204030204" pitchFamily="34" charset="0"/>
                      </a:endParaRPr>
                    </a:p>
                  </a:txBody>
                  <a:tcPr marL="6887" marR="6887" marT="6887" marB="0"/>
                </a:tc>
                <a:tc>
                  <a:txBody>
                    <a:bodyPr/>
                    <a:lstStyle/>
                    <a:p>
                      <a:pPr algn="l" fontAlgn="t"/>
                      <a:r>
                        <a:rPr lang="en-US" sz="1600" u="none" strike="noStrike">
                          <a:effectLst/>
                          <a:latin typeface="Calibri Light" panose="020F0302020204030204" pitchFamily="34" charset="0"/>
                          <a:cs typeface="Calibri Light" panose="020F0302020204030204" pitchFamily="34" charset="0"/>
                        </a:rPr>
                        <a:t>stone fruit</a:t>
                      </a:r>
                      <a:endParaRPr lang="en-US" sz="1600" b="0" i="0" u="none" strike="noStrike">
                        <a:solidFill>
                          <a:srgbClr val="000000"/>
                        </a:solidFill>
                        <a:effectLst/>
                        <a:latin typeface="Calibri Light" panose="020F0302020204030204" pitchFamily="34" charset="0"/>
                        <a:cs typeface="Calibri Light" panose="020F0302020204030204" pitchFamily="34" charset="0"/>
                      </a:endParaRPr>
                    </a:p>
                  </a:txBody>
                  <a:tcPr marL="6887" marR="6887" marT="6887" marB="0"/>
                </a:tc>
                <a:tc>
                  <a:txBody>
                    <a:bodyPr/>
                    <a:lstStyle/>
                    <a:p>
                      <a:pPr algn="l" fontAlgn="t"/>
                      <a:r>
                        <a:rPr lang="en-US" sz="1600" u="none" strike="noStrike" dirty="0">
                          <a:effectLst/>
                          <a:latin typeface="Calibri Light" panose="020F0302020204030204" pitchFamily="34" charset="0"/>
                          <a:cs typeface="Calibri Light" panose="020F0302020204030204" pitchFamily="34" charset="0"/>
                        </a:rPr>
                        <a:t>Tentative. Molecular diagnostics tool needed. Beltsville developing/validating tool. If ready for use by 2020, may still remove </a:t>
                      </a:r>
                      <a:r>
                        <a:rPr lang="en-US" sz="1600" u="none" strike="noStrike" dirty="0" smtClean="0">
                          <a:effectLst/>
                          <a:latin typeface="Calibri Light" panose="020F0302020204030204" pitchFamily="34" charset="0"/>
                          <a:cs typeface="Calibri Light" panose="020F0302020204030204" pitchFamily="34" charset="0"/>
                        </a:rPr>
                        <a:t>-</a:t>
                      </a:r>
                      <a:r>
                        <a:rPr lang="en-US" sz="1600" u="none" strike="noStrike" baseline="0" dirty="0" smtClean="0">
                          <a:effectLst/>
                          <a:latin typeface="Calibri Light" panose="020F0302020204030204" pitchFamily="34" charset="0"/>
                          <a:cs typeface="Calibri Light" panose="020F0302020204030204" pitchFamily="34" charset="0"/>
                        </a:rPr>
                        <a:t> </a:t>
                      </a:r>
                      <a:r>
                        <a:rPr lang="en-US" sz="1600" u="none" strike="noStrike" dirty="0" smtClean="0">
                          <a:effectLst/>
                          <a:latin typeface="Calibri Light" panose="020F0302020204030204" pitchFamily="34" charset="0"/>
                          <a:cs typeface="Calibri Light" panose="020F0302020204030204" pitchFamily="34" charset="0"/>
                        </a:rPr>
                        <a:t>Cat </a:t>
                      </a:r>
                      <a:r>
                        <a:rPr lang="en-US" sz="1600" u="none" strike="noStrike" dirty="0">
                          <a:effectLst/>
                          <a:latin typeface="Calibri Light" panose="020F0302020204030204" pitchFamily="34" charset="0"/>
                          <a:cs typeface="Calibri Light" panose="020F0302020204030204" pitchFamily="34" charset="0"/>
                        </a:rPr>
                        <a:t>3 pest. </a:t>
                      </a:r>
                      <a:endParaRPr lang="en-US" sz="1600" b="0" i="0" u="none" strike="noStrike" dirty="0">
                        <a:solidFill>
                          <a:srgbClr val="000000"/>
                        </a:solidFill>
                        <a:effectLst/>
                        <a:latin typeface="Calibri Light" panose="020F0302020204030204" pitchFamily="34" charset="0"/>
                        <a:cs typeface="Calibri Light" panose="020F0302020204030204" pitchFamily="34" charset="0"/>
                      </a:endParaRPr>
                    </a:p>
                  </a:txBody>
                  <a:tcPr marL="6887" marR="6887" marT="6887" marB="0"/>
                </a:tc>
                <a:tc>
                  <a:txBody>
                    <a:bodyPr/>
                    <a:lstStyle/>
                    <a:p>
                      <a:pPr algn="l" fontAlgn="t"/>
                      <a:r>
                        <a:rPr lang="en-US" sz="1600" u="none" strike="noStrike">
                          <a:effectLst/>
                          <a:latin typeface="Calibri Light" panose="020F0302020204030204" pitchFamily="34" charset="0"/>
                          <a:cs typeface="Calibri Light" panose="020F0302020204030204" pitchFamily="34" charset="0"/>
                        </a:rPr>
                        <a:t>No</a:t>
                      </a:r>
                      <a:endParaRPr lang="en-US" sz="1600" b="0" i="0" u="none" strike="noStrike">
                        <a:solidFill>
                          <a:srgbClr val="000000"/>
                        </a:solidFill>
                        <a:effectLst/>
                        <a:latin typeface="Calibri Light" panose="020F0302020204030204" pitchFamily="34" charset="0"/>
                        <a:cs typeface="Calibri Light" panose="020F0302020204030204" pitchFamily="34" charset="0"/>
                      </a:endParaRPr>
                    </a:p>
                  </a:txBody>
                  <a:tcPr marL="6887" marR="6887" marT="6887" marB="0"/>
                </a:tc>
              </a:tr>
              <a:tr h="779134">
                <a:tc>
                  <a:txBody>
                    <a:bodyPr/>
                    <a:lstStyle/>
                    <a:p>
                      <a:pPr algn="l" fontAlgn="t"/>
                      <a:r>
                        <a:rPr lang="en-US" sz="1800" b="1" i="1" u="none" strike="noStrike" dirty="0" err="1">
                          <a:effectLst/>
                          <a:latin typeface="Calibri Light" panose="020F0302020204030204" pitchFamily="34" charset="0"/>
                          <a:cs typeface="Calibri Light" panose="020F0302020204030204" pitchFamily="34" charset="0"/>
                        </a:rPr>
                        <a:t>Rathayibacter</a:t>
                      </a:r>
                      <a:r>
                        <a:rPr lang="en-US" sz="1800" b="1" i="1" u="none" strike="noStrike" dirty="0">
                          <a:effectLst/>
                          <a:latin typeface="Calibri Light" panose="020F0302020204030204" pitchFamily="34" charset="0"/>
                          <a:cs typeface="Calibri Light" panose="020F0302020204030204" pitchFamily="34" charset="0"/>
                        </a:rPr>
                        <a:t> </a:t>
                      </a:r>
                      <a:r>
                        <a:rPr lang="en-US" sz="1800" b="1" i="1" u="none" strike="noStrike" dirty="0" err="1">
                          <a:effectLst/>
                          <a:latin typeface="Calibri Light" panose="020F0302020204030204" pitchFamily="34" charset="0"/>
                          <a:cs typeface="Calibri Light" panose="020F0302020204030204" pitchFamily="34" charset="0"/>
                        </a:rPr>
                        <a:t>toxicus</a:t>
                      </a:r>
                      <a:endParaRPr lang="en-US" sz="1800" b="1" i="1" u="none" strike="noStrike" dirty="0">
                        <a:solidFill>
                          <a:srgbClr val="000000"/>
                        </a:solidFill>
                        <a:effectLst/>
                        <a:latin typeface="Calibri Light" panose="020F0302020204030204" pitchFamily="34" charset="0"/>
                        <a:cs typeface="Calibri Light" panose="020F0302020204030204" pitchFamily="34" charset="0"/>
                      </a:endParaRPr>
                    </a:p>
                  </a:txBody>
                  <a:tcPr marL="6887" marR="6887" marT="6887" marB="0"/>
                </a:tc>
                <a:tc>
                  <a:txBody>
                    <a:bodyPr/>
                    <a:lstStyle/>
                    <a:p>
                      <a:pPr algn="l" fontAlgn="t"/>
                      <a:r>
                        <a:rPr lang="en-US" sz="1600" u="none" strike="noStrike">
                          <a:effectLst/>
                          <a:latin typeface="Calibri Light" panose="020F0302020204030204" pitchFamily="34" charset="0"/>
                          <a:cs typeface="Calibri Light" panose="020F0302020204030204" pitchFamily="34" charset="0"/>
                        </a:rPr>
                        <a:t>Annual ryegrass toxicity</a:t>
                      </a:r>
                      <a:endParaRPr lang="en-US" sz="1600" b="0" i="0" u="none" strike="noStrike">
                        <a:solidFill>
                          <a:srgbClr val="000000"/>
                        </a:solidFill>
                        <a:effectLst/>
                        <a:latin typeface="Calibri Light" panose="020F0302020204030204" pitchFamily="34" charset="0"/>
                        <a:cs typeface="Calibri Light" panose="020F0302020204030204" pitchFamily="34" charset="0"/>
                      </a:endParaRPr>
                    </a:p>
                  </a:txBody>
                  <a:tcPr marL="6887" marR="6887" marT="6887" marB="0"/>
                </a:tc>
                <a:tc>
                  <a:txBody>
                    <a:bodyPr/>
                    <a:lstStyle/>
                    <a:p>
                      <a:pPr algn="l" fontAlgn="t"/>
                      <a:r>
                        <a:rPr lang="en-US" sz="1600" u="none" strike="noStrike">
                          <a:effectLst/>
                          <a:latin typeface="Calibri Light" panose="020F0302020204030204" pitchFamily="34" charset="0"/>
                          <a:cs typeface="Calibri Light" panose="020F0302020204030204" pitchFamily="34" charset="0"/>
                        </a:rPr>
                        <a:t>APC</a:t>
                      </a:r>
                      <a:endParaRPr lang="en-US" sz="1600" b="0" i="0" u="none" strike="noStrike">
                        <a:solidFill>
                          <a:srgbClr val="000000"/>
                        </a:solidFill>
                        <a:effectLst/>
                        <a:latin typeface="Calibri Light" panose="020F0302020204030204" pitchFamily="34" charset="0"/>
                        <a:cs typeface="Calibri Light" panose="020F0302020204030204" pitchFamily="34" charset="0"/>
                      </a:endParaRPr>
                    </a:p>
                  </a:txBody>
                  <a:tcPr marL="6887" marR="6887" marT="6887" marB="0"/>
                </a:tc>
                <a:tc>
                  <a:txBody>
                    <a:bodyPr/>
                    <a:lstStyle/>
                    <a:p>
                      <a:pPr algn="l" fontAlgn="t"/>
                      <a:r>
                        <a:rPr lang="en-US" sz="1600" u="none" strike="noStrike" dirty="0">
                          <a:effectLst/>
                          <a:latin typeface="Calibri Light" panose="020F0302020204030204" pitchFamily="34" charset="0"/>
                          <a:cs typeface="Calibri Light" panose="020F0302020204030204" pitchFamily="34" charset="0"/>
                        </a:rPr>
                        <a:t>Molecular diagnostic tool needed. Cat 3 pest, but will be returned to </a:t>
                      </a:r>
                      <a:r>
                        <a:rPr lang="en-US" sz="1600" u="none" strike="noStrike" dirty="0" smtClean="0">
                          <a:effectLst/>
                          <a:latin typeface="Calibri Light" panose="020F0302020204030204" pitchFamily="34" charset="0"/>
                          <a:cs typeface="Calibri Light" panose="020F0302020204030204" pitchFamily="34" charset="0"/>
                        </a:rPr>
                        <a:t>APC list </a:t>
                      </a:r>
                      <a:r>
                        <a:rPr lang="en-US" sz="1600" u="none" strike="noStrike" dirty="0">
                          <a:effectLst/>
                          <a:latin typeface="Calibri Light" panose="020F0302020204030204" pitchFamily="34" charset="0"/>
                          <a:cs typeface="Calibri Light" panose="020F0302020204030204" pitchFamily="34" charset="0"/>
                        </a:rPr>
                        <a:t>because it is a </a:t>
                      </a:r>
                      <a:r>
                        <a:rPr lang="en-US" sz="1600" u="none" strike="noStrike" dirty="0">
                          <a:solidFill>
                            <a:srgbClr val="C00000"/>
                          </a:solidFill>
                          <a:effectLst/>
                          <a:latin typeface="Calibri Light" panose="020F0302020204030204" pitchFamily="34" charset="0"/>
                          <a:cs typeface="Calibri Light" panose="020F0302020204030204" pitchFamily="34" charset="0"/>
                        </a:rPr>
                        <a:t>select agent</a:t>
                      </a:r>
                      <a:r>
                        <a:rPr lang="en-US" sz="1600" u="none" strike="noStrike" dirty="0">
                          <a:effectLst/>
                          <a:latin typeface="Calibri Light" panose="020F0302020204030204" pitchFamily="34" charset="0"/>
                          <a:cs typeface="Calibri Light" panose="020F0302020204030204" pitchFamily="34" charset="0"/>
                        </a:rPr>
                        <a:t>.</a:t>
                      </a:r>
                      <a:endParaRPr lang="en-US" sz="1600" b="0" i="0" u="none" strike="noStrike" dirty="0">
                        <a:solidFill>
                          <a:srgbClr val="000000"/>
                        </a:solidFill>
                        <a:effectLst/>
                        <a:latin typeface="Calibri Light" panose="020F0302020204030204" pitchFamily="34" charset="0"/>
                        <a:cs typeface="Calibri Light" panose="020F0302020204030204" pitchFamily="34" charset="0"/>
                      </a:endParaRPr>
                    </a:p>
                  </a:txBody>
                  <a:tcPr marL="6887" marR="6887" marT="6887" marB="0"/>
                </a:tc>
                <a:tc>
                  <a:txBody>
                    <a:bodyPr/>
                    <a:lstStyle/>
                    <a:p>
                      <a:pPr algn="l" fontAlgn="t"/>
                      <a:r>
                        <a:rPr lang="en-US" sz="1600" u="none" strike="noStrike" dirty="0">
                          <a:effectLst/>
                          <a:latin typeface="Calibri Light" panose="020F0302020204030204" pitchFamily="34" charset="0"/>
                          <a:cs typeface="Calibri Light" panose="020F0302020204030204" pitchFamily="34" charset="0"/>
                        </a:rPr>
                        <a:t>No</a:t>
                      </a:r>
                      <a:endParaRPr lang="en-US" sz="1600" b="0" i="0" u="none" strike="noStrike" dirty="0">
                        <a:solidFill>
                          <a:srgbClr val="000000"/>
                        </a:solidFill>
                        <a:effectLst/>
                        <a:latin typeface="Calibri Light" panose="020F0302020204030204" pitchFamily="34" charset="0"/>
                        <a:cs typeface="Calibri Light" panose="020F0302020204030204" pitchFamily="34" charset="0"/>
                      </a:endParaRPr>
                    </a:p>
                  </a:txBody>
                  <a:tcPr marL="6887" marR="6887" marT="6887" marB="0"/>
                </a:tc>
              </a:tr>
              <a:tr h="779134">
                <a:tc>
                  <a:txBody>
                    <a:bodyPr/>
                    <a:lstStyle/>
                    <a:p>
                      <a:pPr algn="l" fontAlgn="t"/>
                      <a:r>
                        <a:rPr lang="en-US" sz="1800" b="1" i="1" u="none" strike="noStrike" dirty="0" err="1">
                          <a:effectLst/>
                          <a:latin typeface="Calibri Light" panose="020F0302020204030204" pitchFamily="34" charset="0"/>
                          <a:cs typeface="Calibri Light" panose="020F0302020204030204" pitchFamily="34" charset="0"/>
                        </a:rPr>
                        <a:t>Sclerophthora</a:t>
                      </a:r>
                      <a:r>
                        <a:rPr lang="en-US" sz="1800" b="1" i="1" u="none" strike="noStrike" dirty="0">
                          <a:effectLst/>
                          <a:latin typeface="Calibri Light" panose="020F0302020204030204" pitchFamily="34" charset="0"/>
                          <a:cs typeface="Calibri Light" panose="020F0302020204030204" pitchFamily="34" charset="0"/>
                        </a:rPr>
                        <a:t> </a:t>
                      </a:r>
                      <a:r>
                        <a:rPr lang="en-US" sz="1800" b="1" i="1" u="none" strike="noStrike" dirty="0" err="1">
                          <a:effectLst/>
                          <a:latin typeface="Calibri Light" panose="020F0302020204030204" pitchFamily="34" charset="0"/>
                          <a:cs typeface="Calibri Light" panose="020F0302020204030204" pitchFamily="34" charset="0"/>
                        </a:rPr>
                        <a:t>rayssiae</a:t>
                      </a:r>
                      <a:r>
                        <a:rPr lang="en-US" sz="1800" b="1" i="1" u="none" strike="noStrike" dirty="0">
                          <a:effectLst/>
                          <a:latin typeface="Calibri Light" panose="020F0302020204030204" pitchFamily="34" charset="0"/>
                          <a:cs typeface="Calibri Light" panose="020F0302020204030204" pitchFamily="34" charset="0"/>
                        </a:rPr>
                        <a:t> </a:t>
                      </a:r>
                      <a:r>
                        <a:rPr lang="en-US" sz="1800" b="1" i="0" u="none" strike="noStrike" dirty="0">
                          <a:effectLst/>
                          <a:latin typeface="Calibri Light" panose="020F0302020204030204" pitchFamily="34" charset="0"/>
                          <a:cs typeface="Calibri Light" panose="020F0302020204030204" pitchFamily="34" charset="0"/>
                        </a:rPr>
                        <a:t>var. </a:t>
                      </a:r>
                      <a:r>
                        <a:rPr lang="en-US" sz="1800" b="1" i="1" u="none" strike="noStrike" dirty="0" err="1">
                          <a:effectLst/>
                          <a:latin typeface="Calibri Light" panose="020F0302020204030204" pitchFamily="34" charset="0"/>
                          <a:cs typeface="Calibri Light" panose="020F0302020204030204" pitchFamily="34" charset="0"/>
                        </a:rPr>
                        <a:t>zeae</a:t>
                      </a:r>
                      <a:endParaRPr lang="en-US" sz="1800" b="1" i="1" u="none" strike="noStrike" dirty="0">
                        <a:solidFill>
                          <a:srgbClr val="000000"/>
                        </a:solidFill>
                        <a:effectLst/>
                        <a:latin typeface="Calibri Light" panose="020F0302020204030204" pitchFamily="34" charset="0"/>
                        <a:cs typeface="Calibri Light" panose="020F0302020204030204" pitchFamily="34" charset="0"/>
                      </a:endParaRPr>
                    </a:p>
                  </a:txBody>
                  <a:tcPr marL="6887" marR="6887" marT="6887" marB="0"/>
                </a:tc>
                <a:tc>
                  <a:txBody>
                    <a:bodyPr/>
                    <a:lstStyle/>
                    <a:p>
                      <a:pPr algn="l" fontAlgn="t"/>
                      <a:r>
                        <a:rPr lang="en-US" sz="1600" u="none" strike="noStrike">
                          <a:effectLst/>
                          <a:latin typeface="Calibri Light" panose="020F0302020204030204" pitchFamily="34" charset="0"/>
                          <a:cs typeface="Calibri Light" panose="020F0302020204030204" pitchFamily="34" charset="0"/>
                        </a:rPr>
                        <a:t>Brown stripe downy mildew</a:t>
                      </a:r>
                      <a:endParaRPr lang="en-US" sz="1600" b="0" i="0" u="none" strike="noStrike">
                        <a:solidFill>
                          <a:srgbClr val="000000"/>
                        </a:solidFill>
                        <a:effectLst/>
                        <a:latin typeface="Calibri Light" panose="020F0302020204030204" pitchFamily="34" charset="0"/>
                        <a:cs typeface="Calibri Light" panose="020F0302020204030204" pitchFamily="34" charset="0"/>
                      </a:endParaRPr>
                    </a:p>
                  </a:txBody>
                  <a:tcPr marL="6887" marR="6887" marT="6887" marB="0"/>
                </a:tc>
                <a:tc>
                  <a:txBody>
                    <a:bodyPr/>
                    <a:lstStyle/>
                    <a:p>
                      <a:pPr algn="l" fontAlgn="t"/>
                      <a:r>
                        <a:rPr lang="en-US" sz="1600" u="none" strike="noStrike">
                          <a:effectLst/>
                          <a:latin typeface="Calibri Light" panose="020F0302020204030204" pitchFamily="34" charset="0"/>
                          <a:cs typeface="Calibri Light" panose="020F0302020204030204" pitchFamily="34" charset="0"/>
                        </a:rPr>
                        <a:t>corn</a:t>
                      </a:r>
                      <a:endParaRPr lang="en-US" sz="1600" b="0" i="0" u="none" strike="noStrike">
                        <a:solidFill>
                          <a:srgbClr val="000000"/>
                        </a:solidFill>
                        <a:effectLst/>
                        <a:latin typeface="Calibri Light" panose="020F0302020204030204" pitchFamily="34" charset="0"/>
                        <a:cs typeface="Calibri Light" panose="020F0302020204030204" pitchFamily="34" charset="0"/>
                      </a:endParaRPr>
                    </a:p>
                  </a:txBody>
                  <a:tcPr marL="6887" marR="6887" marT="6887" marB="0"/>
                </a:tc>
                <a:tc>
                  <a:txBody>
                    <a:bodyPr/>
                    <a:lstStyle/>
                    <a:p>
                      <a:pPr algn="l" fontAlgn="t"/>
                      <a:r>
                        <a:rPr lang="en-US" sz="1600" u="none" strike="noStrike" dirty="0">
                          <a:effectLst/>
                          <a:latin typeface="Calibri Light" panose="020F0302020204030204" pitchFamily="34" charset="0"/>
                          <a:cs typeface="Calibri Light" panose="020F0302020204030204" pitchFamily="34" charset="0"/>
                        </a:rPr>
                        <a:t>Molecular diagnostic tool needed. Cat 3 pest, but will be returned to list because it is a </a:t>
                      </a:r>
                      <a:r>
                        <a:rPr lang="en-US" sz="1600" u="none" strike="noStrike" dirty="0">
                          <a:solidFill>
                            <a:srgbClr val="C00000"/>
                          </a:solidFill>
                          <a:effectLst/>
                          <a:latin typeface="Calibri Light" panose="020F0302020204030204" pitchFamily="34" charset="0"/>
                          <a:cs typeface="Calibri Light" panose="020F0302020204030204" pitchFamily="34" charset="0"/>
                        </a:rPr>
                        <a:t>select agent</a:t>
                      </a:r>
                      <a:r>
                        <a:rPr lang="en-US" sz="1600" u="none" strike="noStrike" dirty="0">
                          <a:effectLst/>
                          <a:latin typeface="Calibri Light" panose="020F0302020204030204" pitchFamily="34" charset="0"/>
                          <a:cs typeface="Calibri Light" panose="020F0302020204030204" pitchFamily="34" charset="0"/>
                        </a:rPr>
                        <a:t>.</a:t>
                      </a:r>
                      <a:endParaRPr lang="en-US" sz="1600" b="0" i="0" u="none" strike="noStrike" dirty="0">
                        <a:solidFill>
                          <a:srgbClr val="000000"/>
                        </a:solidFill>
                        <a:effectLst/>
                        <a:latin typeface="Calibri Light" panose="020F0302020204030204" pitchFamily="34" charset="0"/>
                        <a:cs typeface="Calibri Light" panose="020F0302020204030204" pitchFamily="34" charset="0"/>
                      </a:endParaRPr>
                    </a:p>
                  </a:txBody>
                  <a:tcPr marL="6887" marR="6887" marT="6887" marB="0"/>
                </a:tc>
                <a:tc>
                  <a:txBody>
                    <a:bodyPr/>
                    <a:lstStyle/>
                    <a:p>
                      <a:pPr algn="l" fontAlgn="t"/>
                      <a:r>
                        <a:rPr lang="en-US" sz="1600" u="none" strike="noStrike" dirty="0">
                          <a:effectLst/>
                          <a:latin typeface="Calibri Light" panose="020F0302020204030204" pitchFamily="34" charset="0"/>
                          <a:cs typeface="Calibri Light" panose="020F0302020204030204" pitchFamily="34" charset="0"/>
                        </a:rPr>
                        <a:t>No</a:t>
                      </a:r>
                      <a:endParaRPr lang="en-US" sz="1600" b="0" i="0" u="none" strike="noStrike" dirty="0">
                        <a:solidFill>
                          <a:srgbClr val="000000"/>
                        </a:solidFill>
                        <a:effectLst/>
                        <a:latin typeface="Calibri Light" panose="020F0302020204030204" pitchFamily="34" charset="0"/>
                        <a:cs typeface="Calibri Light" panose="020F0302020204030204" pitchFamily="34" charset="0"/>
                      </a:endParaRPr>
                    </a:p>
                  </a:txBody>
                  <a:tcPr marL="6887" marR="6887" marT="6887" marB="0"/>
                </a:tc>
              </a:tr>
            </a:tbl>
          </a:graphicData>
        </a:graphic>
      </p:graphicFrame>
    </p:spTree>
    <p:extLst>
      <p:ext uri="{BB962C8B-B14F-4D97-AF65-F5344CB8AC3E}">
        <p14:creationId xmlns:p14="http://schemas.microsoft.com/office/powerpoint/2010/main" val="33940670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Remove? – Discuss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18967752"/>
              </p:ext>
            </p:extLst>
          </p:nvPr>
        </p:nvGraphicFramePr>
        <p:xfrm>
          <a:off x="609600" y="1625046"/>
          <a:ext cx="10972800" cy="3316592"/>
        </p:xfrm>
        <a:graphic>
          <a:graphicData uri="http://schemas.openxmlformats.org/drawingml/2006/table">
            <a:tbl>
              <a:tblPr firstRow="1">
                <a:tableStyleId>{5C22544A-7EE6-4342-B048-85BDC9FD1C3A}</a:tableStyleId>
              </a:tblPr>
              <a:tblGrid>
                <a:gridCol w="2762656"/>
                <a:gridCol w="2140085"/>
                <a:gridCol w="1264596"/>
                <a:gridCol w="3586263"/>
                <a:gridCol w="1219200"/>
              </a:tblGrid>
              <a:tr h="338008">
                <a:tc>
                  <a:txBody>
                    <a:bodyPr/>
                    <a:lstStyle/>
                    <a:p>
                      <a:pPr algn="ctr" fontAlgn="t"/>
                      <a:r>
                        <a:rPr lang="en-US" sz="1800" u="none" strike="noStrike" dirty="0">
                          <a:effectLst/>
                          <a:latin typeface="Calibri Light" panose="020F0302020204030204" pitchFamily="34" charset="0"/>
                          <a:cs typeface="Calibri Light" panose="020F0302020204030204" pitchFamily="34" charset="0"/>
                        </a:rPr>
                        <a:t>Target</a:t>
                      </a:r>
                      <a:endParaRPr lang="en-US" sz="1800" b="1" i="0" u="none" strike="noStrike" dirty="0">
                        <a:solidFill>
                          <a:srgbClr val="000000"/>
                        </a:solidFill>
                        <a:effectLst/>
                        <a:latin typeface="Calibri Light" panose="020F0302020204030204" pitchFamily="34" charset="0"/>
                        <a:cs typeface="Calibri Light" panose="020F0302020204030204" pitchFamily="34" charset="0"/>
                      </a:endParaRPr>
                    </a:p>
                  </a:txBody>
                  <a:tcPr marL="6887" marR="6887" marT="6887" marB="0"/>
                </a:tc>
                <a:tc>
                  <a:txBody>
                    <a:bodyPr/>
                    <a:lstStyle/>
                    <a:p>
                      <a:pPr algn="ctr" fontAlgn="t"/>
                      <a:r>
                        <a:rPr lang="en-US" sz="1800" u="none" strike="noStrike">
                          <a:effectLst/>
                          <a:latin typeface="Calibri Light" panose="020F0302020204030204" pitchFamily="34" charset="0"/>
                          <a:cs typeface="Calibri Light" panose="020F0302020204030204" pitchFamily="34" charset="0"/>
                        </a:rPr>
                        <a:t>Common Name</a:t>
                      </a:r>
                      <a:endParaRPr lang="en-US" sz="1800" b="1" i="0" u="none" strike="noStrike">
                        <a:solidFill>
                          <a:srgbClr val="000000"/>
                        </a:solidFill>
                        <a:effectLst/>
                        <a:latin typeface="Calibri Light" panose="020F0302020204030204" pitchFamily="34" charset="0"/>
                        <a:cs typeface="Calibri Light" panose="020F0302020204030204" pitchFamily="34" charset="0"/>
                      </a:endParaRPr>
                    </a:p>
                  </a:txBody>
                  <a:tcPr marL="6887" marR="6887" marT="6887" marB="0"/>
                </a:tc>
                <a:tc>
                  <a:txBody>
                    <a:bodyPr/>
                    <a:lstStyle/>
                    <a:p>
                      <a:pPr algn="ctr" fontAlgn="t"/>
                      <a:r>
                        <a:rPr lang="en-US" sz="1800" u="none" strike="noStrike" dirty="0">
                          <a:effectLst/>
                          <a:latin typeface="Calibri Light" panose="020F0302020204030204" pitchFamily="34" charset="0"/>
                          <a:cs typeface="Calibri Light" panose="020F0302020204030204" pitchFamily="34" charset="0"/>
                        </a:rPr>
                        <a:t>Manual</a:t>
                      </a:r>
                      <a:endParaRPr lang="en-US" sz="1800" b="1" i="0" u="none" strike="noStrike" dirty="0">
                        <a:solidFill>
                          <a:srgbClr val="000000"/>
                        </a:solidFill>
                        <a:effectLst/>
                        <a:latin typeface="Calibri Light" panose="020F0302020204030204" pitchFamily="34" charset="0"/>
                        <a:cs typeface="Calibri Light" panose="020F0302020204030204" pitchFamily="34" charset="0"/>
                      </a:endParaRPr>
                    </a:p>
                  </a:txBody>
                  <a:tcPr marL="6887" marR="6887" marT="6887" marB="0"/>
                </a:tc>
                <a:tc>
                  <a:txBody>
                    <a:bodyPr/>
                    <a:lstStyle/>
                    <a:p>
                      <a:pPr algn="ctr" fontAlgn="t"/>
                      <a:r>
                        <a:rPr lang="en-US" sz="1800" u="none" strike="noStrike">
                          <a:effectLst/>
                          <a:latin typeface="Calibri Light" panose="020F0302020204030204" pitchFamily="34" charset="0"/>
                          <a:cs typeface="Calibri Light" panose="020F0302020204030204" pitchFamily="34" charset="0"/>
                        </a:rPr>
                        <a:t>Justification</a:t>
                      </a:r>
                      <a:endParaRPr lang="en-US" sz="1800" b="1" i="0" u="none" strike="noStrike">
                        <a:solidFill>
                          <a:srgbClr val="000000"/>
                        </a:solidFill>
                        <a:effectLst/>
                        <a:latin typeface="Calibri Light" panose="020F0302020204030204" pitchFamily="34" charset="0"/>
                        <a:cs typeface="Calibri Light" panose="020F0302020204030204" pitchFamily="34" charset="0"/>
                      </a:endParaRPr>
                    </a:p>
                  </a:txBody>
                  <a:tcPr marL="6887" marR="6887" marT="6887" marB="0"/>
                </a:tc>
                <a:tc>
                  <a:txBody>
                    <a:bodyPr/>
                    <a:lstStyle/>
                    <a:p>
                      <a:pPr algn="ctr" fontAlgn="t"/>
                      <a:r>
                        <a:rPr lang="en-US" sz="1800" u="none" strike="noStrike" dirty="0">
                          <a:effectLst/>
                          <a:latin typeface="Calibri Light" panose="020F0302020204030204" pitchFamily="34" charset="0"/>
                          <a:cs typeface="Calibri Light" panose="020F0302020204030204" pitchFamily="34" charset="0"/>
                        </a:rPr>
                        <a:t>Bundling?</a:t>
                      </a:r>
                      <a:endParaRPr lang="en-US" sz="1800" b="1" i="0" u="none" strike="noStrike" dirty="0">
                        <a:solidFill>
                          <a:srgbClr val="000000"/>
                        </a:solidFill>
                        <a:effectLst/>
                        <a:latin typeface="Calibri Light" panose="020F0302020204030204" pitchFamily="34" charset="0"/>
                        <a:cs typeface="Calibri Light" panose="020F0302020204030204" pitchFamily="34" charset="0"/>
                      </a:endParaRPr>
                    </a:p>
                  </a:txBody>
                  <a:tcPr marL="6887" marR="6887" marT="6887" marB="0"/>
                </a:tc>
              </a:tr>
              <a:tr h="571892">
                <a:tc>
                  <a:txBody>
                    <a:bodyPr/>
                    <a:lstStyle/>
                    <a:p>
                      <a:pPr algn="l" fontAlgn="t"/>
                      <a:r>
                        <a:rPr lang="en-US" sz="1800" b="1" i="1" u="none" strike="noStrike" dirty="0" err="1">
                          <a:effectLst/>
                          <a:latin typeface="Calibri Light" panose="020F0302020204030204" pitchFamily="34" charset="0"/>
                          <a:cs typeface="Calibri Light" panose="020F0302020204030204" pitchFamily="34" charset="0"/>
                        </a:rPr>
                        <a:t>Agrilus</a:t>
                      </a:r>
                      <a:r>
                        <a:rPr lang="en-US" sz="1800" b="1" i="1" u="none" strike="noStrike" dirty="0">
                          <a:effectLst/>
                          <a:latin typeface="Calibri Light" panose="020F0302020204030204" pitchFamily="34" charset="0"/>
                          <a:cs typeface="Calibri Light" panose="020F0302020204030204" pitchFamily="34" charset="0"/>
                        </a:rPr>
                        <a:t> </a:t>
                      </a:r>
                      <a:r>
                        <a:rPr lang="en-US" sz="1800" b="1" i="1" u="none" strike="noStrike" dirty="0" err="1">
                          <a:effectLst/>
                          <a:latin typeface="Calibri Light" panose="020F0302020204030204" pitchFamily="34" charset="0"/>
                          <a:cs typeface="Calibri Light" panose="020F0302020204030204" pitchFamily="34" charset="0"/>
                        </a:rPr>
                        <a:t>auroguttatus</a:t>
                      </a:r>
                      <a:r>
                        <a:rPr lang="en-US" sz="1800" b="1" i="1" u="none" strike="noStrike" dirty="0">
                          <a:effectLst/>
                          <a:latin typeface="Calibri Light" panose="020F0302020204030204" pitchFamily="34" charset="0"/>
                          <a:cs typeface="Calibri Light" panose="020F0302020204030204" pitchFamily="34" charset="0"/>
                        </a:rPr>
                        <a:t> </a:t>
                      </a:r>
                      <a:endParaRPr lang="en-US" sz="1800" b="1" i="1" u="none" strike="noStrike" dirty="0">
                        <a:solidFill>
                          <a:srgbClr val="000000"/>
                        </a:solidFill>
                        <a:effectLst/>
                        <a:latin typeface="Calibri Light" panose="020F0302020204030204" pitchFamily="34" charset="0"/>
                        <a:cs typeface="Calibri Light" panose="020F0302020204030204" pitchFamily="34" charset="0"/>
                      </a:endParaRPr>
                    </a:p>
                  </a:txBody>
                  <a:tcPr marL="6887" marR="6887" marT="6887" marB="0"/>
                </a:tc>
                <a:tc>
                  <a:txBody>
                    <a:bodyPr/>
                    <a:lstStyle/>
                    <a:p>
                      <a:pPr algn="l" fontAlgn="t"/>
                      <a:r>
                        <a:rPr lang="en-US" sz="1600" u="none" strike="noStrike" dirty="0" err="1">
                          <a:effectLst/>
                          <a:latin typeface="Calibri Light" panose="020F0302020204030204" pitchFamily="34" charset="0"/>
                          <a:cs typeface="Calibri Light" panose="020F0302020204030204" pitchFamily="34" charset="0"/>
                        </a:rPr>
                        <a:t>Goldspotted</a:t>
                      </a:r>
                      <a:r>
                        <a:rPr lang="en-US" sz="1600" u="none" strike="noStrike" dirty="0">
                          <a:effectLst/>
                          <a:latin typeface="Calibri Light" panose="020F0302020204030204" pitchFamily="34" charset="0"/>
                          <a:cs typeface="Calibri Light" panose="020F0302020204030204" pitchFamily="34" charset="0"/>
                        </a:rPr>
                        <a:t> oak borer</a:t>
                      </a:r>
                      <a:endParaRPr lang="en-US" sz="1600" b="0" i="0" u="none" strike="noStrike" dirty="0">
                        <a:solidFill>
                          <a:srgbClr val="000000"/>
                        </a:solidFill>
                        <a:effectLst/>
                        <a:latin typeface="Calibri Light" panose="020F0302020204030204" pitchFamily="34" charset="0"/>
                        <a:cs typeface="Calibri Light" panose="020F0302020204030204" pitchFamily="34" charset="0"/>
                      </a:endParaRPr>
                    </a:p>
                  </a:txBody>
                  <a:tcPr marL="6887" marR="6887" marT="6887" marB="0"/>
                </a:tc>
                <a:tc>
                  <a:txBody>
                    <a:bodyPr/>
                    <a:lstStyle/>
                    <a:p>
                      <a:pPr algn="l" fontAlgn="t"/>
                      <a:r>
                        <a:rPr lang="en-US" sz="1600" u="none" strike="noStrike" dirty="0">
                          <a:effectLst/>
                          <a:latin typeface="Calibri Light" panose="020F0302020204030204" pitchFamily="34" charset="0"/>
                          <a:cs typeface="Calibri Light" panose="020F0302020204030204" pitchFamily="34" charset="0"/>
                        </a:rPr>
                        <a:t>EWB/BB</a:t>
                      </a:r>
                      <a:br>
                        <a:rPr lang="en-US" sz="1600" u="none" strike="noStrike" dirty="0">
                          <a:effectLst/>
                          <a:latin typeface="Calibri Light" panose="020F0302020204030204" pitchFamily="34" charset="0"/>
                          <a:cs typeface="Calibri Light" panose="020F0302020204030204" pitchFamily="34" charset="0"/>
                        </a:rPr>
                      </a:br>
                      <a:r>
                        <a:rPr lang="en-US" sz="1600" u="none" strike="noStrike" dirty="0">
                          <a:effectLst/>
                          <a:latin typeface="Calibri Light" panose="020F0302020204030204" pitchFamily="34" charset="0"/>
                          <a:cs typeface="Calibri Light" panose="020F0302020204030204" pitchFamily="34" charset="0"/>
                        </a:rPr>
                        <a:t>Oak</a:t>
                      </a:r>
                      <a:endParaRPr lang="en-US" sz="1600" b="0" i="0" u="none" strike="noStrike" dirty="0">
                        <a:solidFill>
                          <a:srgbClr val="000000"/>
                        </a:solidFill>
                        <a:effectLst/>
                        <a:latin typeface="Calibri Light" panose="020F0302020204030204" pitchFamily="34" charset="0"/>
                        <a:cs typeface="Calibri Light" panose="020F0302020204030204" pitchFamily="34" charset="0"/>
                      </a:endParaRPr>
                    </a:p>
                  </a:txBody>
                  <a:tcPr marL="6887" marR="6887" marT="6887" marB="0"/>
                </a:tc>
                <a:tc>
                  <a:txBody>
                    <a:bodyPr/>
                    <a:lstStyle/>
                    <a:p>
                      <a:pPr algn="l" fontAlgn="t"/>
                      <a:r>
                        <a:rPr lang="en-US" sz="1600" u="none" strike="noStrike" dirty="0">
                          <a:effectLst/>
                          <a:latin typeface="Calibri Light" panose="020F0302020204030204" pitchFamily="34" charset="0"/>
                          <a:cs typeface="Calibri Light" panose="020F0302020204030204" pitchFamily="34" charset="0"/>
                        </a:rPr>
                        <a:t>Described from AZ, considered native to U.S.</a:t>
                      </a:r>
                      <a:endParaRPr lang="en-US" sz="1600" b="0" i="0" u="none" strike="noStrike" dirty="0">
                        <a:solidFill>
                          <a:srgbClr val="000000"/>
                        </a:solidFill>
                        <a:effectLst/>
                        <a:latin typeface="Calibri Light" panose="020F0302020204030204" pitchFamily="34" charset="0"/>
                        <a:cs typeface="Calibri Light" panose="020F0302020204030204" pitchFamily="34" charset="0"/>
                      </a:endParaRPr>
                    </a:p>
                  </a:txBody>
                  <a:tcPr marL="6887" marR="6887" marT="6887" marB="0"/>
                </a:tc>
                <a:tc>
                  <a:txBody>
                    <a:bodyPr/>
                    <a:lstStyle/>
                    <a:p>
                      <a:pPr algn="l" fontAlgn="t"/>
                      <a:r>
                        <a:rPr lang="en-US" sz="1600" b="0" i="0" u="none" strike="noStrike" dirty="0" smtClean="0">
                          <a:solidFill>
                            <a:schemeClr val="dk1"/>
                          </a:solidFill>
                          <a:effectLst/>
                          <a:latin typeface="Calibri Light" panose="020F0302020204030204" pitchFamily="34" charset="0"/>
                          <a:cs typeface="Calibri Light" panose="020F0302020204030204" pitchFamily="34" charset="0"/>
                        </a:rPr>
                        <a:t>Yes</a:t>
                      </a:r>
                      <a:endParaRPr lang="en-US" sz="1600" b="0" i="0" u="none" strike="noStrike" dirty="0">
                        <a:solidFill>
                          <a:srgbClr val="000000"/>
                        </a:solidFill>
                        <a:effectLst/>
                        <a:latin typeface="Calibri Light" panose="020F0302020204030204" pitchFamily="34" charset="0"/>
                        <a:cs typeface="Calibri Light" panose="020F0302020204030204" pitchFamily="34" charset="0"/>
                      </a:endParaRPr>
                    </a:p>
                  </a:txBody>
                  <a:tcPr marL="6887" marR="6887" marT="6887" marB="0"/>
                </a:tc>
              </a:tr>
              <a:tr h="571892">
                <a:tc>
                  <a:txBody>
                    <a:bodyPr/>
                    <a:lstStyle/>
                    <a:p>
                      <a:pPr algn="l" fontAlgn="t"/>
                      <a:r>
                        <a:rPr lang="en-US" sz="1800" b="1" i="1" u="none" strike="noStrike" dirty="0" err="1" smtClean="0">
                          <a:solidFill>
                            <a:srgbClr val="000000"/>
                          </a:solidFill>
                          <a:effectLst/>
                          <a:latin typeface="Calibri Light" panose="020F0302020204030204" pitchFamily="34" charset="0"/>
                          <a:cs typeface="Calibri Light" panose="020F0302020204030204" pitchFamily="34" charset="0"/>
                        </a:rPr>
                        <a:t>Agrilus</a:t>
                      </a:r>
                      <a:r>
                        <a:rPr lang="en-US" sz="1800" b="1" i="1" u="none" strike="noStrike" baseline="0" dirty="0" smtClean="0">
                          <a:solidFill>
                            <a:srgbClr val="000000"/>
                          </a:solidFill>
                          <a:effectLst/>
                          <a:latin typeface="Calibri Light" panose="020F0302020204030204" pitchFamily="34" charset="0"/>
                          <a:cs typeface="Calibri Light" panose="020F0302020204030204" pitchFamily="34" charset="0"/>
                        </a:rPr>
                        <a:t> </a:t>
                      </a:r>
                      <a:r>
                        <a:rPr lang="en-US" sz="1800" b="1" i="1" u="none" strike="noStrike" baseline="0" dirty="0" err="1" smtClean="0">
                          <a:solidFill>
                            <a:srgbClr val="000000"/>
                          </a:solidFill>
                          <a:effectLst/>
                          <a:latin typeface="Calibri Light" panose="020F0302020204030204" pitchFamily="34" charset="0"/>
                          <a:cs typeface="Calibri Light" panose="020F0302020204030204" pitchFamily="34" charset="0"/>
                        </a:rPr>
                        <a:t>planipennis</a:t>
                      </a:r>
                      <a:endParaRPr lang="en-US" sz="1800" b="1" i="1" u="none" strike="noStrike" dirty="0">
                        <a:solidFill>
                          <a:srgbClr val="000000"/>
                        </a:solidFill>
                        <a:effectLst/>
                        <a:latin typeface="Calibri Light" panose="020F0302020204030204" pitchFamily="34" charset="0"/>
                        <a:cs typeface="Calibri Light" panose="020F0302020204030204" pitchFamily="34" charset="0"/>
                      </a:endParaRPr>
                    </a:p>
                  </a:txBody>
                  <a:tcPr marL="6887" marR="6887" marT="6887" marB="0"/>
                </a:tc>
                <a:tc>
                  <a:txBody>
                    <a:bodyPr/>
                    <a:lstStyle/>
                    <a:p>
                      <a:pPr algn="l" fontAlgn="t"/>
                      <a:r>
                        <a:rPr lang="en-US" sz="1600" b="0" i="0" u="none" strike="noStrike" dirty="0" smtClean="0">
                          <a:solidFill>
                            <a:srgbClr val="000000"/>
                          </a:solidFill>
                          <a:effectLst/>
                          <a:latin typeface="Calibri Light" panose="020F0302020204030204" pitchFamily="34" charset="0"/>
                          <a:cs typeface="Calibri Light" panose="020F0302020204030204" pitchFamily="34" charset="0"/>
                        </a:rPr>
                        <a:t>EAB</a:t>
                      </a:r>
                      <a:endParaRPr lang="en-US" sz="1600" b="0" i="0" u="none" strike="noStrike" dirty="0">
                        <a:solidFill>
                          <a:srgbClr val="000000"/>
                        </a:solidFill>
                        <a:effectLst/>
                        <a:latin typeface="Calibri Light" panose="020F0302020204030204" pitchFamily="34" charset="0"/>
                        <a:cs typeface="Calibri Light" panose="020F0302020204030204" pitchFamily="34" charset="0"/>
                      </a:endParaRPr>
                    </a:p>
                  </a:txBody>
                  <a:tcPr marL="6887" marR="6887" marT="6887" marB="0"/>
                </a:tc>
                <a:tc>
                  <a:txBody>
                    <a:bodyPr/>
                    <a:lstStyle/>
                    <a:p>
                      <a:pPr algn="l" fontAlgn="t"/>
                      <a:r>
                        <a:rPr lang="en-US" sz="1600" b="0" i="0" u="none" strike="noStrike" dirty="0" smtClean="0">
                          <a:solidFill>
                            <a:srgbClr val="000000"/>
                          </a:solidFill>
                          <a:effectLst/>
                          <a:latin typeface="Calibri Light" panose="020F0302020204030204" pitchFamily="34" charset="0"/>
                          <a:cs typeface="Calibri Light" panose="020F0302020204030204" pitchFamily="34" charset="0"/>
                        </a:rPr>
                        <a:t>EWB/BB</a:t>
                      </a:r>
                      <a:endParaRPr lang="en-US" sz="1600" b="0" i="0" u="none" strike="noStrike" dirty="0">
                        <a:solidFill>
                          <a:srgbClr val="000000"/>
                        </a:solidFill>
                        <a:effectLst/>
                        <a:latin typeface="Calibri Light" panose="020F0302020204030204" pitchFamily="34" charset="0"/>
                        <a:cs typeface="Calibri Light" panose="020F0302020204030204" pitchFamily="34" charset="0"/>
                      </a:endParaRPr>
                    </a:p>
                  </a:txBody>
                  <a:tcPr marL="6887" marR="6887" marT="6887" marB="0"/>
                </a:tc>
                <a:tc>
                  <a:txBody>
                    <a:bodyPr/>
                    <a:lstStyle/>
                    <a:p>
                      <a:pPr algn="l" fontAlgn="t"/>
                      <a:r>
                        <a:rPr lang="en-US" sz="1600" b="0" i="0" u="none" strike="noStrike" dirty="0" smtClean="0">
                          <a:solidFill>
                            <a:srgbClr val="000000"/>
                          </a:solidFill>
                          <a:effectLst/>
                          <a:latin typeface="Calibri Light" panose="020F0302020204030204" pitchFamily="34" charset="0"/>
                          <a:cs typeface="Calibri Light" panose="020F0302020204030204" pitchFamily="34" charset="0"/>
                        </a:rPr>
                        <a:t>In many states,</a:t>
                      </a:r>
                      <a:r>
                        <a:rPr lang="en-US" sz="1600" b="0" i="0" u="none" strike="noStrike" baseline="0" dirty="0" smtClean="0">
                          <a:solidFill>
                            <a:srgbClr val="000000"/>
                          </a:solidFill>
                          <a:effectLst/>
                          <a:latin typeface="Calibri Light" panose="020F0302020204030204" pitchFamily="34" charset="0"/>
                          <a:cs typeface="Calibri Light" panose="020F0302020204030204" pitchFamily="34" charset="0"/>
                        </a:rPr>
                        <a:t> slated for deregulation.</a:t>
                      </a:r>
                      <a:endParaRPr lang="en-US" sz="1600" b="0" i="0" u="none" strike="noStrike" dirty="0">
                        <a:solidFill>
                          <a:srgbClr val="000000"/>
                        </a:solidFill>
                        <a:effectLst/>
                        <a:latin typeface="Calibri Light" panose="020F0302020204030204" pitchFamily="34" charset="0"/>
                        <a:cs typeface="Calibri Light" panose="020F0302020204030204" pitchFamily="34" charset="0"/>
                      </a:endParaRPr>
                    </a:p>
                  </a:txBody>
                  <a:tcPr marL="6887" marR="6887" marT="6887" marB="0"/>
                </a:tc>
                <a:tc>
                  <a:txBody>
                    <a:bodyPr/>
                    <a:lstStyle/>
                    <a:p>
                      <a:pPr algn="l" fontAlgn="t"/>
                      <a:r>
                        <a:rPr lang="en-US" sz="1600" b="0" i="0" u="none" strike="noStrike" dirty="0" smtClean="0">
                          <a:solidFill>
                            <a:srgbClr val="000000"/>
                          </a:solidFill>
                          <a:effectLst/>
                          <a:latin typeface="Calibri Light" panose="020F0302020204030204" pitchFamily="34" charset="0"/>
                          <a:cs typeface="Calibri Light" panose="020F0302020204030204" pitchFamily="34" charset="0"/>
                        </a:rPr>
                        <a:t>Yes</a:t>
                      </a:r>
                      <a:endParaRPr lang="en-US" sz="1600" b="0" i="0" u="none" strike="noStrike" dirty="0">
                        <a:solidFill>
                          <a:srgbClr val="000000"/>
                        </a:solidFill>
                        <a:effectLst/>
                        <a:latin typeface="Calibri Light" panose="020F0302020204030204" pitchFamily="34" charset="0"/>
                        <a:cs typeface="Calibri Light" panose="020F0302020204030204" pitchFamily="34" charset="0"/>
                      </a:endParaRPr>
                    </a:p>
                  </a:txBody>
                  <a:tcPr marL="6887" marR="6887" marT="6887" marB="0"/>
                </a:tc>
              </a:tr>
              <a:tr h="852553">
                <a:tc>
                  <a:txBody>
                    <a:bodyPr/>
                    <a:lstStyle/>
                    <a:p>
                      <a:pPr algn="l" fontAlgn="t"/>
                      <a:r>
                        <a:rPr lang="en-US" sz="1800" b="1" i="1" u="none" strike="noStrike" dirty="0" err="1">
                          <a:effectLst/>
                          <a:latin typeface="Calibri Light" panose="020F0302020204030204" pitchFamily="34" charset="0"/>
                          <a:cs typeface="Calibri Light" panose="020F0302020204030204" pitchFamily="34" charset="0"/>
                        </a:rPr>
                        <a:t>Anoplophora</a:t>
                      </a:r>
                      <a:r>
                        <a:rPr lang="en-US" sz="1800" b="1" i="1" u="none" strike="noStrike" dirty="0">
                          <a:effectLst/>
                          <a:latin typeface="Calibri Light" panose="020F0302020204030204" pitchFamily="34" charset="0"/>
                          <a:cs typeface="Calibri Light" panose="020F0302020204030204" pitchFamily="34" charset="0"/>
                        </a:rPr>
                        <a:t> </a:t>
                      </a:r>
                      <a:r>
                        <a:rPr lang="en-US" sz="1800" b="1" i="1" u="none" strike="noStrike" dirty="0" err="1">
                          <a:effectLst/>
                          <a:latin typeface="Calibri Light" panose="020F0302020204030204" pitchFamily="34" charset="0"/>
                          <a:cs typeface="Calibri Light" panose="020F0302020204030204" pitchFamily="34" charset="0"/>
                        </a:rPr>
                        <a:t>chinensis</a:t>
                      </a:r>
                      <a:endParaRPr lang="en-US" sz="1800" b="1" i="1" u="none" strike="noStrike" dirty="0">
                        <a:solidFill>
                          <a:srgbClr val="000000"/>
                        </a:solidFill>
                        <a:effectLst/>
                        <a:latin typeface="Calibri Light" panose="020F0302020204030204" pitchFamily="34" charset="0"/>
                        <a:cs typeface="Calibri Light" panose="020F0302020204030204" pitchFamily="34" charset="0"/>
                      </a:endParaRPr>
                    </a:p>
                  </a:txBody>
                  <a:tcPr marL="6887" marR="6887" marT="6887" marB="0"/>
                </a:tc>
                <a:tc>
                  <a:txBody>
                    <a:bodyPr/>
                    <a:lstStyle/>
                    <a:p>
                      <a:pPr algn="l" fontAlgn="t"/>
                      <a:r>
                        <a:rPr lang="en-US" sz="1600" u="none" strike="noStrike" dirty="0">
                          <a:effectLst/>
                          <a:latin typeface="Calibri Light" panose="020F0302020204030204" pitchFamily="34" charset="0"/>
                          <a:cs typeface="Calibri Light" panose="020F0302020204030204" pitchFamily="34" charset="0"/>
                        </a:rPr>
                        <a:t>citrus </a:t>
                      </a:r>
                      <a:r>
                        <a:rPr lang="en-US" sz="1600" u="none" strike="noStrike" dirty="0" err="1">
                          <a:effectLst/>
                          <a:latin typeface="Calibri Light" panose="020F0302020204030204" pitchFamily="34" charset="0"/>
                          <a:cs typeface="Calibri Light" panose="020F0302020204030204" pitchFamily="34" charset="0"/>
                        </a:rPr>
                        <a:t>longhorned</a:t>
                      </a:r>
                      <a:r>
                        <a:rPr lang="en-US" sz="1600" u="none" strike="noStrike" dirty="0">
                          <a:effectLst/>
                          <a:latin typeface="Calibri Light" panose="020F0302020204030204" pitchFamily="34" charset="0"/>
                          <a:cs typeface="Calibri Light" panose="020F0302020204030204" pitchFamily="34" charset="0"/>
                        </a:rPr>
                        <a:t> beetle</a:t>
                      </a:r>
                      <a:endParaRPr lang="en-US" sz="1600" b="0" i="0" u="none" strike="noStrike" dirty="0">
                        <a:solidFill>
                          <a:srgbClr val="000000"/>
                        </a:solidFill>
                        <a:effectLst/>
                        <a:latin typeface="Calibri Light" panose="020F0302020204030204" pitchFamily="34" charset="0"/>
                        <a:cs typeface="Calibri Light" panose="020F0302020204030204" pitchFamily="34" charset="0"/>
                      </a:endParaRPr>
                    </a:p>
                  </a:txBody>
                  <a:tcPr marL="6887" marR="6887" marT="6887" marB="0"/>
                </a:tc>
                <a:tc>
                  <a:txBody>
                    <a:bodyPr/>
                    <a:lstStyle/>
                    <a:p>
                      <a:pPr algn="l" fontAlgn="t"/>
                      <a:r>
                        <a:rPr lang="en-US" sz="1600" u="none" strike="noStrike" dirty="0">
                          <a:effectLst/>
                          <a:latin typeface="Calibri Light" panose="020F0302020204030204" pitchFamily="34" charset="0"/>
                          <a:cs typeface="Calibri Light" panose="020F0302020204030204" pitchFamily="34" charset="0"/>
                        </a:rPr>
                        <a:t>EWB/BB</a:t>
                      </a:r>
                      <a:endParaRPr lang="en-US" sz="1600" b="0" i="0" u="none" strike="noStrike" dirty="0">
                        <a:solidFill>
                          <a:srgbClr val="000000"/>
                        </a:solidFill>
                        <a:effectLst/>
                        <a:latin typeface="Calibri Light" panose="020F0302020204030204" pitchFamily="34" charset="0"/>
                        <a:cs typeface="Calibri Light" panose="020F0302020204030204" pitchFamily="34" charset="0"/>
                      </a:endParaRPr>
                    </a:p>
                  </a:txBody>
                  <a:tcPr marL="6887" marR="6887" marT="6887" marB="0"/>
                </a:tc>
                <a:tc>
                  <a:txBody>
                    <a:bodyPr/>
                    <a:lstStyle/>
                    <a:p>
                      <a:pPr algn="l" fontAlgn="t"/>
                      <a:r>
                        <a:rPr lang="en-US" sz="1600" u="none" strike="noStrike" dirty="0">
                          <a:effectLst/>
                          <a:latin typeface="Calibri Light" panose="020F0302020204030204" pitchFamily="34" charset="0"/>
                          <a:cs typeface="Calibri Light" panose="020F0302020204030204" pitchFamily="34" charset="0"/>
                        </a:rPr>
                        <a:t>Ineffective survey </a:t>
                      </a:r>
                      <a:r>
                        <a:rPr lang="en-US" sz="1600" u="none" strike="noStrike" dirty="0" smtClean="0">
                          <a:effectLst/>
                          <a:latin typeface="Calibri Light" panose="020F0302020204030204" pitchFamily="34" charset="0"/>
                          <a:cs typeface="Calibri Light" panose="020F0302020204030204" pitchFamily="34" charset="0"/>
                        </a:rPr>
                        <a:t>method</a:t>
                      </a:r>
                      <a:r>
                        <a:rPr lang="en-US" sz="1600" u="none" strike="noStrike" baseline="0" dirty="0" smtClean="0">
                          <a:effectLst/>
                          <a:latin typeface="Calibri Light" panose="020F0302020204030204" pitchFamily="34" charset="0"/>
                          <a:cs typeface="Calibri Light" panose="020F0302020204030204" pitchFamily="34" charset="0"/>
                        </a:rPr>
                        <a:t> </a:t>
                      </a:r>
                      <a:r>
                        <a:rPr lang="en-US" sz="1600" u="none" strike="noStrike" dirty="0" smtClean="0">
                          <a:effectLst/>
                          <a:latin typeface="Calibri Light" panose="020F0302020204030204" pitchFamily="34" charset="0"/>
                          <a:cs typeface="Calibri Light" panose="020F0302020204030204" pitchFamily="34" charset="0"/>
                        </a:rPr>
                        <a:t>(visual</a:t>
                      </a:r>
                      <a:r>
                        <a:rPr lang="en-US" sz="1600" u="none" strike="noStrike" dirty="0">
                          <a:effectLst/>
                          <a:latin typeface="Calibri Light" panose="020F0302020204030204" pitchFamily="34" charset="0"/>
                          <a:cs typeface="Calibri Light" panose="020F0302020204030204" pitchFamily="34" charset="0"/>
                        </a:rPr>
                        <a:t>). </a:t>
                      </a:r>
                      <a:endParaRPr lang="en-US" sz="1600" u="none" strike="noStrike" dirty="0" smtClean="0">
                        <a:effectLst/>
                        <a:latin typeface="Calibri Light" panose="020F0302020204030204" pitchFamily="34" charset="0"/>
                        <a:cs typeface="Calibri Light" panose="020F030202020403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600" u="none" strike="noStrike" dirty="0" smtClean="0">
                          <a:effectLst/>
                          <a:latin typeface="Calibri Light" panose="020F0302020204030204" pitchFamily="34" charset="0"/>
                          <a:cs typeface="Calibri Light" panose="020F0302020204030204" pitchFamily="34" charset="0"/>
                        </a:rPr>
                        <a:t>Add to research</a:t>
                      </a:r>
                      <a:r>
                        <a:rPr lang="en-US" sz="1600" u="none" strike="noStrike" baseline="0" dirty="0" smtClean="0">
                          <a:effectLst/>
                          <a:latin typeface="Calibri Light" panose="020F0302020204030204" pitchFamily="34" charset="0"/>
                          <a:cs typeface="Calibri Light" panose="020F0302020204030204" pitchFamily="34" charset="0"/>
                        </a:rPr>
                        <a:t> list. </a:t>
                      </a:r>
                      <a:r>
                        <a:rPr lang="en-US" sz="1600" u="none" strike="noStrike" dirty="0" smtClean="0">
                          <a:effectLst/>
                          <a:latin typeface="Calibri Light" panose="020F0302020204030204" pitchFamily="34" charset="0"/>
                          <a:cs typeface="Calibri Light" panose="020F0302020204030204" pitchFamily="34" charset="0"/>
                        </a:rPr>
                        <a:t>Will </a:t>
                      </a:r>
                      <a:r>
                        <a:rPr lang="en-US" sz="1600" u="none" strike="noStrike" dirty="0">
                          <a:effectLst/>
                          <a:latin typeface="Calibri Light" panose="020F0302020204030204" pitchFamily="34" charset="0"/>
                          <a:cs typeface="Calibri Light" panose="020F0302020204030204" pitchFamily="34" charset="0"/>
                        </a:rPr>
                        <a:t>return </a:t>
                      </a:r>
                      <a:r>
                        <a:rPr lang="en-US" sz="1600" u="none" strike="noStrike" dirty="0" smtClean="0">
                          <a:effectLst/>
                          <a:latin typeface="Calibri Light" panose="020F0302020204030204" pitchFamily="34" charset="0"/>
                          <a:cs typeface="Calibri Light" panose="020F0302020204030204" pitchFamily="34" charset="0"/>
                        </a:rPr>
                        <a:t>to priority </a:t>
                      </a:r>
                      <a:r>
                        <a:rPr lang="en-US" sz="1600" u="none" strike="noStrike" dirty="0">
                          <a:effectLst/>
                          <a:latin typeface="Calibri Light" panose="020F0302020204030204" pitchFamily="34" charset="0"/>
                          <a:cs typeface="Calibri Light" panose="020F0302020204030204" pitchFamily="34" charset="0"/>
                        </a:rPr>
                        <a:t>list once tools are available </a:t>
                      </a:r>
                      <a:r>
                        <a:rPr lang="en-US" sz="1600" b="0" i="0" u="none" strike="noStrike" baseline="0" dirty="0" smtClean="0">
                          <a:solidFill>
                            <a:srgbClr val="000000"/>
                          </a:solidFill>
                          <a:effectLst/>
                          <a:latin typeface="Calibri Light" panose="020F0302020204030204" pitchFamily="34" charset="0"/>
                          <a:cs typeface="Calibri Light" panose="020F0302020204030204" pitchFamily="34" charset="0"/>
                        </a:rPr>
                        <a:t>(Cat 1)</a:t>
                      </a:r>
                      <a:endParaRPr lang="en-US" sz="1600" b="0" i="0" u="none" strike="noStrike" dirty="0" smtClean="0">
                        <a:solidFill>
                          <a:srgbClr val="000000"/>
                        </a:solidFill>
                        <a:effectLst/>
                        <a:latin typeface="Calibri Light" panose="020F0302020204030204" pitchFamily="34" charset="0"/>
                        <a:cs typeface="Calibri Light" panose="020F0302020204030204" pitchFamily="34" charset="0"/>
                      </a:endParaRPr>
                    </a:p>
                    <a:p>
                      <a:pPr algn="l" fontAlgn="t"/>
                      <a:endParaRPr lang="en-US" sz="1600" b="0" i="0" u="none" strike="noStrike" dirty="0">
                        <a:solidFill>
                          <a:srgbClr val="000000"/>
                        </a:solidFill>
                        <a:effectLst/>
                        <a:latin typeface="Calibri Light" panose="020F0302020204030204" pitchFamily="34" charset="0"/>
                        <a:cs typeface="Calibri Light" panose="020F0302020204030204" pitchFamily="34" charset="0"/>
                      </a:endParaRPr>
                    </a:p>
                  </a:txBody>
                  <a:tcPr marL="6887" marR="6887" marT="6887" marB="0"/>
                </a:tc>
                <a:tc>
                  <a:txBody>
                    <a:bodyPr/>
                    <a:lstStyle/>
                    <a:p>
                      <a:pPr algn="l" fontAlgn="t"/>
                      <a:r>
                        <a:rPr lang="en-US" sz="1600" u="none" strike="noStrike" dirty="0">
                          <a:effectLst/>
                          <a:latin typeface="Calibri Light" panose="020F0302020204030204" pitchFamily="34" charset="0"/>
                          <a:cs typeface="Calibri Light" panose="020F0302020204030204" pitchFamily="34" charset="0"/>
                        </a:rPr>
                        <a:t>In nursery settings only?</a:t>
                      </a:r>
                      <a:endParaRPr lang="en-US" sz="1600" b="0" i="0" u="none" strike="noStrike" dirty="0">
                        <a:solidFill>
                          <a:srgbClr val="000000"/>
                        </a:solidFill>
                        <a:effectLst/>
                        <a:latin typeface="Calibri Light" panose="020F0302020204030204" pitchFamily="34" charset="0"/>
                        <a:cs typeface="Calibri Light" panose="020F0302020204030204" pitchFamily="34" charset="0"/>
                      </a:endParaRPr>
                    </a:p>
                  </a:txBody>
                  <a:tcPr marL="6887" marR="6887" marT="6887" marB="0"/>
                </a:tc>
              </a:tr>
              <a:tr h="852553">
                <a:tc>
                  <a:txBody>
                    <a:bodyPr/>
                    <a:lstStyle/>
                    <a:p>
                      <a:pPr algn="l" fontAlgn="t"/>
                      <a:r>
                        <a:rPr lang="en-US" sz="1800" b="1" i="1" u="none" strike="noStrike" dirty="0" err="1" smtClean="0">
                          <a:solidFill>
                            <a:srgbClr val="000000"/>
                          </a:solidFill>
                          <a:effectLst/>
                          <a:latin typeface="Calibri Light" panose="020F0302020204030204" pitchFamily="34" charset="0"/>
                          <a:cs typeface="Calibri Light" panose="020F0302020204030204" pitchFamily="34" charset="0"/>
                        </a:rPr>
                        <a:t>Paysandisia</a:t>
                      </a:r>
                      <a:r>
                        <a:rPr lang="en-US" sz="1800" b="1" i="1" u="none" strike="noStrike" dirty="0" smtClean="0">
                          <a:solidFill>
                            <a:srgbClr val="000000"/>
                          </a:solidFill>
                          <a:effectLst/>
                          <a:latin typeface="Calibri Light" panose="020F0302020204030204" pitchFamily="34" charset="0"/>
                          <a:cs typeface="Calibri Light" panose="020F0302020204030204" pitchFamily="34" charset="0"/>
                        </a:rPr>
                        <a:t> archon</a:t>
                      </a:r>
                      <a:endParaRPr lang="en-US" sz="1800" b="1" i="1" u="none" strike="noStrike" dirty="0">
                        <a:solidFill>
                          <a:srgbClr val="000000"/>
                        </a:solidFill>
                        <a:effectLst/>
                        <a:latin typeface="Calibri Light" panose="020F0302020204030204" pitchFamily="34" charset="0"/>
                        <a:cs typeface="Calibri Light" panose="020F0302020204030204" pitchFamily="34" charset="0"/>
                      </a:endParaRPr>
                    </a:p>
                  </a:txBody>
                  <a:tcPr marL="6887" marR="6887" marT="6887" marB="0"/>
                </a:tc>
                <a:tc>
                  <a:txBody>
                    <a:bodyPr/>
                    <a:lstStyle/>
                    <a:p>
                      <a:pPr algn="l" fontAlgn="t"/>
                      <a:r>
                        <a:rPr lang="en-US" sz="1600" b="0" i="0" u="none" strike="noStrike" dirty="0" smtClean="0">
                          <a:solidFill>
                            <a:srgbClr val="000000"/>
                          </a:solidFill>
                          <a:effectLst/>
                          <a:latin typeface="Calibri Light" panose="020F0302020204030204" pitchFamily="34" charset="0"/>
                          <a:cs typeface="Calibri Light" panose="020F0302020204030204" pitchFamily="34" charset="0"/>
                        </a:rPr>
                        <a:t>Palm borer</a:t>
                      </a:r>
                      <a:endParaRPr lang="en-US" sz="1600" b="0" i="0" u="none" strike="noStrike" dirty="0">
                        <a:solidFill>
                          <a:srgbClr val="000000"/>
                        </a:solidFill>
                        <a:effectLst/>
                        <a:latin typeface="Calibri Light" panose="020F0302020204030204" pitchFamily="34" charset="0"/>
                        <a:cs typeface="Calibri Light" panose="020F0302020204030204" pitchFamily="34" charset="0"/>
                      </a:endParaRPr>
                    </a:p>
                  </a:txBody>
                  <a:tcPr marL="6887" marR="6887" marT="6887" marB="0"/>
                </a:tc>
                <a:tc>
                  <a:txBody>
                    <a:bodyPr/>
                    <a:lstStyle/>
                    <a:p>
                      <a:pPr algn="l" fontAlgn="t"/>
                      <a:r>
                        <a:rPr lang="en-US" sz="1600" b="0" i="0" u="none" strike="noStrike" dirty="0" smtClean="0">
                          <a:solidFill>
                            <a:srgbClr val="000000"/>
                          </a:solidFill>
                          <a:effectLst/>
                          <a:latin typeface="Calibri Light" panose="020F0302020204030204" pitchFamily="34" charset="0"/>
                          <a:cs typeface="Calibri Light" panose="020F0302020204030204" pitchFamily="34" charset="0"/>
                        </a:rPr>
                        <a:t>Palm</a:t>
                      </a:r>
                    </a:p>
                    <a:p>
                      <a:pPr algn="l" fontAlgn="t"/>
                      <a:r>
                        <a:rPr lang="en-US" sz="1600" b="0" i="0" u="none" strike="noStrike" dirty="0" smtClean="0">
                          <a:solidFill>
                            <a:srgbClr val="000000"/>
                          </a:solidFill>
                          <a:effectLst/>
                          <a:latin typeface="Calibri Light" panose="020F0302020204030204" pitchFamily="34" charset="0"/>
                          <a:cs typeface="Calibri Light" panose="020F0302020204030204" pitchFamily="34" charset="0"/>
                        </a:rPr>
                        <a:t>EEI</a:t>
                      </a:r>
                      <a:endParaRPr lang="en-US" sz="1600" b="0" i="0" u="none" strike="noStrike" dirty="0">
                        <a:solidFill>
                          <a:srgbClr val="000000"/>
                        </a:solidFill>
                        <a:effectLst/>
                        <a:latin typeface="Calibri Light" panose="020F0302020204030204" pitchFamily="34" charset="0"/>
                        <a:cs typeface="Calibri Light" panose="020F0302020204030204" pitchFamily="34" charset="0"/>
                      </a:endParaRPr>
                    </a:p>
                  </a:txBody>
                  <a:tcPr marL="6887" marR="6887" marT="6887" marB="0"/>
                </a:tc>
                <a:tc>
                  <a:txBody>
                    <a:bodyPr/>
                    <a:lstStyle/>
                    <a:p>
                      <a:pPr algn="l" fontAlgn="t"/>
                      <a:r>
                        <a:rPr lang="en-US" sz="1600" b="0" i="0" u="none" strike="noStrike" dirty="0" smtClean="0">
                          <a:solidFill>
                            <a:srgbClr val="000000"/>
                          </a:solidFill>
                          <a:effectLst/>
                          <a:latin typeface="Calibri Light" panose="020F0302020204030204" pitchFamily="34" charset="0"/>
                          <a:cs typeface="Calibri Light" panose="020F0302020204030204" pitchFamily="34" charset="0"/>
                        </a:rPr>
                        <a:t>Ineffective</a:t>
                      </a:r>
                      <a:r>
                        <a:rPr lang="en-US" sz="1600" b="0" i="0" u="none" strike="noStrike" baseline="0" dirty="0" smtClean="0">
                          <a:solidFill>
                            <a:srgbClr val="000000"/>
                          </a:solidFill>
                          <a:effectLst/>
                          <a:latin typeface="Calibri Light" panose="020F0302020204030204" pitchFamily="34" charset="0"/>
                          <a:cs typeface="Calibri Light" panose="020F0302020204030204" pitchFamily="34" charset="0"/>
                        </a:rPr>
                        <a:t> survey method (visual). </a:t>
                      </a:r>
                    </a:p>
                    <a:p>
                      <a:pPr algn="l" fontAlgn="t"/>
                      <a:r>
                        <a:rPr lang="en-US" sz="1600" b="0" i="0" u="none" strike="noStrike" dirty="0" smtClean="0">
                          <a:solidFill>
                            <a:srgbClr val="000000"/>
                          </a:solidFill>
                          <a:effectLst/>
                          <a:latin typeface="Calibri Light" panose="020F0302020204030204" pitchFamily="34" charset="0"/>
                          <a:cs typeface="Calibri Light" panose="020F0302020204030204" pitchFamily="34" charset="0"/>
                        </a:rPr>
                        <a:t>Add to research list. Will return to priority</a:t>
                      </a:r>
                      <a:r>
                        <a:rPr lang="en-US" sz="1600" b="0" i="0" u="none" strike="noStrike" baseline="0" dirty="0" smtClean="0">
                          <a:solidFill>
                            <a:srgbClr val="000000"/>
                          </a:solidFill>
                          <a:effectLst/>
                          <a:latin typeface="Calibri Light" panose="020F0302020204030204" pitchFamily="34" charset="0"/>
                          <a:cs typeface="Calibri Light" panose="020F0302020204030204" pitchFamily="34" charset="0"/>
                        </a:rPr>
                        <a:t> list</a:t>
                      </a:r>
                      <a:r>
                        <a:rPr lang="en-US" sz="1600" b="0" i="0" u="none" strike="noStrike" dirty="0" smtClean="0">
                          <a:solidFill>
                            <a:srgbClr val="000000"/>
                          </a:solidFill>
                          <a:effectLst/>
                          <a:latin typeface="Calibri Light" panose="020F0302020204030204" pitchFamily="34" charset="0"/>
                          <a:cs typeface="Calibri Light" panose="020F0302020204030204" pitchFamily="34" charset="0"/>
                        </a:rPr>
                        <a:t> once tools are available</a:t>
                      </a:r>
                      <a:r>
                        <a:rPr lang="en-US" sz="1600" b="0" i="0" u="none" strike="noStrike" baseline="0" dirty="0" smtClean="0">
                          <a:solidFill>
                            <a:srgbClr val="000000"/>
                          </a:solidFill>
                          <a:effectLst/>
                          <a:latin typeface="Calibri Light" panose="020F0302020204030204" pitchFamily="34" charset="0"/>
                          <a:cs typeface="Calibri Light" panose="020F0302020204030204" pitchFamily="34" charset="0"/>
                        </a:rPr>
                        <a:t> (Cat 1)</a:t>
                      </a:r>
                      <a:endParaRPr lang="en-US" sz="1600" b="0" i="0" u="none" strike="noStrike" dirty="0">
                        <a:solidFill>
                          <a:srgbClr val="000000"/>
                        </a:solidFill>
                        <a:effectLst/>
                        <a:latin typeface="Calibri Light" panose="020F0302020204030204" pitchFamily="34" charset="0"/>
                        <a:cs typeface="Calibri Light" panose="020F0302020204030204" pitchFamily="34" charset="0"/>
                      </a:endParaRPr>
                    </a:p>
                  </a:txBody>
                  <a:tcPr marL="6887" marR="6887" marT="6887" marB="0"/>
                </a:tc>
                <a:tc>
                  <a:txBody>
                    <a:bodyPr/>
                    <a:lstStyle/>
                    <a:p>
                      <a:pPr algn="l" fontAlgn="t"/>
                      <a:r>
                        <a:rPr lang="en-US" sz="1600" u="none" strike="noStrike" dirty="0" smtClean="0">
                          <a:effectLst/>
                          <a:latin typeface="Calibri Light" panose="020F0302020204030204" pitchFamily="34" charset="0"/>
                          <a:cs typeface="Calibri Light" panose="020F0302020204030204" pitchFamily="34" charset="0"/>
                        </a:rPr>
                        <a:t>In nursery settings only?</a:t>
                      </a:r>
                      <a:endParaRPr lang="en-US" sz="1600" b="0" i="0" u="none" strike="noStrike" dirty="0">
                        <a:solidFill>
                          <a:srgbClr val="000000"/>
                        </a:solidFill>
                        <a:effectLst/>
                        <a:latin typeface="Calibri Light" panose="020F0302020204030204" pitchFamily="34" charset="0"/>
                        <a:cs typeface="Calibri Light" panose="020F0302020204030204" pitchFamily="34" charset="0"/>
                      </a:endParaRPr>
                    </a:p>
                  </a:txBody>
                  <a:tcPr marL="6887" marR="6887" marT="6887" marB="0"/>
                </a:tc>
              </a:tr>
            </a:tbl>
          </a:graphicData>
        </a:graphic>
      </p:graphicFrame>
    </p:spTree>
    <p:extLst>
      <p:ext uri="{BB962C8B-B14F-4D97-AF65-F5344CB8AC3E}">
        <p14:creationId xmlns:p14="http://schemas.microsoft.com/office/powerpoint/2010/main" val="25183137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Added</a:t>
            </a:r>
            <a:endParaRPr lang="en-US" dirty="0"/>
          </a:p>
        </p:txBody>
      </p:sp>
      <p:sp>
        <p:nvSpPr>
          <p:cNvPr id="3" name="Content Placeholder 2"/>
          <p:cNvSpPr>
            <a:spLocks noGrp="1"/>
          </p:cNvSpPr>
          <p:nvPr>
            <p:ph idx="1"/>
          </p:nvPr>
        </p:nvSpPr>
        <p:spPr>
          <a:xfrm>
            <a:off x="1981200" y="1625046"/>
            <a:ext cx="8229600" cy="4297363"/>
          </a:xfrm>
        </p:spPr>
        <p:txBody>
          <a:bodyPr/>
          <a:lstStyle/>
          <a:p>
            <a:pPr marL="0" indent="0">
              <a:buNone/>
            </a:pPr>
            <a:r>
              <a:rPr lang="en-US" i="1" dirty="0" err="1" smtClean="0"/>
              <a:t>Cydalima</a:t>
            </a:r>
            <a:r>
              <a:rPr lang="en-US" i="1" dirty="0" smtClean="0"/>
              <a:t> </a:t>
            </a:r>
            <a:r>
              <a:rPr lang="en-US" i="1" dirty="0" err="1" smtClean="0"/>
              <a:t>perspectalis</a:t>
            </a:r>
            <a:r>
              <a:rPr lang="en-US" dirty="0" smtClean="0"/>
              <a:t> (box tree moth)</a:t>
            </a:r>
          </a:p>
          <a:p>
            <a:pPr marL="0" indent="0">
              <a:buNone/>
            </a:pPr>
            <a:r>
              <a:rPr lang="en-US" dirty="0" smtClean="0"/>
              <a:t>Approved survey method</a:t>
            </a:r>
            <a:endParaRPr lang="en-US" dirty="0"/>
          </a:p>
          <a:p>
            <a:pPr marL="0" indent="0">
              <a:buNone/>
            </a:pPr>
            <a:r>
              <a:rPr lang="en-US" b="1" dirty="0" smtClean="0"/>
              <a:t>	Trap</a:t>
            </a:r>
            <a:r>
              <a:rPr lang="en-US" b="1" dirty="0"/>
              <a:t>:</a:t>
            </a:r>
            <a:r>
              <a:rPr lang="en-US" dirty="0"/>
              <a:t> </a:t>
            </a:r>
            <a:r>
              <a:rPr lang="en-US" dirty="0" smtClean="0"/>
              <a:t>tricolor plastic </a:t>
            </a:r>
            <a:r>
              <a:rPr lang="en-US" dirty="0"/>
              <a:t>bucket </a:t>
            </a:r>
            <a:r>
              <a:rPr lang="en-US" dirty="0" smtClean="0"/>
              <a:t>trap</a:t>
            </a:r>
            <a:endParaRPr lang="en-US" dirty="0"/>
          </a:p>
          <a:p>
            <a:pPr marL="0" indent="0">
              <a:buNone/>
            </a:pPr>
            <a:r>
              <a:rPr lang="en-US" b="1" dirty="0" smtClean="0"/>
              <a:t>	Lure</a:t>
            </a:r>
            <a:r>
              <a:rPr lang="en-US" b="1" dirty="0"/>
              <a:t>:</a:t>
            </a:r>
            <a:r>
              <a:rPr lang="en-US" dirty="0"/>
              <a:t> </a:t>
            </a:r>
            <a:r>
              <a:rPr lang="en-US" i="1" dirty="0"/>
              <a:t>Z</a:t>
            </a:r>
            <a:r>
              <a:rPr lang="en-US" dirty="0"/>
              <a:t>11-16:Ald and </a:t>
            </a:r>
            <a:r>
              <a:rPr lang="en-US" i="1" dirty="0"/>
              <a:t>E</a:t>
            </a:r>
            <a:r>
              <a:rPr lang="en-US" dirty="0"/>
              <a:t>11-16:Ald (mixture of 5:1)</a:t>
            </a:r>
          </a:p>
          <a:p>
            <a:pPr marL="0" indent="0">
              <a:buNone/>
            </a:pPr>
            <a:endParaRPr lang="en-US" i="1" dirty="0"/>
          </a:p>
        </p:txBody>
      </p:sp>
      <p:pic>
        <p:nvPicPr>
          <p:cNvPr id="4" name="Picture 3"/>
          <p:cNvPicPr>
            <a:picLocks noChangeAspect="1"/>
          </p:cNvPicPr>
          <p:nvPr/>
        </p:nvPicPr>
        <p:blipFill>
          <a:blip r:embed="rId2"/>
          <a:stretch>
            <a:fillRect/>
          </a:stretch>
        </p:blipFill>
        <p:spPr>
          <a:xfrm>
            <a:off x="4229100" y="3450236"/>
            <a:ext cx="3733800" cy="2753678"/>
          </a:xfrm>
          <a:prstGeom prst="rect">
            <a:avLst/>
          </a:prstGeom>
        </p:spPr>
      </p:pic>
      <p:sp>
        <p:nvSpPr>
          <p:cNvPr id="5" name="TextBox 4"/>
          <p:cNvSpPr txBox="1"/>
          <p:nvPr/>
        </p:nvSpPr>
        <p:spPr>
          <a:xfrm>
            <a:off x="4229100" y="6203915"/>
            <a:ext cx="3124200" cy="246221"/>
          </a:xfrm>
          <a:prstGeom prst="rect">
            <a:avLst/>
          </a:prstGeom>
          <a:noFill/>
        </p:spPr>
        <p:txBody>
          <a:bodyPr wrap="square" rtlCol="0">
            <a:spAutoFit/>
          </a:bodyPr>
          <a:lstStyle/>
          <a:p>
            <a:r>
              <a:rPr lang="en-US" sz="1000" dirty="0">
                <a:solidFill>
                  <a:prstClr val="black"/>
                </a:solidFill>
                <a:latin typeface="Calibri Light" panose="020F0302020204030204" pitchFamily="34" charset="0"/>
                <a:cs typeface="Calibri Light" panose="020F0302020204030204" pitchFamily="34" charset="0"/>
              </a:rPr>
              <a:t>Photo credit: Didier </a:t>
            </a:r>
            <a:r>
              <a:rPr lang="en-US" sz="1000" dirty="0" err="1">
                <a:solidFill>
                  <a:prstClr val="black"/>
                </a:solidFill>
                <a:latin typeface="Calibri Light" panose="020F0302020204030204" pitchFamily="34" charset="0"/>
                <a:cs typeface="Calibri Light" panose="020F0302020204030204" pitchFamily="34" charset="0"/>
              </a:rPr>
              <a:t>Descouens</a:t>
            </a:r>
            <a:r>
              <a:rPr lang="en-US" sz="1000" dirty="0">
                <a:solidFill>
                  <a:prstClr val="black"/>
                </a:solidFill>
                <a:latin typeface="Calibri Light" panose="020F0302020204030204" pitchFamily="34" charset="0"/>
                <a:cs typeface="Calibri Light" panose="020F0302020204030204" pitchFamily="34" charset="0"/>
              </a:rPr>
              <a:t>, 2013 (</a:t>
            </a:r>
            <a:r>
              <a:rPr lang="en-US" sz="1000" dirty="0">
                <a:solidFill>
                  <a:prstClr val="black"/>
                </a:solidFill>
                <a:latin typeface="Calibri Light" panose="020F0302020204030204" pitchFamily="34" charset="0"/>
                <a:cs typeface="Calibri Light" panose="020F0302020204030204" pitchFamily="34" charset="0"/>
                <a:hlinkClick r:id="rId3"/>
              </a:rPr>
              <a:t>CC BY-SA 3.0</a:t>
            </a:r>
            <a:r>
              <a:rPr lang="en-US" sz="1000" dirty="0">
                <a:solidFill>
                  <a:prstClr val="black"/>
                </a:solidFill>
                <a:latin typeface="Calibri Light" panose="020F0302020204030204" pitchFamily="34" charset="0"/>
                <a:cs typeface="Calibri Light" panose="020F0302020204030204" pitchFamily="34" charset="0"/>
              </a:rPr>
              <a:t>)</a:t>
            </a:r>
          </a:p>
        </p:txBody>
      </p:sp>
    </p:spTree>
    <p:extLst>
      <p:ext uri="{BB962C8B-B14F-4D97-AF65-F5344CB8AC3E}">
        <p14:creationId xmlns:p14="http://schemas.microsoft.com/office/powerpoint/2010/main" val="20115920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Bundling Criteria </a:t>
            </a:r>
            <a:endParaRPr lang="en-US" dirty="0"/>
          </a:p>
        </p:txBody>
      </p:sp>
      <p:sp>
        <p:nvSpPr>
          <p:cNvPr id="3" name="Content Placeholder 2"/>
          <p:cNvSpPr>
            <a:spLocks noGrp="1"/>
          </p:cNvSpPr>
          <p:nvPr>
            <p:ph idx="1"/>
          </p:nvPr>
        </p:nvSpPr>
        <p:spPr/>
        <p:txBody>
          <a:bodyPr/>
          <a:lstStyle/>
          <a:p>
            <a:pPr marL="0" indent="0">
              <a:buNone/>
            </a:pPr>
            <a:r>
              <a:rPr lang="en-US" dirty="0" smtClean="0"/>
              <a:t>Pest is removed:</a:t>
            </a:r>
          </a:p>
          <a:p>
            <a:pPr marL="0" indent="0">
              <a:buNone/>
            </a:pPr>
            <a:endParaRPr lang="en-US" dirty="0"/>
          </a:p>
          <a:p>
            <a:pPr marL="0" indent="0">
              <a:buNone/>
            </a:pPr>
            <a:r>
              <a:rPr lang="en-US" dirty="0" smtClean="0"/>
              <a:t>Lacks effective survey or ID methods </a:t>
            </a:r>
            <a:r>
              <a:rPr lang="en-US" dirty="0" smtClean="0">
                <a:sym typeface="Wingdings" panose="05000000000000000000" pitchFamily="2" charset="2"/>
              </a:rPr>
              <a:t></a:t>
            </a:r>
            <a:endParaRPr lang="en-US" dirty="0" smtClean="0"/>
          </a:p>
          <a:p>
            <a:pPr marL="0" indent="0">
              <a:buNone/>
            </a:pPr>
            <a:endParaRPr lang="en-US" dirty="0"/>
          </a:p>
          <a:p>
            <a:pPr marL="0" indent="0">
              <a:buNone/>
            </a:pPr>
            <a:r>
              <a:rPr lang="en-US" dirty="0" smtClean="0"/>
              <a:t>Federally deregulated or present in U.S. </a:t>
            </a:r>
          </a:p>
          <a:p>
            <a:r>
              <a:rPr lang="en-US" dirty="0" smtClean="0"/>
              <a:t>Effective survey </a:t>
            </a:r>
            <a:r>
              <a:rPr lang="en-US" u="sng" dirty="0" smtClean="0"/>
              <a:t>and</a:t>
            </a:r>
            <a:r>
              <a:rPr lang="en-US" dirty="0" smtClean="0"/>
              <a:t> ID </a:t>
            </a:r>
            <a:r>
              <a:rPr lang="en-US" dirty="0" smtClean="0">
                <a:sym typeface="Wingdings" panose="05000000000000000000" pitchFamily="2" charset="2"/>
              </a:rPr>
              <a:t></a:t>
            </a:r>
            <a:r>
              <a:rPr lang="en-US" dirty="0" smtClean="0"/>
              <a:t> </a:t>
            </a:r>
          </a:p>
          <a:p>
            <a:r>
              <a:rPr lang="en-US" dirty="0" smtClean="0"/>
              <a:t>Lacking effective survey or ID </a:t>
            </a:r>
            <a:r>
              <a:rPr lang="en-US" dirty="0" smtClean="0">
                <a:sym typeface="Wingdings" panose="05000000000000000000" pitchFamily="2" charset="2"/>
              </a:rPr>
              <a:t></a:t>
            </a:r>
            <a:endParaRPr lang="en-US" dirty="0" smtClean="0"/>
          </a:p>
        </p:txBody>
      </p:sp>
      <p:sp>
        <p:nvSpPr>
          <p:cNvPr id="4" name="TextBox 3"/>
          <p:cNvSpPr txBox="1"/>
          <p:nvPr/>
        </p:nvSpPr>
        <p:spPr>
          <a:xfrm>
            <a:off x="7467600" y="2687986"/>
            <a:ext cx="685800" cy="461665"/>
          </a:xfrm>
          <a:prstGeom prst="rect">
            <a:avLst/>
          </a:prstGeom>
          <a:noFill/>
        </p:spPr>
        <p:txBody>
          <a:bodyPr wrap="square" rtlCol="0">
            <a:spAutoFit/>
          </a:bodyPr>
          <a:lstStyle/>
          <a:p>
            <a:r>
              <a:rPr lang="en-US" sz="2400" dirty="0">
                <a:solidFill>
                  <a:srgbClr val="C0504D">
                    <a:lumMod val="75000"/>
                  </a:srgbClr>
                </a:solidFill>
                <a:latin typeface="Arial" panose="020B0604020202020204" pitchFamily="34" charset="0"/>
                <a:cs typeface="Arial" panose="020B0604020202020204" pitchFamily="34" charset="0"/>
              </a:rPr>
              <a:t>NO</a:t>
            </a:r>
            <a:endParaRPr lang="en-US" sz="2400" dirty="0">
              <a:solidFill>
                <a:prstClr val="black"/>
              </a:solidFill>
              <a:latin typeface="Arial" panose="020B0604020202020204" pitchFamily="34" charset="0"/>
              <a:cs typeface="Arial" panose="020B0604020202020204" pitchFamily="34" charset="0"/>
            </a:endParaRPr>
          </a:p>
        </p:txBody>
      </p:sp>
      <p:sp>
        <p:nvSpPr>
          <p:cNvPr id="5" name="TextBox 4"/>
          <p:cNvSpPr txBox="1"/>
          <p:nvPr/>
        </p:nvSpPr>
        <p:spPr>
          <a:xfrm>
            <a:off x="6858000" y="4457106"/>
            <a:ext cx="685800" cy="461665"/>
          </a:xfrm>
          <a:prstGeom prst="rect">
            <a:avLst/>
          </a:prstGeom>
          <a:noFill/>
        </p:spPr>
        <p:txBody>
          <a:bodyPr wrap="square" rtlCol="0">
            <a:spAutoFit/>
          </a:bodyPr>
          <a:lstStyle/>
          <a:p>
            <a:r>
              <a:rPr lang="en-US" sz="2400" dirty="0">
                <a:solidFill>
                  <a:srgbClr val="C0504D">
                    <a:lumMod val="75000"/>
                  </a:srgbClr>
                </a:solidFill>
                <a:latin typeface="Arial" panose="020B0604020202020204" pitchFamily="34" charset="0"/>
                <a:cs typeface="Arial" panose="020B0604020202020204" pitchFamily="34" charset="0"/>
              </a:rPr>
              <a:t>NO</a:t>
            </a:r>
            <a:endParaRPr lang="en-US" sz="2400" dirty="0">
              <a:solidFill>
                <a:prstClr val="black"/>
              </a:solidFill>
              <a:latin typeface="Arial" panose="020B0604020202020204" pitchFamily="34" charset="0"/>
              <a:cs typeface="Arial" panose="020B0604020202020204" pitchFamily="34" charset="0"/>
            </a:endParaRPr>
          </a:p>
        </p:txBody>
      </p:sp>
      <p:sp>
        <p:nvSpPr>
          <p:cNvPr id="6" name="TextBox 5"/>
          <p:cNvSpPr txBox="1"/>
          <p:nvPr/>
        </p:nvSpPr>
        <p:spPr>
          <a:xfrm>
            <a:off x="6096000" y="3995441"/>
            <a:ext cx="838200" cy="461665"/>
          </a:xfrm>
          <a:prstGeom prst="rect">
            <a:avLst/>
          </a:prstGeom>
          <a:noFill/>
        </p:spPr>
        <p:txBody>
          <a:bodyPr wrap="square" rtlCol="0">
            <a:spAutoFit/>
          </a:bodyPr>
          <a:lstStyle/>
          <a:p>
            <a:r>
              <a:rPr lang="en-US" sz="2400" dirty="0">
                <a:solidFill>
                  <a:srgbClr val="4F81BD"/>
                </a:solidFill>
                <a:latin typeface="Arial" panose="020B0604020202020204" pitchFamily="34" charset="0"/>
                <a:cs typeface="Arial" panose="020B0604020202020204" pitchFamily="34" charset="0"/>
              </a:rPr>
              <a:t>YES</a:t>
            </a:r>
          </a:p>
        </p:txBody>
      </p:sp>
    </p:spTree>
    <p:extLst>
      <p:ext uri="{BB962C8B-B14F-4D97-AF65-F5344CB8AC3E}">
        <p14:creationId xmlns:p14="http://schemas.microsoft.com/office/powerpoint/2010/main" val="397087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Bundling Criteria: Take-Away</a:t>
            </a:r>
            <a:endParaRPr lang="en-US" dirty="0"/>
          </a:p>
        </p:txBody>
      </p:sp>
      <p:sp>
        <p:nvSpPr>
          <p:cNvPr id="3" name="Content Placeholder 2"/>
          <p:cNvSpPr>
            <a:spLocks noGrp="1"/>
          </p:cNvSpPr>
          <p:nvPr>
            <p:ph idx="1"/>
          </p:nvPr>
        </p:nvSpPr>
        <p:spPr>
          <a:xfrm>
            <a:off x="1981200" y="1828801"/>
            <a:ext cx="8229600" cy="1447800"/>
          </a:xfrm>
        </p:spPr>
        <p:txBody>
          <a:bodyPr>
            <a:normAutofit/>
          </a:bodyPr>
          <a:lstStyle/>
          <a:p>
            <a:pPr marL="0" indent="0" algn="ctr">
              <a:buNone/>
            </a:pPr>
            <a:r>
              <a:rPr lang="en-US" sz="4400" dirty="0"/>
              <a:t>No effective survey or identification method? </a:t>
            </a:r>
          </a:p>
        </p:txBody>
      </p:sp>
      <p:sp>
        <p:nvSpPr>
          <p:cNvPr id="8" name="Content Placeholder 2"/>
          <p:cNvSpPr txBox="1">
            <a:spLocks/>
          </p:cNvSpPr>
          <p:nvPr/>
        </p:nvSpPr>
        <p:spPr>
          <a:xfrm>
            <a:off x="2057400" y="4343400"/>
            <a:ext cx="8229600" cy="1143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4800" b="1" dirty="0">
                <a:ln w="22225">
                  <a:solidFill>
                    <a:prstClr val="black"/>
                  </a:solidFill>
                  <a:prstDash val="solid"/>
                </a:ln>
                <a:solidFill>
                  <a:prstClr val="black">
                    <a:lumMod val="65000"/>
                    <a:lumOff val="35000"/>
                  </a:prstClr>
                </a:solidFill>
              </a:rPr>
              <a:t>Bundling</a:t>
            </a:r>
          </a:p>
        </p:txBody>
      </p:sp>
      <p:sp>
        <p:nvSpPr>
          <p:cNvPr id="7" name="&quot;No&quot; Symbol 6"/>
          <p:cNvSpPr>
            <a:spLocks noChangeAspect="1"/>
          </p:cNvSpPr>
          <p:nvPr/>
        </p:nvSpPr>
        <p:spPr>
          <a:xfrm>
            <a:off x="4709160" y="3451860"/>
            <a:ext cx="2926080" cy="2926080"/>
          </a:xfrm>
          <a:prstGeom prst="noSmoking">
            <a:avLst>
              <a:gd name="adj" fmla="val 4852"/>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164590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Weeds</a:t>
            </a:r>
            <a:endParaRPr lang="en-US" dirty="0"/>
          </a:p>
        </p:txBody>
      </p:sp>
      <p:sp>
        <p:nvSpPr>
          <p:cNvPr id="3" name="Content Placeholder 2"/>
          <p:cNvSpPr>
            <a:spLocks noGrp="1"/>
          </p:cNvSpPr>
          <p:nvPr>
            <p:ph idx="1"/>
          </p:nvPr>
        </p:nvSpPr>
        <p:spPr>
          <a:xfrm>
            <a:off x="1981200" y="3810001"/>
            <a:ext cx="8229600" cy="2316163"/>
          </a:xfrm>
        </p:spPr>
        <p:txBody>
          <a:bodyPr/>
          <a:lstStyle/>
          <a:p>
            <a:pPr marL="0" indent="0">
              <a:buNone/>
            </a:pPr>
            <a:r>
              <a:rPr lang="en-US" dirty="0" smtClean="0"/>
              <a:t>Horse thistle WRA assigned March 2019. </a:t>
            </a:r>
            <a:endParaRPr lang="en-US" dirty="0"/>
          </a:p>
        </p:txBody>
      </p:sp>
      <p:pic>
        <p:nvPicPr>
          <p:cNvPr id="5" name="Picture 4"/>
          <p:cNvPicPr>
            <a:picLocks noChangeAspect="1"/>
          </p:cNvPicPr>
          <p:nvPr/>
        </p:nvPicPr>
        <p:blipFill>
          <a:blip r:embed="rId2"/>
          <a:stretch>
            <a:fillRect/>
          </a:stretch>
        </p:blipFill>
        <p:spPr>
          <a:xfrm>
            <a:off x="1676400" y="1625045"/>
            <a:ext cx="8673850" cy="1878970"/>
          </a:xfrm>
          <a:prstGeom prst="rect">
            <a:avLst/>
          </a:prstGeom>
        </p:spPr>
      </p:pic>
    </p:spTree>
    <p:extLst>
      <p:ext uri="{BB962C8B-B14F-4D97-AF65-F5344CB8AC3E}">
        <p14:creationId xmlns:p14="http://schemas.microsoft.com/office/powerpoint/2010/main" val="9727993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6">
                    <a:lumMod val="75000"/>
                  </a:schemeClr>
                </a:solidFill>
              </a:rPr>
              <a:t>History of S&amp;T CAPS Support</a:t>
            </a:r>
            <a:endParaRPr lang="en-US" b="1" dirty="0">
              <a:solidFill>
                <a:schemeClr val="accent6">
                  <a:lumMod val="75000"/>
                </a:schemeClr>
              </a:solidFill>
            </a:endParaRPr>
          </a:p>
        </p:txBody>
      </p:sp>
      <p:sp>
        <p:nvSpPr>
          <p:cNvPr id="3" name="Content Placeholder 2"/>
          <p:cNvSpPr>
            <a:spLocks noGrp="1"/>
          </p:cNvSpPr>
          <p:nvPr>
            <p:ph idx="1"/>
          </p:nvPr>
        </p:nvSpPr>
        <p:spPr>
          <a:xfrm>
            <a:off x="929640" y="1690688"/>
            <a:ext cx="10515600" cy="4351338"/>
          </a:xfrm>
        </p:spPr>
        <p:txBody>
          <a:bodyPr/>
          <a:lstStyle/>
          <a:p>
            <a:r>
              <a:rPr lang="en-US" dirty="0" smtClean="0"/>
              <a:t>Prior to 2018 the S&amp;T </a:t>
            </a:r>
            <a:r>
              <a:rPr lang="en-US" dirty="0"/>
              <a:t>Ft. Collins lab </a:t>
            </a:r>
            <a:r>
              <a:rPr lang="en-US" dirty="0" smtClean="0"/>
              <a:t>coordinated S&amp;T CAPS support</a:t>
            </a:r>
            <a:endParaRPr lang="en-US" dirty="0"/>
          </a:p>
          <a:p>
            <a:r>
              <a:rPr lang="en-US" dirty="0" smtClean="0"/>
              <a:t>In 2016 several key vacancies occurred and with Federal hiring limitations the positions remained vacant straining resources</a:t>
            </a:r>
          </a:p>
          <a:p>
            <a:r>
              <a:rPr lang="en-US" dirty="0" smtClean="0"/>
              <a:t>March 2018 S&amp;T CAPS support moved to PERAL</a:t>
            </a:r>
          </a:p>
          <a:p>
            <a:r>
              <a:rPr lang="en-US" dirty="0" smtClean="0"/>
              <a:t>April 2018 the decision was made to change S&amp;T representation on the NCC and PDMT to PERAL</a:t>
            </a:r>
          </a:p>
          <a:p>
            <a:endParaRPr lang="en-US" dirty="0" smtClean="0"/>
          </a:p>
          <a:p>
            <a:endParaRPr lang="en-US" dirty="0"/>
          </a:p>
        </p:txBody>
      </p:sp>
    </p:spTree>
    <p:extLst>
      <p:ext uri="{BB962C8B-B14F-4D97-AF65-F5344CB8AC3E}">
        <p14:creationId xmlns:p14="http://schemas.microsoft.com/office/powerpoint/2010/main" val="34788547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Apple/Pear Manual</a:t>
            </a:r>
            <a:endParaRPr lang="en-US" dirty="0"/>
          </a:p>
        </p:txBody>
      </p:sp>
      <p:sp>
        <p:nvSpPr>
          <p:cNvPr id="3" name="Content Placeholder 2"/>
          <p:cNvSpPr>
            <a:spLocks noGrp="1"/>
          </p:cNvSpPr>
          <p:nvPr>
            <p:ph idx="1"/>
          </p:nvPr>
        </p:nvSpPr>
        <p:spPr/>
        <p:txBody>
          <a:bodyPr/>
          <a:lstStyle/>
          <a:p>
            <a:pPr marL="0" indent="0">
              <a:buNone/>
            </a:pPr>
            <a:r>
              <a:rPr lang="en-US" dirty="0" smtClean="0"/>
              <a:t>Pest list in development</a:t>
            </a:r>
          </a:p>
          <a:p>
            <a:pPr marL="0" indent="0">
              <a:buNone/>
            </a:pPr>
            <a:endParaRPr lang="en-US" dirty="0"/>
          </a:p>
        </p:txBody>
      </p:sp>
      <p:graphicFrame>
        <p:nvGraphicFramePr>
          <p:cNvPr id="14" name="Diagram 13"/>
          <p:cNvGraphicFramePr/>
          <p:nvPr>
            <p:extLst/>
          </p:nvPr>
        </p:nvGraphicFramePr>
        <p:xfrm>
          <a:off x="1981200" y="2514600"/>
          <a:ext cx="8229600" cy="3815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38410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09800" y="1752601"/>
            <a:ext cx="7772400" cy="1470025"/>
          </a:xfrm>
        </p:spPr>
        <p:txBody>
          <a:bodyPr>
            <a:noAutofit/>
          </a:bodyPr>
          <a:lstStyle/>
          <a:p>
            <a:pPr algn="ctr"/>
            <a:r>
              <a:rPr lang="en-US" sz="4800" dirty="0"/>
              <a:t>Approved Methods for Pest Surveillance </a:t>
            </a:r>
            <a:endParaRPr lang="en-US" sz="4800" dirty="0"/>
          </a:p>
        </p:txBody>
      </p:sp>
      <p:sp>
        <p:nvSpPr>
          <p:cNvPr id="7" name="Subtitle 4"/>
          <p:cNvSpPr>
            <a:spLocks noGrp="1"/>
          </p:cNvSpPr>
          <p:nvPr>
            <p:ph type="subTitle" idx="1"/>
          </p:nvPr>
        </p:nvSpPr>
        <p:spPr>
          <a:xfrm>
            <a:off x="1905000" y="3508375"/>
            <a:ext cx="8382000" cy="990600"/>
          </a:xfrm>
        </p:spPr>
        <p:txBody>
          <a:bodyPr numCol="1">
            <a:normAutofit/>
          </a:bodyPr>
          <a:lstStyle/>
          <a:p>
            <a:r>
              <a:rPr lang="en-US" sz="3200" dirty="0">
                <a:solidFill>
                  <a:schemeClr val="tx2"/>
                </a:solidFill>
              </a:rPr>
              <a:t>2019 &amp; 2020</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6941" y="4381500"/>
            <a:ext cx="3018118" cy="2286000"/>
          </a:xfrm>
          <a:prstGeom prst="rect">
            <a:avLst/>
          </a:prstGeom>
        </p:spPr>
      </p:pic>
    </p:spTree>
    <p:extLst>
      <p:ext uri="{BB962C8B-B14F-4D97-AF65-F5344CB8AC3E}">
        <p14:creationId xmlns:p14="http://schemas.microsoft.com/office/powerpoint/2010/main" val="23335613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Fluon-coated traps</a:t>
            </a:r>
            <a:endParaRPr lang="en-US" dirty="0"/>
          </a:p>
        </p:txBody>
      </p:sp>
      <p:sp>
        <p:nvSpPr>
          <p:cNvPr id="3" name="Content Placeholder 2"/>
          <p:cNvSpPr>
            <a:spLocks noGrp="1"/>
          </p:cNvSpPr>
          <p:nvPr>
            <p:ph idx="1"/>
          </p:nvPr>
        </p:nvSpPr>
        <p:spPr>
          <a:xfrm>
            <a:off x="1981200" y="1625046"/>
            <a:ext cx="8077200" cy="4577318"/>
          </a:xfrm>
        </p:spPr>
        <p:txBody>
          <a:bodyPr>
            <a:normAutofit/>
          </a:bodyPr>
          <a:lstStyle/>
          <a:p>
            <a:pPr marL="0" indent="0">
              <a:buNone/>
            </a:pPr>
            <a:r>
              <a:rPr lang="en-US" dirty="0" smtClean="0"/>
              <a:t>In stock: Fluon-coated </a:t>
            </a:r>
            <a:r>
              <a:rPr lang="en-US" dirty="0"/>
              <a:t>cross vane </a:t>
            </a:r>
            <a:r>
              <a:rPr lang="en-US" dirty="0" smtClean="0"/>
              <a:t>panel </a:t>
            </a:r>
            <a:r>
              <a:rPr lang="en-US" dirty="0"/>
              <a:t>&amp;</a:t>
            </a:r>
            <a:r>
              <a:rPr lang="en-US" dirty="0" smtClean="0"/>
              <a:t> multi-funnel traps</a:t>
            </a:r>
          </a:p>
          <a:p>
            <a:pPr marL="0" indent="0">
              <a:buNone/>
            </a:pPr>
            <a:endParaRPr lang="en-US" sz="2000" dirty="0">
              <a:solidFill>
                <a:schemeClr val="tx2"/>
              </a:solidFill>
            </a:endParaRPr>
          </a:p>
          <a:p>
            <a:pPr marL="400050" lvl="1" indent="0">
              <a:buNone/>
            </a:pPr>
            <a:r>
              <a:rPr lang="en-US" sz="2000" dirty="0">
                <a:solidFill>
                  <a:schemeClr val="tx2"/>
                </a:solidFill>
              </a:rPr>
              <a:t>Trap </a:t>
            </a:r>
            <a:r>
              <a:rPr lang="en-US" sz="2000" dirty="0">
                <a:solidFill>
                  <a:schemeClr val="tx2"/>
                </a:solidFill>
              </a:rPr>
              <a:t>Product Names will not change in the IPHIS Survey Supply Ordering </a:t>
            </a:r>
            <a:r>
              <a:rPr lang="en-US" sz="2000" dirty="0">
                <a:solidFill>
                  <a:schemeClr val="tx2"/>
                </a:solidFill>
              </a:rPr>
              <a:t>System</a:t>
            </a:r>
          </a:p>
          <a:p>
            <a:pPr marL="800100" lvl="2" indent="0">
              <a:buNone/>
            </a:pPr>
            <a:r>
              <a:rPr lang="en-US" sz="2000" dirty="0">
                <a:solidFill>
                  <a:schemeClr val="tx2"/>
                </a:solidFill>
              </a:rPr>
              <a:t>Cross Vane Panel Trap, Black</a:t>
            </a:r>
          </a:p>
          <a:p>
            <a:pPr marL="800100" lvl="2" indent="0">
              <a:buNone/>
            </a:pPr>
            <a:r>
              <a:rPr lang="en-US" sz="2000" dirty="0">
                <a:solidFill>
                  <a:schemeClr val="tx2"/>
                </a:solidFill>
              </a:rPr>
              <a:t>Black Multi-funnel Trap, 8 Funnel, Wet</a:t>
            </a:r>
          </a:p>
          <a:p>
            <a:pPr marL="800100" lvl="2" indent="0">
              <a:buNone/>
            </a:pPr>
            <a:r>
              <a:rPr lang="en-US" sz="2000" dirty="0">
                <a:solidFill>
                  <a:schemeClr val="tx2"/>
                </a:solidFill>
              </a:rPr>
              <a:t>Black Multi-funnel Trap, 12 Funnel, </a:t>
            </a:r>
            <a:r>
              <a:rPr lang="en-US" sz="2000" dirty="0">
                <a:solidFill>
                  <a:schemeClr val="tx2"/>
                </a:solidFill>
              </a:rPr>
              <a:t>Wet</a:t>
            </a:r>
          </a:p>
          <a:p>
            <a:pPr marL="800100" lvl="2" indent="0">
              <a:buNone/>
            </a:pPr>
            <a:endParaRPr lang="en-US" sz="2000" dirty="0">
              <a:solidFill>
                <a:schemeClr val="tx2"/>
              </a:solidFill>
            </a:endParaRPr>
          </a:p>
          <a:p>
            <a:pPr marL="400050" lvl="1" indent="0">
              <a:buNone/>
            </a:pPr>
            <a:r>
              <a:rPr lang="en-US" sz="2000" dirty="0">
                <a:solidFill>
                  <a:schemeClr val="tx2"/>
                </a:solidFill>
              </a:rPr>
              <a:t>Inventory is limited – not possible to replace all traps yet</a:t>
            </a:r>
            <a:r>
              <a:rPr lang="en-US" sz="2000" dirty="0">
                <a:solidFill>
                  <a:schemeClr val="tx2"/>
                </a:solidFill>
              </a:rPr>
              <a:t>.</a:t>
            </a:r>
            <a:endParaRPr lang="en-US" sz="2000" dirty="0">
              <a:solidFill>
                <a:schemeClr val="tx2"/>
              </a:solidFill>
            </a:endParaRPr>
          </a:p>
          <a:p>
            <a:pPr marL="400050" lvl="1" indent="0">
              <a:buNone/>
            </a:pPr>
            <a:endParaRPr lang="en-US" sz="1900" dirty="0">
              <a:solidFill>
                <a:schemeClr val="tx2"/>
              </a:solidFill>
            </a:endParaRPr>
          </a:p>
        </p:txBody>
      </p:sp>
    </p:spTree>
    <p:extLst>
      <p:ext uri="{BB962C8B-B14F-4D97-AF65-F5344CB8AC3E}">
        <p14:creationId xmlns:p14="http://schemas.microsoft.com/office/powerpoint/2010/main" val="9064397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Fluon-coated traps</a:t>
            </a:r>
            <a:endParaRPr lang="en-US" dirty="0"/>
          </a:p>
        </p:txBody>
      </p:sp>
      <p:sp>
        <p:nvSpPr>
          <p:cNvPr id="3" name="Content Placeholder 2"/>
          <p:cNvSpPr>
            <a:spLocks noGrp="1"/>
          </p:cNvSpPr>
          <p:nvPr>
            <p:ph idx="1"/>
          </p:nvPr>
        </p:nvSpPr>
        <p:spPr>
          <a:xfrm>
            <a:off x="1981200" y="1625046"/>
            <a:ext cx="8077200" cy="4577318"/>
          </a:xfrm>
        </p:spPr>
        <p:txBody>
          <a:bodyPr>
            <a:normAutofit/>
          </a:bodyPr>
          <a:lstStyle/>
          <a:p>
            <a:pPr marL="0" indent="0">
              <a:buNone/>
            </a:pPr>
            <a:r>
              <a:rPr lang="en-US" sz="2000" dirty="0"/>
              <a:t>Fluon-coated cross vane panel </a:t>
            </a:r>
            <a:r>
              <a:rPr lang="en-US" sz="2000" dirty="0"/>
              <a:t>traps</a:t>
            </a:r>
          </a:p>
          <a:p>
            <a:r>
              <a:rPr lang="en-US" sz="1900" dirty="0">
                <a:solidFill>
                  <a:schemeClr val="tx2"/>
                </a:solidFill>
              </a:rPr>
              <a:t>2019 orders will receive fluon-coated cross vane panel traps</a:t>
            </a:r>
          </a:p>
          <a:p>
            <a:r>
              <a:rPr lang="en-US" sz="1900" dirty="0">
                <a:solidFill>
                  <a:schemeClr val="tx2"/>
                </a:solidFill>
              </a:rPr>
              <a:t>Required for </a:t>
            </a:r>
            <a:r>
              <a:rPr lang="en-US" sz="1900" i="1" dirty="0">
                <a:solidFill>
                  <a:schemeClr val="tx2"/>
                </a:solidFill>
              </a:rPr>
              <a:t>Callidiellum villosulum </a:t>
            </a:r>
            <a:r>
              <a:rPr lang="en-US" sz="1900" dirty="0">
                <a:solidFill>
                  <a:schemeClr val="tx2"/>
                </a:solidFill>
              </a:rPr>
              <a:t>(brown fir longhorned beetle) and </a:t>
            </a:r>
            <a:r>
              <a:rPr lang="en-US" sz="1900" i="1" dirty="0">
                <a:solidFill>
                  <a:schemeClr val="tx2"/>
                </a:solidFill>
              </a:rPr>
              <a:t>Trichoferus campestris </a:t>
            </a:r>
            <a:r>
              <a:rPr lang="en-US" sz="1900" dirty="0">
                <a:solidFill>
                  <a:schemeClr val="tx2"/>
                </a:solidFill>
              </a:rPr>
              <a:t>(velvet longhorned beetle).</a:t>
            </a:r>
          </a:p>
          <a:p>
            <a:pPr lvl="1"/>
            <a:r>
              <a:rPr lang="en-US" sz="1900" i="1" dirty="0">
                <a:solidFill>
                  <a:schemeClr val="tx2"/>
                </a:solidFill>
              </a:rPr>
              <a:t>May order new traps if surveying for these targets</a:t>
            </a:r>
          </a:p>
          <a:p>
            <a:r>
              <a:rPr lang="en-US" sz="1900" dirty="0">
                <a:solidFill>
                  <a:schemeClr val="tx2"/>
                </a:solidFill>
              </a:rPr>
              <a:t>Other targets, continue to use the traps you have if in good condition. </a:t>
            </a:r>
          </a:p>
          <a:p>
            <a:pPr marL="0" indent="0">
              <a:buNone/>
            </a:pPr>
            <a:endParaRPr lang="en-US" sz="800" i="1" dirty="0"/>
          </a:p>
          <a:p>
            <a:pPr marL="0" indent="0">
              <a:buNone/>
            </a:pPr>
            <a:r>
              <a:rPr lang="en-US" sz="2200" dirty="0"/>
              <a:t>Fluon-coated </a:t>
            </a:r>
            <a:r>
              <a:rPr lang="en-US" sz="2200" dirty="0"/>
              <a:t>multi-funnel traps</a:t>
            </a:r>
            <a:endParaRPr lang="en-US" sz="2200" dirty="0"/>
          </a:p>
          <a:p>
            <a:pPr fontAlgn="ctr"/>
            <a:r>
              <a:rPr lang="en-US" sz="1900" dirty="0">
                <a:solidFill>
                  <a:schemeClr val="tx2"/>
                </a:solidFill>
              </a:rPr>
              <a:t>Deplete untreated stock first. 2019 orders will likely receive </a:t>
            </a:r>
            <a:r>
              <a:rPr lang="en-US" sz="1900" u="sng" dirty="0">
                <a:solidFill>
                  <a:schemeClr val="tx2"/>
                </a:solidFill>
              </a:rPr>
              <a:t>uncoated</a:t>
            </a:r>
            <a:r>
              <a:rPr lang="en-US" sz="1900" dirty="0">
                <a:solidFill>
                  <a:schemeClr val="tx2"/>
                </a:solidFill>
              </a:rPr>
              <a:t> multi-funnel traps. </a:t>
            </a:r>
          </a:p>
          <a:p>
            <a:pPr fontAlgn="ctr"/>
            <a:r>
              <a:rPr lang="en-US" sz="1900" dirty="0">
                <a:solidFill>
                  <a:schemeClr val="tx2"/>
                </a:solidFill>
              </a:rPr>
              <a:t>Not required for any CAPS pests at this time. Continue to use the traps you have if in good condition.</a:t>
            </a:r>
          </a:p>
        </p:txBody>
      </p:sp>
    </p:spTree>
    <p:extLst>
      <p:ext uri="{BB962C8B-B14F-4D97-AF65-F5344CB8AC3E}">
        <p14:creationId xmlns:p14="http://schemas.microsoft.com/office/powerpoint/2010/main" val="35103926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i="1" dirty="0" smtClean="0"/>
              <a:t>Callidiellum villosulum </a:t>
            </a:r>
            <a:r>
              <a:rPr lang="en-US" dirty="0"/>
              <a:t>(brown fir </a:t>
            </a:r>
            <a:r>
              <a:rPr lang="en-US" dirty="0" err="1"/>
              <a:t>longhorned</a:t>
            </a:r>
            <a:r>
              <a:rPr lang="en-US" dirty="0"/>
              <a:t> beetle) </a:t>
            </a:r>
          </a:p>
        </p:txBody>
      </p:sp>
      <p:sp>
        <p:nvSpPr>
          <p:cNvPr id="3" name="Content Placeholder 2"/>
          <p:cNvSpPr>
            <a:spLocks noGrp="1"/>
          </p:cNvSpPr>
          <p:nvPr>
            <p:ph idx="1"/>
          </p:nvPr>
        </p:nvSpPr>
        <p:spPr>
          <a:xfrm>
            <a:off x="1981200" y="1625046"/>
            <a:ext cx="8077200" cy="4577318"/>
          </a:xfrm>
        </p:spPr>
        <p:txBody>
          <a:bodyPr>
            <a:normAutofit/>
          </a:bodyPr>
          <a:lstStyle/>
          <a:p>
            <a:pPr marL="0" indent="0" fontAlgn="ctr">
              <a:buNone/>
            </a:pPr>
            <a:r>
              <a:rPr lang="en-US" sz="1900" i="1" dirty="0">
                <a:solidFill>
                  <a:schemeClr val="tx2"/>
                </a:solidFill>
              </a:rPr>
              <a:t>Callidiellum </a:t>
            </a:r>
            <a:r>
              <a:rPr lang="en-US" sz="1900" dirty="0">
                <a:solidFill>
                  <a:schemeClr val="tx2"/>
                </a:solidFill>
              </a:rPr>
              <a:t>Lure available for 2019</a:t>
            </a:r>
          </a:p>
          <a:p>
            <a:pPr marL="0" indent="0" fontAlgn="ctr">
              <a:buNone/>
            </a:pPr>
            <a:endParaRPr lang="en-US" sz="1900" dirty="0">
              <a:solidFill>
                <a:schemeClr val="tx2"/>
              </a:solidFill>
            </a:endParaRPr>
          </a:p>
          <a:p>
            <a:pPr marL="0" indent="0" fontAlgn="ctr">
              <a:buNone/>
            </a:pPr>
            <a:r>
              <a:rPr lang="en-US" sz="1900" dirty="0">
                <a:solidFill>
                  <a:schemeClr val="tx2"/>
                </a:solidFill>
              </a:rPr>
              <a:t>Approved survey method:</a:t>
            </a:r>
          </a:p>
          <a:p>
            <a:pPr fontAlgn="ctr"/>
            <a:r>
              <a:rPr lang="en-US" sz="1900" dirty="0">
                <a:solidFill>
                  <a:schemeClr val="tx2"/>
                </a:solidFill>
              </a:rPr>
              <a:t>Lure: </a:t>
            </a:r>
            <a:r>
              <a:rPr lang="en-US" sz="1900" i="1" dirty="0">
                <a:solidFill>
                  <a:schemeClr val="tx2"/>
                </a:solidFill>
              </a:rPr>
              <a:t>Callidiellum </a:t>
            </a:r>
            <a:r>
              <a:rPr lang="en-US" sz="1900" dirty="0">
                <a:solidFill>
                  <a:schemeClr val="tx2"/>
                </a:solidFill>
              </a:rPr>
              <a:t>Lure</a:t>
            </a:r>
          </a:p>
          <a:p>
            <a:pPr fontAlgn="ctr"/>
            <a:r>
              <a:rPr lang="en-US" sz="1900" dirty="0">
                <a:solidFill>
                  <a:schemeClr val="tx2"/>
                </a:solidFill>
              </a:rPr>
              <a:t>Trap: Cross </a:t>
            </a:r>
            <a:r>
              <a:rPr lang="en-US" sz="1900" dirty="0">
                <a:solidFill>
                  <a:schemeClr val="tx2"/>
                </a:solidFill>
              </a:rPr>
              <a:t>Vane Panel Trap, Black</a:t>
            </a:r>
            <a:r>
              <a:rPr lang="en-US" sz="1900" dirty="0">
                <a:solidFill>
                  <a:schemeClr val="tx2"/>
                </a:solidFill>
              </a:rPr>
              <a:t>*</a:t>
            </a:r>
            <a:endParaRPr lang="en-US" sz="1900" dirty="0">
              <a:solidFill>
                <a:schemeClr val="tx2"/>
              </a:solidFill>
            </a:endParaRPr>
          </a:p>
          <a:p>
            <a:pPr marL="0" indent="0" fontAlgn="ctr">
              <a:buNone/>
            </a:pPr>
            <a:endParaRPr lang="en-US" sz="1900" dirty="0">
              <a:solidFill>
                <a:schemeClr val="tx2"/>
              </a:solidFill>
            </a:endParaRPr>
          </a:p>
          <a:p>
            <a:pPr marL="0" indent="0" fontAlgn="ctr">
              <a:buNone/>
            </a:pPr>
            <a:r>
              <a:rPr lang="en-US" sz="1900" dirty="0">
                <a:solidFill>
                  <a:schemeClr val="tx2"/>
                </a:solidFill>
              </a:rPr>
              <a:t>Effective </a:t>
            </a:r>
            <a:r>
              <a:rPr lang="en-US" sz="1900" dirty="0">
                <a:solidFill>
                  <a:schemeClr val="tx2"/>
                </a:solidFill>
              </a:rPr>
              <a:t>for </a:t>
            </a:r>
            <a:r>
              <a:rPr lang="en-US" sz="1900" i="1" dirty="0">
                <a:solidFill>
                  <a:schemeClr val="tx2"/>
                </a:solidFill>
              </a:rPr>
              <a:t>Callidiellum villosulum </a:t>
            </a:r>
            <a:r>
              <a:rPr lang="en-US" sz="1900" dirty="0">
                <a:solidFill>
                  <a:schemeClr val="tx2"/>
                </a:solidFill>
              </a:rPr>
              <a:t>(target pest) and </a:t>
            </a:r>
            <a:r>
              <a:rPr lang="en-US" sz="1900" i="1" dirty="0">
                <a:solidFill>
                  <a:schemeClr val="tx2"/>
                </a:solidFill>
              </a:rPr>
              <a:t>C. </a:t>
            </a:r>
            <a:r>
              <a:rPr lang="en-US" sz="1900" i="1" dirty="0">
                <a:solidFill>
                  <a:schemeClr val="tx2"/>
                </a:solidFill>
              </a:rPr>
              <a:t>rufipenne </a:t>
            </a:r>
            <a:r>
              <a:rPr lang="en-US" sz="1900" dirty="0">
                <a:solidFill>
                  <a:schemeClr val="tx2"/>
                </a:solidFill>
              </a:rPr>
              <a:t>(Japanese cedar longhorned beetle)</a:t>
            </a:r>
          </a:p>
          <a:p>
            <a:pPr marL="0" indent="0" fontAlgn="ctr">
              <a:buNone/>
            </a:pPr>
            <a:endParaRPr lang="en-US" sz="1900" dirty="0">
              <a:solidFill>
                <a:schemeClr val="tx2"/>
              </a:solidFill>
            </a:endParaRPr>
          </a:p>
          <a:p>
            <a:pPr marL="0" indent="0" fontAlgn="ctr">
              <a:buNone/>
            </a:pPr>
            <a:r>
              <a:rPr lang="en-US" sz="1800" dirty="0">
                <a:solidFill>
                  <a:schemeClr val="tx2"/>
                </a:solidFill>
              </a:rPr>
              <a:t>*treated with </a:t>
            </a:r>
            <a:r>
              <a:rPr lang="en-US" sz="1800" dirty="0">
                <a:solidFill>
                  <a:schemeClr val="tx2"/>
                </a:solidFill>
              </a:rPr>
              <a:t>fluoropolymer</a:t>
            </a:r>
            <a:endParaRPr lang="en-US" sz="1800" dirty="0">
              <a:solidFill>
                <a:schemeClr val="tx2"/>
              </a:solidFill>
            </a:endParaRPr>
          </a:p>
        </p:txBody>
      </p:sp>
    </p:spTree>
    <p:extLst>
      <p:ext uri="{BB962C8B-B14F-4D97-AF65-F5344CB8AC3E}">
        <p14:creationId xmlns:p14="http://schemas.microsoft.com/office/powerpoint/2010/main" val="423831737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i="1" dirty="0" err="1"/>
              <a:t>Trichoferus</a:t>
            </a:r>
            <a:r>
              <a:rPr lang="en-US" i="1" dirty="0"/>
              <a:t> </a:t>
            </a:r>
            <a:r>
              <a:rPr lang="en-US" i="1" dirty="0" err="1"/>
              <a:t>campestris</a:t>
            </a:r>
            <a:r>
              <a:rPr lang="en-US" i="1" dirty="0"/>
              <a:t> </a:t>
            </a:r>
            <a:r>
              <a:rPr lang="en-US" dirty="0" smtClean="0"/>
              <a:t>(velvet </a:t>
            </a:r>
            <a:r>
              <a:rPr lang="en-US" dirty="0" err="1" smtClean="0"/>
              <a:t>longhorned</a:t>
            </a:r>
            <a:r>
              <a:rPr lang="en-US" dirty="0" smtClean="0"/>
              <a:t> beetle)</a:t>
            </a:r>
            <a:endParaRPr lang="en-US" dirty="0"/>
          </a:p>
        </p:txBody>
      </p:sp>
      <p:sp>
        <p:nvSpPr>
          <p:cNvPr id="3" name="Content Placeholder 2"/>
          <p:cNvSpPr>
            <a:spLocks noGrp="1"/>
          </p:cNvSpPr>
          <p:nvPr>
            <p:ph idx="1"/>
          </p:nvPr>
        </p:nvSpPr>
        <p:spPr>
          <a:xfrm>
            <a:off x="1981200" y="1625046"/>
            <a:ext cx="8077200" cy="4577318"/>
          </a:xfrm>
        </p:spPr>
        <p:txBody>
          <a:bodyPr>
            <a:normAutofit/>
          </a:bodyPr>
          <a:lstStyle/>
          <a:p>
            <a:pPr marL="0" indent="0">
              <a:buNone/>
            </a:pPr>
            <a:r>
              <a:rPr lang="en-US" sz="2000" dirty="0" err="1">
                <a:solidFill>
                  <a:schemeClr val="tx2"/>
                </a:solidFill>
              </a:rPr>
              <a:t>Trichoferone</a:t>
            </a:r>
            <a:r>
              <a:rPr lang="en-US" sz="2000" dirty="0">
                <a:solidFill>
                  <a:schemeClr val="tx2"/>
                </a:solidFill>
              </a:rPr>
              <a:t> lure will be available for 2019</a:t>
            </a:r>
          </a:p>
          <a:p>
            <a:pPr marL="0" indent="0">
              <a:buNone/>
            </a:pPr>
            <a:endParaRPr lang="en-US" sz="2000" dirty="0">
              <a:solidFill>
                <a:schemeClr val="tx2"/>
              </a:solidFill>
            </a:endParaRPr>
          </a:p>
          <a:p>
            <a:pPr marL="0" indent="0">
              <a:buNone/>
            </a:pPr>
            <a:r>
              <a:rPr lang="en-US" sz="2000" dirty="0">
                <a:solidFill>
                  <a:schemeClr val="tx2"/>
                </a:solidFill>
              </a:rPr>
              <a:t>Approved survey method:</a:t>
            </a:r>
          </a:p>
          <a:p>
            <a:pPr marL="400050" lvl="1" indent="0">
              <a:buNone/>
            </a:pPr>
            <a:r>
              <a:rPr lang="en-US" sz="2000" dirty="0">
                <a:solidFill>
                  <a:schemeClr val="tx2"/>
                </a:solidFill>
              </a:rPr>
              <a:t>2019</a:t>
            </a:r>
          </a:p>
          <a:p>
            <a:pPr lvl="1">
              <a:buFont typeface="Courier New" panose="02070309020205020404" pitchFamily="49" charset="0"/>
              <a:buChar char="o"/>
            </a:pPr>
            <a:r>
              <a:rPr lang="en-US" sz="2000" dirty="0">
                <a:solidFill>
                  <a:schemeClr val="tx2"/>
                </a:solidFill>
              </a:rPr>
              <a:t>Lure: Ethanol </a:t>
            </a:r>
            <a:r>
              <a:rPr lang="en-US" sz="2000" u="sng" dirty="0">
                <a:solidFill>
                  <a:schemeClr val="tx2"/>
                </a:solidFill>
              </a:rPr>
              <a:t>or</a:t>
            </a:r>
            <a:r>
              <a:rPr lang="en-US" sz="2000" dirty="0">
                <a:solidFill>
                  <a:schemeClr val="tx2"/>
                </a:solidFill>
              </a:rPr>
              <a:t> </a:t>
            </a:r>
            <a:r>
              <a:rPr lang="en-US" sz="2000" dirty="0" err="1">
                <a:solidFill>
                  <a:schemeClr val="tx2"/>
                </a:solidFill>
              </a:rPr>
              <a:t>Trichoferone</a:t>
            </a:r>
            <a:endParaRPr lang="en-US" sz="2000" dirty="0">
              <a:solidFill>
                <a:schemeClr val="tx2"/>
              </a:solidFill>
            </a:endParaRPr>
          </a:p>
          <a:p>
            <a:pPr lvl="1">
              <a:buFont typeface="Courier New" panose="02070309020205020404" pitchFamily="49" charset="0"/>
              <a:buChar char="o"/>
            </a:pPr>
            <a:r>
              <a:rPr lang="en-US" sz="2000" dirty="0">
                <a:solidFill>
                  <a:schemeClr val="tx2"/>
                </a:solidFill>
              </a:rPr>
              <a:t>Cross </a:t>
            </a:r>
            <a:r>
              <a:rPr lang="en-US" sz="2000" dirty="0">
                <a:solidFill>
                  <a:schemeClr val="tx2"/>
                </a:solidFill>
              </a:rPr>
              <a:t>Vane Panel Trap, Black</a:t>
            </a:r>
            <a:r>
              <a:rPr lang="en-US" sz="2000" dirty="0">
                <a:solidFill>
                  <a:schemeClr val="tx2"/>
                </a:solidFill>
              </a:rPr>
              <a:t>*</a:t>
            </a:r>
          </a:p>
          <a:p>
            <a:pPr marL="400050" lvl="1" indent="0">
              <a:buNone/>
            </a:pPr>
            <a:r>
              <a:rPr lang="en-US" sz="2000" dirty="0">
                <a:solidFill>
                  <a:schemeClr val="tx2"/>
                </a:solidFill>
              </a:rPr>
              <a:t>2020</a:t>
            </a:r>
          </a:p>
          <a:p>
            <a:pPr lvl="1">
              <a:buFont typeface="Courier New" panose="02070309020205020404" pitchFamily="49" charset="0"/>
              <a:buChar char="o"/>
            </a:pPr>
            <a:r>
              <a:rPr lang="en-US" sz="2000" dirty="0">
                <a:solidFill>
                  <a:schemeClr val="tx2"/>
                </a:solidFill>
              </a:rPr>
              <a:t>Lure: </a:t>
            </a:r>
            <a:r>
              <a:rPr lang="en-US" sz="2000" dirty="0" err="1">
                <a:solidFill>
                  <a:schemeClr val="tx2"/>
                </a:solidFill>
              </a:rPr>
              <a:t>Trichoferone</a:t>
            </a:r>
            <a:endParaRPr lang="en-US" sz="2000" dirty="0">
              <a:solidFill>
                <a:schemeClr val="tx2"/>
              </a:solidFill>
            </a:endParaRPr>
          </a:p>
          <a:p>
            <a:pPr lvl="1">
              <a:buFont typeface="Courier New" panose="02070309020205020404" pitchFamily="49" charset="0"/>
              <a:buChar char="o"/>
            </a:pPr>
            <a:r>
              <a:rPr lang="en-US" sz="2000" dirty="0">
                <a:solidFill>
                  <a:schemeClr val="tx2"/>
                </a:solidFill>
              </a:rPr>
              <a:t>Cross Vane Panel Trap, Black* </a:t>
            </a:r>
            <a:endParaRPr lang="en-US" sz="2000" dirty="0">
              <a:solidFill>
                <a:schemeClr val="tx2"/>
              </a:solidFill>
            </a:endParaRPr>
          </a:p>
          <a:p>
            <a:pPr lvl="1">
              <a:buFont typeface="Courier New" panose="02070309020205020404" pitchFamily="49" charset="0"/>
              <a:buChar char="o"/>
            </a:pPr>
            <a:endParaRPr lang="en-US" sz="2000" dirty="0">
              <a:solidFill>
                <a:schemeClr val="tx2"/>
              </a:solidFill>
            </a:endParaRPr>
          </a:p>
          <a:p>
            <a:pPr marL="457200" lvl="1" indent="0">
              <a:buNone/>
            </a:pPr>
            <a:r>
              <a:rPr lang="en-US" sz="2000" dirty="0">
                <a:solidFill>
                  <a:schemeClr val="tx2"/>
                </a:solidFill>
              </a:rPr>
              <a:t>*treated with </a:t>
            </a:r>
            <a:r>
              <a:rPr lang="en-US" sz="2000" dirty="0">
                <a:solidFill>
                  <a:schemeClr val="tx2"/>
                </a:solidFill>
              </a:rPr>
              <a:t>fluoropolymer</a:t>
            </a:r>
            <a:endParaRPr lang="en-US" sz="2000" dirty="0">
              <a:solidFill>
                <a:schemeClr val="tx2"/>
              </a:solidFill>
            </a:endParaRPr>
          </a:p>
        </p:txBody>
      </p:sp>
      <p:sp>
        <p:nvSpPr>
          <p:cNvPr id="2" name="Explosion 1 1"/>
          <p:cNvSpPr/>
          <p:nvPr/>
        </p:nvSpPr>
        <p:spPr>
          <a:xfrm>
            <a:off x="6934200" y="1828800"/>
            <a:ext cx="3505200" cy="3352800"/>
          </a:xfrm>
          <a:prstGeom prst="irregularSeal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a:solidFill>
                  <a:prstClr val="white"/>
                </a:solidFill>
              </a:rPr>
              <a:t>On the shelf </a:t>
            </a:r>
          </a:p>
          <a:p>
            <a:pPr algn="ctr"/>
            <a:r>
              <a:rPr lang="en-US" sz="2400" b="1" dirty="0">
                <a:solidFill>
                  <a:prstClr val="white"/>
                </a:solidFill>
              </a:rPr>
              <a:t>this </a:t>
            </a:r>
          </a:p>
          <a:p>
            <a:pPr algn="ctr"/>
            <a:r>
              <a:rPr lang="en-US" sz="2400" b="1" dirty="0">
                <a:solidFill>
                  <a:prstClr val="white"/>
                </a:solidFill>
              </a:rPr>
              <a:t>week!</a:t>
            </a:r>
          </a:p>
        </p:txBody>
      </p:sp>
    </p:spTree>
    <p:extLst>
      <p:ext uri="{BB962C8B-B14F-4D97-AF65-F5344CB8AC3E}">
        <p14:creationId xmlns:p14="http://schemas.microsoft.com/office/powerpoint/2010/main" val="117086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i="1" dirty="0" err="1" smtClean="0"/>
              <a:t>Chilo</a:t>
            </a:r>
            <a:r>
              <a:rPr lang="en-US" i="1" dirty="0" smtClean="0"/>
              <a:t> </a:t>
            </a:r>
            <a:r>
              <a:rPr lang="en-US" i="1" dirty="0" err="1" smtClean="0"/>
              <a:t>partellus</a:t>
            </a:r>
            <a:r>
              <a:rPr lang="en-US" i="1" dirty="0" smtClean="0"/>
              <a:t> </a:t>
            </a:r>
            <a:r>
              <a:rPr lang="en-US" dirty="0" smtClean="0"/>
              <a:t>(spotted stem borer)</a:t>
            </a:r>
            <a:endParaRPr lang="en-US" dirty="0"/>
          </a:p>
        </p:txBody>
      </p:sp>
      <p:sp>
        <p:nvSpPr>
          <p:cNvPr id="3" name="Content Placeholder 2"/>
          <p:cNvSpPr>
            <a:spLocks noGrp="1"/>
          </p:cNvSpPr>
          <p:nvPr>
            <p:ph idx="1"/>
          </p:nvPr>
        </p:nvSpPr>
        <p:spPr>
          <a:xfrm>
            <a:off x="1981200" y="1625046"/>
            <a:ext cx="8077200" cy="4577318"/>
          </a:xfrm>
        </p:spPr>
        <p:txBody>
          <a:bodyPr>
            <a:normAutofit/>
          </a:bodyPr>
          <a:lstStyle/>
          <a:p>
            <a:pPr marL="0" indent="0">
              <a:buNone/>
            </a:pPr>
            <a:r>
              <a:rPr lang="en-US" sz="2000" dirty="0">
                <a:solidFill>
                  <a:schemeClr val="tx2"/>
                </a:solidFill>
              </a:rPr>
              <a:t>New trap approved – effective 2019</a:t>
            </a:r>
          </a:p>
          <a:p>
            <a:pPr marL="400050" lvl="1" indent="0">
              <a:buNone/>
            </a:pPr>
            <a:endParaRPr lang="en-US" sz="2000" dirty="0">
              <a:solidFill>
                <a:schemeClr val="tx2"/>
              </a:solidFill>
            </a:endParaRPr>
          </a:p>
          <a:p>
            <a:pPr marL="400050" lvl="1" indent="0">
              <a:buNone/>
            </a:pPr>
            <a:r>
              <a:rPr lang="en-US" sz="2000" dirty="0">
                <a:solidFill>
                  <a:schemeClr val="tx2"/>
                </a:solidFill>
              </a:rPr>
              <a:t>Large </a:t>
            </a:r>
            <a:r>
              <a:rPr lang="en-US" sz="2000" dirty="0">
                <a:solidFill>
                  <a:schemeClr val="tx2"/>
                </a:solidFill>
              </a:rPr>
              <a:t>Plastic Delta Trap</a:t>
            </a:r>
            <a:endParaRPr lang="en-US" sz="2000" dirty="0">
              <a:solidFill>
                <a:schemeClr val="tx2"/>
              </a:solidFill>
            </a:endParaRPr>
          </a:p>
          <a:p>
            <a:pPr marL="0" indent="0">
              <a:buNone/>
            </a:pPr>
            <a:endParaRPr lang="en-US" sz="2000" dirty="0">
              <a:solidFill>
                <a:schemeClr val="tx2"/>
              </a:solidFill>
            </a:endParaRPr>
          </a:p>
          <a:p>
            <a:pPr marL="0" indent="0">
              <a:buNone/>
            </a:pPr>
            <a:r>
              <a:rPr lang="en-US" sz="2000" dirty="0">
                <a:solidFill>
                  <a:schemeClr val="tx2"/>
                </a:solidFill>
              </a:rPr>
              <a:t>Approved survey method:</a:t>
            </a:r>
          </a:p>
          <a:p>
            <a:pPr marL="400050" lvl="1" indent="0">
              <a:buNone/>
            </a:pPr>
            <a:r>
              <a:rPr lang="en-US" sz="2000" dirty="0">
                <a:solidFill>
                  <a:schemeClr val="tx2"/>
                </a:solidFill>
              </a:rPr>
              <a:t>Lure: </a:t>
            </a:r>
            <a:r>
              <a:rPr lang="en-US" sz="2000" i="1" dirty="0" err="1">
                <a:solidFill>
                  <a:schemeClr val="tx2"/>
                </a:solidFill>
              </a:rPr>
              <a:t>Chilo</a:t>
            </a:r>
            <a:r>
              <a:rPr lang="en-US" sz="2000" i="1" dirty="0">
                <a:solidFill>
                  <a:schemeClr val="tx2"/>
                </a:solidFill>
              </a:rPr>
              <a:t> </a:t>
            </a:r>
            <a:r>
              <a:rPr lang="en-US" sz="2000" i="1" dirty="0" err="1">
                <a:solidFill>
                  <a:schemeClr val="tx2"/>
                </a:solidFill>
              </a:rPr>
              <a:t>partellus</a:t>
            </a:r>
            <a:r>
              <a:rPr lang="en-US" sz="2000" dirty="0">
                <a:solidFill>
                  <a:schemeClr val="tx2"/>
                </a:solidFill>
              </a:rPr>
              <a:t> </a:t>
            </a:r>
            <a:r>
              <a:rPr lang="en-US" sz="2000" dirty="0">
                <a:solidFill>
                  <a:schemeClr val="tx2"/>
                </a:solidFill>
              </a:rPr>
              <a:t>Lure</a:t>
            </a:r>
          </a:p>
          <a:p>
            <a:pPr marL="400050" lvl="1" indent="0">
              <a:buNone/>
            </a:pPr>
            <a:r>
              <a:rPr lang="en-US" sz="2000" dirty="0">
                <a:solidFill>
                  <a:schemeClr val="tx2"/>
                </a:solidFill>
              </a:rPr>
              <a:t>Trap: </a:t>
            </a:r>
          </a:p>
          <a:p>
            <a:pPr lvl="1"/>
            <a:r>
              <a:rPr lang="en-US" sz="2000" dirty="0">
                <a:solidFill>
                  <a:schemeClr val="tx2"/>
                </a:solidFill>
              </a:rPr>
              <a:t>Wing </a:t>
            </a:r>
            <a:r>
              <a:rPr lang="en-US" sz="2000" dirty="0">
                <a:solidFill>
                  <a:schemeClr val="tx2"/>
                </a:solidFill>
              </a:rPr>
              <a:t>Trap Kit, </a:t>
            </a:r>
            <a:r>
              <a:rPr lang="en-US" sz="2000" dirty="0">
                <a:solidFill>
                  <a:schemeClr val="tx2"/>
                </a:solidFill>
              </a:rPr>
              <a:t>Paper or Plastic </a:t>
            </a:r>
            <a:endParaRPr lang="en-US" sz="2000" dirty="0">
              <a:solidFill>
                <a:schemeClr val="tx2"/>
              </a:solidFill>
            </a:endParaRPr>
          </a:p>
          <a:p>
            <a:pPr lvl="1"/>
            <a:r>
              <a:rPr lang="en-US" sz="2000" dirty="0">
                <a:solidFill>
                  <a:schemeClr val="tx2"/>
                </a:solidFill>
              </a:rPr>
              <a:t>Large </a:t>
            </a:r>
            <a:r>
              <a:rPr lang="en-US" sz="2000" dirty="0">
                <a:solidFill>
                  <a:schemeClr val="tx2"/>
                </a:solidFill>
              </a:rPr>
              <a:t>Plastic Delta Trap, </a:t>
            </a:r>
            <a:r>
              <a:rPr lang="en-US" sz="2000" dirty="0">
                <a:solidFill>
                  <a:schemeClr val="tx2"/>
                </a:solidFill>
              </a:rPr>
              <a:t>Orange, Red, or White </a:t>
            </a:r>
            <a:endParaRPr lang="en-US" sz="2000" dirty="0">
              <a:solidFill>
                <a:schemeClr val="tx2"/>
              </a:solidFill>
            </a:endParaRPr>
          </a:p>
          <a:p>
            <a:pPr marL="57150" indent="0">
              <a:buNone/>
            </a:pPr>
            <a:endParaRPr lang="en-US" sz="2000" dirty="0">
              <a:solidFill>
                <a:schemeClr val="tx2"/>
              </a:solidFill>
            </a:endParaRPr>
          </a:p>
          <a:p>
            <a:pPr marL="57150" indent="0">
              <a:buNone/>
            </a:pPr>
            <a:r>
              <a:rPr lang="en-US" sz="2000" dirty="0">
                <a:solidFill>
                  <a:schemeClr val="tx2"/>
                </a:solidFill>
              </a:rPr>
              <a:t>Delta trap </a:t>
            </a:r>
            <a:r>
              <a:rPr lang="en-US" sz="2000" dirty="0">
                <a:solidFill>
                  <a:schemeClr val="tx2"/>
                </a:solidFill>
              </a:rPr>
              <a:t>color or </a:t>
            </a:r>
            <a:r>
              <a:rPr lang="en-US" sz="2000" dirty="0">
                <a:solidFill>
                  <a:schemeClr val="tx2"/>
                </a:solidFill>
              </a:rPr>
              <a:t>wing trap material </a:t>
            </a:r>
            <a:r>
              <a:rPr lang="en-US" sz="2000" dirty="0">
                <a:solidFill>
                  <a:schemeClr val="tx2"/>
                </a:solidFill>
              </a:rPr>
              <a:t>(paper or plastic) is up to the State and does not affect trap efficacy for this species.  </a:t>
            </a:r>
          </a:p>
        </p:txBody>
      </p:sp>
    </p:spTree>
    <p:extLst>
      <p:ext uri="{BB962C8B-B14F-4D97-AF65-F5344CB8AC3E}">
        <p14:creationId xmlns:p14="http://schemas.microsoft.com/office/powerpoint/2010/main" val="6120428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i="1" dirty="0" err="1"/>
              <a:t>Epiphyas</a:t>
            </a:r>
            <a:r>
              <a:rPr lang="en-US" i="1" dirty="0"/>
              <a:t> </a:t>
            </a:r>
            <a:r>
              <a:rPr lang="en-US" i="1" dirty="0" err="1" smtClean="0"/>
              <a:t>postvittana</a:t>
            </a:r>
            <a:r>
              <a:rPr lang="en-US" dirty="0" smtClean="0"/>
              <a:t> (LBAM)</a:t>
            </a:r>
            <a:endParaRPr lang="en-US" dirty="0"/>
          </a:p>
        </p:txBody>
      </p:sp>
      <p:sp>
        <p:nvSpPr>
          <p:cNvPr id="3" name="Content Placeholder 2"/>
          <p:cNvSpPr>
            <a:spLocks noGrp="1"/>
          </p:cNvSpPr>
          <p:nvPr>
            <p:ph idx="1"/>
          </p:nvPr>
        </p:nvSpPr>
        <p:spPr>
          <a:xfrm>
            <a:off x="1981200" y="1625046"/>
            <a:ext cx="8077200" cy="4577318"/>
          </a:xfrm>
        </p:spPr>
        <p:txBody>
          <a:bodyPr>
            <a:normAutofit/>
          </a:bodyPr>
          <a:lstStyle/>
          <a:p>
            <a:pPr marL="0" indent="0">
              <a:buNone/>
            </a:pPr>
            <a:r>
              <a:rPr lang="en-US" sz="2000" dirty="0">
                <a:solidFill>
                  <a:schemeClr val="tx2"/>
                </a:solidFill>
              </a:rPr>
              <a:t>Light Brown Apple Moth (LBAM) </a:t>
            </a:r>
            <a:r>
              <a:rPr lang="en-US" sz="2000" dirty="0">
                <a:solidFill>
                  <a:schemeClr val="tx2"/>
                </a:solidFill>
              </a:rPr>
              <a:t>Program approved change in lure formulation </a:t>
            </a:r>
            <a:r>
              <a:rPr lang="en-US" sz="2000" dirty="0">
                <a:solidFill>
                  <a:schemeClr val="tx2"/>
                </a:solidFill>
              </a:rPr>
              <a:t>for </a:t>
            </a:r>
            <a:r>
              <a:rPr lang="en-US" sz="2000" i="1" dirty="0" err="1">
                <a:solidFill>
                  <a:schemeClr val="tx2"/>
                </a:solidFill>
              </a:rPr>
              <a:t>Epiphyas</a:t>
            </a:r>
            <a:r>
              <a:rPr lang="en-US" sz="2000" i="1" dirty="0">
                <a:solidFill>
                  <a:schemeClr val="tx2"/>
                </a:solidFill>
              </a:rPr>
              <a:t> </a:t>
            </a:r>
            <a:r>
              <a:rPr lang="en-US" sz="2000" i="1" dirty="0" err="1">
                <a:solidFill>
                  <a:schemeClr val="tx2"/>
                </a:solidFill>
              </a:rPr>
              <a:t>postvittana</a:t>
            </a:r>
            <a:r>
              <a:rPr lang="en-US" sz="2000" i="1" dirty="0">
                <a:solidFill>
                  <a:schemeClr val="tx2"/>
                </a:solidFill>
              </a:rPr>
              <a:t> </a:t>
            </a:r>
            <a:r>
              <a:rPr lang="en-US" sz="2000" dirty="0">
                <a:solidFill>
                  <a:schemeClr val="tx2"/>
                </a:solidFill>
              </a:rPr>
              <a:t>Lure</a:t>
            </a:r>
          </a:p>
          <a:p>
            <a:pPr marL="0" indent="0">
              <a:buNone/>
            </a:pPr>
            <a:endParaRPr lang="en-US" sz="2000" dirty="0">
              <a:solidFill>
                <a:schemeClr val="tx2"/>
              </a:solidFill>
            </a:endParaRPr>
          </a:p>
          <a:p>
            <a:pPr marL="0" indent="0">
              <a:buNone/>
            </a:pPr>
            <a:r>
              <a:rPr lang="en-US" sz="2000" dirty="0">
                <a:solidFill>
                  <a:schemeClr val="tx2"/>
                </a:solidFill>
              </a:rPr>
              <a:t>Previous lure was two-component pheromone blend.</a:t>
            </a:r>
          </a:p>
          <a:p>
            <a:pPr marL="0" indent="0">
              <a:buNone/>
            </a:pPr>
            <a:endParaRPr lang="en-US" sz="2000" dirty="0">
              <a:solidFill>
                <a:schemeClr val="tx2"/>
              </a:solidFill>
            </a:endParaRPr>
          </a:p>
          <a:p>
            <a:pPr marL="0" indent="0">
              <a:buNone/>
            </a:pPr>
            <a:r>
              <a:rPr lang="en-US" sz="2000" dirty="0">
                <a:solidFill>
                  <a:schemeClr val="tx2"/>
                </a:solidFill>
              </a:rPr>
              <a:t>Recent research shows four-component lure is more sensitive and may detect new LBAM populations at lower numbers. </a:t>
            </a:r>
          </a:p>
          <a:p>
            <a:pPr marL="400050" lvl="1" indent="0">
              <a:buNone/>
            </a:pPr>
            <a:r>
              <a:rPr lang="en-US" sz="2000" dirty="0">
                <a:solidFill>
                  <a:schemeClr val="tx2"/>
                </a:solidFill>
              </a:rPr>
              <a:t>CA and New Zealand trials: 2 – 5 x higher catch over two component. </a:t>
            </a:r>
          </a:p>
          <a:p>
            <a:pPr marL="0" indent="0">
              <a:buNone/>
            </a:pPr>
            <a:endParaRPr lang="en-US" sz="2000" dirty="0">
              <a:solidFill>
                <a:schemeClr val="tx2"/>
              </a:solidFill>
            </a:endParaRPr>
          </a:p>
          <a:p>
            <a:pPr marL="0" indent="0">
              <a:buNone/>
            </a:pPr>
            <a:r>
              <a:rPr lang="en-US" sz="2000" dirty="0">
                <a:solidFill>
                  <a:schemeClr val="tx2"/>
                </a:solidFill>
              </a:rPr>
              <a:t>FY19 and on, all </a:t>
            </a:r>
            <a:r>
              <a:rPr lang="en-US" sz="2000" i="1" dirty="0" err="1">
                <a:solidFill>
                  <a:schemeClr val="tx2"/>
                </a:solidFill>
              </a:rPr>
              <a:t>Epiphyas</a:t>
            </a:r>
            <a:r>
              <a:rPr lang="en-US" sz="2000" i="1" dirty="0">
                <a:solidFill>
                  <a:schemeClr val="tx2"/>
                </a:solidFill>
              </a:rPr>
              <a:t> </a:t>
            </a:r>
            <a:r>
              <a:rPr lang="en-US" sz="2000" i="1" dirty="0" err="1">
                <a:solidFill>
                  <a:schemeClr val="tx2"/>
                </a:solidFill>
              </a:rPr>
              <a:t>postvittana</a:t>
            </a:r>
            <a:r>
              <a:rPr lang="en-US" sz="2000" i="1" dirty="0">
                <a:solidFill>
                  <a:schemeClr val="tx2"/>
                </a:solidFill>
              </a:rPr>
              <a:t> </a:t>
            </a:r>
            <a:r>
              <a:rPr lang="en-US" sz="2000" dirty="0">
                <a:solidFill>
                  <a:schemeClr val="tx2"/>
                </a:solidFill>
              </a:rPr>
              <a:t>Lure</a:t>
            </a:r>
            <a:r>
              <a:rPr lang="en-US" sz="2000" dirty="0">
                <a:solidFill>
                  <a:schemeClr val="tx2"/>
                </a:solidFill>
              </a:rPr>
              <a:t> </a:t>
            </a:r>
            <a:r>
              <a:rPr lang="en-US" sz="2000" dirty="0">
                <a:solidFill>
                  <a:schemeClr val="tx2"/>
                </a:solidFill>
              </a:rPr>
              <a:t>ordered will contain the four-component </a:t>
            </a:r>
            <a:r>
              <a:rPr lang="en-US" sz="2000">
                <a:solidFill>
                  <a:schemeClr val="tx2"/>
                </a:solidFill>
              </a:rPr>
              <a:t>pheromone blend.</a:t>
            </a:r>
            <a:endParaRPr lang="en-US" sz="2000" dirty="0">
              <a:solidFill>
                <a:schemeClr val="tx2"/>
              </a:solidFill>
            </a:endParaRPr>
          </a:p>
        </p:txBody>
      </p:sp>
    </p:spTree>
    <p:extLst>
      <p:ext uri="{BB962C8B-B14F-4D97-AF65-F5344CB8AC3E}">
        <p14:creationId xmlns:p14="http://schemas.microsoft.com/office/powerpoint/2010/main" val="93843435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Plastic funnel insert </a:t>
            </a:r>
          </a:p>
        </p:txBody>
      </p:sp>
      <p:sp>
        <p:nvSpPr>
          <p:cNvPr id="3" name="Content Placeholder 2"/>
          <p:cNvSpPr>
            <a:spLocks noGrp="1"/>
          </p:cNvSpPr>
          <p:nvPr>
            <p:ph idx="1"/>
          </p:nvPr>
        </p:nvSpPr>
        <p:spPr>
          <a:xfrm>
            <a:off x="1981200" y="1625046"/>
            <a:ext cx="8153400" cy="4577318"/>
          </a:xfrm>
        </p:spPr>
        <p:txBody>
          <a:bodyPr>
            <a:normAutofit/>
          </a:bodyPr>
          <a:lstStyle/>
          <a:p>
            <a:pPr marL="0" indent="0">
              <a:buNone/>
            </a:pPr>
            <a:r>
              <a:rPr lang="en-US" sz="2000" i="1" dirty="0">
                <a:solidFill>
                  <a:schemeClr val="tx2"/>
                </a:solidFill>
              </a:rPr>
              <a:t>Dendrolimus </a:t>
            </a:r>
            <a:r>
              <a:rPr lang="en-US" sz="2000" i="1" dirty="0">
                <a:solidFill>
                  <a:schemeClr val="tx2"/>
                </a:solidFill>
              </a:rPr>
              <a:t>pini </a:t>
            </a:r>
            <a:r>
              <a:rPr lang="en-US" sz="2000" dirty="0">
                <a:solidFill>
                  <a:schemeClr val="tx2"/>
                </a:solidFill>
              </a:rPr>
              <a:t>(pine-tree lappet) and </a:t>
            </a:r>
            <a:r>
              <a:rPr lang="en-US" sz="2000" i="1" dirty="0">
                <a:solidFill>
                  <a:schemeClr val="tx2"/>
                </a:solidFill>
              </a:rPr>
              <a:t>D. sibiricus </a:t>
            </a:r>
            <a:r>
              <a:rPr lang="en-US" sz="2000" dirty="0">
                <a:solidFill>
                  <a:schemeClr val="tx2"/>
                </a:solidFill>
              </a:rPr>
              <a:t>(Siberian silk moth)</a:t>
            </a:r>
            <a:endParaRPr lang="en-US" sz="2000" i="1" dirty="0">
              <a:solidFill>
                <a:schemeClr val="tx2"/>
              </a:solidFill>
            </a:endParaRPr>
          </a:p>
          <a:p>
            <a:pPr marL="0" indent="0">
              <a:buNone/>
            </a:pPr>
            <a:endParaRPr lang="en-US" sz="2000" i="1" dirty="0">
              <a:solidFill>
                <a:schemeClr val="tx2"/>
              </a:solidFill>
            </a:endParaRPr>
          </a:p>
          <a:p>
            <a:pPr marL="0" indent="0">
              <a:buNone/>
            </a:pPr>
            <a:r>
              <a:rPr lang="en-US" sz="2000" dirty="0">
                <a:solidFill>
                  <a:schemeClr val="tx2"/>
                </a:solidFill>
              </a:rPr>
              <a:t>Modified milk carton trap + plastic funnel insert</a:t>
            </a:r>
          </a:p>
          <a:p>
            <a:pPr marL="0" indent="0">
              <a:buNone/>
            </a:pPr>
            <a:endParaRPr lang="en-US" sz="2000" dirty="0">
              <a:solidFill>
                <a:schemeClr val="tx2"/>
              </a:solidFill>
            </a:endParaRPr>
          </a:p>
          <a:p>
            <a:pPr marL="0" indent="0">
              <a:buNone/>
            </a:pPr>
            <a:r>
              <a:rPr lang="en-US" sz="2000" dirty="0">
                <a:solidFill>
                  <a:schemeClr val="tx2"/>
                </a:solidFill>
              </a:rPr>
              <a:t>Funnels are reusable</a:t>
            </a:r>
          </a:p>
          <a:p>
            <a:pPr marL="0" indent="0">
              <a:buNone/>
            </a:pPr>
            <a:endParaRPr lang="en-US" sz="2000" dirty="0">
              <a:solidFill>
                <a:schemeClr val="tx2"/>
              </a:solidFill>
            </a:endParaRPr>
          </a:p>
          <a:p>
            <a:pPr marL="0" indent="0">
              <a:buNone/>
            </a:pPr>
            <a:endParaRPr lang="en-US" sz="3200" dirty="0">
              <a:solidFill>
                <a:schemeClr val="tx2"/>
              </a:solidFill>
            </a:endParaRPr>
          </a:p>
        </p:txBody>
      </p:sp>
      <p:pic>
        <p:nvPicPr>
          <p:cNvPr id="1026" name="85C4A9C6-08F3-4022-8426-0BD97E173DBA" descr="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2341564"/>
            <a:ext cx="2895600"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xplosion 1 1"/>
          <p:cNvSpPr/>
          <p:nvPr/>
        </p:nvSpPr>
        <p:spPr>
          <a:xfrm>
            <a:off x="2133600" y="3581400"/>
            <a:ext cx="4495800" cy="2895600"/>
          </a:xfrm>
          <a:prstGeom prst="irregularSeal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a:solidFill>
                  <a:prstClr val="white"/>
                </a:solidFill>
              </a:rPr>
              <a:t>Available </a:t>
            </a:r>
          </a:p>
          <a:p>
            <a:pPr algn="ctr"/>
            <a:r>
              <a:rPr lang="en-US" sz="2400" b="1" dirty="0">
                <a:solidFill>
                  <a:prstClr val="white"/>
                </a:solidFill>
              </a:rPr>
              <a:t>to </a:t>
            </a:r>
          </a:p>
          <a:p>
            <a:pPr algn="ctr"/>
            <a:r>
              <a:rPr lang="en-US" sz="2400" b="1" dirty="0">
                <a:solidFill>
                  <a:prstClr val="white"/>
                </a:solidFill>
              </a:rPr>
              <a:t>order now! </a:t>
            </a:r>
          </a:p>
        </p:txBody>
      </p:sp>
    </p:spTree>
    <p:extLst>
      <p:ext uri="{BB962C8B-B14F-4D97-AF65-F5344CB8AC3E}">
        <p14:creationId xmlns:p14="http://schemas.microsoft.com/office/powerpoint/2010/main" val="4124177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09800" y="1828801"/>
            <a:ext cx="7772400" cy="1470025"/>
          </a:xfrm>
        </p:spPr>
        <p:txBody>
          <a:bodyPr>
            <a:noAutofit/>
          </a:bodyPr>
          <a:lstStyle/>
          <a:p>
            <a:pPr algn="ctr"/>
            <a:r>
              <a:rPr lang="en-US" sz="4800" dirty="0"/>
              <a:t>Research &amp; Methods Development</a:t>
            </a:r>
            <a:endParaRPr lang="en-US" sz="4800" dirty="0"/>
          </a:p>
        </p:txBody>
      </p:sp>
      <p:sp>
        <p:nvSpPr>
          <p:cNvPr id="7" name="Subtitle 4"/>
          <p:cNvSpPr>
            <a:spLocks noGrp="1"/>
          </p:cNvSpPr>
          <p:nvPr>
            <p:ph type="subTitle" idx="1"/>
          </p:nvPr>
        </p:nvSpPr>
        <p:spPr>
          <a:xfrm>
            <a:off x="1905000" y="3584575"/>
            <a:ext cx="8382000" cy="990600"/>
          </a:xfrm>
        </p:spPr>
        <p:txBody>
          <a:bodyPr numCol="1">
            <a:normAutofit/>
          </a:bodyPr>
          <a:lstStyle/>
          <a:p>
            <a:r>
              <a:rPr lang="en-US" sz="3200" dirty="0">
                <a:solidFill>
                  <a:schemeClr val="tx2"/>
                </a:solidFill>
              </a:rPr>
              <a:t>Update &amp; Needs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6941" y="4381500"/>
            <a:ext cx="3018118" cy="2286000"/>
          </a:xfrm>
          <a:prstGeom prst="rect">
            <a:avLst/>
          </a:prstGeom>
        </p:spPr>
      </p:pic>
    </p:spTree>
    <p:extLst>
      <p:ext uri="{BB962C8B-B14F-4D97-AF65-F5344CB8AC3E}">
        <p14:creationId xmlns:p14="http://schemas.microsoft.com/office/powerpoint/2010/main" val="10440404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6">
                    <a:lumMod val="75000"/>
                  </a:schemeClr>
                </a:solidFill>
              </a:rPr>
              <a:t>S&amp;T CAPS Support </a:t>
            </a:r>
            <a:endParaRPr lang="en-US" b="1" dirty="0">
              <a:solidFill>
                <a:schemeClr val="accent6">
                  <a:lumMod val="75000"/>
                </a:schemeClr>
              </a:solidFill>
            </a:endParaRPr>
          </a:p>
        </p:txBody>
      </p:sp>
      <p:sp>
        <p:nvSpPr>
          <p:cNvPr id="3" name="Content Placeholder 2"/>
          <p:cNvSpPr>
            <a:spLocks noGrp="1"/>
          </p:cNvSpPr>
          <p:nvPr>
            <p:ph idx="1"/>
          </p:nvPr>
        </p:nvSpPr>
        <p:spPr/>
        <p:txBody>
          <a:bodyPr/>
          <a:lstStyle/>
          <a:p>
            <a:r>
              <a:rPr lang="en-US" dirty="0" smtClean="0"/>
              <a:t>S&amp;T support for CAPS remains a shared activity across S&amp;T and includes PERAL, Otis and Beltsville labs</a:t>
            </a:r>
          </a:p>
          <a:p>
            <a:r>
              <a:rPr lang="en-US" dirty="0" smtClean="0"/>
              <a:t>In conjunction with the PDMT we revised the S&amp;T workflow to increase </a:t>
            </a:r>
            <a:r>
              <a:rPr lang="en-US" dirty="0"/>
              <a:t>efficiency </a:t>
            </a:r>
            <a:r>
              <a:rPr lang="en-US" dirty="0" smtClean="0"/>
              <a:t>and maximize </a:t>
            </a:r>
            <a:r>
              <a:rPr lang="en-US" dirty="0"/>
              <a:t>resources between PERAL, OTIS, </a:t>
            </a:r>
            <a:r>
              <a:rPr lang="en-US" dirty="0" smtClean="0"/>
              <a:t>Beltsville</a:t>
            </a:r>
          </a:p>
          <a:p>
            <a:r>
              <a:rPr lang="en-US" dirty="0"/>
              <a:t>We </a:t>
            </a:r>
            <a:r>
              <a:rPr lang="en-US" dirty="0" smtClean="0"/>
              <a:t>also revised the </a:t>
            </a:r>
            <a:r>
              <a:rPr lang="en-US" dirty="0"/>
              <a:t>internal process S&amp;T uses to determine if pests are appropriate for the priority pest list. </a:t>
            </a:r>
          </a:p>
          <a:p>
            <a:endParaRPr lang="en-US" dirty="0"/>
          </a:p>
          <a:p>
            <a:endParaRPr lang="en-US" dirty="0"/>
          </a:p>
          <a:p>
            <a:endParaRPr lang="en-US" dirty="0"/>
          </a:p>
        </p:txBody>
      </p:sp>
    </p:spTree>
    <p:extLst>
      <p:ext uri="{BB962C8B-B14F-4D97-AF65-F5344CB8AC3E}">
        <p14:creationId xmlns:p14="http://schemas.microsoft.com/office/powerpoint/2010/main" val="26398146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Screening Aids (7)</a:t>
            </a:r>
            <a:endParaRPr lang="en-US" dirty="0"/>
          </a:p>
        </p:txBody>
      </p:sp>
      <p:graphicFrame>
        <p:nvGraphicFramePr>
          <p:cNvPr id="4" name="Content Placeholder 3"/>
          <p:cNvGraphicFramePr>
            <a:graphicFrameLocks noGrp="1"/>
          </p:cNvGraphicFramePr>
          <p:nvPr>
            <p:ph idx="1"/>
            <p:extLst/>
          </p:nvPr>
        </p:nvGraphicFramePr>
        <p:xfrm>
          <a:off x="1981201" y="1724264"/>
          <a:ext cx="7924799" cy="4038596"/>
        </p:xfrm>
        <a:graphic>
          <a:graphicData uri="http://schemas.openxmlformats.org/drawingml/2006/table">
            <a:tbl>
              <a:tblPr firstRow="1" bandRow="1">
                <a:tableStyleId>{5C22544A-7EE6-4342-B048-85BDC9FD1C3A}</a:tableStyleId>
              </a:tblPr>
              <a:tblGrid>
                <a:gridCol w="2188191"/>
                <a:gridCol w="2868304"/>
                <a:gridCol w="2868304"/>
              </a:tblGrid>
              <a:tr h="312665">
                <a:tc>
                  <a:txBody>
                    <a:bodyPr/>
                    <a:lstStyle/>
                    <a:p>
                      <a:pPr marL="0" marR="0">
                        <a:spcBef>
                          <a:spcPts val="0"/>
                        </a:spcBef>
                        <a:spcAft>
                          <a:spcPts val="0"/>
                        </a:spcAft>
                      </a:pPr>
                      <a:r>
                        <a:rPr lang="en-US" sz="1600" dirty="0">
                          <a:effectLst/>
                          <a:latin typeface="Calibri Light" panose="020F0302020204030204" pitchFamily="34" charset="0"/>
                          <a:cs typeface="Calibri Light" panose="020F0302020204030204" pitchFamily="34" charset="0"/>
                        </a:rPr>
                        <a:t>Screening Aid</a:t>
                      </a:r>
                      <a:endParaRPr lang="en-US" sz="16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spcBef>
                          <a:spcPts val="0"/>
                        </a:spcBef>
                        <a:spcAft>
                          <a:spcPts val="0"/>
                        </a:spcAft>
                      </a:pPr>
                      <a:r>
                        <a:rPr lang="en-US" sz="1600">
                          <a:effectLst/>
                          <a:latin typeface="Calibri Light" panose="020F0302020204030204" pitchFamily="34" charset="0"/>
                          <a:cs typeface="Calibri Light" panose="020F0302020204030204" pitchFamily="34" charset="0"/>
                        </a:rPr>
                        <a:t>Associated Taxon</a:t>
                      </a:r>
                      <a:endParaRPr lang="en-US" sz="16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spcBef>
                          <a:spcPts val="0"/>
                        </a:spcBef>
                        <a:spcAft>
                          <a:spcPts val="0"/>
                        </a:spcAft>
                      </a:pPr>
                      <a:r>
                        <a:rPr lang="en-US" sz="1600">
                          <a:effectLst/>
                          <a:latin typeface="Calibri Light" panose="020F0302020204030204" pitchFamily="34" charset="0"/>
                          <a:cs typeface="Calibri Light" panose="020F0302020204030204" pitchFamily="34" charset="0"/>
                        </a:rPr>
                        <a:t>Common Name</a:t>
                      </a:r>
                      <a:endParaRPr lang="en-US" sz="16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r>
              <a:tr h="338721">
                <a:tc>
                  <a:txBody>
                    <a:bodyPr/>
                    <a:lstStyle/>
                    <a:p>
                      <a:pPr marL="0" marR="0">
                        <a:spcBef>
                          <a:spcPts val="0"/>
                        </a:spcBef>
                        <a:spcAft>
                          <a:spcPts val="0"/>
                        </a:spcAft>
                      </a:pPr>
                      <a:r>
                        <a:rPr lang="en-US" sz="1600">
                          <a:effectLst/>
                          <a:latin typeface="Calibri Light" panose="020F0302020204030204" pitchFamily="34" charset="0"/>
                          <a:cs typeface="Calibri Light" panose="020F0302020204030204" pitchFamily="34" charset="0"/>
                        </a:rPr>
                        <a:t>Aeolesthes sarta</a:t>
                      </a:r>
                      <a:endParaRPr lang="en-US" sz="16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spcBef>
                          <a:spcPts val="0"/>
                        </a:spcBef>
                        <a:spcAft>
                          <a:spcPts val="0"/>
                        </a:spcAft>
                      </a:pPr>
                      <a:r>
                        <a:rPr lang="en-US" sz="1600" dirty="0" err="1">
                          <a:effectLst/>
                          <a:latin typeface="Calibri Light" panose="020F0302020204030204" pitchFamily="34" charset="0"/>
                          <a:cs typeface="Calibri Light" panose="020F0302020204030204" pitchFamily="34" charset="0"/>
                        </a:rPr>
                        <a:t>Aeolesthes</a:t>
                      </a:r>
                      <a:r>
                        <a:rPr lang="en-US" sz="1600" dirty="0">
                          <a:effectLst/>
                          <a:latin typeface="Calibri Light" panose="020F0302020204030204" pitchFamily="34" charset="0"/>
                          <a:cs typeface="Calibri Light" panose="020F0302020204030204" pitchFamily="34" charset="0"/>
                        </a:rPr>
                        <a:t> </a:t>
                      </a:r>
                      <a:r>
                        <a:rPr lang="en-US" sz="1600" dirty="0" err="1" smtClean="0">
                          <a:effectLst/>
                          <a:latin typeface="Calibri Light" panose="020F0302020204030204" pitchFamily="34" charset="0"/>
                          <a:cs typeface="Calibri Light" panose="020F0302020204030204" pitchFamily="34" charset="0"/>
                        </a:rPr>
                        <a:t>sarta</a:t>
                      </a:r>
                      <a:r>
                        <a:rPr lang="en-US" sz="1600" dirty="0" smtClean="0">
                          <a:effectLst/>
                          <a:latin typeface="Calibri Light" panose="020F0302020204030204" pitchFamily="34" charset="0"/>
                          <a:cs typeface="Calibri Light" panose="020F0302020204030204" pitchFamily="34" charset="0"/>
                        </a:rPr>
                        <a:t>*</a:t>
                      </a:r>
                      <a:endParaRPr lang="en-US" sz="16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spcBef>
                          <a:spcPts val="0"/>
                        </a:spcBef>
                        <a:spcAft>
                          <a:spcPts val="0"/>
                        </a:spcAft>
                      </a:pPr>
                      <a:r>
                        <a:rPr lang="en-US" sz="1600">
                          <a:effectLst/>
                          <a:latin typeface="Calibri Light" panose="020F0302020204030204" pitchFamily="34" charset="0"/>
                          <a:cs typeface="Calibri Light" panose="020F0302020204030204" pitchFamily="34" charset="0"/>
                        </a:rPr>
                        <a:t>City longhorn beetle</a:t>
                      </a:r>
                      <a:endParaRPr lang="en-US" sz="16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r>
              <a:tr h="338721">
                <a:tc rowSpan="3">
                  <a:txBody>
                    <a:bodyPr/>
                    <a:lstStyle/>
                    <a:p>
                      <a:pPr marL="0" marR="0">
                        <a:spcBef>
                          <a:spcPts val="0"/>
                        </a:spcBef>
                        <a:spcAft>
                          <a:spcPts val="0"/>
                        </a:spcAft>
                      </a:pPr>
                      <a:r>
                        <a:rPr lang="en-US" sz="1600">
                          <a:effectLst/>
                          <a:latin typeface="Calibri Light" panose="020F0302020204030204" pitchFamily="34" charset="0"/>
                          <a:cs typeface="Calibri Light" panose="020F0302020204030204" pitchFamily="34" charset="0"/>
                        </a:rPr>
                        <a:t>Agrilus spp.</a:t>
                      </a:r>
                      <a:endParaRPr lang="en-US" sz="16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spcBef>
                          <a:spcPts val="0"/>
                        </a:spcBef>
                        <a:spcAft>
                          <a:spcPts val="0"/>
                        </a:spcAft>
                      </a:pPr>
                      <a:r>
                        <a:rPr lang="en-US" sz="1600" dirty="0" err="1">
                          <a:effectLst/>
                          <a:latin typeface="Calibri Light" panose="020F0302020204030204" pitchFamily="34" charset="0"/>
                          <a:cs typeface="Calibri Light" panose="020F0302020204030204" pitchFamily="34" charset="0"/>
                        </a:rPr>
                        <a:t>Agrilus</a:t>
                      </a:r>
                      <a:r>
                        <a:rPr lang="en-US" sz="1600" dirty="0">
                          <a:effectLst/>
                          <a:latin typeface="Calibri Light" panose="020F0302020204030204" pitchFamily="34" charset="0"/>
                          <a:cs typeface="Calibri Light" panose="020F0302020204030204" pitchFamily="34" charset="0"/>
                        </a:rPr>
                        <a:t> </a:t>
                      </a:r>
                      <a:r>
                        <a:rPr lang="en-US" sz="1600" dirty="0" err="1">
                          <a:effectLst/>
                          <a:latin typeface="Calibri Light" panose="020F0302020204030204" pitchFamily="34" charset="0"/>
                          <a:cs typeface="Calibri Light" panose="020F0302020204030204" pitchFamily="34" charset="0"/>
                        </a:rPr>
                        <a:t>auroguttatus</a:t>
                      </a:r>
                      <a:endParaRPr lang="en-US" sz="16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spcBef>
                          <a:spcPts val="0"/>
                        </a:spcBef>
                        <a:spcAft>
                          <a:spcPts val="0"/>
                        </a:spcAft>
                      </a:pPr>
                      <a:r>
                        <a:rPr lang="en-US" sz="1600">
                          <a:effectLst/>
                          <a:latin typeface="Calibri Light" panose="020F0302020204030204" pitchFamily="34" charset="0"/>
                          <a:cs typeface="Calibri Light" panose="020F0302020204030204" pitchFamily="34" charset="0"/>
                        </a:rPr>
                        <a:t>Goldspotted oak borer</a:t>
                      </a:r>
                      <a:endParaRPr lang="en-US" sz="16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r>
              <a:tr h="338721">
                <a:tc vMerge="1">
                  <a:txBody>
                    <a:bodyPr/>
                    <a:lstStyle/>
                    <a:p>
                      <a:endParaRPr lang="en-US"/>
                    </a:p>
                  </a:txBody>
                  <a:tcPr/>
                </a:tc>
                <a:tc>
                  <a:txBody>
                    <a:bodyPr/>
                    <a:lstStyle/>
                    <a:p>
                      <a:pPr marL="0" marR="0">
                        <a:spcBef>
                          <a:spcPts val="0"/>
                        </a:spcBef>
                        <a:spcAft>
                          <a:spcPts val="0"/>
                        </a:spcAft>
                      </a:pPr>
                      <a:r>
                        <a:rPr lang="en-US" sz="1600">
                          <a:effectLst/>
                          <a:latin typeface="Calibri Light" panose="020F0302020204030204" pitchFamily="34" charset="0"/>
                          <a:cs typeface="Calibri Light" panose="020F0302020204030204" pitchFamily="34" charset="0"/>
                        </a:rPr>
                        <a:t>Agrilus biguttatus</a:t>
                      </a:r>
                      <a:endParaRPr lang="en-US" sz="16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spcBef>
                          <a:spcPts val="0"/>
                        </a:spcBef>
                        <a:spcAft>
                          <a:spcPts val="0"/>
                        </a:spcAft>
                      </a:pPr>
                      <a:r>
                        <a:rPr lang="en-US" sz="1600">
                          <a:effectLst/>
                          <a:latin typeface="Calibri Light" panose="020F0302020204030204" pitchFamily="34" charset="0"/>
                          <a:cs typeface="Calibri Light" panose="020F0302020204030204" pitchFamily="34" charset="0"/>
                        </a:rPr>
                        <a:t>Oak splendor beetle</a:t>
                      </a:r>
                      <a:endParaRPr lang="en-US" sz="16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r>
              <a:tr h="338721">
                <a:tc vMerge="1">
                  <a:txBody>
                    <a:bodyPr/>
                    <a:lstStyle/>
                    <a:p>
                      <a:endParaRPr lang="en-US"/>
                    </a:p>
                  </a:txBody>
                  <a:tcPr/>
                </a:tc>
                <a:tc>
                  <a:txBody>
                    <a:bodyPr/>
                    <a:lstStyle/>
                    <a:p>
                      <a:pPr marL="0" marR="0">
                        <a:spcBef>
                          <a:spcPts val="0"/>
                        </a:spcBef>
                        <a:spcAft>
                          <a:spcPts val="0"/>
                        </a:spcAft>
                      </a:pPr>
                      <a:r>
                        <a:rPr lang="en-US" sz="1600">
                          <a:effectLst/>
                          <a:latin typeface="Calibri Light" panose="020F0302020204030204" pitchFamily="34" charset="0"/>
                          <a:cs typeface="Calibri Light" panose="020F0302020204030204" pitchFamily="34" charset="0"/>
                        </a:rPr>
                        <a:t>Agrilus planipennis</a:t>
                      </a:r>
                      <a:endParaRPr lang="en-US" sz="16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spcBef>
                          <a:spcPts val="0"/>
                        </a:spcBef>
                        <a:spcAft>
                          <a:spcPts val="0"/>
                        </a:spcAft>
                      </a:pPr>
                      <a:r>
                        <a:rPr lang="en-US" sz="1600">
                          <a:effectLst/>
                          <a:latin typeface="Calibri Light" panose="020F0302020204030204" pitchFamily="34" charset="0"/>
                          <a:cs typeface="Calibri Light" panose="020F0302020204030204" pitchFamily="34" charset="0"/>
                        </a:rPr>
                        <a:t>Emerald ash borer</a:t>
                      </a:r>
                      <a:endParaRPr lang="en-US" sz="16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r>
              <a:tr h="338721">
                <a:tc rowSpan="2">
                  <a:txBody>
                    <a:bodyPr/>
                    <a:lstStyle/>
                    <a:p>
                      <a:pPr marL="0" marR="0">
                        <a:spcBef>
                          <a:spcPts val="0"/>
                        </a:spcBef>
                        <a:spcAft>
                          <a:spcPts val="0"/>
                        </a:spcAft>
                      </a:pPr>
                      <a:r>
                        <a:rPr lang="en-US" sz="1600">
                          <a:effectLst/>
                          <a:latin typeface="Calibri Light" panose="020F0302020204030204" pitchFamily="34" charset="0"/>
                          <a:cs typeface="Calibri Light" panose="020F0302020204030204" pitchFamily="34" charset="0"/>
                        </a:rPr>
                        <a:t>Chlorophorus spp.</a:t>
                      </a:r>
                      <a:endParaRPr lang="en-US" sz="16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spcBef>
                          <a:spcPts val="0"/>
                        </a:spcBef>
                        <a:spcAft>
                          <a:spcPts val="0"/>
                        </a:spcAft>
                      </a:pPr>
                      <a:r>
                        <a:rPr lang="en-US" sz="1600" dirty="0" err="1">
                          <a:effectLst/>
                          <a:latin typeface="Calibri Light" panose="020F0302020204030204" pitchFamily="34" charset="0"/>
                          <a:cs typeface="Calibri Light" panose="020F0302020204030204" pitchFamily="34" charset="0"/>
                        </a:rPr>
                        <a:t>Chlorophorus</a:t>
                      </a:r>
                      <a:r>
                        <a:rPr lang="en-US" sz="1600" dirty="0">
                          <a:effectLst/>
                          <a:latin typeface="Calibri Light" panose="020F0302020204030204" pitchFamily="34" charset="0"/>
                          <a:cs typeface="Calibri Light" panose="020F0302020204030204" pitchFamily="34" charset="0"/>
                        </a:rPr>
                        <a:t> </a:t>
                      </a:r>
                      <a:r>
                        <a:rPr lang="en-US" sz="1600" dirty="0" err="1" smtClean="0">
                          <a:effectLst/>
                          <a:latin typeface="Calibri Light" panose="020F0302020204030204" pitchFamily="34" charset="0"/>
                          <a:cs typeface="Calibri Light" panose="020F0302020204030204" pitchFamily="34" charset="0"/>
                        </a:rPr>
                        <a:t>annularis</a:t>
                      </a:r>
                      <a:r>
                        <a:rPr lang="en-US" sz="1600" dirty="0" smtClean="0">
                          <a:effectLst/>
                          <a:latin typeface="Calibri Light" panose="020F0302020204030204" pitchFamily="34" charset="0"/>
                          <a:cs typeface="Calibri Light" panose="020F0302020204030204" pitchFamily="34" charset="0"/>
                        </a:rPr>
                        <a:t>*</a:t>
                      </a:r>
                      <a:endParaRPr lang="en-US" sz="16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spcBef>
                          <a:spcPts val="0"/>
                        </a:spcBef>
                        <a:spcAft>
                          <a:spcPts val="0"/>
                        </a:spcAft>
                      </a:pPr>
                      <a:r>
                        <a:rPr lang="en-US" sz="1600">
                          <a:effectLst/>
                          <a:latin typeface="Calibri Light" panose="020F0302020204030204" pitchFamily="34" charset="0"/>
                          <a:cs typeface="Calibri Light" panose="020F0302020204030204" pitchFamily="34" charset="0"/>
                        </a:rPr>
                        <a:t>Bamboo borer</a:t>
                      </a:r>
                      <a:endParaRPr lang="en-US" sz="16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r>
              <a:tr h="338721">
                <a:tc vMerge="1">
                  <a:txBody>
                    <a:bodyPr/>
                    <a:lstStyle/>
                    <a:p>
                      <a:endParaRPr lang="en-US"/>
                    </a:p>
                  </a:txBody>
                  <a:tcPr/>
                </a:tc>
                <a:tc>
                  <a:txBody>
                    <a:bodyPr/>
                    <a:lstStyle/>
                    <a:p>
                      <a:pPr marL="0" marR="0">
                        <a:spcBef>
                          <a:spcPts val="0"/>
                        </a:spcBef>
                        <a:spcAft>
                          <a:spcPts val="0"/>
                        </a:spcAft>
                      </a:pPr>
                      <a:r>
                        <a:rPr lang="en-US" sz="1600">
                          <a:effectLst/>
                          <a:latin typeface="Calibri Light" panose="020F0302020204030204" pitchFamily="34" charset="0"/>
                          <a:cs typeface="Calibri Light" panose="020F0302020204030204" pitchFamily="34" charset="0"/>
                        </a:rPr>
                        <a:t>Chlorophorus strobilicola</a:t>
                      </a:r>
                      <a:endParaRPr lang="en-US" sz="16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spcBef>
                          <a:spcPts val="0"/>
                        </a:spcBef>
                        <a:spcAft>
                          <a:spcPts val="0"/>
                        </a:spcAft>
                      </a:pPr>
                      <a:r>
                        <a:rPr lang="en-US" sz="1600">
                          <a:effectLst/>
                          <a:latin typeface="Calibri Light" panose="020F0302020204030204" pitchFamily="34" charset="0"/>
                          <a:cs typeface="Calibri Light" panose="020F0302020204030204" pitchFamily="34" charset="0"/>
                        </a:rPr>
                        <a:t>Pinecone longhorn beetle</a:t>
                      </a:r>
                      <a:endParaRPr lang="en-US" sz="16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r>
              <a:tr h="338721">
                <a:tc>
                  <a:txBody>
                    <a:bodyPr/>
                    <a:lstStyle/>
                    <a:p>
                      <a:pPr marL="0" marR="0">
                        <a:spcBef>
                          <a:spcPts val="0"/>
                        </a:spcBef>
                        <a:spcAft>
                          <a:spcPts val="0"/>
                        </a:spcAft>
                      </a:pPr>
                      <a:r>
                        <a:rPr lang="en-US" sz="1600">
                          <a:effectLst/>
                          <a:latin typeface="Calibri Light" panose="020F0302020204030204" pitchFamily="34" charset="0"/>
                          <a:cs typeface="Calibri Light" panose="020F0302020204030204" pitchFamily="34" charset="0"/>
                        </a:rPr>
                        <a:t>Neoleucinodes spp.</a:t>
                      </a:r>
                      <a:endParaRPr lang="en-US" sz="16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spcBef>
                          <a:spcPts val="0"/>
                        </a:spcBef>
                        <a:spcAft>
                          <a:spcPts val="0"/>
                        </a:spcAft>
                      </a:pPr>
                      <a:r>
                        <a:rPr lang="en-US" sz="1600" dirty="0" err="1">
                          <a:effectLst/>
                          <a:latin typeface="Calibri Light" panose="020F0302020204030204" pitchFamily="34" charset="0"/>
                          <a:cs typeface="Calibri Light" panose="020F0302020204030204" pitchFamily="34" charset="0"/>
                        </a:rPr>
                        <a:t>Neoleucinodes</a:t>
                      </a:r>
                      <a:r>
                        <a:rPr lang="en-US" sz="1600" dirty="0">
                          <a:effectLst/>
                          <a:latin typeface="Calibri Light" panose="020F0302020204030204" pitchFamily="34" charset="0"/>
                          <a:cs typeface="Calibri Light" panose="020F0302020204030204" pitchFamily="34" charset="0"/>
                        </a:rPr>
                        <a:t> </a:t>
                      </a:r>
                      <a:r>
                        <a:rPr lang="en-US" sz="1600" dirty="0" err="1">
                          <a:effectLst/>
                          <a:latin typeface="Calibri Light" panose="020F0302020204030204" pitchFamily="34" charset="0"/>
                          <a:cs typeface="Calibri Light" panose="020F0302020204030204" pitchFamily="34" charset="0"/>
                        </a:rPr>
                        <a:t>elegantalis</a:t>
                      </a:r>
                      <a:endParaRPr lang="en-US" sz="16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spcBef>
                          <a:spcPts val="0"/>
                        </a:spcBef>
                        <a:spcAft>
                          <a:spcPts val="0"/>
                        </a:spcAft>
                      </a:pPr>
                      <a:r>
                        <a:rPr lang="en-US" sz="1600">
                          <a:effectLst/>
                          <a:latin typeface="Calibri Light" panose="020F0302020204030204" pitchFamily="34" charset="0"/>
                          <a:cs typeface="Calibri Light" panose="020F0302020204030204" pitchFamily="34" charset="0"/>
                        </a:rPr>
                        <a:t>Tomato fruit borer</a:t>
                      </a:r>
                      <a:endParaRPr lang="en-US" sz="16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r>
              <a:tr h="338721">
                <a:tc>
                  <a:txBody>
                    <a:bodyPr/>
                    <a:lstStyle/>
                    <a:p>
                      <a:pPr marL="0" marR="0">
                        <a:spcBef>
                          <a:spcPts val="0"/>
                        </a:spcBef>
                        <a:spcAft>
                          <a:spcPts val="0"/>
                        </a:spcAft>
                      </a:pPr>
                      <a:r>
                        <a:rPr lang="en-US" sz="1600">
                          <a:effectLst/>
                          <a:latin typeface="Calibri Light" panose="020F0302020204030204" pitchFamily="34" charset="0"/>
                          <a:cs typeface="Calibri Light" panose="020F0302020204030204" pitchFamily="34" charset="0"/>
                        </a:rPr>
                        <a:t>Oryctes spp.</a:t>
                      </a:r>
                      <a:endParaRPr lang="en-US" sz="16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spcBef>
                          <a:spcPts val="0"/>
                        </a:spcBef>
                        <a:spcAft>
                          <a:spcPts val="0"/>
                        </a:spcAft>
                      </a:pPr>
                      <a:r>
                        <a:rPr lang="en-US" sz="1600">
                          <a:effectLst/>
                          <a:latin typeface="Calibri Light" panose="020F0302020204030204" pitchFamily="34" charset="0"/>
                          <a:cs typeface="Calibri Light" panose="020F0302020204030204" pitchFamily="34" charset="0"/>
                        </a:rPr>
                        <a:t>Oryctes rhinoceros</a:t>
                      </a:r>
                      <a:endParaRPr lang="en-US" sz="16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spcBef>
                          <a:spcPts val="0"/>
                        </a:spcBef>
                        <a:spcAft>
                          <a:spcPts val="0"/>
                        </a:spcAft>
                      </a:pPr>
                      <a:r>
                        <a:rPr lang="en-US" sz="1600">
                          <a:effectLst/>
                          <a:latin typeface="Calibri Light" panose="020F0302020204030204" pitchFamily="34" charset="0"/>
                          <a:cs typeface="Calibri Light" panose="020F0302020204030204" pitchFamily="34" charset="0"/>
                        </a:rPr>
                        <a:t>Coconut rhinoceros beetles</a:t>
                      </a:r>
                      <a:endParaRPr lang="en-US" sz="16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r>
              <a:tr h="338721">
                <a:tc rowSpan="2">
                  <a:txBody>
                    <a:bodyPr/>
                    <a:lstStyle/>
                    <a:p>
                      <a:pPr marL="0" marR="0">
                        <a:spcBef>
                          <a:spcPts val="0"/>
                        </a:spcBef>
                        <a:spcAft>
                          <a:spcPts val="0"/>
                        </a:spcAft>
                      </a:pPr>
                      <a:r>
                        <a:rPr lang="en-US" sz="1600">
                          <a:effectLst/>
                          <a:latin typeface="Calibri Light" panose="020F0302020204030204" pitchFamily="34" charset="0"/>
                          <a:cs typeface="Calibri Light" panose="020F0302020204030204" pitchFamily="34" charset="0"/>
                        </a:rPr>
                        <a:t>Tetropium spp.</a:t>
                      </a:r>
                      <a:endParaRPr lang="en-US" sz="16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spcBef>
                          <a:spcPts val="0"/>
                        </a:spcBef>
                        <a:spcAft>
                          <a:spcPts val="0"/>
                        </a:spcAft>
                      </a:pPr>
                      <a:r>
                        <a:rPr lang="en-US" sz="1600">
                          <a:effectLst/>
                          <a:latin typeface="Calibri Light" panose="020F0302020204030204" pitchFamily="34" charset="0"/>
                          <a:cs typeface="Calibri Light" panose="020F0302020204030204" pitchFamily="34" charset="0"/>
                        </a:rPr>
                        <a:t>Tetropium castaneum</a:t>
                      </a:r>
                      <a:endParaRPr lang="en-US" sz="16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spcBef>
                          <a:spcPts val="0"/>
                        </a:spcBef>
                        <a:spcAft>
                          <a:spcPts val="0"/>
                        </a:spcAft>
                      </a:pPr>
                      <a:r>
                        <a:rPr lang="en-US" sz="1600">
                          <a:effectLst/>
                          <a:latin typeface="Calibri Light" panose="020F0302020204030204" pitchFamily="34" charset="0"/>
                          <a:cs typeface="Calibri Light" panose="020F0302020204030204" pitchFamily="34" charset="0"/>
                        </a:rPr>
                        <a:t>Black spruce longhorn beetle</a:t>
                      </a:r>
                      <a:endParaRPr lang="en-US" sz="16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r>
              <a:tr h="338721">
                <a:tc vMerge="1">
                  <a:txBody>
                    <a:bodyPr/>
                    <a:lstStyle/>
                    <a:p>
                      <a:endParaRPr lang="en-US"/>
                    </a:p>
                  </a:txBody>
                  <a:tcPr/>
                </a:tc>
                <a:tc>
                  <a:txBody>
                    <a:bodyPr/>
                    <a:lstStyle/>
                    <a:p>
                      <a:pPr marL="0" marR="0">
                        <a:spcBef>
                          <a:spcPts val="0"/>
                        </a:spcBef>
                        <a:spcAft>
                          <a:spcPts val="0"/>
                        </a:spcAft>
                      </a:pPr>
                      <a:r>
                        <a:rPr lang="en-US" sz="1600">
                          <a:effectLst/>
                          <a:latin typeface="Calibri Light" panose="020F0302020204030204" pitchFamily="34" charset="0"/>
                          <a:cs typeface="Calibri Light" panose="020F0302020204030204" pitchFamily="34" charset="0"/>
                        </a:rPr>
                        <a:t>Tetropium fuscum</a:t>
                      </a:r>
                      <a:endParaRPr lang="en-US" sz="16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spcBef>
                          <a:spcPts val="0"/>
                        </a:spcBef>
                        <a:spcAft>
                          <a:spcPts val="0"/>
                        </a:spcAft>
                      </a:pPr>
                      <a:r>
                        <a:rPr lang="en-US" sz="1600">
                          <a:effectLst/>
                          <a:latin typeface="Calibri Light" panose="020F0302020204030204" pitchFamily="34" charset="0"/>
                          <a:cs typeface="Calibri Light" panose="020F0302020204030204" pitchFamily="34" charset="0"/>
                        </a:rPr>
                        <a:t>Brown spruce longhorn beetle</a:t>
                      </a:r>
                      <a:endParaRPr lang="en-US" sz="16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r>
              <a:tr h="338721">
                <a:tc>
                  <a:txBody>
                    <a:bodyPr/>
                    <a:lstStyle/>
                    <a:p>
                      <a:pPr marL="0" marR="0">
                        <a:spcBef>
                          <a:spcPts val="0"/>
                        </a:spcBef>
                        <a:spcAft>
                          <a:spcPts val="0"/>
                        </a:spcAft>
                      </a:pPr>
                      <a:r>
                        <a:rPr lang="en-US" sz="1600">
                          <a:effectLst/>
                          <a:latin typeface="Calibri Light" panose="020F0302020204030204" pitchFamily="34" charset="0"/>
                          <a:cs typeface="Calibri Light" panose="020F0302020204030204" pitchFamily="34" charset="0"/>
                        </a:rPr>
                        <a:t>Trichoferus campestris</a:t>
                      </a:r>
                      <a:endParaRPr lang="en-US" sz="16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spcBef>
                          <a:spcPts val="0"/>
                        </a:spcBef>
                        <a:spcAft>
                          <a:spcPts val="0"/>
                        </a:spcAft>
                      </a:pPr>
                      <a:r>
                        <a:rPr lang="en-US" sz="1600">
                          <a:effectLst/>
                          <a:latin typeface="Calibri Light" panose="020F0302020204030204" pitchFamily="34" charset="0"/>
                          <a:cs typeface="Calibri Light" panose="020F0302020204030204" pitchFamily="34" charset="0"/>
                        </a:rPr>
                        <a:t>Trichoferus campestris</a:t>
                      </a:r>
                      <a:endParaRPr lang="en-US" sz="16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spcBef>
                          <a:spcPts val="0"/>
                        </a:spcBef>
                        <a:spcAft>
                          <a:spcPts val="0"/>
                        </a:spcAft>
                      </a:pPr>
                      <a:r>
                        <a:rPr lang="en-US" sz="1600" dirty="0">
                          <a:effectLst/>
                          <a:latin typeface="Calibri Light" panose="020F0302020204030204" pitchFamily="34" charset="0"/>
                          <a:cs typeface="Calibri Light" panose="020F0302020204030204" pitchFamily="34" charset="0"/>
                        </a:rPr>
                        <a:t>Velvet longhorn beetle</a:t>
                      </a:r>
                      <a:endParaRPr lang="en-US" sz="16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r>
            </a:tbl>
          </a:graphicData>
        </a:graphic>
      </p:graphicFrame>
      <p:sp>
        <p:nvSpPr>
          <p:cNvPr id="6" name="TextBox 5"/>
          <p:cNvSpPr txBox="1"/>
          <p:nvPr/>
        </p:nvSpPr>
        <p:spPr>
          <a:xfrm>
            <a:off x="2133601" y="6172200"/>
            <a:ext cx="3809999" cy="369332"/>
          </a:xfrm>
          <a:prstGeom prst="rect">
            <a:avLst/>
          </a:prstGeom>
          <a:noFill/>
        </p:spPr>
        <p:txBody>
          <a:bodyPr wrap="square" rtlCol="0">
            <a:spAutoFit/>
          </a:bodyPr>
          <a:lstStyle/>
          <a:p>
            <a:r>
              <a:rPr lang="en-US" dirty="0">
                <a:solidFill>
                  <a:prstClr val="black"/>
                </a:solidFill>
              </a:rPr>
              <a:t>*not a CAPS target</a:t>
            </a:r>
          </a:p>
        </p:txBody>
      </p:sp>
    </p:spTree>
    <p:extLst>
      <p:ext uri="{BB962C8B-B14F-4D97-AF65-F5344CB8AC3E}">
        <p14:creationId xmlns:p14="http://schemas.microsoft.com/office/powerpoint/2010/main" val="86210053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Lure cross-contamination</a:t>
            </a:r>
            <a:endParaRPr lang="en-US" dirty="0"/>
          </a:p>
        </p:txBody>
      </p:sp>
      <p:sp>
        <p:nvSpPr>
          <p:cNvPr id="3" name="Content Placeholder 2"/>
          <p:cNvSpPr>
            <a:spLocks noGrp="1"/>
          </p:cNvSpPr>
          <p:nvPr>
            <p:ph idx="1"/>
          </p:nvPr>
        </p:nvSpPr>
        <p:spPr>
          <a:xfrm>
            <a:off x="1981200" y="1625046"/>
            <a:ext cx="8077200" cy="4577318"/>
          </a:xfrm>
        </p:spPr>
        <p:txBody>
          <a:bodyPr>
            <a:normAutofit fontScale="92500"/>
          </a:bodyPr>
          <a:lstStyle/>
          <a:p>
            <a:pPr marL="457200" indent="-457200" fontAlgn="ctr">
              <a:buFont typeface="+mj-lt"/>
              <a:buAutoNum type="arabicPeriod"/>
            </a:pPr>
            <a:r>
              <a:rPr lang="en-US" dirty="0"/>
              <a:t>Storage practices after opening manufacturer packaging.</a:t>
            </a:r>
          </a:p>
          <a:p>
            <a:pPr marL="914400" lvl="1" indent="-457200" fontAlgn="ctr">
              <a:buFont typeface="+mj-lt"/>
              <a:buAutoNum type="alphaLcPeriod"/>
            </a:pPr>
            <a:r>
              <a:rPr lang="en-US" dirty="0"/>
              <a:t>Do you store target specific components in sealed containers/bags? Are they separated by target or are different components comingled?</a:t>
            </a:r>
          </a:p>
          <a:p>
            <a:pPr marL="914400" lvl="1" indent="-457200" fontAlgn="ctr">
              <a:buFont typeface="+mj-lt"/>
              <a:buAutoNum type="alphaLcPeriod"/>
            </a:pPr>
            <a:r>
              <a:rPr lang="en-US" dirty="0"/>
              <a:t>What types of containers do you use for storage (e.g., </a:t>
            </a:r>
            <a:r>
              <a:rPr lang="en-US" dirty="0" err="1"/>
              <a:t>mylar</a:t>
            </a:r>
            <a:r>
              <a:rPr lang="en-US" dirty="0"/>
              <a:t> bag, sandwich bag, glass jar, plastic container, etc.)?</a:t>
            </a:r>
          </a:p>
          <a:p>
            <a:pPr marL="457200" indent="-457200" fontAlgn="ctr">
              <a:buFont typeface="+mj-lt"/>
              <a:buAutoNum type="arabicPeriod"/>
            </a:pPr>
            <a:r>
              <a:rPr lang="en-US" dirty="0"/>
              <a:t>How are lure components stored short-term (during the survey season (days to weeks)) versus long-term (between the survey season (months, years))?</a:t>
            </a:r>
          </a:p>
          <a:p>
            <a:pPr marL="457200" indent="-457200" fontAlgn="ctr">
              <a:buFont typeface="+mj-lt"/>
              <a:buAutoNum type="arabicPeriod"/>
            </a:pPr>
            <a:r>
              <a:rPr lang="en-US" dirty="0"/>
              <a:t>General observations – are there storage practices they have questions/concerns about?</a:t>
            </a:r>
          </a:p>
        </p:txBody>
      </p:sp>
    </p:spTree>
    <p:extLst>
      <p:ext uri="{BB962C8B-B14F-4D97-AF65-F5344CB8AC3E}">
        <p14:creationId xmlns:p14="http://schemas.microsoft.com/office/powerpoint/2010/main" val="390110840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Pollinator Bycatch Update </a:t>
            </a:r>
            <a:endParaRPr lang="en-US" dirty="0"/>
          </a:p>
        </p:txBody>
      </p:sp>
      <p:sp>
        <p:nvSpPr>
          <p:cNvPr id="2" name="Rectangle 1"/>
          <p:cNvSpPr/>
          <p:nvPr/>
        </p:nvSpPr>
        <p:spPr>
          <a:xfrm>
            <a:off x="1981200" y="1625045"/>
            <a:ext cx="4496446" cy="1569660"/>
          </a:xfrm>
          <a:prstGeom prst="rect">
            <a:avLst/>
          </a:prstGeom>
        </p:spPr>
        <p:txBody>
          <a:bodyPr wrap="square">
            <a:spAutoFit/>
          </a:bodyPr>
          <a:lstStyle/>
          <a:p>
            <a:r>
              <a:rPr lang="en-US" sz="2400" dirty="0">
                <a:solidFill>
                  <a:prstClr val="black"/>
                </a:solidFill>
              </a:rPr>
              <a:t>S&amp;T CAPS Support: Pollinator Bycatch Update</a:t>
            </a:r>
          </a:p>
          <a:p>
            <a:endParaRPr lang="en-US" sz="2400" dirty="0">
              <a:solidFill>
                <a:prstClr val="black"/>
              </a:solidFill>
            </a:endParaRPr>
          </a:p>
          <a:p>
            <a:r>
              <a:rPr lang="en-US" sz="2400" dirty="0">
                <a:solidFill>
                  <a:prstClr val="black"/>
                </a:solidFill>
              </a:rPr>
              <a:t>Draft for NCC review in booklet</a:t>
            </a:r>
          </a:p>
        </p:txBody>
      </p:sp>
      <p:pic>
        <p:nvPicPr>
          <p:cNvPr id="4" name="Picture 3"/>
          <p:cNvPicPr>
            <a:picLocks noChangeAspect="1"/>
          </p:cNvPicPr>
          <p:nvPr/>
        </p:nvPicPr>
        <p:blipFill>
          <a:blip r:embed="rId3"/>
          <a:stretch>
            <a:fillRect/>
          </a:stretch>
        </p:blipFill>
        <p:spPr>
          <a:xfrm>
            <a:off x="6477646" y="1625046"/>
            <a:ext cx="3733154" cy="4541363"/>
          </a:xfrm>
          <a:prstGeom prst="rect">
            <a:avLst/>
          </a:prstGeom>
          <a:ln>
            <a:solidFill>
              <a:schemeClr val="tx1"/>
            </a:solidFill>
          </a:ln>
        </p:spPr>
      </p:pic>
    </p:spTree>
    <p:extLst>
      <p:ext uri="{BB962C8B-B14F-4D97-AF65-F5344CB8AC3E}">
        <p14:creationId xmlns:p14="http://schemas.microsoft.com/office/powerpoint/2010/main" val="97561481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Pollinator Bycatch Update </a:t>
            </a:r>
            <a:endParaRPr lang="en-US" dirty="0"/>
          </a:p>
        </p:txBody>
      </p:sp>
      <p:sp>
        <p:nvSpPr>
          <p:cNvPr id="3" name="Content Placeholder 2"/>
          <p:cNvSpPr>
            <a:spLocks noGrp="1"/>
          </p:cNvSpPr>
          <p:nvPr>
            <p:ph idx="1"/>
          </p:nvPr>
        </p:nvSpPr>
        <p:spPr>
          <a:xfrm>
            <a:off x="1981200" y="1625046"/>
            <a:ext cx="8077200" cy="4577318"/>
          </a:xfrm>
        </p:spPr>
        <p:txBody>
          <a:bodyPr>
            <a:normAutofit lnSpcReduction="10000"/>
          </a:bodyPr>
          <a:lstStyle/>
          <a:p>
            <a:pPr marL="0" indent="0">
              <a:buNone/>
            </a:pPr>
            <a:r>
              <a:rPr lang="en-US" sz="2200" dirty="0"/>
              <a:t>Recommendations </a:t>
            </a:r>
            <a:r>
              <a:rPr lang="en-US" sz="2200" dirty="0"/>
              <a:t>for 2019 </a:t>
            </a:r>
          </a:p>
          <a:p>
            <a:pPr marL="0" indent="0">
              <a:buNone/>
            </a:pPr>
            <a:endParaRPr lang="en-US" sz="1100" dirty="0"/>
          </a:p>
          <a:p>
            <a:pPr marL="0" indent="0">
              <a:buNone/>
            </a:pPr>
            <a:r>
              <a:rPr lang="en-US" sz="2100" dirty="0">
                <a:solidFill>
                  <a:schemeClr val="tx2"/>
                </a:solidFill>
              </a:rPr>
              <a:t>Until scientific evidence is available, the </a:t>
            </a:r>
            <a:r>
              <a:rPr lang="en-US" sz="2100" u="sng" dirty="0">
                <a:solidFill>
                  <a:schemeClr val="tx2"/>
                </a:solidFill>
              </a:rPr>
              <a:t>tricolor bucket trap is the only color combination approved</a:t>
            </a:r>
            <a:r>
              <a:rPr lang="en-US" sz="2100" dirty="0">
                <a:solidFill>
                  <a:schemeClr val="tx2"/>
                </a:solidFill>
              </a:rPr>
              <a:t>. </a:t>
            </a:r>
          </a:p>
          <a:p>
            <a:pPr marL="0" indent="0">
              <a:buNone/>
            </a:pPr>
            <a:endParaRPr lang="en-US" sz="1100" dirty="0"/>
          </a:p>
          <a:p>
            <a:pPr marL="0" indent="0">
              <a:buNone/>
            </a:pPr>
            <a:r>
              <a:rPr lang="en-US" sz="2000" dirty="0">
                <a:solidFill>
                  <a:schemeClr val="tx2"/>
                </a:solidFill>
              </a:rPr>
              <a:t>Green traps are no longer offered on case-by-case basis. </a:t>
            </a:r>
          </a:p>
          <a:p>
            <a:pPr marL="0" indent="0">
              <a:buNone/>
            </a:pPr>
            <a:endParaRPr lang="en-US" sz="1100" dirty="0">
              <a:solidFill>
                <a:schemeClr val="tx2"/>
              </a:solidFill>
            </a:endParaRPr>
          </a:p>
          <a:p>
            <a:pPr marL="0" indent="0">
              <a:buNone/>
            </a:pPr>
            <a:r>
              <a:rPr lang="en-US" sz="2000" dirty="0">
                <a:solidFill>
                  <a:schemeClr val="tx2"/>
                </a:solidFill>
              </a:rPr>
              <a:t>If concerned about bycatch:</a:t>
            </a:r>
          </a:p>
          <a:p>
            <a:r>
              <a:rPr lang="en-US" sz="2000" dirty="0">
                <a:solidFill>
                  <a:schemeClr val="tx2"/>
                </a:solidFill>
              </a:rPr>
              <a:t>Avoid areas with active honey bee hives/bumble bee colonies. </a:t>
            </a:r>
            <a:endParaRPr lang="en-US" sz="2000" dirty="0">
              <a:solidFill>
                <a:schemeClr val="tx2"/>
              </a:solidFill>
            </a:endParaRPr>
          </a:p>
          <a:p>
            <a:r>
              <a:rPr lang="en-US" sz="2000" dirty="0">
                <a:solidFill>
                  <a:schemeClr val="tx2"/>
                </a:solidFill>
              </a:rPr>
              <a:t>Avoid areas actively managing for land to encourage native pollinator communities (e.g. community garden, organic production)</a:t>
            </a:r>
          </a:p>
          <a:p>
            <a:r>
              <a:rPr lang="en-US" sz="2000" dirty="0">
                <a:solidFill>
                  <a:schemeClr val="tx2"/>
                </a:solidFill>
              </a:rPr>
              <a:t>Be mindful of seasonal peaks in pollinator activity (e.g. crop flowering)</a:t>
            </a:r>
          </a:p>
          <a:p>
            <a:r>
              <a:rPr lang="en-US" sz="2000" dirty="0">
                <a:solidFill>
                  <a:schemeClr val="tx2"/>
                </a:solidFill>
              </a:rPr>
              <a:t>Discontinue survey if you observe higher than normal bycatch</a:t>
            </a:r>
          </a:p>
          <a:p>
            <a:endParaRPr lang="en-US" sz="2000" dirty="0">
              <a:solidFill>
                <a:schemeClr val="tx2"/>
              </a:solidFill>
            </a:endParaRPr>
          </a:p>
          <a:p>
            <a:pPr marL="0" indent="0">
              <a:buNone/>
            </a:pPr>
            <a:endParaRPr lang="en-US" sz="2000" dirty="0">
              <a:solidFill>
                <a:schemeClr val="tx2"/>
              </a:solidFill>
            </a:endParaRPr>
          </a:p>
          <a:p>
            <a:pPr marL="0" indent="0">
              <a:buNone/>
            </a:pPr>
            <a:endParaRPr lang="en-US" sz="2200" dirty="0"/>
          </a:p>
        </p:txBody>
      </p:sp>
    </p:spTree>
    <p:extLst>
      <p:ext uri="{BB962C8B-B14F-4D97-AF65-F5344CB8AC3E}">
        <p14:creationId xmlns:p14="http://schemas.microsoft.com/office/powerpoint/2010/main" val="35704022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Pollinator Bycatch Update </a:t>
            </a:r>
            <a:endParaRPr lang="en-US" dirty="0"/>
          </a:p>
        </p:txBody>
      </p:sp>
      <p:sp>
        <p:nvSpPr>
          <p:cNvPr id="3" name="Content Placeholder 2"/>
          <p:cNvSpPr>
            <a:spLocks noGrp="1"/>
          </p:cNvSpPr>
          <p:nvPr>
            <p:ph idx="1"/>
          </p:nvPr>
        </p:nvSpPr>
        <p:spPr>
          <a:xfrm>
            <a:off x="1981200" y="1625046"/>
            <a:ext cx="8077200" cy="4577318"/>
          </a:xfrm>
        </p:spPr>
        <p:txBody>
          <a:bodyPr>
            <a:normAutofit lnSpcReduction="10000"/>
          </a:bodyPr>
          <a:lstStyle/>
          <a:p>
            <a:pPr marL="0" indent="0">
              <a:buNone/>
            </a:pPr>
            <a:r>
              <a:rPr lang="en-US" sz="2200" dirty="0"/>
              <a:t>Pollinator Bycatch </a:t>
            </a:r>
            <a:r>
              <a:rPr lang="en-US" sz="2200" dirty="0"/>
              <a:t>S</a:t>
            </a:r>
            <a:r>
              <a:rPr lang="en-US" sz="2200" dirty="0"/>
              <a:t>amples</a:t>
            </a:r>
          </a:p>
          <a:p>
            <a:pPr marL="0" indent="0">
              <a:buNone/>
            </a:pPr>
            <a:r>
              <a:rPr lang="en-US" sz="2000" dirty="0">
                <a:solidFill>
                  <a:schemeClr val="tx2"/>
                </a:solidFill>
              </a:rPr>
              <a:t>In 2019, no longer necessary to collect new samples or provide bycatch data to CAPS.</a:t>
            </a:r>
          </a:p>
          <a:p>
            <a:pPr marL="0" indent="0">
              <a:buNone/>
            </a:pPr>
            <a:endParaRPr lang="en-US" sz="2000" dirty="0">
              <a:solidFill>
                <a:schemeClr val="tx2"/>
              </a:solidFill>
            </a:endParaRPr>
          </a:p>
          <a:p>
            <a:pPr marL="0" indent="0">
              <a:buNone/>
            </a:pPr>
            <a:r>
              <a:rPr lang="en-US" sz="2000" dirty="0">
                <a:solidFill>
                  <a:schemeClr val="tx2"/>
                </a:solidFill>
              </a:rPr>
              <a:t>Research group will use a more targeted approach and may reach out to specific states for bycatch samples and data. </a:t>
            </a:r>
          </a:p>
          <a:p>
            <a:pPr marL="0" indent="0">
              <a:buNone/>
            </a:pPr>
            <a:endParaRPr lang="en-US" sz="2000" dirty="0">
              <a:solidFill>
                <a:schemeClr val="tx2"/>
              </a:solidFill>
            </a:endParaRPr>
          </a:p>
          <a:p>
            <a:pPr marL="0" indent="0">
              <a:buNone/>
            </a:pPr>
            <a:r>
              <a:rPr lang="en-US" sz="2000" dirty="0">
                <a:solidFill>
                  <a:schemeClr val="tx2"/>
                </a:solidFill>
              </a:rPr>
              <a:t>If you do observe higher than normal bycatch (in your experience) notify CAPS and provide </a:t>
            </a:r>
          </a:p>
          <a:p>
            <a:r>
              <a:rPr lang="en-US" sz="2000" dirty="0">
                <a:solidFill>
                  <a:schemeClr val="tx2"/>
                </a:solidFill>
              </a:rPr>
              <a:t>Date</a:t>
            </a:r>
          </a:p>
          <a:p>
            <a:r>
              <a:rPr lang="en-US" sz="2000" dirty="0">
                <a:solidFill>
                  <a:schemeClr val="tx2"/>
                </a:solidFill>
              </a:rPr>
              <a:t>Crop/survey</a:t>
            </a:r>
          </a:p>
          <a:p>
            <a:r>
              <a:rPr lang="en-US" sz="2000" dirty="0">
                <a:solidFill>
                  <a:schemeClr val="tx2"/>
                </a:solidFill>
              </a:rPr>
              <a:t>Trap/lure</a:t>
            </a:r>
          </a:p>
          <a:p>
            <a:r>
              <a:rPr lang="en-US" sz="2000" dirty="0">
                <a:solidFill>
                  <a:schemeClr val="tx2"/>
                </a:solidFill>
              </a:rPr>
              <a:t>Target species</a:t>
            </a:r>
          </a:p>
          <a:p>
            <a:r>
              <a:rPr lang="en-US" sz="2000" dirty="0">
                <a:solidFill>
                  <a:schemeClr val="tx2"/>
                </a:solidFill>
              </a:rPr>
              <a:t>Description of bycatch (#s; honey bee, bumble bee, other bee)</a:t>
            </a:r>
          </a:p>
          <a:p>
            <a:endParaRPr lang="en-US" sz="2000" dirty="0">
              <a:solidFill>
                <a:schemeClr val="tx2"/>
              </a:solidFill>
            </a:endParaRPr>
          </a:p>
          <a:p>
            <a:pPr marL="0" indent="0">
              <a:buNone/>
            </a:pPr>
            <a:endParaRPr lang="en-US" sz="2000" dirty="0">
              <a:solidFill>
                <a:schemeClr val="tx2"/>
              </a:solidFill>
            </a:endParaRPr>
          </a:p>
          <a:p>
            <a:pPr marL="0" indent="0">
              <a:buNone/>
            </a:pPr>
            <a:endParaRPr lang="en-US" sz="2200" dirty="0"/>
          </a:p>
        </p:txBody>
      </p:sp>
    </p:spTree>
    <p:extLst>
      <p:ext uri="{BB962C8B-B14F-4D97-AF65-F5344CB8AC3E}">
        <p14:creationId xmlns:p14="http://schemas.microsoft.com/office/powerpoint/2010/main" val="350630392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Pollinator Bycatch Update </a:t>
            </a:r>
            <a:endParaRPr lang="en-US" dirty="0"/>
          </a:p>
        </p:txBody>
      </p:sp>
      <p:sp>
        <p:nvSpPr>
          <p:cNvPr id="3" name="Content Placeholder 2"/>
          <p:cNvSpPr>
            <a:spLocks noGrp="1"/>
          </p:cNvSpPr>
          <p:nvPr>
            <p:ph idx="1"/>
          </p:nvPr>
        </p:nvSpPr>
        <p:spPr>
          <a:xfrm>
            <a:off x="1981200" y="1625046"/>
            <a:ext cx="8077200" cy="4928154"/>
          </a:xfrm>
        </p:spPr>
        <p:txBody>
          <a:bodyPr>
            <a:normAutofit lnSpcReduction="10000"/>
          </a:bodyPr>
          <a:lstStyle/>
          <a:p>
            <a:pPr marL="0" indent="0">
              <a:buNone/>
            </a:pPr>
            <a:r>
              <a:rPr lang="en-US" sz="2200" dirty="0"/>
              <a:t>Pollinator </a:t>
            </a:r>
            <a:r>
              <a:rPr lang="en-US" sz="2200" dirty="0"/>
              <a:t>B</a:t>
            </a:r>
            <a:r>
              <a:rPr lang="en-US" sz="2200" dirty="0"/>
              <a:t>ycatch Research</a:t>
            </a:r>
          </a:p>
          <a:p>
            <a:pPr marL="0" indent="0">
              <a:buNone/>
            </a:pPr>
            <a:r>
              <a:rPr lang="en-US" sz="2000" dirty="0">
                <a:solidFill>
                  <a:schemeClr val="tx2"/>
                </a:solidFill>
              </a:rPr>
              <a:t>Three </a:t>
            </a:r>
            <a:r>
              <a:rPr lang="en-US" sz="2000" dirty="0">
                <a:solidFill>
                  <a:schemeClr val="tx2"/>
                </a:solidFill>
              </a:rPr>
              <a:t>projects </a:t>
            </a:r>
            <a:r>
              <a:rPr lang="en-US" sz="2000" dirty="0">
                <a:solidFill>
                  <a:schemeClr val="tx2"/>
                </a:solidFill>
              </a:rPr>
              <a:t>are funded through the FY2019 PPA (Plant Protection Act) Section 7721 Program (formerly Farm Bill). </a:t>
            </a:r>
            <a:endParaRPr lang="en-US" sz="2000" dirty="0">
              <a:solidFill>
                <a:schemeClr val="tx2"/>
              </a:solidFill>
            </a:endParaRPr>
          </a:p>
          <a:p>
            <a:pPr marL="0" indent="0">
              <a:buNone/>
            </a:pPr>
            <a:endParaRPr lang="en-US" sz="2000" dirty="0">
              <a:solidFill>
                <a:schemeClr val="tx2"/>
              </a:solidFill>
            </a:endParaRPr>
          </a:p>
          <a:p>
            <a:pPr marL="0" indent="0">
              <a:buNone/>
            </a:pPr>
            <a:r>
              <a:rPr lang="en-US" sz="2000" dirty="0">
                <a:solidFill>
                  <a:schemeClr val="tx2"/>
                </a:solidFill>
              </a:rPr>
              <a:t>Collaborative </a:t>
            </a:r>
            <a:r>
              <a:rPr lang="en-US" sz="2000" dirty="0">
                <a:solidFill>
                  <a:schemeClr val="tx2"/>
                </a:solidFill>
              </a:rPr>
              <a:t>effort between PPQ, </a:t>
            </a:r>
            <a:r>
              <a:rPr lang="en-US" sz="2000" dirty="0">
                <a:solidFill>
                  <a:schemeClr val="tx2"/>
                </a:solidFill>
              </a:rPr>
              <a:t>ARS, </a:t>
            </a:r>
            <a:r>
              <a:rPr lang="en-US" sz="2000" dirty="0">
                <a:solidFill>
                  <a:schemeClr val="tx2"/>
                </a:solidFill>
              </a:rPr>
              <a:t>state cooperators, and university researchers to investigate the: </a:t>
            </a:r>
          </a:p>
          <a:p>
            <a:r>
              <a:rPr lang="en-US" sz="2000" dirty="0">
                <a:solidFill>
                  <a:schemeClr val="tx2"/>
                </a:solidFill>
              </a:rPr>
              <a:t>effect </a:t>
            </a:r>
            <a:r>
              <a:rPr lang="en-US" sz="2000" dirty="0">
                <a:solidFill>
                  <a:schemeClr val="tx2"/>
                </a:solidFill>
              </a:rPr>
              <a:t>of lure and/or trap color on pollinator bycatch volume,</a:t>
            </a:r>
          </a:p>
          <a:p>
            <a:r>
              <a:rPr lang="en-US" sz="2000" dirty="0">
                <a:solidFill>
                  <a:schemeClr val="tx2"/>
                </a:solidFill>
              </a:rPr>
              <a:t>effect </a:t>
            </a:r>
            <a:r>
              <a:rPr lang="en-US" sz="2000" dirty="0">
                <a:solidFill>
                  <a:schemeClr val="tx2"/>
                </a:solidFill>
              </a:rPr>
              <a:t>of trap color and design on early detection of target species, and </a:t>
            </a:r>
          </a:p>
          <a:p>
            <a:r>
              <a:rPr lang="en-US" sz="2000" dirty="0">
                <a:solidFill>
                  <a:schemeClr val="tx2"/>
                </a:solidFill>
              </a:rPr>
              <a:t>potential </a:t>
            </a:r>
            <a:r>
              <a:rPr lang="en-US" sz="2000" dirty="0">
                <a:solidFill>
                  <a:schemeClr val="tx2"/>
                </a:solidFill>
              </a:rPr>
              <a:t>impact of bycatch to local bumble bee populations and communities, as well as pollination services within different cropping systems</a:t>
            </a:r>
            <a:r>
              <a:rPr lang="en-US" sz="2000" dirty="0">
                <a:solidFill>
                  <a:schemeClr val="tx2"/>
                </a:solidFill>
              </a:rPr>
              <a:t>.</a:t>
            </a:r>
          </a:p>
          <a:p>
            <a:endParaRPr lang="en-US" sz="2000" dirty="0">
              <a:solidFill>
                <a:schemeClr val="tx2"/>
              </a:solidFill>
            </a:endParaRPr>
          </a:p>
          <a:p>
            <a:pPr marL="0" indent="0">
              <a:buNone/>
            </a:pPr>
            <a:r>
              <a:rPr lang="en-US" sz="2000" dirty="0">
                <a:solidFill>
                  <a:schemeClr val="tx2"/>
                </a:solidFill>
              </a:rPr>
              <a:t>Trap comparison includes tricolor, all-green, and green and white bucket traps.</a:t>
            </a:r>
            <a:endParaRPr lang="en-US" sz="2000" dirty="0">
              <a:solidFill>
                <a:schemeClr val="tx2"/>
              </a:solidFill>
            </a:endParaRPr>
          </a:p>
        </p:txBody>
      </p:sp>
    </p:spTree>
    <p:extLst>
      <p:ext uri="{BB962C8B-B14F-4D97-AF65-F5344CB8AC3E}">
        <p14:creationId xmlns:p14="http://schemas.microsoft.com/office/powerpoint/2010/main" val="419499852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Pollinator Bycatch Update </a:t>
            </a:r>
            <a:endParaRPr lang="en-US" dirty="0"/>
          </a:p>
        </p:txBody>
      </p:sp>
      <p:sp>
        <p:nvSpPr>
          <p:cNvPr id="3" name="Content Placeholder 2"/>
          <p:cNvSpPr>
            <a:spLocks noGrp="1"/>
          </p:cNvSpPr>
          <p:nvPr>
            <p:ph idx="1"/>
          </p:nvPr>
        </p:nvSpPr>
        <p:spPr>
          <a:xfrm>
            <a:off x="1981200" y="1625046"/>
            <a:ext cx="8077200" cy="4928154"/>
          </a:xfrm>
        </p:spPr>
        <p:txBody>
          <a:bodyPr>
            <a:normAutofit/>
          </a:bodyPr>
          <a:lstStyle/>
          <a:p>
            <a:pPr marL="0" indent="0">
              <a:buNone/>
            </a:pPr>
            <a:r>
              <a:rPr lang="en-US" sz="2200" dirty="0"/>
              <a:t>Pollinator </a:t>
            </a:r>
            <a:r>
              <a:rPr lang="en-US" sz="2200" dirty="0"/>
              <a:t>B</a:t>
            </a:r>
            <a:r>
              <a:rPr lang="en-US" sz="2200" dirty="0"/>
              <a:t>ycatch Research</a:t>
            </a:r>
          </a:p>
          <a:p>
            <a:pPr marL="0" indent="0">
              <a:buNone/>
            </a:pPr>
            <a:r>
              <a:rPr lang="en-US" sz="2000" dirty="0">
                <a:solidFill>
                  <a:schemeClr val="tx2"/>
                </a:solidFill>
              </a:rPr>
              <a:t>Following a second year of research, the research group will develop a guidance document that </a:t>
            </a:r>
            <a:r>
              <a:rPr lang="en-US" sz="2000" dirty="0">
                <a:solidFill>
                  <a:schemeClr val="tx2"/>
                </a:solidFill>
              </a:rPr>
              <a:t>will </a:t>
            </a:r>
          </a:p>
          <a:p>
            <a:r>
              <a:rPr lang="en-US" sz="2000" dirty="0">
                <a:solidFill>
                  <a:schemeClr val="tx2"/>
                </a:solidFill>
              </a:rPr>
              <a:t>Describe scope of bumble bee bycatch in traps deployed in CAPS surveys</a:t>
            </a:r>
          </a:p>
          <a:p>
            <a:r>
              <a:rPr lang="en-US" sz="2000" dirty="0">
                <a:solidFill>
                  <a:schemeClr val="tx2"/>
                </a:solidFill>
              </a:rPr>
              <a:t>Provide guidance to surveyors on reducing impacts of trapping practices on pollinators and pollination services. </a:t>
            </a:r>
            <a:endParaRPr lang="en-US" sz="2000" dirty="0">
              <a:solidFill>
                <a:schemeClr val="tx2"/>
              </a:solidFill>
            </a:endParaRPr>
          </a:p>
        </p:txBody>
      </p:sp>
    </p:spTree>
    <p:extLst>
      <p:ext uri="{BB962C8B-B14F-4D97-AF65-F5344CB8AC3E}">
        <p14:creationId xmlns:p14="http://schemas.microsoft.com/office/powerpoint/2010/main" val="296114498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pPr algn="ctr"/>
            <a:r>
              <a:rPr lang="en-US" sz="4800" dirty="0"/>
              <a:t>CAPS Datasheet Stakeholder Survey</a:t>
            </a:r>
            <a:endParaRPr lang="en-US" sz="4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6941" y="3962400"/>
            <a:ext cx="3018118" cy="2286000"/>
          </a:xfrm>
          <a:prstGeom prst="rect">
            <a:avLst/>
          </a:prstGeom>
        </p:spPr>
      </p:pic>
    </p:spTree>
    <p:extLst>
      <p:ext uri="{BB962C8B-B14F-4D97-AF65-F5344CB8AC3E}">
        <p14:creationId xmlns:p14="http://schemas.microsoft.com/office/powerpoint/2010/main" val="186473246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Datasheet Stakeholder Survey</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Purpose: Evaluate how pest-specific info is delivered to the field. Identify opportunities for improvement.</a:t>
            </a:r>
            <a:endParaRPr lang="en-US" dirty="0"/>
          </a:p>
          <a:p>
            <a:pPr marL="400050" lvl="1" indent="0">
              <a:buNone/>
            </a:pPr>
            <a:r>
              <a:rPr lang="en-US" dirty="0" smtClean="0">
                <a:solidFill>
                  <a:schemeClr val="tx2"/>
                </a:solidFill>
              </a:rPr>
              <a:t>How are datasheets used by the field? </a:t>
            </a:r>
          </a:p>
          <a:p>
            <a:pPr marL="400050" lvl="1" indent="0">
              <a:buNone/>
            </a:pPr>
            <a:r>
              <a:rPr lang="en-US" dirty="0" smtClean="0">
                <a:solidFill>
                  <a:schemeClr val="tx2"/>
                </a:solidFill>
              </a:rPr>
              <a:t>Is information presented intuitively?</a:t>
            </a:r>
          </a:p>
          <a:p>
            <a:pPr marL="400050" lvl="1" indent="0">
              <a:buNone/>
            </a:pPr>
            <a:r>
              <a:rPr lang="en-US" dirty="0" smtClean="0">
                <a:solidFill>
                  <a:schemeClr val="tx2"/>
                </a:solidFill>
              </a:rPr>
              <a:t>Are there information gaps? Do you have to check other sources?</a:t>
            </a:r>
          </a:p>
          <a:p>
            <a:pPr marL="400050" lvl="1" indent="0">
              <a:buNone/>
            </a:pPr>
            <a:r>
              <a:rPr lang="en-US" dirty="0" smtClean="0">
                <a:solidFill>
                  <a:schemeClr val="tx2"/>
                </a:solidFill>
              </a:rPr>
              <a:t>Is there too much information or a better resource for the same information?</a:t>
            </a:r>
            <a:endParaRPr lang="en-US" dirty="0">
              <a:solidFill>
                <a:schemeClr val="tx2"/>
              </a:solidFill>
            </a:endParaRPr>
          </a:p>
          <a:p>
            <a:pPr marL="400050" lvl="1" indent="0">
              <a:buNone/>
            </a:pPr>
            <a:endParaRPr lang="en-US" dirty="0" smtClean="0">
              <a:solidFill>
                <a:schemeClr val="tx2"/>
              </a:solidFill>
            </a:endParaRPr>
          </a:p>
          <a:p>
            <a:pPr marL="0" indent="0">
              <a:buNone/>
            </a:pPr>
            <a:r>
              <a:rPr lang="en-US" dirty="0"/>
              <a:t>Will distribute early April </a:t>
            </a:r>
            <a:r>
              <a:rPr lang="en-US" dirty="0" smtClean="0"/>
              <a:t>2019.</a:t>
            </a:r>
            <a:endParaRPr lang="en-US" dirty="0"/>
          </a:p>
        </p:txBody>
      </p:sp>
    </p:spTree>
    <p:extLst>
      <p:ext uri="{BB962C8B-B14F-4D97-AF65-F5344CB8AC3E}">
        <p14:creationId xmlns:p14="http://schemas.microsoft.com/office/powerpoint/2010/main" val="5209154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95476" y="1950155"/>
            <a:ext cx="8372475" cy="3956347"/>
          </a:xfrm>
        </p:spPr>
        <p:txBody>
          <a:bodyPr>
            <a:normAutofit/>
          </a:bodyPr>
          <a:lstStyle/>
          <a:p>
            <a:r>
              <a:rPr lang="en-US" b="1" dirty="0" smtClean="0"/>
              <a:t>The Objective Prioritization of Exotic Pests (OPEP): </a:t>
            </a:r>
            <a:br>
              <a:rPr lang="en-US" b="1" dirty="0" smtClean="0"/>
            </a:br>
            <a:r>
              <a:rPr lang="en-US" sz="3200" dirty="0"/>
              <a:t>A new system for prioritizing pests </a:t>
            </a:r>
            <a:r>
              <a:rPr lang="en-US" dirty="0"/>
              <a:t/>
            </a:r>
            <a:br>
              <a:rPr lang="en-US" dirty="0"/>
            </a:br>
            <a:r>
              <a:rPr lang="en-US" b="1" dirty="0"/>
              <a:t/>
            </a:r>
            <a:br>
              <a:rPr lang="en-US" b="1" dirty="0"/>
            </a:br>
            <a:r>
              <a:rPr lang="en-US" dirty="0"/>
              <a:t>	</a:t>
            </a:r>
          </a:p>
        </p:txBody>
      </p:sp>
      <p:sp>
        <p:nvSpPr>
          <p:cNvPr id="3" name="Subtitle 2"/>
          <p:cNvSpPr>
            <a:spLocks noGrp="1"/>
          </p:cNvSpPr>
          <p:nvPr>
            <p:ph type="subTitle" idx="1"/>
          </p:nvPr>
        </p:nvSpPr>
        <p:spPr>
          <a:xfrm>
            <a:off x="2667000" y="5023881"/>
            <a:ext cx="6858000" cy="1295400"/>
          </a:xfrm>
        </p:spPr>
        <p:txBody>
          <a:bodyPr>
            <a:normAutofit/>
          </a:bodyPr>
          <a:lstStyle/>
          <a:p>
            <a:r>
              <a:rPr lang="en-US" sz="2000" dirty="0"/>
              <a:t>Plant Epidemiology &amp; Risk Analysis Laboratory</a:t>
            </a:r>
          </a:p>
          <a:p>
            <a:r>
              <a:rPr lang="en-US" sz="2000" dirty="0"/>
              <a:t>Center for Plant Health Science &amp; Technology</a:t>
            </a:r>
          </a:p>
        </p:txBody>
      </p:sp>
      <p:pic>
        <p:nvPicPr>
          <p:cNvPr id="9" name="Picture 8" descr=" SigLockup Master PwPt.4c-whiteb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761" y="226004"/>
            <a:ext cx="2883429" cy="432863"/>
          </a:xfrm>
          <a:prstGeom prst="rect">
            <a:avLst/>
          </a:prstGeom>
        </p:spPr>
      </p:pic>
      <p:cxnSp>
        <p:nvCxnSpPr>
          <p:cNvPr id="5" name="Straight Connector 4"/>
          <p:cNvCxnSpPr/>
          <p:nvPr/>
        </p:nvCxnSpPr>
        <p:spPr>
          <a:xfrm>
            <a:off x="-31750" y="677917"/>
            <a:ext cx="1222375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387350" y="898538"/>
            <a:ext cx="4559300" cy="830997"/>
          </a:xfrm>
          <a:prstGeom prst="rect">
            <a:avLst/>
          </a:prstGeom>
          <a:noFill/>
        </p:spPr>
        <p:txBody>
          <a:bodyPr wrap="square" rtlCol="0">
            <a:spAutoFit/>
          </a:bodyPr>
          <a:lstStyle/>
          <a:p>
            <a:pPr defTabSz="457200"/>
            <a:r>
              <a:rPr lang="en-US" sz="2400" dirty="0">
                <a:solidFill>
                  <a:prstClr val="black"/>
                </a:solidFill>
              </a:rPr>
              <a:t>Animal &amp; Plant Health Inspection Service</a:t>
            </a:r>
          </a:p>
        </p:txBody>
      </p:sp>
    </p:spTree>
    <p:extLst>
      <p:ext uri="{BB962C8B-B14F-4D97-AF65-F5344CB8AC3E}">
        <p14:creationId xmlns:p14="http://schemas.microsoft.com/office/powerpoint/2010/main" val="25345647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8000"/>
                </a:solidFill>
              </a:rPr>
              <a:t>What is OPEP?</a:t>
            </a:r>
            <a:endParaRPr lang="en-US" b="1" dirty="0">
              <a:solidFill>
                <a:srgbClr val="008000"/>
              </a:solidFill>
            </a:endParaRPr>
          </a:p>
        </p:txBody>
      </p:sp>
      <p:sp>
        <p:nvSpPr>
          <p:cNvPr id="3" name="Content Placeholder 2"/>
          <p:cNvSpPr>
            <a:spLocks noGrp="1"/>
          </p:cNvSpPr>
          <p:nvPr>
            <p:ph idx="1"/>
          </p:nvPr>
        </p:nvSpPr>
        <p:spPr>
          <a:xfrm>
            <a:off x="609600" y="1600201"/>
            <a:ext cx="10972800" cy="4981575"/>
          </a:xfrm>
        </p:spPr>
        <p:txBody>
          <a:bodyPr>
            <a:normAutofit/>
          </a:bodyPr>
          <a:lstStyle/>
          <a:p>
            <a:pPr marL="57150" indent="0">
              <a:spcAft>
                <a:spcPts val="600"/>
              </a:spcAft>
              <a:buNone/>
            </a:pPr>
            <a:r>
              <a:rPr lang="en-US" dirty="0" smtClean="0"/>
              <a:t>Framework for prioritizing a set of pests based on:</a:t>
            </a:r>
          </a:p>
          <a:p>
            <a:pPr>
              <a:spcAft>
                <a:spcPts val="600"/>
              </a:spcAft>
            </a:pPr>
            <a:r>
              <a:rPr lang="en-US" sz="2800" dirty="0"/>
              <a:t>Evaluation of risk</a:t>
            </a:r>
          </a:p>
          <a:p>
            <a:pPr lvl="1">
              <a:spcAft>
                <a:spcPts val="600"/>
              </a:spcAft>
            </a:pPr>
            <a:r>
              <a:rPr lang="en-US" sz="2400" dirty="0"/>
              <a:t>Impact potential </a:t>
            </a:r>
            <a:r>
              <a:rPr lang="en-US" sz="2400" dirty="0" smtClean="0"/>
              <a:t>(Direct impacts to any host) </a:t>
            </a:r>
            <a:endParaRPr lang="en-US" sz="2400" dirty="0"/>
          </a:p>
          <a:p>
            <a:pPr lvl="1">
              <a:spcAft>
                <a:spcPts val="600"/>
              </a:spcAft>
            </a:pPr>
            <a:r>
              <a:rPr lang="en-US" sz="2400" dirty="0"/>
              <a:t>Likelihood of </a:t>
            </a:r>
            <a:r>
              <a:rPr lang="en-US" sz="2400" dirty="0" smtClean="0"/>
              <a:t>introduction (entry + </a:t>
            </a:r>
            <a:r>
              <a:rPr lang="en-US" sz="2400" i="1" dirty="0" smtClean="0"/>
              <a:t>establishment</a:t>
            </a:r>
            <a:r>
              <a:rPr lang="en-US" sz="2400" dirty="0" smtClean="0"/>
              <a:t>) </a:t>
            </a:r>
          </a:p>
          <a:p>
            <a:pPr lvl="1">
              <a:spcAft>
                <a:spcPts val="600"/>
              </a:spcAft>
            </a:pPr>
            <a:endParaRPr lang="en-US" sz="2400" dirty="0"/>
          </a:p>
          <a:p>
            <a:pPr>
              <a:spcAft>
                <a:spcPts val="600"/>
              </a:spcAft>
            </a:pPr>
            <a:r>
              <a:rPr lang="en-US" sz="2800" dirty="0">
                <a:solidFill>
                  <a:schemeClr val="accent6"/>
                </a:solidFill>
              </a:rPr>
              <a:t>Survey Feasibility</a:t>
            </a:r>
          </a:p>
          <a:p>
            <a:pPr>
              <a:spcAft>
                <a:spcPts val="600"/>
              </a:spcAft>
            </a:pPr>
            <a:r>
              <a:rPr lang="en-US" sz="2800" dirty="0">
                <a:solidFill>
                  <a:schemeClr val="accent6"/>
                </a:solidFill>
              </a:rPr>
              <a:t>Cost Effectiveness </a:t>
            </a:r>
          </a:p>
          <a:p>
            <a:pPr>
              <a:spcAft>
                <a:spcPts val="600"/>
              </a:spcAft>
            </a:pPr>
            <a:r>
              <a:rPr lang="en-US" sz="2800" dirty="0">
                <a:solidFill>
                  <a:schemeClr val="accent6"/>
                </a:solidFill>
              </a:rPr>
              <a:t>Other policy considerations</a:t>
            </a:r>
          </a:p>
          <a:p>
            <a:pPr>
              <a:spcAft>
                <a:spcPts val="600"/>
              </a:spcAft>
            </a:pPr>
            <a:endParaRPr lang="en-US" sz="2800" dirty="0"/>
          </a:p>
        </p:txBody>
      </p:sp>
      <p:sp>
        <p:nvSpPr>
          <p:cNvPr id="6" name="Right Brace 5"/>
          <p:cNvSpPr/>
          <p:nvPr/>
        </p:nvSpPr>
        <p:spPr>
          <a:xfrm>
            <a:off x="5391150" y="4445948"/>
            <a:ext cx="704850" cy="1719497"/>
          </a:xfrm>
          <a:prstGeom prst="rightBrace">
            <a:avLst/>
          </a:prstGeom>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6"/>
              </a:solidFill>
            </a:endParaRPr>
          </a:p>
        </p:txBody>
      </p:sp>
      <p:sp>
        <p:nvSpPr>
          <p:cNvPr id="7" name="TextBox 6"/>
          <p:cNvSpPr txBox="1"/>
          <p:nvPr/>
        </p:nvSpPr>
        <p:spPr>
          <a:xfrm>
            <a:off x="6215921" y="4982530"/>
            <a:ext cx="2514600" cy="646331"/>
          </a:xfrm>
          <a:prstGeom prst="rect">
            <a:avLst/>
          </a:prstGeom>
          <a:noFill/>
        </p:spPr>
        <p:txBody>
          <a:bodyPr wrap="square" rtlCol="0">
            <a:spAutoFit/>
          </a:bodyPr>
          <a:lstStyle/>
          <a:p>
            <a:r>
              <a:rPr lang="en-US" sz="3600" dirty="0">
                <a:solidFill>
                  <a:schemeClr val="accent1"/>
                </a:solidFill>
              </a:rPr>
              <a:t>For CAPS</a:t>
            </a:r>
          </a:p>
        </p:txBody>
      </p:sp>
    </p:spTree>
    <p:extLst>
      <p:ext uri="{BB962C8B-B14F-4D97-AF65-F5344CB8AC3E}">
        <p14:creationId xmlns:p14="http://schemas.microsoft.com/office/powerpoint/2010/main" val="414452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626" y="579438"/>
            <a:ext cx="10628026" cy="1143000"/>
          </a:xfrm>
        </p:spPr>
        <p:txBody>
          <a:bodyPr>
            <a:normAutofit/>
          </a:bodyPr>
          <a:lstStyle/>
          <a:p>
            <a:r>
              <a:rPr lang="en-US" b="1" dirty="0" smtClean="0">
                <a:solidFill>
                  <a:srgbClr val="008000"/>
                </a:solidFill>
              </a:rPr>
              <a:t>Risk Assessment and Uncertainty</a:t>
            </a:r>
            <a:endParaRPr lang="en-US" b="1" dirty="0">
              <a:solidFill>
                <a:srgbClr val="008000"/>
              </a:solidFill>
            </a:endParaRPr>
          </a:p>
        </p:txBody>
      </p:sp>
      <p:sp>
        <p:nvSpPr>
          <p:cNvPr id="3" name="Content Placeholder 2"/>
          <p:cNvSpPr>
            <a:spLocks noGrp="1"/>
          </p:cNvSpPr>
          <p:nvPr>
            <p:ph idx="1"/>
          </p:nvPr>
        </p:nvSpPr>
        <p:spPr>
          <a:xfrm>
            <a:off x="723900" y="2133600"/>
            <a:ext cx="10953750" cy="4724400"/>
          </a:xfrm>
        </p:spPr>
        <p:txBody>
          <a:bodyPr>
            <a:normAutofit/>
          </a:bodyPr>
          <a:lstStyle/>
          <a:p>
            <a:pPr marL="0" indent="0">
              <a:spcBef>
                <a:spcPts val="1200"/>
              </a:spcBef>
              <a:buNone/>
            </a:pPr>
            <a:r>
              <a:rPr lang="en-US" dirty="0"/>
              <a:t>W</a:t>
            </a:r>
            <a:r>
              <a:rPr lang="en-US" dirty="0" smtClean="0"/>
              <a:t>hen </a:t>
            </a:r>
            <a:r>
              <a:rPr lang="en-US" dirty="0"/>
              <a:t>conducting risk assessment, </a:t>
            </a:r>
            <a:r>
              <a:rPr lang="en-US" dirty="0" smtClean="0"/>
              <a:t>we separate </a:t>
            </a:r>
            <a:r>
              <a:rPr lang="en-US" b="1" dirty="0"/>
              <a:t>evidence </a:t>
            </a:r>
            <a:r>
              <a:rPr lang="en-US" dirty="0"/>
              <a:t>from </a:t>
            </a:r>
            <a:r>
              <a:rPr lang="en-US" b="1" dirty="0"/>
              <a:t>uncertainty </a:t>
            </a:r>
            <a:r>
              <a:rPr lang="en-US" dirty="0"/>
              <a:t>in order to ensure that risk is not artificially elevated by </a:t>
            </a:r>
            <a:r>
              <a:rPr lang="en-US" dirty="0" smtClean="0"/>
              <a:t>uncertainty</a:t>
            </a:r>
            <a:r>
              <a:rPr lang="en-US" dirty="0" smtClean="0">
                <a:solidFill>
                  <a:srgbClr val="00337F"/>
                </a:solidFill>
              </a:rPr>
              <a:t>.</a:t>
            </a:r>
          </a:p>
          <a:p>
            <a:pPr marL="0" indent="0">
              <a:lnSpc>
                <a:spcPct val="120000"/>
              </a:lnSpc>
              <a:spcBef>
                <a:spcPts val="1200"/>
              </a:spcBef>
              <a:buNone/>
            </a:pPr>
            <a:endParaRPr lang="en-US" sz="2000" dirty="0">
              <a:solidFill>
                <a:srgbClr val="00337F"/>
              </a:solidFill>
            </a:endParaRPr>
          </a:p>
          <a:p>
            <a:pPr marL="0" indent="0">
              <a:spcBef>
                <a:spcPts val="1200"/>
              </a:spcBef>
              <a:buNone/>
            </a:pPr>
            <a:r>
              <a:rPr lang="en-US" dirty="0" smtClean="0"/>
              <a:t>In the past many pests were “guilty by association”</a:t>
            </a:r>
          </a:p>
          <a:p>
            <a:pPr marL="0" indent="0">
              <a:spcBef>
                <a:spcPts val="1200"/>
              </a:spcBef>
              <a:buNone/>
            </a:pPr>
            <a:endParaRPr lang="en-US" dirty="0"/>
          </a:p>
          <a:p>
            <a:pPr marL="0" indent="0">
              <a:spcBef>
                <a:spcPts val="1200"/>
              </a:spcBef>
              <a:buNone/>
            </a:pPr>
            <a:r>
              <a:rPr lang="en-US" dirty="0" smtClean="0"/>
              <a:t>There is a cost to being precautionary</a:t>
            </a:r>
          </a:p>
          <a:p>
            <a:pPr marL="0" indent="0">
              <a:lnSpc>
                <a:spcPct val="120000"/>
              </a:lnSpc>
              <a:spcBef>
                <a:spcPts val="1200"/>
              </a:spcBef>
              <a:buNone/>
            </a:pPr>
            <a:endParaRPr lang="en-US" dirty="0" smtClean="0">
              <a:solidFill>
                <a:srgbClr val="00337F"/>
              </a:solidFill>
            </a:endParaRPr>
          </a:p>
          <a:p>
            <a:pPr marL="0" indent="0">
              <a:lnSpc>
                <a:spcPct val="120000"/>
              </a:lnSpc>
              <a:spcBef>
                <a:spcPts val="1200"/>
              </a:spcBef>
              <a:buNone/>
            </a:pPr>
            <a:endParaRPr lang="en-US" dirty="0">
              <a:solidFill>
                <a:srgbClr val="00337F"/>
              </a:solidFill>
            </a:endParaRPr>
          </a:p>
          <a:p>
            <a:pPr marL="0" indent="0">
              <a:lnSpc>
                <a:spcPct val="120000"/>
              </a:lnSpc>
              <a:spcBef>
                <a:spcPts val="1200"/>
              </a:spcBef>
              <a:buNone/>
            </a:pPr>
            <a:endParaRPr lang="en-US" dirty="0">
              <a:solidFill>
                <a:srgbClr val="00337F"/>
              </a:solidFill>
            </a:endParaRPr>
          </a:p>
          <a:p>
            <a:pPr marL="0" indent="0">
              <a:lnSpc>
                <a:spcPct val="120000"/>
              </a:lnSpc>
              <a:spcBef>
                <a:spcPts val="1200"/>
              </a:spcBef>
              <a:buNone/>
            </a:pPr>
            <a:endParaRPr lang="en-US" dirty="0" smtClean="0"/>
          </a:p>
          <a:p>
            <a:pPr marL="0" indent="0">
              <a:lnSpc>
                <a:spcPct val="120000"/>
              </a:lnSpc>
              <a:spcBef>
                <a:spcPts val="1200"/>
              </a:spcBef>
              <a:buNone/>
            </a:pPr>
            <a:endParaRPr lang="en-US" dirty="0" smtClean="0"/>
          </a:p>
          <a:p>
            <a:pPr marL="0" indent="0">
              <a:lnSpc>
                <a:spcPct val="120000"/>
              </a:lnSpc>
              <a:spcBef>
                <a:spcPts val="1200"/>
              </a:spcBef>
              <a:buNone/>
            </a:pPr>
            <a:endParaRPr lang="en-US" dirty="0"/>
          </a:p>
          <a:p>
            <a:pPr marL="0" indent="0">
              <a:lnSpc>
                <a:spcPct val="120000"/>
              </a:lnSpc>
              <a:spcBef>
                <a:spcPts val="1200"/>
              </a:spcBef>
              <a:buNone/>
            </a:pPr>
            <a:endParaRPr lang="en-US" dirty="0"/>
          </a:p>
        </p:txBody>
      </p:sp>
    </p:spTree>
    <p:extLst>
      <p:ext uri="{BB962C8B-B14F-4D97-AF65-F5344CB8AC3E}">
        <p14:creationId xmlns:p14="http://schemas.microsoft.com/office/powerpoint/2010/main" val="3259516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TotalTime>
  <Words>4646</Words>
  <Application>Microsoft Office PowerPoint</Application>
  <PresentationFormat>Widescreen</PresentationFormat>
  <Paragraphs>765</Paragraphs>
  <Slides>68</Slides>
  <Notes>46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68</vt:i4>
      </vt:variant>
    </vt:vector>
  </HeadingPairs>
  <TitlesOfParts>
    <vt:vector size="75" baseType="lpstr">
      <vt:lpstr>Arial</vt:lpstr>
      <vt:lpstr>Calibri</vt:lpstr>
      <vt:lpstr>Calibri Light</vt:lpstr>
      <vt:lpstr>Courier New</vt:lpstr>
      <vt:lpstr>Wingdings</vt:lpstr>
      <vt:lpstr>Office Theme</vt:lpstr>
      <vt:lpstr>1_Office Theme</vt:lpstr>
      <vt:lpstr>S&amp;T CAPS Support and  S&amp;T Realignment</vt:lpstr>
      <vt:lpstr>Scientific &amp; Technical Support for CAPS</vt:lpstr>
      <vt:lpstr>PowerPoint Presentation</vt:lpstr>
      <vt:lpstr>PowerPoint Presentation</vt:lpstr>
      <vt:lpstr>History of S&amp;T CAPS Support</vt:lpstr>
      <vt:lpstr>S&amp;T CAPS Support </vt:lpstr>
      <vt:lpstr>The Objective Prioritization of Exotic Pests (OPEP):  A new system for prioritizing pests    </vt:lpstr>
      <vt:lpstr>What is OPEP?</vt:lpstr>
      <vt:lpstr>Risk Assessment and Uncertainty</vt:lpstr>
      <vt:lpstr>PowerPoint Presentation</vt:lpstr>
      <vt:lpstr>PowerPoint Presentation</vt:lpstr>
      <vt:lpstr>PowerPoint Presentation</vt:lpstr>
      <vt:lpstr>Things to remember about prioritization</vt:lpstr>
      <vt:lpstr>PowerPoint Presentation</vt:lpstr>
      <vt:lpstr>Things to remember about prioritization</vt:lpstr>
      <vt:lpstr>OPEP Framework</vt:lpstr>
      <vt:lpstr>Why OPEP?</vt:lpstr>
      <vt:lpstr>PowerPoint Presentation</vt:lpstr>
      <vt:lpstr>Predicted Impact Model Development:  (based on previous U.S. invasions)</vt:lpstr>
      <vt:lpstr>Model Results</vt:lpstr>
      <vt:lpstr>Model Results (cont.)</vt:lpstr>
      <vt:lpstr>PowerPoint Presentation</vt:lpstr>
      <vt:lpstr>Impact Potential Model</vt:lpstr>
      <vt:lpstr>PowerPoint Presentation</vt:lpstr>
      <vt:lpstr>Evaluation of exotic pests for CAPS Pest Prioritization</vt:lpstr>
      <vt:lpstr>PowerPoint Presentation</vt:lpstr>
      <vt:lpstr>CAPS Pest Prioritization</vt:lpstr>
      <vt:lpstr>Status of Impact Model: </vt:lpstr>
      <vt:lpstr>PowerPoint Presentation</vt:lpstr>
      <vt:lpstr>PowerPoint Presentation</vt:lpstr>
      <vt:lpstr>Phase II: Likelihood of Introduction/Establishment</vt:lpstr>
      <vt:lpstr>Phase II: Likelihood of Introduction/Establishment</vt:lpstr>
      <vt:lpstr>PowerPoint Presentation</vt:lpstr>
      <vt:lpstr>PowerPoint Presentation</vt:lpstr>
      <vt:lpstr>Phase III: Survey Feasibility &amp; Cost Effectiveness</vt:lpstr>
      <vt:lpstr>PowerPoint Presentation</vt:lpstr>
      <vt:lpstr>Possible policy considerations for CAPS</vt:lpstr>
      <vt:lpstr>PestLens Demo</vt:lpstr>
      <vt:lpstr>Questions??</vt:lpstr>
      <vt:lpstr>S&amp;T CAPS Support</vt:lpstr>
      <vt:lpstr>2020 Pest List</vt:lpstr>
      <vt:lpstr>Removed: Impact, US Dist, or Regulatory Status</vt:lpstr>
      <vt:lpstr>Removed: Impact, US Dist, or Regulatory Status </vt:lpstr>
      <vt:lpstr>Removed – Research</vt:lpstr>
      <vt:lpstr>Remove? – Discuss </vt:lpstr>
      <vt:lpstr>Added</vt:lpstr>
      <vt:lpstr>Bundling Criteria </vt:lpstr>
      <vt:lpstr>Bundling Criteria: Take-Away</vt:lpstr>
      <vt:lpstr>Weeds</vt:lpstr>
      <vt:lpstr>Apple/Pear Manual</vt:lpstr>
      <vt:lpstr>Approved Methods for Pest Surveillance </vt:lpstr>
      <vt:lpstr>Fluon-coated traps</vt:lpstr>
      <vt:lpstr>Fluon-coated traps</vt:lpstr>
      <vt:lpstr>Callidiellum villosulum (brown fir longhorned beetle) </vt:lpstr>
      <vt:lpstr>Trichoferus campestris (velvet longhorned beetle)</vt:lpstr>
      <vt:lpstr>Chilo partellus (spotted stem borer)</vt:lpstr>
      <vt:lpstr>Epiphyas postvittana (LBAM)</vt:lpstr>
      <vt:lpstr>Plastic funnel insert </vt:lpstr>
      <vt:lpstr>Research &amp; Methods Development</vt:lpstr>
      <vt:lpstr>New Screening Aids (7)</vt:lpstr>
      <vt:lpstr>Lure cross-contamination</vt:lpstr>
      <vt:lpstr>Pollinator Bycatch Update </vt:lpstr>
      <vt:lpstr>Pollinator Bycatch Update </vt:lpstr>
      <vt:lpstr>Pollinator Bycatch Update </vt:lpstr>
      <vt:lpstr>Pollinator Bycatch Update </vt:lpstr>
      <vt:lpstr>Pollinator Bycatch Update </vt:lpstr>
      <vt:lpstr>CAPS Datasheet Stakeholder Survey</vt:lpstr>
      <vt:lpstr>Datasheet Stakeholder Survey</vt:lpstr>
    </vt:vector>
  </TitlesOfParts>
  <Company>USDA APHIS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S&amp;T reorganization of S&amp;T CAPS support</dc:title>
  <dc:creator>Holtz, Tara M - APHIS</dc:creator>
  <cp:lastModifiedBy>Moylett, Heather - APHIS</cp:lastModifiedBy>
  <cp:revision>40</cp:revision>
  <dcterms:created xsi:type="dcterms:W3CDTF">2019-01-18T19:40:28Z</dcterms:created>
  <dcterms:modified xsi:type="dcterms:W3CDTF">2019-03-27T14:54:36Z</dcterms:modified>
</cp:coreProperties>
</file>