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9"/>
  </p:notesMasterIdLst>
  <p:sldIdLst>
    <p:sldId id="256" r:id="rId2"/>
    <p:sldId id="265" r:id="rId3"/>
    <p:sldId id="266" r:id="rId4"/>
    <p:sldId id="273" r:id="rId5"/>
    <p:sldId id="267" r:id="rId6"/>
    <p:sldId id="274" r:id="rId7"/>
    <p:sldId id="271" r:id="rId8"/>
    <p:sldId id="275" r:id="rId9"/>
    <p:sldId id="276" r:id="rId10"/>
    <p:sldId id="277" r:id="rId11"/>
    <p:sldId id="278" r:id="rId12"/>
    <p:sldId id="280" r:id="rId13"/>
    <p:sldId id="279" r:id="rId14"/>
    <p:sldId id="281" r:id="rId15"/>
    <p:sldId id="269" r:id="rId16"/>
    <p:sldId id="282" r:id="rId17"/>
    <p:sldId id="272" r:id="rId18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notesView">
  <p:normalViewPr>
    <p:restoredLeft sz="14995" autoAdjust="0"/>
    <p:restoredTop sz="94645" autoAdjust="0"/>
  </p:normalViewPr>
  <p:slideViewPr>
    <p:cSldViewPr snapToGrid="0">
      <p:cViewPr varScale="1">
        <p:scale>
          <a:sx n="78" d="100"/>
          <a:sy n="78" d="100"/>
        </p:scale>
        <p:origin x="806" y="7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80" d="100"/>
          <a:sy n="80" d="100"/>
        </p:scale>
        <p:origin x="2717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B5B1257-2E54-4C16-9214-AE8C80B303B4}" type="datetimeFigureOut">
              <a:rPr lang="en-US" smtClean="0"/>
              <a:t>12/4/2019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9EC9E25-A0E1-499B-89C5-A2B9574C74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832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b="1" dirty="0">
              <a:ln w="0"/>
            </a:endParaRPr>
          </a:p>
          <a:p>
            <a:r>
              <a:rPr lang="en-US" sz="1400" b="1" dirty="0">
                <a:ln w="0"/>
              </a:rPr>
              <a:t>Good Afternoon,</a:t>
            </a:r>
          </a:p>
          <a:p>
            <a:endParaRPr lang="en-US" sz="1400" b="1" dirty="0">
              <a:ln w="0"/>
            </a:endParaRPr>
          </a:p>
          <a:p>
            <a:r>
              <a:rPr lang="en-US" sz="1400" b="1" dirty="0">
                <a:ln w="0"/>
              </a:rPr>
              <a:t>I am an Associate NAPIS Analyst for CAPS Information Services, or CAPSIS for short. We are located at Purdue University in central Indiana.</a:t>
            </a:r>
          </a:p>
          <a:p>
            <a:endParaRPr lang="en-US" sz="1400" b="1" dirty="0">
              <a:ln w="0"/>
            </a:endParaRPr>
          </a:p>
          <a:p>
            <a:r>
              <a:rPr lang="en-US" sz="1400" b="1" dirty="0">
                <a:ln w="0"/>
              </a:rPr>
              <a:t>Today we are reviewing data entry in the NAPIS database, what </a:t>
            </a:r>
            <a:r>
              <a:rPr lang="en-US" sz="1400" b="1" dirty="0" err="1">
                <a:ln w="0"/>
              </a:rPr>
              <a:t>thedata</a:t>
            </a:r>
            <a:r>
              <a:rPr lang="en-US" sz="1400" b="1" dirty="0">
                <a:ln w="0"/>
              </a:rPr>
              <a:t> entry process entails and how it is connected within the CAPS world.</a:t>
            </a:r>
          </a:p>
          <a:p>
            <a:endParaRPr lang="en-US" sz="1400" b="1" dirty="0">
              <a:ln w="0"/>
            </a:endParaRPr>
          </a:p>
          <a:p>
            <a:r>
              <a:rPr lang="en-US" sz="1400" b="1" dirty="0">
                <a:ln w="0"/>
              </a:rPr>
              <a:t>I’m using an If, Then subtitle to reinforce the idea that there is a lot of interconnectivity going on and not just a record going in!</a:t>
            </a:r>
          </a:p>
          <a:p>
            <a:endParaRPr lang="en-US" sz="14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C9E25-A0E1-499B-89C5-A2B9574C745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3780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66725" y="4381500"/>
            <a:ext cx="6000749" cy="4743450"/>
          </a:xfrm>
        </p:spPr>
        <p:txBody>
          <a:bodyPr/>
          <a:lstStyle/>
          <a:p>
            <a:r>
              <a:rPr lang="en-US" sz="1400" b="1" dirty="0"/>
              <a:t>    Currently a state will begin with the workplan. The workplan provides the survey targets to be used to create a Survey Summary Form or SSF.</a:t>
            </a:r>
          </a:p>
          <a:p>
            <a:endParaRPr lang="en-US" sz="1400" b="1" dirty="0"/>
          </a:p>
          <a:p>
            <a:r>
              <a:rPr lang="en-US" sz="1400" b="1" dirty="0"/>
              <a:t>    When the SSF has been created and approved, then an Accountability Report is generated with the SSF information.</a:t>
            </a:r>
          </a:p>
          <a:p>
            <a:endParaRPr lang="en-US" sz="1400" b="1" dirty="0"/>
          </a:p>
          <a:p>
            <a:r>
              <a:rPr lang="en-US" sz="1400" b="1" dirty="0"/>
              <a:t>    The My Survey is also generated at this time, again using SSF information.</a:t>
            </a:r>
          </a:p>
          <a:p>
            <a:endParaRPr lang="en-US" sz="1400" b="1" dirty="0"/>
          </a:p>
          <a:p>
            <a:r>
              <a:rPr lang="en-US" sz="1400" b="1" dirty="0"/>
              <a:t>    The My Survey interface can now be used to create a template for surveying</a:t>
            </a:r>
          </a:p>
          <a:p>
            <a:endParaRPr lang="en-US" sz="1400" b="1" dirty="0"/>
          </a:p>
          <a:p>
            <a:r>
              <a:rPr lang="en-US" sz="1400" b="1" dirty="0"/>
              <a:t>    With the template as a guide, surveying can be done and a data record can be assembled.</a:t>
            </a:r>
          </a:p>
          <a:p>
            <a:endParaRPr lang="en-US" sz="1400" b="1" dirty="0"/>
          </a:p>
          <a:p>
            <a:r>
              <a:rPr lang="en-US" sz="1400" b="1" dirty="0"/>
              <a:t>    Once the data record has been assembled and validated to the SSF, it can be uploaded.</a:t>
            </a:r>
          </a:p>
          <a:p>
            <a:endParaRPr lang="en-US" sz="1400" b="1" dirty="0"/>
          </a:p>
          <a:p>
            <a:r>
              <a:rPr lang="en-US" sz="1400" b="1" dirty="0"/>
              <a:t>    Once a validated data record is uploaded there will be a check on the accountability report!</a:t>
            </a:r>
          </a:p>
          <a:p>
            <a:endParaRPr lang="en-US" sz="1400" b="1" dirty="0"/>
          </a:p>
          <a:p>
            <a:r>
              <a:rPr lang="en-US" sz="1400" b="1" dirty="0"/>
              <a:t>   And so on to the next year!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C9E25-A0E1-499B-89C5-A2B9574C745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5267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b="1" dirty="0"/>
          </a:p>
          <a:p>
            <a:r>
              <a:rPr lang="en-US" sz="1400" b="1" dirty="0"/>
              <a:t>Please note</a:t>
            </a:r>
          </a:p>
          <a:p>
            <a:r>
              <a:rPr lang="en-US" sz="1400" b="1" dirty="0"/>
              <a:t> - the funding year</a:t>
            </a:r>
          </a:p>
          <a:p>
            <a:r>
              <a:rPr lang="en-US" sz="1400" b="1" dirty="0"/>
              <a:t> - the funding source</a:t>
            </a:r>
          </a:p>
          <a:p>
            <a:r>
              <a:rPr lang="en-US" sz="1400" b="1" dirty="0"/>
              <a:t> - the survey name</a:t>
            </a:r>
          </a:p>
          <a:p>
            <a:r>
              <a:rPr lang="en-US" sz="1400" b="1" dirty="0"/>
              <a:t> - the targeted pest</a:t>
            </a:r>
          </a:p>
          <a:p>
            <a:endParaRPr lang="en-US" sz="1400" b="1" dirty="0"/>
          </a:p>
          <a:p>
            <a:r>
              <a:rPr lang="en-US" sz="1400" b="1" dirty="0"/>
              <a:t>What you do not see, but is there beneath the targeted pest is </a:t>
            </a:r>
          </a:p>
          <a:p>
            <a:r>
              <a:rPr lang="en-US" sz="1400" b="1" dirty="0"/>
              <a:t> - host</a:t>
            </a:r>
          </a:p>
          <a:p>
            <a:r>
              <a:rPr lang="en-US" sz="1400" b="1" dirty="0"/>
              <a:t> - survey plans – method, timing, numbers, visits, etc.</a:t>
            </a:r>
          </a:p>
          <a:p>
            <a:r>
              <a:rPr lang="en-US" sz="1400" b="1" dirty="0"/>
              <a:t> - contact/diagnostic information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C9E25-A0E1-499B-89C5-A2B9574C745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1593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b="1" dirty="0"/>
          </a:p>
          <a:p>
            <a:r>
              <a:rPr lang="en-US" sz="1400" b="1" dirty="0"/>
              <a:t>Note that a check at the targeted pest level signifies that records have been entered for the targeted pest for this particular funding year, source and survey.</a:t>
            </a:r>
          </a:p>
          <a:p>
            <a:endParaRPr lang="en-US" sz="1400" b="1" dirty="0"/>
          </a:p>
          <a:p>
            <a:r>
              <a:rPr lang="en-US" sz="1400" b="1" dirty="0"/>
              <a:t>At the state level </a:t>
            </a:r>
          </a:p>
          <a:p>
            <a:r>
              <a:rPr lang="en-US" sz="1400" b="1" dirty="0"/>
              <a:t> - a dash signifies that the state has begun entering targeted pest records for the particular funding year and funding source. </a:t>
            </a:r>
          </a:p>
          <a:p>
            <a:r>
              <a:rPr lang="en-US" sz="1400" b="1" dirty="0"/>
              <a:t> - a check signifies that the state has entered at least one record for the targeted pest for the particular survey, funding year and funding source.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C9E25-A0E1-499B-89C5-A2B9574C745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3281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b="1" dirty="0"/>
          </a:p>
          <a:p>
            <a:r>
              <a:rPr lang="en-US" sz="1400" b="1" dirty="0"/>
              <a:t>Please note the funding year, funding source, state – for those with multiple states – survey names and targeted pests </a:t>
            </a:r>
          </a:p>
          <a:p>
            <a:r>
              <a:rPr lang="en-US" sz="1400" b="1" dirty="0"/>
              <a:t> - all pulled from the SSF</a:t>
            </a:r>
          </a:p>
          <a:p>
            <a:endParaRPr lang="en-US" sz="1400" b="1" dirty="0"/>
          </a:p>
          <a:p>
            <a:r>
              <a:rPr lang="en-US" sz="1400" b="1" dirty="0"/>
              <a:t>Specific survey methods are pulled from the Approved Method sheets created by the Science and Technology CAPS support group, when the targeted pest is a priority pest.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C9E25-A0E1-499B-89C5-A2B9574C745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9512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b="1" dirty="0"/>
          </a:p>
          <a:p>
            <a:r>
              <a:rPr lang="en-US" sz="1400" b="1" dirty="0"/>
              <a:t>A template to be used for surveying can be generated from the my survey tables.</a:t>
            </a:r>
          </a:p>
          <a:p>
            <a:endParaRPr lang="en-US" sz="1400" b="1" dirty="0"/>
          </a:p>
          <a:p>
            <a:r>
              <a:rPr lang="en-US" sz="1400" b="1" dirty="0"/>
              <a:t>The template will provide </a:t>
            </a:r>
          </a:p>
          <a:p>
            <a:r>
              <a:rPr lang="en-US" sz="1400" b="1" dirty="0"/>
              <a:t> - the fields needed to create a data record </a:t>
            </a:r>
          </a:p>
          <a:p>
            <a:r>
              <a:rPr lang="en-US" sz="1400" b="1" dirty="0"/>
              <a:t> - and auto-populates the fields from the my survey information.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C9E25-A0E1-499B-89C5-A2B9574C745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3339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b="1" dirty="0"/>
          </a:p>
          <a:p>
            <a:r>
              <a:rPr lang="en-US" sz="1400" b="1" dirty="0"/>
              <a:t>Before starting the data record review, here are some helpful tips</a:t>
            </a:r>
          </a:p>
          <a:p>
            <a:r>
              <a:rPr lang="en-US" sz="1400" b="1" dirty="0"/>
              <a:t> - The data definition page will define all the fields of a data record</a:t>
            </a:r>
          </a:p>
          <a:p>
            <a:r>
              <a:rPr lang="en-US" sz="1400" b="1" dirty="0"/>
              <a:t> - the question mark inside a box will provide the definition specific to that particular field.</a:t>
            </a:r>
          </a:p>
          <a:p>
            <a:r>
              <a:rPr lang="en-US" sz="1400" b="1" dirty="0"/>
              <a:t> - an up arrow signifies that the proffered page will open in a new tab.</a:t>
            </a:r>
          </a:p>
          <a:p>
            <a:r>
              <a:rPr lang="en-US" sz="1400" b="1" dirty="0"/>
              <a:t> - a record must be entered in order from top to bottom of the interface</a:t>
            </a:r>
          </a:p>
          <a:p>
            <a:r>
              <a:rPr lang="en-US" sz="1400" b="1" dirty="0"/>
              <a:t> - columns</a:t>
            </a:r>
          </a:p>
          <a:p>
            <a:r>
              <a:rPr lang="en-US" sz="1400" b="1" dirty="0"/>
              <a:t>	 - definition</a:t>
            </a:r>
          </a:p>
          <a:p>
            <a:r>
              <a:rPr lang="en-US" sz="1400" b="1" dirty="0"/>
              <a:t>	 - name of field</a:t>
            </a:r>
          </a:p>
          <a:p>
            <a:r>
              <a:rPr lang="en-US" sz="1400" b="1" dirty="0"/>
              <a:t>	 - box for free typing, or code for field</a:t>
            </a:r>
          </a:p>
          <a:p>
            <a:r>
              <a:rPr lang="en-US" sz="1400" b="1" dirty="0"/>
              <a:t>	 - box with a drop down or enter text to provide a dropdown, will also fill in code box to the left</a:t>
            </a:r>
          </a:p>
          <a:p>
            <a:r>
              <a:rPr lang="en-US" sz="1400" b="1" dirty="0"/>
              <a:t>	 - requirements or trouble shooting column with create an excel template button.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C9E25-A0E1-499B-89C5-A2B9574C745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9386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b="1" dirty="0"/>
          </a:p>
          <a:p>
            <a:r>
              <a:rPr lang="en-US" sz="1400" b="1" dirty="0"/>
              <a:t>Note </a:t>
            </a:r>
          </a:p>
          <a:p>
            <a:r>
              <a:rPr lang="en-US" sz="1400" b="1" dirty="0"/>
              <a:t> - red fields are required</a:t>
            </a:r>
          </a:p>
          <a:p>
            <a:r>
              <a:rPr lang="en-US" sz="1400" b="1" dirty="0"/>
              <a:t> - when there is a enter text box – type, when finished, pause and do not move the cursor/mouse as it may take a second to pull the information up.</a:t>
            </a:r>
          </a:p>
          <a:p>
            <a:r>
              <a:rPr lang="en-US" sz="1400" b="1" dirty="0"/>
              <a:t> - notice the changes in the far right column….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C9E25-A0E1-499B-89C5-A2B9574C745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1101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1400" b="1" dirty="0"/>
              <a:t>Please note that if a site is unknown (99999), then the crop situation must be entered.</a:t>
            </a:r>
          </a:p>
          <a:p>
            <a:endParaRPr lang="en-US" sz="1400" b="1" dirty="0"/>
          </a:p>
          <a:p>
            <a:r>
              <a:rPr lang="en-US" sz="1400" b="1" dirty="0"/>
              <a:t>I, personally would recommend that, if possible, this is always done in an effort of error prevention.</a:t>
            </a:r>
          </a:p>
          <a:p>
            <a:endParaRPr lang="en-US" sz="1400" b="1" dirty="0"/>
          </a:p>
          <a:p>
            <a:r>
              <a:rPr lang="en-US" sz="1400" b="1" dirty="0"/>
              <a:t>There are four areas on this interface that will open additional dropdowns when information is entered. </a:t>
            </a:r>
          </a:p>
          <a:p>
            <a:endParaRPr lang="en-US" sz="1400" b="1" dirty="0"/>
          </a:p>
          <a:p>
            <a:r>
              <a:rPr lang="en-US" sz="1400" b="1" dirty="0"/>
              <a:t>The first is the funding year. This will open the funding source, which opens the survey name.</a:t>
            </a:r>
          </a:p>
          <a:p>
            <a:endParaRPr lang="en-US" sz="1400" b="1" dirty="0"/>
          </a:p>
          <a:p>
            <a:r>
              <a:rPr lang="en-US" sz="1400" b="1" dirty="0"/>
              <a:t>Again, take a look at the far right column….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C9E25-A0E1-499B-89C5-A2B9574C745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8729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b="1" dirty="0"/>
          </a:p>
          <a:p>
            <a:r>
              <a:rPr lang="en-US" sz="1400" b="1" dirty="0"/>
              <a:t>Here we are going to show a positive trap survey record as that requires additional information.</a:t>
            </a:r>
          </a:p>
          <a:p>
            <a:endParaRPr lang="en-US" sz="1400" b="1" dirty="0"/>
          </a:p>
          <a:p>
            <a:r>
              <a:rPr lang="en-US" sz="1400" b="1" dirty="0"/>
              <a:t>If a record has not previously been entered into the NAPIS database at the US, State, or county level, it will be flagged when a data notification email is generated to the CAPSIS staff. Which means, the person who entered the record that has been flagged will get an email from me….</a:t>
            </a:r>
          </a:p>
          <a:p>
            <a:endParaRPr lang="en-US" sz="1400" b="1" dirty="0"/>
          </a:p>
          <a:p>
            <a:r>
              <a:rPr lang="en-US" sz="1400" b="1" dirty="0"/>
              <a:t>If a record is a new in at any level, establishment must be chosen.</a:t>
            </a:r>
          </a:p>
          <a:p>
            <a:endParaRPr lang="en-US" sz="1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C9E25-A0E1-499B-89C5-A2B9574C745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4539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b="1" dirty="0"/>
          </a:p>
          <a:p>
            <a:r>
              <a:rPr lang="en-US" sz="1400" b="1" dirty="0"/>
              <a:t>Notice that with a specific survey method entered, more fields have opened.</a:t>
            </a:r>
          </a:p>
          <a:p>
            <a:endParaRPr lang="en-US" sz="1400" b="1" dirty="0"/>
          </a:p>
          <a:p>
            <a:r>
              <a:rPr lang="en-US" sz="1400" b="1" dirty="0"/>
              <a:t>A trap record requires that the descriptor unit be pests in traps, so that auto-populates when the trapping survey method is chosen.</a:t>
            </a:r>
          </a:p>
          <a:p>
            <a:endParaRPr lang="en-US" sz="1400" b="1" dirty="0"/>
          </a:p>
          <a:p>
            <a:endParaRPr lang="en-US" sz="1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C9E25-A0E1-499B-89C5-A2B9574C745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7233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04800" y="4473892"/>
            <a:ext cx="6286500" cy="3660458"/>
          </a:xfrm>
        </p:spPr>
        <p:txBody>
          <a:bodyPr/>
          <a:lstStyle/>
          <a:p>
            <a:r>
              <a:rPr lang="en-US" sz="1400" b="1" dirty="0"/>
              <a:t>Quantitative value is the actual number of pests found…how many beetles?</a:t>
            </a:r>
          </a:p>
          <a:p>
            <a:endParaRPr lang="en-US" sz="1400" b="1" dirty="0"/>
          </a:p>
          <a:p>
            <a:r>
              <a:rPr lang="en-US" sz="1400" b="1" dirty="0"/>
              <a:t>Total units are the number of traps being used in this record that were checked…how many traps did you look at for this record?</a:t>
            </a:r>
          </a:p>
          <a:p>
            <a:endParaRPr lang="en-US" sz="1400" b="1" dirty="0"/>
          </a:p>
          <a:p>
            <a:r>
              <a:rPr lang="en-US" sz="1400" b="1" dirty="0"/>
              <a:t>Positive units is the number of traps that you looked at that had the targeted pests in them…how many traps actually had the pests?</a:t>
            </a:r>
          </a:p>
          <a:p>
            <a:endParaRPr lang="en-US" sz="1400" b="1" dirty="0"/>
          </a:p>
          <a:p>
            <a:r>
              <a:rPr lang="en-US" sz="1400" b="1" dirty="0"/>
              <a:t>Observation duration is the number of days from the start of the survey until you found the pest in the trap…if the trap was placed on March first and a pest was found on April first, then the observation duration would be 32</a:t>
            </a:r>
          </a:p>
          <a:p>
            <a:endParaRPr lang="en-US" sz="1400" b="1" dirty="0"/>
          </a:p>
          <a:p>
            <a:r>
              <a:rPr lang="en-US" sz="1400" b="1" dirty="0"/>
              <a:t>If the record is negative, then the observation duration is the number of days the trap was actually up.</a:t>
            </a:r>
          </a:p>
          <a:p>
            <a:endParaRPr lang="en-US" sz="1400" b="1" dirty="0"/>
          </a:p>
          <a:p>
            <a:r>
              <a:rPr lang="en-US" sz="1400" b="1" dirty="0"/>
              <a:t>Note the right column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C9E25-A0E1-499B-89C5-A2B9574C745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9968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b="1" dirty="0"/>
          </a:p>
          <a:p>
            <a:r>
              <a:rPr lang="en-US" sz="1400" b="1" dirty="0"/>
              <a:t>Once the diagnostic lab is entered, the confirmation method and confirmation date boxes open up.</a:t>
            </a:r>
          </a:p>
          <a:p>
            <a:endParaRPr lang="en-US" sz="1400" b="1" dirty="0"/>
          </a:p>
          <a:p>
            <a:r>
              <a:rPr lang="en-US" sz="1400" b="1" dirty="0"/>
              <a:t>Make sure the confirmation date is after the observation date.</a:t>
            </a:r>
          </a:p>
          <a:p>
            <a:endParaRPr lang="en-US" sz="1400" b="1" dirty="0"/>
          </a:p>
          <a:p>
            <a:r>
              <a:rPr lang="en-US" sz="1400" b="1" dirty="0"/>
              <a:t>Once these are filled in, the right column no longer has any comments.</a:t>
            </a:r>
          </a:p>
          <a:p>
            <a:endParaRPr lang="en-US" sz="1400" b="1" dirty="0"/>
          </a:p>
          <a:p>
            <a:r>
              <a:rPr lang="en-US" sz="1400" b="1" dirty="0"/>
              <a:t>At this time a template can be created for testing.</a:t>
            </a:r>
          </a:p>
          <a:p>
            <a:endParaRPr lang="en-US" sz="1400" b="1" dirty="0"/>
          </a:p>
          <a:p>
            <a:r>
              <a:rPr lang="en-US" sz="1400" b="1" dirty="0"/>
              <a:t>If you are a data entry personnel and only entering one record, it could be added at this time.</a:t>
            </a:r>
          </a:p>
          <a:p>
            <a:r>
              <a:rPr lang="en-US" sz="1400" b="1" dirty="0"/>
              <a:t>If you are not data entry personnel, the add record button will remain gray.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C9E25-A0E1-499B-89C5-A2B9574C745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1256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b="1" dirty="0"/>
          </a:p>
          <a:p>
            <a:r>
              <a:rPr lang="en-US" sz="1400" b="1" dirty="0"/>
              <a:t>The fields from the interface are filled in and ready for testing.</a:t>
            </a:r>
          </a:p>
          <a:p>
            <a:endParaRPr lang="en-US" sz="1400" b="1" dirty="0"/>
          </a:p>
          <a:p>
            <a:r>
              <a:rPr lang="en-US" sz="1400" b="1" dirty="0"/>
              <a:t>At this point and further, the excel file can have records added, but as usual, be cautious with any copying and pasting endeavor.</a:t>
            </a:r>
          </a:p>
          <a:p>
            <a:endParaRPr lang="en-US" sz="1400" b="1" dirty="0"/>
          </a:p>
          <a:p>
            <a:r>
              <a:rPr lang="en-US" sz="1400" b="1" dirty="0"/>
              <a:t>The NAPIS database will upload an excel template containing multiple records.</a:t>
            </a:r>
          </a:p>
          <a:p>
            <a:endParaRPr lang="en-US" sz="1400" b="1" dirty="0"/>
          </a:p>
          <a:p>
            <a:r>
              <a:rPr lang="en-US" sz="1400" b="1" dirty="0"/>
              <a:t>The NAPIS database will also upload an excel template containing multiple pests.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C9E25-A0E1-499B-89C5-A2B9574C745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8302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b="1" dirty="0"/>
          </a:p>
          <a:p>
            <a:r>
              <a:rPr lang="en-US" sz="1400" b="1" dirty="0"/>
              <a:t>Choose the file to be tested</a:t>
            </a:r>
          </a:p>
          <a:p>
            <a:endParaRPr lang="en-US" sz="1400" b="1" dirty="0"/>
          </a:p>
          <a:p>
            <a:r>
              <a:rPr lang="en-US" sz="1400" b="1" dirty="0"/>
              <a:t>Test the data – if a user has read only access to the NAPIS website he or she can test the records for data upload, but will not be able to upload the records.</a:t>
            </a:r>
          </a:p>
          <a:p>
            <a:r>
              <a:rPr lang="en-US" sz="1400" b="1" dirty="0"/>
              <a:t>This is how a user can prepare a file for the data entry personnel.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C9E25-A0E1-499B-89C5-A2B9574C745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2340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b="1" dirty="0"/>
          </a:p>
          <a:p>
            <a:r>
              <a:rPr lang="en-US" sz="1400" b="1" dirty="0"/>
              <a:t>When testing the file, it will either be valid or invalid</a:t>
            </a:r>
          </a:p>
          <a:p>
            <a:endParaRPr lang="en-US" sz="1400" b="1" dirty="0"/>
          </a:p>
          <a:p>
            <a:r>
              <a:rPr lang="en-US" sz="1400" b="1" dirty="0"/>
              <a:t>If valid, the table with the noted information will show, along with a state map displaying the pertinent counties.</a:t>
            </a:r>
          </a:p>
          <a:p>
            <a:endParaRPr lang="en-US" sz="1400" b="1" dirty="0"/>
          </a:p>
          <a:p>
            <a:r>
              <a:rPr lang="en-US" sz="1400" b="1" dirty="0"/>
              <a:t>If invalid, there will be descriptive error messages. These messages are provided in an effort to assist the modifications needed to upload the data.</a:t>
            </a:r>
          </a:p>
          <a:p>
            <a:endParaRPr lang="en-US" sz="1400" b="1" dirty="0"/>
          </a:p>
          <a:p>
            <a:r>
              <a:rPr lang="en-US" sz="1400" b="1" dirty="0"/>
              <a:t>I made the positive pest status negative without changing anything else to provide this particular invalid message.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C9E25-A0E1-499B-89C5-A2B9574C745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6553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b="1" dirty="0"/>
          </a:p>
          <a:p>
            <a:endParaRPr lang="en-US" sz="1400" b="1" dirty="0"/>
          </a:p>
          <a:p>
            <a:r>
              <a:rPr lang="en-US" sz="1400" b="1" dirty="0"/>
              <a:t>Any questions or clarifications needed?</a:t>
            </a:r>
          </a:p>
          <a:p>
            <a:endParaRPr lang="en-US" sz="1400" b="1" dirty="0"/>
          </a:p>
          <a:p>
            <a:r>
              <a:rPr lang="en-US" sz="1400" b="1" dirty="0"/>
              <a:t>The CAPSIS team’s contact information is on the CAPS website under contact us, on the NAPIS site under support and on the Pest Tracker site under contact us.</a:t>
            </a:r>
          </a:p>
          <a:p>
            <a:endParaRPr lang="en-US" sz="1400" b="1"/>
          </a:p>
          <a:p>
            <a:endParaRPr lang="en-US" sz="1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C9E25-A0E1-499B-89C5-A2B9574C745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5447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12/4/2019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12/4/2019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>
            <a:outerShdw blurRad="177800" dist="38100" dir="2700000" algn="tl">
              <a:srgbClr val="000000">
                <a:alpha val="24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ADA6703-D590-4022-AE3A-116CF3AB07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8861" y="5106217"/>
            <a:ext cx="5265411" cy="1530556"/>
          </a:xfrm>
          <a:ln>
            <a:noFill/>
          </a:ln>
          <a:effectLst/>
        </p:spPr>
        <p:txBody>
          <a:bodyPr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26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/>
              </a:rPr>
              <a:t>Cindy Music</a:t>
            </a:r>
          </a:p>
          <a:p>
            <a:pPr algn="r">
              <a:lnSpc>
                <a:spcPct val="100000"/>
              </a:lnSpc>
            </a:pPr>
            <a:r>
              <a:rPr lang="en-US" sz="26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/>
              </a:rPr>
              <a:t>CAPS Information Services (CAPSIS)</a:t>
            </a:r>
          </a:p>
          <a:p>
            <a:pPr algn="r">
              <a:lnSpc>
                <a:spcPct val="100000"/>
              </a:lnSpc>
            </a:pPr>
            <a:r>
              <a:rPr lang="en-US" sz="26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/>
              </a:rPr>
              <a:t>Purdue University, December 4, 2019</a:t>
            </a:r>
            <a:endParaRPr lang="en-US" sz="26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6B457C-1078-4591-A399-EAB7791540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45079" y="2048239"/>
            <a:ext cx="9416471" cy="1953346"/>
          </a:xfr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96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NAPIS Data entry</a:t>
            </a:r>
            <a:br>
              <a:rPr lang="en-US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r>
              <a:rPr lang="en-US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sz="67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– If, Then</a:t>
            </a:r>
          </a:p>
        </p:txBody>
      </p:sp>
    </p:spTree>
    <p:extLst>
      <p:ext uri="{BB962C8B-B14F-4D97-AF65-F5344CB8AC3E}">
        <p14:creationId xmlns:p14="http://schemas.microsoft.com/office/powerpoint/2010/main" val="4141486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B1E9851-3672-413E-9289-2C034223192F}"/>
              </a:ext>
            </a:extLst>
          </p:cNvPr>
          <p:cNvSpPr txBox="1"/>
          <p:nvPr/>
        </p:nvSpPr>
        <p:spPr>
          <a:xfrm>
            <a:off x="4907114" y="468338"/>
            <a:ext cx="273396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n>
                  <a:solidFill>
                    <a:schemeClr val="bg1"/>
                  </a:solidFill>
                </a:ln>
              </a:rPr>
              <a:t>If a workplan, </a:t>
            </a:r>
          </a:p>
          <a:p>
            <a:r>
              <a:rPr lang="en-US" sz="3200" b="1" dirty="0">
                <a:ln>
                  <a:solidFill>
                    <a:schemeClr val="bg1"/>
                  </a:solidFill>
                </a:ln>
              </a:rPr>
              <a:t>then a Survey Summary Form (SSF)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820F7D-17A6-4C4D-824F-F7402A16BDFC}"/>
              </a:ext>
            </a:extLst>
          </p:cNvPr>
          <p:cNvSpPr txBox="1"/>
          <p:nvPr/>
        </p:nvSpPr>
        <p:spPr>
          <a:xfrm>
            <a:off x="8298999" y="2326102"/>
            <a:ext cx="242867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n>
                  <a:solidFill>
                    <a:schemeClr val="bg1"/>
                  </a:solidFill>
                </a:ln>
              </a:rPr>
              <a:t>If a SSF then,</a:t>
            </a:r>
          </a:p>
          <a:p>
            <a:r>
              <a:rPr lang="en-US" sz="3200" b="1" dirty="0">
                <a:ln>
                  <a:solidFill>
                    <a:schemeClr val="bg1"/>
                  </a:solidFill>
                </a:ln>
              </a:rPr>
              <a:t>a My Survey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4EA3B7-2FD0-4051-A301-D9D9E4041C8A}"/>
              </a:ext>
            </a:extLst>
          </p:cNvPr>
          <p:cNvSpPr txBox="1"/>
          <p:nvPr/>
        </p:nvSpPr>
        <p:spPr>
          <a:xfrm flipH="1">
            <a:off x="8298999" y="361904"/>
            <a:ext cx="31957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n>
                  <a:solidFill>
                    <a:schemeClr val="bg1"/>
                  </a:solidFill>
                </a:ln>
              </a:rPr>
              <a:t>If a SSF, then an Accountability Report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3D9C3C-9714-4AE9-9A9C-2BE7D4A5D856}"/>
              </a:ext>
            </a:extLst>
          </p:cNvPr>
          <p:cNvSpPr txBox="1"/>
          <p:nvPr/>
        </p:nvSpPr>
        <p:spPr>
          <a:xfrm>
            <a:off x="8298999" y="3924277"/>
            <a:ext cx="29589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n>
                  <a:solidFill>
                    <a:schemeClr val="bg1"/>
                  </a:solidFill>
                </a:ln>
              </a:rPr>
              <a:t>If a My Survey,</a:t>
            </a:r>
          </a:p>
          <a:p>
            <a:r>
              <a:rPr lang="en-US" sz="3200" b="1" dirty="0">
                <a:ln>
                  <a:solidFill>
                    <a:schemeClr val="bg1"/>
                  </a:solidFill>
                </a:ln>
              </a:rPr>
              <a:t>then a survey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E62518-E2E9-48C1-B257-4EFBE3A8CF3B}"/>
              </a:ext>
            </a:extLst>
          </p:cNvPr>
          <p:cNvSpPr txBox="1"/>
          <p:nvPr/>
        </p:nvSpPr>
        <p:spPr>
          <a:xfrm>
            <a:off x="4827602" y="4611303"/>
            <a:ext cx="213677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n>
                  <a:solidFill>
                    <a:schemeClr val="bg1"/>
                  </a:solidFill>
                </a:ln>
              </a:rPr>
              <a:t>If a data record,</a:t>
            </a:r>
          </a:p>
          <a:p>
            <a:r>
              <a:rPr lang="en-US" sz="3200" b="1" dirty="0">
                <a:ln>
                  <a:solidFill>
                    <a:schemeClr val="bg1"/>
                  </a:solidFill>
                </a:ln>
              </a:rPr>
              <a:t>then a SSF validation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0F37E7-E5EA-432E-8826-3A0134B927EB}"/>
              </a:ext>
            </a:extLst>
          </p:cNvPr>
          <p:cNvSpPr txBox="1"/>
          <p:nvPr/>
        </p:nvSpPr>
        <p:spPr>
          <a:xfrm>
            <a:off x="1104610" y="5252114"/>
            <a:ext cx="27693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n>
                  <a:solidFill>
                    <a:schemeClr val="bg1"/>
                  </a:solidFill>
                </a:ln>
              </a:rPr>
              <a:t>If validation,</a:t>
            </a:r>
          </a:p>
          <a:p>
            <a:r>
              <a:rPr lang="en-US" sz="3200" b="1" dirty="0">
                <a:ln>
                  <a:solidFill>
                    <a:schemeClr val="bg1"/>
                  </a:solidFill>
                </a:ln>
              </a:rPr>
              <a:t>then data entry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F40FF0C-0770-4F60-BAB2-ED6237EBBD22}"/>
              </a:ext>
            </a:extLst>
          </p:cNvPr>
          <p:cNvSpPr txBox="1"/>
          <p:nvPr/>
        </p:nvSpPr>
        <p:spPr>
          <a:xfrm>
            <a:off x="768077" y="563104"/>
            <a:ext cx="367217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n>
                  <a:solidFill>
                    <a:schemeClr val="bg1"/>
                  </a:solidFill>
                </a:ln>
              </a:rPr>
              <a:t>If an Accountability Report checked</a:t>
            </a:r>
          </a:p>
          <a:p>
            <a:r>
              <a:rPr lang="en-US" sz="3200" b="1" dirty="0">
                <a:ln>
                  <a:solidFill>
                    <a:schemeClr val="bg1"/>
                  </a:solidFill>
                </a:ln>
              </a:rPr>
              <a:t>then next year’s workplan.</a:t>
            </a:r>
          </a:p>
        </p:txBody>
      </p:sp>
      <p:sp>
        <p:nvSpPr>
          <p:cNvPr id="14" name="Arrow: Chevron 13">
            <a:extLst>
              <a:ext uri="{FF2B5EF4-FFF2-40B4-BE49-F238E27FC236}">
                <a16:creationId xmlns:a16="http://schemas.microsoft.com/office/drawing/2014/main" id="{B8CA3E4C-24AA-41FD-AF6D-57A959911703}"/>
              </a:ext>
            </a:extLst>
          </p:cNvPr>
          <p:cNvSpPr/>
          <p:nvPr/>
        </p:nvSpPr>
        <p:spPr>
          <a:xfrm>
            <a:off x="7764344" y="1215311"/>
            <a:ext cx="378691" cy="384770"/>
          </a:xfrm>
          <a:prstGeom prst="chevron">
            <a:avLst/>
          </a:prstGeom>
          <a:solidFill>
            <a:schemeClr val="tx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Arrow: Chevron 14">
            <a:extLst>
              <a:ext uri="{FF2B5EF4-FFF2-40B4-BE49-F238E27FC236}">
                <a16:creationId xmlns:a16="http://schemas.microsoft.com/office/drawing/2014/main" id="{F778E9A2-EAF4-4594-BD54-CFB19B93E365}"/>
              </a:ext>
            </a:extLst>
          </p:cNvPr>
          <p:cNvSpPr/>
          <p:nvPr/>
        </p:nvSpPr>
        <p:spPr>
          <a:xfrm>
            <a:off x="7764343" y="2728937"/>
            <a:ext cx="378691" cy="384770"/>
          </a:xfrm>
          <a:prstGeom prst="chevron">
            <a:avLst/>
          </a:prstGeom>
          <a:solidFill>
            <a:schemeClr val="tx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Arrow: Chevron 15">
            <a:extLst>
              <a:ext uri="{FF2B5EF4-FFF2-40B4-BE49-F238E27FC236}">
                <a16:creationId xmlns:a16="http://schemas.microsoft.com/office/drawing/2014/main" id="{341907C7-0197-4867-B408-DF31170BE05D}"/>
              </a:ext>
            </a:extLst>
          </p:cNvPr>
          <p:cNvSpPr/>
          <p:nvPr/>
        </p:nvSpPr>
        <p:spPr>
          <a:xfrm rot="5400000">
            <a:off x="9232098" y="3500455"/>
            <a:ext cx="378691" cy="384770"/>
          </a:xfrm>
          <a:prstGeom prst="chevron">
            <a:avLst/>
          </a:prstGeom>
          <a:solidFill>
            <a:schemeClr val="tx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Arrow: Chevron 16">
            <a:extLst>
              <a:ext uri="{FF2B5EF4-FFF2-40B4-BE49-F238E27FC236}">
                <a16:creationId xmlns:a16="http://schemas.microsoft.com/office/drawing/2014/main" id="{24E45B57-EF93-45B0-958A-1ED3D7202503}"/>
              </a:ext>
            </a:extLst>
          </p:cNvPr>
          <p:cNvSpPr/>
          <p:nvPr/>
        </p:nvSpPr>
        <p:spPr>
          <a:xfrm rot="10643136">
            <a:off x="7139880" y="5626335"/>
            <a:ext cx="378691" cy="384770"/>
          </a:xfrm>
          <a:prstGeom prst="chevron">
            <a:avLst/>
          </a:prstGeom>
          <a:solidFill>
            <a:schemeClr val="tx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Arrow: Chevron 17">
            <a:extLst>
              <a:ext uri="{FF2B5EF4-FFF2-40B4-BE49-F238E27FC236}">
                <a16:creationId xmlns:a16="http://schemas.microsoft.com/office/drawing/2014/main" id="{40CA0825-568C-4A68-A67A-BBE1A5CB350C}"/>
              </a:ext>
            </a:extLst>
          </p:cNvPr>
          <p:cNvSpPr/>
          <p:nvPr/>
        </p:nvSpPr>
        <p:spPr>
          <a:xfrm rot="16200000">
            <a:off x="1628564" y="2687642"/>
            <a:ext cx="378691" cy="384770"/>
          </a:xfrm>
          <a:prstGeom prst="chevron">
            <a:avLst/>
          </a:prstGeom>
          <a:solidFill>
            <a:schemeClr val="tx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Arrow: Chevron 18">
            <a:extLst>
              <a:ext uri="{FF2B5EF4-FFF2-40B4-BE49-F238E27FC236}">
                <a16:creationId xmlns:a16="http://schemas.microsoft.com/office/drawing/2014/main" id="{EE9480C8-CADA-4BC9-A101-39C7B015A16E}"/>
              </a:ext>
            </a:extLst>
          </p:cNvPr>
          <p:cNvSpPr/>
          <p:nvPr/>
        </p:nvSpPr>
        <p:spPr>
          <a:xfrm rot="16200000">
            <a:off x="1601071" y="4736887"/>
            <a:ext cx="378691" cy="384770"/>
          </a:xfrm>
          <a:prstGeom prst="chevron">
            <a:avLst/>
          </a:prstGeom>
          <a:solidFill>
            <a:schemeClr val="tx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Arrow: Chevron 19">
            <a:extLst>
              <a:ext uri="{FF2B5EF4-FFF2-40B4-BE49-F238E27FC236}">
                <a16:creationId xmlns:a16="http://schemas.microsoft.com/office/drawing/2014/main" id="{B15596AC-1A00-4767-BAD1-2E86EACD1704}"/>
              </a:ext>
            </a:extLst>
          </p:cNvPr>
          <p:cNvSpPr/>
          <p:nvPr/>
        </p:nvSpPr>
        <p:spPr>
          <a:xfrm rot="10800000">
            <a:off x="4046553" y="5642355"/>
            <a:ext cx="378691" cy="384770"/>
          </a:xfrm>
          <a:prstGeom prst="chevron">
            <a:avLst/>
          </a:prstGeom>
          <a:solidFill>
            <a:schemeClr val="tx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65E84C-E41F-4DA3-8783-8E89053A9364}"/>
              </a:ext>
            </a:extLst>
          </p:cNvPr>
          <p:cNvSpPr txBox="1"/>
          <p:nvPr/>
        </p:nvSpPr>
        <p:spPr>
          <a:xfrm>
            <a:off x="644281" y="3113707"/>
            <a:ext cx="414248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n>
                  <a:solidFill>
                    <a:schemeClr val="bg1"/>
                  </a:solidFill>
                </a:ln>
              </a:rPr>
              <a:t>If data entry,</a:t>
            </a:r>
          </a:p>
          <a:p>
            <a:r>
              <a:rPr lang="en-US" sz="3200" b="1" dirty="0">
                <a:ln>
                  <a:solidFill>
                    <a:schemeClr val="bg1"/>
                  </a:solidFill>
                </a:ln>
              </a:rPr>
              <a:t>then an Accountability </a:t>
            </a:r>
          </a:p>
          <a:p>
            <a:r>
              <a:rPr lang="en-US" sz="3200" b="1" dirty="0">
                <a:ln>
                  <a:solidFill>
                    <a:schemeClr val="bg1"/>
                  </a:solidFill>
                </a:ln>
              </a:rPr>
              <a:t>Report checked</a:t>
            </a:r>
            <a:endParaRPr lang="en-US" sz="3200" dirty="0"/>
          </a:p>
        </p:txBody>
      </p:sp>
      <p:sp>
        <p:nvSpPr>
          <p:cNvPr id="21" name="Arrow: Chevron 20">
            <a:extLst>
              <a:ext uri="{FF2B5EF4-FFF2-40B4-BE49-F238E27FC236}">
                <a16:creationId xmlns:a16="http://schemas.microsoft.com/office/drawing/2014/main" id="{455AE32A-7E47-4BD8-A103-86DC9734D641}"/>
              </a:ext>
            </a:extLst>
          </p:cNvPr>
          <p:cNvSpPr/>
          <p:nvPr/>
        </p:nvSpPr>
        <p:spPr>
          <a:xfrm>
            <a:off x="4123196" y="1216640"/>
            <a:ext cx="378691" cy="384770"/>
          </a:xfrm>
          <a:prstGeom prst="chevron">
            <a:avLst/>
          </a:prstGeom>
          <a:solidFill>
            <a:schemeClr val="tx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CCB5C03-1104-4BA8-A4F2-30A0FD0813F6}"/>
              </a:ext>
            </a:extLst>
          </p:cNvPr>
          <p:cNvSpPr txBox="1"/>
          <p:nvPr/>
        </p:nvSpPr>
        <p:spPr>
          <a:xfrm>
            <a:off x="7804119" y="5394156"/>
            <a:ext cx="328327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n>
                  <a:solidFill>
                    <a:schemeClr val="bg1"/>
                  </a:solidFill>
                </a:ln>
              </a:rPr>
              <a:t>If a survey, </a:t>
            </a:r>
          </a:p>
          <a:p>
            <a:r>
              <a:rPr lang="en-US" sz="3200" b="1" dirty="0">
                <a:ln>
                  <a:solidFill>
                    <a:schemeClr val="bg1"/>
                  </a:solidFill>
                </a:ln>
              </a:rPr>
              <a:t>then a data record</a:t>
            </a:r>
          </a:p>
        </p:txBody>
      </p:sp>
      <p:sp>
        <p:nvSpPr>
          <p:cNvPr id="24" name="Arrow: Chevron 23">
            <a:extLst>
              <a:ext uri="{FF2B5EF4-FFF2-40B4-BE49-F238E27FC236}">
                <a16:creationId xmlns:a16="http://schemas.microsoft.com/office/drawing/2014/main" id="{00F39A3B-401B-49A7-95CA-2105A1FDF509}"/>
              </a:ext>
            </a:extLst>
          </p:cNvPr>
          <p:cNvSpPr/>
          <p:nvPr/>
        </p:nvSpPr>
        <p:spPr>
          <a:xfrm rot="5400000">
            <a:off x="9232098" y="5103474"/>
            <a:ext cx="378691" cy="384770"/>
          </a:xfrm>
          <a:prstGeom prst="chevron">
            <a:avLst/>
          </a:prstGeom>
          <a:solidFill>
            <a:schemeClr val="tx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157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3" grpId="0"/>
      <p:bldP spid="21" grpId="0" animBg="1"/>
      <p:bldP spid="23" grpId="0"/>
      <p:bldP spid="2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86A9F-3B7A-43DB-8652-9E7CB53A2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189026"/>
            <a:ext cx="9905998" cy="1478570"/>
          </a:xfrm>
        </p:spPr>
        <p:txBody>
          <a:bodyPr/>
          <a:lstStyle/>
          <a:p>
            <a:r>
              <a:rPr lang="en-US" b="1" dirty="0">
                <a:ln>
                  <a:solidFill>
                    <a:schemeClr val="bg1"/>
                  </a:solidFill>
                </a:ln>
                <a:effectLst/>
              </a:rPr>
              <a:t>Survey summary form (SSF)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0C47274-70C2-431C-B478-B45FD2CEC4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510" y="1396130"/>
            <a:ext cx="10248746" cy="4810636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698652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AB4D30AC-43E5-4037-BADD-837A39E836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0016" y="66331"/>
            <a:ext cx="8385172" cy="672533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0DECACD-89BD-499C-B65D-E84B08F6C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98176"/>
            <a:ext cx="3782246" cy="1574056"/>
          </a:xfrm>
        </p:spPr>
        <p:txBody>
          <a:bodyPr>
            <a:normAutofit/>
          </a:bodyPr>
          <a:lstStyle/>
          <a:p>
            <a:r>
              <a:rPr lang="en-US" b="1" dirty="0">
                <a:ln>
                  <a:solidFill>
                    <a:schemeClr val="bg1"/>
                  </a:solidFill>
                </a:ln>
                <a:effectLst/>
              </a:rPr>
              <a:t>Accountability</a:t>
            </a:r>
            <a:br>
              <a:rPr lang="en-US" b="1" dirty="0">
                <a:ln>
                  <a:solidFill>
                    <a:schemeClr val="bg1"/>
                  </a:solidFill>
                </a:ln>
                <a:effectLst/>
              </a:rPr>
            </a:br>
            <a:r>
              <a:rPr lang="en-US" b="1" dirty="0">
                <a:ln>
                  <a:solidFill>
                    <a:schemeClr val="bg1"/>
                  </a:solidFill>
                </a:ln>
                <a:effectLst/>
              </a:rPr>
              <a:t>Report</a:t>
            </a:r>
          </a:p>
        </p:txBody>
      </p:sp>
    </p:spTree>
    <p:extLst>
      <p:ext uri="{BB962C8B-B14F-4D97-AF65-F5344CB8AC3E}">
        <p14:creationId xmlns:p14="http://schemas.microsoft.com/office/powerpoint/2010/main" val="1121888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F6B01-5084-49AA-A2D9-BAFEE410D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346" y="2586363"/>
            <a:ext cx="1948248" cy="1326876"/>
          </a:xfrm>
        </p:spPr>
        <p:txBody>
          <a:bodyPr>
            <a:normAutofit/>
          </a:bodyPr>
          <a:lstStyle/>
          <a:p>
            <a:r>
              <a:rPr lang="en-US" b="1" dirty="0">
                <a:ln>
                  <a:solidFill>
                    <a:schemeClr val="bg1"/>
                  </a:solidFill>
                </a:ln>
                <a:effectLst/>
              </a:rPr>
              <a:t>My </a:t>
            </a:r>
            <a:br>
              <a:rPr lang="en-US" b="1" dirty="0">
                <a:ln>
                  <a:solidFill>
                    <a:schemeClr val="bg1"/>
                  </a:solidFill>
                </a:ln>
                <a:effectLst/>
              </a:rPr>
            </a:br>
            <a:r>
              <a:rPr lang="en-US" b="1" dirty="0">
                <a:ln>
                  <a:solidFill>
                    <a:schemeClr val="bg1"/>
                  </a:solidFill>
                </a:ln>
                <a:effectLst/>
              </a:rPr>
              <a:t>survey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5E3843B-EC90-4B1B-888C-4EEA5D375A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3702" y="438811"/>
            <a:ext cx="9863952" cy="5980378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042099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C43E0-182E-4AC1-842C-4B92AF710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696894"/>
            <a:ext cx="3364345" cy="1340184"/>
          </a:xfrm>
        </p:spPr>
        <p:txBody>
          <a:bodyPr>
            <a:normAutofit/>
          </a:bodyPr>
          <a:lstStyle/>
          <a:p>
            <a:r>
              <a:rPr lang="en-US" b="1" dirty="0">
                <a:ln>
                  <a:solidFill>
                    <a:schemeClr val="bg1"/>
                  </a:solidFill>
                </a:ln>
                <a:effectLst/>
              </a:rPr>
              <a:t>My Survey </a:t>
            </a:r>
            <a:br>
              <a:rPr lang="en-US" b="1" dirty="0">
                <a:ln>
                  <a:solidFill>
                    <a:schemeClr val="bg1"/>
                  </a:solidFill>
                </a:ln>
                <a:effectLst/>
              </a:rPr>
            </a:br>
            <a:r>
              <a:rPr lang="en-US" b="1" dirty="0">
                <a:ln>
                  <a:solidFill>
                    <a:schemeClr val="bg1"/>
                  </a:solidFill>
                </a:ln>
                <a:effectLst/>
              </a:rPr>
              <a:t> - template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5A27CF0-1E4A-471B-A5FA-4C553C112E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7689" y="580137"/>
            <a:ext cx="8743950" cy="1857375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161A192-C222-4D30-A212-6BC4E05B2F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37" y="3255399"/>
            <a:ext cx="12049125" cy="264795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2806138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AB14C-449A-4394-A118-39C947339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9737" y="369937"/>
            <a:ext cx="6685064" cy="757700"/>
          </a:xfrm>
        </p:spPr>
        <p:txBody>
          <a:bodyPr>
            <a:normAutofit/>
          </a:bodyPr>
          <a:lstStyle/>
          <a:p>
            <a:r>
              <a:rPr lang="en-US" b="1" dirty="0">
                <a:ln>
                  <a:solidFill>
                    <a:schemeClr val="bg1"/>
                  </a:solidFill>
                </a:ln>
                <a:effectLst/>
              </a:rPr>
              <a:t>Data Entry – helpful hints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F6CCAC0-900E-4FDE-83D1-FD6702367F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278" y="1238865"/>
            <a:ext cx="11139444" cy="5382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022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3F1AD-D090-4D07-951C-A553BA229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721" y="527107"/>
            <a:ext cx="8671181" cy="934980"/>
          </a:xfrm>
        </p:spPr>
        <p:txBody>
          <a:bodyPr/>
          <a:lstStyle/>
          <a:p>
            <a:r>
              <a:rPr lang="en-US" b="1" dirty="0">
                <a:ln>
                  <a:solidFill>
                    <a:schemeClr val="bg1"/>
                  </a:solidFill>
                </a:ln>
                <a:effectLst/>
              </a:rPr>
              <a:t>Data entry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3FE9C6D-BC91-450D-A4B5-B329E46E29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150" y="1280345"/>
            <a:ext cx="10553700" cy="516255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063516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63068-1DEE-47CB-9028-E7023B7C1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309" y="2162183"/>
            <a:ext cx="1848465" cy="1662565"/>
          </a:xfrm>
        </p:spPr>
        <p:txBody>
          <a:bodyPr>
            <a:normAutofit/>
          </a:bodyPr>
          <a:lstStyle/>
          <a:p>
            <a:r>
              <a:rPr lang="en-US" b="1" dirty="0">
                <a:ln>
                  <a:solidFill>
                    <a:schemeClr val="bg1"/>
                  </a:solidFill>
                </a:ln>
                <a:effectLst/>
              </a:rPr>
              <a:t>Data </a:t>
            </a:r>
            <a:br>
              <a:rPr lang="en-US" b="1" dirty="0">
                <a:ln>
                  <a:solidFill>
                    <a:schemeClr val="bg1"/>
                  </a:solidFill>
                </a:ln>
                <a:effectLst/>
              </a:rPr>
            </a:br>
            <a:r>
              <a:rPr lang="en-US" b="1" dirty="0">
                <a:ln>
                  <a:solidFill>
                    <a:schemeClr val="bg1"/>
                  </a:solidFill>
                </a:ln>
                <a:effectLst/>
              </a:rPr>
              <a:t>entry, </a:t>
            </a:r>
            <a:br>
              <a:rPr lang="en-US" b="1" dirty="0">
                <a:ln>
                  <a:solidFill>
                    <a:schemeClr val="bg1"/>
                  </a:solidFill>
                </a:ln>
                <a:effectLst/>
              </a:rPr>
            </a:br>
            <a:r>
              <a:rPr lang="en-US" b="1" cap="none" dirty="0">
                <a:ln>
                  <a:solidFill>
                    <a:schemeClr val="bg1"/>
                  </a:solidFill>
                </a:ln>
                <a:effectLst/>
              </a:rPr>
              <a:t>cont.</a:t>
            </a:r>
            <a:endParaRPr lang="en-US" b="1" dirty="0">
              <a:ln>
                <a:solidFill>
                  <a:schemeClr val="bg1"/>
                </a:solidFill>
              </a:ln>
              <a:effectLst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0B7F29-9C8A-455E-87AE-C93CC4488A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147" y="556878"/>
            <a:ext cx="10284543" cy="5925421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8614240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563ED-FB7A-4E4E-BB94-1AE280CE8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9232" y="137652"/>
            <a:ext cx="7619128" cy="884903"/>
          </a:xfrm>
        </p:spPr>
        <p:txBody>
          <a:bodyPr>
            <a:normAutofit/>
          </a:bodyPr>
          <a:lstStyle/>
          <a:p>
            <a:r>
              <a:rPr lang="en-US" b="1" dirty="0">
                <a:ln>
                  <a:solidFill>
                    <a:schemeClr val="bg1"/>
                  </a:solidFill>
                </a:ln>
                <a:effectLst/>
              </a:rPr>
              <a:t>Data entry, </a:t>
            </a:r>
            <a:r>
              <a:rPr lang="en-US" b="1" cap="none" dirty="0">
                <a:ln>
                  <a:solidFill>
                    <a:schemeClr val="bg1"/>
                  </a:solidFill>
                </a:ln>
                <a:effectLst/>
              </a:rPr>
              <a:t>cont.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F5795B2-901C-4EA4-A142-68AD367D69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910" y="1022555"/>
            <a:ext cx="10960202" cy="518700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717954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B9F4F-38F8-4D17-9977-81CADFD5D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54027"/>
            <a:ext cx="1621451" cy="1967367"/>
          </a:xfrm>
        </p:spPr>
        <p:txBody>
          <a:bodyPr>
            <a:normAutofit/>
          </a:bodyPr>
          <a:lstStyle/>
          <a:p>
            <a:r>
              <a:rPr lang="en-US" b="1" dirty="0">
                <a:ln>
                  <a:solidFill>
                    <a:schemeClr val="bg1"/>
                  </a:solidFill>
                </a:ln>
                <a:effectLst/>
              </a:rPr>
              <a:t>Data</a:t>
            </a:r>
            <a:br>
              <a:rPr lang="en-US" b="1" dirty="0">
                <a:ln>
                  <a:solidFill>
                    <a:schemeClr val="bg1"/>
                  </a:solidFill>
                </a:ln>
                <a:effectLst/>
              </a:rPr>
            </a:br>
            <a:r>
              <a:rPr lang="en-US" b="1" dirty="0">
                <a:ln>
                  <a:solidFill>
                    <a:schemeClr val="bg1"/>
                  </a:solidFill>
                </a:ln>
                <a:effectLst/>
              </a:rPr>
              <a:t>entry,</a:t>
            </a:r>
            <a:br>
              <a:rPr lang="en-US" b="1" dirty="0">
                <a:ln>
                  <a:solidFill>
                    <a:schemeClr val="bg1"/>
                  </a:solidFill>
                </a:ln>
                <a:effectLst/>
              </a:rPr>
            </a:br>
            <a:r>
              <a:rPr lang="en-US" b="1" cap="none" dirty="0">
                <a:ln>
                  <a:solidFill>
                    <a:schemeClr val="bg1"/>
                  </a:solidFill>
                </a:ln>
                <a:effectLst/>
              </a:rPr>
              <a:t>cont</a:t>
            </a:r>
            <a:r>
              <a:rPr lang="en-US" b="1" dirty="0">
                <a:ln>
                  <a:solidFill>
                    <a:schemeClr val="bg1"/>
                  </a:solidFill>
                </a:ln>
                <a:effectLst/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694708-0DD9-45E1-93DD-B3585547A5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4135" y="1026509"/>
            <a:ext cx="10565786" cy="5394416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0982584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84695-5F48-4F8B-B1D3-8E5D52E6B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138" y="2093357"/>
            <a:ext cx="1680445" cy="2223004"/>
          </a:xfrm>
        </p:spPr>
        <p:txBody>
          <a:bodyPr>
            <a:normAutofit/>
          </a:bodyPr>
          <a:lstStyle/>
          <a:p>
            <a:r>
              <a:rPr lang="en-US" b="1" dirty="0">
                <a:ln>
                  <a:solidFill>
                    <a:schemeClr val="bg1"/>
                  </a:solidFill>
                </a:ln>
                <a:effectLst/>
              </a:rPr>
              <a:t>Data</a:t>
            </a:r>
            <a:br>
              <a:rPr lang="en-US" b="1" dirty="0">
                <a:ln>
                  <a:solidFill>
                    <a:schemeClr val="bg1"/>
                  </a:solidFill>
                </a:ln>
                <a:effectLst/>
              </a:rPr>
            </a:br>
            <a:r>
              <a:rPr lang="en-US" b="1" dirty="0">
                <a:ln>
                  <a:solidFill>
                    <a:schemeClr val="bg1"/>
                  </a:solidFill>
                </a:ln>
                <a:effectLst/>
              </a:rPr>
              <a:t>entry,</a:t>
            </a:r>
            <a:br>
              <a:rPr lang="en-US" b="1" dirty="0">
                <a:ln>
                  <a:solidFill>
                    <a:schemeClr val="bg1"/>
                  </a:solidFill>
                </a:ln>
                <a:effectLst/>
              </a:rPr>
            </a:br>
            <a:r>
              <a:rPr lang="en-US" b="1" cap="none" dirty="0">
                <a:ln>
                  <a:solidFill>
                    <a:schemeClr val="bg1"/>
                  </a:solidFill>
                </a:ln>
                <a:effectLst/>
              </a:rPr>
              <a:t>cont</a:t>
            </a:r>
            <a:r>
              <a:rPr lang="en-US" b="1" dirty="0">
                <a:ln>
                  <a:solidFill>
                    <a:schemeClr val="bg1"/>
                  </a:solidFill>
                </a:ln>
                <a:effectLst/>
              </a:rPr>
              <a:t>.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33CC14-F945-4A4F-B00F-0886CDCBB4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149" y="369200"/>
            <a:ext cx="9996193" cy="611960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3788061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706AE-2E1B-4814-8755-6ABFEF0E5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994" y="2466980"/>
            <a:ext cx="1719775" cy="1672399"/>
          </a:xfrm>
        </p:spPr>
        <p:txBody>
          <a:bodyPr>
            <a:normAutofit/>
          </a:bodyPr>
          <a:lstStyle/>
          <a:p>
            <a:r>
              <a:rPr lang="en-US" b="1" dirty="0">
                <a:ln>
                  <a:solidFill>
                    <a:schemeClr val="bg1"/>
                  </a:solidFill>
                </a:ln>
                <a:effectLst/>
              </a:rPr>
              <a:t>Data</a:t>
            </a:r>
            <a:br>
              <a:rPr lang="en-US" b="1" dirty="0">
                <a:ln>
                  <a:solidFill>
                    <a:schemeClr val="bg1"/>
                  </a:solidFill>
                </a:ln>
                <a:effectLst/>
              </a:rPr>
            </a:br>
            <a:r>
              <a:rPr lang="en-US" b="1" dirty="0">
                <a:ln>
                  <a:solidFill>
                    <a:schemeClr val="bg1"/>
                  </a:solidFill>
                </a:ln>
                <a:effectLst/>
              </a:rPr>
              <a:t>entry,</a:t>
            </a:r>
            <a:br>
              <a:rPr lang="en-US" b="1" dirty="0">
                <a:ln>
                  <a:solidFill>
                    <a:schemeClr val="bg1"/>
                  </a:solidFill>
                </a:ln>
                <a:effectLst/>
              </a:rPr>
            </a:br>
            <a:r>
              <a:rPr lang="en-US" b="1" dirty="0">
                <a:ln>
                  <a:solidFill>
                    <a:schemeClr val="bg1"/>
                  </a:solidFill>
                </a:ln>
                <a:effectLst/>
              </a:rPr>
              <a:t>cont.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B592AB-48C2-474D-93C9-2AA68E8A27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1614" y="113071"/>
            <a:ext cx="7989496" cy="6631858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525217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5AC21-1187-4207-A40A-E1CE00CC0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4346" y="231490"/>
            <a:ext cx="5123300" cy="887720"/>
          </a:xfrm>
        </p:spPr>
        <p:txBody>
          <a:bodyPr/>
          <a:lstStyle/>
          <a:p>
            <a:r>
              <a:rPr lang="en-US" b="1" dirty="0">
                <a:ln>
                  <a:solidFill>
                    <a:schemeClr val="bg1"/>
                  </a:solidFill>
                </a:ln>
                <a:effectLst/>
              </a:rPr>
              <a:t>Create Excel Template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BB2609C-15AC-4CD8-9586-99AF53E27C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1" y="1421629"/>
            <a:ext cx="12020550" cy="809625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72001EE-6177-4B23-971B-0ECB94995B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634" y="2606979"/>
            <a:ext cx="10325100" cy="847725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244363F-DBE3-4300-9D08-DA628D374B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1" y="3993380"/>
            <a:ext cx="12134850" cy="847725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66C43E9-54A8-4172-91DD-9BA47FFAEA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371" y="5089883"/>
            <a:ext cx="9953625" cy="866775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5664310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0DCB9-9D34-4E96-8A15-7287EA8CC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2" y="580103"/>
            <a:ext cx="9905998" cy="946714"/>
          </a:xfrm>
        </p:spPr>
        <p:txBody>
          <a:bodyPr/>
          <a:lstStyle/>
          <a:p>
            <a:r>
              <a:rPr lang="en-US" b="1" dirty="0">
                <a:ln>
                  <a:solidFill>
                    <a:schemeClr val="bg1"/>
                  </a:solidFill>
                </a:ln>
                <a:effectLst/>
              </a:rPr>
              <a:t>Upload an excel file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918E31-BFEE-45F8-B57C-4733AFB1FE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448" y="1686847"/>
            <a:ext cx="11591925" cy="459105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6199981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645E5-1169-46B5-8893-7F6C50C52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3598" y="1513253"/>
            <a:ext cx="3391694" cy="1780553"/>
          </a:xfrm>
        </p:spPr>
        <p:txBody>
          <a:bodyPr>
            <a:normAutofit/>
          </a:bodyPr>
          <a:lstStyle/>
          <a:p>
            <a:r>
              <a:rPr lang="en-US" b="1" dirty="0">
                <a:ln>
                  <a:solidFill>
                    <a:schemeClr val="bg1"/>
                  </a:solidFill>
                </a:ln>
                <a:effectLst/>
              </a:rPr>
              <a:t>Valid/invalid </a:t>
            </a:r>
            <a:br>
              <a:rPr lang="en-US" b="1" dirty="0">
                <a:ln>
                  <a:solidFill>
                    <a:schemeClr val="bg1"/>
                  </a:solidFill>
                </a:ln>
                <a:effectLst/>
              </a:rPr>
            </a:br>
            <a:r>
              <a:rPr lang="en-US" b="1" dirty="0">
                <a:ln>
                  <a:solidFill>
                    <a:schemeClr val="bg1"/>
                  </a:solidFill>
                </a:ln>
                <a:effectLst/>
              </a:rPr>
              <a:t>data entry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6D26288-F86F-417D-B124-A097B7C459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083" y="139339"/>
            <a:ext cx="6057900" cy="6048375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DDE21F-3F5A-4B63-9D87-5BE24EAF00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517" y="3924456"/>
            <a:ext cx="6038850" cy="268605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195251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2E9C2-EFF1-42A2-BA2F-1CF8D366E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353" y="2416277"/>
            <a:ext cx="10097294" cy="2025445"/>
          </a:xfrm>
        </p:spPr>
        <p:txBody>
          <a:bodyPr>
            <a:normAutofit/>
          </a:bodyPr>
          <a:lstStyle/>
          <a:p>
            <a:r>
              <a:rPr lang="en-US" sz="7200" b="1" dirty="0">
                <a:ln>
                  <a:solidFill>
                    <a:schemeClr val="bg1"/>
                  </a:solidFill>
                </a:ln>
                <a:effectLst/>
              </a:rPr>
              <a:t>Review and questions</a:t>
            </a:r>
          </a:p>
        </p:txBody>
      </p:sp>
    </p:spTree>
    <p:extLst>
      <p:ext uri="{BB962C8B-B14F-4D97-AF65-F5344CB8AC3E}">
        <p14:creationId xmlns:p14="http://schemas.microsoft.com/office/powerpoint/2010/main" val="33300032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2B5F27"/>
      </a:dk2>
      <a:lt2>
        <a:srgbClr val="D8FC68"/>
      </a:lt2>
      <a:accent1>
        <a:srgbClr val="DDC855"/>
      </a:accent1>
      <a:accent2>
        <a:srgbClr val="FCA03D"/>
      </a:accent2>
      <a:accent3>
        <a:srgbClr val="E36439"/>
      </a:accent3>
      <a:accent4>
        <a:srgbClr val="C2935B"/>
      </a:accent4>
      <a:accent5>
        <a:srgbClr val="88C25C"/>
      </a:accent5>
      <a:accent6>
        <a:srgbClr val="BFCC86"/>
      </a:accent6>
      <a:hlink>
        <a:srgbClr val="FFCE23"/>
      </a:hlink>
      <a:folHlink>
        <a:srgbClr val="FDEB86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88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82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97ECCC31-8429-4523-BE8D-8F09B7A4D4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768</TotalTime>
  <Words>1445</Words>
  <Application>Microsoft Office PowerPoint</Application>
  <PresentationFormat>Widescreen</PresentationFormat>
  <Paragraphs>190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Trebuchet MS</vt:lpstr>
      <vt:lpstr>Tw Cen MT</vt:lpstr>
      <vt:lpstr>Circuit</vt:lpstr>
      <vt:lpstr>NAPIS Data entry  – If, Then</vt:lpstr>
      <vt:lpstr>PowerPoint Presentation</vt:lpstr>
      <vt:lpstr>Survey summary form (SSF)</vt:lpstr>
      <vt:lpstr>Accountability Report</vt:lpstr>
      <vt:lpstr>My  survey</vt:lpstr>
      <vt:lpstr>My Survey   - template</vt:lpstr>
      <vt:lpstr>Data Entry – helpful hints</vt:lpstr>
      <vt:lpstr>Data entry</vt:lpstr>
      <vt:lpstr>Data  entry,  cont.</vt:lpstr>
      <vt:lpstr>Data entry, cont.</vt:lpstr>
      <vt:lpstr>Data entry, cont.</vt:lpstr>
      <vt:lpstr>Data entry, cont.</vt:lpstr>
      <vt:lpstr>Data entry, cont.</vt:lpstr>
      <vt:lpstr>Create Excel Template</vt:lpstr>
      <vt:lpstr>Upload an excel file</vt:lpstr>
      <vt:lpstr>Valid/invalid  data entry</vt:lpstr>
      <vt:lpstr>Review and 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Napis Data entry   – the scenic route</dc:title>
  <dc:creator>Music, Cynthia L</dc:creator>
  <cp:lastModifiedBy>Music, Cynthia L</cp:lastModifiedBy>
  <cp:revision>93</cp:revision>
  <cp:lastPrinted>2019-12-03T21:40:14Z</cp:lastPrinted>
  <dcterms:created xsi:type="dcterms:W3CDTF">2019-11-21T17:38:38Z</dcterms:created>
  <dcterms:modified xsi:type="dcterms:W3CDTF">2019-12-04T17:45:24Z</dcterms:modified>
</cp:coreProperties>
</file>