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62" r:id="rId6"/>
    <p:sldId id="270" r:id="rId7"/>
    <p:sldId id="271" r:id="rId8"/>
    <p:sldId id="272" r:id="rId9"/>
    <p:sldId id="276" r:id="rId10"/>
    <p:sldId id="283" r:id="rId11"/>
    <p:sldId id="280" r:id="rId12"/>
    <p:sldId id="287" r:id="rId13"/>
    <p:sldId id="288" r:id="rId14"/>
    <p:sldId id="282" r:id="rId15"/>
    <p:sldId id="267" r:id="rId16"/>
    <p:sldId id="268" r:id="rId17"/>
    <p:sldId id="278" r:id="rId18"/>
    <p:sldId id="269" r:id="rId19"/>
    <p:sldId id="289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CC0000"/>
    <a:srgbClr val="F4F6FA"/>
    <a:srgbClr val="00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8" autoAdjust="0"/>
    <p:restoredTop sz="92280" autoAdjust="0"/>
  </p:normalViewPr>
  <p:slideViewPr>
    <p:cSldViewPr snapToGrid="0">
      <p:cViewPr varScale="1">
        <p:scale>
          <a:sx n="65" d="100"/>
          <a:sy n="65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bowers\Documents\CAPS%20Strategic%20Plan\CAPS%20Surveys%20&amp;%20Funding\CAPS%20Surveys%20&amp;%20Funding%20FY13%20-%20FY19%20v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CAPS Funding 2013 - 2020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1"/>
          <c:tx>
            <c:strRef>
              <c:f>'Funding Chart'!$B$3</c:f>
              <c:strCache>
                <c:ptCount val="1"/>
                <c:pt idx="0">
                  <c:v>Total CAPS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numRef>
              <c:f>'Funding Chart'!$A$4:$A$11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'Funding Chart'!$B$4:$B$11</c:f>
              <c:numCache>
                <c:formatCode>_("$"* #,##0_);_("$"* \(#,##0\);_("$"* "-"??_);_(@_)</c:formatCode>
                <c:ptCount val="8"/>
                <c:pt idx="0">
                  <c:v>6890211</c:v>
                </c:pt>
                <c:pt idx="1">
                  <c:v>6330464</c:v>
                </c:pt>
                <c:pt idx="2">
                  <c:v>6311918</c:v>
                </c:pt>
                <c:pt idx="3">
                  <c:v>6359225</c:v>
                </c:pt>
                <c:pt idx="4">
                  <c:v>6455502</c:v>
                </c:pt>
                <c:pt idx="5">
                  <c:v>6419284</c:v>
                </c:pt>
                <c:pt idx="6">
                  <c:v>6720742</c:v>
                </c:pt>
                <c:pt idx="7">
                  <c:v>6600815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'Funding Chart'!$C$3</c:f>
              <c:strCache>
                <c:ptCount val="1"/>
                <c:pt idx="0">
                  <c:v>Infrastructure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'Funding Chart'!$A$4:$A$11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'Funding Chart'!$C$4:$C$11</c:f>
              <c:numCache>
                <c:formatCode>_("$"* #,##0_);_("$"* \(#,##0\);_("$"* "-"??_);_(@_)</c:formatCode>
                <c:ptCount val="8"/>
                <c:pt idx="0">
                  <c:v>4086285</c:v>
                </c:pt>
                <c:pt idx="1">
                  <c:v>3798526</c:v>
                </c:pt>
                <c:pt idx="2">
                  <c:v>3669257</c:v>
                </c:pt>
                <c:pt idx="3">
                  <c:v>3580070</c:v>
                </c:pt>
                <c:pt idx="4">
                  <c:v>3644608</c:v>
                </c:pt>
                <c:pt idx="5">
                  <c:v>3693843</c:v>
                </c:pt>
                <c:pt idx="6">
                  <c:v>3854341</c:v>
                </c:pt>
                <c:pt idx="7">
                  <c:v>3873439</c:v>
                </c:pt>
              </c:numCache>
            </c:numRef>
          </c:val>
          <c:smooth val="0"/>
        </c:ser>
        <c:ser>
          <c:idx val="0"/>
          <c:order val="3"/>
          <c:tx>
            <c:strRef>
              <c:f>'Funding Chart'!$D$3</c:f>
              <c:strCache>
                <c:ptCount val="1"/>
                <c:pt idx="0">
                  <c:v>Surveys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cat>
            <c:numRef>
              <c:f>'Funding Chart'!$A$4:$A$11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'Funding Chart'!$D$4:$D$11</c:f>
              <c:numCache>
                <c:formatCode>_("$"* #,##0_);_("$"* \(#,##0\);_("$"* "-"??_);_(@_)</c:formatCode>
                <c:ptCount val="8"/>
                <c:pt idx="0">
                  <c:v>2787051</c:v>
                </c:pt>
                <c:pt idx="1">
                  <c:v>2521938</c:v>
                </c:pt>
                <c:pt idx="2">
                  <c:v>2628973</c:v>
                </c:pt>
                <c:pt idx="3">
                  <c:v>2637981</c:v>
                </c:pt>
                <c:pt idx="4">
                  <c:v>2654782</c:v>
                </c:pt>
                <c:pt idx="5">
                  <c:v>2612941</c:v>
                </c:pt>
                <c:pt idx="6">
                  <c:v>2591901</c:v>
                </c:pt>
                <c:pt idx="7">
                  <c:v>2494876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7493512"/>
        <c:axId val="257486848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'Funding Chart'!$A$3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ln w="28575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rgbClr val="00B050"/>
                    </a:solidFill>
                    <a:ln w="9525">
                      <a:solidFill>
                        <a:srgbClr val="00B050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'Funding Chart'!$A$4:$A$11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'Funding Chart'!$A$4:$A$11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257493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@" sourceLinked="0"/>
        <c:majorTickMark val="none"/>
        <c:minorTickMark val="in"/>
        <c:tickLblPos val="nextTo"/>
        <c:spPr>
          <a:noFill/>
          <a:ln w="12700" cap="flat" cmpd="sng" algn="ctr">
            <a:solidFill>
              <a:schemeClr val="tx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486848"/>
        <c:crosses val="autoZero"/>
        <c:auto val="0"/>
        <c:lblAlgn val="ctr"/>
        <c:lblOffset val="100"/>
        <c:tickLblSkip val="1"/>
        <c:noMultiLvlLbl val="1"/>
      </c:catAx>
      <c:valAx>
        <c:axId val="25748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Funding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&quot;$&quot;* #,##0.0_);_(&quot;$&quot;* \(#,##0.0\);_(&quot;$&quot;* &quot;-&quot;?_);_(@_)" sourceLinked="0"/>
        <c:majorTickMark val="none"/>
        <c:minorTickMark val="in"/>
        <c:tickLblPos val="nextTo"/>
        <c:spPr>
          <a:noFill/>
          <a:ln>
            <a:solidFill>
              <a:srgbClr val="0070C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493512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solidFill>
          <a:schemeClr val="bg2"/>
        </a:solidFill>
        <a:ln w="12700">
          <a:solidFill>
            <a:schemeClr val="tx2">
              <a:lumMod val="75000"/>
            </a:schemeClr>
          </a:solidFill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solidFill>
        <a:srgbClr val="00A44A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CF7C1E52-EF9E-480C-B7BC-32662880EAF1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B9665B78-2724-47EA-9347-E6EC18628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6BB6A7C4-B4AA-4008-BCD5-36AC6BC80C42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3" rIns="93165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5" tIns="46583" rIns="93165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3B408DE8-84EF-45BC-82B7-4DE3FA3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42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2017-19:  CAPS </a:t>
            </a:r>
            <a:r>
              <a:rPr lang="en-US" baseline="0" dirty="0" smtClean="0"/>
              <a:t> + PPQ + PPA</a:t>
            </a:r>
          </a:p>
          <a:p>
            <a:r>
              <a:rPr lang="en-US" baseline="0" dirty="0" smtClean="0"/>
              <a:t>Percent Priority Pest with data in NAPIS is divided by the Priority Pests targeted for survey (J-3) times 100</a:t>
            </a:r>
          </a:p>
          <a:p>
            <a:r>
              <a:rPr lang="en-US" baseline="0" dirty="0" smtClean="0"/>
              <a:t>Priority Pests with NO data in NAPIS is Priority pests targeted for survey minus Priority Pests with data in NAPIS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1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Starred (*) measures are those reported to APHIS and the Department in support of the Pest Detection budget and line item.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5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Starred (*) measures are those reported to APHIS and the Department in support of the Pest Detection budget and line item.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33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 smtClean="0"/>
              <a:t>#</a:t>
            </a:r>
            <a:r>
              <a:rPr lang="en-US" dirty="0" smtClean="0"/>
              <a:t>Some Priority Pests are only in a CAPS commodity survey, e.g., Oak.  This pest is then removed from the shortened priority</a:t>
            </a:r>
            <a:r>
              <a:rPr lang="en-US" baseline="0" dirty="0" smtClean="0"/>
              <a:t> pest list.</a:t>
            </a:r>
            <a:r>
              <a:rPr lang="en-US" dirty="0" smtClean="0"/>
              <a:t>  However, some </a:t>
            </a:r>
            <a:r>
              <a:rPr lang="en-US" dirty="0" smtClean="0"/>
              <a:t>PPA </a:t>
            </a:r>
            <a:r>
              <a:rPr lang="en-US" dirty="0" smtClean="0"/>
              <a:t>surveys,</a:t>
            </a:r>
            <a:r>
              <a:rPr lang="en-US" baseline="0" dirty="0" smtClean="0"/>
              <a:t> e.g., Stone Fruit and Orchard, contain this pest.  While surveys for this pest occur, it is not counted in the </a:t>
            </a:r>
            <a:r>
              <a:rPr lang="en-US" baseline="0" dirty="0" smtClean="0"/>
              <a:t>PPA </a:t>
            </a:r>
            <a:r>
              <a:rPr lang="en-US" baseline="0" dirty="0" smtClean="0"/>
              <a:t>w/o CAPS calculations because it is not in the shortened priority pest list to be matched against the Survey Summary form list.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0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Pest Surveillance is defined as the combination of CAPS, PPQ </a:t>
            </a:r>
            <a:r>
              <a:rPr lang="en-US" dirty="0" smtClean="0"/>
              <a:t>Pest </a:t>
            </a:r>
            <a:r>
              <a:rPr lang="en-US" dirty="0" err="1" smtClean="0"/>
              <a:t>Dectection</a:t>
            </a:r>
            <a:r>
              <a:rPr lang="en-US" dirty="0" smtClean="0"/>
              <a:t>, </a:t>
            </a:r>
            <a:r>
              <a:rPr lang="en-US" dirty="0" smtClean="0"/>
              <a:t>and PPA Goal 1 Survey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328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58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09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3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30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5259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smtClean="0"/>
              <a:t>2018-19 PPA 7721 </a:t>
            </a:r>
            <a:r>
              <a:rPr lang="en-US" dirty="0"/>
              <a:t>National Priority Surveys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292061"/>
              </p:ext>
            </p:extLst>
          </p:nvPr>
        </p:nvGraphicFramePr>
        <p:xfrm>
          <a:off x="402014" y="1366541"/>
          <a:ext cx="8284787" cy="518682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328227"/>
                <a:gridCol w="983990"/>
                <a:gridCol w="983990"/>
                <a:gridCol w="983990"/>
                <a:gridCol w="1004590"/>
              </a:tblGrid>
              <a:tr h="24662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466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Surveys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Asian </a:t>
                      </a:r>
                      <a:r>
                        <a:rPr lang="en-US" sz="1300" b="1" u="none" strike="noStrike" dirty="0">
                          <a:effectLst/>
                        </a:rPr>
                        <a:t>Defoliator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1,149,394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1,149,323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Cyst </a:t>
                      </a:r>
                      <a:r>
                        <a:rPr lang="en-US" sz="1300" b="1" u="none" strike="noStrike" dirty="0">
                          <a:effectLst/>
                        </a:rPr>
                        <a:t>Nematode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209,700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164,060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EWB/BB </a:t>
                      </a:r>
                      <a:r>
                        <a:rPr lang="en-US" sz="1300" b="1" u="none" strike="noStrike" dirty="0">
                          <a:effectLst/>
                        </a:rPr>
                        <a:t>- Forest Pests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499,800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567,781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Grape </a:t>
                      </a:r>
                      <a:r>
                        <a:rPr lang="en-US" sz="1300" b="1" u="none" strike="noStrike" dirty="0">
                          <a:effectLst/>
                        </a:rPr>
                        <a:t>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596,474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583,364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Nursery </a:t>
                      </a:r>
                      <a:r>
                        <a:rPr lang="en-US" sz="1300" b="1" u="none" strike="noStrike" dirty="0">
                          <a:effectLst/>
                        </a:rPr>
                        <a:t>and Ornamental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261,000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120,000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Orchard </a:t>
                      </a:r>
                      <a:r>
                        <a:rPr lang="en-US" sz="1300" b="1" u="none" strike="noStrike" dirty="0">
                          <a:effectLst/>
                        </a:rPr>
                        <a:t>/ Apple / Fruit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327,935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395,044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Palm </a:t>
                      </a:r>
                      <a:r>
                        <a:rPr lang="en-US" sz="1300" b="1" u="none" strike="noStrike" dirty="0">
                          <a:effectLst/>
                        </a:rPr>
                        <a:t>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340,000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212,532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Pathway </a:t>
                      </a:r>
                      <a:r>
                        <a:rPr lang="en-US" sz="1300" b="1" u="none" strike="noStrike" dirty="0">
                          <a:effectLst/>
                        </a:rPr>
                        <a:t>Survey for Pests of Multiple Agricultural Systems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331,000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361,927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Small </a:t>
                      </a:r>
                      <a:r>
                        <a:rPr lang="en-US" sz="1300" b="1" u="none" strike="noStrike" dirty="0">
                          <a:effectLst/>
                        </a:rPr>
                        <a:t>Fruit / Mixed Berry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135,344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93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,832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Solanaceous/Tomato/Potato </a:t>
                      </a:r>
                      <a:r>
                        <a:rPr lang="en-US" sz="1300" b="1" u="none" strike="noStrike" dirty="0">
                          <a:effectLst/>
                        </a:rPr>
                        <a:t>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637,134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496,255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Stone </a:t>
                      </a:r>
                      <a:r>
                        <a:rPr lang="en-US" sz="1300" b="1" u="none" strike="noStrike" dirty="0">
                          <a:effectLst/>
                        </a:rPr>
                        <a:t>Fruit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732,568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721,572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Terrestrial </a:t>
                      </a:r>
                      <a:r>
                        <a:rPr lang="en-US" sz="1300" b="1" u="none" strike="noStrike" dirty="0">
                          <a:effectLst/>
                        </a:rPr>
                        <a:t>Mollusk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213,000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138,000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Vegetable Crops Pest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48,705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133,578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5,482,054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5,137,268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G1S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56.6%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31.8%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55.7%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PPA 7721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20.6</a:t>
                      </a:r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19.5%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84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</a:t>
            </a:r>
            <a:r>
              <a:rPr lang="en-US" dirty="0" smtClean="0"/>
              <a:t>Detections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994377"/>
              </p:ext>
            </p:extLst>
          </p:nvPr>
        </p:nvGraphicFramePr>
        <p:xfrm>
          <a:off x="301624" y="1459973"/>
          <a:ext cx="8534401" cy="41452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17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18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19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93.8%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13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13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62782" y="5821250"/>
            <a:ext cx="3981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2019: Lymantria </a:t>
            </a:r>
            <a:r>
              <a:rPr lang="en-US" i="1" dirty="0" err="1"/>
              <a:t>umbrosa</a:t>
            </a:r>
            <a:r>
              <a:rPr lang="en-US" dirty="0"/>
              <a:t> in Washington</a:t>
            </a:r>
          </a:p>
        </p:txBody>
      </p:sp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804168"/>
              </p:ext>
            </p:extLst>
          </p:nvPr>
        </p:nvGraphicFramePr>
        <p:xfrm>
          <a:off x="641517" y="990578"/>
          <a:ext cx="7863840" cy="53118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152 (96.2%)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142 (97.9%)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140 (97.9%)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397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545,257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189,538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105,968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675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413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274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146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(97.3%)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135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(95.1%)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124</a:t>
                      </a:r>
                      <a:r>
                        <a:rPr lang="en-US" sz="1600" b="1" baseline="0" dirty="0" smtClean="0">
                          <a:solidFill>
                            <a:srgbClr val="0070C0"/>
                          </a:solidFill>
                        </a:rPr>
                        <a:t> (88.6%)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(6)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(7)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 (16)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529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278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150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3135" y="6378368"/>
            <a:ext cx="287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NAPIS 01-13-2020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6739" y="648934"/>
            <a:ext cx="342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Dates – Calendar Year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7862" y="1655030"/>
            <a:ext cx="761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CAPS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PPQ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PPA</a:t>
            </a:r>
          </a:p>
        </p:txBody>
      </p:sp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805495"/>
              </p:ext>
            </p:extLst>
          </p:nvPr>
        </p:nvGraphicFramePr>
        <p:xfrm>
          <a:off x="0" y="725748"/>
          <a:ext cx="9144000" cy="613225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59960"/>
                <a:gridCol w="3059960"/>
                <a:gridCol w="3024080"/>
              </a:tblGrid>
              <a:tr h="46077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Priority Pests with Positive Data in NAPIS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4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Agrilus</a:t>
                      </a:r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planipennis</a:t>
                      </a:r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Globodera pallida</a:t>
                      </a:r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Chrysodeixis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chalcites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Epiphyas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postvittana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Lissachatina</a:t>
                      </a:r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fulica</a:t>
                      </a:r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Enarmonia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formosana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Globodera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pallida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Lycorma </a:t>
                      </a:r>
                      <a:r>
                        <a:rPr lang="en-US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Haplaxius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crudus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Lissachatina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fulica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Lymantria </a:t>
                      </a:r>
                      <a:r>
                        <a:rPr lang="en-US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umbrosa</a:t>
                      </a:r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Lycorma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Lycorma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Rhynchophorus</a:t>
                      </a:r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palmarum</a:t>
                      </a:r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Metamasius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hemipterus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Lymantria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dispar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asiatica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Trichoferus </a:t>
                      </a:r>
                      <a:r>
                        <a:rPr lang="en-US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Oryctes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rhinoceros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Paratachardina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pseudolobata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Trypodendron</a:t>
                      </a:r>
                      <a:r>
                        <a:rPr lang="en-US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domesticum</a:t>
                      </a:r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Paratachardina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pseudolobata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endParaRPr lang="en-US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Xyleborus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4468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428"/>
            <a:ext cx="9144000" cy="693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0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2019 CAPS </a:t>
            </a:r>
            <a:r>
              <a:rPr lang="en-US" dirty="0"/>
              <a:t>– PPQ – Farm Bill </a:t>
            </a:r>
            <a:r>
              <a:rPr lang="en-US" dirty="0" smtClean="0"/>
              <a:t>Surveys - Basics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79744" y="5687537"/>
            <a:ext cx="364285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b="1" dirty="0" smtClean="0"/>
              <a:t>CAPS &amp; PPQ: Pest Detection funding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3091"/>
              </p:ext>
            </p:extLst>
          </p:nvPr>
        </p:nvGraphicFramePr>
        <p:xfrm>
          <a:off x="309710" y="1684694"/>
          <a:ext cx="8508852" cy="38404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71636"/>
                <a:gridCol w="1159304"/>
                <a:gridCol w="1159304"/>
                <a:gridCol w="1159304"/>
                <a:gridCol w="115930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2019 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PPA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7721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PPA Natl Priority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1141413" rtl="0" eaLnBrk="1" fontAlgn="b" latinLnBrk="0" hangingPunct="1">
                        <a:tabLst/>
                      </a:pPr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  <a:p>
                      <a:pPr marL="0" indent="0" algn="r" defTabSz="457200" rtl="0" eaLnBrk="1" fontAlgn="b" latinLnBrk="0" hangingPunct="1">
                        <a:tabLst/>
                      </a:pPr>
                      <a:r>
                        <a:rPr lang="en-US" sz="1200" b="1" i="0" u="none" strike="noStrik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  <a:p>
                      <a:pPr marL="0" algn="r" defTabSz="457200" rtl="0" eaLnBrk="1" fontAlgn="b" latinLnBrk="0" hangingPunct="1"/>
                      <a:r>
                        <a:rPr lang="en-US" sz="1200" b="1" i="0" u="none" strike="noStrik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  <a:p>
                      <a:pPr marL="0" algn="r" defTabSz="457200" rtl="0" eaLnBrk="1" fontAlgn="b" latinLnBrk="0" hangingPunct="1"/>
                      <a:r>
                        <a:rPr lang="en-US" sz="1200" b="1" i="0" u="none" strike="noStrik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en-US" sz="1200" b="1" i="0" u="none" strike="noStrike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461963" fontAlgn="b">
                        <a:tabLst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113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119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104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152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180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186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103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107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2.3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2.5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3.2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3.5</a:t>
                      </a:r>
                      <a:endParaRPr lang="en-US" sz="1600" b="1" i="0" u="none" strike="noStrike" baseline="30000" dirty="0" smtClean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3.7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2.4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2.6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xotic Pests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which national surveys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209</a:t>
                      </a:r>
                    </a:p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216 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101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117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269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270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207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202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16.7</a:t>
                      </a:r>
                    </a:p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17.6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10.7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10.9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27.5</a:t>
                      </a:r>
                      <a:endParaRPr lang="en-US" sz="1600" b="1" i="0" u="none" strike="noStrike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26.3</a:t>
                      </a:r>
                      <a:endParaRPr lang="en-US" sz="1200" b="1" baseline="0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18.8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19.4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7.7</a:t>
                      </a:r>
                    </a:p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7.7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4.3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3.4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7.8</a:t>
                      </a:r>
                      <a:endParaRPr lang="en-US" sz="1600" b="1" i="0" u="none" strike="noStrike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r"/>
                      <a:r>
                        <a:rPr lang="en-US" sz="12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7.2</a:t>
                      </a:r>
                      <a:endParaRPr lang="en-US" sz="1200" b="1" baseline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7.8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7.5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0923" y="5968447"/>
            <a:ext cx="2502416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b="1" dirty="0" smtClean="0"/>
              <a:t>PPA 7721: Goal 1 Survey</a:t>
            </a: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304232"/>
              </p:ext>
            </p:extLst>
          </p:nvPr>
        </p:nvGraphicFramePr>
        <p:xfrm>
          <a:off x="7253335" y="5968800"/>
          <a:ext cx="1097280" cy="5181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972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2019 Pest Detection Surveys </a:t>
            </a:r>
            <a:r>
              <a:rPr lang="en-US" sz="2000" dirty="0" smtClean="0"/>
              <a:t>(CAPS + PPQ)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325628"/>
              </p:ext>
            </p:extLst>
          </p:nvPr>
        </p:nvGraphicFramePr>
        <p:xfrm>
          <a:off x="294367" y="1680163"/>
          <a:ext cx="8534401" cy="39624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78266"/>
                <a:gridCol w="1011227"/>
                <a:gridCol w="1011227"/>
                <a:gridCol w="1011227"/>
                <a:gridCol w="1011227"/>
                <a:gridCol w="1011227"/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2019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</a:t>
                      </a:r>
                      <a:r>
                        <a:rPr lang="en-US" sz="11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PPA Pests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 </a:t>
                      </a:r>
                      <a:r>
                        <a:rPr lang="en-US" sz="11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PPA Pests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Pest </a:t>
                      </a:r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Det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1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PPA Pests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2019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107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110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70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121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123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77.6%</a:t>
                      </a:r>
                    </a:p>
                    <a:p>
                      <a:pPr algn="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75.9%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94.1%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93.2%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49.7%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48.3%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66.4%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60.3%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96.8%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96.1%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35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75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36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46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106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47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117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136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216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101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117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238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259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08375" y="5766512"/>
            <a:ext cx="4799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baseline="30000" dirty="0" smtClean="0"/>
              <a:t># </a:t>
            </a:r>
            <a:r>
              <a:rPr lang="en-US" b="1" dirty="0" smtClean="0"/>
              <a:t>Removed those pests from the Priority Pest List</a:t>
            </a:r>
          </a:p>
          <a:p>
            <a:pPr algn="ctr"/>
            <a:r>
              <a:rPr lang="en-US" b="1" dirty="0" smtClean="0"/>
              <a:t>  that are offered only in PPA Goal 1 Survey</a:t>
            </a:r>
            <a:endParaRPr lang="en-US" b="1" dirty="0"/>
          </a:p>
          <a:p>
            <a:pPr algn="ctr"/>
            <a:r>
              <a:rPr lang="en-US" dirty="0" smtClean="0"/>
              <a:t>  e.g., specialty crop surveys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507714"/>
              </p:ext>
            </p:extLst>
          </p:nvPr>
        </p:nvGraphicFramePr>
        <p:xfrm>
          <a:off x="7253335" y="5969097"/>
          <a:ext cx="1097280" cy="5181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972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2019 PPA 7721 Goal 1 Survey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40263"/>
              </p:ext>
            </p:extLst>
          </p:nvPr>
        </p:nvGraphicFramePr>
        <p:xfrm>
          <a:off x="294367" y="1687912"/>
          <a:ext cx="8534405" cy="39624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30873"/>
                <a:gridCol w="1250883"/>
                <a:gridCol w="1250883"/>
                <a:gridCol w="1250883"/>
                <a:gridCol w="1250883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2019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PPA Goal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1 Survey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PPA G1S </a:t>
                      </a:r>
                      <a:r>
                        <a:rPr lang="en-US" sz="11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PPA Natl Priority Surveys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PPA Natl Priority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1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2019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119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119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83.2%</a:t>
                      </a:r>
                    </a:p>
                    <a:p>
                      <a:pPr algn="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82.8%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95.2%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95.2%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83.2%</a:t>
                      </a:r>
                    </a:p>
                    <a:p>
                      <a:pPr algn="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82.1%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95.2%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94.4%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25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26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algn="r" fontAlgn="b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150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150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88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83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270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202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79767" y="5639479"/>
            <a:ext cx="4974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baseline="30000" dirty="0" smtClean="0"/>
              <a:t>#</a:t>
            </a:r>
            <a:r>
              <a:rPr lang="en-US" baseline="30000" dirty="0" smtClean="0"/>
              <a:t>  </a:t>
            </a:r>
            <a:r>
              <a:rPr lang="en-US" b="1" dirty="0" smtClean="0"/>
              <a:t>Removed </a:t>
            </a:r>
            <a:r>
              <a:rPr lang="en-US" b="1" dirty="0"/>
              <a:t>those pests from the Priority Pest List</a:t>
            </a:r>
          </a:p>
          <a:p>
            <a:r>
              <a:rPr lang="en-US" b="1" dirty="0"/>
              <a:t>  </a:t>
            </a:r>
            <a:r>
              <a:rPr lang="en-US" b="1" dirty="0" smtClean="0"/>
              <a:t> that </a:t>
            </a:r>
            <a:r>
              <a:rPr lang="en-US" b="1" dirty="0"/>
              <a:t>are offered only in </a:t>
            </a:r>
            <a:r>
              <a:rPr lang="en-US" b="1" dirty="0" smtClean="0"/>
              <a:t>CAPS</a:t>
            </a:r>
            <a:r>
              <a:rPr lang="en-US" dirty="0" smtClean="0"/>
              <a:t>, e.g., Small Grains</a:t>
            </a:r>
          </a:p>
          <a:p>
            <a:pPr>
              <a:buSzPct val="75000"/>
            </a:pPr>
            <a:r>
              <a:rPr lang="en-US" baseline="30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 </a:t>
            </a:r>
            <a:r>
              <a:rPr lang="en-US" b="1" dirty="0" smtClean="0">
                <a:sym typeface="Wingdings"/>
              </a:rPr>
              <a:t>Removed those surveys </a:t>
            </a:r>
            <a:r>
              <a:rPr lang="en-US" b="1" u="sng" dirty="0" smtClean="0">
                <a:sym typeface="Wingdings"/>
              </a:rPr>
              <a:t>not</a:t>
            </a:r>
            <a:r>
              <a:rPr lang="en-US" b="1" dirty="0" smtClean="0">
                <a:sym typeface="Wingdings"/>
              </a:rPr>
              <a:t> defined as National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  Priority</a:t>
            </a:r>
            <a:endParaRPr lang="en-US" b="1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541274"/>
              </p:ext>
            </p:extLst>
          </p:nvPr>
        </p:nvGraphicFramePr>
        <p:xfrm>
          <a:off x="7235228" y="5980563"/>
          <a:ext cx="1097280" cy="5181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972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2019 Pest Surveillance </a:t>
            </a:r>
            <a:r>
              <a:rPr lang="en-US" dirty="0"/>
              <a:t>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715760"/>
              </p:ext>
            </p:extLst>
          </p:nvPr>
        </p:nvGraphicFramePr>
        <p:xfrm>
          <a:off x="308881" y="1687912"/>
          <a:ext cx="8534404" cy="42092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4962"/>
                <a:gridCol w="1997989"/>
                <a:gridCol w="2981453"/>
              </a:tblGrid>
              <a:tr h="10698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2019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 FB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2018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142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139</a:t>
                      </a:r>
                    </a:p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142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97.9%</a:t>
                      </a:r>
                    </a:p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97.9%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97.2%</a:t>
                      </a:r>
                    </a:p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97.9%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239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182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363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381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308</a:t>
                      </a:r>
                    </a:p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324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50040" y="6130548"/>
            <a:ext cx="5654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 smtClean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Removed those surveys </a:t>
            </a:r>
            <a:r>
              <a:rPr lang="en-US" b="1" u="sng" dirty="0" smtClean="0">
                <a:sym typeface="Wingdings"/>
              </a:rPr>
              <a:t>not</a:t>
            </a:r>
            <a:r>
              <a:rPr lang="en-US" b="1" dirty="0" smtClean="0">
                <a:sym typeface="Wingdings"/>
              </a:rPr>
              <a:t> defined as National Priority</a:t>
            </a:r>
            <a:endParaRPr lang="en-US" b="1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08263"/>
              </p:ext>
            </p:extLst>
          </p:nvPr>
        </p:nvGraphicFramePr>
        <p:xfrm>
          <a:off x="7337171" y="6086896"/>
          <a:ext cx="1097280" cy="5181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972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  <a:p>
                      <a:pPr algn="r"/>
                      <a:r>
                        <a:rPr lang="en-US" sz="1200" b="1" i="0" u="none" strike="noStrik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US" sz="1200" b="1" i="0" u="none" strike="noStrike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2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805357"/>
              </p:ext>
            </p:extLst>
          </p:nvPr>
        </p:nvGraphicFramePr>
        <p:xfrm>
          <a:off x="105411" y="1352214"/>
          <a:ext cx="4169410" cy="470608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6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Corn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340,131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Cotton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31,006  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519,124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Oak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121,979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Palm Commodity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6,000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Pine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124,660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Small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112,539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Solanaceous</a:t>
                      </a:r>
                      <a:r>
                        <a:rPr lang="en-US" sz="14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Commodity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 3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,000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Soybean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54,071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Stone</a:t>
                      </a:r>
                      <a:r>
                        <a:rPr lang="en-US" sz="1400" u="none" strike="noStrike" baseline="0" dirty="0" smtClean="0">
                          <a:effectLst/>
                          <a:latin typeface="+mn-lt"/>
                        </a:rPr>
                        <a:t> Fruit Commodity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    22,519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Terrestrial Mollusk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120,248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Tropical Host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54,772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1,511,049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798352"/>
              </p:ext>
            </p:extLst>
          </p:nvPr>
        </p:nvGraphicFramePr>
        <p:xfrm>
          <a:off x="4509771" y="1344324"/>
          <a:ext cx="4451349" cy="5116673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Citrus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5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,200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Exotic Phytoplasma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23,857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Field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156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,573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Forest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297,354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General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13,424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Nursery &amp;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Retail Plants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17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450,126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Pulse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27,296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Rice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64,496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Vegetable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34,526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NY Tribes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8,000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   1,080,852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2,591,901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3,854,341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Identification Support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232,500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8218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2019 </a:t>
            </a:r>
            <a:r>
              <a:rPr lang="en-US" sz="2600" dirty="0"/>
              <a:t>CAPS Surveys &amp; Funding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898336"/>
              </p:ext>
            </p:extLst>
          </p:nvPr>
        </p:nvGraphicFramePr>
        <p:xfrm>
          <a:off x="105411" y="6058296"/>
          <a:ext cx="4162878" cy="37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081439"/>
                <a:gridCol w="2081439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CAPS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6,678,742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3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543623"/>
              </p:ext>
            </p:extLst>
          </p:nvPr>
        </p:nvGraphicFramePr>
        <p:xfrm>
          <a:off x="105411" y="1352214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Corn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273,556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Cotton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    31,006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Cyst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11,666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475,996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Oak Commodity Survey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94,729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Palm Commodity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2,387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Pine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72,214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Small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106,230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Solanaceous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3,000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Soybean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62,282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Stone Fruit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24,154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Terrestrial Mollusk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83,757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Tropical Host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65,230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 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1,306,207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472966"/>
              </p:ext>
            </p:extLst>
          </p:nvPr>
        </p:nvGraphicFramePr>
        <p:xfrm>
          <a:off x="4509771" y="1344324"/>
          <a:ext cx="4451349" cy="418814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Banana Pathogen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42,385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Citrus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2,387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Exotic Phytoplasma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23,857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Field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176,762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Forest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437,722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Grape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--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Nursery &amp;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Retail Plants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16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390,345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Rice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46,949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Tree Nursery Pest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29,349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Vegetable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Crops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30,913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NY Tribes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8,000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54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   1,188,669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8218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2020 </a:t>
            </a:r>
            <a:r>
              <a:rPr lang="en-US" sz="2600" dirty="0"/>
              <a:t>CAPS Surveys &amp; Funding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944145"/>
              </p:ext>
            </p:extLst>
          </p:nvPr>
        </p:nvGraphicFramePr>
        <p:xfrm>
          <a:off x="105411" y="6299437"/>
          <a:ext cx="4169410" cy="37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084705"/>
                <a:gridCol w="2084705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CAPS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6,600,815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76376"/>
              </p:ext>
            </p:extLst>
          </p:nvPr>
        </p:nvGraphicFramePr>
        <p:xfrm>
          <a:off x="4509771" y="5710157"/>
          <a:ext cx="4443730" cy="96012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00183"/>
                <a:gridCol w="609101"/>
                <a:gridCol w="1234446"/>
              </a:tblGrid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2,494,876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3,873,439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Identification Support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   232,500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0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2191657"/>
              </p:ext>
            </p:extLst>
          </p:nvPr>
        </p:nvGraphicFramePr>
        <p:xfrm>
          <a:off x="0" y="685800"/>
          <a:ext cx="91440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2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6783" y="917384"/>
            <a:ext cx="8046720" cy="710645"/>
          </a:xfrm>
        </p:spPr>
        <p:txBody>
          <a:bodyPr/>
          <a:lstStyle/>
          <a:p>
            <a:pPr algn="ctr"/>
            <a:r>
              <a:rPr lang="en-US" dirty="0" smtClean="0"/>
              <a:t>Pest Detection Survey Support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839808"/>
              </p:ext>
            </p:extLst>
          </p:nvPr>
        </p:nvGraphicFramePr>
        <p:xfrm>
          <a:off x="233266" y="1811338"/>
          <a:ext cx="8696133" cy="22250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09233"/>
                <a:gridCol w="1181150"/>
                <a:gridCol w="1181150"/>
                <a:gridCol w="1181150"/>
                <a:gridCol w="1181150"/>
                <a:gridCol w="1181150"/>
                <a:gridCol w="11811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Policy </a:t>
                      </a:r>
                      <a:r>
                        <a:rPr lang="en-US" sz="16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Support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CERIS,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Purdue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460,917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475,000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USDA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ARS,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150,500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150,500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150,000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Survey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160,000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305,320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307,795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344,906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Otis Lab, </a:t>
                      </a:r>
                      <a:r>
                        <a:rPr lang="fr-FR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Lures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       --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--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771,417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900,500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885,000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$   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980,320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982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,795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969,906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69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 xsi:nil="true"/>
    <Version0 xmlns="http://schemas.microsoft.com/sharepoint/v3/fields" xsi:nil="true"/>
    <Comments xmlns="CF0C8BD6-F0A4-4686-8900-5F4DD9BBE6BF" xsi:nil="true"/>
    <_dlc_DocIdUrl xmlns="ed6d8045-9bce-45b8-96e9-ffa15b628daa">
      <Url xsi:nil="true"/>
      <Description xsi:nil="true"/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BAF046079094EAEECE416F9C7F76E" ma:contentTypeVersion="11" ma:contentTypeDescription="Create a new document." ma:contentTypeScope="" ma:versionID="bf46035e090006a7dff9e35528c1639b">
  <xsd:schema xmlns:xsd="http://www.w3.org/2001/XMLSchema" xmlns:xs="http://www.w3.org/2001/XMLSchema" xmlns:p="http://schemas.microsoft.com/office/2006/metadata/properties" xmlns:ns2="CF0C8BD6-F0A4-4686-8900-5F4DD9BBE6BF" xmlns:ns3="http://schemas.microsoft.com/sharepoint/v3/fields" xmlns:ns4="ed6d8045-9bce-45b8-96e9-ffa15b628daa" targetNamespace="http://schemas.microsoft.com/office/2006/metadata/properties" ma:root="true" ma:fieldsID="d128541e68a85e850a1b90b56a11e695" ns2:_="" ns3:_="" ns4:_="">
    <xsd:import namespace="CF0C8BD6-F0A4-4686-8900-5F4DD9BBE6BF"/>
    <xsd:import namespace="http://schemas.microsoft.com/sharepoint/v3/fields"/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3:Version0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C8BD6-F0A4-4686-8900-5F4DD9BBE6BF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Version0" ma:index="3" nillable="true" ma:displayName="Version" ma:decimals="-1" ma:internalName="Version0" ma:readOnly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DE5081-6975-4292-BEBB-8933D33207E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592FDCF-ACD5-42EC-9F9C-E301E7194A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CE5673-AC6F-49A6-9D5B-ED407EC251F7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CF0C8BD6-F0A4-4686-8900-5F4DD9BBE6BF"/>
    <ds:schemaRef ds:uri="http://schemas.openxmlformats.org/package/2006/metadata/core-properties"/>
    <ds:schemaRef ds:uri="http://purl.org/dc/dcmitype/"/>
    <ds:schemaRef ds:uri="http://purl.org/dc/elements/1.1/"/>
    <ds:schemaRef ds:uri="ed6d8045-9bce-45b8-96e9-ffa15b628daa"/>
    <ds:schemaRef ds:uri="http://schemas.microsoft.com/sharepoint/v3/field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CEC67CA-6721-4641-A749-A6BA5226B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0C8BD6-F0A4-4686-8900-5F4DD9BBE6BF"/>
    <ds:schemaRef ds:uri="http://schemas.microsoft.com/sharepoint/v3/field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5979</TotalTime>
  <Words>1859</Words>
  <Application>Microsoft Office PowerPoint</Application>
  <PresentationFormat>On-screen Show (4:3)</PresentationFormat>
  <Paragraphs>678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Pest Detection &amp; Cooperative Agricultural Pest Survey (CAPS)</vt:lpstr>
      <vt:lpstr>2019 CAPS – PPQ – Farm Bill Surveys - Basics</vt:lpstr>
      <vt:lpstr>2019 Pest Detection Surveys (CAPS + PPQ)</vt:lpstr>
      <vt:lpstr>2019 PPA 7721 Goal 1 Survey</vt:lpstr>
      <vt:lpstr>2019 Pest Surveillance Surveys</vt:lpstr>
      <vt:lpstr>2019 CAPS Surveys &amp; Funding</vt:lpstr>
      <vt:lpstr>2020 CAPS Surveys &amp; Funding</vt:lpstr>
      <vt:lpstr>PowerPoint Presentation</vt:lpstr>
      <vt:lpstr>Pest Detection Survey Support</vt:lpstr>
      <vt:lpstr>2018-19 PPA 7721 National Priority Surveys</vt:lpstr>
      <vt:lpstr>Pest Detections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Bowers, John H - APHIS</cp:lastModifiedBy>
  <cp:revision>397</cp:revision>
  <cp:lastPrinted>2018-01-23T18:58:38Z</cp:lastPrinted>
  <dcterms:created xsi:type="dcterms:W3CDTF">2012-10-22T18:54:08Z</dcterms:created>
  <dcterms:modified xsi:type="dcterms:W3CDTF">2020-01-15T14:37:30Z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909d3e91-5cfe-485d-9996-c166dcce1d12</vt:lpwstr>
  </property>
  <property fmtid="{D5CDD505-2E9C-101B-9397-08002B2CF9AE}" pid="3" name="ContentTypeId">
    <vt:lpwstr>0x0101009DFBAF046079094EAEECE416F9C7F76E</vt:lpwstr>
  </property>
</Properties>
</file>