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8"/>
  </p:notesMasterIdLst>
  <p:sldIdLst>
    <p:sldId id="258"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272" r:id="rId17"/>
    <p:sldId id="259" r:id="rId18"/>
    <p:sldId id="265" r:id="rId19"/>
    <p:sldId id="260" r:id="rId20"/>
    <p:sldId id="306" r:id="rId21"/>
    <p:sldId id="307" r:id="rId22"/>
    <p:sldId id="308" r:id="rId23"/>
    <p:sldId id="264" r:id="rId24"/>
    <p:sldId id="262" r:id="rId25"/>
    <p:sldId id="273" r:id="rId26"/>
    <p:sldId id="268" r:id="rId27"/>
    <p:sldId id="269" r:id="rId28"/>
    <p:sldId id="271" r:id="rId29"/>
    <p:sldId id="270" r:id="rId30"/>
    <p:sldId id="313" r:id="rId31"/>
    <p:sldId id="309" r:id="rId32"/>
    <p:sldId id="312" r:id="rId33"/>
    <p:sldId id="311" r:id="rId34"/>
    <p:sldId id="319" r:id="rId35"/>
    <p:sldId id="274" r:id="rId36"/>
    <p:sldId id="276" r:id="rId37"/>
    <p:sldId id="277" r:id="rId38"/>
    <p:sldId id="281" r:id="rId39"/>
    <p:sldId id="294" r:id="rId40"/>
    <p:sldId id="314" r:id="rId41"/>
    <p:sldId id="315" r:id="rId42"/>
    <p:sldId id="316" r:id="rId43"/>
    <p:sldId id="317" r:id="rId44"/>
    <p:sldId id="282" r:id="rId45"/>
    <p:sldId id="284" r:id="rId46"/>
    <p:sldId id="28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19C"/>
    <a:srgbClr val="5B9BD5"/>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0529" autoAdjust="0"/>
  </p:normalViewPr>
  <p:slideViewPr>
    <p:cSldViewPr snapToGrid="0" showGuides="1">
      <p:cViewPr varScale="1">
        <p:scale>
          <a:sx n="77" d="100"/>
          <a:sy n="77" d="100"/>
        </p:scale>
        <p:origin x="120" y="5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82F82-8786-4249-ADE6-788FEA1E565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C2F255B8-18B4-4CEC-97A5-9E89E4C8E299}">
      <dgm:prSet phldrT="[Text]"/>
      <dgm:spPr/>
      <dgm:t>
        <a:bodyPr/>
        <a:lstStyle/>
        <a:p>
          <a:r>
            <a:rPr lang="en-US" dirty="0" smtClean="0"/>
            <a:t>Arthropod Model</a:t>
          </a:r>
          <a:endParaRPr lang="en-US" dirty="0"/>
        </a:p>
      </dgm:t>
    </dgm:pt>
    <dgm:pt modelId="{1E0DB813-DA63-4DAD-BACF-2B87BFF7C27C}" type="parTrans" cxnId="{08521F9B-AB41-490F-A06D-58495A0D2B5A}">
      <dgm:prSet/>
      <dgm:spPr/>
      <dgm:t>
        <a:bodyPr/>
        <a:lstStyle/>
        <a:p>
          <a:endParaRPr lang="en-US"/>
        </a:p>
      </dgm:t>
    </dgm:pt>
    <dgm:pt modelId="{FBDA375B-E22A-495C-8275-DC3C3BC0191B}" type="sibTrans" cxnId="{08521F9B-AB41-490F-A06D-58495A0D2B5A}">
      <dgm:prSet/>
      <dgm:spPr/>
      <dgm:t>
        <a:bodyPr/>
        <a:lstStyle/>
        <a:p>
          <a:endParaRPr lang="en-US"/>
        </a:p>
      </dgm:t>
    </dgm:pt>
    <dgm:pt modelId="{0B4F4CA1-7EFB-4127-B428-FAD0A55B8ED6}">
      <dgm:prSet phldrT="[Text]"/>
      <dgm:spPr/>
      <dgm:t>
        <a:bodyPr/>
        <a:lstStyle/>
        <a:p>
          <a:r>
            <a:rPr lang="en-US" dirty="0" smtClean="0"/>
            <a:t>Pathogen Model</a:t>
          </a:r>
          <a:endParaRPr lang="en-US" dirty="0"/>
        </a:p>
      </dgm:t>
    </dgm:pt>
    <dgm:pt modelId="{AA132486-32EC-4DCA-A041-8739FFBD3D41}" type="parTrans" cxnId="{2F1F2C31-30BC-4BB5-BD7D-75C1587296FC}">
      <dgm:prSet/>
      <dgm:spPr/>
      <dgm:t>
        <a:bodyPr/>
        <a:lstStyle/>
        <a:p>
          <a:endParaRPr lang="en-US"/>
        </a:p>
      </dgm:t>
    </dgm:pt>
    <dgm:pt modelId="{F8D10033-1512-47DE-90D1-F3AEB1EFF548}" type="sibTrans" cxnId="{2F1F2C31-30BC-4BB5-BD7D-75C1587296FC}">
      <dgm:prSet/>
      <dgm:spPr/>
      <dgm:t>
        <a:bodyPr/>
        <a:lstStyle/>
        <a:p>
          <a:endParaRPr lang="en-US"/>
        </a:p>
      </dgm:t>
    </dgm:pt>
    <dgm:pt modelId="{A5E9F49E-8E05-4050-9854-5FDF299E23C2}">
      <dgm:prSet phldrT="[Text]"/>
      <dgm:spPr/>
      <dgm:t>
        <a:bodyPr/>
        <a:lstStyle/>
        <a:p>
          <a:r>
            <a:rPr lang="en-US" dirty="0" smtClean="0"/>
            <a:t>Mollusk Model </a:t>
          </a:r>
        </a:p>
        <a:p>
          <a:r>
            <a:rPr lang="en-US" dirty="0" smtClean="0"/>
            <a:t>(still in development)</a:t>
          </a:r>
          <a:endParaRPr lang="en-US" dirty="0"/>
        </a:p>
      </dgm:t>
    </dgm:pt>
    <dgm:pt modelId="{F5D826AC-C3AC-48FB-BDEA-964D3DC3F18E}" type="parTrans" cxnId="{A2E72BE9-A597-467F-9904-89FD6C3A450E}">
      <dgm:prSet/>
      <dgm:spPr/>
      <dgm:t>
        <a:bodyPr/>
        <a:lstStyle/>
        <a:p>
          <a:endParaRPr lang="en-US"/>
        </a:p>
      </dgm:t>
    </dgm:pt>
    <dgm:pt modelId="{39ED3C9F-78C6-40E8-B590-7FB2FD1D6F0B}" type="sibTrans" cxnId="{A2E72BE9-A597-467F-9904-89FD6C3A450E}">
      <dgm:prSet/>
      <dgm:spPr/>
      <dgm:t>
        <a:bodyPr/>
        <a:lstStyle/>
        <a:p>
          <a:endParaRPr lang="en-US"/>
        </a:p>
      </dgm:t>
    </dgm:pt>
    <dgm:pt modelId="{D8620E3C-8CB5-4D5F-B5CA-87414764715F}" type="pres">
      <dgm:prSet presAssocID="{2BB82F82-8786-4249-ADE6-788FEA1E5653}" presName="composite" presStyleCnt="0">
        <dgm:presLayoutVars>
          <dgm:chMax val="5"/>
          <dgm:dir/>
          <dgm:animLvl val="ctr"/>
          <dgm:resizeHandles val="exact"/>
        </dgm:presLayoutVars>
      </dgm:prSet>
      <dgm:spPr/>
      <dgm:t>
        <a:bodyPr/>
        <a:lstStyle/>
        <a:p>
          <a:endParaRPr lang="en-US"/>
        </a:p>
      </dgm:t>
    </dgm:pt>
    <dgm:pt modelId="{25A92A1B-A97B-4A0C-84CF-2A0F2E8F5716}" type="pres">
      <dgm:prSet presAssocID="{2BB82F82-8786-4249-ADE6-788FEA1E5653}" presName="cycle" presStyleCnt="0"/>
      <dgm:spPr/>
    </dgm:pt>
    <dgm:pt modelId="{4055A6E6-19D8-4170-A002-6B85AF379A1F}" type="pres">
      <dgm:prSet presAssocID="{2BB82F82-8786-4249-ADE6-788FEA1E5653}" presName="centerShape" presStyleCnt="0"/>
      <dgm:spPr/>
    </dgm:pt>
    <dgm:pt modelId="{4D5C9D49-134A-4020-9514-2AC2A20F574C}" type="pres">
      <dgm:prSet presAssocID="{2BB82F82-8786-4249-ADE6-788FEA1E5653}" presName="connSite" presStyleLbl="node1" presStyleIdx="0" presStyleCnt="4"/>
      <dgm:spPr/>
    </dgm:pt>
    <dgm:pt modelId="{2DF1765A-01C9-429C-8570-AA9273DCD68F}" type="pres">
      <dgm:prSet presAssocID="{2BB82F82-8786-4249-ADE6-788FEA1E5653}" presName="visible" presStyleLbl="node1" presStyleIdx="0" presStyleCnt="4" custScaleX="129440" custScaleY="131401"/>
      <dgm:spPr/>
    </dgm:pt>
    <dgm:pt modelId="{36635E41-1484-4F02-879E-947FE12A3F4E}" type="pres">
      <dgm:prSet presAssocID="{1E0DB813-DA63-4DAD-BACF-2B87BFF7C27C}" presName="Name25" presStyleLbl="parChTrans1D1" presStyleIdx="0" presStyleCnt="3"/>
      <dgm:spPr/>
      <dgm:t>
        <a:bodyPr/>
        <a:lstStyle/>
        <a:p>
          <a:endParaRPr lang="en-US"/>
        </a:p>
      </dgm:t>
    </dgm:pt>
    <dgm:pt modelId="{1598A575-E9D3-426D-B4FC-58D4ED82D7DD}" type="pres">
      <dgm:prSet presAssocID="{C2F255B8-18B4-4CEC-97A5-9E89E4C8E299}" presName="node" presStyleCnt="0"/>
      <dgm:spPr/>
    </dgm:pt>
    <dgm:pt modelId="{8342777E-B479-43B9-9693-B825567C1862}" type="pres">
      <dgm:prSet presAssocID="{C2F255B8-18B4-4CEC-97A5-9E89E4C8E299}" presName="parentNode" presStyleLbl="node1" presStyleIdx="1" presStyleCnt="4">
        <dgm:presLayoutVars>
          <dgm:chMax val="1"/>
          <dgm:bulletEnabled val="1"/>
        </dgm:presLayoutVars>
      </dgm:prSet>
      <dgm:spPr/>
      <dgm:t>
        <a:bodyPr/>
        <a:lstStyle/>
        <a:p>
          <a:endParaRPr lang="en-US"/>
        </a:p>
      </dgm:t>
    </dgm:pt>
    <dgm:pt modelId="{B6ACB43B-E23E-4C2D-9778-B40928CB325B}" type="pres">
      <dgm:prSet presAssocID="{C2F255B8-18B4-4CEC-97A5-9E89E4C8E299}" presName="childNode" presStyleLbl="revTx" presStyleIdx="0" presStyleCnt="0">
        <dgm:presLayoutVars>
          <dgm:bulletEnabled val="1"/>
        </dgm:presLayoutVars>
      </dgm:prSet>
      <dgm:spPr/>
      <dgm:t>
        <a:bodyPr/>
        <a:lstStyle/>
        <a:p>
          <a:endParaRPr lang="en-US"/>
        </a:p>
      </dgm:t>
    </dgm:pt>
    <dgm:pt modelId="{97241ABF-79A2-4AE4-9D78-7EC63D227923}" type="pres">
      <dgm:prSet presAssocID="{AA132486-32EC-4DCA-A041-8739FFBD3D41}" presName="Name25" presStyleLbl="parChTrans1D1" presStyleIdx="1" presStyleCnt="3"/>
      <dgm:spPr/>
      <dgm:t>
        <a:bodyPr/>
        <a:lstStyle/>
        <a:p>
          <a:endParaRPr lang="en-US"/>
        </a:p>
      </dgm:t>
    </dgm:pt>
    <dgm:pt modelId="{AFCCDFD7-9A53-41E6-AAD3-39C4F898F53C}" type="pres">
      <dgm:prSet presAssocID="{0B4F4CA1-7EFB-4127-B428-FAD0A55B8ED6}" presName="node" presStyleCnt="0"/>
      <dgm:spPr/>
    </dgm:pt>
    <dgm:pt modelId="{94EDDCCE-95E1-48F6-9183-A57405A57F46}" type="pres">
      <dgm:prSet presAssocID="{0B4F4CA1-7EFB-4127-B428-FAD0A55B8ED6}" presName="parentNode" presStyleLbl="node1" presStyleIdx="2" presStyleCnt="4">
        <dgm:presLayoutVars>
          <dgm:chMax val="1"/>
          <dgm:bulletEnabled val="1"/>
        </dgm:presLayoutVars>
      </dgm:prSet>
      <dgm:spPr/>
      <dgm:t>
        <a:bodyPr/>
        <a:lstStyle/>
        <a:p>
          <a:endParaRPr lang="en-US"/>
        </a:p>
      </dgm:t>
    </dgm:pt>
    <dgm:pt modelId="{F7066396-E6AA-4B8D-B399-A3D91F407686}" type="pres">
      <dgm:prSet presAssocID="{0B4F4CA1-7EFB-4127-B428-FAD0A55B8ED6}" presName="childNode" presStyleLbl="revTx" presStyleIdx="0" presStyleCnt="0">
        <dgm:presLayoutVars>
          <dgm:bulletEnabled val="1"/>
        </dgm:presLayoutVars>
      </dgm:prSet>
      <dgm:spPr/>
      <dgm:t>
        <a:bodyPr/>
        <a:lstStyle/>
        <a:p>
          <a:endParaRPr lang="en-US"/>
        </a:p>
      </dgm:t>
    </dgm:pt>
    <dgm:pt modelId="{63DB7016-918E-474A-9BDB-DF3953064302}" type="pres">
      <dgm:prSet presAssocID="{F5D826AC-C3AC-48FB-BDEA-964D3DC3F18E}" presName="Name25" presStyleLbl="parChTrans1D1" presStyleIdx="2" presStyleCnt="3"/>
      <dgm:spPr/>
      <dgm:t>
        <a:bodyPr/>
        <a:lstStyle/>
        <a:p>
          <a:endParaRPr lang="en-US"/>
        </a:p>
      </dgm:t>
    </dgm:pt>
    <dgm:pt modelId="{9251BB7A-246B-4554-A712-4DA54C147AEE}" type="pres">
      <dgm:prSet presAssocID="{A5E9F49E-8E05-4050-9854-5FDF299E23C2}" presName="node" presStyleCnt="0"/>
      <dgm:spPr/>
    </dgm:pt>
    <dgm:pt modelId="{1C0F3903-F0B2-4688-B59D-7CB2F76866C9}" type="pres">
      <dgm:prSet presAssocID="{A5E9F49E-8E05-4050-9854-5FDF299E23C2}" presName="parentNode" presStyleLbl="node1" presStyleIdx="3" presStyleCnt="4">
        <dgm:presLayoutVars>
          <dgm:chMax val="1"/>
          <dgm:bulletEnabled val="1"/>
        </dgm:presLayoutVars>
      </dgm:prSet>
      <dgm:spPr/>
      <dgm:t>
        <a:bodyPr/>
        <a:lstStyle/>
        <a:p>
          <a:endParaRPr lang="en-US"/>
        </a:p>
      </dgm:t>
    </dgm:pt>
    <dgm:pt modelId="{63E34637-1AB9-4140-8CE6-5EE59BEA98E1}" type="pres">
      <dgm:prSet presAssocID="{A5E9F49E-8E05-4050-9854-5FDF299E23C2}" presName="childNode" presStyleLbl="revTx" presStyleIdx="0" presStyleCnt="0">
        <dgm:presLayoutVars>
          <dgm:bulletEnabled val="1"/>
        </dgm:presLayoutVars>
      </dgm:prSet>
      <dgm:spPr/>
      <dgm:t>
        <a:bodyPr/>
        <a:lstStyle/>
        <a:p>
          <a:endParaRPr lang="en-US"/>
        </a:p>
      </dgm:t>
    </dgm:pt>
  </dgm:ptLst>
  <dgm:cxnLst>
    <dgm:cxn modelId="{10812186-2DB8-45C0-83ED-F3A8D8448F1F}" type="presOf" srcId="{C2F255B8-18B4-4CEC-97A5-9E89E4C8E299}" destId="{8342777E-B479-43B9-9693-B825567C1862}" srcOrd="0" destOrd="0" presId="urn:microsoft.com/office/officeart/2005/8/layout/radial2"/>
    <dgm:cxn modelId="{4B9480AE-6D94-4E65-8B8A-CF3100B3CAAF}" type="presOf" srcId="{A5E9F49E-8E05-4050-9854-5FDF299E23C2}" destId="{1C0F3903-F0B2-4688-B59D-7CB2F76866C9}" srcOrd="0" destOrd="0" presId="urn:microsoft.com/office/officeart/2005/8/layout/radial2"/>
    <dgm:cxn modelId="{EBAD3644-BE04-46A6-887E-668226189B42}" type="presOf" srcId="{1E0DB813-DA63-4DAD-BACF-2B87BFF7C27C}" destId="{36635E41-1484-4F02-879E-947FE12A3F4E}" srcOrd="0" destOrd="0" presId="urn:microsoft.com/office/officeart/2005/8/layout/radial2"/>
    <dgm:cxn modelId="{14E0DDED-B56D-4F60-9CB7-71A170D01FB9}" type="presOf" srcId="{0B4F4CA1-7EFB-4127-B428-FAD0A55B8ED6}" destId="{94EDDCCE-95E1-48F6-9183-A57405A57F46}" srcOrd="0" destOrd="0" presId="urn:microsoft.com/office/officeart/2005/8/layout/radial2"/>
    <dgm:cxn modelId="{82A330ED-ECAA-40CB-AF94-6399D273BA74}" type="presOf" srcId="{F5D826AC-C3AC-48FB-BDEA-964D3DC3F18E}" destId="{63DB7016-918E-474A-9BDB-DF3953064302}" srcOrd="0" destOrd="0" presId="urn:microsoft.com/office/officeart/2005/8/layout/radial2"/>
    <dgm:cxn modelId="{2F1F2C31-30BC-4BB5-BD7D-75C1587296FC}" srcId="{2BB82F82-8786-4249-ADE6-788FEA1E5653}" destId="{0B4F4CA1-7EFB-4127-B428-FAD0A55B8ED6}" srcOrd="1" destOrd="0" parTransId="{AA132486-32EC-4DCA-A041-8739FFBD3D41}" sibTransId="{F8D10033-1512-47DE-90D1-F3AEB1EFF548}"/>
    <dgm:cxn modelId="{9730A15C-2724-41CB-B77A-7756E6F03042}" type="presOf" srcId="{2BB82F82-8786-4249-ADE6-788FEA1E5653}" destId="{D8620E3C-8CB5-4D5F-B5CA-87414764715F}" srcOrd="0" destOrd="0" presId="urn:microsoft.com/office/officeart/2005/8/layout/radial2"/>
    <dgm:cxn modelId="{A2E72BE9-A597-467F-9904-89FD6C3A450E}" srcId="{2BB82F82-8786-4249-ADE6-788FEA1E5653}" destId="{A5E9F49E-8E05-4050-9854-5FDF299E23C2}" srcOrd="2" destOrd="0" parTransId="{F5D826AC-C3AC-48FB-BDEA-964D3DC3F18E}" sibTransId="{39ED3C9F-78C6-40E8-B590-7FB2FD1D6F0B}"/>
    <dgm:cxn modelId="{08521F9B-AB41-490F-A06D-58495A0D2B5A}" srcId="{2BB82F82-8786-4249-ADE6-788FEA1E5653}" destId="{C2F255B8-18B4-4CEC-97A5-9E89E4C8E299}" srcOrd="0" destOrd="0" parTransId="{1E0DB813-DA63-4DAD-BACF-2B87BFF7C27C}" sibTransId="{FBDA375B-E22A-495C-8275-DC3C3BC0191B}"/>
    <dgm:cxn modelId="{512BF9C1-052D-4C15-8338-9BED8D637C3A}" type="presOf" srcId="{AA132486-32EC-4DCA-A041-8739FFBD3D41}" destId="{97241ABF-79A2-4AE4-9D78-7EC63D227923}" srcOrd="0" destOrd="0" presId="urn:microsoft.com/office/officeart/2005/8/layout/radial2"/>
    <dgm:cxn modelId="{5561F98E-CB94-4445-A382-D813C2C27634}" type="presParOf" srcId="{D8620E3C-8CB5-4D5F-B5CA-87414764715F}" destId="{25A92A1B-A97B-4A0C-84CF-2A0F2E8F5716}" srcOrd="0" destOrd="0" presId="urn:microsoft.com/office/officeart/2005/8/layout/radial2"/>
    <dgm:cxn modelId="{06639069-CF58-47B1-A1C0-E59CFFCB9CB6}" type="presParOf" srcId="{25A92A1B-A97B-4A0C-84CF-2A0F2E8F5716}" destId="{4055A6E6-19D8-4170-A002-6B85AF379A1F}" srcOrd="0" destOrd="0" presId="urn:microsoft.com/office/officeart/2005/8/layout/radial2"/>
    <dgm:cxn modelId="{585D78AA-4A81-4602-A901-1DE4CD48F60D}" type="presParOf" srcId="{4055A6E6-19D8-4170-A002-6B85AF379A1F}" destId="{4D5C9D49-134A-4020-9514-2AC2A20F574C}" srcOrd="0" destOrd="0" presId="urn:microsoft.com/office/officeart/2005/8/layout/radial2"/>
    <dgm:cxn modelId="{93A59F02-E2F1-4407-92A2-B6EDE5718355}" type="presParOf" srcId="{4055A6E6-19D8-4170-A002-6B85AF379A1F}" destId="{2DF1765A-01C9-429C-8570-AA9273DCD68F}" srcOrd="1" destOrd="0" presId="urn:microsoft.com/office/officeart/2005/8/layout/radial2"/>
    <dgm:cxn modelId="{08810F1E-503E-48A4-BC9D-9A39F354E139}" type="presParOf" srcId="{25A92A1B-A97B-4A0C-84CF-2A0F2E8F5716}" destId="{36635E41-1484-4F02-879E-947FE12A3F4E}" srcOrd="1" destOrd="0" presId="urn:microsoft.com/office/officeart/2005/8/layout/radial2"/>
    <dgm:cxn modelId="{41AA2357-391C-4598-9781-8304A12E18CA}" type="presParOf" srcId="{25A92A1B-A97B-4A0C-84CF-2A0F2E8F5716}" destId="{1598A575-E9D3-426D-B4FC-58D4ED82D7DD}" srcOrd="2" destOrd="0" presId="urn:microsoft.com/office/officeart/2005/8/layout/radial2"/>
    <dgm:cxn modelId="{FA1F87C3-9452-4A9F-89EF-34803B21D370}" type="presParOf" srcId="{1598A575-E9D3-426D-B4FC-58D4ED82D7DD}" destId="{8342777E-B479-43B9-9693-B825567C1862}" srcOrd="0" destOrd="0" presId="urn:microsoft.com/office/officeart/2005/8/layout/radial2"/>
    <dgm:cxn modelId="{A9D426CC-6B61-4771-A11C-C02B6E07E89B}" type="presParOf" srcId="{1598A575-E9D3-426D-B4FC-58D4ED82D7DD}" destId="{B6ACB43B-E23E-4C2D-9778-B40928CB325B}" srcOrd="1" destOrd="0" presId="urn:microsoft.com/office/officeart/2005/8/layout/radial2"/>
    <dgm:cxn modelId="{FBB4FF79-F90E-4AFD-8EB7-545E7B6E3BED}" type="presParOf" srcId="{25A92A1B-A97B-4A0C-84CF-2A0F2E8F5716}" destId="{97241ABF-79A2-4AE4-9D78-7EC63D227923}" srcOrd="3" destOrd="0" presId="urn:microsoft.com/office/officeart/2005/8/layout/radial2"/>
    <dgm:cxn modelId="{3FFCBC32-FC65-4ACE-BBBA-1D5365F9AB20}" type="presParOf" srcId="{25A92A1B-A97B-4A0C-84CF-2A0F2E8F5716}" destId="{AFCCDFD7-9A53-41E6-AAD3-39C4F898F53C}" srcOrd="4" destOrd="0" presId="urn:microsoft.com/office/officeart/2005/8/layout/radial2"/>
    <dgm:cxn modelId="{FBACE514-1BDE-4D77-8032-B8A7E46D3433}" type="presParOf" srcId="{AFCCDFD7-9A53-41E6-AAD3-39C4F898F53C}" destId="{94EDDCCE-95E1-48F6-9183-A57405A57F46}" srcOrd="0" destOrd="0" presId="urn:microsoft.com/office/officeart/2005/8/layout/radial2"/>
    <dgm:cxn modelId="{A0AF6144-3EF7-40BA-84E3-32885C03A3A8}" type="presParOf" srcId="{AFCCDFD7-9A53-41E6-AAD3-39C4F898F53C}" destId="{F7066396-E6AA-4B8D-B399-A3D91F407686}" srcOrd="1" destOrd="0" presId="urn:microsoft.com/office/officeart/2005/8/layout/radial2"/>
    <dgm:cxn modelId="{AC4CE012-75CA-49FD-82D7-A6A2D3F72971}" type="presParOf" srcId="{25A92A1B-A97B-4A0C-84CF-2A0F2E8F5716}" destId="{63DB7016-918E-474A-9BDB-DF3953064302}" srcOrd="5" destOrd="0" presId="urn:microsoft.com/office/officeart/2005/8/layout/radial2"/>
    <dgm:cxn modelId="{AAA010FF-4FA2-446F-9F8C-047A634CA5A5}" type="presParOf" srcId="{25A92A1B-A97B-4A0C-84CF-2A0F2E8F5716}" destId="{9251BB7A-246B-4554-A712-4DA54C147AEE}" srcOrd="6" destOrd="0" presId="urn:microsoft.com/office/officeart/2005/8/layout/radial2"/>
    <dgm:cxn modelId="{423C08B0-1CBB-402A-AFF7-BE50234BD7E1}" type="presParOf" srcId="{9251BB7A-246B-4554-A712-4DA54C147AEE}" destId="{1C0F3903-F0B2-4688-B59D-7CB2F76866C9}" srcOrd="0" destOrd="0" presId="urn:microsoft.com/office/officeart/2005/8/layout/radial2"/>
    <dgm:cxn modelId="{77064211-4C6F-434F-BCF7-A69313DA9986}" type="presParOf" srcId="{9251BB7A-246B-4554-A712-4DA54C147AEE}" destId="{63E34637-1AB9-4140-8CE6-5EE59BEA98E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FC262-98F5-4914-8527-AB69869048B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3DC7061-E4C6-4701-89B9-ECE710E7DFD3}">
      <dgm:prSet phldrT="[Text]"/>
      <dgm:spPr>
        <a:xfrm>
          <a:off x="0" y="0"/>
          <a:ext cx="6995160" cy="114459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Pest Categorization</a:t>
          </a:r>
        </a:p>
        <a:p>
          <a:r>
            <a:rPr lang="en-US" dirty="0" smtClean="0">
              <a:solidFill>
                <a:sysClr val="window" lastClr="FFFFFF"/>
              </a:solidFill>
              <a:latin typeface="Calibri"/>
              <a:ea typeface="+mn-ea"/>
              <a:cs typeface="+mn-cs"/>
            </a:rPr>
            <a:t>22 candidates identified as appropriate for OPEP</a:t>
          </a:r>
          <a:endParaRPr lang="en-US" dirty="0">
            <a:solidFill>
              <a:sysClr val="window" lastClr="FFFFFF"/>
            </a:solidFill>
            <a:latin typeface="Calibri"/>
            <a:ea typeface="+mn-ea"/>
            <a:cs typeface="+mn-cs"/>
          </a:endParaRPr>
        </a:p>
      </dgm:t>
    </dgm:pt>
    <dgm:pt modelId="{88401656-19E5-435F-AE81-591EF7110462}" type="parTrans" cxnId="{4981A36A-E103-47EE-B1C5-33C11379F1DC}">
      <dgm:prSet/>
      <dgm:spPr/>
      <dgm:t>
        <a:bodyPr/>
        <a:lstStyle/>
        <a:p>
          <a:endParaRPr lang="en-US"/>
        </a:p>
      </dgm:t>
    </dgm:pt>
    <dgm:pt modelId="{4C9B6B12-9B23-4BB8-88B3-B482A9B1AF75}" type="sibTrans" cxnId="{4981A36A-E103-47EE-B1C5-33C11379F1DC}">
      <dgm:prSet/>
      <dgm:spPr>
        <a:xfrm>
          <a:off x="6251172" y="867985"/>
          <a:ext cx="743987" cy="743987"/>
        </a:xfrm>
        <a:prstGeom prst="downArrow">
          <a:avLst>
            <a:gd name="adj1" fmla="val 55000"/>
            <a:gd name="adj2" fmla="val 45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84619BFD-98B7-4239-AB1C-E607967CADCF}">
      <dgm:prSet phldrT="[Text]"/>
      <dgm:spPr>
        <a:xfrm>
          <a:off x="617219" y="1335361"/>
          <a:ext cx="6995160" cy="1144595"/>
        </a:xfrm>
        <a:prstGeom prst="roundRect">
          <a:avLst>
            <a:gd name="adj" fmla="val 10000"/>
          </a:avLst>
        </a:prstGeom>
        <a:solidFill>
          <a:srgbClr val="9BBB59"/>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OPEP Impact Assessment</a:t>
          </a:r>
        </a:p>
        <a:p>
          <a:r>
            <a:rPr lang="en-US" b="0" i="0" dirty="0" smtClean="0">
              <a:solidFill>
                <a:sysClr val="window" lastClr="FFFFFF"/>
              </a:solidFill>
              <a:latin typeface="Calibri"/>
              <a:ea typeface="+mn-ea"/>
              <a:cs typeface="+mn-cs"/>
            </a:rPr>
            <a:t>3 candidates identified as Category 1</a:t>
          </a:r>
          <a:r>
            <a:rPr lang="en-US" dirty="0" smtClean="0">
              <a:solidFill>
                <a:sysClr val="window" lastClr="FFFFFF"/>
              </a:solidFill>
              <a:latin typeface="Calibri"/>
              <a:ea typeface="+mn-ea"/>
              <a:cs typeface="+mn-cs"/>
            </a:rPr>
            <a:t>	</a:t>
          </a:r>
          <a:endParaRPr lang="en-US" dirty="0">
            <a:solidFill>
              <a:sysClr val="window" lastClr="FFFFFF"/>
            </a:solidFill>
            <a:latin typeface="Calibri"/>
            <a:ea typeface="+mn-ea"/>
            <a:cs typeface="+mn-cs"/>
          </a:endParaRPr>
        </a:p>
      </dgm:t>
    </dgm:pt>
    <dgm:pt modelId="{BA790795-E7D3-46E4-B2C6-E88EEAF4D377}" type="parTrans" cxnId="{1F5FB6D8-054B-4E61-86FE-7C62461699EB}">
      <dgm:prSet/>
      <dgm:spPr/>
      <dgm:t>
        <a:bodyPr/>
        <a:lstStyle/>
        <a:p>
          <a:endParaRPr lang="en-US"/>
        </a:p>
      </dgm:t>
    </dgm:pt>
    <dgm:pt modelId="{21B9A03C-8A5C-4663-820D-5D2A39A1D804}" type="sibTrans" cxnId="{1F5FB6D8-054B-4E61-86FE-7C62461699EB}">
      <dgm:prSet/>
      <dgm:spPr>
        <a:xfrm>
          <a:off x="6868392" y="2195716"/>
          <a:ext cx="743987" cy="743987"/>
        </a:xfrm>
        <a:prstGeom prst="downArrow">
          <a:avLst>
            <a:gd name="adj1" fmla="val 55000"/>
            <a:gd name="adj2" fmla="val 45000"/>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43D0D40B-773A-4015-880B-6069782C6744}">
      <dgm:prSet phldrT="[Text]"/>
      <dgm:spPr>
        <a:xfrm>
          <a:off x="1234439" y="2670723"/>
          <a:ext cx="6995160" cy="114459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Survey/ID Feasibility Assessment</a:t>
          </a:r>
        </a:p>
        <a:p>
          <a:r>
            <a:rPr lang="en-US" i="1" dirty="0" smtClean="0">
              <a:solidFill>
                <a:sysClr val="window" lastClr="FFFFFF"/>
              </a:solidFill>
              <a:latin typeface="Calibri"/>
              <a:ea typeface="+mn-ea"/>
              <a:cs typeface="+mn-cs"/>
            </a:rPr>
            <a:t>In progress</a:t>
          </a:r>
          <a:endParaRPr lang="en-US" i="1" dirty="0">
            <a:solidFill>
              <a:sysClr val="window" lastClr="FFFFFF"/>
            </a:solidFill>
            <a:latin typeface="Calibri"/>
            <a:ea typeface="+mn-ea"/>
            <a:cs typeface="+mn-cs"/>
          </a:endParaRPr>
        </a:p>
      </dgm:t>
    </dgm:pt>
    <dgm:pt modelId="{0F318392-A107-4934-A6FF-F9205DBF8815}" type="parTrans" cxnId="{7F0B0245-E7DC-4E41-9187-CBC9DB5A2540}">
      <dgm:prSet/>
      <dgm:spPr/>
      <dgm:t>
        <a:bodyPr/>
        <a:lstStyle/>
        <a:p>
          <a:endParaRPr lang="en-US"/>
        </a:p>
      </dgm:t>
    </dgm:pt>
    <dgm:pt modelId="{6035D6E1-E14D-40C3-A062-68AF43A4670D}" type="sibTrans" cxnId="{7F0B0245-E7DC-4E41-9187-CBC9DB5A2540}">
      <dgm:prSet/>
      <dgm:spPr/>
      <dgm:t>
        <a:bodyPr/>
        <a:lstStyle/>
        <a:p>
          <a:endParaRPr lang="en-US"/>
        </a:p>
      </dgm:t>
    </dgm:pt>
    <dgm:pt modelId="{C1E9BBF4-248B-4700-8EE6-DC2CCA68D312}" type="pres">
      <dgm:prSet presAssocID="{086FC262-98F5-4914-8527-AB69869048B7}" presName="outerComposite" presStyleCnt="0">
        <dgm:presLayoutVars>
          <dgm:chMax val="5"/>
          <dgm:dir/>
          <dgm:resizeHandles val="exact"/>
        </dgm:presLayoutVars>
      </dgm:prSet>
      <dgm:spPr/>
      <dgm:t>
        <a:bodyPr/>
        <a:lstStyle/>
        <a:p>
          <a:endParaRPr lang="en-US"/>
        </a:p>
      </dgm:t>
    </dgm:pt>
    <dgm:pt modelId="{EE076059-78FA-4C0C-90EC-226BF9D88F78}" type="pres">
      <dgm:prSet presAssocID="{086FC262-98F5-4914-8527-AB69869048B7}" presName="dummyMaxCanvas" presStyleCnt="0">
        <dgm:presLayoutVars/>
      </dgm:prSet>
      <dgm:spPr/>
    </dgm:pt>
    <dgm:pt modelId="{8E6FE0D4-8C68-4F99-83F4-BECE3D8C580C}" type="pres">
      <dgm:prSet presAssocID="{086FC262-98F5-4914-8527-AB69869048B7}" presName="ThreeNodes_1" presStyleLbl="node1" presStyleIdx="0" presStyleCnt="3">
        <dgm:presLayoutVars>
          <dgm:bulletEnabled val="1"/>
        </dgm:presLayoutVars>
      </dgm:prSet>
      <dgm:spPr/>
      <dgm:t>
        <a:bodyPr/>
        <a:lstStyle/>
        <a:p>
          <a:endParaRPr lang="en-US"/>
        </a:p>
      </dgm:t>
    </dgm:pt>
    <dgm:pt modelId="{DBF3A407-65C5-46B8-B713-1BB617EFD8B0}" type="pres">
      <dgm:prSet presAssocID="{086FC262-98F5-4914-8527-AB69869048B7}" presName="ThreeNodes_2" presStyleLbl="node1" presStyleIdx="1" presStyleCnt="3">
        <dgm:presLayoutVars>
          <dgm:bulletEnabled val="1"/>
        </dgm:presLayoutVars>
      </dgm:prSet>
      <dgm:spPr/>
      <dgm:t>
        <a:bodyPr/>
        <a:lstStyle/>
        <a:p>
          <a:endParaRPr lang="en-US"/>
        </a:p>
      </dgm:t>
    </dgm:pt>
    <dgm:pt modelId="{BC3DA7EA-2D70-480A-A3A5-EC68B3C11851}" type="pres">
      <dgm:prSet presAssocID="{086FC262-98F5-4914-8527-AB69869048B7}" presName="ThreeNodes_3" presStyleLbl="node1" presStyleIdx="2" presStyleCnt="3">
        <dgm:presLayoutVars>
          <dgm:bulletEnabled val="1"/>
        </dgm:presLayoutVars>
      </dgm:prSet>
      <dgm:spPr/>
      <dgm:t>
        <a:bodyPr/>
        <a:lstStyle/>
        <a:p>
          <a:endParaRPr lang="en-US"/>
        </a:p>
      </dgm:t>
    </dgm:pt>
    <dgm:pt modelId="{F1D1A210-68B4-458C-A537-00ECB448FEF5}" type="pres">
      <dgm:prSet presAssocID="{086FC262-98F5-4914-8527-AB69869048B7}" presName="ThreeConn_1-2" presStyleLbl="fgAccFollowNode1" presStyleIdx="0" presStyleCnt="2">
        <dgm:presLayoutVars>
          <dgm:bulletEnabled val="1"/>
        </dgm:presLayoutVars>
      </dgm:prSet>
      <dgm:spPr/>
      <dgm:t>
        <a:bodyPr/>
        <a:lstStyle/>
        <a:p>
          <a:endParaRPr lang="en-US"/>
        </a:p>
      </dgm:t>
    </dgm:pt>
    <dgm:pt modelId="{2A137B16-5EFB-44C4-94F2-AAAEFCB81DB7}" type="pres">
      <dgm:prSet presAssocID="{086FC262-98F5-4914-8527-AB69869048B7}" presName="ThreeConn_2-3" presStyleLbl="fgAccFollowNode1" presStyleIdx="1" presStyleCnt="2">
        <dgm:presLayoutVars>
          <dgm:bulletEnabled val="1"/>
        </dgm:presLayoutVars>
      </dgm:prSet>
      <dgm:spPr/>
      <dgm:t>
        <a:bodyPr/>
        <a:lstStyle/>
        <a:p>
          <a:endParaRPr lang="en-US"/>
        </a:p>
      </dgm:t>
    </dgm:pt>
    <dgm:pt modelId="{570BF048-657D-4EBC-AD5F-5A07B5EFEADE}" type="pres">
      <dgm:prSet presAssocID="{086FC262-98F5-4914-8527-AB69869048B7}" presName="ThreeNodes_1_text" presStyleLbl="node1" presStyleIdx="2" presStyleCnt="3">
        <dgm:presLayoutVars>
          <dgm:bulletEnabled val="1"/>
        </dgm:presLayoutVars>
      </dgm:prSet>
      <dgm:spPr/>
      <dgm:t>
        <a:bodyPr/>
        <a:lstStyle/>
        <a:p>
          <a:endParaRPr lang="en-US"/>
        </a:p>
      </dgm:t>
    </dgm:pt>
    <dgm:pt modelId="{7AB566D9-2BDA-4F51-8032-732C6E4DBA38}" type="pres">
      <dgm:prSet presAssocID="{086FC262-98F5-4914-8527-AB69869048B7}" presName="ThreeNodes_2_text" presStyleLbl="node1" presStyleIdx="2" presStyleCnt="3">
        <dgm:presLayoutVars>
          <dgm:bulletEnabled val="1"/>
        </dgm:presLayoutVars>
      </dgm:prSet>
      <dgm:spPr/>
      <dgm:t>
        <a:bodyPr/>
        <a:lstStyle/>
        <a:p>
          <a:endParaRPr lang="en-US"/>
        </a:p>
      </dgm:t>
    </dgm:pt>
    <dgm:pt modelId="{4A3603ED-7DA9-497D-8F03-AB9B3BF0131D}" type="pres">
      <dgm:prSet presAssocID="{086FC262-98F5-4914-8527-AB69869048B7}" presName="ThreeNodes_3_text" presStyleLbl="node1" presStyleIdx="2" presStyleCnt="3">
        <dgm:presLayoutVars>
          <dgm:bulletEnabled val="1"/>
        </dgm:presLayoutVars>
      </dgm:prSet>
      <dgm:spPr/>
      <dgm:t>
        <a:bodyPr/>
        <a:lstStyle/>
        <a:p>
          <a:endParaRPr lang="en-US"/>
        </a:p>
      </dgm:t>
    </dgm:pt>
  </dgm:ptLst>
  <dgm:cxnLst>
    <dgm:cxn modelId="{A65E8BAB-40E1-4D4B-91EA-7EEAB419F4A7}" type="presOf" srcId="{63DC7061-E4C6-4701-89B9-ECE710E7DFD3}" destId="{8E6FE0D4-8C68-4F99-83F4-BECE3D8C580C}" srcOrd="0" destOrd="0" presId="urn:microsoft.com/office/officeart/2005/8/layout/vProcess5"/>
    <dgm:cxn modelId="{47190191-46C9-45A3-BA32-CF810F78B34D}" type="presOf" srcId="{84619BFD-98B7-4239-AB1C-E607967CADCF}" destId="{DBF3A407-65C5-46B8-B713-1BB617EFD8B0}" srcOrd="0" destOrd="0" presId="urn:microsoft.com/office/officeart/2005/8/layout/vProcess5"/>
    <dgm:cxn modelId="{031371F5-6B25-4950-A655-E6CE01969725}" type="presOf" srcId="{43D0D40B-773A-4015-880B-6069782C6744}" destId="{4A3603ED-7DA9-497D-8F03-AB9B3BF0131D}" srcOrd="1" destOrd="0" presId="urn:microsoft.com/office/officeart/2005/8/layout/vProcess5"/>
    <dgm:cxn modelId="{EA83153E-A7C7-4F47-B2C9-DCDA6D0CBD3C}" type="presOf" srcId="{4C9B6B12-9B23-4BB8-88B3-B482A9B1AF75}" destId="{F1D1A210-68B4-458C-A537-00ECB448FEF5}" srcOrd="0" destOrd="0" presId="urn:microsoft.com/office/officeart/2005/8/layout/vProcess5"/>
    <dgm:cxn modelId="{4981A36A-E103-47EE-B1C5-33C11379F1DC}" srcId="{086FC262-98F5-4914-8527-AB69869048B7}" destId="{63DC7061-E4C6-4701-89B9-ECE710E7DFD3}" srcOrd="0" destOrd="0" parTransId="{88401656-19E5-435F-AE81-591EF7110462}" sibTransId="{4C9B6B12-9B23-4BB8-88B3-B482A9B1AF75}"/>
    <dgm:cxn modelId="{09BF184F-30EF-4F2F-B43C-421172438F94}" type="presOf" srcId="{63DC7061-E4C6-4701-89B9-ECE710E7DFD3}" destId="{570BF048-657D-4EBC-AD5F-5A07B5EFEADE}" srcOrd="1" destOrd="0" presId="urn:microsoft.com/office/officeart/2005/8/layout/vProcess5"/>
    <dgm:cxn modelId="{88B653DA-5CD9-4A2C-ABA1-A290F4F50637}" type="presOf" srcId="{43D0D40B-773A-4015-880B-6069782C6744}" destId="{BC3DA7EA-2D70-480A-A3A5-EC68B3C11851}" srcOrd="0" destOrd="0" presId="urn:microsoft.com/office/officeart/2005/8/layout/vProcess5"/>
    <dgm:cxn modelId="{9A0F26E4-AFF6-4C07-B653-C5832F7786D3}" type="presOf" srcId="{21B9A03C-8A5C-4663-820D-5D2A39A1D804}" destId="{2A137B16-5EFB-44C4-94F2-AAAEFCB81DB7}" srcOrd="0" destOrd="0" presId="urn:microsoft.com/office/officeart/2005/8/layout/vProcess5"/>
    <dgm:cxn modelId="{DB68483C-2A4B-4DD8-88D5-7F4D1EE83593}" type="presOf" srcId="{84619BFD-98B7-4239-AB1C-E607967CADCF}" destId="{7AB566D9-2BDA-4F51-8032-732C6E4DBA38}" srcOrd="1" destOrd="0" presId="urn:microsoft.com/office/officeart/2005/8/layout/vProcess5"/>
    <dgm:cxn modelId="{F5410330-CE24-4A5D-BECA-EA5AD4DEE707}" type="presOf" srcId="{086FC262-98F5-4914-8527-AB69869048B7}" destId="{C1E9BBF4-248B-4700-8EE6-DC2CCA68D312}" srcOrd="0" destOrd="0" presId="urn:microsoft.com/office/officeart/2005/8/layout/vProcess5"/>
    <dgm:cxn modelId="{7F0B0245-E7DC-4E41-9187-CBC9DB5A2540}" srcId="{086FC262-98F5-4914-8527-AB69869048B7}" destId="{43D0D40B-773A-4015-880B-6069782C6744}" srcOrd="2" destOrd="0" parTransId="{0F318392-A107-4934-A6FF-F9205DBF8815}" sibTransId="{6035D6E1-E14D-40C3-A062-68AF43A4670D}"/>
    <dgm:cxn modelId="{1F5FB6D8-054B-4E61-86FE-7C62461699EB}" srcId="{086FC262-98F5-4914-8527-AB69869048B7}" destId="{84619BFD-98B7-4239-AB1C-E607967CADCF}" srcOrd="1" destOrd="0" parTransId="{BA790795-E7D3-46E4-B2C6-E88EEAF4D377}" sibTransId="{21B9A03C-8A5C-4663-820D-5D2A39A1D804}"/>
    <dgm:cxn modelId="{5D6E0935-B5F8-48EB-9CEB-885F4724C001}" type="presParOf" srcId="{C1E9BBF4-248B-4700-8EE6-DC2CCA68D312}" destId="{EE076059-78FA-4C0C-90EC-226BF9D88F78}" srcOrd="0" destOrd="0" presId="urn:microsoft.com/office/officeart/2005/8/layout/vProcess5"/>
    <dgm:cxn modelId="{17BECD83-1433-4883-A675-17C0CE27513F}" type="presParOf" srcId="{C1E9BBF4-248B-4700-8EE6-DC2CCA68D312}" destId="{8E6FE0D4-8C68-4F99-83F4-BECE3D8C580C}" srcOrd="1" destOrd="0" presId="urn:microsoft.com/office/officeart/2005/8/layout/vProcess5"/>
    <dgm:cxn modelId="{91FFCB9B-11B4-4112-80F4-865A4B734E74}" type="presParOf" srcId="{C1E9BBF4-248B-4700-8EE6-DC2CCA68D312}" destId="{DBF3A407-65C5-46B8-B713-1BB617EFD8B0}" srcOrd="2" destOrd="0" presId="urn:microsoft.com/office/officeart/2005/8/layout/vProcess5"/>
    <dgm:cxn modelId="{BE5E554B-7F1E-47FC-92DA-DD1204D3C5CF}" type="presParOf" srcId="{C1E9BBF4-248B-4700-8EE6-DC2CCA68D312}" destId="{BC3DA7EA-2D70-480A-A3A5-EC68B3C11851}" srcOrd="3" destOrd="0" presId="urn:microsoft.com/office/officeart/2005/8/layout/vProcess5"/>
    <dgm:cxn modelId="{294F91E5-D979-4C5D-AEA7-E79EFB1C0ABB}" type="presParOf" srcId="{C1E9BBF4-248B-4700-8EE6-DC2CCA68D312}" destId="{F1D1A210-68B4-458C-A537-00ECB448FEF5}" srcOrd="4" destOrd="0" presId="urn:microsoft.com/office/officeart/2005/8/layout/vProcess5"/>
    <dgm:cxn modelId="{E5B8E7EE-6E8A-49A2-8FB9-4C4FCF9A71FD}" type="presParOf" srcId="{C1E9BBF4-248B-4700-8EE6-DC2CCA68D312}" destId="{2A137B16-5EFB-44C4-94F2-AAAEFCB81DB7}" srcOrd="5" destOrd="0" presId="urn:microsoft.com/office/officeart/2005/8/layout/vProcess5"/>
    <dgm:cxn modelId="{837520DC-6CA4-40AF-B5AB-A7DC53DFAA79}" type="presParOf" srcId="{C1E9BBF4-248B-4700-8EE6-DC2CCA68D312}" destId="{570BF048-657D-4EBC-AD5F-5A07B5EFEADE}" srcOrd="6" destOrd="0" presId="urn:microsoft.com/office/officeart/2005/8/layout/vProcess5"/>
    <dgm:cxn modelId="{CEE40F78-B408-47C8-9D21-3129D57DBA7C}" type="presParOf" srcId="{C1E9BBF4-248B-4700-8EE6-DC2CCA68D312}" destId="{7AB566D9-2BDA-4F51-8032-732C6E4DBA38}" srcOrd="7" destOrd="0" presId="urn:microsoft.com/office/officeart/2005/8/layout/vProcess5"/>
    <dgm:cxn modelId="{2B190CA9-1982-4D94-9BA3-437229E11415}" type="presParOf" srcId="{C1E9BBF4-248B-4700-8EE6-DC2CCA68D312}" destId="{4A3603ED-7DA9-497D-8F03-AB9B3BF0131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9131F-4210-4898-90E7-A411A0947B7C}"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B820C-B2B5-4853-925E-47178980DAD3}" type="slidenum">
              <a:rPr lang="en-US" smtClean="0"/>
              <a:t>‹#›</a:t>
            </a:fld>
            <a:endParaRPr lang="en-US"/>
          </a:p>
        </p:txBody>
      </p:sp>
    </p:spTree>
    <p:extLst>
      <p:ext uri="{BB962C8B-B14F-4D97-AF65-F5344CB8AC3E}">
        <p14:creationId xmlns:p14="http://schemas.microsoft.com/office/powerpoint/2010/main" val="301683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315075" cy="3552825"/>
          </a:xfrm>
        </p:spPr>
      </p:sp>
      <p:sp>
        <p:nvSpPr>
          <p:cNvPr id="3" name="Notes Placeholder 2"/>
          <p:cNvSpPr>
            <a:spLocks noGrp="1"/>
          </p:cNvSpPr>
          <p:nvPr>
            <p:ph type="body" idx="1"/>
          </p:nvPr>
        </p:nvSpPr>
        <p:spPr/>
        <p:txBody>
          <a:bodyPr/>
          <a:lstStyle/>
          <a:p>
            <a:pPr>
              <a:spcBef>
                <a:spcPts val="1836"/>
              </a:spcBef>
            </a:pPr>
            <a:r>
              <a:rPr lang="en-US" dirty="0" smtClean="0"/>
              <a:t>With regard to the Impact Assessment portion</a:t>
            </a:r>
          </a:p>
          <a:p>
            <a:pPr>
              <a:spcBef>
                <a:spcPts val="1836"/>
              </a:spcBef>
            </a:pPr>
            <a:endParaRPr lang="en-US" dirty="0" smtClean="0"/>
          </a:p>
          <a:p>
            <a:pPr>
              <a:spcBef>
                <a:spcPts val="1836"/>
              </a:spcBef>
            </a:pPr>
            <a:r>
              <a:rPr lang="en-US" dirty="0" smtClean="0"/>
              <a:t>Number of hosts (host range) was not found to be related to </a:t>
            </a:r>
            <a:r>
              <a:rPr lang="en-US" b="1" dirty="0" smtClean="0"/>
              <a:t>impact</a:t>
            </a:r>
          </a:p>
          <a:p>
            <a:pPr>
              <a:spcBef>
                <a:spcPts val="1836"/>
              </a:spcBef>
            </a:pPr>
            <a:r>
              <a:rPr lang="en-US" dirty="0" smtClean="0"/>
              <a:t>Ability to survive harsh conditions was not found to be related to </a:t>
            </a:r>
            <a:r>
              <a:rPr lang="en-US" b="1" dirty="0" smtClean="0"/>
              <a:t>impact</a:t>
            </a:r>
            <a:r>
              <a:rPr lang="en-US" dirty="0" smtClean="0"/>
              <a:t> for pathogens </a:t>
            </a:r>
          </a:p>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327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err="1" smtClean="0">
                <a:solidFill>
                  <a:schemeClr val="tx1"/>
                </a:solidFill>
                <a:effectLst/>
                <a:latin typeface="+mn-lt"/>
                <a:ea typeface="+mn-ea"/>
                <a:cs typeface="+mn-cs"/>
              </a:rPr>
              <a:t>Phlyctinus</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callosus</a:t>
            </a:r>
            <a:r>
              <a:rPr lang="en-US" dirty="0" smtClean="0"/>
              <a:t> </a:t>
            </a:r>
            <a:r>
              <a:rPr lang="en-US" sz="1200" b="0" i="0" u="none" strike="noStrike" kern="1200" dirty="0" smtClean="0">
                <a:solidFill>
                  <a:schemeClr val="tx1"/>
                </a:solidFill>
                <a:effectLst/>
                <a:latin typeface="+mn-lt"/>
                <a:ea typeface="+mn-ea"/>
                <a:cs typeface="+mn-cs"/>
              </a:rPr>
              <a:t>garden weevil</a:t>
            </a:r>
            <a:r>
              <a:rPr lang="en-US" dirty="0" smtClean="0"/>
              <a:t> </a:t>
            </a:r>
          </a:p>
          <a:p>
            <a:r>
              <a:rPr lang="en-US" sz="1200" b="0" i="1" u="none" strike="noStrike" kern="1200" dirty="0" err="1" smtClean="0">
                <a:solidFill>
                  <a:schemeClr val="tx1"/>
                </a:solidFill>
                <a:effectLst/>
                <a:latin typeface="+mn-lt"/>
                <a:ea typeface="+mn-ea"/>
                <a:cs typeface="+mn-cs"/>
              </a:rPr>
              <a:t>Cacopsylla</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pyri</a:t>
            </a:r>
            <a:r>
              <a:rPr lang="en-US" dirty="0" smtClean="0"/>
              <a:t> </a:t>
            </a:r>
            <a:r>
              <a:rPr lang="en-US" sz="1200" b="0" i="0" u="none" strike="noStrike" kern="1200" dirty="0" smtClean="0">
                <a:solidFill>
                  <a:schemeClr val="tx1"/>
                </a:solidFill>
                <a:effectLst/>
                <a:latin typeface="+mn-lt"/>
                <a:ea typeface="+mn-ea"/>
                <a:cs typeface="+mn-cs"/>
              </a:rPr>
              <a:t>European pear sucker</a:t>
            </a:r>
            <a:r>
              <a:rPr lang="en-US" dirty="0" smtClean="0"/>
              <a:t> </a:t>
            </a:r>
          </a:p>
          <a:p>
            <a:r>
              <a:rPr lang="en-US" sz="1200" b="0" i="1" u="none" strike="noStrike" kern="1200" dirty="0" err="1" smtClean="0">
                <a:solidFill>
                  <a:schemeClr val="tx1"/>
                </a:solidFill>
                <a:effectLst/>
                <a:latin typeface="+mn-lt"/>
                <a:ea typeface="+mn-ea"/>
                <a:cs typeface="+mn-cs"/>
              </a:rPr>
              <a:t>Carposina</a:t>
            </a:r>
            <a:r>
              <a:rPr lang="en-US" sz="1200" b="0" i="1" u="none" strike="noStrike" kern="1200" dirty="0" smtClean="0">
                <a:solidFill>
                  <a:schemeClr val="tx1"/>
                </a:solidFill>
                <a:effectLst/>
                <a:latin typeface="+mn-lt"/>
                <a:ea typeface="+mn-ea"/>
                <a:cs typeface="+mn-cs"/>
              </a:rPr>
              <a:t> </a:t>
            </a:r>
            <a:r>
              <a:rPr lang="en-US" sz="1200" b="0" i="1" u="none" strike="noStrike" kern="1200" dirty="0" err="1" smtClean="0">
                <a:solidFill>
                  <a:schemeClr val="tx1"/>
                </a:solidFill>
                <a:effectLst/>
                <a:latin typeface="+mn-lt"/>
                <a:ea typeface="+mn-ea"/>
                <a:cs typeface="+mn-cs"/>
              </a:rPr>
              <a:t>sasakii</a:t>
            </a:r>
            <a:r>
              <a:rPr lang="en-US" dirty="0" smtClean="0"/>
              <a:t> </a:t>
            </a:r>
            <a:r>
              <a:rPr lang="en-US" sz="1200" b="0" i="0" u="none" strike="noStrike" kern="1200" dirty="0" smtClean="0">
                <a:solidFill>
                  <a:schemeClr val="tx1"/>
                </a:solidFill>
                <a:effectLst/>
                <a:latin typeface="+mn-lt"/>
                <a:ea typeface="+mn-ea"/>
                <a:cs typeface="+mn-cs"/>
              </a:rPr>
              <a:t>peach fruit moth</a:t>
            </a:r>
            <a:r>
              <a:rPr lang="en-US" dirty="0" smtClean="0"/>
              <a:t> </a:t>
            </a:r>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25</a:t>
            </a:fld>
            <a:endParaRPr lang="en-US"/>
          </a:p>
        </p:txBody>
      </p:sp>
    </p:spTree>
    <p:extLst>
      <p:ext uri="{BB962C8B-B14F-4D97-AF65-F5344CB8AC3E}">
        <p14:creationId xmlns:p14="http://schemas.microsoft.com/office/powerpoint/2010/main" val="173275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26</a:t>
            </a:fld>
            <a:endParaRPr lang="en-US"/>
          </a:p>
        </p:txBody>
      </p:sp>
    </p:spTree>
    <p:extLst>
      <p:ext uri="{BB962C8B-B14F-4D97-AF65-F5344CB8AC3E}">
        <p14:creationId xmlns:p14="http://schemas.microsoft.com/office/powerpoint/2010/main" val="357101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2018 we</a:t>
            </a:r>
            <a:r>
              <a:rPr lang="en-US" dirty="0" smtClean="0"/>
              <a:t> talked about breaking manual intros down into stand alone component parts, but retaining the manuals.</a:t>
            </a:r>
            <a:r>
              <a:rPr lang="en-US" baseline="0" dirty="0" smtClean="0"/>
              <a:t> Today we are proposing a new structure. </a:t>
            </a:r>
            <a:r>
              <a:rPr lang="en-US" sz="1200" kern="1200" dirty="0" smtClean="0">
                <a:solidFill>
                  <a:schemeClr val="tx1"/>
                </a:solidFill>
                <a:effectLst/>
                <a:latin typeface="+mn-lt"/>
                <a:ea typeface="+mn-ea"/>
                <a:cs typeface="+mn-cs"/>
              </a:rPr>
              <a:t>The plan is to have general protocols/guides (for example: soil sampling, sweep netting, visual survey) and then complement those with specific guidance for each pest. For example, if the approved method for a pest is visual survey, we’d link to the visual survey guide for the best practices and then provide additional guidance for completing a visual survey for that pest. </a:t>
            </a:r>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27</a:t>
            </a:fld>
            <a:endParaRPr lang="en-US"/>
          </a:p>
        </p:txBody>
      </p:sp>
    </p:spTree>
    <p:extLst>
      <p:ext uri="{BB962C8B-B14F-4D97-AF65-F5344CB8AC3E}">
        <p14:creationId xmlns:p14="http://schemas.microsoft.com/office/powerpoint/2010/main" val="384952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taking what you are already doing but putting everything</a:t>
            </a:r>
            <a:r>
              <a:rPr lang="en-US" baseline="0" dirty="0" smtClean="0"/>
              <a:t> in one place</a:t>
            </a:r>
          </a:p>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28</a:t>
            </a:fld>
            <a:endParaRPr lang="en-US"/>
          </a:p>
        </p:txBody>
      </p:sp>
    </p:spTree>
    <p:extLst>
      <p:ext uri="{BB962C8B-B14F-4D97-AF65-F5344CB8AC3E}">
        <p14:creationId xmlns:p14="http://schemas.microsoft.com/office/powerpoint/2010/main" val="271990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year – optional tool using</a:t>
            </a:r>
            <a:r>
              <a:rPr lang="en-US" baseline="0" dirty="0" smtClean="0"/>
              <a:t> information that we already have in place</a:t>
            </a:r>
          </a:p>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30</a:t>
            </a:fld>
            <a:endParaRPr lang="en-US"/>
          </a:p>
        </p:txBody>
      </p:sp>
    </p:spTree>
    <p:extLst>
      <p:ext uri="{BB962C8B-B14F-4D97-AF65-F5344CB8AC3E}">
        <p14:creationId xmlns:p14="http://schemas.microsoft.com/office/powerpoint/2010/main" val="240888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SSF button enabled with login credentials – keep cart to help coops prepare for state CAPS meetings</a:t>
            </a:r>
            <a:endParaRPr lang="en-US" dirty="0"/>
          </a:p>
        </p:txBody>
      </p:sp>
      <p:sp>
        <p:nvSpPr>
          <p:cNvPr id="4" name="Slide Number Placeholder 3"/>
          <p:cNvSpPr>
            <a:spLocks noGrp="1"/>
          </p:cNvSpPr>
          <p:nvPr>
            <p:ph type="sldNum" sz="quarter" idx="10"/>
          </p:nvPr>
        </p:nvSpPr>
        <p:spPr/>
        <p:txBody>
          <a:bodyPr/>
          <a:lstStyle/>
          <a:p>
            <a:fld id="{48197766-1443-4C44-8F0E-39622DB6D995}" type="slidenum">
              <a:rPr lang="en-US" smtClean="0"/>
              <a:t>31</a:t>
            </a:fld>
            <a:endParaRPr lang="en-US"/>
          </a:p>
        </p:txBody>
      </p:sp>
    </p:spTree>
    <p:extLst>
      <p:ext uri="{BB962C8B-B14F-4D97-AF65-F5344CB8AC3E}">
        <p14:creationId xmlns:p14="http://schemas.microsoft.com/office/powerpoint/2010/main" val="17355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accessible</a:t>
            </a:r>
            <a:r>
              <a:rPr lang="en-US" baseline="0" dirty="0" smtClean="0"/>
              <a:t> to non-traditional Goal 1 s coops</a:t>
            </a:r>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32</a:t>
            </a:fld>
            <a:endParaRPr lang="en-US"/>
          </a:p>
        </p:txBody>
      </p:sp>
    </p:spTree>
    <p:extLst>
      <p:ext uri="{BB962C8B-B14F-4D97-AF65-F5344CB8AC3E}">
        <p14:creationId xmlns:p14="http://schemas.microsoft.com/office/powerpoint/2010/main" val="263988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742863" cy="3660458"/>
          </a:xfrm>
        </p:spPr>
        <p:txBody>
          <a:bodyPr/>
          <a:lstStyle/>
          <a:p>
            <a:r>
              <a:rPr lang="en-US" sz="1800" dirty="0" smtClean="0"/>
              <a:t>Still have full edit control of this work space</a:t>
            </a:r>
            <a:endParaRPr lang="en-US" sz="1800" baseline="0" dirty="0" smtClean="0"/>
          </a:p>
        </p:txBody>
      </p:sp>
      <p:sp>
        <p:nvSpPr>
          <p:cNvPr id="4" name="Slide Number Placeholder 3"/>
          <p:cNvSpPr>
            <a:spLocks noGrp="1"/>
          </p:cNvSpPr>
          <p:nvPr>
            <p:ph type="sldNum" sz="quarter" idx="10"/>
          </p:nvPr>
        </p:nvSpPr>
        <p:spPr/>
        <p:txBody>
          <a:bodyPr/>
          <a:lstStyle/>
          <a:p>
            <a:fld id="{511E71AC-D068-4BDA-BFD7-6FF16B6B9CB5}" type="slidenum">
              <a:rPr lang="en-US" smtClean="0"/>
              <a:t>33</a:t>
            </a:fld>
            <a:endParaRPr lang="en-US"/>
          </a:p>
        </p:txBody>
      </p:sp>
    </p:spTree>
    <p:extLst>
      <p:ext uri="{BB962C8B-B14F-4D97-AF65-F5344CB8AC3E}">
        <p14:creationId xmlns:p14="http://schemas.microsoft.com/office/powerpoint/2010/main" val="28094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Removing black</a:t>
            </a:r>
            <a:r>
              <a:rPr lang="en-US" baseline="0" dirty="0" smtClean="0"/>
              <a:t> light trap</a:t>
            </a:r>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37</a:t>
            </a:fld>
            <a:endParaRPr lang="en-US"/>
          </a:p>
        </p:txBody>
      </p:sp>
    </p:spTree>
    <p:extLst>
      <p:ext uri="{BB962C8B-B14F-4D97-AF65-F5344CB8AC3E}">
        <p14:creationId xmlns:p14="http://schemas.microsoft.com/office/powerpoint/2010/main" val="319303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38</a:t>
            </a:fld>
            <a:endParaRPr lang="en-US"/>
          </a:p>
        </p:txBody>
      </p:sp>
    </p:spTree>
    <p:extLst>
      <p:ext uri="{BB962C8B-B14F-4D97-AF65-F5344CB8AC3E}">
        <p14:creationId xmlns:p14="http://schemas.microsoft.com/office/powerpoint/2010/main" val="32400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315075" cy="3552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66145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If you have non-PPQ taxonomic assistance in place for </a:t>
            </a:r>
            <a:r>
              <a:rPr lang="en-US" sz="1200" i="1" kern="1200" dirty="0" smtClean="0">
                <a:solidFill>
                  <a:schemeClr val="tx1"/>
                </a:solidFill>
                <a:effectLst/>
                <a:latin typeface="+mn-lt"/>
                <a:ea typeface="+mn-ea"/>
                <a:cs typeface="+mn-cs"/>
              </a:rPr>
              <a:t>Ceratocystis </a:t>
            </a:r>
            <a:r>
              <a:rPr lang="en-US" sz="1200" i="1" kern="1200" dirty="0" err="1" smtClean="0">
                <a:solidFill>
                  <a:schemeClr val="tx1"/>
                </a:solidFill>
                <a:effectLst/>
                <a:latin typeface="+mn-lt"/>
                <a:ea typeface="+mn-ea"/>
                <a:cs typeface="+mn-cs"/>
              </a:rPr>
              <a:t>manginecans</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Raffaelea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quercivora</a:t>
            </a:r>
            <a:r>
              <a:rPr lang="en-US" sz="1200" kern="1200" dirty="0" smtClean="0">
                <a:solidFill>
                  <a:schemeClr val="tx1"/>
                </a:solidFill>
                <a:effectLst/>
                <a:latin typeface="+mn-lt"/>
                <a:ea typeface="+mn-ea"/>
                <a:cs typeface="+mn-cs"/>
              </a:rPr>
              <a:t> surveys, it is still important to contact the PPQ National Mycology Specialists prior to the start of the survey season. Both require isolation prior to screening, and NIS can provide guidance on how to sample and isolate these fungi in addition to discussing the laboratory requirements for successful isolation.  </a:t>
            </a:r>
          </a:p>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40</a:t>
            </a:fld>
            <a:endParaRPr lang="en-US"/>
          </a:p>
        </p:txBody>
      </p:sp>
    </p:spTree>
    <p:extLst>
      <p:ext uri="{BB962C8B-B14F-4D97-AF65-F5344CB8AC3E}">
        <p14:creationId xmlns:p14="http://schemas.microsoft.com/office/powerpoint/2010/main" val="870606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43</a:t>
            </a:fld>
            <a:endParaRPr lang="en-US"/>
          </a:p>
        </p:txBody>
      </p:sp>
    </p:spTree>
    <p:extLst>
      <p:ext uri="{BB962C8B-B14F-4D97-AF65-F5344CB8AC3E}">
        <p14:creationId xmlns:p14="http://schemas.microsoft.com/office/powerpoint/2010/main" val="334429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BD843-29A3-4429-8A51-6886269760C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121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315075" cy="3552825"/>
          </a:xfrm>
        </p:spPr>
      </p:sp>
      <p:sp>
        <p:nvSpPr>
          <p:cNvPr id="3" name="Notes Placeholder 2"/>
          <p:cNvSpPr>
            <a:spLocks noGrp="1"/>
          </p:cNvSpPr>
          <p:nvPr>
            <p:ph type="body" idx="1"/>
          </p:nvPr>
        </p:nvSpPr>
        <p:spPr/>
        <p:txBody>
          <a:bodyPr/>
          <a:lstStyle/>
          <a:p>
            <a:r>
              <a:rPr lang="en-US" dirty="0"/>
              <a:t>Why I advocate that some level of general surveillance – especially for early detection of damage – is so important. </a:t>
            </a:r>
          </a:p>
        </p:txBody>
      </p:sp>
      <p:sp>
        <p:nvSpPr>
          <p:cNvPr id="4" name="Slide Number Placeholder 3"/>
          <p:cNvSpPr>
            <a:spLocks noGrp="1"/>
          </p:cNvSpPr>
          <p:nvPr>
            <p:ph type="sldNum" sz="quarter" idx="10"/>
          </p:nvPr>
        </p:nvSpPr>
        <p:spPr/>
        <p:txBody>
          <a:bodyPr/>
          <a:lstStyle/>
          <a:p>
            <a:fld id="{A2150A12-9B3F-4756-B5B8-D9367083E2A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7563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315075" cy="35528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B95E5-30F2-4EAA-887A-10EF481563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5948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C8926-1BBE-4788-B462-DD1D7E45F0D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2168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16</a:t>
            </a:fld>
            <a:endParaRPr lang="en-US"/>
          </a:p>
        </p:txBody>
      </p:sp>
    </p:spTree>
    <p:extLst>
      <p:ext uri="{BB962C8B-B14F-4D97-AF65-F5344CB8AC3E}">
        <p14:creationId xmlns:p14="http://schemas.microsoft.com/office/powerpoint/2010/main" val="86535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B820C-B2B5-4853-925E-47178980DAD3}" type="slidenum">
              <a:rPr lang="en-US" smtClean="0"/>
              <a:t>21</a:t>
            </a:fld>
            <a:endParaRPr lang="en-US"/>
          </a:p>
        </p:txBody>
      </p:sp>
    </p:spTree>
    <p:extLst>
      <p:ext uri="{BB962C8B-B14F-4D97-AF65-F5344CB8AC3E}">
        <p14:creationId xmlns:p14="http://schemas.microsoft.com/office/powerpoint/2010/main" val="308395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 side group meeting for tropical pests</a:t>
            </a:r>
          </a:p>
          <a:p>
            <a:endParaRPr lang="en-US" dirty="0" smtClean="0"/>
          </a:p>
          <a:p>
            <a:r>
              <a:rPr lang="en-US" dirty="0" smtClean="0"/>
              <a:t>Can we improve/increase pest submission?</a:t>
            </a:r>
          </a:p>
          <a:p>
            <a:r>
              <a:rPr lang="en-US" dirty="0" smtClean="0"/>
              <a:t>When</a:t>
            </a:r>
            <a:r>
              <a:rPr lang="en-US" baseline="0" dirty="0" smtClean="0"/>
              <a:t> are you thinking about pest concerns? State CAPS meetings? Send call for submissions at this time</a:t>
            </a:r>
            <a:endParaRPr lang="en-US" dirty="0" smtClean="0"/>
          </a:p>
        </p:txBody>
      </p:sp>
      <p:sp>
        <p:nvSpPr>
          <p:cNvPr id="4" name="Slide Number Placeholder 3"/>
          <p:cNvSpPr>
            <a:spLocks noGrp="1"/>
          </p:cNvSpPr>
          <p:nvPr>
            <p:ph type="sldNum" sz="quarter" idx="10"/>
          </p:nvPr>
        </p:nvSpPr>
        <p:spPr/>
        <p:txBody>
          <a:bodyPr/>
          <a:lstStyle/>
          <a:p>
            <a:fld id="{613B820C-B2B5-4853-925E-47178980DAD3}" type="slidenum">
              <a:rPr lang="en-US" smtClean="0"/>
              <a:t>23</a:t>
            </a:fld>
            <a:endParaRPr lang="en-US"/>
          </a:p>
        </p:txBody>
      </p:sp>
    </p:spTree>
    <p:extLst>
      <p:ext uri="{BB962C8B-B14F-4D97-AF65-F5344CB8AC3E}">
        <p14:creationId xmlns:p14="http://schemas.microsoft.com/office/powerpoint/2010/main" val="246079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libri Light" panose="020F0302020204030204" pitchFamily="34" charset="0"/>
                <a:cs typeface="Calibri Light" panose="020F0302020204030204" pitchFamily="34" charset="0"/>
              </a:defRPr>
            </a:lvl1pPr>
          </a:lstStyle>
          <a:p>
            <a:fld id="{8639C05E-6559-47B3-B576-18A93BD188C9}" type="datetimeFigureOut">
              <a:rPr lang="en-US" smtClean="0"/>
              <a:pPr/>
              <a:t>2/7/2020</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0FD560EA-B496-4F60-9831-E7C5169717FF}" type="slidenum">
              <a:rPr lang="en-US" smtClean="0"/>
              <a:pPr/>
              <a:t>‹#›</a:t>
            </a:fld>
            <a:endParaRPr lang="en-US"/>
          </a:p>
        </p:txBody>
      </p:sp>
    </p:spTree>
    <p:extLst>
      <p:ext uri="{BB962C8B-B14F-4D97-AF65-F5344CB8AC3E}">
        <p14:creationId xmlns:p14="http://schemas.microsoft.com/office/powerpoint/2010/main" val="388578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9C05E-6559-47B3-B576-18A93BD188C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149651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9C05E-6559-47B3-B576-18A93BD188C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354585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02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96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37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85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56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5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798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62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atin typeface="Calibri Light" panose="020F0302020204030204" pitchFamily="34" charset="0"/>
                <a:cs typeface="Calibri Light" panose="020F0302020204030204" pitchFamily="34" charset="0"/>
              </a:defRPr>
            </a:lvl1pPr>
            <a:lvl2pPr marL="457200" indent="0">
              <a:buNone/>
              <a:defRPr>
                <a:latin typeface="Calibri Light" panose="020F0302020204030204" pitchFamily="34" charset="0"/>
                <a:cs typeface="Calibri Light" panose="020F0302020204030204" pitchFamily="34" charset="0"/>
              </a:defRPr>
            </a:lvl2pPr>
            <a:lvl3pPr marL="914400" indent="0">
              <a:buNone/>
              <a:defRPr>
                <a:latin typeface="Calibri Light" panose="020F0302020204030204" pitchFamily="34" charset="0"/>
                <a:cs typeface="Calibri Light" panose="020F0302020204030204" pitchFamily="34" charset="0"/>
              </a:defRPr>
            </a:lvl3pPr>
            <a:lvl4pPr marL="1371600" indent="0">
              <a:buNone/>
              <a:defRPr>
                <a:latin typeface="Calibri Light" panose="020F0302020204030204" pitchFamily="34" charset="0"/>
                <a:cs typeface="Calibri Light" panose="020F0302020204030204" pitchFamily="34" charset="0"/>
              </a:defRPr>
            </a:lvl4pPr>
            <a:lvl5pPr marL="1828800" indent="0">
              <a:buNone/>
              <a:defRPr>
                <a:latin typeface="Calibri Light" panose="020F0302020204030204" pitchFamily="34" charset="0"/>
                <a:cs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639C05E-6559-47B3-B576-18A93BD188C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1163648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509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857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4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9C05E-6559-47B3-B576-18A93BD188C9}"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387125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marL="0" indent="0">
              <a:buNone/>
              <a:defRPr>
                <a:latin typeface="Calibri Light" panose="020F0302020204030204" pitchFamily="34" charset="0"/>
                <a:cs typeface="Calibri Light" panose="020F0302020204030204" pitchFamily="34" charset="0"/>
              </a:defRPr>
            </a:lvl1pPr>
            <a:lvl2pPr marL="457200" indent="0">
              <a:buNone/>
              <a:defRPr>
                <a:latin typeface="Calibri Light" panose="020F0302020204030204" pitchFamily="34" charset="0"/>
                <a:cs typeface="Calibri Light" panose="020F0302020204030204" pitchFamily="34" charset="0"/>
              </a:defRPr>
            </a:lvl2pPr>
            <a:lvl3pPr marL="914400" indent="0">
              <a:buNone/>
              <a:defRPr>
                <a:latin typeface="Calibri Light" panose="020F0302020204030204" pitchFamily="34" charset="0"/>
                <a:cs typeface="Calibri Light" panose="020F0302020204030204" pitchFamily="34" charset="0"/>
              </a:defRPr>
            </a:lvl3pPr>
            <a:lvl4pPr marL="1371600" indent="0">
              <a:buNone/>
              <a:defRPr>
                <a:latin typeface="Calibri Light" panose="020F0302020204030204" pitchFamily="34" charset="0"/>
                <a:cs typeface="Calibri Light" panose="020F0302020204030204" pitchFamily="34" charset="0"/>
              </a:defRPr>
            </a:lvl4pPr>
            <a:lvl5pPr marL="1828800" indent="0">
              <a:buNone/>
              <a:defRPr>
                <a:latin typeface="Calibri Light" panose="020F0302020204030204" pitchFamily="34" charset="0"/>
                <a:cs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latin typeface="Calibri Light" panose="020F0302020204030204" pitchFamily="34" charset="0"/>
                <a:cs typeface="Calibri Light" panose="020F0302020204030204" pitchFamily="34" charset="0"/>
              </a:defRPr>
            </a:lvl1pPr>
            <a:lvl2pPr marL="457200" indent="0">
              <a:buNone/>
              <a:defRPr>
                <a:latin typeface="Calibri Light" panose="020F0302020204030204" pitchFamily="34" charset="0"/>
                <a:cs typeface="Calibri Light" panose="020F0302020204030204" pitchFamily="34" charset="0"/>
              </a:defRPr>
            </a:lvl2pPr>
            <a:lvl3pPr marL="914400" indent="0">
              <a:buNone/>
              <a:defRPr>
                <a:latin typeface="Calibri Light" panose="020F0302020204030204" pitchFamily="34" charset="0"/>
                <a:cs typeface="Calibri Light" panose="020F0302020204030204" pitchFamily="34" charset="0"/>
              </a:defRPr>
            </a:lvl3pPr>
            <a:lvl4pPr marL="1371600" indent="0">
              <a:buNone/>
              <a:defRPr>
                <a:latin typeface="Calibri Light" panose="020F0302020204030204" pitchFamily="34" charset="0"/>
                <a:cs typeface="Calibri Light" panose="020F0302020204030204" pitchFamily="34" charset="0"/>
              </a:defRPr>
            </a:lvl4pPr>
            <a:lvl5pPr marL="1828800" indent="0">
              <a:buNone/>
              <a:defRPr>
                <a:latin typeface="Calibri Light" panose="020F0302020204030204" pitchFamily="34" charset="0"/>
                <a:cs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alibri Light" panose="020F0302020204030204" pitchFamily="34" charset="0"/>
                <a:cs typeface="Calibri Light" panose="020F0302020204030204" pitchFamily="34" charset="0"/>
              </a:defRPr>
            </a:lvl1pPr>
          </a:lstStyle>
          <a:p>
            <a:fld id="{8639C05E-6559-47B3-B576-18A93BD188C9}" type="datetimeFigureOut">
              <a:rPr lang="en-US" smtClean="0"/>
              <a:pPr/>
              <a:t>2/7/2020</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cs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0FD560EA-B496-4F60-9831-E7C5169717FF}" type="slidenum">
              <a:rPr lang="en-US" smtClean="0"/>
              <a:pPr/>
              <a:t>‹#›</a:t>
            </a:fld>
            <a:endParaRPr lang="en-US"/>
          </a:p>
        </p:txBody>
      </p:sp>
    </p:spTree>
    <p:extLst>
      <p:ext uri="{BB962C8B-B14F-4D97-AF65-F5344CB8AC3E}">
        <p14:creationId xmlns:p14="http://schemas.microsoft.com/office/powerpoint/2010/main" val="233977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Font typeface="Arial" panose="020B0604020202020204" pitchFamily="34" charse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latin typeface="Calibri Light" panose="020F0302020204030204" pitchFamily="34" charset="0"/>
                <a:cs typeface="Calibri Light" panose="020F0302020204030204" pitchFamily="34" charset="0"/>
              </a:defRPr>
            </a:lvl1pPr>
            <a:lvl2pPr marL="457200" indent="0">
              <a:buNone/>
              <a:defRPr>
                <a:latin typeface="Calibri Light" panose="020F0302020204030204" pitchFamily="34" charset="0"/>
                <a:cs typeface="Calibri Light" panose="020F0302020204030204" pitchFamily="34" charset="0"/>
              </a:defRPr>
            </a:lvl2pPr>
            <a:lvl3pPr marL="914400" indent="0">
              <a:buNone/>
              <a:defRPr>
                <a:latin typeface="Calibri Light" panose="020F0302020204030204" pitchFamily="34" charset="0"/>
                <a:cs typeface="Calibri Light" panose="020F0302020204030204" pitchFamily="34" charset="0"/>
              </a:defRPr>
            </a:lvl3pPr>
            <a:lvl4pPr marL="1371600" indent="0">
              <a:buNone/>
              <a:defRPr>
                <a:latin typeface="Calibri Light" panose="020F0302020204030204" pitchFamily="34" charset="0"/>
                <a:cs typeface="Calibri Light" panose="020F0302020204030204" pitchFamily="34" charset="0"/>
              </a:defRPr>
            </a:lvl4pPr>
            <a:lvl5pPr marL="1828800" indent="0">
              <a:buNone/>
              <a:defRPr>
                <a:latin typeface="Calibri Light" panose="020F0302020204030204" pitchFamily="34" charset="0"/>
                <a:cs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Font typeface="Arial" panose="020B0604020202020204" pitchFamily="34" charse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latin typeface="Calibri Light" panose="020F0302020204030204" pitchFamily="34" charset="0"/>
                <a:cs typeface="Calibri Light" panose="020F0302020204030204" pitchFamily="34" charset="0"/>
              </a:defRPr>
            </a:lvl1pPr>
            <a:lvl2pPr marL="457200" indent="0">
              <a:buNone/>
              <a:defRPr>
                <a:latin typeface="Calibri Light" panose="020F0302020204030204" pitchFamily="34" charset="0"/>
                <a:cs typeface="Calibri Light" panose="020F0302020204030204" pitchFamily="34" charset="0"/>
              </a:defRPr>
            </a:lvl2pPr>
            <a:lvl3pPr marL="914400" indent="0">
              <a:buNone/>
              <a:defRPr>
                <a:latin typeface="Calibri Light" panose="020F0302020204030204" pitchFamily="34" charset="0"/>
                <a:cs typeface="Calibri Light" panose="020F0302020204030204" pitchFamily="34" charset="0"/>
              </a:defRPr>
            </a:lvl3pPr>
            <a:lvl4pPr marL="1371600" indent="0">
              <a:buNone/>
              <a:defRPr>
                <a:latin typeface="Calibri Light" panose="020F0302020204030204" pitchFamily="34" charset="0"/>
                <a:cs typeface="Calibri Light" panose="020F0302020204030204" pitchFamily="34" charset="0"/>
              </a:defRPr>
            </a:lvl4pPr>
            <a:lvl5pPr marL="1828800" indent="0">
              <a:buNone/>
              <a:defRPr>
                <a:latin typeface="Calibri Light" panose="020F0302020204030204" pitchFamily="34" charset="0"/>
                <a:cs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marL="0" indent="0">
              <a:buFont typeface="Arial" panose="020B0604020202020204" pitchFamily="34" charset="0"/>
              <a:buNone/>
              <a:defRPr>
                <a:latin typeface="Calibri Light" panose="020F0302020204030204" pitchFamily="34" charset="0"/>
                <a:cs typeface="Calibri Light" panose="020F0302020204030204" pitchFamily="34" charset="0"/>
              </a:defRPr>
            </a:lvl1pPr>
          </a:lstStyle>
          <a:p>
            <a:fld id="{8639C05E-6559-47B3-B576-18A93BD188C9}" type="datetimeFigureOut">
              <a:rPr lang="en-US" smtClean="0"/>
              <a:pPr/>
              <a:t>2/7/2020</a:t>
            </a:fld>
            <a:endParaRPr lang="en-US"/>
          </a:p>
        </p:txBody>
      </p:sp>
      <p:sp>
        <p:nvSpPr>
          <p:cNvPr id="8" name="Footer Placeholder 7"/>
          <p:cNvSpPr>
            <a:spLocks noGrp="1"/>
          </p:cNvSpPr>
          <p:nvPr>
            <p:ph type="ftr" sz="quarter" idx="11"/>
          </p:nvPr>
        </p:nvSpPr>
        <p:spPr/>
        <p:txBody>
          <a:bodyPr/>
          <a:lstStyle>
            <a:lvl1pPr marL="0" indent="0">
              <a:buFont typeface="Arial" panose="020B0604020202020204" pitchFamily="34" charset="0"/>
              <a:buNone/>
              <a:defRPr>
                <a:latin typeface="Calibri Light" panose="020F0302020204030204" pitchFamily="34" charset="0"/>
                <a:cs typeface="Calibri Light" panose="020F03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marL="0" indent="0">
              <a:buFont typeface="Arial" panose="020B0604020202020204" pitchFamily="34" charset="0"/>
              <a:buNone/>
              <a:defRPr>
                <a:latin typeface="Calibri Light" panose="020F0302020204030204" pitchFamily="34" charset="0"/>
                <a:cs typeface="Calibri Light" panose="020F0302020204030204" pitchFamily="34" charset="0"/>
              </a:defRPr>
            </a:lvl1pPr>
          </a:lstStyle>
          <a:p>
            <a:fld id="{0FD560EA-B496-4F60-9831-E7C5169717FF}" type="slidenum">
              <a:rPr lang="en-US" smtClean="0"/>
              <a:pPr/>
              <a:t>‹#›</a:t>
            </a:fld>
            <a:endParaRPr lang="en-US"/>
          </a:p>
        </p:txBody>
      </p:sp>
    </p:spTree>
    <p:extLst>
      <p:ext uri="{BB962C8B-B14F-4D97-AF65-F5344CB8AC3E}">
        <p14:creationId xmlns:p14="http://schemas.microsoft.com/office/powerpoint/2010/main" val="393054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us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9C05E-6559-47B3-B576-18A93BD188C9}"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211702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9C05E-6559-47B3-B576-18A93BD188C9}"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280292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9C05E-6559-47B3-B576-18A93BD188C9}"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196963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9C05E-6559-47B3-B576-18A93BD188C9}"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560EA-B496-4F60-9831-E7C5169717FF}" type="slidenum">
              <a:rPr lang="en-US" smtClean="0"/>
              <a:t>‹#›</a:t>
            </a:fld>
            <a:endParaRPr lang="en-US"/>
          </a:p>
        </p:txBody>
      </p:sp>
    </p:spTree>
    <p:extLst>
      <p:ext uri="{BB962C8B-B14F-4D97-AF65-F5344CB8AC3E}">
        <p14:creationId xmlns:p14="http://schemas.microsoft.com/office/powerpoint/2010/main" val="65026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marL="0" indent="0" algn="l">
              <a:buFont typeface="Arial" panose="020B0604020202020204" pitchFamily="34" charset="0"/>
              <a:buNone/>
              <a:defRPr sz="1200">
                <a:solidFill>
                  <a:schemeClr val="tx1">
                    <a:tint val="75000"/>
                  </a:schemeClr>
                </a:solidFill>
                <a:latin typeface="Calibri Light" panose="020F0302020204030204" pitchFamily="34" charset="0"/>
                <a:cs typeface="Calibri Light" panose="020F0302020204030204" pitchFamily="34" charset="0"/>
              </a:defRPr>
            </a:lvl1pPr>
          </a:lstStyle>
          <a:p>
            <a:fld id="{8639C05E-6559-47B3-B576-18A93BD188C9}" type="datetimeFigureOut">
              <a:rPr lang="en-US" smtClean="0"/>
              <a:pPr/>
              <a:t>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marL="0" indent="0" algn="ctr">
              <a:buFont typeface="Arial" panose="020B0604020202020204" pitchFamily="34" charset="0"/>
              <a:buNone/>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marL="0" indent="0" algn="r">
              <a:buFont typeface="Arial" panose="020B0604020202020204" pitchFamily="34" charset="0"/>
              <a:buNone/>
              <a:defRPr sz="1200">
                <a:solidFill>
                  <a:schemeClr val="tx1">
                    <a:tint val="75000"/>
                  </a:schemeClr>
                </a:solidFill>
                <a:latin typeface="Calibri Light" panose="020F0302020204030204" pitchFamily="34" charset="0"/>
                <a:cs typeface="Calibri Light" panose="020F0302020204030204" pitchFamily="34" charset="0"/>
              </a:defRPr>
            </a:lvl1pPr>
          </a:lstStyle>
          <a:p>
            <a:fld id="{0FD560EA-B496-4F60-9831-E7C5169717FF}" type="slidenum">
              <a:rPr lang="en-US" smtClean="0"/>
              <a:pPr/>
              <a:t>‹#›</a:t>
            </a:fld>
            <a:endParaRPr lang="en-US"/>
          </a:p>
        </p:txBody>
      </p:sp>
    </p:spTree>
    <p:extLst>
      <p:ext uri="{BB962C8B-B14F-4D97-AF65-F5344CB8AC3E}">
        <p14:creationId xmlns:p14="http://schemas.microsoft.com/office/powerpoint/2010/main" val="5445396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Light" panose="020F0302020204030204" pitchFamily="34" charset="0"/>
          <a:ea typeface="+mn-ea"/>
          <a:cs typeface="Calibri Light" panose="020F03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Light" panose="020F0302020204030204" pitchFamily="34" charset="0"/>
          <a:ea typeface="+mn-ea"/>
          <a:cs typeface="Calibri Light" panose="020F03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8C43C-7FDB-445E-AE44-92FB79D45FF4}" type="datetimeFigureOut">
              <a:rPr lang="en-US" smtClean="0">
                <a:solidFill>
                  <a:prstClr val="black">
                    <a:tint val="75000"/>
                  </a:prstClr>
                </a:solidFill>
              </a:rPr>
              <a:pPr/>
              <a:t>2/7/2020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F4FAC-2A2A-42E5-A1F0-25E13A7986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62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caps@usda.gov"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gcc02.safelinks.protection.outlook.com/?url=http://caps.ceris.purdue.edu/pest-surveillance-guidelines/objective-prioritization-exotic-pests/2020&amp;data=02|01||01b9b6480b37448fdf0908d79ea6fa01|ed5b36e701ee4ebc867ee03cfa0d4697|0|0|637152312297302686&amp;sdata=iqZ4wLfPk%2BbgX9VgUFWJPbjYClbd0gfgCPm2NlMdutY%3D&amp;reserved=0" TargetMode="External"/><Relationship Id="rId2" Type="http://schemas.openxmlformats.org/officeDocument/2006/relationships/hyperlink" Target="http://caps.ceris.purdue.edu/pest-surveillance-guidelines/2020"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stlens.info/"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tcaps@usd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AMPS%20pest%20page%20template.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mailto:PPQNISNTMycology@usd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craig.a.webb@usda.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1973"/>
            <a:ext cx="9144000" cy="1233730"/>
          </a:xfrm>
        </p:spPr>
        <p:txBody>
          <a:bodyPr>
            <a:normAutofit/>
          </a:bodyPr>
          <a:lstStyle/>
          <a:p>
            <a:r>
              <a:rPr lang="en-US" sz="7200" b="1" dirty="0" smtClean="0"/>
              <a:t>S&amp;T CAPS Support</a:t>
            </a:r>
            <a:endParaRPr lang="en-US" sz="7200" b="1" dirty="0"/>
          </a:p>
        </p:txBody>
      </p:sp>
      <p:pic>
        <p:nvPicPr>
          <p:cNvPr id="4" name="Picture 3"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41464" y="5621181"/>
            <a:ext cx="7709072" cy="400110"/>
          </a:xfrm>
          <a:prstGeom prst="rect">
            <a:avLst/>
          </a:prstGeom>
          <a:noFill/>
        </p:spPr>
        <p:txBody>
          <a:bodyPr wrap="square" numCol="1" rtlCol="0">
            <a:spAutoFit/>
          </a:bodyPr>
          <a:lstStyle/>
          <a:p>
            <a:r>
              <a:rPr lang="en-US" sz="2000" dirty="0">
                <a:latin typeface="+mj-lt"/>
              </a:rPr>
              <a:t>Annual NCC Meeting	</a:t>
            </a:r>
            <a:r>
              <a:rPr lang="en-US" sz="2000" dirty="0" smtClean="0">
                <a:latin typeface="+mj-lt"/>
              </a:rPr>
              <a:t>January </a:t>
            </a:r>
            <a:r>
              <a:rPr lang="en-US" sz="2000" smtClean="0">
                <a:latin typeface="+mj-lt"/>
              </a:rPr>
              <a:t>29-30, 2020</a:t>
            </a:r>
            <a:r>
              <a:rPr lang="en-US" sz="2000" dirty="0">
                <a:latin typeface="+mj-lt"/>
              </a:rPr>
              <a:t>		</a:t>
            </a:r>
            <a:r>
              <a:rPr lang="en-US" sz="2000" dirty="0" smtClean="0">
                <a:latin typeface="+mj-lt"/>
              </a:rPr>
              <a:t>Chicago, IL</a:t>
            </a:r>
            <a:endParaRPr lang="en-US" sz="2000" dirty="0">
              <a:latin typeface="+mj-lt"/>
            </a:endParaRPr>
          </a:p>
        </p:txBody>
      </p:sp>
      <p:sp>
        <p:nvSpPr>
          <p:cNvPr id="8" name="Subtitle 4"/>
          <p:cNvSpPr>
            <a:spLocks noGrp="1"/>
          </p:cNvSpPr>
          <p:nvPr>
            <p:ph type="subTitle" idx="1"/>
          </p:nvPr>
        </p:nvSpPr>
        <p:spPr>
          <a:xfrm>
            <a:off x="2747834" y="3905328"/>
            <a:ext cx="6696332" cy="1136228"/>
          </a:xfrm>
        </p:spPr>
        <p:txBody>
          <a:bodyPr numCol="1">
            <a:noAutofit/>
          </a:bodyPr>
          <a:lstStyle/>
          <a:p>
            <a:r>
              <a:rPr lang="en-US" sz="2800" dirty="0" smtClean="0">
                <a:latin typeface="+mj-lt"/>
                <a:hlinkClick r:id="rId3"/>
              </a:rPr>
              <a:t>stcaps@usda.gov</a:t>
            </a:r>
            <a:r>
              <a:rPr lang="en-US" sz="2800" dirty="0" smtClean="0">
                <a:latin typeface="+mj-lt"/>
              </a:rPr>
              <a:t> </a:t>
            </a:r>
            <a:endParaRPr lang="en-US" sz="2800" dirty="0">
              <a:latin typeface="+mj-lt"/>
            </a:endParaRPr>
          </a:p>
        </p:txBody>
      </p:sp>
    </p:spTree>
    <p:extLst>
      <p:ext uri="{BB962C8B-B14F-4D97-AF65-F5344CB8AC3E}">
        <p14:creationId xmlns:p14="http://schemas.microsoft.com/office/powerpoint/2010/main" val="3162103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9377">
            <a:off x="6261512" y="2836883"/>
            <a:ext cx="4199521" cy="3286125"/>
          </a:xfrm>
          <a:prstGeom prst="rect">
            <a:avLst/>
          </a:prstGeom>
        </p:spPr>
      </p:pic>
      <p:sp>
        <p:nvSpPr>
          <p:cNvPr id="6" name="Rectangle 5"/>
          <p:cNvSpPr/>
          <p:nvPr/>
        </p:nvSpPr>
        <p:spPr>
          <a:xfrm>
            <a:off x="952501" y="990600"/>
            <a:ext cx="10109470" cy="1569660"/>
          </a:xfrm>
          <a:prstGeom prst="rect">
            <a:avLst/>
          </a:prstGeom>
        </p:spPr>
        <p:txBody>
          <a:bodyPr wrap="square">
            <a:spAutoFit/>
          </a:bodyPr>
          <a:lstStyle/>
          <a:p>
            <a:pPr>
              <a:spcAft>
                <a:spcPts val="1800"/>
              </a:spcAft>
            </a:pPr>
            <a:r>
              <a:rPr lang="en-US" sz="3200" dirty="0" smtClean="0">
                <a:solidFill>
                  <a:prstClr val="black"/>
                </a:solidFill>
                <a:latin typeface="Arial" panose="020B0604020202020204" pitchFamily="34" charset="0"/>
                <a:cs typeface="Arial" panose="020B0604020202020204" pitchFamily="34" charset="0"/>
              </a:rPr>
              <a:t>We can most effectively allocate resources by focusing on </a:t>
            </a:r>
            <a:r>
              <a:rPr lang="en-US" sz="3200" dirty="0">
                <a:solidFill>
                  <a:prstClr val="black"/>
                </a:solidFill>
                <a:latin typeface="Arial" panose="020B0604020202020204" pitchFamily="34" charset="0"/>
                <a:cs typeface="Arial" panose="020B0604020202020204" pitchFamily="34" charset="0"/>
              </a:rPr>
              <a:t>those organisms that </a:t>
            </a:r>
            <a:r>
              <a:rPr lang="en-US" sz="3200" dirty="0" smtClean="0">
                <a:solidFill>
                  <a:prstClr val="black"/>
                </a:solidFill>
                <a:latin typeface="Arial" panose="020B0604020202020204" pitchFamily="34" charset="0"/>
                <a:cs typeface="Arial" panose="020B0604020202020204" pitchFamily="34" charset="0"/>
              </a:rPr>
              <a:t>have </a:t>
            </a:r>
            <a:r>
              <a:rPr lang="en-US" sz="3200" dirty="0">
                <a:solidFill>
                  <a:prstClr val="black"/>
                </a:solidFill>
                <a:latin typeface="Arial" panose="020B0604020202020204" pitchFamily="34" charset="0"/>
                <a:cs typeface="Arial" panose="020B0604020202020204" pitchFamily="34" charset="0"/>
              </a:rPr>
              <a:t>a </a:t>
            </a:r>
            <a:r>
              <a:rPr lang="en-US" sz="3200" b="1" dirty="0">
                <a:solidFill>
                  <a:prstClr val="black"/>
                </a:solidFill>
                <a:latin typeface="Arial" panose="020B0604020202020204" pitchFamily="34" charset="0"/>
                <a:cs typeface="Arial" panose="020B0604020202020204" pitchFamily="34" charset="0"/>
              </a:rPr>
              <a:t>high probability </a:t>
            </a:r>
            <a:r>
              <a:rPr lang="en-US" sz="3200" dirty="0">
                <a:solidFill>
                  <a:prstClr val="black"/>
                </a:solidFill>
                <a:latin typeface="Arial" panose="020B0604020202020204" pitchFamily="34" charset="0"/>
                <a:cs typeface="Arial" panose="020B0604020202020204" pitchFamily="34" charset="0"/>
              </a:rPr>
              <a:t>of causing </a:t>
            </a:r>
            <a:r>
              <a:rPr lang="en-US" sz="3200" b="1" dirty="0">
                <a:solidFill>
                  <a:srgbClr val="008000"/>
                </a:solidFill>
                <a:latin typeface="Arial" panose="020B0604020202020204" pitchFamily="34" charset="0"/>
                <a:cs typeface="Arial" panose="020B0604020202020204" pitchFamily="34" charset="0"/>
              </a:rPr>
              <a:t>serious impacts</a:t>
            </a:r>
            <a:r>
              <a:rPr lang="en-US" sz="3200" dirty="0">
                <a:solidFill>
                  <a:prstClr val="black"/>
                </a:solidFill>
                <a:latin typeface="Arial" panose="020B0604020202020204" pitchFamily="34" charset="0"/>
                <a:cs typeface="Arial" panose="020B0604020202020204" pitchFamily="34" charset="0"/>
              </a:rPr>
              <a:t>, </a:t>
            </a:r>
            <a:r>
              <a:rPr lang="en-US" sz="3200" i="1" dirty="0" smtClean="0">
                <a:solidFill>
                  <a:prstClr val="black"/>
                </a:solidFill>
                <a:latin typeface="Arial" panose="020B0604020202020204" pitchFamily="34" charset="0"/>
                <a:cs typeface="Arial" panose="020B0604020202020204" pitchFamily="34" charset="0"/>
              </a:rPr>
              <a:t>and </a:t>
            </a:r>
            <a:r>
              <a:rPr lang="en-US" sz="3200" dirty="0" smtClean="0">
                <a:solidFill>
                  <a:prstClr val="black"/>
                </a:solidFill>
                <a:latin typeface="Arial" panose="020B0604020202020204" pitchFamily="34" charset="0"/>
                <a:cs typeface="Arial" panose="020B0604020202020204" pitchFamily="34" charset="0"/>
              </a:rPr>
              <a:t>are</a:t>
            </a:r>
            <a:r>
              <a:rPr lang="en-US" sz="3200" i="1" dirty="0" smtClean="0">
                <a:solidFill>
                  <a:prstClr val="black"/>
                </a:solidFill>
                <a:latin typeface="Arial" panose="020B0604020202020204" pitchFamily="34" charset="0"/>
                <a:cs typeface="Arial" panose="020B0604020202020204" pitchFamily="34" charset="0"/>
              </a:rPr>
              <a:t> </a:t>
            </a:r>
            <a:r>
              <a:rPr lang="en-US" sz="3200" b="1" dirty="0" smtClean="0">
                <a:solidFill>
                  <a:srgbClr val="70AD47"/>
                </a:solidFill>
                <a:latin typeface="Arial" panose="020B0604020202020204" pitchFamily="34" charset="0"/>
                <a:cs typeface="Arial" panose="020B0604020202020204" pitchFamily="34" charset="0"/>
              </a:rPr>
              <a:t>likely to establish</a:t>
            </a:r>
            <a:r>
              <a:rPr lang="en-US" sz="3200" dirty="0" smtClean="0">
                <a:solidFill>
                  <a:prstClr val="black"/>
                </a:solidFill>
                <a:latin typeface="Arial" panose="020B0604020202020204" pitchFamily="34" charset="0"/>
                <a:cs typeface="Arial" panose="020B0604020202020204" pitchFamily="34" charset="0"/>
              </a:rPr>
              <a:t>. </a:t>
            </a:r>
            <a:endParaRPr lang="en-U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87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66800" y="1404611"/>
            <a:ext cx="6591300" cy="2481176"/>
          </a:xfrm>
          <a:prstGeom prst="roundRect">
            <a:avLst/>
          </a:prstGeom>
          <a:no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7" name="Title 1"/>
          <p:cNvSpPr>
            <a:spLocks noGrp="1"/>
          </p:cNvSpPr>
          <p:nvPr>
            <p:ph type="title"/>
          </p:nvPr>
        </p:nvSpPr>
        <p:spPr>
          <a:xfrm>
            <a:off x="696685" y="261611"/>
            <a:ext cx="4201886" cy="1143000"/>
          </a:xfrm>
        </p:spPr>
        <p:txBody>
          <a:bodyPr>
            <a:noAutofit/>
          </a:bodyPr>
          <a:lstStyle/>
          <a:p>
            <a:r>
              <a:rPr lang="en-US" b="1" dirty="0" smtClean="0">
                <a:solidFill>
                  <a:srgbClr val="008000"/>
                </a:solidFill>
              </a:rPr>
              <a:t>OPEP Framework</a:t>
            </a:r>
            <a:endParaRPr lang="en-US" b="1" dirty="0">
              <a:solidFill>
                <a:srgbClr val="008000"/>
              </a:solidFill>
            </a:endParaRPr>
          </a:p>
        </p:txBody>
      </p:sp>
      <p:sp>
        <p:nvSpPr>
          <p:cNvPr id="14" name="TextBox 13"/>
          <p:cNvSpPr txBox="1"/>
          <p:nvPr/>
        </p:nvSpPr>
        <p:spPr>
          <a:xfrm>
            <a:off x="8607241" y="3034786"/>
            <a:ext cx="2933700" cy="830997"/>
          </a:xfrm>
          <a:prstGeom prst="rect">
            <a:avLst/>
          </a:prstGeom>
          <a:noFill/>
        </p:spPr>
        <p:txBody>
          <a:bodyPr wrap="square" rtlCol="0">
            <a:spAutoFit/>
          </a:bodyPr>
          <a:lstStyle/>
          <a:p>
            <a:pPr algn="ctr"/>
            <a:r>
              <a:rPr lang="en-US" sz="2400" b="1" dirty="0">
                <a:solidFill>
                  <a:prstClr val="black"/>
                </a:solidFill>
              </a:rPr>
              <a:t>Policy Considerations</a:t>
            </a:r>
          </a:p>
        </p:txBody>
      </p:sp>
      <p:sp>
        <p:nvSpPr>
          <p:cNvPr id="8" name="TextBox 7"/>
          <p:cNvSpPr txBox="1"/>
          <p:nvPr/>
        </p:nvSpPr>
        <p:spPr>
          <a:xfrm>
            <a:off x="1317804" y="1531661"/>
            <a:ext cx="5949770" cy="523220"/>
          </a:xfrm>
          <a:prstGeom prst="rect">
            <a:avLst/>
          </a:prstGeom>
          <a:noFill/>
        </p:spPr>
        <p:txBody>
          <a:bodyPr wrap="square" rtlCol="0">
            <a:spAutoFit/>
          </a:bodyPr>
          <a:lstStyle/>
          <a:p>
            <a:pPr algn="ctr"/>
            <a:r>
              <a:rPr lang="en-US" sz="2800" b="1" dirty="0">
                <a:solidFill>
                  <a:prstClr val="black"/>
                </a:solidFill>
              </a:rPr>
              <a:t>Pest Risk</a:t>
            </a:r>
          </a:p>
        </p:txBody>
      </p:sp>
      <p:sp>
        <p:nvSpPr>
          <p:cNvPr id="3" name="Rounded Rectangle 2"/>
          <p:cNvSpPr/>
          <p:nvPr/>
        </p:nvSpPr>
        <p:spPr>
          <a:xfrm>
            <a:off x="8401048" y="1328411"/>
            <a:ext cx="3139895" cy="888957"/>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solidFill>
                  <a:prstClr val="white"/>
                </a:solidFill>
              </a:rPr>
              <a:t>Survey Feasibility</a:t>
            </a:r>
          </a:p>
          <a:p>
            <a:pPr algn="ctr"/>
            <a:r>
              <a:rPr lang="en-US" sz="2400" b="1" dirty="0" smtClean="0">
                <a:solidFill>
                  <a:prstClr val="white"/>
                </a:solidFill>
              </a:rPr>
              <a:t>Assessment</a:t>
            </a:r>
            <a:endParaRPr lang="en-US" sz="2400" b="1" dirty="0">
              <a:solidFill>
                <a:prstClr val="white"/>
              </a:solidFill>
            </a:endParaRPr>
          </a:p>
        </p:txBody>
      </p:sp>
      <p:sp>
        <p:nvSpPr>
          <p:cNvPr id="21" name="Rounded Rectangle 20"/>
          <p:cNvSpPr/>
          <p:nvPr/>
        </p:nvSpPr>
        <p:spPr>
          <a:xfrm>
            <a:off x="8712020" y="3981037"/>
            <a:ext cx="2724150" cy="986868"/>
          </a:xfrm>
          <a:prstGeom prst="round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prstClr val="white"/>
                </a:solidFill>
              </a:rPr>
              <a:t>Cost Effectiveness</a:t>
            </a:r>
          </a:p>
        </p:txBody>
      </p:sp>
      <p:sp>
        <p:nvSpPr>
          <p:cNvPr id="4" name="Rounded Rectangle 3"/>
          <p:cNvSpPr/>
          <p:nvPr/>
        </p:nvSpPr>
        <p:spPr>
          <a:xfrm>
            <a:off x="8413574" y="2926819"/>
            <a:ext cx="3203570" cy="3793686"/>
          </a:xfrm>
          <a:prstGeom prst="roundRect">
            <a:avLst/>
          </a:prstGeom>
          <a:no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nvGrpSpPr>
          <p:cNvPr id="22" name="Group 21"/>
          <p:cNvGrpSpPr/>
          <p:nvPr/>
        </p:nvGrpSpPr>
        <p:grpSpPr>
          <a:xfrm>
            <a:off x="1317804" y="4838817"/>
            <a:ext cx="3450296" cy="1539657"/>
            <a:chOff x="4700856" y="1543049"/>
            <a:chExt cx="1871393" cy="985670"/>
          </a:xfrm>
        </p:grpSpPr>
        <p:sp>
          <p:nvSpPr>
            <p:cNvPr id="23" name="Rounded Rectangle 22"/>
            <p:cNvSpPr/>
            <p:nvPr/>
          </p:nvSpPr>
          <p:spPr>
            <a:xfrm>
              <a:off x="4700856" y="1543049"/>
              <a:ext cx="1871393" cy="985670"/>
            </a:xfrm>
            <a:prstGeom prst="roundRect">
              <a:avLst>
                <a:gd name="adj" fmla="val 10000"/>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rgbClr r="0" g="0" b="0"/>
            </a:effectRef>
            <a:fontRef idx="minor">
              <a:schemeClr val="lt1"/>
            </a:fontRef>
          </p:style>
        </p:sp>
        <p:sp>
          <p:nvSpPr>
            <p:cNvPr id="24" name="Rounded Rectangle 4"/>
            <p:cNvSpPr/>
            <p:nvPr/>
          </p:nvSpPr>
          <p:spPr>
            <a:xfrm>
              <a:off x="4729725" y="1571918"/>
              <a:ext cx="1813655" cy="9279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3200" b="1" dirty="0">
                  <a:solidFill>
                    <a:srgbClr val="FFFF00"/>
                  </a:solidFill>
                </a:rPr>
                <a:t>Add to survey </a:t>
              </a:r>
              <a:r>
                <a:rPr lang="en-US" sz="3200" b="1" dirty="0" smtClean="0">
                  <a:solidFill>
                    <a:srgbClr val="FFFF00"/>
                  </a:solidFill>
                </a:rPr>
                <a:t>program</a:t>
              </a:r>
              <a:endParaRPr lang="en-US" sz="3200" b="1" dirty="0">
                <a:solidFill>
                  <a:srgbClr val="FFFF00"/>
                </a:solidFill>
              </a:endParaRPr>
            </a:p>
          </p:txBody>
        </p:sp>
      </p:grpSp>
      <p:sp>
        <p:nvSpPr>
          <p:cNvPr id="25" name="Rounded Rectangle 24"/>
          <p:cNvSpPr/>
          <p:nvPr/>
        </p:nvSpPr>
        <p:spPr>
          <a:xfrm>
            <a:off x="1317804" y="2204643"/>
            <a:ext cx="2552700" cy="986868"/>
          </a:xfrm>
          <a:prstGeom prst="roundRect">
            <a:avLst/>
          </a:prstGeom>
          <a:solidFill>
            <a:schemeClr val="accent2"/>
          </a:solidFill>
          <a:ln>
            <a:solidFill>
              <a:schemeClr val="accent2">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solidFill>
                  <a:prstClr val="white"/>
                </a:solidFill>
              </a:rPr>
              <a:t>Impact Potential </a:t>
            </a:r>
            <a:endParaRPr lang="en-US" sz="2400" b="1" dirty="0">
              <a:solidFill>
                <a:prstClr val="white"/>
              </a:solidFill>
            </a:endParaRPr>
          </a:p>
        </p:txBody>
      </p:sp>
      <p:sp>
        <p:nvSpPr>
          <p:cNvPr id="26" name="Rounded Rectangle 25"/>
          <p:cNvSpPr/>
          <p:nvPr/>
        </p:nvSpPr>
        <p:spPr>
          <a:xfrm>
            <a:off x="4714874" y="2251633"/>
            <a:ext cx="2552700" cy="986868"/>
          </a:xfrm>
          <a:prstGeom prst="roundRect">
            <a:avLst/>
          </a:prstGeom>
          <a:solidFill>
            <a:schemeClr val="accent3"/>
          </a:solidFill>
          <a:ln>
            <a:solidFill>
              <a:schemeClr val="accent3">
                <a:lumMod val="75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solidFill>
                  <a:prstClr val="white"/>
                </a:solidFill>
              </a:rPr>
              <a:t>Likelihood of Introduction</a:t>
            </a:r>
            <a:endParaRPr lang="en-US" sz="2400" b="1" dirty="0">
              <a:solidFill>
                <a:prstClr val="white"/>
              </a:solidFill>
            </a:endParaRPr>
          </a:p>
        </p:txBody>
      </p:sp>
      <p:sp>
        <p:nvSpPr>
          <p:cNvPr id="52" name="Right Arrow 51"/>
          <p:cNvSpPr/>
          <p:nvPr/>
        </p:nvSpPr>
        <p:spPr>
          <a:xfrm>
            <a:off x="4095750" y="2453016"/>
            <a:ext cx="495300" cy="586095"/>
          </a:xfrm>
          <a:prstGeom prst="rightArrow">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solidFill>
                <a:prstClr val="white"/>
              </a:solidFill>
            </a:endParaRPr>
          </a:p>
        </p:txBody>
      </p:sp>
      <p:sp>
        <p:nvSpPr>
          <p:cNvPr id="53" name="TextBox 52"/>
          <p:cNvSpPr txBox="1"/>
          <p:nvPr/>
        </p:nvSpPr>
        <p:spPr>
          <a:xfrm>
            <a:off x="1584504" y="3402155"/>
            <a:ext cx="2019300" cy="369332"/>
          </a:xfrm>
          <a:prstGeom prst="rect">
            <a:avLst/>
          </a:prstGeom>
          <a:noFill/>
        </p:spPr>
        <p:txBody>
          <a:bodyPr wrap="square" rtlCol="0">
            <a:spAutoFit/>
          </a:bodyPr>
          <a:lstStyle/>
          <a:p>
            <a:pPr algn="ctr"/>
            <a:r>
              <a:rPr lang="en-US" b="1" dirty="0" smtClean="0">
                <a:solidFill>
                  <a:prstClr val="black"/>
                </a:solidFill>
              </a:rPr>
              <a:t>Phase I</a:t>
            </a:r>
            <a:endParaRPr lang="en-US" b="1" dirty="0">
              <a:solidFill>
                <a:prstClr val="black"/>
              </a:solidFill>
            </a:endParaRPr>
          </a:p>
        </p:txBody>
      </p:sp>
      <p:sp>
        <p:nvSpPr>
          <p:cNvPr id="54" name="TextBox 53"/>
          <p:cNvSpPr txBox="1"/>
          <p:nvPr/>
        </p:nvSpPr>
        <p:spPr>
          <a:xfrm>
            <a:off x="4981574" y="3355035"/>
            <a:ext cx="2019300" cy="369332"/>
          </a:xfrm>
          <a:prstGeom prst="rect">
            <a:avLst/>
          </a:prstGeom>
          <a:noFill/>
        </p:spPr>
        <p:txBody>
          <a:bodyPr wrap="square" rtlCol="0">
            <a:spAutoFit/>
          </a:bodyPr>
          <a:lstStyle/>
          <a:p>
            <a:pPr algn="ctr"/>
            <a:r>
              <a:rPr lang="en-US" b="1" dirty="0" smtClean="0">
                <a:solidFill>
                  <a:prstClr val="black"/>
                </a:solidFill>
              </a:rPr>
              <a:t>Phase II</a:t>
            </a:r>
            <a:endParaRPr lang="en-US" b="1" dirty="0">
              <a:solidFill>
                <a:prstClr val="black"/>
              </a:solidFill>
            </a:endParaRPr>
          </a:p>
        </p:txBody>
      </p:sp>
      <p:sp>
        <p:nvSpPr>
          <p:cNvPr id="55" name="TextBox 54"/>
          <p:cNvSpPr txBox="1"/>
          <p:nvPr/>
        </p:nvSpPr>
        <p:spPr>
          <a:xfrm>
            <a:off x="9054920" y="5004011"/>
            <a:ext cx="2019300" cy="369332"/>
          </a:xfrm>
          <a:prstGeom prst="rect">
            <a:avLst/>
          </a:prstGeom>
          <a:noFill/>
        </p:spPr>
        <p:txBody>
          <a:bodyPr wrap="square" rtlCol="0">
            <a:spAutoFit/>
          </a:bodyPr>
          <a:lstStyle/>
          <a:p>
            <a:pPr algn="ctr"/>
            <a:r>
              <a:rPr lang="en-US" b="1" dirty="0" smtClean="0">
                <a:solidFill>
                  <a:prstClr val="black"/>
                </a:solidFill>
              </a:rPr>
              <a:t>Phase III</a:t>
            </a:r>
            <a:endParaRPr lang="en-US" b="1" dirty="0">
              <a:solidFill>
                <a:prstClr val="black"/>
              </a:solidFill>
            </a:endParaRPr>
          </a:p>
        </p:txBody>
      </p:sp>
      <p:sp>
        <p:nvSpPr>
          <p:cNvPr id="56" name="Rounded Rectangle 55"/>
          <p:cNvSpPr/>
          <p:nvPr/>
        </p:nvSpPr>
        <p:spPr>
          <a:xfrm>
            <a:off x="8712020" y="5486856"/>
            <a:ext cx="2724150" cy="986868"/>
          </a:xfrm>
          <a:prstGeom prst="roundRect">
            <a:avLst/>
          </a:prstGeom>
          <a:solidFill>
            <a:schemeClr val="accent4">
              <a:lumMod val="75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solidFill>
                  <a:prstClr val="white"/>
                </a:solidFill>
              </a:rPr>
              <a:t>Other Policy Considerations*</a:t>
            </a:r>
            <a:endParaRPr lang="en-US" sz="2400" b="1" dirty="0">
              <a:solidFill>
                <a:prstClr val="white"/>
              </a:solidFill>
            </a:endParaRPr>
          </a:p>
        </p:txBody>
      </p:sp>
      <p:sp>
        <p:nvSpPr>
          <p:cNvPr id="19" name="Right Arrow 18"/>
          <p:cNvSpPr/>
          <p:nvPr/>
        </p:nvSpPr>
        <p:spPr>
          <a:xfrm>
            <a:off x="7781924" y="1238613"/>
            <a:ext cx="495300" cy="586095"/>
          </a:xfrm>
          <a:prstGeom prst="rightArrow">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solidFill>
                <a:prstClr val="white"/>
              </a:solidFill>
            </a:endParaRPr>
          </a:p>
        </p:txBody>
      </p:sp>
      <p:sp>
        <p:nvSpPr>
          <p:cNvPr id="20" name="Right Arrow 19"/>
          <p:cNvSpPr/>
          <p:nvPr/>
        </p:nvSpPr>
        <p:spPr>
          <a:xfrm rot="5400000">
            <a:off x="9723345" y="2269407"/>
            <a:ext cx="495300" cy="586095"/>
          </a:xfrm>
          <a:prstGeom prst="rightArrow">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solidFill>
                <a:prstClr val="white"/>
              </a:solidFill>
            </a:endParaRPr>
          </a:p>
        </p:txBody>
      </p:sp>
      <p:sp>
        <p:nvSpPr>
          <p:cNvPr id="2" name="Right Arrow 1"/>
          <p:cNvSpPr/>
          <p:nvPr/>
        </p:nvSpPr>
        <p:spPr>
          <a:xfrm rot="10800000">
            <a:off x="5276850" y="5195552"/>
            <a:ext cx="2892246" cy="582605"/>
          </a:xfrm>
          <a:prstGeom prst="rightArrow">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solidFill>
                <a:prstClr val="white"/>
              </a:solidFill>
            </a:endParaRPr>
          </a:p>
        </p:txBody>
      </p:sp>
    </p:spTree>
    <p:extLst>
      <p:ext uri="{BB962C8B-B14F-4D97-AF65-F5344CB8AC3E}">
        <p14:creationId xmlns:p14="http://schemas.microsoft.com/office/powerpoint/2010/main" val="34400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829" y="914400"/>
            <a:ext cx="10203367" cy="3724096"/>
          </a:xfrm>
          <a:prstGeom prst="rect">
            <a:avLst/>
          </a:prstGeom>
          <a:noFill/>
        </p:spPr>
        <p:txBody>
          <a:bodyPr wrap="square" rtlCol="0">
            <a:spAutoFit/>
          </a:bodyPr>
          <a:lstStyle/>
          <a:p>
            <a:r>
              <a:rPr lang="en-US" sz="4400" dirty="0" smtClean="0">
                <a:solidFill>
                  <a:srgbClr val="008000"/>
                </a:solidFill>
              </a:rPr>
              <a:t>OPEP Impact Assessments Results Excel File</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sz="2800" dirty="0">
                <a:solidFill>
                  <a:prstClr val="black"/>
                </a:solidFill>
                <a:hlinkClick r:id="rId2"/>
              </a:rPr>
              <a:t>http://</a:t>
            </a:r>
            <a:r>
              <a:rPr lang="en-US" sz="2800" dirty="0" smtClean="0">
                <a:solidFill>
                  <a:prstClr val="black"/>
                </a:solidFill>
                <a:hlinkClick r:id="rId2"/>
              </a:rPr>
              <a:t>caps.ceris.purdue.edu/pest-surveillance-guidelines/2020</a:t>
            </a:r>
            <a:r>
              <a:rPr lang="en-US" sz="2800" dirty="0" smtClean="0">
                <a:solidFill>
                  <a:prstClr val="black"/>
                </a:solidFill>
              </a:rPr>
              <a:t> </a:t>
            </a:r>
            <a:endParaRPr lang="en-US" sz="2800" dirty="0">
              <a:solidFill>
                <a:prstClr val="black"/>
              </a:solidFill>
            </a:endParaRPr>
          </a:p>
          <a:p>
            <a:endParaRPr lang="en-US" dirty="0" smtClean="0">
              <a:solidFill>
                <a:prstClr val="black"/>
              </a:solidFill>
            </a:endParaRPr>
          </a:p>
          <a:p>
            <a:endParaRPr lang="en-US" dirty="0" smtClean="0">
              <a:solidFill>
                <a:prstClr val="black"/>
              </a:solidFill>
            </a:endParaRPr>
          </a:p>
          <a:p>
            <a:r>
              <a:rPr lang="en-US" sz="2800" u="sng" dirty="0">
                <a:solidFill>
                  <a:prstClr val="black"/>
                </a:solidFill>
                <a:hlinkClick r:id="rId3"/>
              </a:rPr>
              <a:t>http://caps.ceris.purdue.edu/pest-surveillance-guidelines/objective-prioritization-exotic-pests/2020</a:t>
            </a:r>
            <a:r>
              <a:rPr lang="en-US" sz="2800" dirty="0">
                <a:solidFill>
                  <a:prstClr val="black"/>
                </a:solidFill>
              </a:rPr>
              <a:t> </a:t>
            </a:r>
          </a:p>
        </p:txBody>
      </p:sp>
    </p:spTree>
    <p:extLst>
      <p:ext uri="{BB962C8B-B14F-4D97-AF65-F5344CB8AC3E}">
        <p14:creationId xmlns:p14="http://schemas.microsoft.com/office/powerpoint/2010/main" val="168867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77" y="437929"/>
            <a:ext cx="4742933" cy="6137911"/>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1197" y="437929"/>
            <a:ext cx="4742931" cy="6137911"/>
          </a:xfrm>
          <a:prstGeom prst="rect">
            <a:avLst/>
          </a:prstGeom>
          <a:ln>
            <a:solidFill>
              <a:schemeClr val="tx1"/>
            </a:solidFill>
          </a:ln>
        </p:spPr>
      </p:pic>
    </p:spTree>
    <p:extLst>
      <p:ext uri="{BB962C8B-B14F-4D97-AF65-F5344CB8AC3E}">
        <p14:creationId xmlns:p14="http://schemas.microsoft.com/office/powerpoint/2010/main" val="4161368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srcRect l="210" t="7177" r="60540" b="19790"/>
          <a:stretch/>
        </p:blipFill>
        <p:spPr>
          <a:xfrm>
            <a:off x="1828800" y="654318"/>
            <a:ext cx="8704750" cy="4555526"/>
          </a:xfrm>
          <a:prstGeom prst="rect">
            <a:avLst/>
          </a:prstGeom>
        </p:spPr>
      </p:pic>
      <p:sp>
        <p:nvSpPr>
          <p:cNvPr id="3" name="TextBox 2"/>
          <p:cNvSpPr txBox="1"/>
          <p:nvPr/>
        </p:nvSpPr>
        <p:spPr>
          <a:xfrm>
            <a:off x="4413024" y="5209844"/>
            <a:ext cx="2883158" cy="461665"/>
          </a:xfrm>
          <a:prstGeom prst="rect">
            <a:avLst/>
          </a:prstGeom>
          <a:noFill/>
        </p:spPr>
        <p:txBody>
          <a:bodyPr wrap="square" rtlCol="0">
            <a:spAutoFit/>
          </a:bodyPr>
          <a:lstStyle/>
          <a:p>
            <a:r>
              <a:rPr lang="en-US" sz="2400" dirty="0" smtClean="0">
                <a:solidFill>
                  <a:prstClr val="black"/>
                </a:solidFill>
                <a:hlinkClick r:id="rId2"/>
              </a:rPr>
              <a:t>https://pestlens.info/</a:t>
            </a:r>
            <a:r>
              <a:rPr lang="en-US" sz="2400" dirty="0" smtClean="0">
                <a:solidFill>
                  <a:prstClr val="black"/>
                </a:solidFill>
              </a:rPr>
              <a:t> </a:t>
            </a:r>
            <a:endParaRPr lang="en-US" sz="2400" dirty="0">
              <a:solidFill>
                <a:prstClr val="black"/>
              </a:solidFill>
            </a:endParaRPr>
          </a:p>
        </p:txBody>
      </p:sp>
      <p:sp>
        <p:nvSpPr>
          <p:cNvPr id="4" name="TextBox 3"/>
          <p:cNvSpPr txBox="1"/>
          <p:nvPr/>
        </p:nvSpPr>
        <p:spPr>
          <a:xfrm>
            <a:off x="4165762" y="5906277"/>
            <a:ext cx="3377682" cy="369332"/>
          </a:xfrm>
          <a:prstGeom prst="rect">
            <a:avLst/>
          </a:prstGeom>
          <a:noFill/>
        </p:spPr>
        <p:txBody>
          <a:bodyPr wrap="square" rtlCol="0">
            <a:spAutoFit/>
          </a:bodyPr>
          <a:lstStyle/>
          <a:p>
            <a:r>
              <a:rPr lang="en-US" dirty="0" smtClean="0">
                <a:solidFill>
                  <a:prstClr val="black"/>
                </a:solidFill>
              </a:rPr>
              <a:t>User guide available upon request</a:t>
            </a:r>
            <a:endParaRPr lang="en-US" dirty="0">
              <a:solidFill>
                <a:prstClr val="black"/>
              </a:solidFill>
            </a:endParaRPr>
          </a:p>
        </p:txBody>
      </p:sp>
    </p:spTree>
    <p:extLst>
      <p:ext uri="{BB962C8B-B14F-4D97-AF65-F5344CB8AC3E}">
        <p14:creationId xmlns:p14="http://schemas.microsoft.com/office/powerpoint/2010/main" val="4273426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1973"/>
            <a:ext cx="9144000" cy="1233730"/>
          </a:xfrm>
        </p:spPr>
        <p:txBody>
          <a:bodyPr>
            <a:normAutofit/>
          </a:bodyPr>
          <a:lstStyle/>
          <a:p>
            <a:r>
              <a:rPr lang="en-US" sz="6600" dirty="0" smtClean="0"/>
              <a:t>CAPS Priority Pest List</a:t>
            </a:r>
            <a:endParaRPr lang="en-US" sz="6600" b="1" dirty="0"/>
          </a:p>
        </p:txBody>
      </p:sp>
      <p:pic>
        <p:nvPicPr>
          <p:cNvPr id="4" name="Picture 3"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150"/>
          <a:stretch/>
        </p:blipFill>
        <p:spPr>
          <a:xfrm>
            <a:off x="4442878" y="3429000"/>
            <a:ext cx="3306244" cy="2425368"/>
          </a:xfrm>
          <a:prstGeom prst="rect">
            <a:avLst/>
          </a:prstGeom>
        </p:spPr>
      </p:pic>
    </p:spTree>
    <p:extLst>
      <p:ext uri="{BB962C8B-B14F-4D97-AF65-F5344CB8AC3E}">
        <p14:creationId xmlns:p14="http://schemas.microsoft.com/office/powerpoint/2010/main" val="2927862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smtClean="0"/>
              <a:t>CAPS Priority Pest List is grouped:</a:t>
            </a:r>
          </a:p>
          <a:p>
            <a:pPr marL="457200" indent="-457200">
              <a:buFont typeface="Calibri Light" panose="020F0302020204030204" pitchFamily="34" charset="0"/>
              <a:buChar char="˃"/>
            </a:pPr>
            <a:r>
              <a:rPr lang="en-US" sz="2400" dirty="0"/>
              <a:t>Economic and Environmental Importance (EEI</a:t>
            </a:r>
            <a:r>
              <a:rPr lang="en-US" sz="2400" dirty="0" smtClean="0"/>
              <a:t>) – Cat 1 pests</a:t>
            </a:r>
            <a:endParaRPr lang="en-US" sz="2400" dirty="0"/>
          </a:p>
          <a:p>
            <a:pPr marL="457200" indent="-457200">
              <a:buFont typeface="Calibri Light" panose="020F0302020204030204" pitchFamily="34" charset="0"/>
              <a:buChar char="˃"/>
            </a:pPr>
            <a:r>
              <a:rPr lang="en-US" sz="2400" dirty="0" smtClean="0"/>
              <a:t>Commodity and Taxonomic Manuals </a:t>
            </a:r>
          </a:p>
          <a:p>
            <a:pPr marL="457200" indent="-457200">
              <a:buFont typeface="Calibri Light" panose="020F0302020204030204" pitchFamily="34" charset="0"/>
              <a:buChar char="˃"/>
            </a:pPr>
            <a:r>
              <a:rPr lang="en-US" sz="2400" dirty="0" smtClean="0"/>
              <a:t>Additional Pests of Concern (APC) – Cat 3 pests w/ significant reason</a:t>
            </a:r>
          </a:p>
          <a:p>
            <a:pPr marL="457200" indent="-457200">
              <a:buFont typeface="Calibri Light" panose="020F0302020204030204" pitchFamily="34" charset="0"/>
              <a:buChar char="˃"/>
            </a:pPr>
            <a:endParaRPr lang="en-US" sz="2400" dirty="0"/>
          </a:p>
          <a:p>
            <a:r>
              <a:rPr lang="en-US" sz="2400" dirty="0" smtClean="0">
                <a:solidFill>
                  <a:schemeClr val="accent1">
                    <a:lumMod val="50000"/>
                  </a:schemeClr>
                </a:solidFill>
              </a:rPr>
              <a:t>Cat 1</a:t>
            </a:r>
            <a:r>
              <a:rPr lang="en-US" sz="2400" dirty="0" smtClean="0"/>
              <a:t>: Pests have a significant likelihood to have a high impact in the U.S. </a:t>
            </a:r>
          </a:p>
          <a:p>
            <a:r>
              <a:rPr lang="en-US" sz="2400" dirty="0" smtClean="0">
                <a:solidFill>
                  <a:schemeClr val="accent1">
                    <a:lumMod val="50000"/>
                  </a:schemeClr>
                </a:solidFill>
              </a:rPr>
              <a:t>Cat 2</a:t>
            </a:r>
            <a:r>
              <a:rPr lang="en-US" sz="2400" dirty="0" smtClean="0"/>
              <a:t>: Pests are most likely to have a medium impact in the U.S. Pests have a 10-20% probability of being a high impact pest. </a:t>
            </a:r>
          </a:p>
          <a:p>
            <a:r>
              <a:rPr lang="en-US" sz="2400" dirty="0" smtClean="0">
                <a:solidFill>
                  <a:schemeClr val="accent1">
                    <a:lumMod val="50000"/>
                  </a:schemeClr>
                </a:solidFill>
              </a:rPr>
              <a:t>Cat 3</a:t>
            </a:r>
            <a:r>
              <a:rPr lang="en-US" sz="2400" dirty="0" smtClean="0"/>
              <a:t>: Pests most likely to have low impact. Pests have less than 10% probability of being a high impact pest.</a:t>
            </a:r>
          </a:p>
        </p:txBody>
      </p:sp>
    </p:spTree>
    <p:extLst>
      <p:ext uri="{BB962C8B-B14F-4D97-AF65-F5344CB8AC3E}">
        <p14:creationId xmlns:p14="http://schemas.microsoft.com/office/powerpoint/2010/main" val="860621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2021…</a:t>
            </a:r>
            <a:endParaRPr lang="en-US" dirty="0"/>
          </a:p>
        </p:txBody>
      </p:sp>
      <p:sp>
        <p:nvSpPr>
          <p:cNvPr id="3" name="Content Placeholder 2"/>
          <p:cNvSpPr>
            <a:spLocks noGrp="1"/>
          </p:cNvSpPr>
          <p:nvPr>
            <p:ph idx="1"/>
          </p:nvPr>
        </p:nvSpPr>
        <p:spPr/>
        <p:txBody>
          <a:bodyPr>
            <a:normAutofit lnSpcReduction="10000"/>
          </a:bodyPr>
          <a:lstStyle/>
          <a:p>
            <a:r>
              <a:rPr lang="en-US" dirty="0"/>
              <a:t>No longer need EEI list</a:t>
            </a:r>
          </a:p>
          <a:p>
            <a:pPr lvl="1"/>
            <a:r>
              <a:rPr lang="en-US" dirty="0" smtClean="0"/>
              <a:t>OPEP Impact Assessments completed for all existing CAPS pests</a:t>
            </a:r>
            <a:endParaRPr lang="en-US" dirty="0"/>
          </a:p>
          <a:p>
            <a:endParaRPr lang="en-US" dirty="0" smtClean="0"/>
          </a:p>
          <a:p>
            <a:r>
              <a:rPr lang="en-US" dirty="0" smtClean="0"/>
              <a:t>APC list = bundling</a:t>
            </a:r>
          </a:p>
          <a:p>
            <a:endParaRPr lang="en-US" dirty="0"/>
          </a:p>
          <a:p>
            <a:r>
              <a:rPr lang="en-US" dirty="0" smtClean="0"/>
              <a:t>Keeping commodity and taxonomic manuals</a:t>
            </a:r>
          </a:p>
          <a:p>
            <a:endParaRPr lang="en-US" dirty="0"/>
          </a:p>
          <a:p>
            <a:r>
              <a:rPr lang="en-US" dirty="0" smtClean="0"/>
              <a:t>Removing Category 2 pests, w/ some exceptions (e.g., forest pests)</a:t>
            </a:r>
          </a:p>
          <a:p>
            <a:r>
              <a:rPr lang="en-US" dirty="0"/>
              <a:t>	</a:t>
            </a:r>
            <a:endParaRPr lang="en-US" dirty="0" smtClean="0"/>
          </a:p>
        </p:txBody>
      </p:sp>
    </p:spTree>
    <p:extLst>
      <p:ext uri="{BB962C8B-B14F-4D97-AF65-F5344CB8AC3E}">
        <p14:creationId xmlns:p14="http://schemas.microsoft.com/office/powerpoint/2010/main" val="4026889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Priority Pest List Changes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4175672"/>
              </p:ext>
            </p:extLst>
          </p:nvPr>
        </p:nvGraphicFramePr>
        <p:xfrm>
          <a:off x="838200" y="2463985"/>
          <a:ext cx="10515601" cy="3441230"/>
        </p:xfrm>
        <a:graphic>
          <a:graphicData uri="http://schemas.openxmlformats.org/drawingml/2006/table">
            <a:tbl>
              <a:tblPr/>
              <a:tblGrid>
                <a:gridCol w="5188391"/>
                <a:gridCol w="3435790"/>
                <a:gridCol w="1891420"/>
              </a:tblGrid>
              <a:tr h="187493">
                <a:tc>
                  <a:txBody>
                    <a:bodyPr/>
                    <a:lstStyle/>
                    <a:p>
                      <a:pPr algn="l" fontAlgn="b"/>
                      <a:r>
                        <a:rPr lang="en-US" sz="2200" b="1" i="0" u="none" strike="noStrike" dirty="0">
                          <a:solidFill>
                            <a:srgbClr val="000000"/>
                          </a:solidFill>
                          <a:effectLst/>
                          <a:latin typeface="Calibri Light" panose="020F0302020204030204" pitchFamily="34" charset="0"/>
                        </a:rPr>
                        <a:t>Target</a:t>
                      </a:r>
                    </a:p>
                  </a:txBody>
                  <a:tcPr marL="8288" marR="8288" marT="8288" marB="0" anchor="b">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200" b="1" i="0" u="none" strike="noStrike" dirty="0">
                          <a:solidFill>
                            <a:srgbClr val="000000"/>
                          </a:solidFill>
                          <a:effectLst/>
                          <a:latin typeface="Calibri Light" panose="020F0302020204030204" pitchFamily="34" charset="0"/>
                        </a:rPr>
                        <a:t>Justification</a:t>
                      </a:r>
                    </a:p>
                  </a:txBody>
                  <a:tcPr marL="8288" marR="8288" marT="8288"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200" b="1" i="0" u="none" strike="noStrike" dirty="0">
                          <a:solidFill>
                            <a:srgbClr val="000000"/>
                          </a:solidFill>
                          <a:effectLst/>
                          <a:latin typeface="Calibri Light" panose="020F0302020204030204" pitchFamily="34" charset="0"/>
                        </a:rPr>
                        <a:t>Allow bundling?</a:t>
                      </a:r>
                    </a:p>
                  </a:txBody>
                  <a:tcPr marL="8288" marR="8288" marT="8288" marB="0" anchor="b">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dirty="0" err="1">
                          <a:solidFill>
                            <a:srgbClr val="000000"/>
                          </a:solidFill>
                          <a:effectLst/>
                          <a:latin typeface="Calibri Light" panose="020F0302020204030204" pitchFamily="34" charset="0"/>
                        </a:rPr>
                        <a:t>Anguina</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tritici</a:t>
                      </a:r>
                      <a:r>
                        <a:rPr lang="en-US" sz="1800" b="0" i="0" u="none" strike="noStrike" dirty="0">
                          <a:solidFill>
                            <a:srgbClr val="000000"/>
                          </a:solidFill>
                          <a:effectLst/>
                          <a:latin typeface="Calibri Light" panose="020F0302020204030204" pitchFamily="34" charset="0"/>
                        </a:rPr>
                        <a:t>, wheat seed gall nematode</a:t>
                      </a:r>
                      <a:endParaRPr lang="en-US" sz="1800" b="0" i="1" u="none" strike="noStrike" dirty="0">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fontAlgn="t"/>
                      <a:r>
                        <a:rPr lang="en-US" sz="1800" b="0" i="0" u="none" strike="noStrike" dirty="0" smtClean="0">
                          <a:solidFill>
                            <a:srgbClr val="000000"/>
                          </a:solidFill>
                          <a:effectLst/>
                          <a:latin typeface="Calibri Light" panose="020F0302020204030204" pitchFamily="34" charset="0"/>
                        </a:rPr>
                        <a:t>OPEP</a:t>
                      </a:r>
                      <a:r>
                        <a:rPr lang="en-US" sz="1800" b="0" i="0" u="none" strike="noStrike" dirty="0">
                          <a:solidFill>
                            <a:srgbClr val="000000"/>
                          </a:solidFill>
                          <a:effectLst/>
                          <a:latin typeface="Calibri Light" panose="020F0302020204030204" pitchFamily="34" charset="0"/>
                        </a:rPr>
                        <a:t>: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a:solidFill>
                            <a:srgbClr val="000000"/>
                          </a:solidFill>
                          <a:effectLst/>
                          <a:latin typeface="Calibri Light" panose="020F0302020204030204" pitchFamily="34" charset="0"/>
                        </a:rPr>
                        <a:t>Aspidiotus rigidus</a:t>
                      </a:r>
                      <a:r>
                        <a:rPr lang="en-US" sz="1800" b="0" i="0" u="none" strike="noStrike">
                          <a:solidFill>
                            <a:srgbClr val="000000"/>
                          </a:solidFill>
                          <a:effectLst/>
                          <a:latin typeface="Calibri Light" panose="020F0302020204030204" pitchFamily="34" charset="0"/>
                        </a:rPr>
                        <a:t>, false coconut scale</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OPEP</a:t>
                      </a:r>
                      <a:r>
                        <a:rPr lang="en-US" sz="1800" b="0" i="0" u="none" strike="noStrike" dirty="0">
                          <a:solidFill>
                            <a:srgbClr val="000000"/>
                          </a:solidFill>
                          <a:effectLst/>
                          <a:latin typeface="Calibri Light" panose="020F0302020204030204" pitchFamily="34" charset="0"/>
                        </a:rPr>
                        <a:t>: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a:solidFill>
                            <a:srgbClr val="000000"/>
                          </a:solidFill>
                          <a:effectLst/>
                          <a:latin typeface="Calibri Light" panose="020F0302020204030204" pitchFamily="34" charset="0"/>
                        </a:rPr>
                        <a:t>Yes </a:t>
                      </a: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74985">
                <a:tc>
                  <a:txBody>
                    <a:bodyPr/>
                    <a:lstStyle/>
                    <a:p>
                      <a:pPr algn="l" fontAlgn="t"/>
                      <a:r>
                        <a:rPr lang="en-US" sz="1800" b="0" i="1" u="none" strike="noStrike">
                          <a:solidFill>
                            <a:srgbClr val="000000"/>
                          </a:solidFill>
                          <a:effectLst/>
                          <a:latin typeface="Calibri Light" panose="020F0302020204030204" pitchFamily="34" charset="0"/>
                        </a:rPr>
                        <a:t>Callidiellum villosulum</a:t>
                      </a:r>
                      <a:r>
                        <a:rPr lang="en-US" sz="1800" b="0" i="0" u="none" strike="noStrike">
                          <a:solidFill>
                            <a:srgbClr val="000000"/>
                          </a:solidFill>
                          <a:effectLst/>
                          <a:latin typeface="Calibri Light" panose="020F0302020204030204" pitchFamily="34" charset="0"/>
                        </a:rPr>
                        <a:t>, brown fir longhorned beetle</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OPEP</a:t>
                      </a:r>
                      <a:r>
                        <a:rPr lang="en-US" sz="1800" b="0" i="0" u="none" strike="noStrike" dirty="0">
                          <a:solidFill>
                            <a:srgbClr val="000000"/>
                          </a:solidFill>
                          <a:effectLst/>
                          <a:latin typeface="Calibri Light" panose="020F0302020204030204" pitchFamily="34" charset="0"/>
                        </a:rPr>
                        <a:t>: undetermined. Not established outside of native range.</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a:solidFill>
                            <a:srgbClr val="000000"/>
                          </a:solidFill>
                          <a:effectLst/>
                          <a:latin typeface="Calibri Light" panose="020F0302020204030204" pitchFamily="34" charset="0"/>
                        </a:rPr>
                        <a:t>Yes</a:t>
                      </a: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dirty="0" err="1">
                          <a:solidFill>
                            <a:srgbClr val="000000"/>
                          </a:solidFill>
                          <a:effectLst/>
                          <a:latin typeface="Calibri Light" panose="020F0302020204030204" pitchFamily="34" charset="0"/>
                        </a:rPr>
                        <a:t>Chilo</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partellus</a:t>
                      </a:r>
                      <a:r>
                        <a:rPr lang="en-US" sz="1800" b="0" i="0" u="none" strike="noStrike" dirty="0">
                          <a:solidFill>
                            <a:srgbClr val="000000"/>
                          </a:solidFill>
                          <a:effectLst/>
                          <a:latin typeface="Calibri Light" panose="020F0302020204030204" pitchFamily="34" charset="0"/>
                        </a:rPr>
                        <a:t>, spotted stem borer</a:t>
                      </a:r>
                      <a:endParaRPr lang="en-US" sz="1800" b="0" i="1" u="none" strike="noStrike" dirty="0">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a:solidFill>
                            <a:srgbClr val="000000"/>
                          </a:solidFill>
                          <a:effectLst/>
                          <a:latin typeface="Calibri Light" panose="020F0302020204030204" pitchFamily="34" charset="0"/>
                        </a:rPr>
                        <a:t>Yes</a:t>
                      </a: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a:solidFill>
                            <a:srgbClr val="000000"/>
                          </a:solidFill>
                          <a:effectLst/>
                          <a:latin typeface="Calibri Light" panose="020F0302020204030204" pitchFamily="34" charset="0"/>
                        </a:rPr>
                        <a:t>Ditylenchus angustus</a:t>
                      </a:r>
                      <a:r>
                        <a:rPr lang="en-US" sz="1800" b="0" i="0" u="none" strike="noStrike">
                          <a:solidFill>
                            <a:srgbClr val="000000"/>
                          </a:solidFill>
                          <a:effectLst/>
                          <a:latin typeface="Calibri Light" panose="020F0302020204030204" pitchFamily="34" charset="0"/>
                        </a:rPr>
                        <a:t>, rice stem nematode</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562478">
                <a:tc>
                  <a:txBody>
                    <a:bodyPr/>
                    <a:lstStyle/>
                    <a:p>
                      <a:pPr algn="l" fontAlgn="t"/>
                      <a:r>
                        <a:rPr lang="en-US" sz="1800" b="0" i="1" u="none" strike="noStrike">
                          <a:solidFill>
                            <a:srgbClr val="000000"/>
                          </a:solidFill>
                          <a:effectLst/>
                          <a:latin typeface="Calibri Light" panose="020F0302020204030204" pitchFamily="34" charset="0"/>
                        </a:rPr>
                        <a:t>Erwinia pyrifoliae</a:t>
                      </a:r>
                      <a:r>
                        <a:rPr lang="en-US" sz="1800" b="0" i="0" u="none" strike="noStrike">
                          <a:solidFill>
                            <a:srgbClr val="000000"/>
                          </a:solidFill>
                          <a:effectLst/>
                          <a:latin typeface="Calibri Light" panose="020F0302020204030204" pitchFamily="34" charset="0"/>
                        </a:rPr>
                        <a:t>, Asian pear blight</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r>
                        <a:rPr lang="en-US" sz="1800" b="0" i="0" u="none" strike="noStrike" baseline="0" dirty="0" smtClean="0">
                          <a:solidFill>
                            <a:srgbClr val="000000"/>
                          </a:solidFill>
                          <a:effectLst/>
                          <a:latin typeface="Calibri Light" panose="020F0302020204030204" pitchFamily="34" charset="0"/>
                        </a:rPr>
                        <a:t> pending diagnostic method</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a:solidFill>
                            <a:srgbClr val="000000"/>
                          </a:solidFill>
                          <a:effectLst/>
                          <a:latin typeface="Calibri Light" panose="020F0302020204030204" pitchFamily="34" charset="0"/>
                        </a:rPr>
                        <a:t>Heterodera cajani</a:t>
                      </a:r>
                      <a:r>
                        <a:rPr lang="en-US" sz="1800" b="0" i="0" u="none" strike="noStrike">
                          <a:solidFill>
                            <a:srgbClr val="000000"/>
                          </a:solidFill>
                          <a:effectLst/>
                          <a:latin typeface="Calibri Light" panose="020F0302020204030204" pitchFamily="34" charset="0"/>
                        </a:rPr>
                        <a:t>, pigeonpea cyst nematode</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a:solidFill>
                            <a:srgbClr val="000000"/>
                          </a:solidFill>
                          <a:effectLst/>
                          <a:latin typeface="Calibri Light" panose="020F0302020204030204" pitchFamily="34" charset="0"/>
                        </a:rPr>
                        <a:t>Leucoptera malifoliella</a:t>
                      </a:r>
                      <a:r>
                        <a:rPr lang="en-US" sz="1800" b="0" i="0" u="none" strike="noStrike">
                          <a:solidFill>
                            <a:srgbClr val="000000"/>
                          </a:solidFill>
                          <a:effectLst/>
                          <a:latin typeface="Calibri Light" panose="020F0302020204030204" pitchFamily="34" charset="0"/>
                        </a:rPr>
                        <a:t>, pear leaf blister moth</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a:solidFill>
                            <a:srgbClr val="000000"/>
                          </a:solidFill>
                          <a:effectLst/>
                          <a:latin typeface="Calibri Light" panose="020F0302020204030204" pitchFamily="34" charset="0"/>
                        </a:rPr>
                        <a:t>OPEP: predicted low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a:solidFill>
                            <a:srgbClr val="000000"/>
                          </a:solidFill>
                          <a:effectLst/>
                          <a:latin typeface="Calibri Light" panose="020F0302020204030204" pitchFamily="34" charset="0"/>
                        </a:rPr>
                        <a:t>Mamestra brassicae</a:t>
                      </a:r>
                      <a:r>
                        <a:rPr lang="en-US" sz="1800" b="0" i="0" u="none" strike="noStrike">
                          <a:solidFill>
                            <a:srgbClr val="000000"/>
                          </a:solidFill>
                          <a:effectLst/>
                          <a:latin typeface="Calibri Light" panose="020F0302020204030204" pitchFamily="34" charset="0"/>
                        </a:rPr>
                        <a:t>, cabbage moth</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1535498" y="1613054"/>
            <a:ext cx="6944264" cy="584775"/>
          </a:xfrm>
          <a:prstGeom prst="rect">
            <a:avLst/>
          </a:prstGeom>
          <a:noFill/>
        </p:spPr>
        <p:txBody>
          <a:bodyPr wrap="square" rtlCol="0">
            <a:spAutoFit/>
          </a:bodyPr>
          <a:lstStyle/>
          <a:p>
            <a:r>
              <a:rPr lang="en-US" sz="3200" dirty="0" smtClean="0">
                <a:solidFill>
                  <a:schemeClr val="accent1">
                    <a:lumMod val="75000"/>
                  </a:schemeClr>
                </a:solidFill>
                <a:latin typeface="+mj-lt"/>
              </a:rPr>
              <a:t>Removed based on predicted impact</a:t>
            </a:r>
            <a:endParaRPr lang="en-US" sz="3200" dirty="0">
              <a:solidFill>
                <a:schemeClr val="accent1">
                  <a:lumMod val="75000"/>
                </a:schemeClr>
              </a:solidFill>
              <a:latin typeface="+mj-lt"/>
            </a:endParaRPr>
          </a:p>
        </p:txBody>
      </p:sp>
    </p:spTree>
    <p:extLst>
      <p:ext uri="{BB962C8B-B14F-4D97-AF65-F5344CB8AC3E}">
        <p14:creationId xmlns:p14="http://schemas.microsoft.com/office/powerpoint/2010/main" val="4062865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Priority Pest List Changes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3906295"/>
              </p:ext>
            </p:extLst>
          </p:nvPr>
        </p:nvGraphicFramePr>
        <p:xfrm>
          <a:off x="846825" y="2472603"/>
          <a:ext cx="10515601" cy="3992608"/>
        </p:xfrm>
        <a:graphic>
          <a:graphicData uri="http://schemas.openxmlformats.org/drawingml/2006/table">
            <a:tbl>
              <a:tblPr/>
              <a:tblGrid>
                <a:gridCol w="5188391"/>
                <a:gridCol w="3435790"/>
                <a:gridCol w="1891420"/>
              </a:tblGrid>
              <a:tr h="187493">
                <a:tc>
                  <a:txBody>
                    <a:bodyPr/>
                    <a:lstStyle/>
                    <a:p>
                      <a:pPr algn="l" fontAlgn="b"/>
                      <a:r>
                        <a:rPr lang="en-US" sz="2200" b="1" i="0" u="none" strike="noStrike" dirty="0">
                          <a:solidFill>
                            <a:srgbClr val="000000"/>
                          </a:solidFill>
                          <a:effectLst/>
                          <a:latin typeface="Calibri Light" panose="020F0302020204030204" pitchFamily="34" charset="0"/>
                        </a:rPr>
                        <a:t>Target</a:t>
                      </a:r>
                    </a:p>
                  </a:txBody>
                  <a:tcPr marL="8288" marR="8288" marT="8288" marB="0" anchor="b">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Light" panose="020F0302020204030204" pitchFamily="34" charset="0"/>
                        </a:rPr>
                        <a:t>Justification</a:t>
                      </a:r>
                    </a:p>
                  </a:txBody>
                  <a:tcPr marL="8288" marR="8288" marT="8288"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Light" panose="020F0302020204030204" pitchFamily="34" charset="0"/>
                        </a:rPr>
                        <a:t>Allow bundling?</a:t>
                      </a:r>
                    </a:p>
                  </a:txBody>
                  <a:tcPr marL="8288" marR="8288" marT="8288" marB="0" anchor="b">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dirty="0" err="1">
                          <a:solidFill>
                            <a:srgbClr val="000000"/>
                          </a:solidFill>
                          <a:effectLst/>
                          <a:latin typeface="Calibri Light" panose="020F0302020204030204" pitchFamily="34" charset="0"/>
                        </a:rPr>
                        <a:t>Meloidogyne</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fallax</a:t>
                      </a:r>
                      <a:r>
                        <a:rPr lang="en-US" sz="1800" b="0" i="0" u="none" strike="noStrike" dirty="0">
                          <a:solidFill>
                            <a:srgbClr val="000000"/>
                          </a:solidFill>
                          <a:effectLst/>
                          <a:latin typeface="Calibri Light" panose="020F0302020204030204" pitchFamily="34" charset="0"/>
                        </a:rPr>
                        <a:t>, false </a:t>
                      </a:r>
                      <a:r>
                        <a:rPr lang="en-US" sz="1800" b="0" i="0" u="none" strike="noStrike" dirty="0" smtClean="0">
                          <a:solidFill>
                            <a:srgbClr val="000000"/>
                          </a:solidFill>
                          <a:effectLst/>
                          <a:latin typeface="Calibri Light" panose="020F0302020204030204" pitchFamily="34" charset="0"/>
                        </a:rPr>
                        <a:t>Columbia </a:t>
                      </a:r>
                      <a:r>
                        <a:rPr lang="en-US" sz="1800" b="0" i="0" u="none" strike="noStrike" dirty="0">
                          <a:solidFill>
                            <a:srgbClr val="000000"/>
                          </a:solidFill>
                          <a:effectLst/>
                          <a:latin typeface="Calibri Light" panose="020F0302020204030204" pitchFamily="34" charset="0"/>
                        </a:rPr>
                        <a:t>root-knot nematode</a:t>
                      </a:r>
                      <a:endParaRPr lang="en-US" sz="1800" b="0" i="1" u="none" strike="noStrike" dirty="0">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4985">
                <a:tc>
                  <a:txBody>
                    <a:bodyPr/>
                    <a:lstStyle/>
                    <a:p>
                      <a:pPr algn="l" fontAlgn="t"/>
                      <a:r>
                        <a:rPr lang="en-US" sz="1800" b="0" i="1" u="none" strike="noStrike" dirty="0" err="1">
                          <a:solidFill>
                            <a:srgbClr val="000000"/>
                          </a:solidFill>
                          <a:effectLst/>
                          <a:latin typeface="Calibri Light" panose="020F0302020204030204" pitchFamily="34" charset="0"/>
                        </a:rPr>
                        <a:t>Monilinia</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fructigena</a:t>
                      </a:r>
                      <a:r>
                        <a:rPr lang="en-US" sz="1800" b="0" i="0" u="none" strike="noStrike" dirty="0">
                          <a:solidFill>
                            <a:srgbClr val="000000"/>
                          </a:solidFill>
                          <a:effectLst/>
                          <a:latin typeface="Calibri Light" panose="020F0302020204030204" pitchFamily="34" charset="0"/>
                        </a:rPr>
                        <a:t>, brown rot</a:t>
                      </a:r>
                      <a:endParaRPr lang="en-US" sz="1800" b="0" i="1" u="none" strike="noStrike" dirty="0">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r>
                        <a:rPr lang="en-US" sz="1800" b="0" i="0" u="none" strike="noStrike" dirty="0">
                          <a:solidFill>
                            <a:srgbClr val="000000"/>
                          </a:solidFill>
                          <a:effectLst/>
                          <a:latin typeface="Calibri Light" panose="020F0302020204030204" pitchFamily="34" charset="0"/>
                        </a:rPr>
                        <a:t>, depending on status of diagnostics</a:t>
                      </a: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dirty="0" err="1">
                          <a:solidFill>
                            <a:srgbClr val="000000"/>
                          </a:solidFill>
                          <a:effectLst/>
                          <a:latin typeface="Calibri Light" panose="020F0302020204030204" pitchFamily="34" charset="0"/>
                        </a:rPr>
                        <a:t>Monochamus</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alternatus</a:t>
                      </a:r>
                      <a:r>
                        <a:rPr lang="en-US" sz="1800" b="0" i="0" u="none" strike="noStrike" dirty="0">
                          <a:solidFill>
                            <a:srgbClr val="000000"/>
                          </a:solidFill>
                          <a:effectLst/>
                          <a:latin typeface="Calibri Light" panose="020F0302020204030204" pitchFamily="34" charset="0"/>
                        </a:rPr>
                        <a:t>, Japanese pine sawyer</a:t>
                      </a:r>
                      <a:endParaRPr lang="en-US" sz="1800" b="0" i="1" u="none" strike="noStrike" dirty="0">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it-IT" sz="1800" b="0" i="1" u="none" strike="noStrike">
                          <a:solidFill>
                            <a:srgbClr val="000000"/>
                          </a:solidFill>
                          <a:effectLst/>
                          <a:latin typeface="Calibri Light" panose="020F0302020204030204" pitchFamily="34" charset="0"/>
                        </a:rPr>
                        <a:t>Neofusicoccum mangiferae</a:t>
                      </a:r>
                      <a:r>
                        <a:rPr lang="it-IT" sz="1800" b="0" i="0" u="none" strike="noStrike">
                          <a:solidFill>
                            <a:srgbClr val="000000"/>
                          </a:solidFill>
                          <a:effectLst/>
                          <a:latin typeface="Calibri Light" panose="020F0302020204030204" pitchFamily="34" charset="0"/>
                        </a:rPr>
                        <a:t>, mango fruit rot</a:t>
                      </a:r>
                      <a:endParaRPr lang="it-IT"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OPEP: predicted low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a:solidFill>
                            <a:srgbClr val="000000"/>
                          </a:solidFill>
                          <a:effectLst/>
                          <a:latin typeface="Calibri Light" panose="020F0302020204030204" pitchFamily="34" charset="0"/>
                        </a:rPr>
                        <a:t>Nepovirus Tomato Black Ring Virus</a:t>
                      </a:r>
                      <a:r>
                        <a:rPr lang="en-US" sz="1800" b="0" i="0" u="none" strike="noStrike">
                          <a:solidFill>
                            <a:srgbClr val="000000"/>
                          </a:solidFill>
                          <a:effectLst/>
                          <a:latin typeface="Calibri Light" panose="020F0302020204030204" pitchFamily="34" charset="0"/>
                        </a:rPr>
                        <a:t>, TBRV</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a:solidFill>
                            <a:srgbClr val="000000"/>
                          </a:solidFill>
                          <a:effectLst/>
                          <a:latin typeface="Calibri Light" panose="020F0302020204030204" pitchFamily="34" charset="0"/>
                        </a:rPr>
                        <a:t>Phytophthora austrocedrae</a:t>
                      </a:r>
                      <a:r>
                        <a:rPr lang="en-US" sz="1800" b="0" i="0" u="none" strike="noStrike">
                          <a:solidFill>
                            <a:srgbClr val="000000"/>
                          </a:solidFill>
                          <a:effectLst/>
                          <a:latin typeface="Calibri Light" panose="020F0302020204030204" pitchFamily="34" charset="0"/>
                        </a:rPr>
                        <a:t>, cypress mortality</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4985">
                <a:tc>
                  <a:txBody>
                    <a:bodyPr/>
                    <a:lstStyle/>
                    <a:p>
                      <a:pPr algn="l" fontAlgn="t"/>
                      <a:r>
                        <a:rPr lang="en-US" sz="1800" b="0" i="1" u="none" strike="noStrike">
                          <a:solidFill>
                            <a:srgbClr val="000000"/>
                          </a:solidFill>
                          <a:effectLst/>
                          <a:latin typeface="Calibri Light" panose="020F0302020204030204" pitchFamily="34" charset="0"/>
                        </a:rPr>
                        <a:t>Pieris brassicae</a:t>
                      </a:r>
                      <a:r>
                        <a:rPr lang="en-US" sz="1800" b="0" i="0" u="none" strike="noStrike">
                          <a:solidFill>
                            <a:srgbClr val="000000"/>
                          </a:solidFill>
                          <a:effectLst/>
                          <a:latin typeface="Calibri Light" panose="020F0302020204030204" pitchFamily="34" charset="0"/>
                        </a:rPr>
                        <a:t>, large white butterfly </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r>
                        <a:rPr lang="en-US" sz="1800" b="0" i="0" u="none" strike="noStrike" dirty="0">
                          <a:solidFill>
                            <a:srgbClr val="000000"/>
                          </a:solidFill>
                          <a:effectLst/>
                          <a:latin typeface="Calibri Light" panose="020F0302020204030204" pitchFamily="34" charset="0"/>
                        </a:rPr>
                        <a:t>, no lure </a:t>
                      </a:r>
                      <a:r>
                        <a:rPr lang="en-US" sz="1800" b="0" i="0" u="none" strike="noStrike" dirty="0" err="1">
                          <a:solidFill>
                            <a:srgbClr val="000000"/>
                          </a:solidFill>
                          <a:effectLst/>
                          <a:latin typeface="Calibri Light" panose="020F0302020204030204" pitchFamily="34" charset="0"/>
                        </a:rPr>
                        <a:t>bc</a:t>
                      </a:r>
                      <a:r>
                        <a:rPr lang="en-US" sz="1800" b="0" i="0" u="none" strike="noStrike" dirty="0">
                          <a:solidFill>
                            <a:srgbClr val="000000"/>
                          </a:solidFill>
                          <a:effectLst/>
                          <a:latin typeface="Calibri Light" panose="020F0302020204030204" pitchFamily="34" charset="0"/>
                        </a:rPr>
                        <a:t> butterfly</a:t>
                      </a: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a:solidFill>
                            <a:srgbClr val="000000"/>
                          </a:solidFill>
                          <a:effectLst/>
                          <a:latin typeface="Calibri Light" panose="020F0302020204030204" pitchFamily="34" charset="0"/>
                        </a:rPr>
                        <a:t>Pityogenes chalcographus</a:t>
                      </a:r>
                      <a:r>
                        <a:rPr lang="en-US" sz="1800" b="0" i="0" u="none" strike="noStrike">
                          <a:solidFill>
                            <a:srgbClr val="000000"/>
                          </a:solidFill>
                          <a:effectLst/>
                          <a:latin typeface="Calibri Light" panose="020F0302020204030204" pitchFamily="34" charset="0"/>
                        </a:rPr>
                        <a:t>, sixtoothed spruce bark beetle</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OPEP: predicted low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a:solidFill>
                            <a:srgbClr val="000000"/>
                          </a:solidFill>
                          <a:effectLst/>
                          <a:latin typeface="Calibri Light" panose="020F0302020204030204" pitchFamily="34" charset="0"/>
                        </a:rPr>
                        <a:t>Spodoptera littoralis</a:t>
                      </a:r>
                      <a:r>
                        <a:rPr lang="en-US" sz="1800" b="0" i="0" u="none" strike="noStrike">
                          <a:solidFill>
                            <a:srgbClr val="000000"/>
                          </a:solidFill>
                          <a:effectLst/>
                          <a:latin typeface="Calibri Light" panose="020F0302020204030204" pitchFamily="34" charset="0"/>
                        </a:rPr>
                        <a:t>, Egyptian cottonworm</a:t>
                      </a:r>
                      <a:endParaRPr lang="en-US" sz="1800" b="0" i="1" u="none" strike="noStrike">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OPEP: predicted moderate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dirty="0" err="1">
                          <a:solidFill>
                            <a:srgbClr val="000000"/>
                          </a:solidFill>
                          <a:effectLst/>
                          <a:latin typeface="Calibri Light" panose="020F0302020204030204" pitchFamily="34" charset="0"/>
                        </a:rPr>
                        <a:t>Tomicus</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destruens</a:t>
                      </a:r>
                      <a:r>
                        <a:rPr lang="en-US" sz="1800" b="0" i="0" u="none" strike="noStrike" dirty="0">
                          <a:solidFill>
                            <a:srgbClr val="000000"/>
                          </a:solidFill>
                          <a:effectLst/>
                          <a:latin typeface="Calibri Light" panose="020F0302020204030204" pitchFamily="34" charset="0"/>
                        </a:rPr>
                        <a:t>, Mediterranean pine shoot beetle</a:t>
                      </a:r>
                      <a:endParaRPr lang="en-US" sz="1800" b="0" i="1" u="none" strike="noStrike" dirty="0">
                        <a:solidFill>
                          <a:srgbClr val="000000"/>
                        </a:solidFill>
                        <a:effectLst/>
                        <a:latin typeface="Calibri Light" panose="020F0302020204030204" pitchFamily="34" charset="0"/>
                      </a:endParaRPr>
                    </a:p>
                  </a:txBody>
                  <a:tcPr marL="8288" marR="8288" marT="8288"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tcPr>
                </a:tc>
                <a:tc>
                  <a:txBody>
                    <a:bodyPr/>
                    <a:lstStyle/>
                    <a:p>
                      <a:pPr algn="l" fontAlgn="t"/>
                      <a:r>
                        <a:rPr lang="en-US" sz="1800" b="0" i="0" u="none" strike="noStrike">
                          <a:solidFill>
                            <a:srgbClr val="000000"/>
                          </a:solidFill>
                          <a:effectLst/>
                          <a:latin typeface="Calibri Light" panose="020F0302020204030204" pitchFamily="34" charset="0"/>
                        </a:rPr>
                        <a:t>OPEP: predicted low impact</a:t>
                      </a:r>
                    </a:p>
                  </a:txBody>
                  <a:tcPr marL="8288" marR="8288" marT="8288"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a:noFill/>
                    </a:lnB>
                  </a:tcPr>
                </a:tc>
              </a:tr>
            </a:tbl>
          </a:graphicData>
        </a:graphic>
      </p:graphicFrame>
      <p:sp>
        <p:nvSpPr>
          <p:cNvPr id="4" name="TextBox 3"/>
          <p:cNvSpPr txBox="1"/>
          <p:nvPr/>
        </p:nvSpPr>
        <p:spPr>
          <a:xfrm>
            <a:off x="1535498" y="1613054"/>
            <a:ext cx="6944264" cy="584775"/>
          </a:xfrm>
          <a:prstGeom prst="rect">
            <a:avLst/>
          </a:prstGeom>
          <a:noFill/>
        </p:spPr>
        <p:txBody>
          <a:bodyPr wrap="square" rtlCol="0">
            <a:spAutoFit/>
          </a:bodyPr>
          <a:lstStyle/>
          <a:p>
            <a:r>
              <a:rPr lang="en-US" sz="3200" dirty="0" smtClean="0">
                <a:solidFill>
                  <a:schemeClr val="accent1">
                    <a:lumMod val="75000"/>
                  </a:schemeClr>
                </a:solidFill>
                <a:latin typeface="+mj-lt"/>
              </a:rPr>
              <a:t>Removed based on predicted impact</a:t>
            </a:r>
            <a:endParaRPr lang="en-US" sz="3200" dirty="0">
              <a:solidFill>
                <a:schemeClr val="accent1">
                  <a:lumMod val="75000"/>
                </a:schemeClr>
              </a:solidFill>
              <a:latin typeface="+mj-lt"/>
            </a:endParaRPr>
          </a:p>
        </p:txBody>
      </p:sp>
    </p:spTree>
    <p:extLst>
      <p:ext uri="{BB962C8B-B14F-4D97-AF65-F5344CB8AC3E}">
        <p14:creationId xmlns:p14="http://schemas.microsoft.com/office/powerpoint/2010/main" val="391728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807" y="1828857"/>
            <a:ext cx="8372475" cy="3853485"/>
          </a:xfrm>
        </p:spPr>
        <p:txBody>
          <a:bodyPr>
            <a:normAutofit/>
          </a:bodyPr>
          <a:lstStyle/>
          <a:p>
            <a:r>
              <a:rPr lang="en-US" b="1" dirty="0" smtClean="0"/>
              <a:t>The Objective Prioritization of Exotic Pests (OPEP): </a:t>
            </a:r>
            <a:br>
              <a:rPr lang="en-US" b="1" dirty="0" smtClean="0"/>
            </a:br>
            <a:r>
              <a:rPr lang="en-US" sz="3200" dirty="0"/>
              <a:t>A </a:t>
            </a:r>
            <a:r>
              <a:rPr lang="en-US" sz="3200" dirty="0" smtClean="0"/>
              <a:t>system </a:t>
            </a:r>
            <a:r>
              <a:rPr lang="en-US" sz="3200" dirty="0"/>
              <a:t>for prioritizing pests </a:t>
            </a:r>
            <a:r>
              <a:rPr lang="en-US" dirty="0" smtClean="0"/>
              <a:t/>
            </a:r>
            <a:br>
              <a:rPr lang="en-US" dirty="0" smtClean="0"/>
            </a:br>
            <a:r>
              <a:rPr lang="en-US" b="1" dirty="0" smtClean="0"/>
              <a:t/>
            </a:r>
            <a:br>
              <a:rPr lang="en-US" b="1" dirty="0" smtClean="0"/>
            </a:br>
            <a:r>
              <a:rPr lang="en-US" dirty="0" smtClean="0"/>
              <a:t>	</a:t>
            </a:r>
            <a:endParaRPr lang="en-US" dirty="0"/>
          </a:p>
        </p:txBody>
      </p:sp>
      <p:sp>
        <p:nvSpPr>
          <p:cNvPr id="3" name="Subtitle 2"/>
          <p:cNvSpPr>
            <a:spLocks noGrp="1"/>
          </p:cNvSpPr>
          <p:nvPr>
            <p:ph type="subTitle" idx="1"/>
          </p:nvPr>
        </p:nvSpPr>
        <p:spPr>
          <a:xfrm>
            <a:off x="2667000" y="4939905"/>
            <a:ext cx="6858000" cy="1666168"/>
          </a:xfrm>
        </p:spPr>
        <p:txBody>
          <a:bodyPr>
            <a:normAutofit/>
          </a:bodyPr>
          <a:lstStyle/>
          <a:p>
            <a:pPr>
              <a:lnSpc>
                <a:spcPct val="100000"/>
              </a:lnSpc>
              <a:spcBef>
                <a:spcPts val="0"/>
              </a:spcBef>
            </a:pPr>
            <a:r>
              <a:rPr lang="en-US" sz="2000" dirty="0"/>
              <a:t>Plant Epidemiology &amp; Risk Analysis Laboratory</a:t>
            </a:r>
          </a:p>
          <a:p>
            <a:pPr>
              <a:lnSpc>
                <a:spcPct val="100000"/>
              </a:lnSpc>
              <a:spcBef>
                <a:spcPts val="0"/>
              </a:spcBef>
            </a:pPr>
            <a:r>
              <a:rPr lang="en-US" sz="2000" dirty="0" smtClean="0"/>
              <a:t>Science </a:t>
            </a:r>
            <a:r>
              <a:rPr lang="en-US" sz="2000" dirty="0"/>
              <a:t>&amp; </a:t>
            </a:r>
            <a:r>
              <a:rPr lang="en-US" sz="2000" dirty="0" smtClean="0"/>
              <a:t>Technology</a:t>
            </a:r>
          </a:p>
          <a:p>
            <a:pPr>
              <a:lnSpc>
                <a:spcPct val="100000"/>
              </a:lnSpc>
              <a:spcBef>
                <a:spcPts val="0"/>
              </a:spcBef>
            </a:pPr>
            <a:r>
              <a:rPr lang="en-US" sz="2000" dirty="0" smtClean="0"/>
              <a:t>Plant Protection &amp; Quarantine</a:t>
            </a:r>
          </a:p>
          <a:p>
            <a:pPr>
              <a:lnSpc>
                <a:spcPct val="100000"/>
              </a:lnSpc>
              <a:spcBef>
                <a:spcPts val="0"/>
              </a:spcBef>
            </a:pPr>
            <a:r>
              <a:rPr lang="en-US" sz="2000" dirty="0">
                <a:solidFill>
                  <a:prstClr val="black"/>
                </a:solidFill>
              </a:rPr>
              <a:t>Animal &amp; Plant Health Inspection </a:t>
            </a:r>
            <a:r>
              <a:rPr lang="en-US" sz="2000" dirty="0" smtClean="0">
                <a:solidFill>
                  <a:prstClr val="black"/>
                </a:solidFill>
              </a:rPr>
              <a:t>Service</a:t>
            </a:r>
            <a:endParaRPr lang="en-US" sz="2000" dirty="0">
              <a:solidFill>
                <a:prstClr val="black"/>
              </a:solidFill>
            </a:endParaRPr>
          </a:p>
        </p:txBody>
      </p:sp>
      <p:pic>
        <p:nvPicPr>
          <p:cNvPr id="9" name="Picture 8"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761" y="226004"/>
            <a:ext cx="2883429" cy="432863"/>
          </a:xfrm>
          <a:prstGeom prst="rect">
            <a:avLst/>
          </a:prstGeom>
        </p:spPr>
      </p:pic>
      <p:cxnSp>
        <p:nvCxnSpPr>
          <p:cNvPr id="5" name="Straight Connector 4"/>
          <p:cNvCxnSpPr/>
          <p:nvPr/>
        </p:nvCxnSpPr>
        <p:spPr>
          <a:xfrm>
            <a:off x="-31750" y="677917"/>
            <a:ext cx="1222375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797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Priority Pest List Changes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3477510"/>
              </p:ext>
            </p:extLst>
          </p:nvPr>
        </p:nvGraphicFramePr>
        <p:xfrm>
          <a:off x="846825" y="2472603"/>
          <a:ext cx="10515601" cy="2576228"/>
        </p:xfrm>
        <a:graphic>
          <a:graphicData uri="http://schemas.openxmlformats.org/drawingml/2006/table">
            <a:tbl>
              <a:tblPr/>
              <a:tblGrid>
                <a:gridCol w="4666735"/>
                <a:gridCol w="3385996"/>
                <a:gridCol w="2462870"/>
              </a:tblGrid>
              <a:tr h="187493">
                <a:tc>
                  <a:txBody>
                    <a:bodyPr/>
                    <a:lstStyle/>
                    <a:p>
                      <a:pPr algn="l" fontAlgn="b"/>
                      <a:r>
                        <a:rPr lang="en-US" sz="2200" b="1" i="0" u="none" strike="noStrike" dirty="0">
                          <a:solidFill>
                            <a:srgbClr val="000000"/>
                          </a:solidFill>
                          <a:effectLst/>
                          <a:latin typeface="Calibri Light" panose="020F0302020204030204" pitchFamily="34" charset="0"/>
                        </a:rPr>
                        <a:t>Target</a:t>
                      </a:r>
                    </a:p>
                  </a:txBody>
                  <a:tcPr marL="8288" marR="8288" marT="8288" marB="0" anchor="b">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Light" panose="020F0302020204030204" pitchFamily="34" charset="0"/>
                        </a:rPr>
                        <a:t>Justification</a:t>
                      </a:r>
                    </a:p>
                  </a:txBody>
                  <a:tcPr marL="8288" marR="8288" marT="8288"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Light" panose="020F0302020204030204" pitchFamily="34" charset="0"/>
                        </a:rPr>
                        <a:t>Allow bundling?</a:t>
                      </a:r>
                    </a:p>
                  </a:txBody>
                  <a:tcPr marL="8288" marR="8288" marT="8288" marB="0" anchor="b">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dirty="0" err="1">
                          <a:solidFill>
                            <a:srgbClr val="000000"/>
                          </a:solidFill>
                          <a:effectLst/>
                          <a:latin typeface="Calibri Light" panose="020F0302020204030204" pitchFamily="34" charset="0"/>
                        </a:rPr>
                        <a:t>Agrilus</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planipennis</a:t>
                      </a:r>
                      <a:r>
                        <a:rPr lang="en-US" sz="1800" b="0" i="0" u="none" strike="noStrike" dirty="0">
                          <a:solidFill>
                            <a:srgbClr val="000000"/>
                          </a:solidFill>
                          <a:effectLst/>
                          <a:latin typeface="Calibri Light" panose="020F0302020204030204" pitchFamily="34" charset="0"/>
                        </a:rPr>
                        <a:t>, emerald ash borer</a:t>
                      </a:r>
                      <a:endParaRPr lang="en-US" sz="1800" b="0" i="1" u="none" strike="noStrike" dirty="0">
                        <a:solidFill>
                          <a:srgbClr val="000000"/>
                        </a:solidFill>
                        <a:effectLst/>
                        <a:latin typeface="Calibri Light" panose="020F0302020204030204" pitchFamily="34" charset="0"/>
                      </a:endParaRPr>
                    </a:p>
                  </a:txBody>
                  <a:tcPr marL="9525" marR="9525" marT="9525"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US dist: 35 states. Dereg - responding to comments</a:t>
                      </a:r>
                    </a:p>
                  </a:txBody>
                  <a:tcPr marL="95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Yes</a:t>
                      </a:r>
                    </a:p>
                  </a:txBody>
                  <a:tcPr marL="9525" marR="9525" marT="9525"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4985">
                <a:tc>
                  <a:txBody>
                    <a:bodyPr/>
                    <a:lstStyle/>
                    <a:p>
                      <a:pPr algn="l" fontAlgn="t"/>
                      <a:r>
                        <a:rPr lang="es-ES" sz="1800" b="0" i="1" u="none" strike="noStrike" dirty="0" err="1">
                          <a:solidFill>
                            <a:srgbClr val="000000"/>
                          </a:solidFill>
                          <a:effectLst/>
                          <a:latin typeface="Calibri Light" panose="020F0302020204030204" pitchFamily="34" charset="0"/>
                        </a:rPr>
                        <a:t>Haplaxius</a:t>
                      </a:r>
                      <a:r>
                        <a:rPr lang="es-ES" sz="1800" b="0" i="1" u="none" strike="noStrike" dirty="0">
                          <a:solidFill>
                            <a:srgbClr val="000000"/>
                          </a:solidFill>
                          <a:effectLst/>
                          <a:latin typeface="Calibri Light" panose="020F0302020204030204" pitchFamily="34" charset="0"/>
                        </a:rPr>
                        <a:t> </a:t>
                      </a:r>
                      <a:r>
                        <a:rPr lang="es-ES" sz="1800" b="0" i="1" u="none" strike="noStrike" dirty="0" err="1">
                          <a:solidFill>
                            <a:srgbClr val="000000"/>
                          </a:solidFill>
                          <a:effectLst/>
                          <a:latin typeface="Calibri Light" panose="020F0302020204030204" pitchFamily="34" charset="0"/>
                        </a:rPr>
                        <a:t>crudus</a:t>
                      </a:r>
                      <a:r>
                        <a:rPr lang="es-ES" sz="1800" b="0" i="0" u="none" strike="noStrike" dirty="0">
                          <a:solidFill>
                            <a:srgbClr val="000000"/>
                          </a:solidFill>
                          <a:effectLst/>
                          <a:latin typeface="Calibri Light" panose="020F0302020204030204" pitchFamily="34" charset="0"/>
                        </a:rPr>
                        <a:t>, American </a:t>
                      </a:r>
                      <a:r>
                        <a:rPr lang="es-ES" sz="1800" b="0" i="0" u="none" strike="noStrike" dirty="0" err="1">
                          <a:solidFill>
                            <a:srgbClr val="000000"/>
                          </a:solidFill>
                          <a:effectLst/>
                          <a:latin typeface="Calibri Light" panose="020F0302020204030204" pitchFamily="34" charset="0"/>
                        </a:rPr>
                        <a:t>palm</a:t>
                      </a:r>
                      <a:r>
                        <a:rPr lang="es-ES" sz="1800" b="0" i="0" u="none" strike="noStrike" dirty="0">
                          <a:solidFill>
                            <a:srgbClr val="000000"/>
                          </a:solidFill>
                          <a:effectLst/>
                          <a:latin typeface="Calibri Light" panose="020F0302020204030204" pitchFamily="34" charset="0"/>
                        </a:rPr>
                        <a:t> </a:t>
                      </a:r>
                      <a:r>
                        <a:rPr lang="es-ES" sz="1800" b="0" i="0" u="none" strike="noStrike" dirty="0" err="1">
                          <a:solidFill>
                            <a:srgbClr val="000000"/>
                          </a:solidFill>
                          <a:effectLst/>
                          <a:latin typeface="Calibri Light" panose="020F0302020204030204" pitchFamily="34" charset="0"/>
                        </a:rPr>
                        <a:t>cixiid</a:t>
                      </a:r>
                      <a:endParaRPr lang="es-ES" sz="1800" b="0" i="1" u="none" strike="noStrike" dirty="0">
                        <a:solidFill>
                          <a:srgbClr val="000000"/>
                        </a:solidFill>
                        <a:effectLst/>
                        <a:latin typeface="Calibri Light" panose="020F0302020204030204" pitchFamily="34" charset="0"/>
                      </a:endParaRPr>
                    </a:p>
                  </a:txBody>
                  <a:tcPr marL="9525" marR="9525" marT="9525"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Light" panose="020F0302020204030204" pitchFamily="34" charset="0"/>
                        </a:rPr>
                        <a:t>US </a:t>
                      </a:r>
                      <a:r>
                        <a:rPr lang="en-US" sz="1800" b="0" i="0" u="none" strike="noStrike" dirty="0" err="1">
                          <a:solidFill>
                            <a:srgbClr val="000000"/>
                          </a:solidFill>
                          <a:effectLst/>
                          <a:latin typeface="Calibri Light" panose="020F0302020204030204" pitchFamily="34" charset="0"/>
                        </a:rPr>
                        <a:t>dist</a:t>
                      </a:r>
                      <a:r>
                        <a:rPr lang="en-US" sz="1800" b="0" i="0" u="none" strike="noStrike" dirty="0">
                          <a:solidFill>
                            <a:srgbClr val="000000"/>
                          </a:solidFill>
                          <a:effectLst/>
                          <a:latin typeface="Calibri Light" panose="020F0302020204030204" pitchFamily="34" charset="0"/>
                        </a:rPr>
                        <a:t>: FL, PR, TX. Not a quarantine pest. </a:t>
                      </a:r>
                    </a:p>
                  </a:txBody>
                  <a:tcPr marL="95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9525" marR="9525" marT="9525"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74985">
                <a:tc>
                  <a:txBody>
                    <a:bodyPr/>
                    <a:lstStyle/>
                    <a:p>
                      <a:pPr algn="l" fontAlgn="t"/>
                      <a:r>
                        <a:rPr lang="en-US" sz="1800" b="0" i="1" u="none" strike="noStrike" dirty="0" err="1">
                          <a:solidFill>
                            <a:srgbClr val="000000"/>
                          </a:solidFill>
                          <a:effectLst/>
                          <a:latin typeface="Calibri Light" panose="020F0302020204030204" pitchFamily="34" charset="0"/>
                        </a:rPr>
                        <a:t>Anoplophora</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chinensis</a:t>
                      </a:r>
                      <a:r>
                        <a:rPr lang="en-US" sz="1800" b="0" i="0" u="none" strike="noStrike" dirty="0">
                          <a:solidFill>
                            <a:srgbClr val="000000"/>
                          </a:solidFill>
                          <a:effectLst/>
                          <a:latin typeface="Calibri Light" panose="020F0302020204030204" pitchFamily="34" charset="0"/>
                        </a:rPr>
                        <a:t>, citrus </a:t>
                      </a:r>
                      <a:r>
                        <a:rPr lang="en-US" sz="1800" b="0" i="0" u="none" strike="noStrike" dirty="0" err="1">
                          <a:solidFill>
                            <a:srgbClr val="000000"/>
                          </a:solidFill>
                          <a:effectLst/>
                          <a:latin typeface="Calibri Light" panose="020F0302020204030204" pitchFamily="34" charset="0"/>
                        </a:rPr>
                        <a:t>longhorned</a:t>
                      </a:r>
                      <a:r>
                        <a:rPr lang="en-US" sz="1800" b="0" i="0" u="none" strike="noStrike" dirty="0">
                          <a:solidFill>
                            <a:srgbClr val="000000"/>
                          </a:solidFill>
                          <a:effectLst/>
                          <a:latin typeface="Calibri Light" panose="020F0302020204030204" pitchFamily="34" charset="0"/>
                        </a:rPr>
                        <a:t> beetle</a:t>
                      </a:r>
                      <a:endParaRPr lang="en-US" sz="1800" b="0" i="1" u="none" strike="noStrike" dirty="0">
                        <a:solidFill>
                          <a:srgbClr val="000000"/>
                        </a:solidFill>
                        <a:effectLst/>
                        <a:latin typeface="Calibri Light" panose="020F0302020204030204" pitchFamily="34" charset="0"/>
                      </a:endParaRPr>
                    </a:p>
                  </a:txBody>
                  <a:tcPr marL="9525" marR="9525" marT="9525"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Light" panose="020F0302020204030204" pitchFamily="34" charset="0"/>
                        </a:rPr>
                        <a:t>Lacks effective survey method - visual. Is on research needs/Goal 3 list. </a:t>
                      </a:r>
                    </a:p>
                  </a:txBody>
                  <a:tcPr marL="95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Light" panose="020F0302020204030204" pitchFamily="34" charset="0"/>
                        </a:rPr>
                        <a:t>No, ineffective survey method (visual)</a:t>
                      </a:r>
                    </a:p>
                  </a:txBody>
                  <a:tcPr marL="9525" marR="9525" marT="9525"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87493">
                <a:tc>
                  <a:txBody>
                    <a:bodyPr/>
                    <a:lstStyle/>
                    <a:p>
                      <a:pPr algn="l" fontAlgn="t"/>
                      <a:r>
                        <a:rPr lang="en-US" sz="1800" b="0" i="1" u="none" strike="noStrike">
                          <a:solidFill>
                            <a:srgbClr val="000000"/>
                          </a:solidFill>
                          <a:effectLst/>
                          <a:latin typeface="Calibri Light" panose="020F0302020204030204" pitchFamily="34" charset="0"/>
                        </a:rPr>
                        <a:t>Bactrocera zonata</a:t>
                      </a:r>
                      <a:r>
                        <a:rPr lang="en-US" sz="1800" b="0" i="0" u="none" strike="noStrike">
                          <a:solidFill>
                            <a:srgbClr val="000000"/>
                          </a:solidFill>
                          <a:effectLst/>
                          <a:latin typeface="Calibri Light" panose="020F0302020204030204" pitchFamily="34" charset="0"/>
                        </a:rPr>
                        <a:t>, peach fruit fly</a:t>
                      </a:r>
                      <a:endParaRPr lang="en-US" sz="1800" b="0" i="1" u="none" strike="noStrike">
                        <a:solidFill>
                          <a:srgbClr val="000000"/>
                        </a:solidFill>
                        <a:effectLst/>
                        <a:latin typeface="Calibri Light" panose="020F0302020204030204" pitchFamily="34" charset="0"/>
                      </a:endParaRPr>
                    </a:p>
                  </a:txBody>
                  <a:tcPr marL="9525" marR="9525" marT="9525"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a:solidFill>
                            <a:srgbClr val="000000"/>
                          </a:solidFill>
                          <a:effectLst/>
                          <a:latin typeface="Calibri Light" panose="020F0302020204030204" pitchFamily="34" charset="0"/>
                        </a:rPr>
                        <a:t>Included in Fruit Fly Program</a:t>
                      </a:r>
                    </a:p>
                  </a:txBody>
                  <a:tcPr marL="95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Light" panose="020F0302020204030204" pitchFamily="34" charset="0"/>
                        </a:rPr>
                        <a:t>Yes</a:t>
                      </a:r>
                    </a:p>
                  </a:txBody>
                  <a:tcPr marL="9525" marR="9525" marT="9525"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4" name="TextBox 3"/>
          <p:cNvSpPr txBox="1"/>
          <p:nvPr/>
        </p:nvSpPr>
        <p:spPr>
          <a:xfrm>
            <a:off x="1017917" y="1613054"/>
            <a:ext cx="9937629" cy="553998"/>
          </a:xfrm>
          <a:prstGeom prst="rect">
            <a:avLst/>
          </a:prstGeom>
          <a:noFill/>
        </p:spPr>
        <p:txBody>
          <a:bodyPr wrap="square" rtlCol="0">
            <a:spAutoFit/>
          </a:bodyPr>
          <a:lstStyle/>
          <a:p>
            <a:r>
              <a:rPr lang="en-US" sz="3000" dirty="0" smtClean="0">
                <a:solidFill>
                  <a:schemeClr val="accent1">
                    <a:lumMod val="75000"/>
                  </a:schemeClr>
                </a:solidFill>
                <a:latin typeface="+mj-lt"/>
              </a:rPr>
              <a:t>Removed based on U.S. </a:t>
            </a:r>
            <a:r>
              <a:rPr lang="en-US" sz="3000" dirty="0" err="1" smtClean="0">
                <a:solidFill>
                  <a:schemeClr val="accent1">
                    <a:lumMod val="75000"/>
                  </a:schemeClr>
                </a:solidFill>
                <a:latin typeface="+mj-lt"/>
              </a:rPr>
              <a:t>dist</a:t>
            </a:r>
            <a:r>
              <a:rPr lang="en-US" sz="3000" dirty="0" smtClean="0">
                <a:solidFill>
                  <a:schemeClr val="accent1">
                    <a:lumMod val="75000"/>
                  </a:schemeClr>
                </a:solidFill>
                <a:latin typeface="+mj-lt"/>
              </a:rPr>
              <a:t>, research, outside of CAPS scope</a:t>
            </a:r>
            <a:endParaRPr lang="en-US" sz="3000" dirty="0">
              <a:solidFill>
                <a:schemeClr val="accent1">
                  <a:lumMod val="75000"/>
                </a:schemeClr>
              </a:solidFill>
              <a:latin typeface="+mj-lt"/>
            </a:endParaRPr>
          </a:p>
        </p:txBody>
      </p:sp>
    </p:spTree>
    <p:extLst>
      <p:ext uri="{BB962C8B-B14F-4D97-AF65-F5344CB8AC3E}">
        <p14:creationId xmlns:p14="http://schemas.microsoft.com/office/powerpoint/2010/main" val="1200679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Priority Pest List Changes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5788391"/>
              </p:ext>
            </p:extLst>
          </p:nvPr>
        </p:nvGraphicFramePr>
        <p:xfrm>
          <a:off x="846825" y="2472603"/>
          <a:ext cx="10515601" cy="1002398"/>
        </p:xfrm>
        <a:graphic>
          <a:graphicData uri="http://schemas.openxmlformats.org/drawingml/2006/table">
            <a:tbl>
              <a:tblPr/>
              <a:tblGrid>
                <a:gridCol w="5188391"/>
                <a:gridCol w="3435790"/>
                <a:gridCol w="1891420"/>
              </a:tblGrid>
              <a:tr h="187493">
                <a:tc>
                  <a:txBody>
                    <a:bodyPr/>
                    <a:lstStyle/>
                    <a:p>
                      <a:pPr algn="l" fontAlgn="b"/>
                      <a:r>
                        <a:rPr lang="en-US" sz="2200" b="1" i="0" u="none" strike="noStrike" dirty="0">
                          <a:solidFill>
                            <a:srgbClr val="000000"/>
                          </a:solidFill>
                          <a:effectLst/>
                          <a:latin typeface="Calibri Light" panose="020F0302020204030204" pitchFamily="34" charset="0"/>
                        </a:rPr>
                        <a:t>Target</a:t>
                      </a:r>
                    </a:p>
                  </a:txBody>
                  <a:tcPr marL="8288" marR="8288" marT="8288" marB="0" anchor="b">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200" b="1" i="0" u="none" strike="noStrike" dirty="0">
                          <a:solidFill>
                            <a:srgbClr val="000000"/>
                          </a:solidFill>
                          <a:effectLst/>
                          <a:latin typeface="Calibri Light" panose="020F0302020204030204" pitchFamily="34" charset="0"/>
                        </a:rPr>
                        <a:t>Justification</a:t>
                      </a:r>
                    </a:p>
                  </a:txBody>
                  <a:tcPr marL="8288" marR="8288" marT="8288"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200" b="1" i="0" u="none" strike="noStrike" dirty="0">
                          <a:solidFill>
                            <a:srgbClr val="000000"/>
                          </a:solidFill>
                          <a:effectLst/>
                          <a:latin typeface="Calibri Light" panose="020F0302020204030204" pitchFamily="34" charset="0"/>
                        </a:rPr>
                        <a:t>Allow bundling?</a:t>
                      </a:r>
                    </a:p>
                  </a:txBody>
                  <a:tcPr marL="8288" marR="8288" marT="8288" marB="0" anchor="b">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187493">
                <a:tc>
                  <a:txBody>
                    <a:bodyPr/>
                    <a:lstStyle/>
                    <a:p>
                      <a:pPr algn="l" fontAlgn="t"/>
                      <a:r>
                        <a:rPr lang="en-US" sz="1800" b="0" i="1" u="none" strike="noStrike" dirty="0" err="1">
                          <a:solidFill>
                            <a:srgbClr val="000000"/>
                          </a:solidFill>
                          <a:effectLst/>
                          <a:latin typeface="Calibri Light" panose="020F0302020204030204" pitchFamily="34" charset="0"/>
                        </a:rPr>
                        <a:t>Gymnandrosoma</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aurantianum</a:t>
                      </a:r>
                      <a:r>
                        <a:rPr lang="en-US" sz="1800" b="0" i="0" u="none" strike="noStrike" dirty="0">
                          <a:solidFill>
                            <a:srgbClr val="000000"/>
                          </a:solidFill>
                          <a:effectLst/>
                          <a:latin typeface="Calibri Light" panose="020F0302020204030204" pitchFamily="34" charset="0"/>
                        </a:rPr>
                        <a:t>, citrus fruit borer</a:t>
                      </a:r>
                      <a:endParaRPr lang="en-US" sz="1800" b="0" i="1" u="none" strike="noStrike" dirty="0">
                        <a:solidFill>
                          <a:srgbClr val="000000"/>
                        </a:solidFill>
                        <a:effectLst/>
                        <a:latin typeface="Calibri Light" panose="020F0302020204030204" pitchFamily="34" charset="0"/>
                      </a:endParaRPr>
                    </a:p>
                  </a:txBody>
                  <a:tcPr marL="9525" marR="9525" marT="9525"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a:solidFill>
                            <a:srgbClr val="000000"/>
                          </a:solidFill>
                          <a:effectLst/>
                          <a:latin typeface="Calibri Light" panose="020F0302020204030204" pitchFamily="34" charset="0"/>
                        </a:rPr>
                        <a:t>added in 2015, one survey in 2017</a:t>
                      </a:r>
                    </a:p>
                  </a:txBody>
                  <a:tcPr marL="95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74985">
                <a:tc>
                  <a:txBody>
                    <a:bodyPr/>
                    <a:lstStyle/>
                    <a:p>
                      <a:pPr algn="l" fontAlgn="t"/>
                      <a:r>
                        <a:rPr lang="en-US" sz="1800" b="0" i="1" u="none" strike="noStrike" dirty="0" err="1">
                          <a:solidFill>
                            <a:srgbClr val="000000"/>
                          </a:solidFill>
                          <a:effectLst/>
                          <a:latin typeface="Calibri Light" panose="020F0302020204030204" pitchFamily="34" charset="0"/>
                        </a:rPr>
                        <a:t>Hemileia</a:t>
                      </a:r>
                      <a:r>
                        <a:rPr lang="en-US" sz="1800" b="0" i="1" u="none" strike="noStrike" dirty="0">
                          <a:solidFill>
                            <a:srgbClr val="000000"/>
                          </a:solidFill>
                          <a:effectLst/>
                          <a:latin typeface="Calibri Light" panose="020F0302020204030204" pitchFamily="34" charset="0"/>
                        </a:rPr>
                        <a:t> </a:t>
                      </a:r>
                      <a:r>
                        <a:rPr lang="en-US" sz="1800" b="0" i="1" u="none" strike="noStrike" dirty="0" err="1">
                          <a:solidFill>
                            <a:srgbClr val="000000"/>
                          </a:solidFill>
                          <a:effectLst/>
                          <a:latin typeface="Calibri Light" panose="020F0302020204030204" pitchFamily="34" charset="0"/>
                        </a:rPr>
                        <a:t>vastatrix</a:t>
                      </a:r>
                      <a:r>
                        <a:rPr lang="en-US" sz="1800" b="0" i="0" u="none" strike="noStrike" dirty="0">
                          <a:solidFill>
                            <a:srgbClr val="000000"/>
                          </a:solidFill>
                          <a:effectLst/>
                          <a:latin typeface="Calibri Light" panose="020F0302020204030204" pitchFamily="34" charset="0"/>
                        </a:rPr>
                        <a:t>, coffee leaf rust</a:t>
                      </a:r>
                      <a:endParaRPr lang="en-US" sz="1800" b="0" i="1" u="none" strike="noStrike" dirty="0">
                        <a:solidFill>
                          <a:srgbClr val="000000"/>
                        </a:solidFill>
                        <a:effectLst/>
                        <a:latin typeface="Calibri Light" panose="020F0302020204030204" pitchFamily="34" charset="0"/>
                      </a:endParaRPr>
                    </a:p>
                  </a:txBody>
                  <a:tcPr marL="9525" marR="9525" marT="9525" marB="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a:solidFill>
                            <a:srgbClr val="000000"/>
                          </a:solidFill>
                          <a:effectLst/>
                          <a:latin typeface="Calibri Light" panose="020F0302020204030204" pitchFamily="34" charset="0"/>
                        </a:rPr>
                        <a:t>added in 2015, last surveys in 2016</a:t>
                      </a:r>
                    </a:p>
                  </a:txBody>
                  <a:tcPr marL="95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800" b="0" i="0" u="none" strike="noStrike" dirty="0" smtClean="0">
                          <a:solidFill>
                            <a:srgbClr val="000000"/>
                          </a:solidFill>
                          <a:effectLst/>
                          <a:latin typeface="Calibri Light" panose="020F0302020204030204" pitchFamily="34" charset="0"/>
                        </a:rPr>
                        <a:t>Yes</a:t>
                      </a:r>
                      <a:endParaRPr lang="en-US" sz="1800" b="0" i="0" u="none" strike="noStrike" dirty="0">
                        <a:solidFill>
                          <a:srgbClr val="000000"/>
                        </a:solidFill>
                        <a:effectLst/>
                        <a:latin typeface="Calibri Light" panose="020F0302020204030204" pitchFamily="34" charset="0"/>
                      </a:endParaRPr>
                    </a:p>
                  </a:txBody>
                  <a:tcPr marL="8288" marR="8288" marT="8288" marB="0">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Box 3"/>
          <p:cNvSpPr txBox="1"/>
          <p:nvPr/>
        </p:nvSpPr>
        <p:spPr>
          <a:xfrm>
            <a:off x="1535498" y="1613054"/>
            <a:ext cx="6944264" cy="584775"/>
          </a:xfrm>
          <a:prstGeom prst="rect">
            <a:avLst/>
          </a:prstGeom>
          <a:noFill/>
        </p:spPr>
        <p:txBody>
          <a:bodyPr wrap="square" rtlCol="0">
            <a:spAutoFit/>
          </a:bodyPr>
          <a:lstStyle/>
          <a:p>
            <a:r>
              <a:rPr lang="en-US" sz="3200" dirty="0" smtClean="0">
                <a:solidFill>
                  <a:schemeClr val="accent1">
                    <a:lumMod val="75000"/>
                  </a:schemeClr>
                </a:solidFill>
                <a:latin typeface="+mj-lt"/>
              </a:rPr>
              <a:t>Remove? Discuss</a:t>
            </a:r>
            <a:endParaRPr lang="en-US" sz="3200" dirty="0">
              <a:solidFill>
                <a:schemeClr val="accent1">
                  <a:lumMod val="75000"/>
                </a:schemeClr>
              </a:solidFill>
              <a:latin typeface="+mj-lt"/>
            </a:endParaRPr>
          </a:p>
        </p:txBody>
      </p:sp>
    </p:spTree>
    <p:extLst>
      <p:ext uri="{BB962C8B-B14F-4D97-AF65-F5344CB8AC3E}">
        <p14:creationId xmlns:p14="http://schemas.microsoft.com/office/powerpoint/2010/main" val="98763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7349"/>
            <a:ext cx="10515600" cy="4351338"/>
          </a:xfrm>
        </p:spPr>
        <p:txBody>
          <a:bodyPr>
            <a:normAutofit/>
          </a:bodyPr>
          <a:lstStyle/>
          <a:p>
            <a:r>
              <a:rPr lang="en-US" i="1" dirty="0" err="1"/>
              <a:t>Magnaporthe</a:t>
            </a:r>
            <a:r>
              <a:rPr lang="en-US" i="1" dirty="0"/>
              <a:t> </a:t>
            </a:r>
            <a:r>
              <a:rPr lang="en-US" i="1" dirty="0" err="1"/>
              <a:t>oryzae</a:t>
            </a:r>
            <a:r>
              <a:rPr lang="en-US" dirty="0"/>
              <a:t> </a:t>
            </a:r>
            <a:r>
              <a:rPr lang="en-US" dirty="0" err="1"/>
              <a:t>Triticum</a:t>
            </a:r>
            <a:r>
              <a:rPr lang="en-US" dirty="0"/>
              <a:t> </a:t>
            </a:r>
            <a:r>
              <a:rPr lang="en-US" dirty="0" err="1"/>
              <a:t>pathotype</a:t>
            </a:r>
            <a:r>
              <a:rPr lang="en-US" dirty="0"/>
              <a:t> (</a:t>
            </a:r>
            <a:r>
              <a:rPr lang="en-US" dirty="0" err="1"/>
              <a:t>MoT</a:t>
            </a:r>
            <a:r>
              <a:rPr lang="en-US" dirty="0"/>
              <a:t>) (wheat blast) </a:t>
            </a:r>
            <a:endParaRPr lang="en-US" dirty="0" smtClean="0"/>
          </a:p>
          <a:p>
            <a:r>
              <a:rPr lang="en-US" b="1" dirty="0" smtClean="0"/>
              <a:t>Survey:</a:t>
            </a:r>
            <a:r>
              <a:rPr lang="en-US" dirty="0" smtClean="0"/>
              <a:t> tissue sample – collect </a:t>
            </a:r>
            <a:r>
              <a:rPr lang="en-US" dirty="0"/>
              <a:t>seed sample coupled with visual survey of the seed </a:t>
            </a:r>
            <a:r>
              <a:rPr lang="en-US" dirty="0" smtClean="0"/>
              <a:t>heads, leaves, </a:t>
            </a:r>
            <a:r>
              <a:rPr lang="en-US" dirty="0"/>
              <a:t>and stems</a:t>
            </a:r>
          </a:p>
          <a:p>
            <a:pPr lvl="1"/>
            <a:r>
              <a:rPr lang="en-US" dirty="0" smtClean="0"/>
              <a:t>resistant variety: collect random sample, sample collection guidance in progress</a:t>
            </a:r>
          </a:p>
          <a:p>
            <a:pPr lvl="1"/>
            <a:endParaRPr lang="en-US" dirty="0"/>
          </a:p>
          <a:p>
            <a:pPr lvl="1"/>
            <a:r>
              <a:rPr lang="en-US" dirty="0" smtClean="0"/>
              <a:t>Susceptible vs. resistant varieties – is this knowable?</a:t>
            </a:r>
          </a:p>
          <a:p>
            <a:pPr lvl="1"/>
            <a:endParaRPr lang="en-US" dirty="0" smtClean="0"/>
          </a:p>
          <a:p>
            <a:r>
              <a:rPr lang="en-US" b="1" dirty="0" smtClean="0"/>
              <a:t>Diagnostic: </a:t>
            </a:r>
            <a:r>
              <a:rPr lang="en-US" dirty="0" smtClean="0"/>
              <a:t>molecular</a:t>
            </a:r>
            <a:endParaRPr lang="en-US" b="1" dirty="0" smtClean="0"/>
          </a:p>
          <a:p>
            <a:pPr lvl="1"/>
            <a:r>
              <a:rPr lang="en-US" b="1" dirty="0" smtClean="0"/>
              <a:t>Screening: </a:t>
            </a:r>
            <a:r>
              <a:rPr lang="en-US" dirty="0" smtClean="0"/>
              <a:t>conventional PCR to species</a:t>
            </a:r>
            <a:endParaRPr lang="en-US" b="1" dirty="0" smtClean="0"/>
          </a:p>
          <a:p>
            <a:pPr lvl="1"/>
            <a:r>
              <a:rPr lang="en-US" b="1" dirty="0" smtClean="0"/>
              <a:t>Confirmation:</a:t>
            </a:r>
            <a:r>
              <a:rPr lang="en-US" dirty="0" smtClean="0"/>
              <a:t> </a:t>
            </a:r>
            <a:r>
              <a:rPr lang="en-US" dirty="0" err="1" smtClean="0"/>
              <a:t>cPCR</a:t>
            </a:r>
            <a:r>
              <a:rPr lang="en-US" dirty="0" smtClean="0"/>
              <a:t> + real-time PCR to </a:t>
            </a:r>
            <a:r>
              <a:rPr lang="en-US" dirty="0" err="1" smtClean="0"/>
              <a:t>pathotype</a:t>
            </a:r>
            <a:endParaRPr lang="en-US" dirty="0" smtClean="0"/>
          </a:p>
          <a:p>
            <a:endParaRPr lang="en-US" dirty="0" smtClean="0"/>
          </a:p>
        </p:txBody>
      </p:sp>
      <p:sp>
        <p:nvSpPr>
          <p:cNvPr id="5" name="Title 1"/>
          <p:cNvSpPr>
            <a:spLocks noGrp="1"/>
          </p:cNvSpPr>
          <p:nvPr>
            <p:ph type="title"/>
          </p:nvPr>
        </p:nvSpPr>
        <p:spPr>
          <a:xfrm>
            <a:off x="838200" y="365125"/>
            <a:ext cx="10515600" cy="1325563"/>
          </a:xfrm>
        </p:spPr>
        <p:txBody>
          <a:bodyPr/>
          <a:lstStyle/>
          <a:p>
            <a:r>
              <a:rPr lang="en-US" dirty="0" smtClean="0"/>
              <a:t>Summary of Priority Pest List Changes</a:t>
            </a:r>
            <a:endParaRPr lang="en-US" dirty="0"/>
          </a:p>
        </p:txBody>
      </p:sp>
      <p:sp>
        <p:nvSpPr>
          <p:cNvPr id="6" name="TextBox 5"/>
          <p:cNvSpPr txBox="1"/>
          <p:nvPr/>
        </p:nvSpPr>
        <p:spPr>
          <a:xfrm>
            <a:off x="1535498" y="1406990"/>
            <a:ext cx="6944264" cy="584775"/>
          </a:xfrm>
          <a:prstGeom prst="rect">
            <a:avLst/>
          </a:prstGeom>
          <a:noFill/>
        </p:spPr>
        <p:txBody>
          <a:bodyPr wrap="square" rtlCol="0">
            <a:spAutoFit/>
          </a:bodyPr>
          <a:lstStyle/>
          <a:p>
            <a:r>
              <a:rPr lang="en-US" sz="3200" dirty="0" smtClean="0">
                <a:solidFill>
                  <a:schemeClr val="accent1">
                    <a:lumMod val="75000"/>
                  </a:schemeClr>
                </a:solidFill>
                <a:latin typeface="+mj-lt"/>
              </a:rPr>
              <a:t>Adding</a:t>
            </a:r>
            <a:endParaRPr lang="en-US" sz="3200" dirty="0">
              <a:solidFill>
                <a:schemeClr val="accent1">
                  <a:lumMod val="75000"/>
                </a:schemeClr>
              </a:solidFill>
              <a:latin typeface="+mj-lt"/>
            </a:endParaRPr>
          </a:p>
        </p:txBody>
      </p:sp>
    </p:spTree>
    <p:extLst>
      <p:ext uri="{BB962C8B-B14F-4D97-AF65-F5344CB8AC3E}">
        <p14:creationId xmlns:p14="http://schemas.microsoft.com/office/powerpoint/2010/main" val="33688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submissions           </a:t>
            </a:r>
            <a:r>
              <a:rPr lang="en-US" sz="3200" dirty="0">
                <a:hlinkClick r:id="rId3"/>
              </a:rPr>
              <a:t>stcaps@usda.gov</a:t>
            </a:r>
            <a:r>
              <a:rPr lang="en-US" dirty="0"/>
              <a:t> </a:t>
            </a:r>
          </a:p>
        </p:txBody>
      </p:sp>
      <p:sp>
        <p:nvSpPr>
          <p:cNvPr id="3" name="Content Placeholder 2"/>
          <p:cNvSpPr>
            <a:spLocks noGrp="1"/>
          </p:cNvSpPr>
          <p:nvPr>
            <p:ph idx="1"/>
          </p:nvPr>
        </p:nvSpPr>
        <p:spPr/>
        <p:txBody>
          <a:bodyPr/>
          <a:lstStyle/>
          <a:p>
            <a:r>
              <a:rPr lang="en-US" dirty="0" smtClean="0"/>
              <a:t>Tropical pests </a:t>
            </a:r>
          </a:p>
          <a:p>
            <a:r>
              <a:rPr lang="en-US" dirty="0" smtClean="0"/>
              <a:t>Hemp pests</a:t>
            </a:r>
          </a:p>
          <a:p>
            <a:r>
              <a:rPr lang="en-US" dirty="0" smtClean="0"/>
              <a:t>Other pest concerns?</a:t>
            </a:r>
          </a:p>
          <a:p>
            <a:endParaRPr lang="en-US" dirty="0" smtClean="0"/>
          </a:p>
          <a:p>
            <a:r>
              <a:rPr lang="en-US" dirty="0" smtClean="0"/>
              <a:t>Improve pest submission process?</a:t>
            </a:r>
          </a:p>
          <a:p>
            <a:endParaRPr lang="en-US" dirty="0" smtClean="0"/>
          </a:p>
          <a:p>
            <a:endParaRPr lang="en-US" dirty="0" smtClean="0"/>
          </a:p>
        </p:txBody>
      </p:sp>
    </p:spTree>
    <p:extLst>
      <p:ext uri="{BB962C8B-B14F-4D97-AF65-F5344CB8AC3E}">
        <p14:creationId xmlns:p14="http://schemas.microsoft.com/office/powerpoint/2010/main" val="2975738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1973"/>
            <a:ext cx="9144000" cy="1233730"/>
          </a:xfrm>
        </p:spPr>
        <p:txBody>
          <a:bodyPr>
            <a:normAutofit/>
          </a:bodyPr>
          <a:lstStyle/>
          <a:p>
            <a:r>
              <a:rPr lang="en-US" sz="6600" dirty="0" smtClean="0"/>
              <a:t>Survey Manuals</a:t>
            </a:r>
            <a:endParaRPr lang="en-US" sz="6600" b="1" dirty="0"/>
          </a:p>
        </p:txBody>
      </p:sp>
      <p:pic>
        <p:nvPicPr>
          <p:cNvPr id="4" name="Picture 3"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150"/>
          <a:stretch/>
        </p:blipFill>
        <p:spPr>
          <a:xfrm>
            <a:off x="4442878" y="3429000"/>
            <a:ext cx="3306244" cy="2425368"/>
          </a:xfrm>
          <a:prstGeom prst="rect">
            <a:avLst/>
          </a:prstGeom>
        </p:spPr>
      </p:pic>
    </p:spTree>
    <p:extLst>
      <p:ext uri="{BB962C8B-B14F-4D97-AF65-F5344CB8AC3E}">
        <p14:creationId xmlns:p14="http://schemas.microsoft.com/office/powerpoint/2010/main" val="1885396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Apple/Pear Pests</a:t>
            </a:r>
            <a:endParaRPr lang="en-US" dirty="0"/>
          </a:p>
        </p:txBody>
      </p:sp>
      <p:graphicFrame>
        <p:nvGraphicFramePr>
          <p:cNvPr id="6" name="Diagram 5"/>
          <p:cNvGraphicFramePr/>
          <p:nvPr>
            <p:extLst>
              <p:ext uri="{D42A27DB-BD31-4B8C-83A1-F6EECF244321}">
                <p14:modId xmlns:p14="http://schemas.microsoft.com/office/powerpoint/2010/main" val="946107486"/>
              </p:ext>
            </p:extLst>
          </p:nvPr>
        </p:nvGraphicFramePr>
        <p:xfrm>
          <a:off x="838200" y="1690688"/>
          <a:ext cx="10515600" cy="4473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530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Manuals </a:t>
            </a:r>
            <a:endParaRPr lang="en-US" dirty="0"/>
          </a:p>
        </p:txBody>
      </p:sp>
      <p:sp>
        <p:nvSpPr>
          <p:cNvPr id="3" name="Content Placeholder 2"/>
          <p:cNvSpPr>
            <a:spLocks noGrp="1"/>
          </p:cNvSpPr>
          <p:nvPr>
            <p:ph idx="1"/>
          </p:nvPr>
        </p:nvSpPr>
        <p:spPr>
          <a:xfrm>
            <a:off x="838200" y="1825625"/>
            <a:ext cx="7143659" cy="4351338"/>
          </a:xfrm>
        </p:spPr>
        <p:txBody>
          <a:bodyPr/>
          <a:lstStyle/>
          <a:p>
            <a:r>
              <a:rPr lang="en-US" dirty="0" smtClean="0"/>
              <a:t>Priority Pest List is grouped into 15 commodity and taxonomic manuals</a:t>
            </a:r>
          </a:p>
          <a:p>
            <a:endParaRPr lang="en-US" dirty="0"/>
          </a:p>
          <a:p>
            <a:r>
              <a:rPr lang="en-US" dirty="0" smtClean="0"/>
              <a:t>Manual intros include protocols and information to guide survey</a:t>
            </a:r>
            <a:endParaRPr lang="en-US" dirty="0"/>
          </a:p>
        </p:txBody>
      </p:sp>
      <p:pic>
        <p:nvPicPr>
          <p:cNvPr id="4" name="Picture 3"/>
          <p:cNvPicPr>
            <a:picLocks noChangeAspect="1"/>
          </p:cNvPicPr>
          <p:nvPr/>
        </p:nvPicPr>
        <p:blipFill>
          <a:blip r:embed="rId3"/>
          <a:stretch>
            <a:fillRect/>
          </a:stretch>
        </p:blipFill>
        <p:spPr>
          <a:xfrm>
            <a:off x="7981859" y="606814"/>
            <a:ext cx="3819525" cy="5972175"/>
          </a:xfrm>
          <a:prstGeom prst="rect">
            <a:avLst/>
          </a:prstGeom>
        </p:spPr>
      </p:pic>
    </p:spTree>
    <p:extLst>
      <p:ext uri="{BB962C8B-B14F-4D97-AF65-F5344CB8AC3E}">
        <p14:creationId xmlns:p14="http://schemas.microsoft.com/office/powerpoint/2010/main" val="2408347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Instead of manual intros….</a:t>
            </a:r>
            <a:endParaRPr lang="en-US" dirty="0"/>
          </a:p>
        </p:txBody>
      </p:sp>
      <p:sp>
        <p:nvSpPr>
          <p:cNvPr id="3" name="Content Placeholder 2"/>
          <p:cNvSpPr>
            <a:spLocks noGrp="1"/>
          </p:cNvSpPr>
          <p:nvPr>
            <p:ph idx="1"/>
          </p:nvPr>
        </p:nvSpPr>
        <p:spPr>
          <a:xfrm>
            <a:off x="838201" y="1825625"/>
            <a:ext cx="6633510" cy="4351338"/>
          </a:xfrm>
        </p:spPr>
        <p:txBody>
          <a:bodyPr>
            <a:normAutofit/>
          </a:bodyPr>
          <a:lstStyle/>
          <a:p>
            <a:r>
              <a:rPr lang="en-US" dirty="0" smtClean="0"/>
              <a:t>Standalone documents, like:</a:t>
            </a:r>
          </a:p>
          <a:p>
            <a:pPr lvl="1"/>
            <a:r>
              <a:rPr lang="en-US" dirty="0"/>
              <a:t>Data entry guidance</a:t>
            </a:r>
          </a:p>
          <a:p>
            <a:pPr lvl="1"/>
            <a:r>
              <a:rPr lang="en-US" dirty="0"/>
              <a:t>General survey protocol (soil sampling, </a:t>
            </a:r>
            <a:r>
              <a:rPr lang="en-US" dirty="0" err="1"/>
              <a:t>Cerceris</a:t>
            </a:r>
            <a:r>
              <a:rPr lang="en-US" dirty="0"/>
              <a:t>, etc.)</a:t>
            </a:r>
          </a:p>
          <a:p>
            <a:pPr lvl="1"/>
            <a:r>
              <a:rPr lang="en-US" dirty="0"/>
              <a:t>Trap protocols/videos</a:t>
            </a:r>
          </a:p>
          <a:p>
            <a:pPr lvl="1"/>
            <a:r>
              <a:rPr lang="en-US" dirty="0"/>
              <a:t>Lure </a:t>
            </a:r>
            <a:r>
              <a:rPr lang="en-US" dirty="0" smtClean="0"/>
              <a:t>handling</a:t>
            </a:r>
          </a:p>
          <a:p>
            <a:endParaRPr lang="en-US" dirty="0"/>
          </a:p>
          <a:p>
            <a:r>
              <a:rPr lang="en-US" dirty="0" smtClean="0"/>
              <a:t>Improved AMPS pest pages:</a:t>
            </a:r>
          </a:p>
          <a:p>
            <a:pPr lvl="1"/>
            <a:r>
              <a:rPr lang="en-US" dirty="0"/>
              <a:t>E</a:t>
            </a:r>
            <a:r>
              <a:rPr lang="en-US" dirty="0" smtClean="0"/>
              <a:t>xpanded to include pest specific guidance</a:t>
            </a:r>
          </a:p>
          <a:p>
            <a:pPr lvl="1"/>
            <a:r>
              <a:rPr lang="en-US" dirty="0" smtClean="0"/>
              <a:t>Link standalone documents </a:t>
            </a:r>
          </a:p>
          <a:p>
            <a:endParaRPr lang="en-US" dirty="0" smtClean="0"/>
          </a:p>
        </p:txBody>
      </p:sp>
      <p:pic>
        <p:nvPicPr>
          <p:cNvPr id="4" name="Picture 3">
            <a:hlinkClick r:id="rId3" action="ppaction://hlinkfile"/>
          </p:cNvPr>
          <p:cNvPicPr>
            <a:picLocks noChangeAspect="1"/>
          </p:cNvPicPr>
          <p:nvPr/>
        </p:nvPicPr>
        <p:blipFill>
          <a:blip r:embed="rId4"/>
          <a:stretch>
            <a:fillRect/>
          </a:stretch>
        </p:blipFill>
        <p:spPr>
          <a:xfrm>
            <a:off x="7471710" y="615516"/>
            <a:ext cx="4222749" cy="5356459"/>
          </a:xfrm>
          <a:prstGeom prst="rect">
            <a:avLst/>
          </a:prstGeom>
          <a:ln>
            <a:solidFill>
              <a:schemeClr val="bg1">
                <a:lumMod val="85000"/>
              </a:schemeClr>
            </a:solidFill>
          </a:ln>
        </p:spPr>
      </p:pic>
    </p:spTree>
    <p:extLst>
      <p:ext uri="{BB962C8B-B14F-4D97-AF65-F5344CB8AC3E}">
        <p14:creationId xmlns:p14="http://schemas.microsoft.com/office/powerpoint/2010/main" val="2408750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Instead of grouping by commodity or taxonomic manuals…</a:t>
            </a:r>
            <a:endParaRPr lang="en-US" dirty="0"/>
          </a:p>
        </p:txBody>
      </p:sp>
      <p:sp>
        <p:nvSpPr>
          <p:cNvPr id="3" name="Content Placeholder 2"/>
          <p:cNvSpPr>
            <a:spLocks noGrp="1"/>
          </p:cNvSpPr>
          <p:nvPr>
            <p:ph idx="1"/>
          </p:nvPr>
        </p:nvSpPr>
        <p:spPr/>
        <p:txBody>
          <a:bodyPr/>
          <a:lstStyle/>
          <a:p>
            <a:pPr lvl="0"/>
            <a:r>
              <a:rPr lang="en-US" dirty="0">
                <a:solidFill>
                  <a:srgbClr val="5B9BD5">
                    <a:lumMod val="75000"/>
                  </a:srgbClr>
                </a:solidFill>
                <a:latin typeface="Calibri Light" panose="020F0302020204030204"/>
                <a:cs typeface="+mn-cs"/>
              </a:rPr>
              <a:t>Create a tool </a:t>
            </a:r>
            <a:r>
              <a:rPr lang="en-US" dirty="0" smtClean="0">
                <a:solidFill>
                  <a:srgbClr val="5B9BD5">
                    <a:lumMod val="75000"/>
                  </a:srgbClr>
                </a:solidFill>
                <a:latin typeface="Calibri Light" panose="020F0302020204030204"/>
                <a:cs typeface="+mn-cs"/>
              </a:rPr>
              <a:t>that makes it easy to</a:t>
            </a:r>
          </a:p>
          <a:p>
            <a:pPr marL="800100" lvl="1" indent="-342900">
              <a:buFont typeface="Calibri Light" panose="020F0302020204030204" pitchFamily="34" charset="0"/>
              <a:buChar char="&gt;"/>
            </a:pPr>
            <a:r>
              <a:rPr lang="en-US" dirty="0" smtClean="0">
                <a:solidFill>
                  <a:prstClr val="black"/>
                </a:solidFill>
                <a:latin typeface="Calibri Light" panose="020F0302020204030204"/>
                <a:cs typeface="+mn-cs"/>
              </a:rPr>
              <a:t>Group </a:t>
            </a:r>
            <a:r>
              <a:rPr lang="en-US" dirty="0">
                <a:solidFill>
                  <a:prstClr val="black"/>
                </a:solidFill>
                <a:latin typeface="Calibri Light" panose="020F0302020204030204"/>
                <a:cs typeface="+mn-cs"/>
              </a:rPr>
              <a:t>priority pests by </a:t>
            </a:r>
            <a:r>
              <a:rPr lang="en-US" dirty="0" smtClean="0">
                <a:solidFill>
                  <a:prstClr val="black"/>
                </a:solidFill>
                <a:latin typeface="Calibri Light" panose="020F0302020204030204"/>
                <a:cs typeface="+mn-cs"/>
              </a:rPr>
              <a:t>host/habitat (pathway)</a:t>
            </a:r>
          </a:p>
          <a:p>
            <a:pPr marL="800100" lvl="1" indent="-342900">
              <a:buFont typeface="Calibri Light" panose="020F0302020204030204" pitchFamily="34" charset="0"/>
              <a:buChar char="&gt;"/>
            </a:pPr>
            <a:r>
              <a:rPr lang="en-US" dirty="0" smtClean="0">
                <a:solidFill>
                  <a:prstClr val="black"/>
                </a:solidFill>
                <a:latin typeface="Calibri Light" panose="020F0302020204030204"/>
                <a:cs typeface="+mn-cs"/>
              </a:rPr>
              <a:t>Find </a:t>
            </a:r>
            <a:r>
              <a:rPr lang="en-US" dirty="0">
                <a:solidFill>
                  <a:prstClr val="black"/>
                </a:solidFill>
                <a:latin typeface="Calibri Light" panose="020F0302020204030204"/>
                <a:cs typeface="+mn-cs"/>
              </a:rPr>
              <a:t>information needed to prioritize and </a:t>
            </a:r>
            <a:r>
              <a:rPr lang="en-US" dirty="0" smtClean="0">
                <a:solidFill>
                  <a:prstClr val="black"/>
                </a:solidFill>
                <a:latin typeface="Calibri Light" panose="020F0302020204030204"/>
                <a:cs typeface="+mn-cs"/>
              </a:rPr>
              <a:t>select targets</a:t>
            </a:r>
          </a:p>
          <a:p>
            <a:pPr marL="800100" lvl="1" indent="-342900">
              <a:buFont typeface="Calibri Light" panose="020F0302020204030204" pitchFamily="34" charset="0"/>
              <a:buChar char="&gt;"/>
            </a:pPr>
            <a:r>
              <a:rPr lang="en-US" dirty="0" smtClean="0">
                <a:solidFill>
                  <a:prstClr val="black"/>
                </a:solidFill>
                <a:latin typeface="Calibri Light" panose="020F0302020204030204"/>
                <a:cs typeface="+mn-cs"/>
              </a:rPr>
              <a:t>Modify </a:t>
            </a:r>
            <a:r>
              <a:rPr lang="en-US" dirty="0">
                <a:solidFill>
                  <a:prstClr val="black"/>
                </a:solidFill>
                <a:latin typeface="Calibri Light" panose="020F0302020204030204"/>
                <a:cs typeface="+mn-cs"/>
              </a:rPr>
              <a:t>state target list each </a:t>
            </a:r>
            <a:r>
              <a:rPr lang="en-US" dirty="0" smtClean="0">
                <a:solidFill>
                  <a:prstClr val="black"/>
                </a:solidFill>
                <a:latin typeface="Calibri Light" panose="020F0302020204030204"/>
                <a:cs typeface="+mn-cs"/>
              </a:rPr>
              <a:t>year and incorporate it into the SSF and online work plan</a:t>
            </a:r>
            <a:endParaRPr lang="en-US" dirty="0">
              <a:solidFill>
                <a:prstClr val="black"/>
              </a:solidFill>
              <a:latin typeface="Calibri Light" panose="020F0302020204030204"/>
              <a:cs typeface="+mn-cs"/>
            </a:endParaRPr>
          </a:p>
          <a:p>
            <a:endParaRPr lang="en-US" dirty="0" smtClean="0"/>
          </a:p>
        </p:txBody>
      </p:sp>
    </p:spTree>
    <p:extLst>
      <p:ext uri="{BB962C8B-B14F-4D97-AF65-F5344CB8AC3E}">
        <p14:creationId xmlns:p14="http://schemas.microsoft.com/office/powerpoint/2010/main" val="1428891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503426" y="64853"/>
            <a:ext cx="2578507" cy="584775"/>
          </a:xfrm>
          <a:prstGeom prst="rect">
            <a:avLst/>
          </a:prstGeom>
          <a:noFill/>
        </p:spPr>
        <p:txBody>
          <a:bodyPr wrap="square" rtlCol="0">
            <a:spAutoFit/>
          </a:bodyPr>
          <a:lstStyle/>
          <a:p>
            <a:r>
              <a:rPr lang="en-US" sz="3200" dirty="0" smtClean="0">
                <a:solidFill>
                  <a:schemeClr val="accent1">
                    <a:lumMod val="75000"/>
                  </a:schemeClr>
                </a:solidFill>
                <a:latin typeface="+mj-lt"/>
              </a:rPr>
              <a:t>Survey Builder</a:t>
            </a:r>
            <a:endParaRPr lang="en-US" sz="3200" dirty="0">
              <a:solidFill>
                <a:schemeClr val="accent1">
                  <a:lumMod val="75000"/>
                </a:schemeClr>
              </a:solidFill>
              <a:latin typeface="+mj-lt"/>
            </a:endParaRPr>
          </a:p>
        </p:txBody>
      </p:sp>
      <p:pic>
        <p:nvPicPr>
          <p:cNvPr id="4" name="Picture 3"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838200" y="706993"/>
            <a:ext cx="10515600" cy="1325563"/>
          </a:xfrm>
        </p:spPr>
        <p:txBody>
          <a:bodyPr/>
          <a:lstStyle/>
          <a:p>
            <a:r>
              <a:rPr lang="en-US" dirty="0">
                <a:solidFill>
                  <a:schemeClr val="accent1">
                    <a:lumMod val="75000"/>
                  </a:schemeClr>
                </a:solidFill>
              </a:rPr>
              <a:t>Survey </a:t>
            </a:r>
            <a:r>
              <a:rPr lang="en-US" dirty="0" smtClean="0">
                <a:solidFill>
                  <a:schemeClr val="accent1">
                    <a:lumMod val="75000"/>
                  </a:schemeClr>
                </a:solidFill>
              </a:rPr>
              <a:t>Builder</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744483447"/>
              </p:ext>
            </p:extLst>
          </p:nvPr>
        </p:nvGraphicFramePr>
        <p:xfrm>
          <a:off x="637308" y="2978590"/>
          <a:ext cx="10908147" cy="2759060"/>
        </p:xfrm>
        <a:graphic>
          <a:graphicData uri="http://schemas.openxmlformats.org/drawingml/2006/table">
            <a:tbl>
              <a:tblPr firstRow="1" bandRow="1">
                <a:tableStyleId>{2D5ABB26-0587-4C30-8999-92F81FD0307C}</a:tableStyleId>
              </a:tblPr>
              <a:tblGrid>
                <a:gridCol w="1219201"/>
                <a:gridCol w="3203456"/>
                <a:gridCol w="3242745"/>
                <a:gridCol w="3242745"/>
              </a:tblGrid>
              <a:tr h="656063">
                <a:tc>
                  <a:txBody>
                    <a:bodyPr/>
                    <a:lstStyle/>
                    <a:p>
                      <a:r>
                        <a:rPr lang="en-US" sz="2400" dirty="0" smtClean="0">
                          <a:latin typeface="+mj-lt"/>
                        </a:rPr>
                        <a:t>Purpose</a:t>
                      </a:r>
                      <a:endParaRPr lang="en-US" sz="2400" dirty="0">
                        <a:latin typeface="+mj-lt"/>
                      </a:endParaRPr>
                    </a:p>
                  </a:txBody>
                  <a:tcPr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5B9BD5">
                              <a:lumMod val="75000"/>
                            </a:srgbClr>
                          </a:solidFill>
                          <a:effectLst/>
                          <a:uLnTx/>
                          <a:uFillTx/>
                          <a:latin typeface="Calibri Light" panose="020F0302020204030204"/>
                          <a:ea typeface="+mn-ea"/>
                          <a:cs typeface="Calibri Light" panose="020F0302020204030204" pitchFamily="34" charset="0"/>
                        </a:rPr>
                        <a:t>       Survey Builder </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&gt; </a:t>
                      </a:r>
                      <a:r>
                        <a:rPr kumimoji="0" lang="en-US" sz="2800" b="0" i="0" u="none" strike="noStrike" kern="1200" cap="none" spc="0" normalizeH="0" baseline="0" noProof="0" dirty="0" smtClean="0">
                          <a:ln>
                            <a:noFill/>
                          </a:ln>
                          <a:solidFill>
                            <a:srgbClr val="70AD47">
                              <a:lumMod val="75000"/>
                            </a:srgbClr>
                          </a:solidFill>
                          <a:effectLst/>
                          <a:uLnTx/>
                          <a:uFillTx/>
                          <a:latin typeface="Calibri Light" panose="020F0302020204030204"/>
                          <a:ea typeface="+mn-ea"/>
                          <a:cs typeface="Calibri Light" panose="020F0302020204030204" pitchFamily="34" charset="0"/>
                        </a:rPr>
                        <a:t>Survey Summary Form</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 &gt; </a:t>
                      </a:r>
                      <a:r>
                        <a:rPr kumimoji="0" lang="en-US" sz="2800" b="0" i="0" u="none" strike="noStrike" kern="1200" cap="none" spc="0" normalizeH="0" baseline="0" noProof="0" dirty="0" smtClean="0">
                          <a:ln>
                            <a:noFill/>
                          </a:ln>
                          <a:solidFill>
                            <a:srgbClr val="FFC000">
                              <a:lumMod val="75000"/>
                            </a:srgbClr>
                          </a:solidFill>
                          <a:effectLst/>
                          <a:uLnTx/>
                          <a:uFillTx/>
                          <a:latin typeface="Calibri Light" panose="020F0302020204030204"/>
                          <a:ea typeface="+mn-ea"/>
                          <a:cs typeface="Calibri Light" panose="020F0302020204030204" pitchFamily="34" charset="0"/>
                        </a:rPr>
                        <a:t>Online Work Plan</a:t>
                      </a:r>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sz="2400" dirty="0">
                        <a:solidFill>
                          <a:schemeClr val="accent6">
                            <a:lumMod val="75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sz="2400" dirty="0">
                        <a:solidFill>
                          <a:schemeClr val="accent4">
                            <a:lumMod val="75000"/>
                          </a:schemeClr>
                        </a:solidFill>
                        <a:latin typeface="+mj-lt"/>
                      </a:endParaRPr>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102997">
                <a:tc>
                  <a:txBody>
                    <a:bodyPr/>
                    <a:lstStyle/>
                    <a:p>
                      <a:endParaRPr lang="en-US" sz="2400" dirty="0">
                        <a:latin typeface="+mj-lt"/>
                      </a:endParaRP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2400" dirty="0" smtClean="0">
                          <a:latin typeface="+mj-lt"/>
                        </a:rPr>
                        <a:t>Helps the user select appropriate</a:t>
                      </a:r>
                      <a:r>
                        <a:rPr lang="en-US" sz="2400" baseline="0" dirty="0" smtClean="0">
                          <a:latin typeface="+mj-lt"/>
                        </a:rPr>
                        <a:t> </a:t>
                      </a:r>
                      <a:r>
                        <a:rPr lang="en-US" sz="2400" dirty="0" smtClean="0">
                          <a:latin typeface="+mj-lt"/>
                        </a:rPr>
                        <a:t>survey targets for their state from</a:t>
                      </a:r>
                      <a:r>
                        <a:rPr lang="en-US" sz="2400" baseline="0" dirty="0" smtClean="0">
                          <a:latin typeface="+mj-lt"/>
                        </a:rPr>
                        <a:t> the priority pest list.</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400" dirty="0" smtClean="0">
                          <a:latin typeface="+mj-lt"/>
                        </a:rPr>
                        <a:t>Build survey plan w/ budget</a:t>
                      </a:r>
                    </a:p>
                    <a:p>
                      <a:endParaRPr lang="en-US" sz="2400" baseline="0" dirty="0" smtClean="0">
                        <a:latin typeface="+mj-lt"/>
                      </a:endParaRPr>
                    </a:p>
                    <a:p>
                      <a:r>
                        <a:rPr lang="en-US" sz="2400" baseline="0" dirty="0" smtClean="0">
                          <a:latin typeface="+mj-lt"/>
                        </a:rPr>
                        <a:t>Submit for SPHD/FO review &amp;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14115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A series of multiple choice or yes/no questions to evaluate the potential impacts that could occur if introduced.</a:t>
            </a:r>
          </a:p>
          <a:p>
            <a:pPr marL="0" indent="0">
              <a:buNone/>
            </a:pPr>
            <a:endParaRPr lang="en-US" dirty="0">
              <a:latin typeface="Calibri" panose="020F0502020204030204" pitchFamily="34" charset="0"/>
            </a:endParaRPr>
          </a:p>
          <a:p>
            <a:pPr marL="0" indent="0">
              <a:buNone/>
            </a:pPr>
            <a:r>
              <a:rPr lang="en-US" dirty="0" smtClean="0">
                <a:latin typeface="Calibri" panose="020F0502020204030204" pitchFamily="34" charset="0"/>
              </a:rPr>
              <a:t>Pests are scored </a:t>
            </a:r>
            <a:r>
              <a:rPr lang="en-US" dirty="0">
                <a:latin typeface="Calibri" panose="020F0502020204030204" pitchFamily="34" charset="0"/>
              </a:rPr>
              <a:t>based on </a:t>
            </a:r>
            <a:r>
              <a:rPr lang="en-US" dirty="0" smtClean="0">
                <a:latin typeface="Calibri" panose="020F0502020204030204" pitchFamily="34" charset="0"/>
              </a:rPr>
              <a:t>how </a:t>
            </a:r>
            <a:r>
              <a:rPr lang="en-US" dirty="0">
                <a:latin typeface="Calibri" panose="020F0502020204030204" pitchFamily="34" charset="0"/>
              </a:rPr>
              <a:t>predictive each </a:t>
            </a:r>
            <a:r>
              <a:rPr lang="en-US" dirty="0" smtClean="0">
                <a:latin typeface="Calibri" panose="020F0502020204030204" pitchFamily="34" charset="0"/>
              </a:rPr>
              <a:t>question </a:t>
            </a:r>
            <a:r>
              <a:rPr lang="en-US" dirty="0">
                <a:latin typeface="Calibri" panose="020F0502020204030204" pitchFamily="34" charset="0"/>
              </a:rPr>
              <a:t>is; the most predictive </a:t>
            </a:r>
            <a:r>
              <a:rPr lang="en-US" dirty="0" smtClean="0">
                <a:latin typeface="Calibri" panose="020F0502020204030204" pitchFamily="34" charset="0"/>
              </a:rPr>
              <a:t>questions have the </a:t>
            </a:r>
            <a:r>
              <a:rPr lang="en-US" dirty="0">
                <a:latin typeface="Calibri" panose="020F0502020204030204" pitchFamily="34" charset="0"/>
              </a:rPr>
              <a:t>greatest </a:t>
            </a:r>
            <a:r>
              <a:rPr lang="en-US" dirty="0" smtClean="0">
                <a:latin typeface="Calibri" panose="020F0502020204030204" pitchFamily="34" charset="0"/>
              </a:rPr>
              <a:t>weight.</a:t>
            </a:r>
          </a:p>
          <a:p>
            <a:pPr marL="0" indent="0">
              <a:buNone/>
            </a:pPr>
            <a:endParaRPr lang="en-US" dirty="0">
              <a:latin typeface="Calibri" panose="020F0502020204030204" pitchFamily="34" charset="0"/>
            </a:endParaRPr>
          </a:p>
          <a:p>
            <a:pPr marL="0" indent="0">
              <a:buNone/>
            </a:pPr>
            <a:r>
              <a:rPr lang="en-US" dirty="0" smtClean="0">
                <a:latin typeface="Calibri" panose="020F0502020204030204" pitchFamily="34" charset="0"/>
              </a:rPr>
              <a:t>Model also considers production practices and availability of tools in the United States that would likely be effective at mitigating the pest   </a:t>
            </a:r>
          </a:p>
          <a:p>
            <a:pPr marL="0" indent="0">
              <a:buNone/>
            </a:pPr>
            <a:endParaRPr lang="en-US" dirty="0">
              <a:latin typeface="Calibri" panose="020F0502020204030204" pitchFamily="34" charset="0"/>
            </a:endParaRPr>
          </a:p>
        </p:txBody>
      </p:sp>
      <p:sp>
        <p:nvSpPr>
          <p:cNvPr id="4" name="Title 1"/>
          <p:cNvSpPr>
            <a:spLocks noGrp="1"/>
          </p:cNvSpPr>
          <p:nvPr>
            <p:ph type="title"/>
          </p:nvPr>
        </p:nvSpPr>
        <p:spPr>
          <a:xfrm>
            <a:off x="744894" y="587828"/>
            <a:ext cx="6175310" cy="1143000"/>
          </a:xfrm>
        </p:spPr>
        <p:txBody>
          <a:bodyPr>
            <a:normAutofit/>
          </a:bodyPr>
          <a:lstStyle/>
          <a:p>
            <a:r>
              <a:rPr lang="en-US" b="1" dirty="0" smtClean="0">
                <a:solidFill>
                  <a:srgbClr val="008000"/>
                </a:solidFill>
              </a:rPr>
              <a:t>Impact Potential Model</a:t>
            </a:r>
            <a:endParaRPr lang="en-US" b="1" dirty="0">
              <a:solidFill>
                <a:srgbClr val="008000"/>
              </a:solidFill>
            </a:endParaRPr>
          </a:p>
        </p:txBody>
      </p:sp>
    </p:spTree>
    <p:extLst>
      <p:ext uri="{BB962C8B-B14F-4D97-AF65-F5344CB8AC3E}">
        <p14:creationId xmlns:p14="http://schemas.microsoft.com/office/powerpoint/2010/main" val="3233566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mj-lt"/>
              </a:rPr>
              <a:t>Priority Pest List</a:t>
            </a:r>
          </a:p>
          <a:p>
            <a:pPr marL="0" indent="0">
              <a:buNone/>
            </a:pPr>
            <a:r>
              <a:rPr lang="en-US" dirty="0">
                <a:latin typeface="+mj-lt"/>
              </a:rPr>
              <a:t>	</a:t>
            </a:r>
            <a:r>
              <a:rPr lang="en-US" dirty="0" smtClean="0">
                <a:latin typeface="+mj-lt"/>
              </a:rPr>
              <a:t>Survey Name: </a:t>
            </a:r>
            <a:r>
              <a:rPr lang="en-US" i="1" dirty="0" smtClean="0">
                <a:latin typeface="+mj-lt"/>
              </a:rPr>
              <a:t>Stone Fruit Commodity Survey</a:t>
            </a:r>
          </a:p>
          <a:p>
            <a:pPr marL="0" indent="0">
              <a:buNone/>
            </a:pPr>
            <a:r>
              <a:rPr lang="en-US" dirty="0">
                <a:latin typeface="+mj-lt"/>
              </a:rPr>
              <a:t>	</a:t>
            </a:r>
            <a:r>
              <a:rPr lang="en-US" dirty="0" smtClean="0">
                <a:latin typeface="+mj-lt"/>
              </a:rPr>
              <a:t>	Host/Habitat: </a:t>
            </a:r>
            <a:r>
              <a:rPr lang="en-US" i="1" dirty="0" smtClean="0">
                <a:latin typeface="+mj-lt"/>
              </a:rPr>
              <a:t>Peach</a:t>
            </a:r>
          </a:p>
          <a:p>
            <a:pPr marL="0" indent="0">
              <a:buNone/>
            </a:pPr>
            <a:r>
              <a:rPr lang="en-US" dirty="0">
                <a:latin typeface="+mj-lt"/>
              </a:rPr>
              <a:t>	</a:t>
            </a:r>
            <a:r>
              <a:rPr lang="en-US" dirty="0" smtClean="0">
                <a:latin typeface="+mj-lt"/>
              </a:rPr>
              <a:t>		AMPS, other criteria</a:t>
            </a:r>
          </a:p>
          <a:p>
            <a:pPr marL="0" indent="0">
              <a:buNone/>
            </a:pPr>
            <a:r>
              <a:rPr lang="en-US" dirty="0">
                <a:latin typeface="+mj-lt"/>
              </a:rPr>
              <a:t>	</a:t>
            </a:r>
            <a:r>
              <a:rPr lang="en-US" dirty="0" smtClean="0">
                <a:latin typeface="+mj-lt"/>
              </a:rPr>
              <a:t>	</a:t>
            </a:r>
          </a:p>
          <a:p>
            <a:pPr marL="0" indent="0">
              <a:buNone/>
            </a:pPr>
            <a:r>
              <a:rPr lang="en-US" dirty="0" smtClean="0">
                <a:latin typeface="+mj-lt"/>
              </a:rPr>
              <a:t>Output: customized peach pest list transferable to SSF</a:t>
            </a:r>
          </a:p>
          <a:p>
            <a:pPr marL="0" indent="0">
              <a:buNone/>
            </a:pPr>
            <a:r>
              <a:rPr lang="en-US" dirty="0" smtClean="0">
                <a:latin typeface="+mj-lt"/>
              </a:rPr>
              <a:t>	</a:t>
            </a:r>
            <a:endParaRPr lang="en-US" dirty="0">
              <a:latin typeface="+mj-lt"/>
            </a:endParaRPr>
          </a:p>
        </p:txBody>
      </p:sp>
      <p:sp>
        <p:nvSpPr>
          <p:cNvPr id="4" name="Title 1"/>
          <p:cNvSpPr>
            <a:spLocks noGrp="1"/>
          </p:cNvSpPr>
          <p:nvPr>
            <p:ph type="title"/>
          </p:nvPr>
        </p:nvSpPr>
        <p:spPr>
          <a:xfrm>
            <a:off x="838200" y="365125"/>
            <a:ext cx="10515600" cy="1325563"/>
          </a:xfrm>
        </p:spPr>
        <p:txBody>
          <a:bodyPr/>
          <a:lstStyle/>
          <a:p>
            <a:r>
              <a:rPr lang="en-US" dirty="0" smtClean="0">
                <a:solidFill>
                  <a:schemeClr val="accent1">
                    <a:lumMod val="75000"/>
                  </a:schemeClr>
                </a:solidFill>
              </a:rPr>
              <a:t>Survey Builder</a:t>
            </a:r>
            <a:r>
              <a:rPr lang="en-US" dirty="0"/>
              <a:t> </a:t>
            </a:r>
            <a:r>
              <a:rPr lang="en-US" dirty="0" smtClean="0"/>
              <a:t>  the idea</a:t>
            </a:r>
            <a:endParaRPr lang="en-US" dirty="0"/>
          </a:p>
        </p:txBody>
      </p:sp>
      <p:sp>
        <p:nvSpPr>
          <p:cNvPr id="5" name="Bent-Up Arrow 4"/>
          <p:cNvSpPr/>
          <p:nvPr/>
        </p:nvSpPr>
        <p:spPr>
          <a:xfrm rot="5400000">
            <a:off x="1441174" y="2395330"/>
            <a:ext cx="274320" cy="2743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Up Arrow 5"/>
          <p:cNvSpPr/>
          <p:nvPr/>
        </p:nvSpPr>
        <p:spPr>
          <a:xfrm rot="5400000">
            <a:off x="2398643" y="2885660"/>
            <a:ext cx="274320" cy="2743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5400000">
            <a:off x="3115820" y="3429000"/>
            <a:ext cx="274320" cy="2743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016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1: </a:t>
            </a:r>
            <a:r>
              <a:rPr lang="en-US" dirty="0" smtClean="0">
                <a:solidFill>
                  <a:schemeClr val="accent1">
                    <a:lumMod val="75000"/>
                  </a:schemeClr>
                </a:solidFill>
              </a:rPr>
              <a:t>Survey Builder</a:t>
            </a:r>
            <a:r>
              <a:rPr lang="en-US" dirty="0" smtClean="0"/>
              <a:t> + Approved Methods table</a:t>
            </a:r>
            <a:endParaRPr lang="en-US" dirty="0"/>
          </a:p>
        </p:txBody>
      </p:sp>
      <p:pic>
        <p:nvPicPr>
          <p:cNvPr id="4" name="Content Placeholder 3"/>
          <p:cNvPicPr>
            <a:picLocks noGrp="1" noChangeAspect="1"/>
          </p:cNvPicPr>
          <p:nvPr>
            <p:ph idx="1"/>
          </p:nvPr>
        </p:nvPicPr>
        <p:blipFill rotWithShape="1">
          <a:blip r:embed="rId3"/>
          <a:srcRect r="9119" b="38743"/>
          <a:stretch/>
        </p:blipFill>
        <p:spPr>
          <a:xfrm>
            <a:off x="838200" y="1887865"/>
            <a:ext cx="9556630" cy="2589244"/>
          </a:xfrm>
          <a:prstGeom prst="rect">
            <a:avLst/>
          </a:prstGeom>
        </p:spPr>
      </p:pic>
      <p:sp>
        <p:nvSpPr>
          <p:cNvPr id="25" name="Rectangle 24"/>
          <p:cNvSpPr/>
          <p:nvPr/>
        </p:nvSpPr>
        <p:spPr>
          <a:xfrm>
            <a:off x="1174085" y="2440250"/>
            <a:ext cx="9319812" cy="418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28499" y="4043373"/>
            <a:ext cx="1236090" cy="261610"/>
          </a:xfrm>
          <a:prstGeom prst="rect">
            <a:avLst/>
          </a:prstGeom>
          <a:solidFill>
            <a:schemeClr val="bg1"/>
          </a:solidFill>
          <a:ln>
            <a:noFill/>
          </a:ln>
          <a:effectLst/>
        </p:spPr>
        <p:txBody>
          <a:bodyPr wrap="square" rtlCol="0">
            <a:spAutoFit/>
          </a:bodyPr>
          <a:lstStyle/>
          <a:p>
            <a:r>
              <a:rPr lang="en-US" sz="1050" i="1" u="sng" dirty="0" err="1" smtClean="0">
                <a:solidFill>
                  <a:schemeClr val="accent1">
                    <a:lumMod val="75000"/>
                  </a:schemeClr>
                </a:solidFill>
              </a:rPr>
              <a:t>Agrilus</a:t>
            </a:r>
            <a:r>
              <a:rPr lang="en-US" sz="1050" i="1" u="sng" dirty="0" smtClean="0">
                <a:solidFill>
                  <a:schemeClr val="accent1">
                    <a:lumMod val="75000"/>
                  </a:schemeClr>
                </a:solidFill>
              </a:rPr>
              <a:t> </a:t>
            </a:r>
            <a:r>
              <a:rPr lang="en-US" sz="1050" i="1" u="sng" dirty="0" err="1" smtClean="0">
                <a:solidFill>
                  <a:schemeClr val="accent1">
                    <a:lumMod val="75000"/>
                  </a:schemeClr>
                </a:solidFill>
              </a:rPr>
              <a:t>biguttatus</a:t>
            </a:r>
            <a:endParaRPr lang="en-US" sz="1050" i="1" u="sng" dirty="0">
              <a:solidFill>
                <a:schemeClr val="accent1">
                  <a:lumMod val="75000"/>
                </a:schemeClr>
              </a:solidFill>
            </a:endParaRPr>
          </a:p>
        </p:txBody>
      </p:sp>
      <p:sp>
        <p:nvSpPr>
          <p:cNvPr id="45" name="TextBox 44"/>
          <p:cNvSpPr txBox="1"/>
          <p:nvPr/>
        </p:nvSpPr>
        <p:spPr>
          <a:xfrm>
            <a:off x="6069687" y="3610570"/>
            <a:ext cx="1818682" cy="246221"/>
          </a:xfrm>
          <a:prstGeom prst="rect">
            <a:avLst/>
          </a:prstGeom>
          <a:solidFill>
            <a:schemeClr val="bg1"/>
          </a:solidFill>
        </p:spPr>
        <p:txBody>
          <a:bodyPr wrap="square" rtlCol="0">
            <a:spAutoFit/>
          </a:bodyPr>
          <a:lstStyle/>
          <a:p>
            <a:r>
              <a:rPr lang="en-US" sz="1000" b="1" u="sng" dirty="0" smtClean="0"/>
              <a:t>Survey Name</a:t>
            </a:r>
            <a:endParaRPr lang="en-US" sz="1000" b="1" u="sng" dirty="0"/>
          </a:p>
        </p:txBody>
      </p:sp>
      <p:sp>
        <p:nvSpPr>
          <p:cNvPr id="47" name="TextBox 46"/>
          <p:cNvSpPr txBox="1"/>
          <p:nvPr/>
        </p:nvSpPr>
        <p:spPr>
          <a:xfrm>
            <a:off x="1056569" y="3828071"/>
            <a:ext cx="282103" cy="276999"/>
          </a:xfrm>
          <a:prstGeom prst="rect">
            <a:avLst/>
          </a:prstGeom>
          <a:solidFill>
            <a:schemeClr val="bg2">
              <a:lumMod val="90000"/>
            </a:schemeClr>
          </a:solidFill>
        </p:spPr>
        <p:txBody>
          <a:bodyPr wrap="square" rtlCol="0">
            <a:spAutoFit/>
          </a:bodyPr>
          <a:lstStyle/>
          <a:p>
            <a:r>
              <a:rPr lang="en-US" sz="1200" b="1" dirty="0" smtClean="0">
                <a:sym typeface="Symbol" panose="05050102010706020507" pitchFamily="18" charset="2"/>
              </a:rPr>
              <a:t></a:t>
            </a:r>
            <a:endParaRPr lang="en-US" sz="1000" b="1" dirty="0"/>
          </a:p>
        </p:txBody>
      </p:sp>
      <p:sp>
        <p:nvSpPr>
          <p:cNvPr id="46" name="TextBox 45"/>
          <p:cNvSpPr txBox="1"/>
          <p:nvPr/>
        </p:nvSpPr>
        <p:spPr>
          <a:xfrm>
            <a:off x="970734" y="3625027"/>
            <a:ext cx="594189" cy="246221"/>
          </a:xfrm>
          <a:prstGeom prst="rect">
            <a:avLst/>
          </a:prstGeom>
          <a:solidFill>
            <a:schemeClr val="bg1"/>
          </a:solidFill>
        </p:spPr>
        <p:txBody>
          <a:bodyPr wrap="square" rtlCol="0">
            <a:spAutoFit/>
          </a:bodyPr>
          <a:lstStyle/>
          <a:p>
            <a:r>
              <a:rPr lang="en-US" sz="1000" b="1" u="sng" dirty="0" smtClean="0"/>
              <a:t>Select</a:t>
            </a:r>
            <a:endParaRPr lang="en-US" sz="1000" b="1" u="sng" dirty="0"/>
          </a:p>
        </p:txBody>
      </p:sp>
      <p:sp>
        <p:nvSpPr>
          <p:cNvPr id="48" name="TextBox 47"/>
          <p:cNvSpPr txBox="1"/>
          <p:nvPr/>
        </p:nvSpPr>
        <p:spPr>
          <a:xfrm>
            <a:off x="1056569" y="4044299"/>
            <a:ext cx="282103" cy="276999"/>
          </a:xfrm>
          <a:prstGeom prst="rect">
            <a:avLst/>
          </a:prstGeom>
          <a:solidFill>
            <a:schemeClr val="bg1"/>
          </a:solidFill>
        </p:spPr>
        <p:txBody>
          <a:bodyPr wrap="square" rtlCol="0">
            <a:spAutoFit/>
          </a:bodyPr>
          <a:lstStyle/>
          <a:p>
            <a:r>
              <a:rPr lang="en-US" sz="1200" b="1" dirty="0" smtClean="0">
                <a:sym typeface="Symbol" panose="05050102010706020507" pitchFamily="18" charset="2"/>
              </a:rPr>
              <a:t></a:t>
            </a:r>
            <a:endParaRPr lang="en-US" sz="1000" b="1" dirty="0"/>
          </a:p>
        </p:txBody>
      </p:sp>
      <p:sp>
        <p:nvSpPr>
          <p:cNvPr id="14" name="TextBox 13"/>
          <p:cNvSpPr txBox="1"/>
          <p:nvPr/>
        </p:nvSpPr>
        <p:spPr>
          <a:xfrm>
            <a:off x="7283802" y="2917967"/>
            <a:ext cx="809375" cy="246221"/>
          </a:xfrm>
          <a:prstGeom prst="rect">
            <a:avLst/>
          </a:prstGeom>
          <a:solidFill>
            <a:schemeClr val="bg2"/>
          </a:solidFill>
          <a:scene3d>
            <a:camera prst="orthographicFront"/>
            <a:lightRig rig="threePt" dir="t"/>
          </a:scene3d>
          <a:sp3d>
            <a:bevelT/>
          </a:sp3d>
        </p:spPr>
        <p:txBody>
          <a:bodyPr wrap="square" rtlCol="0">
            <a:spAutoFit/>
          </a:bodyPr>
          <a:lstStyle/>
          <a:p>
            <a:r>
              <a:rPr lang="en-US" sz="1000" b="1" dirty="0" smtClean="0"/>
              <a:t>Add to Cart</a:t>
            </a:r>
            <a:endParaRPr lang="en-US" sz="1000" b="1" dirty="0"/>
          </a:p>
        </p:txBody>
      </p:sp>
      <p:sp>
        <p:nvSpPr>
          <p:cNvPr id="39" name="TextBox 38"/>
          <p:cNvSpPr txBox="1"/>
          <p:nvPr/>
        </p:nvSpPr>
        <p:spPr>
          <a:xfrm>
            <a:off x="7839118" y="3621667"/>
            <a:ext cx="1455252" cy="246221"/>
          </a:xfrm>
          <a:prstGeom prst="rect">
            <a:avLst/>
          </a:prstGeom>
          <a:solidFill>
            <a:schemeClr val="bg1"/>
          </a:solidFill>
        </p:spPr>
        <p:txBody>
          <a:bodyPr wrap="square" rtlCol="0">
            <a:spAutoFit/>
          </a:bodyPr>
          <a:lstStyle/>
          <a:p>
            <a:r>
              <a:rPr lang="en-US" sz="1000" b="1" u="sng" dirty="0" smtClean="0"/>
              <a:t>Survey Method</a:t>
            </a:r>
            <a:endParaRPr lang="en-US" sz="1000" b="1" u="sng" dirty="0"/>
          </a:p>
        </p:txBody>
      </p:sp>
      <p:sp>
        <p:nvSpPr>
          <p:cNvPr id="40" name="TextBox 39"/>
          <p:cNvSpPr txBox="1"/>
          <p:nvPr/>
        </p:nvSpPr>
        <p:spPr>
          <a:xfrm>
            <a:off x="9277849" y="3593192"/>
            <a:ext cx="1455252" cy="246221"/>
          </a:xfrm>
          <a:prstGeom prst="rect">
            <a:avLst/>
          </a:prstGeom>
          <a:solidFill>
            <a:schemeClr val="bg1"/>
          </a:solidFill>
        </p:spPr>
        <p:txBody>
          <a:bodyPr wrap="square" rtlCol="0">
            <a:spAutoFit/>
          </a:bodyPr>
          <a:lstStyle/>
          <a:p>
            <a:r>
              <a:rPr lang="en-US" sz="1000" b="1" u="sng" dirty="0" smtClean="0"/>
              <a:t>ID/Diagnostics</a:t>
            </a:r>
            <a:endParaRPr lang="en-US" sz="1000" b="1" u="sng" dirty="0"/>
          </a:p>
        </p:txBody>
      </p:sp>
      <p:grpSp>
        <p:nvGrpSpPr>
          <p:cNvPr id="10" name="Group 9"/>
          <p:cNvGrpSpPr/>
          <p:nvPr/>
        </p:nvGrpSpPr>
        <p:grpSpPr>
          <a:xfrm>
            <a:off x="978429" y="2077970"/>
            <a:ext cx="9258326" cy="857908"/>
            <a:chOff x="978429" y="2077970"/>
            <a:chExt cx="9258326" cy="857908"/>
          </a:xfrm>
        </p:grpSpPr>
        <p:sp>
          <p:nvSpPr>
            <p:cNvPr id="7" name="TextBox 6"/>
            <p:cNvSpPr txBox="1"/>
            <p:nvPr/>
          </p:nvSpPr>
          <p:spPr>
            <a:xfrm>
              <a:off x="7739336" y="2077970"/>
              <a:ext cx="1108747" cy="230832"/>
            </a:xfrm>
            <a:prstGeom prst="rect">
              <a:avLst/>
            </a:prstGeom>
            <a:noFill/>
          </p:spPr>
          <p:txBody>
            <a:bodyPr wrap="square" rtlCol="0">
              <a:spAutoFit/>
            </a:bodyPr>
            <a:lstStyle/>
            <a:p>
              <a:r>
                <a:rPr lang="en-US" sz="900" b="1" dirty="0" smtClean="0"/>
                <a:t>Climate suitability:</a:t>
              </a:r>
              <a:endParaRPr lang="en-US" sz="900" b="1" dirty="0"/>
            </a:p>
          </p:txBody>
        </p:sp>
        <p:sp>
          <p:nvSpPr>
            <p:cNvPr id="8" name="Rectangle 7"/>
            <p:cNvSpPr/>
            <p:nvPr/>
          </p:nvSpPr>
          <p:spPr>
            <a:xfrm>
              <a:off x="8739728" y="2098409"/>
              <a:ext cx="1497027"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0135751" y="2165430"/>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3710" y="2085108"/>
              <a:ext cx="930584" cy="230832"/>
            </a:xfrm>
            <a:prstGeom prst="rect">
              <a:avLst/>
            </a:prstGeom>
            <a:solidFill>
              <a:schemeClr val="bg1"/>
            </a:solidFill>
          </p:spPr>
          <p:txBody>
            <a:bodyPr wrap="square" rtlCol="0">
              <a:spAutoFit/>
            </a:bodyPr>
            <a:lstStyle/>
            <a:p>
              <a:r>
                <a:rPr lang="en-US" sz="900" b="1" dirty="0" smtClean="0"/>
                <a:t>Survey Name:</a:t>
              </a:r>
              <a:endParaRPr lang="en-US" sz="900" b="1" dirty="0"/>
            </a:p>
          </p:txBody>
        </p:sp>
        <p:sp>
          <p:nvSpPr>
            <p:cNvPr id="6" name="Rectangle 5"/>
            <p:cNvSpPr/>
            <p:nvPr/>
          </p:nvSpPr>
          <p:spPr>
            <a:xfrm>
              <a:off x="1978110" y="2105547"/>
              <a:ext cx="1019597" cy="210393"/>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flipV="1">
              <a:off x="2895652" y="2170527"/>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42466" y="2095556"/>
              <a:ext cx="586640" cy="230832"/>
            </a:xfrm>
            <a:prstGeom prst="rect">
              <a:avLst/>
            </a:prstGeom>
            <a:noFill/>
          </p:spPr>
          <p:txBody>
            <a:bodyPr wrap="square" rtlCol="0">
              <a:spAutoFit/>
            </a:bodyPr>
            <a:lstStyle/>
            <a:p>
              <a:r>
                <a:rPr lang="en-US" sz="900" b="1" dirty="0" smtClean="0"/>
                <a:t>Host(s):</a:t>
              </a:r>
              <a:endParaRPr lang="en-US" sz="900" b="1" dirty="0"/>
            </a:p>
          </p:txBody>
        </p:sp>
        <p:sp>
          <p:nvSpPr>
            <p:cNvPr id="12" name="Rectangle 11"/>
            <p:cNvSpPr/>
            <p:nvPr/>
          </p:nvSpPr>
          <p:spPr>
            <a:xfrm>
              <a:off x="4444044" y="2115995"/>
              <a:ext cx="1019597"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81310" y="2115995"/>
              <a:ext cx="1019597"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94300" y="2115994"/>
              <a:ext cx="1019597"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flipV="1">
              <a:off x="5335705" y="2183015"/>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6475778" y="2175470"/>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flipV="1">
              <a:off x="7587822" y="2175470"/>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174085" y="2705046"/>
              <a:ext cx="779340" cy="230832"/>
            </a:xfrm>
            <a:prstGeom prst="rect">
              <a:avLst/>
            </a:prstGeom>
            <a:solidFill>
              <a:schemeClr val="bg1"/>
            </a:solidFill>
          </p:spPr>
          <p:txBody>
            <a:bodyPr wrap="square" rtlCol="0">
              <a:spAutoFit/>
            </a:bodyPr>
            <a:lstStyle/>
            <a:p>
              <a:r>
                <a:rPr lang="en-US" sz="900" b="1" dirty="0" smtClean="0"/>
                <a:t>Pest Name:</a:t>
              </a:r>
              <a:endParaRPr lang="en-US" sz="900" b="1" dirty="0"/>
            </a:p>
          </p:txBody>
        </p:sp>
        <p:sp>
          <p:nvSpPr>
            <p:cNvPr id="35" name="Rectangle 34"/>
            <p:cNvSpPr/>
            <p:nvPr/>
          </p:nvSpPr>
          <p:spPr>
            <a:xfrm>
              <a:off x="1887757" y="2725485"/>
              <a:ext cx="1518249" cy="210393"/>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78429" y="2393131"/>
              <a:ext cx="1068115" cy="230832"/>
            </a:xfrm>
            <a:prstGeom prst="rect">
              <a:avLst/>
            </a:prstGeom>
            <a:noFill/>
          </p:spPr>
          <p:txBody>
            <a:bodyPr wrap="square" rtlCol="0">
              <a:spAutoFit/>
            </a:bodyPr>
            <a:lstStyle/>
            <a:p>
              <a:r>
                <a:rPr lang="en-US" sz="900" b="1" dirty="0" smtClean="0"/>
                <a:t>Survey Method:</a:t>
              </a:r>
              <a:endParaRPr lang="en-US" sz="900" b="1" dirty="0"/>
            </a:p>
          </p:txBody>
        </p:sp>
        <p:sp>
          <p:nvSpPr>
            <p:cNvPr id="43" name="Rectangle 42"/>
            <p:cNvSpPr/>
            <p:nvPr/>
          </p:nvSpPr>
          <p:spPr>
            <a:xfrm>
              <a:off x="1892989" y="2413570"/>
              <a:ext cx="1409048"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flipV="1">
              <a:off x="3201033" y="2480591"/>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215335" y="2411209"/>
              <a:ext cx="930584" cy="230832"/>
            </a:xfrm>
            <a:prstGeom prst="rect">
              <a:avLst/>
            </a:prstGeom>
            <a:noFill/>
          </p:spPr>
          <p:txBody>
            <a:bodyPr wrap="square" rtlCol="0">
              <a:spAutoFit/>
            </a:bodyPr>
            <a:lstStyle/>
            <a:p>
              <a:r>
                <a:rPr lang="en-US" sz="900" b="1" dirty="0" smtClean="0"/>
                <a:t>Tra</a:t>
              </a:r>
              <a:r>
                <a:rPr lang="en-US" sz="900" b="1" dirty="0"/>
                <a:t>p</a:t>
              </a:r>
              <a:r>
                <a:rPr lang="en-US" sz="900" b="1" dirty="0" smtClean="0"/>
                <a:t>:</a:t>
              </a:r>
              <a:endParaRPr lang="en-US" sz="900" b="1" dirty="0"/>
            </a:p>
          </p:txBody>
        </p:sp>
        <p:sp>
          <p:nvSpPr>
            <p:cNvPr id="51" name="Rectangle 50"/>
            <p:cNvSpPr/>
            <p:nvPr/>
          </p:nvSpPr>
          <p:spPr>
            <a:xfrm>
              <a:off x="6636121" y="2431648"/>
              <a:ext cx="1497027"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flipV="1">
              <a:off x="8032144" y="2498669"/>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305082" y="2419811"/>
              <a:ext cx="930584" cy="230832"/>
            </a:xfrm>
            <a:prstGeom prst="rect">
              <a:avLst/>
            </a:prstGeom>
            <a:noFill/>
          </p:spPr>
          <p:txBody>
            <a:bodyPr wrap="square" rtlCol="0">
              <a:spAutoFit/>
            </a:bodyPr>
            <a:lstStyle/>
            <a:p>
              <a:r>
                <a:rPr lang="en-US" sz="900" b="1" dirty="0" smtClean="0"/>
                <a:t>Lure:</a:t>
              </a:r>
              <a:endParaRPr lang="en-US" sz="900" b="1" dirty="0"/>
            </a:p>
          </p:txBody>
        </p:sp>
        <p:sp>
          <p:nvSpPr>
            <p:cNvPr id="55" name="Rectangle 54"/>
            <p:cNvSpPr/>
            <p:nvPr/>
          </p:nvSpPr>
          <p:spPr>
            <a:xfrm>
              <a:off x="8725868" y="2440250"/>
              <a:ext cx="1497027"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flipV="1">
              <a:off x="10121891" y="2507271"/>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356073" y="2408908"/>
              <a:ext cx="1329515" cy="230832"/>
            </a:xfrm>
            <a:prstGeom prst="rect">
              <a:avLst/>
            </a:prstGeom>
            <a:noFill/>
          </p:spPr>
          <p:txBody>
            <a:bodyPr wrap="square" rtlCol="0">
              <a:spAutoFit/>
            </a:bodyPr>
            <a:lstStyle/>
            <a:p>
              <a:r>
                <a:rPr lang="en-US" sz="900" b="1" dirty="0" smtClean="0"/>
                <a:t>ID/Diagnostic Method:</a:t>
              </a:r>
              <a:endParaRPr lang="en-US" sz="900" b="1" dirty="0"/>
            </a:p>
          </p:txBody>
        </p:sp>
        <p:sp>
          <p:nvSpPr>
            <p:cNvPr id="59" name="Rectangle 58"/>
            <p:cNvSpPr/>
            <p:nvPr/>
          </p:nvSpPr>
          <p:spPr>
            <a:xfrm>
              <a:off x="4566537" y="2429347"/>
              <a:ext cx="1409048" cy="210393"/>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flipV="1">
              <a:off x="5874581" y="2496368"/>
              <a:ext cx="45981" cy="457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4"/>
          <a:stretch>
            <a:fillRect/>
          </a:stretch>
        </p:blipFill>
        <p:spPr>
          <a:xfrm>
            <a:off x="853911" y="4916536"/>
            <a:ext cx="9906000" cy="1876425"/>
          </a:xfrm>
          <a:prstGeom prst="rect">
            <a:avLst/>
          </a:prstGeom>
        </p:spPr>
      </p:pic>
      <p:sp>
        <p:nvSpPr>
          <p:cNvPr id="28" name="TextBox 27"/>
          <p:cNvSpPr txBox="1"/>
          <p:nvPr/>
        </p:nvSpPr>
        <p:spPr>
          <a:xfrm>
            <a:off x="725258" y="4625835"/>
            <a:ext cx="776585" cy="400110"/>
          </a:xfrm>
          <a:prstGeom prst="rect">
            <a:avLst/>
          </a:prstGeom>
          <a:noFill/>
        </p:spPr>
        <p:txBody>
          <a:bodyPr wrap="square" rtlCol="0">
            <a:spAutoFit/>
          </a:bodyPr>
          <a:lstStyle/>
          <a:p>
            <a:r>
              <a:rPr lang="en-US" sz="2000" u="sng" dirty="0" smtClean="0"/>
              <a:t>Cart</a:t>
            </a:r>
            <a:endParaRPr lang="en-US" sz="2000" u="sng" dirty="0"/>
          </a:p>
        </p:txBody>
      </p:sp>
    </p:spTree>
    <p:extLst>
      <p:ext uri="{BB962C8B-B14F-4D97-AF65-F5344CB8AC3E}">
        <p14:creationId xmlns:p14="http://schemas.microsoft.com/office/powerpoint/2010/main" val="2503004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Prototype 2: </a:t>
            </a:r>
            <a:r>
              <a:rPr lang="en-US" dirty="0">
                <a:solidFill>
                  <a:schemeClr val="accent1">
                    <a:lumMod val="75000"/>
                  </a:schemeClr>
                </a:solidFill>
              </a:rPr>
              <a:t>Survey Builder </a:t>
            </a:r>
            <a:r>
              <a:rPr lang="en-US" dirty="0" smtClean="0"/>
              <a:t>within Survey Planning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4967" y="1172124"/>
            <a:ext cx="7346106" cy="5353553"/>
          </a:xfrm>
        </p:spPr>
      </p:pic>
    </p:spTree>
    <p:extLst>
      <p:ext uri="{BB962C8B-B14F-4D97-AF65-F5344CB8AC3E}">
        <p14:creationId xmlns:p14="http://schemas.microsoft.com/office/powerpoint/2010/main" val="3776680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p>
            <a:r>
              <a:rPr lang="en-US" dirty="0" smtClean="0">
                <a:solidFill>
                  <a:schemeClr val="accent6">
                    <a:lumMod val="75000"/>
                  </a:schemeClr>
                </a:solidFill>
              </a:rPr>
              <a:t>Survey Summary Form</a:t>
            </a:r>
            <a:endParaRPr lang="en-US" dirty="0"/>
          </a:p>
        </p:txBody>
      </p:sp>
      <p:pic>
        <p:nvPicPr>
          <p:cNvPr id="6" name="Content Placeholder 3"/>
          <p:cNvPicPr>
            <a:picLocks noGrp="1" noChangeAspect="1"/>
          </p:cNvPicPr>
          <p:nvPr>
            <p:ph idx="1"/>
          </p:nvPr>
        </p:nvPicPr>
        <p:blipFill>
          <a:blip r:embed="rId3"/>
          <a:stretch>
            <a:fillRect/>
          </a:stretch>
        </p:blipFill>
        <p:spPr>
          <a:xfrm>
            <a:off x="838200" y="1558166"/>
            <a:ext cx="10515600" cy="3134457"/>
          </a:xfrm>
          <a:prstGeom prst="rect">
            <a:avLst/>
          </a:prstGeom>
        </p:spPr>
      </p:pic>
      <p:grpSp>
        <p:nvGrpSpPr>
          <p:cNvPr id="11" name="Group 10"/>
          <p:cNvGrpSpPr/>
          <p:nvPr/>
        </p:nvGrpSpPr>
        <p:grpSpPr>
          <a:xfrm>
            <a:off x="3958759" y="2699063"/>
            <a:ext cx="4928997" cy="4067498"/>
            <a:chOff x="3958759" y="2699063"/>
            <a:chExt cx="4928997" cy="4067498"/>
          </a:xfrm>
        </p:grpSpPr>
        <p:grpSp>
          <p:nvGrpSpPr>
            <p:cNvPr id="4" name="Group 3"/>
            <p:cNvGrpSpPr/>
            <p:nvPr/>
          </p:nvGrpSpPr>
          <p:grpSpPr>
            <a:xfrm>
              <a:off x="3958759" y="2699063"/>
              <a:ext cx="4928997" cy="4067498"/>
              <a:chOff x="3958759" y="2699063"/>
              <a:chExt cx="4928997" cy="4067498"/>
            </a:xfrm>
          </p:grpSpPr>
          <p:pic>
            <p:nvPicPr>
              <p:cNvPr id="5" name="Picture 4"/>
              <p:cNvPicPr>
                <a:picLocks noChangeAspect="1"/>
              </p:cNvPicPr>
              <p:nvPr/>
            </p:nvPicPr>
            <p:blipFill rotWithShape="1">
              <a:blip r:embed="rId4"/>
              <a:srcRect b="26672"/>
              <a:stretch/>
            </p:blipFill>
            <p:spPr>
              <a:xfrm>
                <a:off x="3958759" y="3029379"/>
                <a:ext cx="4928997" cy="3737182"/>
              </a:xfrm>
              <a:prstGeom prst="rect">
                <a:avLst/>
              </a:prstGeom>
            </p:spPr>
          </p:pic>
          <p:sp>
            <p:nvSpPr>
              <p:cNvPr id="3" name="TextBox 2"/>
              <p:cNvSpPr txBox="1"/>
              <p:nvPr/>
            </p:nvSpPr>
            <p:spPr>
              <a:xfrm>
                <a:off x="6602933" y="2699063"/>
                <a:ext cx="1145406" cy="369332"/>
              </a:xfrm>
              <a:prstGeom prst="rect">
                <a:avLst/>
              </a:prstGeom>
              <a:solidFill>
                <a:schemeClr val="bg1"/>
              </a:solidFill>
            </p:spPr>
            <p:txBody>
              <a:bodyPr wrap="square" rtlCol="0">
                <a:spAutoFit/>
              </a:bodyPr>
              <a:lstStyle/>
              <a:p>
                <a:r>
                  <a:rPr lang="en-US" dirty="0" smtClean="0"/>
                  <a:t>$0</a:t>
                </a:r>
                <a:endParaRPr lang="en-US" dirty="0"/>
              </a:p>
            </p:txBody>
          </p:sp>
        </p:grpSp>
        <p:sp>
          <p:nvSpPr>
            <p:cNvPr id="10" name="Rectangle 9"/>
            <p:cNvSpPr/>
            <p:nvPr/>
          </p:nvSpPr>
          <p:spPr>
            <a:xfrm>
              <a:off x="8046720" y="2952377"/>
              <a:ext cx="841036" cy="2380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706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347" y="1440611"/>
            <a:ext cx="11007306" cy="1656272"/>
          </a:xfrm>
        </p:spPr>
        <p:txBody>
          <a:bodyPr>
            <a:normAutofit fontScale="90000"/>
          </a:bodyPr>
          <a:lstStyle/>
          <a:p>
            <a:r>
              <a:rPr lang="en-US" sz="6600" dirty="0" smtClean="0"/>
              <a:t>Approved Methods for Pest Surveillance</a:t>
            </a:r>
            <a:endParaRPr lang="en-US" sz="6600" b="1" dirty="0"/>
          </a:p>
        </p:txBody>
      </p:sp>
      <p:pic>
        <p:nvPicPr>
          <p:cNvPr id="4" name="Picture 3"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150"/>
          <a:stretch/>
        </p:blipFill>
        <p:spPr>
          <a:xfrm>
            <a:off x="4442878" y="3981088"/>
            <a:ext cx="3306244" cy="2425368"/>
          </a:xfrm>
          <a:prstGeom prst="rect">
            <a:avLst/>
          </a:prstGeom>
        </p:spPr>
      </p:pic>
      <p:sp>
        <p:nvSpPr>
          <p:cNvPr id="6" name="Subtitle 4"/>
          <p:cNvSpPr>
            <a:spLocks noGrp="1"/>
          </p:cNvSpPr>
          <p:nvPr>
            <p:ph type="subTitle" idx="1"/>
          </p:nvPr>
        </p:nvSpPr>
        <p:spPr>
          <a:xfrm>
            <a:off x="1905000" y="3153130"/>
            <a:ext cx="8382000" cy="677370"/>
          </a:xfrm>
        </p:spPr>
        <p:txBody>
          <a:bodyPr numCol="1" anchor="ctr">
            <a:normAutofit/>
          </a:bodyPr>
          <a:lstStyle/>
          <a:p>
            <a:r>
              <a:rPr lang="en-US" sz="3600" dirty="0" smtClean="0">
                <a:solidFill>
                  <a:schemeClr val="tx2"/>
                </a:solidFill>
              </a:rPr>
              <a:t>2020 </a:t>
            </a:r>
            <a:r>
              <a:rPr lang="en-US" sz="3600" dirty="0">
                <a:solidFill>
                  <a:schemeClr val="tx2"/>
                </a:solidFill>
              </a:rPr>
              <a:t>&amp; </a:t>
            </a:r>
            <a:r>
              <a:rPr lang="en-US" sz="3600" dirty="0" smtClean="0">
                <a:solidFill>
                  <a:schemeClr val="tx2"/>
                </a:solidFill>
              </a:rPr>
              <a:t>2021</a:t>
            </a:r>
            <a:endParaRPr lang="en-US" sz="3600" dirty="0">
              <a:solidFill>
                <a:schemeClr val="tx2"/>
              </a:solidFill>
            </a:endParaRPr>
          </a:p>
        </p:txBody>
      </p:sp>
    </p:spTree>
    <p:extLst>
      <p:ext uri="{BB962C8B-B14F-4D97-AF65-F5344CB8AC3E}">
        <p14:creationId xmlns:p14="http://schemas.microsoft.com/office/powerpoint/2010/main" val="3186591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Hymenoscyphus</a:t>
            </a:r>
            <a:r>
              <a:rPr lang="en-US" i="1" dirty="0"/>
              <a:t> </a:t>
            </a:r>
            <a:r>
              <a:rPr lang="en-US" i="1" dirty="0" err="1" smtClean="0"/>
              <a:t>fraxineus</a:t>
            </a:r>
            <a:r>
              <a:rPr lang="en-US" i="1" dirty="0" smtClean="0"/>
              <a:t> </a:t>
            </a:r>
            <a:r>
              <a:rPr lang="en-US" dirty="0" smtClean="0"/>
              <a:t>(ash dieback)</a:t>
            </a:r>
            <a:endParaRPr lang="en-US" i="1" dirty="0"/>
          </a:p>
        </p:txBody>
      </p:sp>
      <p:sp>
        <p:nvSpPr>
          <p:cNvPr id="3" name="Content Placeholder 2"/>
          <p:cNvSpPr>
            <a:spLocks noGrp="1"/>
          </p:cNvSpPr>
          <p:nvPr>
            <p:ph idx="1"/>
          </p:nvPr>
        </p:nvSpPr>
        <p:spPr/>
        <p:txBody>
          <a:bodyPr>
            <a:normAutofit/>
          </a:bodyPr>
          <a:lstStyle/>
          <a:p>
            <a:r>
              <a:rPr lang="en-US" dirty="0" smtClean="0"/>
              <a:t>*2021*</a:t>
            </a:r>
          </a:p>
          <a:p>
            <a:endParaRPr lang="en-US" dirty="0"/>
          </a:p>
          <a:p>
            <a:r>
              <a:rPr lang="en-US" dirty="0" smtClean="0"/>
              <a:t>Key Diagnostics: Molecular</a:t>
            </a:r>
          </a:p>
          <a:p>
            <a:pPr lvl="1"/>
            <a:r>
              <a:rPr lang="en-US" b="1" dirty="0" smtClean="0"/>
              <a:t>Screening: </a:t>
            </a:r>
            <a:r>
              <a:rPr lang="en-US" dirty="0"/>
              <a:t>Loop-mediated isothermal </a:t>
            </a:r>
            <a:r>
              <a:rPr lang="en-US" dirty="0" smtClean="0"/>
              <a:t>amplification (LAMP)</a:t>
            </a:r>
          </a:p>
          <a:p>
            <a:pPr lvl="1"/>
            <a:r>
              <a:rPr lang="en-US" b="1" dirty="0" smtClean="0"/>
              <a:t>Confirmation: </a:t>
            </a:r>
            <a:r>
              <a:rPr lang="en-US" dirty="0" smtClean="0"/>
              <a:t>real-time PCR and conventional PCR</a:t>
            </a:r>
          </a:p>
        </p:txBody>
      </p:sp>
      <p:pic>
        <p:nvPicPr>
          <p:cNvPr id="4" name="Picture 3"/>
          <p:cNvPicPr>
            <a:picLocks noChangeAspect="1"/>
          </p:cNvPicPr>
          <p:nvPr/>
        </p:nvPicPr>
        <p:blipFill>
          <a:blip r:embed="rId2"/>
          <a:stretch>
            <a:fillRect/>
          </a:stretch>
        </p:blipFill>
        <p:spPr>
          <a:xfrm>
            <a:off x="8751495" y="4157285"/>
            <a:ext cx="3371850" cy="2581275"/>
          </a:xfrm>
          <a:prstGeom prst="rect">
            <a:avLst/>
          </a:prstGeom>
        </p:spPr>
      </p:pic>
    </p:spTree>
    <p:extLst>
      <p:ext uri="{BB962C8B-B14F-4D97-AF65-F5344CB8AC3E}">
        <p14:creationId xmlns:p14="http://schemas.microsoft.com/office/powerpoint/2010/main" val="3183766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Peronosclerospora</a:t>
            </a:r>
            <a:r>
              <a:rPr lang="en-US" i="1" dirty="0"/>
              <a:t> </a:t>
            </a:r>
            <a:r>
              <a:rPr lang="en-US" i="1" dirty="0" err="1"/>
              <a:t>philippinensis</a:t>
            </a:r>
            <a:r>
              <a:rPr lang="en-US" i="1" dirty="0"/>
              <a:t> </a:t>
            </a:r>
            <a:r>
              <a:rPr lang="en-US" dirty="0" smtClean="0"/>
              <a:t>(Philippine downy mildew)</a:t>
            </a:r>
            <a:endParaRPr lang="en-US" i="1" dirty="0"/>
          </a:p>
        </p:txBody>
      </p:sp>
      <p:sp>
        <p:nvSpPr>
          <p:cNvPr id="3" name="Content Placeholder 2"/>
          <p:cNvSpPr>
            <a:spLocks noGrp="1"/>
          </p:cNvSpPr>
          <p:nvPr>
            <p:ph idx="1"/>
          </p:nvPr>
        </p:nvSpPr>
        <p:spPr/>
        <p:txBody>
          <a:bodyPr/>
          <a:lstStyle/>
          <a:p>
            <a:r>
              <a:rPr lang="en-US" dirty="0" smtClean="0"/>
              <a:t>*2021*</a:t>
            </a:r>
          </a:p>
          <a:p>
            <a:endParaRPr lang="en-US" dirty="0"/>
          </a:p>
          <a:p>
            <a:r>
              <a:rPr lang="en-US" dirty="0" smtClean="0"/>
              <a:t>Key Diagnostics: Molecular</a:t>
            </a:r>
          </a:p>
          <a:p>
            <a:pPr lvl="1"/>
            <a:r>
              <a:rPr lang="en-US" b="1" dirty="0" smtClean="0"/>
              <a:t>Screening: </a:t>
            </a:r>
            <a:r>
              <a:rPr lang="en-US" dirty="0" smtClean="0"/>
              <a:t>LAMP </a:t>
            </a:r>
          </a:p>
          <a:p>
            <a:pPr lvl="1"/>
            <a:r>
              <a:rPr lang="en-US" b="1" dirty="0" smtClean="0"/>
              <a:t>Confirmation: </a:t>
            </a:r>
            <a:r>
              <a:rPr lang="en-US" dirty="0" smtClean="0"/>
              <a:t>multiplex conventional PCR</a:t>
            </a:r>
            <a:endParaRPr lang="en-US" dirty="0"/>
          </a:p>
        </p:txBody>
      </p:sp>
    </p:spTree>
    <p:extLst>
      <p:ext uri="{BB962C8B-B14F-4D97-AF65-F5344CB8AC3E}">
        <p14:creationId xmlns:p14="http://schemas.microsoft.com/office/powerpoint/2010/main" val="2875257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Crocidosema</a:t>
            </a:r>
            <a:r>
              <a:rPr lang="en-US" i="1" dirty="0" smtClean="0"/>
              <a:t> </a:t>
            </a:r>
            <a:r>
              <a:rPr lang="en-US" i="1" dirty="0" err="1" smtClean="0"/>
              <a:t>aporema</a:t>
            </a:r>
            <a:r>
              <a:rPr lang="en-US" i="1" dirty="0" smtClean="0"/>
              <a:t> </a:t>
            </a:r>
            <a:r>
              <a:rPr lang="en-US" dirty="0" smtClean="0"/>
              <a:t>(bud borer)</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Current </a:t>
            </a:r>
            <a:r>
              <a:rPr lang="en-US" dirty="0" smtClean="0"/>
              <a:t>AMPS: </a:t>
            </a:r>
          </a:p>
          <a:p>
            <a:pPr lvl="1"/>
            <a:r>
              <a:rPr lang="en-US" dirty="0" smtClean="0"/>
              <a:t>Black </a:t>
            </a:r>
            <a:r>
              <a:rPr lang="en-US" dirty="0"/>
              <a:t>light </a:t>
            </a:r>
            <a:r>
              <a:rPr lang="en-US" dirty="0" smtClean="0"/>
              <a:t>trap or Visual</a:t>
            </a:r>
            <a:endParaRPr lang="en-US" dirty="0"/>
          </a:p>
          <a:p>
            <a:endParaRPr lang="en-US" dirty="0" smtClean="0"/>
          </a:p>
          <a:p>
            <a:r>
              <a:rPr lang="en-US" dirty="0" smtClean="0"/>
              <a:t>Improved survey method available </a:t>
            </a:r>
          </a:p>
          <a:p>
            <a:pPr lvl="1"/>
            <a:r>
              <a:rPr lang="en-US" b="1" dirty="0"/>
              <a:t>Trap: </a:t>
            </a:r>
            <a:r>
              <a:rPr lang="en-US" dirty="0"/>
              <a:t>large plastic delta (any color)</a:t>
            </a:r>
          </a:p>
          <a:p>
            <a:pPr lvl="1"/>
            <a:r>
              <a:rPr lang="en-US" b="1" dirty="0"/>
              <a:t>Lure:</a:t>
            </a:r>
            <a:r>
              <a:rPr lang="en-US" dirty="0"/>
              <a:t> (7Z,9Z)-dodeca-7,9-dien-1-ol and (7Z,9Z)- dodeca-7,9-dienyl acetate </a:t>
            </a:r>
          </a:p>
          <a:p>
            <a:endParaRPr lang="en-US" dirty="0" smtClean="0"/>
          </a:p>
          <a:p>
            <a:r>
              <a:rPr lang="en-US" dirty="0" smtClean="0"/>
              <a:t>Introduce for 2021?</a:t>
            </a:r>
          </a:p>
          <a:p>
            <a:pPr marL="457200" indent="-457200">
              <a:buFont typeface="Arial" panose="020B0604020202020204" pitchFamily="34" charset="0"/>
              <a:buChar char="•"/>
            </a:pPr>
            <a:r>
              <a:rPr lang="en-US" sz="2400" dirty="0" smtClean="0"/>
              <a:t>compounds require custom synthesis ($$$) </a:t>
            </a:r>
          </a:p>
          <a:p>
            <a:pPr marL="457200" indent="-457200">
              <a:buFont typeface="Arial" panose="020B0604020202020204" pitchFamily="34" charset="0"/>
              <a:buChar char="•"/>
            </a:pPr>
            <a:r>
              <a:rPr lang="en-US" sz="2400" dirty="0" smtClean="0"/>
              <a:t>limited storage time (possibly &lt;2yrs) </a:t>
            </a:r>
          </a:p>
          <a:p>
            <a:pPr marL="457200" indent="-457200">
              <a:buFont typeface="Arial" panose="020B0604020202020204" pitchFamily="34" charset="0"/>
              <a:buChar char="•"/>
            </a:pPr>
            <a:r>
              <a:rPr lang="en-US" sz="2400" dirty="0" smtClean="0"/>
              <a:t>Only one state surveying 2017-2020 – visual</a:t>
            </a:r>
          </a:p>
          <a:p>
            <a:pPr marL="457200" indent="-457200">
              <a:buFont typeface="Arial" panose="020B0604020202020204" pitchFamily="34" charset="0"/>
              <a:buChar char="•"/>
            </a:pPr>
            <a:r>
              <a:rPr lang="en-US" sz="2400" dirty="0" smtClean="0"/>
              <a:t>Would more states survey with lure?</a:t>
            </a:r>
            <a:endParaRPr lang="en-US" sz="2400" dirty="0"/>
          </a:p>
        </p:txBody>
      </p:sp>
    </p:spTree>
    <p:extLst>
      <p:ext uri="{BB962C8B-B14F-4D97-AF65-F5344CB8AC3E}">
        <p14:creationId xmlns:p14="http://schemas.microsoft.com/office/powerpoint/2010/main" val="860466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pathogen support</a:t>
            </a:r>
            <a:endParaRPr lang="en-US" dirty="0"/>
          </a:p>
        </p:txBody>
      </p:sp>
      <p:sp>
        <p:nvSpPr>
          <p:cNvPr id="3" name="Content Placeholder 2"/>
          <p:cNvSpPr>
            <a:spLocks noGrp="1"/>
          </p:cNvSpPr>
          <p:nvPr>
            <p:ph idx="1"/>
          </p:nvPr>
        </p:nvSpPr>
        <p:spPr/>
        <p:txBody>
          <a:bodyPr>
            <a:normAutofit lnSpcReduction="10000"/>
          </a:bodyPr>
          <a:lstStyle/>
          <a:p>
            <a:r>
              <a:rPr lang="en-US" dirty="0" smtClean="0"/>
              <a:t>CAPS Pathologist</a:t>
            </a:r>
          </a:p>
          <a:p>
            <a:endParaRPr lang="en-US" dirty="0" smtClean="0"/>
          </a:p>
          <a:p>
            <a:r>
              <a:rPr lang="en-US" dirty="0" smtClean="0"/>
              <a:t>Validation requirements for methods</a:t>
            </a:r>
          </a:p>
          <a:p>
            <a:endParaRPr lang="en-US" dirty="0"/>
          </a:p>
          <a:p>
            <a:endParaRPr lang="en-US" dirty="0" smtClean="0"/>
          </a:p>
          <a:p>
            <a:endParaRPr lang="en-US" dirty="0" smtClean="0"/>
          </a:p>
          <a:p>
            <a:endParaRPr lang="en-US" dirty="0"/>
          </a:p>
          <a:p>
            <a:endParaRPr lang="en-US" dirty="0" smtClean="0"/>
          </a:p>
          <a:p>
            <a:r>
              <a:rPr lang="en-US" dirty="0" smtClean="0"/>
              <a:t>Reviewing commercial kits for screening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80756786"/>
              </p:ext>
            </p:extLst>
          </p:nvPr>
        </p:nvGraphicFramePr>
        <p:xfrm>
          <a:off x="1225176" y="3429000"/>
          <a:ext cx="8128000" cy="2042160"/>
        </p:xfrm>
        <a:graphic>
          <a:graphicData uri="http://schemas.openxmlformats.org/drawingml/2006/table">
            <a:tbl>
              <a:tblPr firstRow="1" bandRow="1">
                <a:tableStyleId>{5940675A-B579-460E-94D1-54222C63F5DA}</a:tableStyleId>
              </a:tblPr>
              <a:tblGrid>
                <a:gridCol w="4064000"/>
                <a:gridCol w="4064000"/>
              </a:tblGrid>
              <a:tr h="370840">
                <a:tc>
                  <a:txBody>
                    <a:bodyPr/>
                    <a:lstStyle/>
                    <a:p>
                      <a:r>
                        <a:rPr lang="en-US" sz="2400" b="1" dirty="0" smtClean="0"/>
                        <a:t>Level</a:t>
                      </a:r>
                      <a:endParaRPr lang="en-US" sz="24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1" dirty="0" smtClean="0"/>
                        <a:t>Purpose</a:t>
                      </a:r>
                      <a:endParaRPr lang="en-US" sz="2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Urgent usage</a:t>
                      </a:r>
                      <a:endParaRPr lang="en-US" sz="20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2 – single lab</a:t>
                      </a:r>
                      <a:r>
                        <a:rPr lang="en-US" sz="2000" baseline="0" dirty="0" smtClean="0"/>
                        <a:t> validation</a:t>
                      </a:r>
                      <a:endParaRPr lang="en-US" sz="20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Specialist use </a:t>
                      </a:r>
                      <a:endParaRPr lang="en-US" sz="20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3 – independent lab</a:t>
                      </a:r>
                      <a:r>
                        <a:rPr lang="en-US" sz="2000" baseline="0" dirty="0" smtClean="0"/>
                        <a:t> validation</a:t>
                      </a:r>
                      <a:endParaRPr lang="en-US" sz="20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Confirmation</a:t>
                      </a:r>
                      <a:endParaRPr lang="en-US" sz="20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 – collaborative study</a:t>
                      </a:r>
                      <a:endParaRPr lang="en-US" sz="20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000" dirty="0" smtClean="0"/>
                        <a:t>Screening</a:t>
                      </a:r>
                      <a:endParaRPr lang="en-US" sz="20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42685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PPQ pathogen screening support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PPQ has limited capacity to screen pathogen samples.</a:t>
            </a:r>
          </a:p>
          <a:p>
            <a:endParaRPr lang="en-US" dirty="0" smtClean="0"/>
          </a:p>
          <a:p>
            <a:r>
              <a:rPr lang="en-US" dirty="0" smtClean="0"/>
              <a:t>PPQ Pathogen Diagnostic Resources</a:t>
            </a:r>
            <a:endParaRPr lang="en-US" dirty="0"/>
          </a:p>
          <a:p>
            <a:pPr marL="457200" indent="-457200">
              <a:buFont typeface="Arial" panose="020B0604020202020204" pitchFamily="34" charset="0"/>
              <a:buChar char="•"/>
            </a:pPr>
            <a:r>
              <a:rPr lang="en-US" dirty="0"/>
              <a:t>FO – Domestic Identifier – </a:t>
            </a:r>
            <a:r>
              <a:rPr lang="en-US" dirty="0" smtClean="0"/>
              <a:t>Pathogens = domestic pest-specific program support</a:t>
            </a:r>
          </a:p>
          <a:p>
            <a:pPr marL="457200" indent="-457200">
              <a:buFont typeface="Arial" panose="020B0604020202020204" pitchFamily="34" charset="0"/>
              <a:buChar char="•"/>
            </a:pPr>
            <a:r>
              <a:rPr lang="en-US" dirty="0" smtClean="0"/>
              <a:t>NIS – PPQ National Mycology Specialists = primarily confirmation, can support some screening </a:t>
            </a:r>
          </a:p>
          <a:p>
            <a:pPr marL="457200" indent="-457200">
              <a:buFont typeface="Arial" panose="020B0604020202020204" pitchFamily="34" charset="0"/>
              <a:buChar char="•"/>
            </a:pPr>
            <a:r>
              <a:rPr lang="en-US" dirty="0" smtClean="0"/>
              <a:t>S&amp;T Beltsville Lab = confirmation</a:t>
            </a:r>
          </a:p>
          <a:p>
            <a:endParaRPr lang="en-US" dirty="0"/>
          </a:p>
          <a:p>
            <a:r>
              <a:rPr lang="en-US" dirty="0" smtClean="0"/>
              <a:t>Do not send unprocessed or bulk samples to PPQ for pathogen screening. </a:t>
            </a:r>
            <a:endParaRPr lang="en-US" dirty="0"/>
          </a:p>
        </p:txBody>
      </p:sp>
    </p:spTree>
    <p:extLst>
      <p:ext uri="{BB962C8B-B14F-4D97-AF65-F5344CB8AC3E}">
        <p14:creationId xmlns:p14="http://schemas.microsoft.com/office/powerpoint/2010/main" val="108025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729344"/>
            <a:ext cx="7725007" cy="533400"/>
          </a:xfrm>
        </p:spPr>
        <p:txBody>
          <a:bodyPr>
            <a:noAutofit/>
          </a:bodyPr>
          <a:lstStyle/>
          <a:p>
            <a:r>
              <a:rPr lang="en-US" b="1" dirty="0" smtClean="0">
                <a:solidFill>
                  <a:srgbClr val="008000"/>
                </a:solidFill>
              </a:rPr>
              <a:t>Impact Assessment Model Results</a:t>
            </a:r>
            <a:endParaRPr lang="en-US" b="1" dirty="0">
              <a:solidFill>
                <a:srgbClr val="008000"/>
              </a:solidFill>
            </a:endParaRPr>
          </a:p>
        </p:txBody>
      </p:sp>
      <p:sp>
        <p:nvSpPr>
          <p:cNvPr id="3" name="Content Placeholder 2"/>
          <p:cNvSpPr>
            <a:spLocks noGrp="1"/>
          </p:cNvSpPr>
          <p:nvPr>
            <p:ph idx="1"/>
          </p:nvPr>
        </p:nvSpPr>
        <p:spPr>
          <a:xfrm>
            <a:off x="571500" y="1638300"/>
            <a:ext cx="11049000" cy="4705350"/>
          </a:xfrm>
        </p:spPr>
        <p:txBody>
          <a:bodyPr>
            <a:normAutofit lnSpcReduction="10000"/>
          </a:bodyPr>
          <a:lstStyle/>
          <a:p>
            <a:pPr>
              <a:spcBef>
                <a:spcPts val="1200"/>
              </a:spcBef>
              <a:spcAft>
                <a:spcPts val="600"/>
              </a:spcAft>
            </a:pPr>
            <a:r>
              <a:rPr lang="en-US" dirty="0" smtClean="0"/>
              <a:t>Specific biological characteristics are not as important in predicting impact</a:t>
            </a:r>
          </a:p>
          <a:p>
            <a:pPr>
              <a:spcBef>
                <a:spcPts val="1200"/>
              </a:spcBef>
              <a:spcAft>
                <a:spcPts val="600"/>
              </a:spcAft>
            </a:pPr>
            <a:r>
              <a:rPr lang="en-US" dirty="0" smtClean="0"/>
              <a:t>Best </a:t>
            </a:r>
            <a:r>
              <a:rPr lang="en-US" dirty="0"/>
              <a:t>predictor of pest behavior in the United States is behavior </a:t>
            </a:r>
            <a:r>
              <a:rPr lang="en-US" dirty="0" smtClean="0"/>
              <a:t>elsewhere in the world </a:t>
            </a:r>
            <a:r>
              <a:rPr lang="en-US" dirty="0"/>
              <a:t>and the level </a:t>
            </a:r>
            <a:r>
              <a:rPr lang="en-US" dirty="0" smtClean="0"/>
              <a:t>of control and research, </a:t>
            </a:r>
            <a:r>
              <a:rPr lang="en-US" b="1" dirty="0">
                <a:solidFill>
                  <a:srgbClr val="008000"/>
                </a:solidFill>
              </a:rPr>
              <a:t>when the pest has been introduced into novel areas</a:t>
            </a:r>
            <a:endParaRPr lang="en-US" dirty="0">
              <a:solidFill>
                <a:srgbClr val="008000"/>
              </a:solidFill>
            </a:endParaRPr>
          </a:p>
          <a:p>
            <a:pPr>
              <a:spcBef>
                <a:spcPts val="1200"/>
              </a:spcBef>
              <a:spcAft>
                <a:spcPts val="600"/>
              </a:spcAft>
            </a:pPr>
            <a:r>
              <a:rPr lang="en-US" dirty="0" smtClean="0"/>
              <a:t>Model can predict potential impacts of pests that have:</a:t>
            </a:r>
          </a:p>
          <a:p>
            <a:pPr lvl="1">
              <a:spcBef>
                <a:spcPts val="1200"/>
              </a:spcBef>
              <a:spcAft>
                <a:spcPts val="600"/>
              </a:spcAft>
            </a:pPr>
            <a:r>
              <a:rPr lang="en-US" dirty="0" smtClean="0"/>
              <a:t>Been introduced into areas outside of their native range</a:t>
            </a:r>
          </a:p>
          <a:p>
            <a:pPr lvl="1">
              <a:spcBef>
                <a:spcPts val="1200"/>
              </a:spcBef>
              <a:spcAft>
                <a:spcPts val="600"/>
              </a:spcAft>
            </a:pPr>
            <a:r>
              <a:rPr lang="en-US" dirty="0" smtClean="0"/>
              <a:t>OR, cause significant impacts within their native range </a:t>
            </a:r>
          </a:p>
          <a:p>
            <a:pPr>
              <a:spcBef>
                <a:spcPts val="1200"/>
              </a:spcBef>
              <a:spcAft>
                <a:spcPts val="600"/>
              </a:spcAft>
            </a:pPr>
            <a:r>
              <a:rPr lang="en-US" dirty="0" smtClean="0"/>
              <a:t>Model is not appropriate for pests that have already been introduced into the United States</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59219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PPQ pathogen screening </a:t>
            </a:r>
            <a:r>
              <a:rPr lang="en-US" dirty="0" smtClean="0"/>
              <a:t>support for 2020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NIS – PPQ National Mycology Specialists can </a:t>
            </a:r>
            <a:r>
              <a:rPr lang="en-US" dirty="0"/>
              <a:t>screen samples </a:t>
            </a:r>
            <a:r>
              <a:rPr lang="en-US" dirty="0" smtClean="0"/>
              <a:t>for:</a:t>
            </a:r>
            <a:endParaRPr lang="en-US" dirty="0"/>
          </a:p>
          <a:p>
            <a:pPr lvl="1"/>
            <a:r>
              <a:rPr lang="en-US" i="1" dirty="0" err="1"/>
              <a:t>Cronartium</a:t>
            </a:r>
            <a:r>
              <a:rPr lang="en-US" i="1" dirty="0"/>
              <a:t> </a:t>
            </a:r>
            <a:r>
              <a:rPr lang="en-US" i="1" dirty="0" err="1"/>
              <a:t>flaccidum</a:t>
            </a:r>
            <a:r>
              <a:rPr lang="en-US" dirty="0"/>
              <a:t>, Scots pine blister rust</a:t>
            </a:r>
          </a:p>
          <a:p>
            <a:pPr lvl="1"/>
            <a:r>
              <a:rPr lang="en-US" i="1" dirty="0" err="1"/>
              <a:t>Hemileia</a:t>
            </a:r>
            <a:r>
              <a:rPr lang="en-US" i="1" dirty="0"/>
              <a:t> </a:t>
            </a:r>
            <a:r>
              <a:rPr lang="en-US" i="1" dirty="0" err="1"/>
              <a:t>vastatrix</a:t>
            </a:r>
            <a:r>
              <a:rPr lang="en-US" dirty="0"/>
              <a:t>, coffee leaf rust</a:t>
            </a:r>
          </a:p>
          <a:p>
            <a:pPr lvl="1"/>
            <a:r>
              <a:rPr lang="en-US" i="1" dirty="0" err="1"/>
              <a:t>Pseudopezicula</a:t>
            </a:r>
            <a:r>
              <a:rPr lang="en-US" i="1" dirty="0"/>
              <a:t> </a:t>
            </a:r>
            <a:r>
              <a:rPr lang="en-US" i="1" dirty="0" err="1"/>
              <a:t>tracheiphila</a:t>
            </a:r>
            <a:r>
              <a:rPr lang="en-US" dirty="0"/>
              <a:t>, </a:t>
            </a:r>
            <a:r>
              <a:rPr lang="en-US" dirty="0" err="1"/>
              <a:t>rotbrenner</a:t>
            </a:r>
            <a:endParaRPr lang="en-US" dirty="0"/>
          </a:p>
          <a:p>
            <a:pPr lvl="1"/>
            <a:r>
              <a:rPr lang="en-US" i="1" dirty="0" err="1"/>
              <a:t>Synchytrium</a:t>
            </a:r>
            <a:r>
              <a:rPr lang="en-US" i="1" dirty="0"/>
              <a:t> </a:t>
            </a:r>
            <a:r>
              <a:rPr lang="en-US" i="1" dirty="0" err="1"/>
              <a:t>endobioticum</a:t>
            </a:r>
            <a:r>
              <a:rPr lang="en-US" dirty="0"/>
              <a:t>, potato </a:t>
            </a:r>
            <a:r>
              <a:rPr lang="en-US" dirty="0" smtClean="0"/>
              <a:t>wart</a:t>
            </a:r>
            <a:endParaRPr lang="en-US" dirty="0"/>
          </a:p>
          <a:p>
            <a:pPr lvl="1"/>
            <a:r>
              <a:rPr lang="en-US" i="1" dirty="0"/>
              <a:t>Ceratocystis </a:t>
            </a:r>
            <a:r>
              <a:rPr lang="en-US" i="1" dirty="0" err="1"/>
              <a:t>manginecans</a:t>
            </a:r>
            <a:r>
              <a:rPr lang="en-US" dirty="0"/>
              <a:t>, mango sudden decline</a:t>
            </a:r>
            <a:r>
              <a:rPr lang="en-US" baseline="30000" dirty="0"/>
              <a:t>**</a:t>
            </a:r>
            <a:r>
              <a:rPr lang="en-US" dirty="0"/>
              <a:t> </a:t>
            </a:r>
          </a:p>
          <a:p>
            <a:pPr lvl="1"/>
            <a:r>
              <a:rPr lang="en-US" i="1" dirty="0" err="1"/>
              <a:t>Raffaelea</a:t>
            </a:r>
            <a:r>
              <a:rPr lang="en-US" i="1" dirty="0"/>
              <a:t> </a:t>
            </a:r>
            <a:r>
              <a:rPr lang="en-US" i="1" dirty="0" err="1"/>
              <a:t>quercivora</a:t>
            </a:r>
            <a:r>
              <a:rPr lang="en-US" dirty="0"/>
              <a:t>, Japanese oak wilt</a:t>
            </a:r>
            <a:r>
              <a:rPr lang="en-US" baseline="30000" dirty="0"/>
              <a:t>**</a:t>
            </a:r>
            <a:endParaRPr lang="en-US" dirty="0"/>
          </a:p>
          <a:p>
            <a:endParaRPr lang="en-US" dirty="0" smtClean="0"/>
          </a:p>
          <a:p>
            <a:r>
              <a:rPr lang="en-US" dirty="0" smtClean="0"/>
              <a:t>To request support, contact the PPQ </a:t>
            </a:r>
            <a:r>
              <a:rPr lang="en-US" dirty="0"/>
              <a:t>National Mycology Specialists (</a:t>
            </a:r>
            <a:r>
              <a:rPr lang="en-US" u="sng" dirty="0" smtClean="0">
                <a:hlinkClick r:id="rId3"/>
              </a:rPr>
              <a:t>PPQNISNTMycology@usda.gov</a:t>
            </a:r>
            <a:r>
              <a:rPr lang="en-US" dirty="0" smtClean="0"/>
              <a:t>)</a:t>
            </a:r>
          </a:p>
          <a:p>
            <a:endParaRPr lang="en-US" dirty="0" smtClean="0"/>
          </a:p>
          <a:p>
            <a:pPr algn="r"/>
            <a:r>
              <a:rPr lang="en-US" sz="2400" dirty="0"/>
              <a:t>**Contact NIS for guidance on how to sample and isolate these </a:t>
            </a:r>
            <a:r>
              <a:rPr lang="en-US" sz="2400" dirty="0" smtClean="0"/>
              <a:t>fungi</a:t>
            </a:r>
            <a:endParaRPr lang="en-US" sz="2400" dirty="0"/>
          </a:p>
        </p:txBody>
      </p:sp>
    </p:spTree>
    <p:extLst>
      <p:ext uri="{BB962C8B-B14F-4D97-AF65-F5344CB8AC3E}">
        <p14:creationId xmlns:p14="http://schemas.microsoft.com/office/powerpoint/2010/main" val="3340062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PPQ pathogen screening support for 2020</a:t>
            </a:r>
          </a:p>
        </p:txBody>
      </p:sp>
      <p:sp>
        <p:nvSpPr>
          <p:cNvPr id="3" name="Content Placeholder 2"/>
          <p:cNvSpPr>
            <a:spLocks noGrp="1"/>
          </p:cNvSpPr>
          <p:nvPr>
            <p:ph idx="1"/>
          </p:nvPr>
        </p:nvSpPr>
        <p:spPr/>
        <p:txBody>
          <a:bodyPr>
            <a:normAutofit/>
          </a:bodyPr>
          <a:lstStyle/>
          <a:p>
            <a:r>
              <a:rPr lang="en-US" dirty="0" smtClean="0"/>
              <a:t>FO </a:t>
            </a:r>
            <a:r>
              <a:rPr lang="en-US" dirty="0"/>
              <a:t>– Domestic Identifier – </a:t>
            </a:r>
            <a:r>
              <a:rPr lang="en-US" dirty="0" smtClean="0"/>
              <a:t>Pathogens </a:t>
            </a:r>
            <a:r>
              <a:rPr lang="en-US" dirty="0"/>
              <a:t>can screen samples </a:t>
            </a:r>
            <a:r>
              <a:rPr lang="en-US" dirty="0" smtClean="0"/>
              <a:t>for:</a:t>
            </a:r>
          </a:p>
          <a:p>
            <a:pPr lvl="1"/>
            <a:r>
              <a:rPr lang="en-US" i="1" dirty="0" err="1"/>
              <a:t>Globodera</a:t>
            </a:r>
            <a:r>
              <a:rPr lang="en-US" i="1" dirty="0"/>
              <a:t> pallida</a:t>
            </a:r>
            <a:r>
              <a:rPr lang="en-US" dirty="0"/>
              <a:t>,</a:t>
            </a:r>
            <a:r>
              <a:rPr lang="en-US" i="1" dirty="0"/>
              <a:t> </a:t>
            </a:r>
            <a:r>
              <a:rPr lang="en-US" dirty="0"/>
              <a:t>Pale cyst nematode</a:t>
            </a:r>
          </a:p>
          <a:p>
            <a:pPr lvl="1"/>
            <a:r>
              <a:rPr lang="en-US" i="1" dirty="0" err="1"/>
              <a:t>Globodera</a:t>
            </a:r>
            <a:r>
              <a:rPr lang="en-US" i="1" dirty="0"/>
              <a:t> </a:t>
            </a:r>
            <a:r>
              <a:rPr lang="en-US" i="1" dirty="0" err="1"/>
              <a:t>rostochiensis</a:t>
            </a:r>
            <a:r>
              <a:rPr lang="en-US" dirty="0"/>
              <a:t>,</a:t>
            </a:r>
            <a:r>
              <a:rPr lang="en-US" i="1" dirty="0"/>
              <a:t> </a:t>
            </a:r>
            <a:r>
              <a:rPr lang="en-US" dirty="0"/>
              <a:t>Golden nematode</a:t>
            </a:r>
          </a:p>
          <a:p>
            <a:pPr lvl="1"/>
            <a:r>
              <a:rPr lang="en-US" i="1" dirty="0" err="1"/>
              <a:t>Potyvirus</a:t>
            </a:r>
            <a:r>
              <a:rPr lang="en-US" i="1" dirty="0"/>
              <a:t> Plum Pox Virus</a:t>
            </a:r>
            <a:r>
              <a:rPr lang="en-US" dirty="0"/>
              <a:t>, Plum pox virus (PPV)</a:t>
            </a:r>
          </a:p>
          <a:p>
            <a:endParaRPr lang="en-US" dirty="0"/>
          </a:p>
          <a:p>
            <a:r>
              <a:rPr lang="en-US" dirty="0"/>
              <a:t>To request support, contact Craig Webb, PPQ Domestic Identifier for plant pathogens (</a:t>
            </a:r>
            <a:r>
              <a:rPr lang="en-US" u="sng" dirty="0">
                <a:hlinkClick r:id="rId2"/>
              </a:rPr>
              <a:t>craig.a.webb@usda.gov</a:t>
            </a:r>
            <a:r>
              <a:rPr lang="en-US" dirty="0" smtClean="0"/>
              <a:t>). </a:t>
            </a:r>
            <a:endParaRPr lang="en-US" dirty="0"/>
          </a:p>
        </p:txBody>
      </p:sp>
    </p:spTree>
    <p:extLst>
      <p:ext uri="{BB962C8B-B14F-4D97-AF65-F5344CB8AC3E}">
        <p14:creationId xmlns:p14="http://schemas.microsoft.com/office/powerpoint/2010/main" val="2856207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PPQ pathogen screening support for 2020</a:t>
            </a:r>
          </a:p>
        </p:txBody>
      </p:sp>
      <p:sp>
        <p:nvSpPr>
          <p:cNvPr id="3" name="Content Placeholder 2"/>
          <p:cNvSpPr>
            <a:spLocks noGrp="1"/>
          </p:cNvSpPr>
          <p:nvPr>
            <p:ph idx="1"/>
          </p:nvPr>
        </p:nvSpPr>
        <p:spPr/>
        <p:txBody>
          <a:bodyPr>
            <a:normAutofit/>
          </a:bodyPr>
          <a:lstStyle/>
          <a:p>
            <a:r>
              <a:rPr lang="en-US" dirty="0" smtClean="0"/>
              <a:t>S&amp;T Beltsville Lab:</a:t>
            </a:r>
          </a:p>
          <a:p>
            <a:pPr lvl="1"/>
            <a:r>
              <a:rPr lang="en-US" dirty="0"/>
              <a:t>Only send samples for confirmatory diagnostics. </a:t>
            </a:r>
            <a:endParaRPr lang="en-US" dirty="0" smtClean="0"/>
          </a:p>
          <a:p>
            <a:pPr lvl="1"/>
            <a:r>
              <a:rPr lang="en-US" dirty="0" smtClean="0"/>
              <a:t>Do </a:t>
            </a:r>
            <a:r>
              <a:rPr lang="en-US" dirty="0"/>
              <a:t>not send samples for screening. </a:t>
            </a:r>
            <a:r>
              <a:rPr lang="en-US" dirty="0" smtClean="0"/>
              <a:t>Select </a:t>
            </a:r>
            <a:r>
              <a:rPr lang="en-US" dirty="0"/>
              <a:t>agents are the only exception. </a:t>
            </a:r>
            <a:endParaRPr lang="en-US" dirty="0" smtClean="0"/>
          </a:p>
          <a:p>
            <a:endParaRPr lang="en-US" dirty="0"/>
          </a:p>
          <a:p>
            <a:r>
              <a:rPr lang="en-US" dirty="0" smtClean="0"/>
              <a:t>Prior </a:t>
            </a:r>
            <a:r>
              <a:rPr lang="en-US" dirty="0"/>
              <a:t>to sending samples, contact </a:t>
            </a:r>
            <a:r>
              <a:rPr lang="en-US" dirty="0" smtClean="0"/>
              <a:t>the </a:t>
            </a:r>
            <a:r>
              <a:rPr lang="en-US" dirty="0"/>
              <a:t>S&amp;T Beltsville lab </a:t>
            </a:r>
            <a:r>
              <a:rPr lang="en-US" dirty="0" smtClean="0"/>
              <a:t>and copy Steve </a:t>
            </a:r>
            <a:r>
              <a:rPr lang="en-US" dirty="0"/>
              <a:t>Bullington, PPQ Domestic Diagnostics </a:t>
            </a:r>
            <a:r>
              <a:rPr lang="en-US" dirty="0" smtClean="0"/>
              <a:t>Coordinator. They </a:t>
            </a:r>
            <a:r>
              <a:rPr lang="en-US" dirty="0"/>
              <a:t>will provide you with the necessary forms and sample submission instructions. </a:t>
            </a:r>
          </a:p>
        </p:txBody>
      </p:sp>
    </p:spTree>
    <p:extLst>
      <p:ext uri="{BB962C8B-B14F-4D97-AF65-F5344CB8AC3E}">
        <p14:creationId xmlns:p14="http://schemas.microsoft.com/office/powerpoint/2010/main" val="22492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347" y="1440611"/>
            <a:ext cx="11007306" cy="1656272"/>
          </a:xfrm>
        </p:spPr>
        <p:txBody>
          <a:bodyPr>
            <a:normAutofit fontScale="90000"/>
          </a:bodyPr>
          <a:lstStyle/>
          <a:p>
            <a:r>
              <a:rPr lang="en-US" sz="6600" dirty="0" smtClean="0"/>
              <a:t>Research &amp; </a:t>
            </a:r>
            <a:br>
              <a:rPr lang="en-US" sz="6600" dirty="0" smtClean="0"/>
            </a:br>
            <a:r>
              <a:rPr lang="en-US" sz="6600" dirty="0" smtClean="0"/>
              <a:t>Methods Development</a:t>
            </a:r>
            <a:endParaRPr lang="en-US" sz="6600" b="1" dirty="0"/>
          </a:p>
        </p:txBody>
      </p:sp>
      <p:pic>
        <p:nvPicPr>
          <p:cNvPr id="4" name="Picture 3" descr=" SigLockup Master PwPt.4c-white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3150"/>
          <a:stretch/>
        </p:blipFill>
        <p:spPr>
          <a:xfrm>
            <a:off x="4442878" y="3532355"/>
            <a:ext cx="3306244" cy="2425368"/>
          </a:xfrm>
          <a:prstGeom prst="rect">
            <a:avLst/>
          </a:prstGeom>
        </p:spPr>
      </p:pic>
    </p:spTree>
    <p:extLst>
      <p:ext uri="{BB962C8B-B14F-4D97-AF65-F5344CB8AC3E}">
        <p14:creationId xmlns:p14="http://schemas.microsoft.com/office/powerpoint/2010/main" val="22701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Lymantria</a:t>
            </a:r>
            <a:r>
              <a:rPr lang="en-US" i="1" dirty="0" smtClean="0"/>
              <a:t> </a:t>
            </a:r>
            <a:r>
              <a:rPr lang="en-US" dirty="0" smtClean="0"/>
              <a:t>trap comparison</a:t>
            </a:r>
            <a:endParaRPr lang="en-US" dirty="0"/>
          </a:p>
        </p:txBody>
      </p:sp>
      <p:sp>
        <p:nvSpPr>
          <p:cNvPr id="3" name="Content Placeholder 2"/>
          <p:cNvSpPr>
            <a:spLocks noGrp="1"/>
          </p:cNvSpPr>
          <p:nvPr>
            <p:ph idx="1"/>
          </p:nvPr>
        </p:nvSpPr>
        <p:spPr/>
        <p:txBody>
          <a:bodyPr>
            <a:normAutofit/>
          </a:bodyPr>
          <a:lstStyle/>
          <a:p>
            <a:r>
              <a:rPr lang="en-US" dirty="0" smtClean="0"/>
              <a:t>Q: Can we use milk carton traps instead of:</a:t>
            </a:r>
          </a:p>
          <a:p>
            <a:pPr lvl="1"/>
            <a:r>
              <a:rPr lang="en-US" dirty="0" smtClean="0"/>
              <a:t>Paper delta for</a:t>
            </a:r>
          </a:p>
          <a:p>
            <a:pPr lvl="2"/>
            <a:r>
              <a:rPr lang="en-US" i="1" dirty="0" smtClean="0"/>
              <a:t>L. </a:t>
            </a:r>
            <a:r>
              <a:rPr lang="en-US" i="1" dirty="0" err="1"/>
              <a:t>dispar</a:t>
            </a:r>
            <a:r>
              <a:rPr lang="en-US" i="1" dirty="0"/>
              <a:t> </a:t>
            </a:r>
            <a:r>
              <a:rPr lang="en-US" i="1" dirty="0" smtClean="0"/>
              <a:t>japonica</a:t>
            </a:r>
            <a:r>
              <a:rPr lang="en-US" dirty="0" smtClean="0"/>
              <a:t> (Japanese </a:t>
            </a:r>
            <a:r>
              <a:rPr lang="en-US" dirty="0"/>
              <a:t>gypsy </a:t>
            </a:r>
            <a:r>
              <a:rPr lang="en-US" dirty="0" smtClean="0"/>
              <a:t>moth) </a:t>
            </a:r>
          </a:p>
          <a:p>
            <a:pPr lvl="2"/>
            <a:r>
              <a:rPr lang="en-US" i="1" dirty="0"/>
              <a:t>L. </a:t>
            </a:r>
            <a:r>
              <a:rPr lang="en-US" i="1" dirty="0" err="1" smtClean="0"/>
              <a:t>monacha</a:t>
            </a:r>
            <a:r>
              <a:rPr lang="en-US" dirty="0" smtClean="0"/>
              <a:t> (nun moth)</a:t>
            </a:r>
            <a:endParaRPr lang="en-US" dirty="0"/>
          </a:p>
          <a:p>
            <a:pPr lvl="1"/>
            <a:r>
              <a:rPr lang="en-US" dirty="0" smtClean="0"/>
              <a:t>Paper wing trap for</a:t>
            </a:r>
          </a:p>
          <a:p>
            <a:pPr lvl="1"/>
            <a:r>
              <a:rPr lang="en-US" i="1" dirty="0" smtClean="0"/>
              <a:t>	</a:t>
            </a:r>
            <a:r>
              <a:rPr lang="en-US" sz="2000" i="1" dirty="0" smtClean="0"/>
              <a:t>L</a:t>
            </a:r>
            <a:r>
              <a:rPr lang="en-US" sz="2000" i="1" dirty="0"/>
              <a:t>. </a:t>
            </a:r>
            <a:r>
              <a:rPr lang="en-US" sz="2000" i="1" dirty="0" err="1" smtClean="0"/>
              <a:t>mathura</a:t>
            </a:r>
            <a:r>
              <a:rPr lang="en-US" sz="2000" dirty="0" smtClean="0"/>
              <a:t> (rosy moth)</a:t>
            </a:r>
            <a:endParaRPr lang="en-US" sz="2000" i="1" dirty="0"/>
          </a:p>
          <a:p>
            <a:r>
              <a:rPr lang="en-US" dirty="0" smtClean="0"/>
              <a:t>Study in Japan compared large paper delta, paper wing, and milk carton traps and found: </a:t>
            </a:r>
          </a:p>
          <a:p>
            <a:endParaRPr lang="en-US" dirty="0"/>
          </a:p>
        </p:txBody>
      </p:sp>
      <p:pic>
        <p:nvPicPr>
          <p:cNvPr id="6" name="Picture 5"/>
          <p:cNvPicPr>
            <a:picLocks noChangeAspect="1"/>
          </p:cNvPicPr>
          <p:nvPr/>
        </p:nvPicPr>
        <p:blipFill>
          <a:blip r:embed="rId2"/>
          <a:stretch>
            <a:fillRect/>
          </a:stretch>
        </p:blipFill>
        <p:spPr>
          <a:xfrm>
            <a:off x="3328882" y="5008756"/>
            <a:ext cx="8598511" cy="1693494"/>
          </a:xfrm>
          <a:prstGeom prst="rect">
            <a:avLst/>
          </a:prstGeom>
        </p:spPr>
      </p:pic>
      <p:sp>
        <p:nvSpPr>
          <p:cNvPr id="7" name="Rounded Rectangle 6"/>
          <p:cNvSpPr/>
          <p:nvPr/>
        </p:nvSpPr>
        <p:spPr>
          <a:xfrm>
            <a:off x="7204668" y="1690688"/>
            <a:ext cx="4722725" cy="2175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latin typeface="+mj-lt"/>
              </a:rPr>
              <a:t>A: No. </a:t>
            </a:r>
          </a:p>
          <a:p>
            <a:r>
              <a:rPr lang="en-US" sz="2800" dirty="0" smtClean="0">
                <a:latin typeface="+mj-lt"/>
              </a:rPr>
              <a:t>The paper delta is the better trap for all </a:t>
            </a:r>
            <a:r>
              <a:rPr lang="en-US" sz="2800" i="1" dirty="0" err="1" smtClean="0">
                <a:latin typeface="+mj-lt"/>
              </a:rPr>
              <a:t>Lymantria</a:t>
            </a:r>
            <a:r>
              <a:rPr lang="en-US" sz="2800" i="1" dirty="0" smtClean="0">
                <a:latin typeface="+mj-lt"/>
              </a:rPr>
              <a:t> </a:t>
            </a:r>
            <a:r>
              <a:rPr lang="en-US" sz="2800" dirty="0" smtClean="0">
                <a:latin typeface="+mj-lt"/>
              </a:rPr>
              <a:t>targets, except </a:t>
            </a:r>
            <a:r>
              <a:rPr lang="en-US" sz="2800" i="1" dirty="0" smtClean="0">
                <a:latin typeface="+mj-lt"/>
              </a:rPr>
              <a:t>L. </a:t>
            </a:r>
            <a:r>
              <a:rPr lang="en-US" sz="2800" i="1" dirty="0" err="1" smtClean="0">
                <a:latin typeface="+mj-lt"/>
              </a:rPr>
              <a:t>mathura</a:t>
            </a:r>
            <a:r>
              <a:rPr lang="en-US" sz="2800" i="1" dirty="0" smtClean="0">
                <a:latin typeface="+mj-lt"/>
              </a:rPr>
              <a:t>.</a:t>
            </a:r>
            <a:r>
              <a:rPr lang="en-US" sz="2800" dirty="0" smtClean="0">
                <a:latin typeface="+mj-lt"/>
              </a:rPr>
              <a:t>  </a:t>
            </a:r>
            <a:endParaRPr lang="en-US" sz="2800" dirty="0">
              <a:latin typeface="+mj-lt"/>
            </a:endParaRPr>
          </a:p>
        </p:txBody>
      </p:sp>
    </p:spTree>
    <p:extLst>
      <p:ext uri="{BB962C8B-B14F-4D97-AF65-F5344CB8AC3E}">
        <p14:creationId xmlns:p14="http://schemas.microsoft.com/office/powerpoint/2010/main" val="31302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SLF trap &amp; lure </a:t>
            </a:r>
            <a:endParaRPr lang="en-US" dirty="0"/>
          </a:p>
        </p:txBody>
      </p:sp>
      <p:sp>
        <p:nvSpPr>
          <p:cNvPr id="3" name="Content Placeholder 2"/>
          <p:cNvSpPr>
            <a:spLocks noGrp="1"/>
          </p:cNvSpPr>
          <p:nvPr>
            <p:ph idx="1"/>
          </p:nvPr>
        </p:nvSpPr>
        <p:spPr/>
        <p:txBody>
          <a:bodyPr/>
          <a:lstStyle/>
          <a:p>
            <a:r>
              <a:rPr lang="en-US" dirty="0" smtClean="0"/>
              <a:t>Circle trunk trap w/ bag</a:t>
            </a:r>
          </a:p>
          <a:p>
            <a:endParaRPr lang="en-US" dirty="0"/>
          </a:p>
          <a:p>
            <a:r>
              <a:rPr lang="en-US" dirty="0" smtClean="0"/>
              <a:t>Placed at edge of wood lots</a:t>
            </a:r>
          </a:p>
          <a:p>
            <a:endParaRPr lang="en-US" dirty="0"/>
          </a:p>
          <a:p>
            <a:r>
              <a:rPr lang="en-US" dirty="0" smtClean="0"/>
              <a:t>Lure still in testing</a:t>
            </a:r>
          </a:p>
          <a:p>
            <a:endParaRPr lang="en-US" dirty="0"/>
          </a:p>
          <a:p>
            <a:r>
              <a:rPr lang="en-US" dirty="0" smtClean="0"/>
              <a:t>Visual survey remains the approved survey method.</a:t>
            </a:r>
          </a:p>
          <a:p>
            <a:endParaRPr lang="en-US" dirty="0"/>
          </a:p>
        </p:txBody>
      </p:sp>
      <p:pic>
        <p:nvPicPr>
          <p:cNvPr id="5" name="Picture 4"/>
          <p:cNvPicPr>
            <a:picLocks noChangeAspect="1"/>
          </p:cNvPicPr>
          <p:nvPr/>
        </p:nvPicPr>
        <p:blipFill>
          <a:blip r:embed="rId2"/>
          <a:stretch>
            <a:fillRect/>
          </a:stretch>
        </p:blipFill>
        <p:spPr>
          <a:xfrm>
            <a:off x="5515682" y="658640"/>
            <a:ext cx="5705475"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603600" y="2978858"/>
            <a:ext cx="2851849" cy="21388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369" y="2622377"/>
            <a:ext cx="2851849" cy="2138887"/>
          </a:xfrm>
          <a:prstGeom prst="rect">
            <a:avLst/>
          </a:prstGeom>
        </p:spPr>
      </p:pic>
    </p:spTree>
    <p:extLst>
      <p:ext uri="{BB962C8B-B14F-4D97-AF65-F5344CB8AC3E}">
        <p14:creationId xmlns:p14="http://schemas.microsoft.com/office/powerpoint/2010/main" val="110223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18873"/>
            <a:ext cx="10839451" cy="1143000"/>
          </a:xfrm>
        </p:spPr>
        <p:txBody>
          <a:bodyPr>
            <a:normAutofit fontScale="90000"/>
          </a:bodyPr>
          <a:lstStyle/>
          <a:p>
            <a:r>
              <a:rPr lang="en-US" b="1" dirty="0" smtClean="0">
                <a:solidFill>
                  <a:srgbClr val="008000"/>
                </a:solidFill>
              </a:rPr>
              <a:t>Evaluation of exotic pests for CAPS Pest Prioritization</a:t>
            </a:r>
            <a:endParaRPr lang="en-US" b="1" dirty="0">
              <a:solidFill>
                <a:srgbClr val="008000"/>
              </a:solidFill>
            </a:endParaRPr>
          </a:p>
        </p:txBody>
      </p:sp>
      <p:sp>
        <p:nvSpPr>
          <p:cNvPr id="3" name="Content Placeholder 2"/>
          <p:cNvSpPr>
            <a:spLocks noGrp="1"/>
          </p:cNvSpPr>
          <p:nvPr>
            <p:ph idx="1"/>
          </p:nvPr>
        </p:nvSpPr>
        <p:spPr>
          <a:xfrm>
            <a:off x="609600" y="2038351"/>
            <a:ext cx="10839450" cy="4525963"/>
          </a:xfrm>
        </p:spPr>
        <p:txBody>
          <a:bodyPr/>
          <a:lstStyle/>
          <a:p>
            <a:r>
              <a:rPr lang="en-US" dirty="0" smtClean="0"/>
              <a:t>Each pest on the proposed list was assessed using one of the models and was given a “risk score”</a:t>
            </a:r>
          </a:p>
          <a:p>
            <a:r>
              <a:rPr lang="en-US" dirty="0" smtClean="0"/>
              <a:t>Based on that score we determined:</a:t>
            </a:r>
          </a:p>
          <a:p>
            <a:pPr lvl="1"/>
            <a:r>
              <a:rPr lang="en-US" b="1" dirty="0" smtClean="0">
                <a:solidFill>
                  <a:schemeClr val="accent2"/>
                </a:solidFill>
              </a:rPr>
              <a:t>Probability of being a high impact pest</a:t>
            </a:r>
          </a:p>
          <a:p>
            <a:pPr lvl="1"/>
            <a:r>
              <a:rPr lang="en-US" dirty="0" smtClean="0"/>
              <a:t>Probability of being a moderate impact pest</a:t>
            </a:r>
          </a:p>
          <a:p>
            <a:pPr lvl="1"/>
            <a:r>
              <a:rPr lang="en-US" dirty="0" smtClean="0"/>
              <a:t>Probability of being a low impact pest</a:t>
            </a:r>
          </a:p>
        </p:txBody>
      </p:sp>
    </p:spTree>
    <p:extLst>
      <p:ext uri="{BB962C8B-B14F-4D97-AF65-F5344CB8AC3E}">
        <p14:creationId xmlns:p14="http://schemas.microsoft.com/office/powerpoint/2010/main" val="179859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557" y="1275295"/>
            <a:ext cx="5335565" cy="4565668"/>
          </a:xfrm>
          <a:prstGeom prst="rect">
            <a:avLst/>
          </a:prstGeom>
        </p:spPr>
      </p:pic>
      <p:sp>
        <p:nvSpPr>
          <p:cNvPr id="2" name="Title 1"/>
          <p:cNvSpPr txBox="1">
            <a:spLocks/>
          </p:cNvSpPr>
          <p:nvPr/>
        </p:nvSpPr>
        <p:spPr>
          <a:xfrm>
            <a:off x="471247" y="503057"/>
            <a:ext cx="6175310" cy="65538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8000"/>
                </a:solidFill>
              </a:rPr>
              <a:t>Impact Potential Model</a:t>
            </a:r>
            <a:endParaRPr lang="en-US" b="1" dirty="0">
              <a:solidFill>
                <a:srgbClr val="008000"/>
              </a:solidFill>
            </a:endParaRPr>
          </a:p>
        </p:txBody>
      </p:sp>
      <p:graphicFrame>
        <p:nvGraphicFramePr>
          <p:cNvPr id="12" name="Diagram 11"/>
          <p:cNvGraphicFramePr/>
          <p:nvPr>
            <p:extLst/>
          </p:nvPr>
        </p:nvGraphicFramePr>
        <p:xfrm>
          <a:off x="1257142" y="11584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val 13"/>
          <p:cNvSpPr/>
          <p:nvPr/>
        </p:nvSpPr>
        <p:spPr>
          <a:xfrm>
            <a:off x="2818265" y="3435293"/>
            <a:ext cx="832022" cy="8649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763590" y="2817941"/>
            <a:ext cx="2845731" cy="2369880"/>
          </a:xfrm>
          <a:prstGeom prst="rect">
            <a:avLst/>
          </a:prstGeom>
          <a:noFill/>
        </p:spPr>
        <p:txBody>
          <a:bodyPr wrap="square" rtlCol="0">
            <a:spAutoFit/>
          </a:bodyPr>
          <a:lstStyle/>
          <a:p>
            <a:pPr algn="ctr"/>
            <a:r>
              <a:rPr lang="en-US" sz="2800" dirty="0" smtClean="0">
                <a:solidFill>
                  <a:prstClr val="black"/>
                </a:solidFill>
              </a:rPr>
              <a:t>Observed Impacts</a:t>
            </a:r>
          </a:p>
          <a:p>
            <a:pPr marL="914400" lvl="1" indent="-457200">
              <a:buFont typeface="Arial" panose="020B0604020202020204" pitchFamily="34" charset="0"/>
              <a:buChar char="•"/>
            </a:pPr>
            <a:r>
              <a:rPr lang="en-US" sz="2400" dirty="0" smtClean="0">
                <a:solidFill>
                  <a:prstClr val="black"/>
                </a:solidFill>
              </a:rPr>
              <a:t>Used for comparison</a:t>
            </a:r>
          </a:p>
          <a:p>
            <a:pPr marL="914400" lvl="1" indent="-457200">
              <a:buFont typeface="Arial" panose="020B0604020202020204" pitchFamily="34" charset="0"/>
              <a:buChar char="•"/>
            </a:pPr>
            <a:r>
              <a:rPr lang="en-US" sz="2400" dirty="0" smtClean="0">
                <a:solidFill>
                  <a:prstClr val="black"/>
                </a:solidFill>
              </a:rPr>
              <a:t>Focuses on agricultural impacts</a:t>
            </a:r>
            <a:endParaRPr lang="en-US" sz="2400" dirty="0">
              <a:solidFill>
                <a:prstClr val="black"/>
              </a:solidFill>
            </a:endParaRPr>
          </a:p>
        </p:txBody>
      </p:sp>
      <p:sp>
        <p:nvSpPr>
          <p:cNvPr id="16" name="TextBox 15"/>
          <p:cNvSpPr txBox="1"/>
          <p:nvPr/>
        </p:nvSpPr>
        <p:spPr>
          <a:xfrm>
            <a:off x="7960721" y="2749049"/>
            <a:ext cx="3461657" cy="1384995"/>
          </a:xfrm>
          <a:prstGeom prst="rect">
            <a:avLst/>
          </a:prstGeom>
          <a:noFill/>
        </p:spPr>
        <p:txBody>
          <a:bodyPr wrap="square" rtlCol="0">
            <a:spAutoFit/>
          </a:bodyPr>
          <a:lstStyle/>
          <a:p>
            <a:pPr algn="ctr"/>
            <a:r>
              <a:rPr lang="en-US" sz="2800" b="1" dirty="0" smtClean="0">
                <a:solidFill>
                  <a:srgbClr val="A5A5A5">
                    <a:lumMod val="20000"/>
                    <a:lumOff val="80000"/>
                  </a:srgbClr>
                </a:solidFill>
              </a:rPr>
              <a:t>What about environmental and forest pests?</a:t>
            </a:r>
            <a:endParaRPr lang="en-US" sz="2800" b="1" dirty="0">
              <a:solidFill>
                <a:srgbClr val="A5A5A5">
                  <a:lumMod val="20000"/>
                  <a:lumOff val="80000"/>
                </a:srgbClr>
              </a:solidFill>
            </a:endParaRPr>
          </a:p>
        </p:txBody>
      </p:sp>
    </p:spTree>
    <p:extLst>
      <p:ext uri="{BB962C8B-B14F-4D97-AF65-F5344CB8AC3E}">
        <p14:creationId xmlns:p14="http://schemas.microsoft.com/office/powerpoint/2010/main" val="174320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914400" indent="-914400">
              <a:buFont typeface="Arial" panose="020B0604020202020204" pitchFamily="34" charset="0"/>
              <a:buChar char="•"/>
            </a:pPr>
            <a:endParaRPr lang="en-US" dirty="0">
              <a:latin typeface="Calibri" panose="020F0502020204030204" pitchFamily="34" charset="0"/>
            </a:endParaRPr>
          </a:p>
          <a:p>
            <a:pPr marL="0" indent="0">
              <a:buNone/>
            </a:pPr>
            <a:r>
              <a:rPr lang="en-US" dirty="0" smtClean="0">
                <a:latin typeface="Calibri" panose="020F0502020204030204" pitchFamily="34" charset="0"/>
              </a:rPr>
              <a:t>Impact Assessments for nearly all existing pests on the CAPS list have been completed.</a:t>
            </a:r>
          </a:p>
          <a:p>
            <a:pPr marL="0" indent="0">
              <a:buNone/>
            </a:pPr>
            <a:endParaRPr lang="en-US" dirty="0">
              <a:latin typeface="Calibri" panose="020F0502020204030204" pitchFamily="34" charset="0"/>
            </a:endParaRPr>
          </a:p>
          <a:p>
            <a:pPr marL="0" indent="0">
              <a:buNone/>
            </a:pPr>
            <a:r>
              <a:rPr lang="en-US" dirty="0" smtClean="0">
                <a:latin typeface="Calibri" panose="020F0502020204030204" pitchFamily="34" charset="0"/>
              </a:rPr>
              <a:t>Completed a revision of the Summary documents.</a:t>
            </a:r>
          </a:p>
          <a:p>
            <a:pPr marL="0" indent="0">
              <a:buNone/>
            </a:pPr>
            <a:endParaRPr lang="en-US" dirty="0">
              <a:latin typeface="Calibri" panose="020F0502020204030204" pitchFamily="34" charset="0"/>
            </a:endParaRPr>
          </a:p>
          <a:p>
            <a:pPr marL="0" indent="0">
              <a:buNone/>
            </a:pPr>
            <a:r>
              <a:rPr lang="en-US" dirty="0" smtClean="0">
                <a:latin typeface="Calibri" panose="020F0502020204030204" pitchFamily="34" charset="0"/>
              </a:rPr>
              <a:t>Likelihood of Introduction and Impact Assessment model for mollusks are nearly complete   </a:t>
            </a:r>
          </a:p>
          <a:p>
            <a:pPr marL="0" indent="0">
              <a:buNone/>
            </a:pPr>
            <a:endParaRPr lang="en-US" dirty="0">
              <a:latin typeface="Calibri" panose="020F0502020204030204" pitchFamily="34" charset="0"/>
            </a:endParaRPr>
          </a:p>
        </p:txBody>
      </p:sp>
      <p:sp>
        <p:nvSpPr>
          <p:cNvPr id="4" name="Title 1"/>
          <p:cNvSpPr>
            <a:spLocks noGrp="1"/>
          </p:cNvSpPr>
          <p:nvPr>
            <p:ph type="title"/>
          </p:nvPr>
        </p:nvSpPr>
        <p:spPr>
          <a:xfrm>
            <a:off x="744893" y="587828"/>
            <a:ext cx="6469945" cy="1143000"/>
          </a:xfrm>
        </p:spPr>
        <p:txBody>
          <a:bodyPr>
            <a:normAutofit fontScale="90000"/>
          </a:bodyPr>
          <a:lstStyle/>
          <a:p>
            <a:r>
              <a:rPr lang="en-US" b="1" dirty="0" smtClean="0">
                <a:solidFill>
                  <a:srgbClr val="008000"/>
                </a:solidFill>
              </a:rPr>
              <a:t>Impact Potential Model Status</a:t>
            </a:r>
            <a:endParaRPr lang="en-US" b="1" dirty="0">
              <a:solidFill>
                <a:srgbClr val="008000"/>
              </a:solidFill>
            </a:endParaRPr>
          </a:p>
        </p:txBody>
      </p:sp>
    </p:spTree>
    <p:extLst>
      <p:ext uri="{BB962C8B-B14F-4D97-AF65-F5344CB8AC3E}">
        <p14:creationId xmlns:p14="http://schemas.microsoft.com/office/powerpoint/2010/main" val="330979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2405"/>
            <a:ext cx="10515600" cy="782541"/>
          </a:xfrm>
        </p:spPr>
        <p:txBody>
          <a:bodyPr>
            <a:normAutofit/>
          </a:bodyPr>
          <a:lstStyle/>
          <a:p>
            <a:r>
              <a:rPr lang="en-US" b="1" dirty="0" smtClean="0">
                <a:solidFill>
                  <a:srgbClr val="008000"/>
                </a:solidFill>
              </a:rPr>
              <a:t>Phase II: Likelihood of Introduction</a:t>
            </a:r>
            <a:endParaRPr lang="en-US" b="1" dirty="0">
              <a:solidFill>
                <a:srgbClr val="008000"/>
              </a:solidFill>
            </a:endParaRPr>
          </a:p>
        </p:txBody>
      </p:sp>
      <p:sp>
        <p:nvSpPr>
          <p:cNvPr id="3" name="Content Placeholder 2"/>
          <p:cNvSpPr>
            <a:spLocks noGrp="1"/>
          </p:cNvSpPr>
          <p:nvPr>
            <p:ph idx="1"/>
          </p:nvPr>
        </p:nvSpPr>
        <p:spPr>
          <a:xfrm>
            <a:off x="609600" y="2002971"/>
            <a:ext cx="10972800" cy="4525963"/>
          </a:xfrm>
        </p:spPr>
        <p:txBody>
          <a:bodyPr>
            <a:normAutofit/>
          </a:bodyPr>
          <a:lstStyle/>
          <a:p>
            <a:pPr marL="0" indent="0">
              <a:buNone/>
            </a:pPr>
            <a:r>
              <a:rPr lang="en-US" b="1" dirty="0" smtClean="0"/>
              <a:t>Introduction</a:t>
            </a:r>
            <a:r>
              <a:rPr lang="en-US" dirty="0" smtClean="0"/>
              <a:t> (of a pest): The entry of a pest resulting in its establishment</a:t>
            </a:r>
          </a:p>
          <a:p>
            <a:endParaRPr lang="en-US" sz="2800" dirty="0" smtClean="0"/>
          </a:p>
          <a:p>
            <a:endParaRPr lang="en-US" sz="2800" dirty="0" smtClean="0"/>
          </a:p>
          <a:p>
            <a:r>
              <a:rPr lang="en-US" sz="2800" dirty="0" smtClean="0"/>
              <a:t>Further </a:t>
            </a:r>
            <a:r>
              <a:rPr lang="en-US" sz="2800" dirty="0"/>
              <a:t>refine prioritized list by the likelihood of </a:t>
            </a:r>
            <a:r>
              <a:rPr lang="en-US" sz="2800" dirty="0" smtClean="0"/>
              <a:t>introduction</a:t>
            </a:r>
          </a:p>
          <a:p>
            <a:r>
              <a:rPr lang="en-US" dirty="0"/>
              <a:t>Pests with predicted High or Moderate impacts are considered further</a:t>
            </a:r>
          </a:p>
          <a:p>
            <a:endParaRPr lang="en-US" sz="2800" dirty="0" smtClean="0"/>
          </a:p>
          <a:p>
            <a:r>
              <a:rPr lang="en-US" dirty="0"/>
              <a:t>High impact pest with reduced likelihood of introduction </a:t>
            </a:r>
            <a:r>
              <a:rPr lang="en-US" dirty="0" smtClean="0"/>
              <a:t>should be considered to be prioritized </a:t>
            </a:r>
            <a:r>
              <a:rPr lang="en-US" dirty="0"/>
              <a:t>lower than pests with a high likelihood of introduction</a:t>
            </a:r>
          </a:p>
          <a:p>
            <a:endParaRPr lang="en-US" sz="2800" dirty="0"/>
          </a:p>
          <a:p>
            <a:endParaRPr lang="en-US" dirty="0"/>
          </a:p>
          <a:p>
            <a:pPr marL="0" indent="0">
              <a:buNone/>
            </a:pPr>
            <a:endParaRPr lang="en-US" sz="2800" strike="sngStrike" dirty="0" smtClean="0"/>
          </a:p>
        </p:txBody>
      </p:sp>
    </p:spTree>
    <p:extLst>
      <p:ext uri="{BB962C8B-B14F-4D97-AF65-F5344CB8AC3E}">
        <p14:creationId xmlns:p14="http://schemas.microsoft.com/office/powerpoint/2010/main" val="68767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93117"/>
            <a:ext cx="10515600" cy="70789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8000"/>
                </a:solidFill>
              </a:rPr>
              <a:t>Phase II: Likelihood of Introduction</a:t>
            </a:r>
            <a:endParaRPr lang="en-US" b="1" dirty="0">
              <a:solidFill>
                <a:srgbClr val="008000"/>
              </a:solidFill>
            </a:endParaRPr>
          </a:p>
        </p:txBody>
      </p:sp>
      <p:sp>
        <p:nvSpPr>
          <p:cNvPr id="6" name="Content Placeholder 2"/>
          <p:cNvSpPr txBox="1">
            <a:spLocks/>
          </p:cNvSpPr>
          <p:nvPr/>
        </p:nvSpPr>
        <p:spPr>
          <a:xfrm>
            <a:off x="609600" y="1713722"/>
            <a:ext cx="109728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prstClr val="black"/>
                </a:solidFill>
              </a:rPr>
              <a:t>Evaluated several iterations and approaches for analyzing LOI</a:t>
            </a:r>
          </a:p>
          <a:p>
            <a:endParaRPr lang="en-US" dirty="0" smtClean="0">
              <a:solidFill>
                <a:prstClr val="black"/>
              </a:solidFill>
            </a:endParaRPr>
          </a:p>
          <a:p>
            <a:r>
              <a:rPr lang="en-US" dirty="0" smtClean="0">
                <a:solidFill>
                  <a:prstClr val="black"/>
                </a:solidFill>
              </a:rPr>
              <a:t>The best predictor for determining LOI is reviewing information on pest movement elsewhere in the world.</a:t>
            </a:r>
          </a:p>
          <a:p>
            <a:endParaRPr lang="en-US" dirty="0" smtClean="0">
              <a:solidFill>
                <a:prstClr val="black"/>
              </a:solidFill>
            </a:endParaRPr>
          </a:p>
          <a:p>
            <a:r>
              <a:rPr lang="en-US" dirty="0" smtClean="0">
                <a:solidFill>
                  <a:prstClr val="black"/>
                </a:solidFill>
              </a:rPr>
              <a:t>With regard to pest prioritization, we conclude that the risk posed by a pest to U.S. agriculture or natural resources is:</a:t>
            </a:r>
          </a:p>
          <a:p>
            <a:pPr lvl="6"/>
            <a:r>
              <a:rPr lang="en-US" sz="2400" dirty="0" smtClean="0">
                <a:solidFill>
                  <a:prstClr val="black"/>
                </a:solidFill>
              </a:rPr>
              <a:t>Elevated</a:t>
            </a:r>
          </a:p>
          <a:p>
            <a:pPr lvl="6"/>
            <a:r>
              <a:rPr lang="en-US" sz="2400" dirty="0" smtClean="0">
                <a:solidFill>
                  <a:prstClr val="black"/>
                </a:solidFill>
              </a:rPr>
              <a:t>Not Affected</a:t>
            </a:r>
          </a:p>
          <a:p>
            <a:pPr lvl="6"/>
            <a:r>
              <a:rPr lang="en-US" sz="2400" dirty="0" smtClean="0">
                <a:solidFill>
                  <a:prstClr val="black"/>
                </a:solidFill>
              </a:rPr>
              <a:t>Reduced</a:t>
            </a:r>
          </a:p>
          <a:p>
            <a:pPr marL="0" indent="0">
              <a:buFont typeface="Arial" panose="020B0604020202020204" pitchFamily="34" charset="0"/>
              <a:buNone/>
            </a:pPr>
            <a:endParaRPr lang="en-US" dirty="0" smtClean="0">
              <a:solidFill>
                <a:prstClr val="black"/>
              </a:solidFill>
            </a:endParaRPr>
          </a:p>
        </p:txBody>
      </p:sp>
    </p:spTree>
    <p:extLst>
      <p:ext uri="{BB962C8B-B14F-4D97-AF65-F5344CB8AC3E}">
        <p14:creationId xmlns:p14="http://schemas.microsoft.com/office/powerpoint/2010/main" val="1903290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3045</TotalTime>
  <Words>2311</Words>
  <Application>Microsoft Office PowerPoint</Application>
  <PresentationFormat>Widescreen</PresentationFormat>
  <Paragraphs>446</Paragraphs>
  <Slides>45</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Calibri Light</vt:lpstr>
      <vt:lpstr>Symbol</vt:lpstr>
      <vt:lpstr>Office Theme</vt:lpstr>
      <vt:lpstr>1_Office Theme</vt:lpstr>
      <vt:lpstr>S&amp;T CAPS Support</vt:lpstr>
      <vt:lpstr>The Objective Prioritization of Exotic Pests (OPEP):  A system for prioritizing pests    </vt:lpstr>
      <vt:lpstr>Impact Potential Model</vt:lpstr>
      <vt:lpstr>Impact Assessment Model Results</vt:lpstr>
      <vt:lpstr>Evaluation of exotic pests for CAPS Pest Prioritization</vt:lpstr>
      <vt:lpstr>PowerPoint Presentation</vt:lpstr>
      <vt:lpstr>Impact Potential Model Status</vt:lpstr>
      <vt:lpstr>Phase II: Likelihood of Introduction</vt:lpstr>
      <vt:lpstr>PowerPoint Presentation</vt:lpstr>
      <vt:lpstr>PowerPoint Presentation</vt:lpstr>
      <vt:lpstr>OPEP Framework</vt:lpstr>
      <vt:lpstr>PowerPoint Presentation</vt:lpstr>
      <vt:lpstr>PowerPoint Presentation</vt:lpstr>
      <vt:lpstr>PowerPoint Presentation</vt:lpstr>
      <vt:lpstr>CAPS Priority Pest List</vt:lpstr>
      <vt:lpstr>Currently…</vt:lpstr>
      <vt:lpstr>In 2021…</vt:lpstr>
      <vt:lpstr>Summary of Priority Pest List Changes</vt:lpstr>
      <vt:lpstr>Summary of Priority Pest List Changes</vt:lpstr>
      <vt:lpstr>Summary of Priority Pest List Changes</vt:lpstr>
      <vt:lpstr>Summary of Priority Pest List Changes</vt:lpstr>
      <vt:lpstr>Summary of Priority Pest List Changes</vt:lpstr>
      <vt:lpstr>Pest submissions           stcaps@usda.gov </vt:lpstr>
      <vt:lpstr>Survey Manuals</vt:lpstr>
      <vt:lpstr>Apple/Pear Pests</vt:lpstr>
      <vt:lpstr>Survey Manuals </vt:lpstr>
      <vt:lpstr>Instead of manual intros….</vt:lpstr>
      <vt:lpstr>Instead of grouping by commodity or taxonomic manuals…</vt:lpstr>
      <vt:lpstr>Survey Builder</vt:lpstr>
      <vt:lpstr>Survey Builder   the idea</vt:lpstr>
      <vt:lpstr>Prototype 1: Survey Builder + Approved Methods table</vt:lpstr>
      <vt:lpstr>Prototype 2: Survey Builder within Survey Planning </vt:lpstr>
      <vt:lpstr>Survey Summary Form</vt:lpstr>
      <vt:lpstr>Approved Methods for Pest Surveillance</vt:lpstr>
      <vt:lpstr>Hymenoscyphus fraxineus (ash dieback)</vt:lpstr>
      <vt:lpstr>Peronosclerospora philippinensis (Philippine downy mildew)</vt:lpstr>
      <vt:lpstr>Crocidosema aporema (bud borer)</vt:lpstr>
      <vt:lpstr>Plant pathogen support</vt:lpstr>
      <vt:lpstr>PPQ pathogen screening support</vt:lpstr>
      <vt:lpstr>PPQ pathogen screening support for 2020</vt:lpstr>
      <vt:lpstr>PPQ pathogen screening support for 2020</vt:lpstr>
      <vt:lpstr>PPQ pathogen screening support for 2020</vt:lpstr>
      <vt:lpstr>Research &amp;  Methods Development</vt:lpstr>
      <vt:lpstr>Lymantria trap comparison</vt:lpstr>
      <vt:lpstr>SLF trap &amp; lure </vt:lpstr>
    </vt:vector>
  </TitlesOfParts>
  <Company>USDA APHIS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S&amp;T CAPS Support</dc:title>
  <dc:creator>Heather Moylett</dc:creator>
  <cp:lastModifiedBy>Heather Moylett</cp:lastModifiedBy>
  <cp:revision>94</cp:revision>
  <dcterms:created xsi:type="dcterms:W3CDTF">2020-01-03T14:16:34Z</dcterms:created>
  <dcterms:modified xsi:type="dcterms:W3CDTF">2020-02-07T21:13:19Z</dcterms:modified>
</cp:coreProperties>
</file>