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 id="2147483672" r:id="rId6"/>
    <p:sldMasterId id="2147483696" r:id="rId7"/>
    <p:sldMasterId id="2147483708" r:id="rId8"/>
  </p:sldMasterIdLst>
  <p:notesMasterIdLst>
    <p:notesMasterId r:id="rId21"/>
  </p:notesMasterIdLst>
  <p:sldIdLst>
    <p:sldId id="322" r:id="rId9"/>
    <p:sldId id="305" r:id="rId10"/>
    <p:sldId id="307" r:id="rId11"/>
    <p:sldId id="284" r:id="rId12"/>
    <p:sldId id="286" r:id="rId13"/>
    <p:sldId id="332" r:id="rId14"/>
    <p:sldId id="333" r:id="rId15"/>
    <p:sldId id="334" r:id="rId16"/>
    <p:sldId id="335" r:id="rId17"/>
    <p:sldId id="296" r:id="rId18"/>
    <p:sldId id="328" r:id="rId19"/>
    <p:sldId id="340" r:id="rId20"/>
  </p:sldIdLst>
  <p:sldSz cx="9144000" cy="6858000" type="screen4x3"/>
  <p:notesSz cx="6858000" cy="15525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
          <p15:clr>
            <a:srgbClr val="A4A3A4"/>
          </p15:clr>
        </p15:guide>
        <p15:guide id="2" pos="561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2D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882680-834D-6ABC-15EA-FF13197DA391}" v="10" dt="2020-01-10T21:20:37.835"/>
    <p1510:client id="{A951CF11-A56D-4974-3E0B-0A084303EE92}" v="276" dt="2020-01-17T15:34:48.927"/>
    <p1510:client id="{D8804979-EE05-4593-DDA3-76216705492E}" v="10" dt="2020-01-16T20:25:27.1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29" autoAdjust="0"/>
    <p:restoredTop sz="75296" autoAdjust="0"/>
  </p:normalViewPr>
  <p:slideViewPr>
    <p:cSldViewPr>
      <p:cViewPr varScale="1">
        <p:scale>
          <a:sx n="88" d="100"/>
          <a:sy n="88" d="100"/>
        </p:scale>
        <p:origin x="2892" y="84"/>
      </p:cViewPr>
      <p:guideLst>
        <p:guide orient="horz" pos="144"/>
        <p:guide pos="5616"/>
      </p:guideLst>
    </p:cSldViewPr>
  </p:slideViewPr>
  <p:outlineViewPr>
    <p:cViewPr>
      <p:scale>
        <a:sx n="33" d="100"/>
        <a:sy n="33" d="100"/>
      </p:scale>
      <p:origin x="0" y="0"/>
    </p:cViewPr>
  </p:outlineViewPr>
  <p:notesTextViewPr>
    <p:cViewPr>
      <p:scale>
        <a:sx n="1" d="1"/>
        <a:sy n="1" d="1"/>
      </p:scale>
      <p:origin x="0" y="0"/>
    </p:cViewPr>
  </p:notesTextViewPr>
  <p:sorterViewPr>
    <p:cViewPr>
      <p:scale>
        <a:sx n="70" d="100"/>
        <a:sy n="7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5.xml"/><Relationship Id="rId18" Type="http://schemas.openxmlformats.org/officeDocument/2006/relationships/slide" Target="slides/slide10.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ableStyles" Target="tableStyle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186942" cy="2972978"/>
          </a:xfrm>
          <a:prstGeom prst="rect">
            <a:avLst/>
          </a:prstGeom>
        </p:spPr>
        <p:txBody>
          <a:bodyPr vert="horz" lIns="193644" tIns="96820" rIns="193644" bIns="96820" rtlCol="0"/>
          <a:lstStyle>
            <a:lvl1pPr algn="l">
              <a:defRPr sz="2500"/>
            </a:lvl1pPr>
          </a:lstStyle>
          <a:p>
            <a:endParaRPr lang="en-US"/>
          </a:p>
        </p:txBody>
      </p:sp>
      <p:sp>
        <p:nvSpPr>
          <p:cNvPr id="3" name="Date Placeholder 2"/>
          <p:cNvSpPr>
            <a:spLocks noGrp="1"/>
          </p:cNvSpPr>
          <p:nvPr>
            <p:ph type="dt" idx="1"/>
          </p:nvPr>
        </p:nvSpPr>
        <p:spPr>
          <a:xfrm>
            <a:off x="5472998" y="0"/>
            <a:ext cx="4186942" cy="2972978"/>
          </a:xfrm>
          <a:prstGeom prst="rect">
            <a:avLst/>
          </a:prstGeom>
        </p:spPr>
        <p:txBody>
          <a:bodyPr vert="horz" lIns="193644" tIns="96820" rIns="193644" bIns="96820" rtlCol="0"/>
          <a:lstStyle>
            <a:lvl1pPr algn="r">
              <a:defRPr sz="2500"/>
            </a:lvl1pPr>
          </a:lstStyle>
          <a:p>
            <a:fld id="{2E4EC0E2-7E75-481A-8808-47F623CE66C7}" type="datetimeFigureOut">
              <a:rPr lang="en-US" smtClean="0"/>
              <a:pPr/>
              <a:t>2/19/2020</a:t>
            </a:fld>
            <a:endParaRPr lang="en-US"/>
          </a:p>
        </p:txBody>
      </p:sp>
      <p:sp>
        <p:nvSpPr>
          <p:cNvPr id="4" name="Slide Image Placeholder 3"/>
          <p:cNvSpPr>
            <a:spLocks noGrp="1" noRot="1" noChangeAspect="1"/>
          </p:cNvSpPr>
          <p:nvPr>
            <p:ph type="sldImg" idx="2"/>
          </p:nvPr>
        </p:nvSpPr>
        <p:spPr>
          <a:xfrm>
            <a:off x="-10028238" y="4465638"/>
            <a:ext cx="29719588" cy="22290087"/>
          </a:xfrm>
          <a:prstGeom prst="rect">
            <a:avLst/>
          </a:prstGeom>
          <a:noFill/>
          <a:ln w="12700">
            <a:solidFill>
              <a:prstClr val="black"/>
            </a:solidFill>
          </a:ln>
        </p:spPr>
        <p:txBody>
          <a:bodyPr vert="horz" lIns="193644" tIns="96820" rIns="193644" bIns="96820" rtlCol="0" anchor="ctr"/>
          <a:lstStyle/>
          <a:p>
            <a:endParaRPr lang="en-US"/>
          </a:p>
        </p:txBody>
      </p:sp>
      <p:sp>
        <p:nvSpPr>
          <p:cNvPr id="5" name="Notes Placeholder 4"/>
          <p:cNvSpPr>
            <a:spLocks noGrp="1"/>
          </p:cNvSpPr>
          <p:nvPr>
            <p:ph type="body" sz="quarter" idx="3"/>
          </p:nvPr>
        </p:nvSpPr>
        <p:spPr>
          <a:xfrm>
            <a:off x="966218" y="28243278"/>
            <a:ext cx="7729739" cy="26756789"/>
          </a:xfrm>
          <a:prstGeom prst="rect">
            <a:avLst/>
          </a:prstGeom>
        </p:spPr>
        <p:txBody>
          <a:bodyPr vert="horz" lIns="193644" tIns="96820" rIns="193644" bIns="968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56476236"/>
            <a:ext cx="4186942" cy="2972978"/>
          </a:xfrm>
          <a:prstGeom prst="rect">
            <a:avLst/>
          </a:prstGeom>
        </p:spPr>
        <p:txBody>
          <a:bodyPr vert="horz" lIns="193644" tIns="96820" rIns="193644" bIns="96820" rtlCol="0" anchor="b"/>
          <a:lstStyle>
            <a:lvl1pPr algn="l">
              <a:defRPr sz="2500"/>
            </a:lvl1pPr>
          </a:lstStyle>
          <a:p>
            <a:endParaRPr lang="en-US"/>
          </a:p>
        </p:txBody>
      </p:sp>
      <p:sp>
        <p:nvSpPr>
          <p:cNvPr id="7" name="Slide Number Placeholder 6"/>
          <p:cNvSpPr>
            <a:spLocks noGrp="1"/>
          </p:cNvSpPr>
          <p:nvPr>
            <p:ph type="sldNum" sz="quarter" idx="5"/>
          </p:nvPr>
        </p:nvSpPr>
        <p:spPr>
          <a:xfrm>
            <a:off x="5472998" y="56476236"/>
            <a:ext cx="4186942" cy="2972978"/>
          </a:xfrm>
          <a:prstGeom prst="rect">
            <a:avLst/>
          </a:prstGeom>
        </p:spPr>
        <p:txBody>
          <a:bodyPr vert="horz" lIns="193644" tIns="96820" rIns="193644" bIns="96820" rtlCol="0" anchor="b"/>
          <a:lstStyle>
            <a:lvl1pPr algn="r">
              <a:defRPr sz="2500"/>
            </a:lvl1pPr>
          </a:lstStyle>
          <a:p>
            <a:fld id="{A6B1D93D-3D79-4E25-970F-1F693B469348}" type="slidenum">
              <a:rPr lang="en-US" smtClean="0"/>
              <a:pPr/>
              <a:t>‹#›</a:t>
            </a:fld>
            <a:endParaRPr lang="en-US"/>
          </a:p>
        </p:txBody>
      </p:sp>
    </p:spTree>
    <p:extLst>
      <p:ext uri="{BB962C8B-B14F-4D97-AF65-F5344CB8AC3E}">
        <p14:creationId xmlns:p14="http://schemas.microsoft.com/office/powerpoint/2010/main" val="140190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B1D93D-3D79-4E25-970F-1F693B469348}" type="slidenum">
              <a:rPr lang="en-US" smtClean="0"/>
              <a:pPr/>
              <a:t>1</a:t>
            </a:fld>
            <a:endParaRPr lang="en-US"/>
          </a:p>
        </p:txBody>
      </p:sp>
    </p:spTree>
    <p:extLst>
      <p:ext uri="{BB962C8B-B14F-4D97-AF65-F5344CB8AC3E}">
        <p14:creationId xmlns:p14="http://schemas.microsoft.com/office/powerpoint/2010/main" val="24752342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898262">
              <a:defRPr/>
            </a:pPr>
            <a:r>
              <a:rPr lang="en-US" dirty="0"/>
              <a:t>FY20</a:t>
            </a:r>
            <a:r>
              <a:rPr lang="en-US" baseline="0" dirty="0"/>
              <a:t> budget calculations for Sec 7721 include NCPN as well as reduction from sequestration. APHIS Indirect not included in net to program total; generally these funds are restored to PPQ in the 3</a:t>
            </a:r>
            <a:r>
              <a:rPr lang="en-US" baseline="30000" dirty="0"/>
              <a:t>rd</a:t>
            </a:r>
            <a:r>
              <a:rPr lang="en-US" baseline="0" dirty="0"/>
              <a:t> quarter.  </a:t>
            </a:r>
          </a:p>
          <a:p>
            <a:pPr defTabSz="1898262">
              <a:defRPr/>
            </a:pPr>
            <a:endParaRPr lang="en-US" baseline="0" dirty="0"/>
          </a:p>
          <a:p>
            <a:pPr defTabSz="1898262">
              <a:defRPr/>
            </a:pPr>
            <a:r>
              <a:rPr lang="en-US" baseline="0" dirty="0"/>
              <a:t>Sequestration percentage has decreased every year FY2020 5.9%, FY2019 6.20%, FY2018 6.60%</a:t>
            </a:r>
            <a:endParaRPr lang="en-US" b="1"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266856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A6B1D93D-3D79-4E25-970F-1F693B469348}" type="slidenum">
              <a:rPr lang="en-US" smtClean="0"/>
              <a:pPr/>
              <a:t>11</a:t>
            </a:fld>
            <a:endParaRPr lang="en-US"/>
          </a:p>
        </p:txBody>
      </p:sp>
    </p:spTree>
    <p:extLst>
      <p:ext uri="{BB962C8B-B14F-4D97-AF65-F5344CB8AC3E}">
        <p14:creationId xmlns:p14="http://schemas.microsoft.com/office/powerpoint/2010/main" val="17832695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Kept the best for</a:t>
            </a:r>
            <a:r>
              <a:rPr lang="en-US" b="1" baseline="0" dirty="0" smtClean="0"/>
              <a:t> the </a:t>
            </a:r>
            <a:r>
              <a:rPr lang="en-US" b="1" dirty="0" smtClean="0"/>
              <a:t>last, tentative plan for 2021</a:t>
            </a:r>
            <a:r>
              <a:rPr lang="en-US" b="1" baseline="0" dirty="0" smtClean="0"/>
              <a:t> </a:t>
            </a:r>
            <a:r>
              <a:rPr lang="en-US" b="1" dirty="0" smtClean="0"/>
              <a:t>:</a:t>
            </a:r>
            <a:r>
              <a:rPr lang="en-US" b="1" baseline="0" dirty="0" smtClean="0"/>
              <a:t> We may change some of these dates, after consulting with </a:t>
            </a:r>
            <a:r>
              <a:rPr lang="en-US" b="1" baseline="0" dirty="0" smtClean="0"/>
              <a:t>PPQ leadership, the NPB, and others</a:t>
            </a:r>
            <a:endParaRPr lang="en-US" b="1" dirty="0"/>
          </a:p>
        </p:txBody>
      </p:sp>
      <p:sp>
        <p:nvSpPr>
          <p:cNvPr id="4" name="Slide Number Placeholder 3"/>
          <p:cNvSpPr>
            <a:spLocks noGrp="1"/>
          </p:cNvSpPr>
          <p:nvPr>
            <p:ph type="sldNum" sz="quarter" idx="10"/>
          </p:nvPr>
        </p:nvSpPr>
        <p:spPr/>
        <p:txBody>
          <a:bodyPr/>
          <a:lstStyle/>
          <a:p>
            <a:fld id="{A6B1D93D-3D79-4E25-970F-1F693B469348}" type="slidenum">
              <a:rPr lang="en-US" smtClean="0"/>
              <a:pPr/>
              <a:t>12</a:t>
            </a:fld>
            <a:endParaRPr lang="en-US" dirty="0"/>
          </a:p>
        </p:txBody>
      </p:sp>
    </p:spTree>
    <p:extLst>
      <p:ext uri="{BB962C8B-B14F-4D97-AF65-F5344CB8AC3E}">
        <p14:creationId xmlns:p14="http://schemas.microsoft.com/office/powerpoint/2010/main" val="1233505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good thing, because it is now under the PPQ  authority and not the </a:t>
            </a:r>
            <a:r>
              <a:rPr lang="en-US" dirty="0" err="1" smtClean="0"/>
              <a:t>genral</a:t>
            </a:r>
            <a:r>
              <a:rPr lang="en-US" dirty="0" smtClean="0"/>
              <a:t> Farm</a:t>
            </a:r>
            <a:r>
              <a:rPr lang="en-US" baseline="0" dirty="0" smtClean="0"/>
              <a:t> Bill Umbrella  . So he mission is the </a:t>
            </a:r>
            <a:r>
              <a:rPr lang="en-US" baseline="0" smtClean="0"/>
              <a:t>same but under PP act.</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3003176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PPA Sec. 7721 sets out the same funding schedule</a:t>
            </a:r>
            <a:r>
              <a:rPr lang="en-US" baseline="0" dirty="0"/>
              <a:t> established by the Farm Bill Section 10007 for the PPDMDPP and NCPN; with $75 million made available in FY 2018 and beyond and a minimum of $5 million available for NCPN annually.</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1872376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strength of PPDMDPP is its facilitation of PPQ’s collaboration with a broad spectrum of stakeholders nationally.  By working with states, other federal agencies, nongovernmental organizations, universities, non-profits and tribal organizations, APHIS can extend its ability to protect, detect, and respond to plant pests and diseases with projects identified and tailored locally. </a:t>
            </a:r>
          </a:p>
          <a:p>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266856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of the key criteria</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266856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Quick</a:t>
            </a:r>
            <a:r>
              <a:rPr lang="en-US" baseline="0" dirty="0" smtClean="0"/>
              <a:t> review of Goals (1-6+1) .</a:t>
            </a:r>
            <a:r>
              <a:rPr lang="en-US" dirty="0" smtClean="0"/>
              <a:t>Goals 1 you all</a:t>
            </a:r>
            <a:r>
              <a:rPr lang="en-US" baseline="0" dirty="0" smtClean="0"/>
              <a:t> intimately involved with this goal</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2756916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Goals 2-3</a:t>
            </a:r>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2213722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Goals</a:t>
            </a:r>
            <a:r>
              <a:rPr lang="en-US" baseline="0" dirty="0"/>
              <a:t> </a:t>
            </a:r>
            <a:r>
              <a:rPr lang="en-US" baseline="0" dirty="0" smtClean="0"/>
              <a:t>4-5; 4: Nursery pathway..   5&lt; spreading the word on plan health programs including prevention emergency issue..</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8019821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Goal</a:t>
            </a:r>
            <a:r>
              <a:rPr lang="en-US" baseline="0" dirty="0"/>
              <a:t> 6</a:t>
            </a:r>
            <a:endParaRPr lang="en-US"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1800306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06800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9392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72754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64867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dirty="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dirty="0">
              <a:solidFill>
                <a:prstClr val="black">
                  <a:tint val="75000"/>
                </a:prstClr>
              </a:solidFill>
            </a:endParaRPr>
          </a:p>
        </p:txBody>
      </p:sp>
    </p:spTree>
    <p:extLst>
      <p:ext uri="{BB962C8B-B14F-4D97-AF65-F5344CB8AC3E}">
        <p14:creationId xmlns:p14="http://schemas.microsoft.com/office/powerpoint/2010/main" val="42864754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226908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827776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925076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807472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318240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01252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dirty="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dirty="0">
              <a:solidFill>
                <a:prstClr val="black">
                  <a:tint val="75000"/>
                </a:prstClr>
              </a:solidFill>
            </a:endParaRPr>
          </a:p>
        </p:txBody>
      </p:sp>
    </p:spTree>
    <p:extLst>
      <p:ext uri="{BB962C8B-B14F-4D97-AF65-F5344CB8AC3E}">
        <p14:creationId xmlns:p14="http://schemas.microsoft.com/office/powerpoint/2010/main" val="3498953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659745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33984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395428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354555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914400"/>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Slide Number Placeholder 5"/>
          <p:cNvSpPr>
            <a:spLocks noGrp="1"/>
          </p:cNvSpPr>
          <p:nvPr>
            <p:ph type="sldNum" sz="quarter" idx="12"/>
          </p:nvPr>
        </p:nvSpPr>
        <p:spPr>
          <a:xfrm>
            <a:off x="4559300" y="6375399"/>
            <a:ext cx="2133600" cy="365125"/>
          </a:xfrm>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dirty="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dirty="0">
              <a:solidFill>
                <a:prstClr val="black">
                  <a:tint val="75000"/>
                </a:prstClr>
              </a:solidFill>
            </a:endParaRPr>
          </a:p>
        </p:txBody>
      </p:sp>
    </p:spTree>
    <p:extLst>
      <p:ext uri="{BB962C8B-B14F-4D97-AF65-F5344CB8AC3E}">
        <p14:creationId xmlns:p14="http://schemas.microsoft.com/office/powerpoint/2010/main" val="15749240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871086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587382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726288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338139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76560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181115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233334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144457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265646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711616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526044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dirty="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dirty="0">
              <a:solidFill>
                <a:prstClr val="black">
                  <a:tint val="75000"/>
                </a:prstClr>
              </a:solidFill>
            </a:endParaRPr>
          </a:p>
        </p:txBody>
      </p:sp>
    </p:spTree>
    <p:extLst>
      <p:ext uri="{BB962C8B-B14F-4D97-AF65-F5344CB8AC3E}">
        <p14:creationId xmlns:p14="http://schemas.microsoft.com/office/powerpoint/2010/main" val="19577696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5200350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55075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3146575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0818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76278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687346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8284599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592207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8577261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21883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1380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85357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2508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28726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96845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581473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214271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9657359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2/19/2020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9127463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8" name="Picture 7"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
        <p:nvSpPr>
          <p:cNvPr id="7" name="Title 3"/>
          <p:cNvSpPr>
            <a:spLocks noGrp="1"/>
          </p:cNvSpPr>
          <p:nvPr>
            <p:ph type="ctrTitle"/>
          </p:nvPr>
        </p:nvSpPr>
        <p:spPr>
          <a:xfrm>
            <a:off x="609600" y="2971800"/>
            <a:ext cx="7772400" cy="1470025"/>
          </a:xfrm>
          <a:ln w="38100" cmpd="sng">
            <a:noFill/>
          </a:ln>
        </p:spPr>
        <p:txBody>
          <a:bodyPr>
            <a:normAutofit fontScale="90000"/>
          </a:bodyPr>
          <a:lstStyle/>
          <a:p>
            <a:pPr lvl="0" fontAlgn="base">
              <a:spcAft>
                <a:spcPct val="0"/>
              </a:spcAft>
            </a:pPr>
            <a:r>
              <a:rPr lang="en-US" b="1" dirty="0">
                <a:solidFill>
                  <a:srgbClr val="000000"/>
                </a:solidFill>
                <a:latin typeface="Times New Roman" pitchFamily="18" charset="0"/>
                <a:ea typeface="Times New Roman" pitchFamily="18" charset="0"/>
                <a:cs typeface="Times New Roman" pitchFamily="18" charset="0"/>
              </a:rPr>
              <a:t/>
            </a:r>
            <a:br>
              <a:rPr lang="en-US" b="1" dirty="0">
                <a:solidFill>
                  <a:srgbClr val="000000"/>
                </a:solidFill>
                <a:latin typeface="Times New Roman" pitchFamily="18" charset="0"/>
                <a:ea typeface="Times New Roman" pitchFamily="18" charset="0"/>
                <a:cs typeface="Times New Roman" pitchFamily="18" charset="0"/>
              </a:rPr>
            </a:br>
            <a:r>
              <a:rPr lang="en-US" sz="800" dirty="0">
                <a:solidFill>
                  <a:srgbClr val="000000"/>
                </a:solidFill>
                <a:latin typeface="+mn-lt"/>
                <a:ea typeface="Times New Roman" pitchFamily="18" charset="0"/>
                <a:cs typeface="Times New Roman" pitchFamily="18" charset="0"/>
              </a:rPr>
              <a:t/>
            </a:r>
            <a:br>
              <a:rPr lang="en-US" sz="800" dirty="0">
                <a:solidFill>
                  <a:srgbClr val="000000"/>
                </a:solidFill>
                <a:latin typeface="+mn-lt"/>
                <a:ea typeface="Times New Roman" pitchFamily="18" charset="0"/>
                <a:cs typeface="Times New Roman" pitchFamily="18" charset="0"/>
              </a:rPr>
            </a:br>
            <a:r>
              <a:rPr lang="en-US" sz="4900" b="1" dirty="0">
                <a:solidFill>
                  <a:srgbClr val="000000"/>
                </a:solidFill>
                <a:latin typeface="+mn-lt"/>
                <a:ea typeface="Times New Roman" pitchFamily="18" charset="0"/>
                <a:cs typeface="Times New Roman" pitchFamily="18" charset="0"/>
              </a:rPr>
              <a:t>Plant Protection Act Sec. 7721</a:t>
            </a:r>
            <a:br>
              <a:rPr lang="en-US" sz="4900" b="1" dirty="0">
                <a:solidFill>
                  <a:srgbClr val="000000"/>
                </a:solidFill>
                <a:latin typeface="+mn-lt"/>
                <a:ea typeface="Times New Roman" pitchFamily="18" charset="0"/>
                <a:cs typeface="Times New Roman" pitchFamily="18" charset="0"/>
              </a:rPr>
            </a:br>
            <a:r>
              <a:rPr lang="en-US" sz="3100" b="1" dirty="0">
                <a:solidFill>
                  <a:srgbClr val="000000"/>
                </a:solidFill>
                <a:latin typeface="+mn-lt"/>
                <a:ea typeface="Times New Roman" pitchFamily="18" charset="0"/>
                <a:cs typeface="Times New Roman" pitchFamily="18" charset="0"/>
              </a:rPr>
              <a:t/>
            </a:r>
            <a:br>
              <a:rPr lang="en-US" sz="3100" b="1" dirty="0">
                <a:solidFill>
                  <a:srgbClr val="000000"/>
                </a:solidFill>
                <a:latin typeface="+mn-lt"/>
                <a:ea typeface="Times New Roman" pitchFamily="18" charset="0"/>
                <a:cs typeface="Times New Roman" pitchFamily="18" charset="0"/>
              </a:rPr>
            </a:br>
            <a:r>
              <a:rPr lang="en-US" sz="2700" b="1" i="1" dirty="0">
                <a:solidFill>
                  <a:srgbClr val="000000"/>
                </a:solidFill>
                <a:latin typeface="+mn-lt"/>
                <a:ea typeface="Times New Roman" pitchFamily="18" charset="0"/>
                <a:cs typeface="Times New Roman" pitchFamily="18" charset="0"/>
              </a:rPr>
              <a:t>The Plant Pest and Disease Management and </a:t>
            </a:r>
            <a:br>
              <a:rPr lang="en-US" sz="2700" b="1" i="1" dirty="0">
                <a:solidFill>
                  <a:srgbClr val="000000"/>
                </a:solidFill>
                <a:latin typeface="+mn-lt"/>
                <a:ea typeface="Times New Roman" pitchFamily="18" charset="0"/>
                <a:cs typeface="Times New Roman" pitchFamily="18" charset="0"/>
              </a:rPr>
            </a:br>
            <a:r>
              <a:rPr lang="en-US" sz="2700" b="1" i="1" dirty="0">
                <a:solidFill>
                  <a:srgbClr val="000000"/>
                </a:solidFill>
                <a:latin typeface="+mn-lt"/>
                <a:ea typeface="Times New Roman" pitchFamily="18" charset="0"/>
                <a:cs typeface="Times New Roman" pitchFamily="18" charset="0"/>
              </a:rPr>
              <a:t>Disaster Prevention Program </a:t>
            </a:r>
            <a:br>
              <a:rPr lang="en-US" sz="2700" b="1" i="1" dirty="0">
                <a:solidFill>
                  <a:srgbClr val="000000"/>
                </a:solidFill>
                <a:latin typeface="+mn-lt"/>
                <a:ea typeface="Times New Roman" pitchFamily="18" charset="0"/>
                <a:cs typeface="Times New Roman" pitchFamily="18" charset="0"/>
              </a:rPr>
            </a:br>
            <a:r>
              <a:rPr lang="en-US" sz="2000" b="1" i="1" dirty="0">
                <a:solidFill>
                  <a:srgbClr val="000000"/>
                </a:solidFill>
                <a:latin typeface="+mn-lt"/>
                <a:ea typeface="Times New Roman" pitchFamily="18" charset="0"/>
                <a:cs typeface="Times New Roman" pitchFamily="18" charset="0"/>
              </a:rPr>
              <a:t>and</a:t>
            </a:r>
            <a:r>
              <a:rPr lang="en-US" sz="2700" b="1" i="1" dirty="0">
                <a:solidFill>
                  <a:srgbClr val="000000"/>
                </a:solidFill>
                <a:latin typeface="+mn-lt"/>
                <a:ea typeface="Times New Roman" pitchFamily="18" charset="0"/>
                <a:cs typeface="Times New Roman" pitchFamily="18" charset="0"/>
              </a:rPr>
              <a:t/>
            </a:r>
            <a:br>
              <a:rPr lang="en-US" sz="2700" b="1" i="1" dirty="0">
                <a:solidFill>
                  <a:srgbClr val="000000"/>
                </a:solidFill>
                <a:latin typeface="+mn-lt"/>
                <a:ea typeface="Times New Roman" pitchFamily="18" charset="0"/>
                <a:cs typeface="Times New Roman" pitchFamily="18" charset="0"/>
              </a:rPr>
            </a:br>
            <a:r>
              <a:rPr lang="en-US" sz="2700" b="1" i="1" dirty="0">
                <a:solidFill>
                  <a:srgbClr val="000000"/>
                </a:solidFill>
                <a:latin typeface="+mn-lt"/>
                <a:ea typeface="Times New Roman" pitchFamily="18" charset="0"/>
                <a:cs typeface="Times New Roman" pitchFamily="18" charset="0"/>
              </a:rPr>
              <a:t>The National Clean Plant Network</a:t>
            </a:r>
            <a:r>
              <a:rPr lang="en-US" sz="3100" b="1" dirty="0">
                <a:solidFill>
                  <a:srgbClr val="000000"/>
                </a:solidFill>
                <a:latin typeface="+mn-lt"/>
                <a:ea typeface="Times New Roman" pitchFamily="18" charset="0"/>
                <a:cs typeface="Times New Roman" pitchFamily="18" charset="0"/>
              </a:rPr>
              <a:t/>
            </a:r>
            <a:br>
              <a:rPr lang="en-US" sz="3100" b="1" dirty="0">
                <a:solidFill>
                  <a:srgbClr val="000000"/>
                </a:solidFill>
                <a:latin typeface="+mn-lt"/>
                <a:ea typeface="Times New Roman" pitchFamily="18" charset="0"/>
                <a:cs typeface="Times New Roman" pitchFamily="18" charset="0"/>
              </a:rPr>
            </a:br>
            <a:r>
              <a:rPr lang="en-US" sz="4900" b="1" dirty="0">
                <a:solidFill>
                  <a:srgbClr val="000000"/>
                </a:solidFill>
                <a:latin typeface="+mn-lt"/>
                <a:ea typeface="Times New Roman" pitchFamily="18" charset="0"/>
                <a:cs typeface="Times New Roman" pitchFamily="18" charset="0"/>
              </a:rPr>
              <a:t> </a:t>
            </a:r>
            <a:r>
              <a:rPr lang="en-US" b="1" dirty="0">
                <a:solidFill>
                  <a:srgbClr val="000000"/>
                </a:solidFill>
                <a:latin typeface="+mn-lt"/>
                <a:ea typeface="Times New Roman" pitchFamily="18" charset="0"/>
                <a:cs typeface="Times New Roman" pitchFamily="18" charset="0"/>
              </a:rPr>
              <a:t/>
            </a:r>
            <a:br>
              <a:rPr lang="en-US" b="1" dirty="0">
                <a:solidFill>
                  <a:srgbClr val="000000"/>
                </a:solidFill>
                <a:latin typeface="+mn-lt"/>
                <a:ea typeface="Times New Roman" pitchFamily="18" charset="0"/>
                <a:cs typeface="Times New Roman" pitchFamily="18" charset="0"/>
              </a:rPr>
            </a:br>
            <a:r>
              <a:rPr lang="en-US" sz="3600" b="1" dirty="0">
                <a:solidFill>
                  <a:srgbClr val="000000"/>
                </a:solidFill>
                <a:latin typeface="+mn-lt"/>
                <a:ea typeface="Times New Roman" pitchFamily="18" charset="0"/>
                <a:cs typeface="Times New Roman" pitchFamily="18" charset="0"/>
              </a:rPr>
              <a:t>FY </a:t>
            </a:r>
            <a:r>
              <a:rPr lang="en-US" sz="3600" b="1" smtClean="0">
                <a:solidFill>
                  <a:srgbClr val="000000"/>
                </a:solidFill>
                <a:latin typeface="+mn-lt"/>
                <a:ea typeface="Times New Roman" pitchFamily="18" charset="0"/>
                <a:cs typeface="Times New Roman" pitchFamily="18" charset="0"/>
              </a:rPr>
              <a:t>2020 Update</a:t>
            </a:r>
            <a:r>
              <a:rPr lang="en-US" sz="3600" b="1" dirty="0" smtClean="0">
                <a:solidFill>
                  <a:srgbClr val="000000"/>
                </a:solidFill>
                <a:latin typeface="+mn-lt"/>
                <a:ea typeface="Times New Roman" pitchFamily="18" charset="0"/>
                <a:cs typeface="Times New Roman" pitchFamily="18" charset="0"/>
              </a:rPr>
              <a:t/>
            </a:r>
            <a:br>
              <a:rPr lang="en-US" sz="3600" b="1" dirty="0" smtClean="0">
                <a:solidFill>
                  <a:srgbClr val="000000"/>
                </a:solidFill>
                <a:latin typeface="+mn-lt"/>
                <a:ea typeface="Times New Roman" pitchFamily="18" charset="0"/>
                <a:cs typeface="Times New Roman" pitchFamily="18" charset="0"/>
              </a:rPr>
            </a:br>
            <a:r>
              <a:rPr lang="en-US" sz="3600" b="1" dirty="0" smtClean="0">
                <a:solidFill>
                  <a:srgbClr val="000000"/>
                </a:solidFill>
                <a:latin typeface="+mn-lt"/>
                <a:ea typeface="Times New Roman" pitchFamily="18" charset="0"/>
                <a:cs typeface="Times New Roman" pitchFamily="18" charset="0"/>
              </a:rPr>
              <a:t>Feridoon Mehdizadegan,</a:t>
            </a:r>
            <a:br>
              <a:rPr lang="en-US" sz="3600" b="1" dirty="0" smtClean="0">
                <a:solidFill>
                  <a:srgbClr val="000000"/>
                </a:solidFill>
                <a:latin typeface="+mn-lt"/>
                <a:ea typeface="Times New Roman" pitchFamily="18" charset="0"/>
                <a:cs typeface="Times New Roman" pitchFamily="18" charset="0"/>
              </a:rPr>
            </a:br>
            <a:r>
              <a:rPr lang="en-US" sz="3600" b="1" dirty="0" smtClean="0">
                <a:solidFill>
                  <a:srgbClr val="000000"/>
                </a:solidFill>
                <a:latin typeface="+mn-lt"/>
                <a:ea typeface="Times New Roman" pitchFamily="18" charset="0"/>
                <a:cs typeface="Times New Roman" pitchFamily="18" charset="0"/>
              </a:rPr>
              <a:t>National Operations Manager-Field Operation</a:t>
            </a:r>
            <a:br>
              <a:rPr lang="en-US" sz="3600" b="1" dirty="0" smtClean="0">
                <a:solidFill>
                  <a:srgbClr val="000000"/>
                </a:solidFill>
                <a:latin typeface="+mn-lt"/>
                <a:ea typeface="Times New Roman" pitchFamily="18" charset="0"/>
                <a:cs typeface="Times New Roman" pitchFamily="18" charset="0"/>
              </a:rPr>
            </a:br>
            <a:r>
              <a:rPr lang="en-US" sz="3600" b="1" dirty="0" smtClean="0">
                <a:solidFill>
                  <a:srgbClr val="000000"/>
                </a:solidFill>
                <a:latin typeface="+mn-lt"/>
                <a:ea typeface="Times New Roman" pitchFamily="18" charset="0"/>
                <a:cs typeface="Times New Roman" pitchFamily="18" charset="0"/>
              </a:rPr>
              <a:t>USDA-APHIS-PPQ</a:t>
            </a:r>
            <a:r>
              <a:rPr lang="en-US" sz="3200" dirty="0">
                <a:latin typeface="+mn-lt"/>
                <a:cs typeface="Arial" pitchFamily="34" charset="0"/>
              </a:rPr>
              <a:t/>
            </a:r>
            <a:br>
              <a:rPr lang="en-US" sz="3200" dirty="0">
                <a:latin typeface="+mn-lt"/>
                <a:cs typeface="Arial" pitchFamily="34" charset="0"/>
              </a:rPr>
            </a:br>
            <a:endParaRPr lang="en-US" dirty="0">
              <a:latin typeface="+mn-lt"/>
            </a:endParaRPr>
          </a:p>
        </p:txBody>
      </p:sp>
    </p:spTree>
    <p:extLst>
      <p:ext uri="{BB962C8B-B14F-4D97-AF65-F5344CB8AC3E}">
        <p14:creationId xmlns:p14="http://schemas.microsoft.com/office/powerpoint/2010/main" val="1247746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933450"/>
          </a:xfrm>
          <a:solidFill>
            <a:srgbClr val="002D5B"/>
          </a:solidFill>
          <a:effectLst>
            <a:glow rad="63500">
              <a:schemeClr val="bg1">
                <a:lumMod val="65000"/>
                <a:alpha val="40000"/>
              </a:schemeClr>
            </a:glow>
          </a:effectLst>
        </p:spPr>
        <p:txBody>
          <a:bodyPr>
            <a:noAutofit/>
          </a:bodyPr>
          <a:lstStyle/>
          <a:p>
            <a:r>
              <a:rPr lang="en-US" sz="3200" dirty="0">
                <a:solidFill>
                  <a:schemeClr val="bg1"/>
                </a:solidFill>
              </a:rPr>
              <a:t>PPA Section 7721</a:t>
            </a:r>
            <a:br>
              <a:rPr lang="en-US" sz="3200" dirty="0">
                <a:solidFill>
                  <a:schemeClr val="bg1"/>
                </a:solidFill>
              </a:rPr>
            </a:br>
            <a:r>
              <a:rPr lang="en-US" sz="3200" dirty="0">
                <a:solidFill>
                  <a:schemeClr val="bg1"/>
                </a:solidFill>
              </a:rPr>
              <a:t>FY20 Budget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77722726"/>
              </p:ext>
            </p:extLst>
          </p:nvPr>
        </p:nvGraphicFramePr>
        <p:xfrm>
          <a:off x="647700" y="1600200"/>
          <a:ext cx="5753100" cy="3122120"/>
        </p:xfrm>
        <a:graphic>
          <a:graphicData uri="http://schemas.openxmlformats.org/drawingml/2006/table">
            <a:tbl>
              <a:tblPr>
                <a:tableStyleId>{5C22544A-7EE6-4342-B048-85BDC9FD1C3A}</a:tableStyleId>
              </a:tblPr>
              <a:tblGrid>
                <a:gridCol w="2552700">
                  <a:extLst>
                    <a:ext uri="{9D8B030D-6E8A-4147-A177-3AD203B41FA5}">
                      <a16:colId xmlns="" xmlns:a16="http://schemas.microsoft.com/office/drawing/2014/main" val="20000"/>
                    </a:ext>
                  </a:extLst>
                </a:gridCol>
                <a:gridCol w="3200400">
                  <a:extLst>
                    <a:ext uri="{9D8B030D-6E8A-4147-A177-3AD203B41FA5}">
                      <a16:colId xmlns="" xmlns:a16="http://schemas.microsoft.com/office/drawing/2014/main" val="20001"/>
                    </a:ext>
                  </a:extLst>
                </a:gridCol>
              </a:tblGrid>
              <a:tr h="5213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u="none" strike="noStrike" dirty="0">
                          <a:effectLst/>
                        </a:rPr>
                        <a:t> </a:t>
                      </a:r>
                      <a:r>
                        <a:rPr lang="en-US" sz="2000" b="1" i="0" u="none" strike="noStrike" dirty="0">
                          <a:solidFill>
                            <a:srgbClr val="000000"/>
                          </a:solidFill>
                          <a:effectLst/>
                          <a:latin typeface="+mn-lt"/>
                        </a:rPr>
                        <a:t>PPA Section 7721</a:t>
                      </a:r>
                      <a:endParaRPr lang="en-US" sz="1200" b="1"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endParaRPr lang="en-US" sz="1800" b="1"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0"/>
                  </a:ext>
                </a:extLst>
              </a:tr>
              <a:tr h="473231">
                <a:tc>
                  <a:txBody>
                    <a:bodyPr/>
                    <a:lstStyle/>
                    <a:p>
                      <a:pPr marL="114300" indent="0" algn="l" fontAlgn="b"/>
                      <a:r>
                        <a:rPr lang="en-US" sz="1800" b="1" u="none" strike="noStrike" dirty="0">
                          <a:solidFill>
                            <a:schemeClr val="tx1"/>
                          </a:solidFill>
                          <a:effectLst/>
                        </a:rPr>
                        <a:t>Appropriated</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indent="0" algn="ctr" fontAlgn="b"/>
                      <a:r>
                        <a:rPr lang="en-US" sz="1800" b="1" i="0" u="none" strike="noStrike" dirty="0">
                          <a:solidFill>
                            <a:schemeClr val="tx1"/>
                          </a:solidFill>
                          <a:effectLst/>
                          <a:latin typeface="Calibri"/>
                        </a:rPr>
                        <a:t>75,000,000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01"/>
                  </a:ext>
                </a:extLst>
              </a:tr>
              <a:tr h="377000">
                <a:tc>
                  <a:txBody>
                    <a:bodyPr/>
                    <a:lstStyle/>
                    <a:p>
                      <a:pPr marL="114300" indent="0" algn="l" fontAlgn="b"/>
                      <a:r>
                        <a:rPr lang="en-US" sz="1800" b="1" u="none" strike="noStrike" dirty="0">
                          <a:solidFill>
                            <a:schemeClr val="tx1"/>
                          </a:solidFill>
                          <a:effectLst/>
                        </a:rPr>
                        <a:t>Sequester %</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indent="0" algn="ctr" fontAlgn="b"/>
                      <a:r>
                        <a:rPr lang="en-US" sz="1800" b="0" i="0" u="none" strike="noStrike" dirty="0">
                          <a:solidFill>
                            <a:srgbClr val="FF0000"/>
                          </a:solidFill>
                          <a:effectLst/>
                          <a:latin typeface="Calibri"/>
                        </a:rPr>
                        <a:t>5.9%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85856">
                <a:tc>
                  <a:txBody>
                    <a:bodyPr/>
                    <a:lstStyle/>
                    <a:p>
                      <a:pPr marL="114300" indent="0" algn="l" fontAlgn="b"/>
                      <a:r>
                        <a:rPr lang="en-US" sz="1800" b="1" u="none" strike="noStrike" dirty="0">
                          <a:solidFill>
                            <a:schemeClr val="tx1"/>
                          </a:solidFill>
                          <a:effectLst/>
                        </a:rPr>
                        <a:t>Sequester Amount</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71500" indent="0" algn="ctr" fontAlgn="b"/>
                      <a:r>
                        <a:rPr lang="en-US" sz="1800" b="0" i="0" u="none" strike="noStrike" dirty="0">
                          <a:solidFill>
                            <a:schemeClr val="tx1"/>
                          </a:solidFill>
                          <a:effectLst/>
                          <a:latin typeface="Calibri"/>
                        </a:rPr>
                        <a:t>4,425,000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r h="401902">
                <a:tc>
                  <a:txBody>
                    <a:bodyPr/>
                    <a:lstStyle/>
                    <a:p>
                      <a:pPr marL="114300" indent="0" algn="l" fontAlgn="b"/>
                      <a:r>
                        <a:rPr lang="en-US" sz="1800" b="1" u="none" strike="noStrike" dirty="0">
                          <a:solidFill>
                            <a:schemeClr val="tx1"/>
                          </a:solidFill>
                          <a:effectLst/>
                        </a:rPr>
                        <a:t>Net to APHIS</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indent="0" algn="ctr" fontAlgn="b"/>
                      <a:r>
                        <a:rPr lang="en-US" sz="1800" b="1" i="0" u="none" strike="noStrike" dirty="0">
                          <a:solidFill>
                            <a:schemeClr val="tx1"/>
                          </a:solidFill>
                          <a:effectLst/>
                          <a:latin typeface="Calibri"/>
                        </a:rPr>
                        <a:t>70,575,000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 xmlns:a16="http://schemas.microsoft.com/office/drawing/2014/main" val="10004"/>
                  </a:ext>
                </a:extLst>
              </a:tr>
              <a:tr h="481381">
                <a:tc>
                  <a:txBody>
                    <a:bodyPr/>
                    <a:lstStyle/>
                    <a:p>
                      <a:pPr marL="114300" indent="0" algn="l" fontAlgn="b"/>
                      <a:r>
                        <a:rPr lang="en-US" sz="1800" b="1" u="none" strike="noStrike" dirty="0">
                          <a:solidFill>
                            <a:schemeClr val="tx1"/>
                          </a:solidFill>
                          <a:effectLst/>
                        </a:rPr>
                        <a:t>NCPN</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57200" indent="0" algn="ctr" fontAlgn="b"/>
                      <a:r>
                        <a:rPr lang="en-US" sz="1800" b="1" i="0" u="none" strike="noStrike" dirty="0">
                          <a:solidFill>
                            <a:schemeClr val="tx1"/>
                          </a:solidFill>
                          <a:effectLst/>
                          <a:latin typeface="+mn-lt"/>
                        </a:rPr>
                        <a:t>$7,500,000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5"/>
                  </a:ext>
                </a:extLst>
              </a:tr>
              <a:tr h="481381">
                <a:tc>
                  <a:txBody>
                    <a:bodyPr/>
                    <a:lstStyle/>
                    <a:p>
                      <a:pPr marL="114300" indent="0" algn="l" fontAlgn="b"/>
                      <a:r>
                        <a:rPr lang="en-US" sz="1800" b="1" i="0" u="none" strike="noStrike" baseline="0" dirty="0">
                          <a:solidFill>
                            <a:schemeClr val="tx1"/>
                          </a:solidFill>
                          <a:effectLst/>
                          <a:latin typeface="Calibri"/>
                        </a:rPr>
                        <a:t>PPDMDPP</a:t>
                      </a:r>
                      <a:endParaRPr lang="en-US" sz="1800" b="1" i="0" u="none" strike="noStrike" dirty="0">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57200" indent="0" algn="ctr" fontAlgn="b"/>
                      <a:r>
                        <a:rPr lang="en-US" sz="1800" b="1" i="0" u="none" strike="noStrike" dirty="0">
                          <a:solidFill>
                            <a:schemeClr val="tx1"/>
                          </a:solidFill>
                          <a:effectLst/>
                          <a:latin typeface="+mn-lt"/>
                        </a:rPr>
                        <a:t>$63,075,000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1944505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76534" y="228600"/>
            <a:ext cx="8229600" cy="827964"/>
          </a:xfrm>
          <a:prstGeom prst="rect">
            <a:avLst/>
          </a:prstGeom>
          <a:solidFill>
            <a:srgbClr val="002D5B"/>
          </a:solidFill>
          <a:effectLst>
            <a:glow rad="63500">
              <a:schemeClr val="bg1">
                <a:lumMod val="65000"/>
                <a:alpha val="40000"/>
              </a:schemeClr>
            </a:glow>
          </a:effectLst>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800" b="1" dirty="0">
                <a:solidFill>
                  <a:schemeClr val="bg1"/>
                </a:solidFill>
              </a:rPr>
              <a:t>FY20 Budget </a:t>
            </a:r>
            <a:r>
              <a:rPr lang="en-US" sz="5100" b="1" dirty="0">
                <a:solidFill>
                  <a:schemeClr val="bg1"/>
                </a:solidFill>
              </a:rPr>
              <a:t>VS. </a:t>
            </a:r>
            <a:r>
              <a:rPr lang="en-US" sz="5800" b="1" dirty="0">
                <a:solidFill>
                  <a:schemeClr val="bg1"/>
                </a:solidFill>
              </a:rPr>
              <a:t>FY19 Budget - PPDMDPP</a:t>
            </a:r>
          </a:p>
          <a:p>
            <a:r>
              <a:rPr lang="en-US" sz="5800" b="1" dirty="0">
                <a:solidFill>
                  <a:schemeClr val="bg1"/>
                </a:solidFill>
              </a:rPr>
              <a:t>Recommended Funding by Cooperator Type</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905299671"/>
              </p:ext>
            </p:extLst>
          </p:nvPr>
        </p:nvGraphicFramePr>
        <p:xfrm>
          <a:off x="533399" y="1371598"/>
          <a:ext cx="8172732" cy="4881208"/>
        </p:xfrm>
        <a:graphic>
          <a:graphicData uri="http://schemas.openxmlformats.org/drawingml/2006/table">
            <a:tbl>
              <a:tblPr firstRow="1" bandRow="1">
                <a:tableStyleId>{6E25E649-3F16-4E02-A733-19D2CDBF48F0}</a:tableStyleId>
              </a:tblPr>
              <a:tblGrid>
                <a:gridCol w="1978932">
                  <a:extLst>
                    <a:ext uri="{9D8B030D-6E8A-4147-A177-3AD203B41FA5}">
                      <a16:colId xmlns="" xmlns:a16="http://schemas.microsoft.com/office/drawing/2014/main" val="20000"/>
                    </a:ext>
                  </a:extLst>
                </a:gridCol>
                <a:gridCol w="1145269">
                  <a:extLst>
                    <a:ext uri="{9D8B030D-6E8A-4147-A177-3AD203B41FA5}">
                      <a16:colId xmlns="" xmlns:a16="http://schemas.microsoft.com/office/drawing/2014/main" val="20001"/>
                    </a:ext>
                  </a:extLst>
                </a:gridCol>
                <a:gridCol w="1600200">
                  <a:extLst>
                    <a:ext uri="{9D8B030D-6E8A-4147-A177-3AD203B41FA5}">
                      <a16:colId xmlns="" xmlns:a16="http://schemas.microsoft.com/office/drawing/2014/main" val="20002"/>
                    </a:ext>
                  </a:extLst>
                </a:gridCol>
                <a:gridCol w="1675002">
                  <a:extLst>
                    <a:ext uri="{9D8B030D-6E8A-4147-A177-3AD203B41FA5}">
                      <a16:colId xmlns="" xmlns:a16="http://schemas.microsoft.com/office/drawing/2014/main" val="20003"/>
                    </a:ext>
                  </a:extLst>
                </a:gridCol>
                <a:gridCol w="1773329">
                  <a:extLst>
                    <a:ext uri="{9D8B030D-6E8A-4147-A177-3AD203B41FA5}">
                      <a16:colId xmlns="" xmlns:a16="http://schemas.microsoft.com/office/drawing/2014/main" val="20004"/>
                    </a:ext>
                  </a:extLst>
                </a:gridCol>
              </a:tblGrid>
              <a:tr h="711414">
                <a:tc>
                  <a:txBody>
                    <a:bodyPr/>
                    <a:lstStyle/>
                    <a:p>
                      <a:pPr algn="l" fontAlgn="b"/>
                      <a:r>
                        <a:rPr lang="en-US" sz="2000" u="none" strike="noStrike" dirty="0">
                          <a:effectLst/>
                        </a:rPr>
                        <a:t>Cooperator</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2000" u="none" strike="noStrike" dirty="0">
                          <a:effectLst/>
                        </a:rPr>
                        <a:t>FY20 Projects</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2000" u="none" strike="noStrike" dirty="0">
                          <a:effectLst/>
                        </a:rPr>
                        <a:t>FY20 Funding</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2000" u="none" strike="noStrike" dirty="0">
                          <a:effectLst/>
                        </a:rPr>
                        <a:t>FY19  Projects</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2000" u="none" strike="noStrike" dirty="0">
                          <a:effectLst/>
                        </a:rPr>
                        <a:t>FY19 Funding</a:t>
                      </a:r>
                      <a:endParaRPr lang="en-US"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 xmlns:a16="http://schemas.microsoft.com/office/drawing/2014/main" val="10000"/>
                  </a:ext>
                </a:extLst>
              </a:tr>
              <a:tr h="389264">
                <a:tc>
                  <a:txBody>
                    <a:bodyPr/>
                    <a:lstStyle/>
                    <a:p>
                      <a:pPr algn="l" fontAlgn="b"/>
                      <a:r>
                        <a:rPr lang="en-US" sz="2000" u="none" strike="noStrike" dirty="0">
                          <a:effectLst/>
                        </a:rPr>
                        <a:t>Academia</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124</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2000" u="none" strike="noStrike" dirty="0" smtClean="0">
                          <a:effectLst/>
                        </a:rPr>
                        <a:t>$TBD </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88</a:t>
                      </a:r>
                    </a:p>
                  </a:txBody>
                  <a:tcPr marL="0" marR="0" marT="0" marB="0" anchor="b"/>
                </a:tc>
                <a:tc>
                  <a:txBody>
                    <a:bodyPr/>
                    <a:lstStyle/>
                    <a:p>
                      <a:pPr algn="r" fontAlgn="b"/>
                      <a:r>
                        <a:rPr lang="en-US" sz="2000" u="none" strike="noStrike" dirty="0">
                          <a:effectLst/>
                        </a:rPr>
                        <a:t>$17,820,535 </a:t>
                      </a:r>
                      <a:endParaRPr lang="en-US"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 xmlns:a16="http://schemas.microsoft.com/office/drawing/2014/main" val="10001"/>
                  </a:ext>
                </a:extLst>
              </a:tr>
              <a:tr h="389264">
                <a:tc>
                  <a:txBody>
                    <a:bodyPr/>
                    <a:lstStyle/>
                    <a:p>
                      <a:pPr algn="l" fontAlgn="b"/>
                      <a:r>
                        <a:rPr lang="en-US" sz="2000" u="none" strike="noStrike" dirty="0">
                          <a:effectLst/>
                        </a:rPr>
                        <a:t>APHIS</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b="0" i="0" u="none" strike="noStrike" dirty="0">
                          <a:solidFill>
                            <a:schemeClr val="dk1"/>
                          </a:solidFill>
                          <a:effectLst/>
                          <a:latin typeface="+mn-lt"/>
                        </a:rPr>
                        <a:t>18</a:t>
                      </a:r>
                    </a:p>
                  </a:txBody>
                  <a:tcPr marL="0" marR="0" marT="0" marB="0" anchor="b"/>
                </a:tc>
                <a:tc>
                  <a:txBody>
                    <a:bodyPr/>
                    <a:lstStyle/>
                    <a:p>
                      <a:pPr algn="r" fontAlgn="b"/>
                      <a:r>
                        <a:rPr lang="en-US" sz="2000" u="none" strike="noStrike" dirty="0" smtClean="0">
                          <a:effectLst/>
                        </a:rPr>
                        <a:t>$TBD</a:t>
                      </a:r>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44</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2000" u="none" strike="noStrike" dirty="0">
                          <a:effectLst/>
                        </a:rPr>
                        <a:t>$7,229,629 </a:t>
                      </a:r>
                      <a:endParaRPr lang="en-US"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 xmlns:a16="http://schemas.microsoft.com/office/drawing/2014/main" val="10002"/>
                  </a:ext>
                </a:extLst>
              </a:tr>
              <a:tr h="389264">
                <a:tc>
                  <a:txBody>
                    <a:bodyPr/>
                    <a:lstStyle/>
                    <a:p>
                      <a:pPr algn="l" fontAlgn="b"/>
                      <a:r>
                        <a:rPr lang="en-US" sz="2000" u="none" strike="noStrike" dirty="0">
                          <a:effectLst/>
                        </a:rPr>
                        <a:t>Foreign</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b="0" i="0" u="none" strike="noStrike" dirty="0">
                          <a:solidFill>
                            <a:schemeClr val="dk1"/>
                          </a:solidFill>
                          <a:effectLst/>
                          <a:latin typeface="+mn-lt"/>
                        </a:rPr>
                        <a:t>-</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2</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2000" u="none" strike="noStrike" dirty="0">
                          <a:effectLst/>
                        </a:rPr>
                        <a:t>$40,360</a:t>
                      </a:r>
                      <a:endParaRPr lang="en-US"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 xmlns:a16="http://schemas.microsoft.com/office/drawing/2014/main" val="10003"/>
                  </a:ext>
                </a:extLst>
              </a:tr>
              <a:tr h="708730">
                <a:tc>
                  <a:txBody>
                    <a:bodyPr/>
                    <a:lstStyle/>
                    <a:p>
                      <a:pPr algn="l" fontAlgn="b"/>
                      <a:r>
                        <a:rPr lang="en-US" sz="2000" u="none" strike="noStrike" dirty="0">
                          <a:effectLst/>
                        </a:rPr>
                        <a:t>Non-APHIS-Federal</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15</a:t>
                      </a:r>
                    </a:p>
                  </a:txBody>
                  <a:tcPr marL="0" marR="0" marT="0" marB="0" anchor="b"/>
                </a:tc>
                <a:tc>
                  <a:txBody>
                    <a:bodyPr/>
                    <a:lstStyle/>
                    <a:p>
                      <a:pPr algn="r" fontAlgn="b"/>
                      <a:r>
                        <a:rPr lang="en-US" sz="2000" u="none" strike="noStrike" dirty="0" smtClean="0">
                          <a:effectLst/>
                        </a:rPr>
                        <a:t>$TBD</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b="0" i="0" u="none" strike="noStrike" dirty="0">
                          <a:solidFill>
                            <a:schemeClr val="dk1"/>
                          </a:solidFill>
                          <a:effectLst/>
                          <a:latin typeface="+mn-lt"/>
                        </a:rPr>
                        <a:t>33</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2000" u="none" strike="noStrike" dirty="0">
                          <a:effectLst/>
                        </a:rPr>
                        <a:t>$2,454,287 </a:t>
                      </a:r>
                      <a:endParaRPr lang="en-US"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 xmlns:a16="http://schemas.microsoft.com/office/drawing/2014/main" val="10004"/>
                  </a:ext>
                </a:extLst>
              </a:tr>
              <a:tr h="416750">
                <a:tc>
                  <a:txBody>
                    <a:bodyPr/>
                    <a:lstStyle/>
                    <a:p>
                      <a:pPr algn="l" fontAlgn="b"/>
                      <a:r>
                        <a:rPr lang="en-US" sz="2000" u="none" strike="noStrike" dirty="0">
                          <a:effectLst/>
                        </a:rPr>
                        <a:t>Non-Profit</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15</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2000" u="none" strike="noStrike" dirty="0" smtClean="0">
                          <a:effectLst/>
                        </a:rPr>
                        <a:t>$TBD</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21</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2000" u="none" strike="noStrike" dirty="0">
                          <a:effectLst/>
                        </a:rPr>
                        <a:t>$2,240,785 </a:t>
                      </a:r>
                      <a:endParaRPr lang="en-US"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 xmlns:a16="http://schemas.microsoft.com/office/drawing/2014/main" val="10005"/>
                  </a:ext>
                </a:extLst>
              </a:tr>
              <a:tr h="389264">
                <a:tc>
                  <a:txBody>
                    <a:bodyPr/>
                    <a:lstStyle/>
                    <a:p>
                      <a:pPr algn="l" fontAlgn="b"/>
                      <a:r>
                        <a:rPr lang="en-US" sz="2000" u="none" strike="noStrike" dirty="0">
                          <a:effectLst/>
                        </a:rPr>
                        <a:t>Private Entity</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3</a:t>
                      </a:r>
                    </a:p>
                  </a:txBody>
                  <a:tcPr marL="0" marR="0" marT="0" marB="0" anchor="b"/>
                </a:tc>
                <a:tc>
                  <a:txBody>
                    <a:bodyPr/>
                    <a:lstStyle/>
                    <a:p>
                      <a:pPr algn="r" fontAlgn="b"/>
                      <a:r>
                        <a:rPr lang="en-US" sz="2000" u="none" strike="noStrike" dirty="0" smtClean="0">
                          <a:effectLst/>
                        </a:rPr>
                        <a:t>$TBD</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b="0" i="0" u="none" strike="noStrike" dirty="0">
                          <a:solidFill>
                            <a:schemeClr val="dk1"/>
                          </a:solidFill>
                          <a:effectLst/>
                          <a:latin typeface="+mn-lt"/>
                        </a:rPr>
                        <a:t>10</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2000" u="none" strike="noStrike" dirty="0">
                          <a:effectLst/>
                        </a:rPr>
                        <a:t>$500,622 </a:t>
                      </a:r>
                      <a:endParaRPr lang="en-US"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 xmlns:a16="http://schemas.microsoft.com/office/drawing/2014/main" val="10006"/>
                  </a:ext>
                </a:extLst>
              </a:tr>
              <a:tr h="708730">
                <a:tc>
                  <a:txBody>
                    <a:bodyPr/>
                    <a:lstStyle/>
                    <a:p>
                      <a:pPr algn="l" fontAlgn="b"/>
                      <a:r>
                        <a:rPr lang="en-US" sz="2000" u="none" strike="noStrike" dirty="0">
                          <a:effectLst/>
                        </a:rPr>
                        <a:t>State Government</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179</a:t>
                      </a:r>
                    </a:p>
                  </a:txBody>
                  <a:tcPr marL="0" marR="0" marT="0" marB="0" anchor="b"/>
                </a:tc>
                <a:tc>
                  <a:txBody>
                    <a:bodyPr/>
                    <a:lstStyle/>
                    <a:p>
                      <a:pPr algn="r" fontAlgn="b"/>
                      <a:r>
                        <a:rPr lang="en-US" sz="2000" u="none" strike="noStrike" dirty="0" smtClean="0">
                          <a:effectLst/>
                        </a:rPr>
                        <a:t>$TBD</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200</a:t>
                      </a:r>
                    </a:p>
                  </a:txBody>
                  <a:tcPr marL="0" marR="0" marT="0" marB="0" anchor="b"/>
                </a:tc>
                <a:tc>
                  <a:txBody>
                    <a:bodyPr/>
                    <a:lstStyle/>
                    <a:p>
                      <a:pPr algn="r" fontAlgn="b"/>
                      <a:r>
                        <a:rPr lang="en-US" sz="2000" u="none" strike="noStrike" dirty="0">
                          <a:effectLst/>
                        </a:rPr>
                        <a:t>$32,984,702 </a:t>
                      </a:r>
                      <a:endParaRPr lang="en-US"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 xmlns:a16="http://schemas.microsoft.com/office/drawing/2014/main" val="10007"/>
                  </a:ext>
                </a:extLst>
              </a:tr>
              <a:tr h="389264">
                <a:tc>
                  <a:txBody>
                    <a:bodyPr/>
                    <a:lstStyle/>
                    <a:p>
                      <a:pPr algn="l" fontAlgn="b"/>
                      <a:r>
                        <a:rPr lang="en-US" sz="2000" u="none" strike="noStrike" dirty="0">
                          <a:effectLst/>
                        </a:rPr>
                        <a:t>Tribal Nations</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3</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2000" u="none" strike="noStrike" dirty="0" smtClean="0">
                          <a:effectLst/>
                        </a:rPr>
                        <a:t>$TBD</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b="0" i="0" u="none" strike="noStrike" dirty="0">
                          <a:solidFill>
                            <a:schemeClr val="dk1"/>
                          </a:solidFill>
                          <a:effectLst/>
                          <a:latin typeface="+mn-lt"/>
                        </a:rPr>
                        <a:t>2</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2000" u="none" strike="noStrike" dirty="0">
                          <a:effectLst/>
                        </a:rPr>
                        <a:t>$431,308</a:t>
                      </a:r>
                      <a:endParaRPr lang="en-US"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 xmlns:a16="http://schemas.microsoft.com/office/drawing/2014/main" val="10008"/>
                  </a:ext>
                </a:extLst>
              </a:tr>
              <a:tr h="389264">
                <a:tc>
                  <a:txBody>
                    <a:bodyPr/>
                    <a:lstStyle/>
                    <a:p>
                      <a:pPr algn="l" fontAlgn="b"/>
                      <a:r>
                        <a:rPr lang="en-US" sz="2000" u="none" strike="noStrike" dirty="0">
                          <a:effectLst/>
                        </a:rPr>
                        <a:t>Totals</a:t>
                      </a:r>
                      <a:endParaRPr lang="en-US"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357</a:t>
                      </a:r>
                    </a:p>
                  </a:txBody>
                  <a:tcPr marL="0" marR="0" marT="0" marB="0" anchor="b"/>
                </a:tc>
                <a:tc>
                  <a:txBody>
                    <a:bodyPr/>
                    <a:lstStyle/>
                    <a:p>
                      <a:pPr algn="r" fontAlgn="b"/>
                      <a:r>
                        <a:rPr lang="en-US" sz="2000" b="1" u="none" strike="noStrike" dirty="0" smtClean="0">
                          <a:solidFill>
                            <a:schemeClr val="accent1">
                              <a:lumMod val="75000"/>
                            </a:schemeClr>
                          </a:solidFill>
                          <a:effectLst/>
                        </a:rPr>
                        <a:t>$TBD</a:t>
                      </a:r>
                      <a:endParaRPr lang="en-US" sz="2000" b="1" i="0" u="none" strike="noStrike" dirty="0">
                        <a:solidFill>
                          <a:schemeClr val="accent1">
                            <a:lumMod val="75000"/>
                          </a:schemeClr>
                        </a:solidFill>
                        <a:effectLst/>
                        <a:latin typeface="Calibri" panose="020F0502020204030204" pitchFamily="34" charset="0"/>
                      </a:endParaRPr>
                    </a:p>
                  </a:txBody>
                  <a:tcPr marL="0" marR="0" marT="0" marB="0" anchor="b"/>
                </a:tc>
                <a:tc>
                  <a:txBody>
                    <a:bodyPr/>
                    <a:lstStyle/>
                    <a:p>
                      <a:pPr algn="ctr" fontAlgn="b"/>
                      <a:r>
                        <a:rPr lang="en-US" sz="2000" u="none" strike="noStrike" dirty="0">
                          <a:effectLst/>
                        </a:rPr>
                        <a:t>400</a:t>
                      </a:r>
                    </a:p>
                  </a:txBody>
                  <a:tcPr marL="0" marR="0" marT="0" marB="0" anchor="b"/>
                </a:tc>
                <a:tc>
                  <a:txBody>
                    <a:bodyPr/>
                    <a:lstStyle/>
                    <a:p>
                      <a:pPr algn="r" fontAlgn="b"/>
                      <a:r>
                        <a:rPr lang="en-US" sz="2000" u="none" strike="noStrike" dirty="0">
                          <a:effectLst/>
                        </a:rPr>
                        <a:t>$63,702,228 </a:t>
                      </a:r>
                      <a:endParaRPr lang="en-US"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 xmlns:a16="http://schemas.microsoft.com/office/drawing/2014/main" val="10009"/>
                  </a:ext>
                </a:extLst>
              </a:tr>
            </a:tbl>
          </a:graphicData>
        </a:graphic>
      </p:graphicFrame>
      <p:sp>
        <p:nvSpPr>
          <p:cNvPr id="2" name="TextBox 1"/>
          <p:cNvSpPr txBox="1"/>
          <p:nvPr/>
        </p:nvSpPr>
        <p:spPr>
          <a:xfrm>
            <a:off x="381000" y="6413951"/>
            <a:ext cx="3962401" cy="307777"/>
          </a:xfrm>
          <a:prstGeom prst="rect">
            <a:avLst/>
          </a:prstGeom>
          <a:noFill/>
        </p:spPr>
        <p:txBody>
          <a:bodyPr wrap="square" rtlCol="0">
            <a:spAutoFit/>
          </a:bodyPr>
          <a:lstStyle/>
          <a:p>
            <a:r>
              <a:rPr lang="en-US" sz="1400" b="1" dirty="0">
                <a:solidFill>
                  <a:schemeClr val="tx2"/>
                </a:solidFill>
              </a:rPr>
              <a:t>*Total does not include RR funds</a:t>
            </a:r>
            <a:endParaRPr lang="en-US" sz="1400" b="1" dirty="0">
              <a:solidFill>
                <a:schemeClr val="accent1">
                  <a:lumMod val="75000"/>
                </a:schemeClr>
              </a:solidFill>
            </a:endParaRPr>
          </a:p>
        </p:txBody>
      </p:sp>
    </p:spTree>
    <p:extLst>
      <p:ext uri="{BB962C8B-B14F-4D97-AF65-F5344CB8AC3E}">
        <p14:creationId xmlns:p14="http://schemas.microsoft.com/office/powerpoint/2010/main" val="4073862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47803"/>
            <a:ext cx="7848600" cy="569834"/>
          </a:xfrm>
        </p:spPr>
        <p:txBody>
          <a:bodyPr>
            <a:normAutofit fontScale="90000"/>
          </a:bodyPr>
          <a:lstStyle/>
          <a:p>
            <a:pPr marL="342900" lvl="0" indent="-342900">
              <a:spcBef>
                <a:spcPct val="20000"/>
              </a:spcBef>
            </a:pPr>
            <a:r>
              <a:rPr lang="en-US" sz="3600" b="1" dirty="0">
                <a:solidFill>
                  <a:prstClr val="black"/>
                </a:solidFill>
                <a:ea typeface="+mn-ea"/>
                <a:cs typeface="+mn-cs"/>
              </a:rPr>
              <a:t>Moving on to </a:t>
            </a:r>
            <a:r>
              <a:rPr lang="en-US" sz="3600" b="1" dirty="0" smtClean="0">
                <a:solidFill>
                  <a:prstClr val="black"/>
                </a:solidFill>
                <a:ea typeface="+mn-ea"/>
                <a:cs typeface="+mn-cs"/>
              </a:rPr>
              <a:t>FY2021</a:t>
            </a:r>
            <a:endParaRPr lang="en-US" sz="3600" b="1" dirty="0">
              <a:solidFill>
                <a:prstClr val="black"/>
              </a:solidFill>
              <a:ea typeface="+mn-ea"/>
              <a:cs typeface="+mn-cs"/>
            </a:endParaRPr>
          </a:p>
        </p:txBody>
      </p:sp>
      <p:sp>
        <p:nvSpPr>
          <p:cNvPr id="3" name="Content Placeholder 2"/>
          <p:cNvSpPr>
            <a:spLocks noGrp="1"/>
          </p:cNvSpPr>
          <p:nvPr>
            <p:ph idx="1"/>
          </p:nvPr>
        </p:nvSpPr>
        <p:spPr>
          <a:xfrm>
            <a:off x="457200" y="1752600"/>
            <a:ext cx="8229600" cy="4525963"/>
          </a:xfrm>
        </p:spPr>
        <p:txBody>
          <a:bodyPr>
            <a:normAutofit fontScale="70000" lnSpcReduction="20000"/>
          </a:bodyPr>
          <a:lstStyle/>
          <a:p>
            <a:pPr lvl="0">
              <a:lnSpc>
                <a:spcPct val="115000"/>
              </a:lnSpc>
              <a:spcBef>
                <a:spcPts val="0"/>
              </a:spcBef>
              <a:buFont typeface="Symbol" panose="05050102010706020507" pitchFamily="18" charset="2"/>
              <a:buChar char=""/>
            </a:pPr>
            <a:r>
              <a:rPr lang="en-US" b="1" dirty="0" smtClean="0">
                <a:latin typeface="Calibri" panose="020F0502020204030204" pitchFamily="34" charset="0"/>
                <a:ea typeface="Calibri" panose="020F0502020204030204" pitchFamily="34" charset="0"/>
                <a:cs typeface="Arial" panose="020B0604020202020204" pitchFamily="34" charset="0"/>
              </a:rPr>
              <a:t>Early July  </a:t>
            </a:r>
            <a:r>
              <a:rPr lang="en-US" b="1" dirty="0">
                <a:latin typeface="Calibri" panose="020F0502020204030204" pitchFamily="34" charset="0"/>
                <a:ea typeface="Calibri" panose="020F0502020204030204" pitchFamily="34" charset="0"/>
                <a:cs typeface="Arial" panose="020B0604020202020204" pitchFamily="34" charset="0"/>
              </a:rPr>
              <a:t>– </a:t>
            </a:r>
            <a:r>
              <a:rPr lang="en-US" b="1" dirty="0" smtClean="0">
                <a:latin typeface="Calibri" panose="020F0502020204030204" pitchFamily="34" charset="0"/>
                <a:ea typeface="Calibri" panose="020F0502020204030204" pitchFamily="34" charset="0"/>
                <a:cs typeface="Arial" panose="020B0604020202020204" pitchFamily="34" charset="0"/>
              </a:rPr>
              <a:t>Mid August : </a:t>
            </a:r>
            <a:r>
              <a:rPr lang="en-US" b="1" dirty="0">
                <a:latin typeface="Calibri" panose="020F0502020204030204" pitchFamily="34" charset="0"/>
                <a:ea typeface="Calibri" panose="020F0502020204030204" pitchFamily="34" charset="0"/>
                <a:cs typeface="Arial" panose="020B0604020202020204" pitchFamily="34" charset="0"/>
              </a:rPr>
              <a:t>Open Period (7 weeks)</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b="1" dirty="0" smtClean="0">
                <a:latin typeface="Calibri" panose="020F0502020204030204" pitchFamily="34" charset="0"/>
                <a:ea typeface="Calibri" panose="020F0502020204030204" pitchFamily="34" charset="0"/>
                <a:cs typeface="Arial" panose="020B0604020202020204" pitchFamily="34" charset="0"/>
              </a:rPr>
              <a:t>Mid August  </a:t>
            </a:r>
            <a:r>
              <a:rPr lang="en-US" b="1" dirty="0">
                <a:latin typeface="Calibri" panose="020F0502020204030204" pitchFamily="34" charset="0"/>
                <a:ea typeface="Calibri" panose="020F0502020204030204" pitchFamily="34" charset="0"/>
                <a:cs typeface="Arial" panose="020B0604020202020204" pitchFamily="34" charset="0"/>
              </a:rPr>
              <a:t>– </a:t>
            </a:r>
            <a:r>
              <a:rPr lang="en-US" b="1" dirty="0" smtClean="0">
                <a:latin typeface="Calibri" panose="020F0502020204030204" pitchFamily="34" charset="0"/>
                <a:ea typeface="Calibri" panose="020F0502020204030204" pitchFamily="34" charset="0"/>
                <a:cs typeface="Arial" panose="020B0604020202020204" pitchFamily="34" charset="0"/>
              </a:rPr>
              <a:t>early September: </a:t>
            </a:r>
            <a:r>
              <a:rPr lang="en-US" b="1" dirty="0">
                <a:latin typeface="Calibri" panose="020F0502020204030204" pitchFamily="34" charset="0"/>
                <a:ea typeface="Calibri" panose="020F0502020204030204" pitchFamily="34" charset="0"/>
                <a:cs typeface="Arial" panose="020B0604020202020204" pitchFamily="34" charset="0"/>
              </a:rPr>
              <a:t>SPHD – SPRO &amp; Key SME Review (3 weeks)</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b="1" dirty="0" smtClean="0">
                <a:latin typeface="Calibri" panose="020F0502020204030204" pitchFamily="34" charset="0"/>
                <a:ea typeface="Calibri" panose="020F0502020204030204" pitchFamily="34" charset="0"/>
                <a:cs typeface="Arial" panose="020B0604020202020204" pitchFamily="34" charset="0"/>
              </a:rPr>
              <a:t>Mid September </a:t>
            </a:r>
            <a:r>
              <a:rPr lang="en-US" b="1" dirty="0">
                <a:latin typeface="Calibri" panose="020F0502020204030204" pitchFamily="34" charset="0"/>
                <a:ea typeface="Calibri" panose="020F0502020204030204" pitchFamily="34" charset="0"/>
                <a:cs typeface="Arial" panose="020B0604020202020204" pitchFamily="34" charset="0"/>
              </a:rPr>
              <a:t>– </a:t>
            </a:r>
            <a:r>
              <a:rPr lang="en-US" b="1" dirty="0" smtClean="0">
                <a:latin typeface="Calibri" panose="020F0502020204030204" pitchFamily="34" charset="0"/>
                <a:ea typeface="Calibri" panose="020F0502020204030204" pitchFamily="34" charset="0"/>
                <a:cs typeface="Arial" panose="020B0604020202020204" pitchFamily="34" charset="0"/>
              </a:rPr>
              <a:t>Mid October : </a:t>
            </a:r>
            <a:r>
              <a:rPr lang="en-US" b="1" dirty="0">
                <a:latin typeface="Calibri" panose="020F0502020204030204" pitchFamily="34" charset="0"/>
                <a:ea typeface="Calibri" panose="020F0502020204030204" pitchFamily="34" charset="0"/>
                <a:cs typeface="Arial" panose="020B0604020202020204" pitchFamily="34" charset="0"/>
              </a:rPr>
              <a:t>Goal Team Review (6 weeks</a:t>
            </a:r>
            <a:r>
              <a:rPr lang="en-US" b="1" dirty="0" smtClean="0">
                <a:latin typeface="Calibri" panose="020F0502020204030204" pitchFamily="34" charset="0"/>
                <a:ea typeface="Calibri" panose="020F0502020204030204" pitchFamily="34" charset="0"/>
                <a:cs typeface="Arial" panose="020B0604020202020204" pitchFamily="34" charset="0"/>
              </a:rPr>
              <a:t>) + CFWG Review</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b="1" dirty="0" smtClean="0">
                <a:latin typeface="Calibri" panose="020F0502020204030204" pitchFamily="34" charset="0"/>
                <a:ea typeface="Calibri" panose="020F0502020204030204" pitchFamily="34" charset="0"/>
                <a:cs typeface="Arial" panose="020B0604020202020204" pitchFamily="34" charset="0"/>
              </a:rPr>
              <a:t>Mid-October-early November:  </a:t>
            </a:r>
            <a:r>
              <a:rPr lang="en-US" b="1" dirty="0">
                <a:latin typeface="Calibri" panose="020F0502020204030204" pitchFamily="34" charset="0"/>
                <a:ea typeface="Calibri" panose="020F0502020204030204" pitchFamily="34" charset="0"/>
                <a:cs typeface="Arial" panose="020B0604020202020204" pitchFamily="34" charset="0"/>
              </a:rPr>
              <a:t>Goal Area Spending </a:t>
            </a:r>
            <a:r>
              <a:rPr lang="en-US" b="1" dirty="0" smtClean="0">
                <a:latin typeface="Calibri" panose="020F0502020204030204" pitchFamily="34" charset="0"/>
                <a:ea typeface="Calibri" panose="020F0502020204030204" pitchFamily="34" charset="0"/>
                <a:cs typeface="Arial" panose="020B0604020202020204" pitchFamily="34" charset="0"/>
              </a:rPr>
              <a:t>Plan prepared</a:t>
            </a:r>
          </a:p>
          <a:p>
            <a:pPr lvl="0">
              <a:lnSpc>
                <a:spcPct val="115000"/>
              </a:lnSpc>
              <a:spcBef>
                <a:spcPts val="0"/>
              </a:spcBef>
              <a:buFont typeface="Symbol" panose="05050102010706020507" pitchFamily="18" charset="2"/>
              <a:buChar char=""/>
            </a:pPr>
            <a:r>
              <a:rPr lang="en-US" b="1" dirty="0" smtClean="0">
                <a:latin typeface="Calibri" panose="020F0502020204030204" pitchFamily="34" charset="0"/>
                <a:ea typeface="Calibri" panose="020F0502020204030204" pitchFamily="34" charset="0"/>
                <a:cs typeface="Arial" panose="020B0604020202020204" pitchFamily="34" charset="0"/>
              </a:rPr>
              <a:t>Mid-November: Spending Plan draft prepared &amp; presented to PPQ Team</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spcAft>
                <a:spcPts val="1000"/>
              </a:spcAft>
              <a:buFont typeface="Symbol" panose="05050102010706020507" pitchFamily="18" charset="2"/>
              <a:buChar char=""/>
            </a:pPr>
            <a:r>
              <a:rPr lang="en-US" b="1" dirty="0" smtClean="0">
                <a:latin typeface="Calibri" panose="020F0502020204030204" pitchFamily="34" charset="0"/>
                <a:ea typeface="Calibri" panose="020F0502020204030204" pitchFamily="34" charset="0"/>
                <a:cs typeface="Arial" panose="020B0604020202020204" pitchFamily="34" charset="0"/>
              </a:rPr>
              <a:t> Anticipate </a:t>
            </a:r>
            <a:r>
              <a:rPr lang="en-US" b="1" dirty="0">
                <a:latin typeface="Calibri" panose="020F0502020204030204" pitchFamily="34" charset="0"/>
                <a:ea typeface="Calibri" panose="020F0502020204030204" pitchFamily="34" charset="0"/>
                <a:cs typeface="Arial" panose="020B0604020202020204" pitchFamily="34" charset="0"/>
              </a:rPr>
              <a:t>releasing the </a:t>
            </a:r>
            <a:r>
              <a:rPr lang="en-US" b="1" dirty="0" smtClean="0">
                <a:latin typeface="Calibri" panose="020F0502020204030204" pitchFamily="34" charset="0"/>
                <a:ea typeface="Calibri" panose="020F0502020204030204" pitchFamily="34" charset="0"/>
                <a:cs typeface="Arial" panose="020B0604020202020204" pitchFamily="34" charset="0"/>
              </a:rPr>
              <a:t>FY2021 </a:t>
            </a:r>
            <a:r>
              <a:rPr lang="en-US" b="1" dirty="0">
                <a:latin typeface="Calibri" panose="020F0502020204030204" pitchFamily="34" charset="0"/>
                <a:ea typeface="Calibri" panose="020F0502020204030204" pitchFamily="34" charset="0"/>
                <a:cs typeface="Arial" panose="020B0604020202020204" pitchFamily="34" charset="0"/>
              </a:rPr>
              <a:t>Spending Plan in January or </a:t>
            </a:r>
            <a:r>
              <a:rPr lang="en-US" b="1" dirty="0" smtClean="0">
                <a:latin typeface="Calibri" panose="020F0502020204030204" pitchFamily="34" charset="0"/>
                <a:ea typeface="Calibri" panose="020F0502020204030204" pitchFamily="34" charset="0"/>
                <a:cs typeface="Arial" panose="020B0604020202020204" pitchFamily="34" charset="0"/>
              </a:rPr>
              <a:t>February</a:t>
            </a:r>
          </a:p>
          <a:p>
            <a:pPr lvl="0">
              <a:lnSpc>
                <a:spcPct val="115000"/>
              </a:lnSpc>
              <a:spcBef>
                <a:spcPts val="0"/>
              </a:spcBef>
              <a:spcAft>
                <a:spcPts val="1000"/>
              </a:spcAft>
              <a:buFont typeface="Symbol" panose="05050102010706020507" pitchFamily="18" charset="2"/>
              <a:buChar char=""/>
            </a:pPr>
            <a:r>
              <a:rPr lang="en-US" b="1" dirty="0" smtClean="0">
                <a:latin typeface="Calibri" panose="020F0502020204030204" pitchFamily="34" charset="0"/>
                <a:ea typeface="Calibri" panose="020F0502020204030204" pitchFamily="34" charset="0"/>
                <a:cs typeface="Arial" panose="020B0604020202020204" pitchFamily="34" charset="0"/>
              </a:rPr>
              <a:t>Plan to use Metastorm for suggestion platform</a:t>
            </a:r>
          </a:p>
          <a:p>
            <a:pPr lvl="0">
              <a:lnSpc>
                <a:spcPct val="115000"/>
              </a:lnSpc>
              <a:spcBef>
                <a:spcPts val="0"/>
              </a:spcBef>
              <a:spcAft>
                <a:spcPts val="1000"/>
              </a:spcAft>
              <a:buFont typeface="Symbol" panose="05050102010706020507" pitchFamily="18" charset="2"/>
              <a:buChar char=""/>
            </a:pPr>
            <a:r>
              <a:rPr lang="en-US" b="1" dirty="0" smtClean="0">
                <a:latin typeface="Calibri" panose="020F0502020204030204" pitchFamily="34" charset="0"/>
                <a:ea typeface="Calibri" panose="020F0502020204030204" pitchFamily="34" charset="0"/>
                <a:cs typeface="Arial" panose="020B0604020202020204" pitchFamily="34" charset="0"/>
              </a:rPr>
              <a:t>Possible new </a:t>
            </a:r>
            <a:r>
              <a:rPr lang="en-US" b="1" dirty="0" smtClean="0">
                <a:latin typeface="Calibri" panose="020F0502020204030204" pitchFamily="34" charset="0"/>
                <a:ea typeface="Calibri" panose="020F0502020204030204" pitchFamily="34" charset="0"/>
                <a:cs typeface="Arial" panose="020B0604020202020204" pitchFamily="34" charset="0"/>
              </a:rPr>
              <a:t>timelines </a:t>
            </a:r>
            <a:r>
              <a:rPr lang="en-US" b="1" dirty="0" smtClean="0">
                <a:latin typeface="Calibri" panose="020F0502020204030204" pitchFamily="34" charset="0"/>
                <a:ea typeface="Calibri" panose="020F0502020204030204" pitchFamily="34" charset="0"/>
                <a:cs typeface="Arial" panose="020B0604020202020204" pitchFamily="34" charset="0"/>
              </a:rPr>
              <a:t>changes proposed.</a:t>
            </a:r>
          </a:p>
          <a:p>
            <a:pPr lvl="0">
              <a:lnSpc>
                <a:spcPct val="115000"/>
              </a:lnSpc>
              <a:spcBef>
                <a:spcPts val="0"/>
              </a:spcBef>
              <a:spcAft>
                <a:spcPts val="1000"/>
              </a:spcAft>
              <a:buFont typeface="Symbol" panose="05050102010706020507" pitchFamily="18" charset="2"/>
              <a:buChar char=""/>
            </a:pPr>
            <a:endParaRPr lang="en-US" b="1"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grpSp>
        <p:nvGrpSpPr>
          <p:cNvPr id="4" name="Group 3"/>
          <p:cNvGrpSpPr/>
          <p:nvPr/>
        </p:nvGrpSpPr>
        <p:grpSpPr>
          <a:xfrm>
            <a:off x="0" y="0"/>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79646">
                    <a:lumMod val="75000"/>
                  </a:srgbClr>
                </a:solidFill>
              </a:endParaRPr>
            </a:p>
          </p:txBody>
        </p:sp>
        <p:pic>
          <p:nvPicPr>
            <p:cNvPr id="6" name="Picture 5"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1402705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D5B"/>
          </a:solidFill>
          <a:ln>
            <a:solidFill>
              <a:schemeClr val="tx2">
                <a:lumMod val="60000"/>
                <a:lumOff val="40000"/>
              </a:schemeClr>
            </a:solidFill>
          </a:ln>
          <a:effectLst>
            <a:glow rad="63500">
              <a:schemeClr val="bg1">
                <a:lumMod val="65000"/>
                <a:alpha val="40000"/>
              </a:schemeClr>
            </a:glow>
          </a:effectLst>
        </p:spPr>
        <p:txBody>
          <a:bodyPr>
            <a:normAutofit/>
          </a:bodyPr>
          <a:lstStyle/>
          <a:p>
            <a:r>
              <a:rPr lang="en-US" dirty="0">
                <a:solidFill>
                  <a:schemeClr val="bg1"/>
                </a:solidFill>
              </a:rPr>
              <a:t>PPA Section 7721</a:t>
            </a:r>
            <a:br>
              <a:rPr lang="en-US" dirty="0">
                <a:solidFill>
                  <a:schemeClr val="bg1"/>
                </a:solidFill>
              </a:rPr>
            </a:br>
            <a:r>
              <a:rPr lang="en-US" sz="1800" b="1" dirty="0">
                <a:solidFill>
                  <a:schemeClr val="bg1"/>
                </a:solidFill>
                <a:ea typeface="Times New Roman" pitchFamily="18" charset="0"/>
                <a:cs typeface="Times New Roman" pitchFamily="18" charset="0"/>
              </a:rPr>
              <a:t>APHIS Plant Protection and Quarantine</a:t>
            </a:r>
            <a:endParaRPr lang="en-US" dirty="0">
              <a:solidFill>
                <a:schemeClr val="bg1"/>
              </a:solidFill>
            </a:endParaRPr>
          </a:p>
        </p:txBody>
      </p:sp>
      <p:sp>
        <p:nvSpPr>
          <p:cNvPr id="3" name="Content Placeholder 2"/>
          <p:cNvSpPr>
            <a:spLocks noGrp="1"/>
          </p:cNvSpPr>
          <p:nvPr>
            <p:ph idx="1"/>
          </p:nvPr>
        </p:nvSpPr>
        <p:spPr>
          <a:xfrm>
            <a:off x="685800" y="1676400"/>
            <a:ext cx="7924800" cy="1295400"/>
          </a:xfrm>
        </p:spPr>
        <p:txBody>
          <a:bodyPr>
            <a:noAutofit/>
          </a:bodyPr>
          <a:lstStyle/>
          <a:p>
            <a:pPr>
              <a:spcAft>
                <a:spcPts val="600"/>
              </a:spcAft>
            </a:pPr>
            <a:r>
              <a:rPr lang="en-US" sz="2400" dirty="0"/>
              <a:t>Sec. 10007 of the 2014 Farm Bill charged APHIS with allocating funds to strengthen the nation’s infrastructure for pest detection and surveillance, identification, and threat mitigation, while working to safeguard nursery production systems.</a:t>
            </a:r>
          </a:p>
          <a:p>
            <a:pPr>
              <a:spcAft>
                <a:spcPts val="600"/>
              </a:spcAft>
            </a:pPr>
            <a:r>
              <a:rPr lang="en-US" sz="2400" dirty="0"/>
              <a:t>This authority was codified in Section 7721 of the Plant Protection Act (PPA). </a:t>
            </a:r>
          </a:p>
        </p:txBody>
      </p:sp>
    </p:spTree>
    <p:extLst>
      <p:ext uri="{BB962C8B-B14F-4D97-AF65-F5344CB8AC3E}">
        <p14:creationId xmlns:p14="http://schemas.microsoft.com/office/powerpoint/2010/main" val="882377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D5B"/>
          </a:solidFill>
          <a:effectLst>
            <a:glow rad="63500">
              <a:schemeClr val="bg1">
                <a:lumMod val="65000"/>
                <a:alpha val="40000"/>
              </a:schemeClr>
            </a:glow>
          </a:effectLst>
        </p:spPr>
        <p:txBody>
          <a:bodyPr>
            <a:normAutofit/>
          </a:bodyPr>
          <a:lstStyle/>
          <a:p>
            <a:r>
              <a:rPr lang="en-US" dirty="0">
                <a:solidFill>
                  <a:schemeClr val="bg1"/>
                </a:solidFill>
              </a:rPr>
              <a:t>PPA Section 7721</a:t>
            </a:r>
            <a:br>
              <a:rPr lang="en-US" dirty="0">
                <a:solidFill>
                  <a:schemeClr val="bg1"/>
                </a:solidFill>
              </a:rPr>
            </a:br>
            <a:r>
              <a:rPr lang="en-US" sz="1800" b="1" dirty="0">
                <a:solidFill>
                  <a:schemeClr val="bg1"/>
                </a:solidFill>
                <a:ea typeface="Times New Roman" pitchFamily="18" charset="0"/>
                <a:cs typeface="Times New Roman" pitchFamily="18" charset="0"/>
              </a:rPr>
              <a:t>APHIS Plant Protection and Quarantine</a:t>
            </a:r>
            <a:endParaRPr lang="en-US" dirty="0">
              <a:solidFill>
                <a:schemeClr val="bg1"/>
              </a:solidFill>
            </a:endParaRPr>
          </a:p>
        </p:txBody>
      </p:sp>
      <p:sp>
        <p:nvSpPr>
          <p:cNvPr id="3" name="Content Placeholder 2"/>
          <p:cNvSpPr>
            <a:spLocks noGrp="1"/>
          </p:cNvSpPr>
          <p:nvPr>
            <p:ph idx="1"/>
          </p:nvPr>
        </p:nvSpPr>
        <p:spPr>
          <a:xfrm>
            <a:off x="685800" y="1676400"/>
            <a:ext cx="7924800" cy="1295400"/>
          </a:xfrm>
        </p:spPr>
        <p:txBody>
          <a:bodyPr>
            <a:noAutofit/>
          </a:bodyPr>
          <a:lstStyle/>
          <a:p>
            <a:pPr marL="0" indent="0">
              <a:spcAft>
                <a:spcPts val="600"/>
              </a:spcAft>
              <a:buNone/>
            </a:pPr>
            <a:r>
              <a:rPr lang="en-US" sz="2400" u="sng" dirty="0"/>
              <a:t>PPA Section 7721 funding supports:</a:t>
            </a:r>
          </a:p>
          <a:p>
            <a:pPr lvl="1">
              <a:spcAft>
                <a:spcPts val="600"/>
              </a:spcAft>
            </a:pPr>
            <a:r>
              <a:rPr lang="en-US" sz="2200" dirty="0"/>
              <a:t>The </a:t>
            </a:r>
            <a:r>
              <a:rPr lang="en-US" sz="2200" b="1" dirty="0"/>
              <a:t>Plant Pest and Disease Management and Disaster Prevention Program</a:t>
            </a:r>
            <a:r>
              <a:rPr lang="en-US" sz="2200" dirty="0"/>
              <a:t>, which</a:t>
            </a:r>
            <a:r>
              <a:rPr lang="en-US" sz="2200" b="1" dirty="0"/>
              <a:t> </a:t>
            </a:r>
            <a:r>
              <a:rPr lang="en-US" sz="2200" dirty="0"/>
              <a:t>strengthens APHIS’ ability to protect agriculture and natural resources from plant pest threats by funding projects that expand or enhance pest survey, identification, inspection, mitigation, risk analysis, and public education and outreach.</a:t>
            </a:r>
          </a:p>
          <a:p>
            <a:pPr lvl="1">
              <a:spcAft>
                <a:spcPts val="600"/>
              </a:spcAft>
            </a:pPr>
            <a:r>
              <a:rPr lang="en-US" sz="2200" dirty="0"/>
              <a:t>The </a:t>
            </a:r>
            <a:r>
              <a:rPr lang="en-US" sz="2200" b="1" dirty="0"/>
              <a:t>National Clean Plant Network</a:t>
            </a:r>
            <a:r>
              <a:rPr lang="en-US" sz="2200" dirty="0"/>
              <a:t>, which</a:t>
            </a:r>
            <a:r>
              <a:rPr lang="en-US" sz="2200" b="1" dirty="0"/>
              <a:t> </a:t>
            </a:r>
            <a:r>
              <a:rPr lang="en-US" sz="2200" dirty="0"/>
              <a:t>provides high quality asexually propagated plant material free of targeted plant pathogens/pests to protect the environment and ensure U.S. global competitiveness of specialty crops.</a:t>
            </a:r>
          </a:p>
        </p:txBody>
      </p:sp>
    </p:spTree>
    <p:extLst>
      <p:ext uri="{BB962C8B-B14F-4D97-AF65-F5344CB8AC3E}">
        <p14:creationId xmlns:p14="http://schemas.microsoft.com/office/powerpoint/2010/main" val="3185544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D5B"/>
          </a:solidFill>
          <a:effectLst>
            <a:glow rad="63500">
              <a:schemeClr val="bg1">
                <a:lumMod val="65000"/>
                <a:alpha val="40000"/>
              </a:schemeClr>
            </a:glow>
          </a:effectLst>
        </p:spPr>
        <p:txBody>
          <a:bodyPr>
            <a:normAutofit/>
          </a:bodyPr>
          <a:lstStyle/>
          <a:p>
            <a:r>
              <a:rPr lang="en-US" dirty="0">
                <a:solidFill>
                  <a:schemeClr val="bg1"/>
                </a:solidFill>
              </a:rPr>
              <a:t>PPA Section 7721</a:t>
            </a:r>
            <a:br>
              <a:rPr lang="en-US" dirty="0">
                <a:solidFill>
                  <a:schemeClr val="bg1"/>
                </a:solidFill>
              </a:rPr>
            </a:br>
            <a:r>
              <a:rPr lang="en-US" sz="2000" b="1" dirty="0">
                <a:solidFill>
                  <a:schemeClr val="bg1"/>
                </a:solidFill>
                <a:ea typeface="Times New Roman" pitchFamily="18" charset="0"/>
                <a:cs typeface="Times New Roman" pitchFamily="18" charset="0"/>
              </a:rPr>
              <a:t>Plant Pest and Disease Management and Disaster Prevention Program </a:t>
            </a:r>
            <a:endParaRPr lang="en-US" dirty="0">
              <a:solidFill>
                <a:schemeClr val="bg1"/>
              </a:solidFill>
            </a:endParaRPr>
          </a:p>
        </p:txBody>
      </p:sp>
      <p:sp>
        <p:nvSpPr>
          <p:cNvPr id="3" name="Content Placeholder 2"/>
          <p:cNvSpPr>
            <a:spLocks noGrp="1"/>
          </p:cNvSpPr>
          <p:nvPr>
            <p:ph idx="1"/>
          </p:nvPr>
        </p:nvSpPr>
        <p:spPr>
          <a:xfrm>
            <a:off x="685800" y="1676400"/>
            <a:ext cx="7924800" cy="1295400"/>
          </a:xfrm>
        </p:spPr>
        <p:txBody>
          <a:bodyPr>
            <a:noAutofit/>
          </a:bodyPr>
          <a:lstStyle/>
          <a:p>
            <a:pPr marL="0" indent="0">
              <a:spcAft>
                <a:spcPts val="600"/>
              </a:spcAft>
              <a:buNone/>
            </a:pPr>
            <a:r>
              <a:rPr lang="en-US" b="1" dirty="0"/>
              <a:t>Clear and Transparent Process</a:t>
            </a:r>
          </a:p>
          <a:p>
            <a:pPr marL="0" indent="0">
              <a:spcAft>
                <a:spcPts val="600"/>
              </a:spcAft>
              <a:buNone/>
            </a:pPr>
            <a:r>
              <a:rPr lang="en-US" b="1" dirty="0"/>
              <a:t>Broad Stakeholder Collaboration</a:t>
            </a:r>
          </a:p>
          <a:p>
            <a:pPr lvl="1">
              <a:spcAft>
                <a:spcPts val="600"/>
              </a:spcAft>
            </a:pPr>
            <a:r>
              <a:rPr lang="en-US" b="1" dirty="0"/>
              <a:t>Federal </a:t>
            </a:r>
          </a:p>
          <a:p>
            <a:pPr lvl="1">
              <a:spcAft>
                <a:spcPts val="600"/>
              </a:spcAft>
            </a:pPr>
            <a:r>
              <a:rPr lang="en-US" b="1" dirty="0"/>
              <a:t>State Government(s)</a:t>
            </a:r>
          </a:p>
          <a:p>
            <a:pPr lvl="1">
              <a:spcAft>
                <a:spcPts val="600"/>
              </a:spcAft>
            </a:pPr>
            <a:r>
              <a:rPr lang="en-US" b="1" dirty="0"/>
              <a:t>Tribal Nation(s)</a:t>
            </a:r>
          </a:p>
          <a:p>
            <a:pPr lvl="1">
              <a:spcAft>
                <a:spcPts val="600"/>
              </a:spcAft>
            </a:pPr>
            <a:r>
              <a:rPr lang="en-US" b="1" dirty="0"/>
              <a:t>Academia</a:t>
            </a:r>
          </a:p>
          <a:p>
            <a:pPr lvl="1">
              <a:spcAft>
                <a:spcPts val="600"/>
              </a:spcAft>
            </a:pPr>
            <a:r>
              <a:rPr lang="en-US" b="1" dirty="0"/>
              <a:t>Industry</a:t>
            </a:r>
          </a:p>
          <a:p>
            <a:pPr lvl="1">
              <a:spcAft>
                <a:spcPts val="600"/>
              </a:spcAft>
            </a:pPr>
            <a:r>
              <a:rPr lang="en-US" b="1" dirty="0"/>
              <a:t>Private Entities/Non Profits</a:t>
            </a:r>
          </a:p>
        </p:txBody>
      </p:sp>
    </p:spTree>
    <p:extLst>
      <p:ext uri="{BB962C8B-B14F-4D97-AF65-F5344CB8AC3E}">
        <p14:creationId xmlns:p14="http://schemas.microsoft.com/office/powerpoint/2010/main" val="116788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D5B"/>
          </a:solidFill>
          <a:effectLst>
            <a:glow rad="63500">
              <a:schemeClr val="bg1">
                <a:lumMod val="65000"/>
                <a:alpha val="40000"/>
              </a:schemeClr>
            </a:glow>
          </a:effectLst>
        </p:spPr>
        <p:txBody>
          <a:bodyPr>
            <a:normAutofit/>
          </a:bodyPr>
          <a:lstStyle/>
          <a:p>
            <a:r>
              <a:rPr lang="en-US" dirty="0">
                <a:solidFill>
                  <a:schemeClr val="bg1"/>
                </a:solidFill>
              </a:rPr>
              <a:t>Evaluation Criteria</a:t>
            </a:r>
            <a:br>
              <a:rPr lang="en-US" dirty="0">
                <a:solidFill>
                  <a:schemeClr val="bg1"/>
                </a:solidFill>
              </a:rPr>
            </a:br>
            <a:r>
              <a:rPr lang="en-US" sz="2000" b="1" dirty="0">
                <a:solidFill>
                  <a:schemeClr val="bg1"/>
                </a:solidFill>
                <a:ea typeface="Times New Roman" pitchFamily="18" charset="0"/>
                <a:cs typeface="Times New Roman" pitchFamily="18" charset="0"/>
              </a:rPr>
              <a:t>Plant Pest and Disease Management and Disaster Prevention Program</a:t>
            </a:r>
            <a:endParaRPr lang="en-US" sz="2000" dirty="0">
              <a:solidFill>
                <a:schemeClr val="bg1"/>
              </a:solidFill>
            </a:endParaRPr>
          </a:p>
        </p:txBody>
      </p:sp>
      <p:sp>
        <p:nvSpPr>
          <p:cNvPr id="3" name="Content Placeholder 2"/>
          <p:cNvSpPr>
            <a:spLocks noGrp="1"/>
          </p:cNvSpPr>
          <p:nvPr>
            <p:ph idx="1"/>
          </p:nvPr>
        </p:nvSpPr>
        <p:spPr>
          <a:xfrm>
            <a:off x="381000" y="1676400"/>
            <a:ext cx="8229600" cy="4525963"/>
          </a:xfrm>
        </p:spPr>
        <p:txBody>
          <a:bodyPr>
            <a:normAutofit lnSpcReduction="10000"/>
          </a:bodyPr>
          <a:lstStyle/>
          <a:p>
            <a:pPr>
              <a:spcAft>
                <a:spcPts val="600"/>
              </a:spcAft>
            </a:pPr>
            <a:r>
              <a:rPr lang="en-US" sz="2400" b="1" dirty="0"/>
              <a:t>Strategic Alignment</a:t>
            </a:r>
            <a:r>
              <a:rPr lang="en-US" sz="2400" dirty="0"/>
              <a:t> – Does the suggestion align with the strategic objectives of PPA’s Section 7721?</a:t>
            </a:r>
          </a:p>
          <a:p>
            <a:pPr>
              <a:spcAft>
                <a:spcPts val="600"/>
              </a:spcAft>
            </a:pPr>
            <a:r>
              <a:rPr lang="en-US" sz="2400" b="1" dirty="0"/>
              <a:t>Impact/Outcome</a:t>
            </a:r>
            <a:r>
              <a:rPr lang="en-US" sz="2400" dirty="0"/>
              <a:t> – Will the project make an impact and produce results as defined by the individual goal area?</a:t>
            </a:r>
            <a:endParaRPr lang="en-US" sz="2400" b="1" dirty="0"/>
          </a:p>
          <a:p>
            <a:pPr>
              <a:spcAft>
                <a:spcPts val="600"/>
              </a:spcAft>
            </a:pPr>
            <a:r>
              <a:rPr lang="en-US" sz="2400" b="1" dirty="0"/>
              <a:t>Feasibility</a:t>
            </a:r>
            <a:r>
              <a:rPr lang="en-US" sz="2400" dirty="0"/>
              <a:t> – Can the project be accomplished based on key factors such as resources, collaborative partnerships, and clearly defined process?</a:t>
            </a:r>
            <a:endParaRPr lang="en-US" sz="2400" b="1" dirty="0"/>
          </a:p>
          <a:p>
            <a:pPr>
              <a:spcAft>
                <a:spcPts val="600"/>
              </a:spcAft>
            </a:pPr>
            <a:r>
              <a:rPr lang="en-US" sz="2400" b="1" dirty="0"/>
              <a:t>Past Performance, Best Practices and Innovation</a:t>
            </a:r>
            <a:r>
              <a:rPr lang="en-US" sz="2400" dirty="0"/>
              <a:t> – Will the project be successful based on previous experience in similar endeavors or to the extent in which the project utilizes best practices and innovation to achieving success? </a:t>
            </a:r>
            <a:endParaRPr lang="en-US" sz="2400" b="1" dirty="0"/>
          </a:p>
          <a:p>
            <a:endParaRPr lang="en-US" dirty="0"/>
          </a:p>
        </p:txBody>
      </p:sp>
    </p:spTree>
    <p:extLst>
      <p:ext uri="{BB962C8B-B14F-4D97-AF65-F5344CB8AC3E}">
        <p14:creationId xmlns:p14="http://schemas.microsoft.com/office/powerpoint/2010/main" val="3548510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4287"/>
            <a:ext cx="8229600" cy="897147"/>
          </a:xfrm>
          <a:solidFill>
            <a:srgbClr val="002D5B"/>
          </a:solidFill>
          <a:effectLst>
            <a:outerShdw blurRad="50800" dist="38100" dir="8100000" algn="tr" rotWithShape="0">
              <a:prstClr val="black">
                <a:alpha val="40000"/>
              </a:prstClr>
            </a:outerShdw>
          </a:effectLst>
        </p:spPr>
        <p:txBody>
          <a:bodyPr>
            <a:normAutofit/>
          </a:bodyPr>
          <a:lstStyle/>
          <a:p>
            <a:pPr algn="ctr"/>
            <a:r>
              <a:rPr lang="en-US" dirty="0">
                <a:solidFill>
                  <a:schemeClr val="bg1"/>
                </a:solidFill>
              </a:rPr>
              <a:t>Goal Area Objectives</a:t>
            </a:r>
          </a:p>
        </p:txBody>
      </p:sp>
      <p:graphicFrame>
        <p:nvGraphicFramePr>
          <p:cNvPr id="4" name="Table 3"/>
          <p:cNvGraphicFramePr>
            <a:graphicFrameLocks noGrp="1"/>
          </p:cNvGraphicFramePr>
          <p:nvPr/>
        </p:nvGraphicFramePr>
        <p:xfrm>
          <a:off x="457200" y="1242204"/>
          <a:ext cx="8229600" cy="5031038"/>
        </p:xfrm>
        <a:graphic>
          <a:graphicData uri="http://schemas.openxmlformats.org/drawingml/2006/table">
            <a:tbl>
              <a:tblPr firstRow="1" firstCol="1" bandRow="1">
                <a:effectLst>
                  <a:outerShdw blurRad="254000" dist="63500" dir="5400000" algn="ctr" rotWithShape="0">
                    <a:prstClr val="black">
                      <a:alpha val="40000"/>
                    </a:prstClr>
                  </a:outerShdw>
                </a:effectLst>
                <a:tableStyleId>{5C22544A-7EE6-4342-B048-85BDC9FD1C3A}</a:tableStyleId>
              </a:tblPr>
              <a:tblGrid>
                <a:gridCol w="2286000">
                  <a:extLst>
                    <a:ext uri="{9D8B030D-6E8A-4147-A177-3AD203B41FA5}">
                      <a16:colId xmlns="" xmlns:a16="http://schemas.microsoft.com/office/drawing/2014/main" val="20000"/>
                    </a:ext>
                  </a:extLst>
                </a:gridCol>
                <a:gridCol w="5943600">
                  <a:extLst>
                    <a:ext uri="{9D8B030D-6E8A-4147-A177-3AD203B41FA5}">
                      <a16:colId xmlns="" xmlns:a16="http://schemas.microsoft.com/office/drawing/2014/main" val="20001"/>
                    </a:ext>
                  </a:extLst>
                </a:gridCol>
              </a:tblGrid>
              <a:tr h="1883982">
                <a:tc>
                  <a:txBody>
                    <a:bodyPr/>
                    <a:lstStyle/>
                    <a:p>
                      <a:pPr marL="0" marR="0">
                        <a:lnSpc>
                          <a:spcPct val="115000"/>
                        </a:lnSpc>
                        <a:spcBef>
                          <a:spcPts val="0"/>
                        </a:spcBef>
                        <a:spcAft>
                          <a:spcPts val="0"/>
                        </a:spcAft>
                      </a:pPr>
                      <a:r>
                        <a:rPr lang="en-US" sz="2000" dirty="0">
                          <a:solidFill>
                            <a:schemeClr val="bg1"/>
                          </a:solidFill>
                          <a:effectLst/>
                        </a:rPr>
                        <a:t>Goal 1: Analysis</a:t>
                      </a:r>
                      <a:endParaRPr lang="en-US" sz="2000" dirty="0">
                        <a:solidFill>
                          <a:schemeClr val="bg1"/>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800" b="1" dirty="0">
                        <a:solidFill>
                          <a:schemeClr val="tx1"/>
                        </a:solidFill>
                        <a:effectLst/>
                      </a:endParaRPr>
                    </a:p>
                    <a:p>
                      <a:pPr marL="0" marR="0">
                        <a:lnSpc>
                          <a:spcPct val="115000"/>
                        </a:lnSpc>
                        <a:spcBef>
                          <a:spcPts val="0"/>
                        </a:spcBef>
                        <a:spcAft>
                          <a:spcPts val="0"/>
                        </a:spcAft>
                      </a:pPr>
                      <a:r>
                        <a:rPr lang="en-US" sz="1800" b="1" dirty="0">
                          <a:solidFill>
                            <a:schemeClr val="tx1"/>
                          </a:solidFill>
                          <a:effectLst/>
                        </a:rPr>
                        <a:t>Identify risk factors and high-risk pathways through analysis of available data.</a:t>
                      </a:r>
                    </a:p>
                    <a:p>
                      <a:pPr marL="0" marR="0">
                        <a:lnSpc>
                          <a:spcPct val="115000"/>
                        </a:lnSpc>
                        <a:spcBef>
                          <a:spcPts val="0"/>
                        </a:spcBef>
                        <a:spcAft>
                          <a:spcPts val="0"/>
                        </a:spcAft>
                      </a:pPr>
                      <a:endParaRPr lang="en-US" sz="800" b="1" dirty="0">
                        <a:solidFill>
                          <a:schemeClr val="tx1"/>
                        </a:solidFill>
                        <a:effectLst/>
                        <a:latin typeface="+mn-lt"/>
                        <a:ea typeface="Calibri"/>
                        <a:cs typeface="Times New Roman"/>
                      </a:endParaRPr>
                    </a:p>
                    <a:p>
                      <a:pPr marL="0" marR="0">
                        <a:lnSpc>
                          <a:spcPct val="115000"/>
                        </a:lnSpc>
                        <a:spcBef>
                          <a:spcPts val="0"/>
                        </a:spcBef>
                        <a:spcAft>
                          <a:spcPts val="0"/>
                        </a:spcAft>
                      </a:pPr>
                      <a:r>
                        <a:rPr lang="en-US" sz="1800" b="1" dirty="0">
                          <a:solidFill>
                            <a:schemeClr val="tx1"/>
                          </a:solidFill>
                          <a:effectLst/>
                          <a:latin typeface="+mn-lt"/>
                          <a:ea typeface="Calibri"/>
                          <a:cs typeface="Times New Roman"/>
                        </a:rPr>
                        <a:t>Develop risk based models and decision support tools to reduce the arrival and establishment of exotic plant pest species.</a:t>
                      </a:r>
                    </a:p>
                    <a:p>
                      <a:pPr marL="0" marR="0">
                        <a:lnSpc>
                          <a:spcPct val="115000"/>
                        </a:lnSpc>
                        <a:spcBef>
                          <a:spcPts val="0"/>
                        </a:spcBef>
                        <a:spcAft>
                          <a:spcPts val="0"/>
                        </a:spcAft>
                      </a:pPr>
                      <a:endParaRPr lang="en-US" sz="800" b="1" dirty="0">
                        <a:solidFill>
                          <a:schemeClr val="tx1"/>
                        </a:solidFill>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 xmlns:a16="http://schemas.microsoft.com/office/drawing/2014/main" val="10000"/>
                  </a:ext>
                </a:extLst>
              </a:tr>
              <a:tr h="3033074">
                <a:tc>
                  <a:txBody>
                    <a:bodyPr/>
                    <a:lstStyle/>
                    <a:p>
                      <a:pPr marL="0" marR="0">
                        <a:lnSpc>
                          <a:spcPct val="115000"/>
                        </a:lnSpc>
                        <a:spcBef>
                          <a:spcPts val="0"/>
                        </a:spcBef>
                        <a:spcAft>
                          <a:spcPts val="0"/>
                        </a:spcAft>
                      </a:pPr>
                      <a:r>
                        <a:rPr lang="en-US" sz="2000" dirty="0">
                          <a:solidFill>
                            <a:schemeClr val="bg1"/>
                          </a:solidFill>
                          <a:effectLst/>
                          <a:latin typeface="+mn-lt"/>
                          <a:ea typeface="Calibri"/>
                          <a:cs typeface="Times New Roman"/>
                        </a:rPr>
                        <a:t>Goal</a:t>
                      </a:r>
                      <a:r>
                        <a:rPr lang="en-US" sz="2000" baseline="0" dirty="0">
                          <a:solidFill>
                            <a:schemeClr val="bg1"/>
                          </a:solidFill>
                          <a:effectLst/>
                          <a:latin typeface="+mn-lt"/>
                          <a:ea typeface="Calibri"/>
                          <a:cs typeface="Times New Roman"/>
                        </a:rPr>
                        <a:t> 1: Survey</a:t>
                      </a:r>
                      <a:endParaRPr lang="en-US" sz="2000" dirty="0">
                        <a:solidFill>
                          <a:schemeClr val="bg1"/>
                        </a:solidFill>
                        <a:effectLst/>
                        <a:latin typeface="+mn-lt"/>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800" b="1" kern="1200" dirty="0">
                        <a:solidFill>
                          <a:schemeClr val="dk1"/>
                        </a:solidFill>
                        <a:effectLst/>
                        <a:latin typeface="+mn-lt"/>
                        <a:ea typeface="+mn-ea"/>
                        <a:cs typeface="+mn-cs"/>
                      </a:endParaRPr>
                    </a:p>
                    <a:p>
                      <a:pPr marL="0" marR="0">
                        <a:lnSpc>
                          <a:spcPct val="115000"/>
                        </a:lnSpc>
                        <a:spcBef>
                          <a:spcPts val="0"/>
                        </a:spcBef>
                        <a:spcAft>
                          <a:spcPts val="0"/>
                        </a:spcAft>
                      </a:pPr>
                      <a:r>
                        <a:rPr lang="en-US" sz="1800" b="1" kern="1200" dirty="0">
                          <a:solidFill>
                            <a:schemeClr val="dk1"/>
                          </a:solidFill>
                          <a:effectLst/>
                          <a:latin typeface="+mn-lt"/>
                          <a:ea typeface="+mn-ea"/>
                          <a:cs typeface="+mn-cs"/>
                        </a:rPr>
                        <a:t>Target multiple, high priority pests for survey along national and local high-risk pathways.</a:t>
                      </a:r>
                    </a:p>
                    <a:p>
                      <a:pPr marL="0" marR="0">
                        <a:lnSpc>
                          <a:spcPct val="115000"/>
                        </a:lnSpc>
                        <a:spcBef>
                          <a:spcPts val="0"/>
                        </a:spcBef>
                        <a:spcAft>
                          <a:spcPts val="0"/>
                        </a:spcAft>
                      </a:pPr>
                      <a:endParaRPr lang="en-US" sz="800" b="1" kern="1200" dirty="0">
                        <a:solidFill>
                          <a:schemeClr val="dk1"/>
                        </a:solidFill>
                        <a:effectLst/>
                        <a:latin typeface="+mn-lt"/>
                        <a:ea typeface="+mn-ea"/>
                        <a:cs typeface="+mn-cs"/>
                      </a:endParaRPr>
                    </a:p>
                    <a:p>
                      <a:pPr marL="0" marR="0">
                        <a:lnSpc>
                          <a:spcPct val="115000"/>
                        </a:lnSpc>
                        <a:spcBef>
                          <a:spcPts val="0"/>
                        </a:spcBef>
                        <a:spcAft>
                          <a:spcPts val="0"/>
                        </a:spcAft>
                      </a:pPr>
                      <a:r>
                        <a:rPr lang="en-US" sz="1800" b="1" kern="1200" dirty="0">
                          <a:solidFill>
                            <a:schemeClr val="dk1"/>
                          </a:solidFill>
                          <a:effectLst/>
                          <a:latin typeface="+mn-lt"/>
                          <a:ea typeface="+mn-ea"/>
                          <a:cs typeface="+mn-cs"/>
                        </a:rPr>
                        <a:t>Fund high priority nationally-coordinated pest surveys in support of specialty crops, trade, and regulatory activities.</a:t>
                      </a:r>
                    </a:p>
                    <a:p>
                      <a:pPr marL="0" marR="0">
                        <a:lnSpc>
                          <a:spcPct val="115000"/>
                        </a:lnSpc>
                        <a:spcBef>
                          <a:spcPts val="0"/>
                        </a:spcBef>
                        <a:spcAft>
                          <a:spcPts val="0"/>
                        </a:spcAft>
                      </a:pPr>
                      <a:endParaRPr lang="en-US" sz="800" b="1" kern="1200" dirty="0">
                        <a:solidFill>
                          <a:schemeClr val="dk1"/>
                        </a:solidFill>
                        <a:effectLst/>
                        <a:latin typeface="+mn-lt"/>
                        <a:ea typeface="+mn-ea"/>
                        <a:cs typeface="+mn-cs"/>
                      </a:endParaRPr>
                    </a:p>
                    <a:p>
                      <a:pPr marL="0" marR="0">
                        <a:lnSpc>
                          <a:spcPct val="115000"/>
                        </a:lnSpc>
                        <a:spcBef>
                          <a:spcPts val="0"/>
                        </a:spcBef>
                        <a:spcAft>
                          <a:spcPts val="0"/>
                        </a:spcAft>
                      </a:pPr>
                      <a:r>
                        <a:rPr lang="en-US" sz="1800" b="1" kern="1200" dirty="0">
                          <a:solidFill>
                            <a:schemeClr val="dk1"/>
                          </a:solidFill>
                          <a:effectLst/>
                          <a:latin typeface="+mn-lt"/>
                          <a:ea typeface="+mn-ea"/>
                          <a:cs typeface="+mn-cs"/>
                        </a:rPr>
                        <a:t>Fund state-specific pest surveys in support of state pest risk and priorities.</a:t>
                      </a:r>
                      <a:endParaRPr lang="en-US" sz="1800" b="1" dirty="0">
                        <a:solidFill>
                          <a:schemeClr val="tx1"/>
                        </a:solidFill>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1573072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2913"/>
            <a:ext cx="8229600" cy="897147"/>
          </a:xfrm>
          <a:solidFill>
            <a:srgbClr val="002D5B"/>
          </a:solidFill>
          <a:effectLst>
            <a:outerShdw blurRad="50800" dist="38100" dir="8100000" algn="tr" rotWithShape="0">
              <a:prstClr val="black">
                <a:alpha val="40000"/>
              </a:prstClr>
            </a:outerShdw>
          </a:effectLst>
        </p:spPr>
        <p:txBody>
          <a:bodyPr>
            <a:normAutofit/>
          </a:bodyPr>
          <a:lstStyle/>
          <a:p>
            <a:pPr algn="ctr"/>
            <a:r>
              <a:rPr lang="en-US" dirty="0">
                <a:solidFill>
                  <a:schemeClr val="bg1"/>
                </a:solidFill>
              </a:rPr>
              <a:t>Goal Area Objectives</a:t>
            </a:r>
          </a:p>
        </p:txBody>
      </p:sp>
      <p:graphicFrame>
        <p:nvGraphicFramePr>
          <p:cNvPr id="3" name="Table 2"/>
          <p:cNvGraphicFramePr>
            <a:graphicFrameLocks noGrp="1"/>
          </p:cNvGraphicFramePr>
          <p:nvPr/>
        </p:nvGraphicFramePr>
        <p:xfrm>
          <a:off x="457200" y="1250831"/>
          <a:ext cx="8229600" cy="4921369"/>
        </p:xfrm>
        <a:graphic>
          <a:graphicData uri="http://schemas.openxmlformats.org/drawingml/2006/table">
            <a:tbl>
              <a:tblPr firstRow="1" firstCol="1" bandRow="1">
                <a:effectLst>
                  <a:outerShdw blurRad="254000" dist="63500" dir="5400000" algn="ctr" rotWithShape="0">
                    <a:prstClr val="black">
                      <a:alpha val="40000"/>
                    </a:prstClr>
                  </a:outerShdw>
                </a:effectLst>
                <a:tableStyleId>{5C22544A-7EE6-4342-B048-85BDC9FD1C3A}</a:tableStyleId>
              </a:tblPr>
              <a:tblGrid>
                <a:gridCol w="2286000">
                  <a:extLst>
                    <a:ext uri="{9D8B030D-6E8A-4147-A177-3AD203B41FA5}">
                      <a16:colId xmlns="" xmlns:a16="http://schemas.microsoft.com/office/drawing/2014/main" val="20000"/>
                    </a:ext>
                  </a:extLst>
                </a:gridCol>
                <a:gridCol w="5943600">
                  <a:extLst>
                    <a:ext uri="{9D8B030D-6E8A-4147-A177-3AD203B41FA5}">
                      <a16:colId xmlns="" xmlns:a16="http://schemas.microsoft.com/office/drawing/2014/main" val="20001"/>
                    </a:ext>
                  </a:extLst>
                </a:gridCol>
              </a:tblGrid>
              <a:tr h="2954285">
                <a:tc>
                  <a:txBody>
                    <a:bodyPr/>
                    <a:lstStyle/>
                    <a:p>
                      <a:pPr marL="0" marR="0">
                        <a:lnSpc>
                          <a:spcPct val="115000"/>
                        </a:lnSpc>
                        <a:spcBef>
                          <a:spcPts val="0"/>
                        </a:spcBef>
                        <a:spcAft>
                          <a:spcPts val="0"/>
                        </a:spcAft>
                      </a:pPr>
                      <a:r>
                        <a:rPr lang="en-US" sz="2000" dirty="0">
                          <a:effectLst/>
                        </a:rPr>
                        <a:t>Goal 2: Target domestic inspection activities at vulnerable points in the safeguarding continuum</a:t>
                      </a:r>
                      <a:endParaRPr lang="en-US" sz="2000" dirty="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800" b="1" dirty="0">
                          <a:solidFill>
                            <a:schemeClr val="tx1"/>
                          </a:solidFill>
                          <a:effectLst/>
                          <a:latin typeface="+mn-lt"/>
                          <a:ea typeface="Times New Roman"/>
                        </a:rPr>
                        <a:t>Promote and expand inland inspections of containers and mail facilities, where possible.</a:t>
                      </a:r>
                    </a:p>
                    <a:p>
                      <a:pPr marL="0" marR="0">
                        <a:spcBef>
                          <a:spcPts val="0"/>
                        </a:spcBef>
                        <a:spcAft>
                          <a:spcPts val="0"/>
                        </a:spcAft>
                      </a:pPr>
                      <a:endParaRPr lang="en-US" sz="800" b="1" kern="1200" dirty="0">
                        <a:solidFill>
                          <a:schemeClr val="dk1"/>
                        </a:solidFill>
                        <a:effectLst/>
                        <a:latin typeface="+mn-lt"/>
                        <a:ea typeface="+mn-ea"/>
                        <a:cs typeface="+mn-cs"/>
                      </a:endParaRPr>
                    </a:p>
                    <a:p>
                      <a:pPr marL="0" marR="0">
                        <a:spcBef>
                          <a:spcPts val="0"/>
                        </a:spcBef>
                        <a:spcAft>
                          <a:spcPts val="0"/>
                        </a:spcAft>
                      </a:pPr>
                      <a:r>
                        <a:rPr lang="en-US" sz="1800" b="1" kern="1200" dirty="0">
                          <a:solidFill>
                            <a:schemeClr val="dk1"/>
                          </a:solidFill>
                          <a:effectLst/>
                          <a:latin typeface="+mn-lt"/>
                          <a:ea typeface="+mn-ea"/>
                          <a:cs typeface="+mn-cs"/>
                        </a:rPr>
                        <a:t>Expand the use of canine teams for domestic inspection activities emphasizing regulatory activities.</a:t>
                      </a:r>
                    </a:p>
                    <a:p>
                      <a:pPr marL="0" marR="0">
                        <a:spcBef>
                          <a:spcPts val="0"/>
                        </a:spcBef>
                        <a:spcAft>
                          <a:spcPts val="0"/>
                        </a:spcAft>
                      </a:pPr>
                      <a:endParaRPr lang="en-US" sz="800" b="1" kern="1200" dirty="0">
                        <a:solidFill>
                          <a:schemeClr val="dk1"/>
                        </a:solidFill>
                        <a:effectLst/>
                        <a:latin typeface="+mn-lt"/>
                        <a:ea typeface="+mn-ea"/>
                        <a:cs typeface="+mn-cs"/>
                      </a:endParaRPr>
                    </a:p>
                    <a:p>
                      <a:pPr marL="0" marR="0">
                        <a:spcBef>
                          <a:spcPts val="0"/>
                        </a:spcBef>
                        <a:spcAft>
                          <a:spcPts val="0"/>
                        </a:spcAft>
                      </a:pPr>
                      <a:r>
                        <a:rPr lang="en-US" sz="1800" b="1" kern="1200" dirty="0">
                          <a:solidFill>
                            <a:schemeClr val="dk1"/>
                          </a:solidFill>
                          <a:effectLst/>
                          <a:latin typeface="+mn-lt"/>
                          <a:ea typeface="+mn-ea"/>
                          <a:cs typeface="+mn-cs"/>
                        </a:rPr>
                        <a:t>Promote increased levels of inspection for regulated articles for interstate movement.</a:t>
                      </a:r>
                    </a:p>
                    <a:p>
                      <a:pPr marL="0" marR="0">
                        <a:spcBef>
                          <a:spcPts val="0"/>
                        </a:spcBef>
                        <a:spcAft>
                          <a:spcPts val="0"/>
                        </a:spcAft>
                      </a:pPr>
                      <a:endParaRPr lang="en-US" sz="800" b="1" kern="1200" dirty="0">
                        <a:solidFill>
                          <a:schemeClr val="dk1"/>
                        </a:solidFill>
                        <a:effectLst/>
                        <a:latin typeface="+mn-lt"/>
                        <a:ea typeface="+mn-ea"/>
                        <a:cs typeface="+mn-cs"/>
                      </a:endParaRPr>
                    </a:p>
                  </a:txBody>
                  <a:tcPr marL="68580" marR="68580" marT="0" marB="0">
                    <a:solidFill>
                      <a:schemeClr val="accent1">
                        <a:lumMod val="20000"/>
                        <a:lumOff val="80000"/>
                      </a:schemeClr>
                    </a:solidFill>
                  </a:tcPr>
                </a:tc>
                <a:extLst>
                  <a:ext uri="{0D108BD9-81ED-4DB2-BD59-A6C34878D82A}">
                    <a16:rowId xmlns="" xmlns:a16="http://schemas.microsoft.com/office/drawing/2014/main" val="10000"/>
                  </a:ext>
                </a:extLst>
              </a:tr>
              <a:tr h="1967084">
                <a:tc>
                  <a:txBody>
                    <a:bodyPr/>
                    <a:lstStyle/>
                    <a:p>
                      <a:pPr marL="0" marR="0" algn="l">
                        <a:lnSpc>
                          <a:spcPct val="115000"/>
                        </a:lnSpc>
                        <a:spcBef>
                          <a:spcPts val="0"/>
                        </a:spcBef>
                        <a:spcAft>
                          <a:spcPts val="0"/>
                        </a:spcAft>
                      </a:pPr>
                      <a:r>
                        <a:rPr lang="en-US" sz="2000" dirty="0">
                          <a:effectLst/>
                        </a:rPr>
                        <a:t>Goal 3: Enhance and strengthen pest identification and technology</a:t>
                      </a:r>
                      <a:endParaRPr lang="en-US" sz="2000" dirty="0">
                        <a:effectLst/>
                        <a:latin typeface="Calibri"/>
                        <a:ea typeface="Calibri"/>
                        <a:cs typeface="Times New Roman"/>
                      </a:endParaRPr>
                    </a:p>
                  </a:txBody>
                  <a:tcPr marL="68580" marR="68580" marT="0" marB="0"/>
                </a:tc>
                <a:tc>
                  <a:txBody>
                    <a:bodyPr/>
                    <a:lstStyle/>
                    <a:p>
                      <a:endParaRPr lang="en-US" sz="800" b="1" kern="1200" dirty="0">
                        <a:solidFill>
                          <a:schemeClr val="dk1"/>
                        </a:solidFill>
                        <a:effectLst/>
                        <a:latin typeface="+mn-lt"/>
                        <a:ea typeface="+mn-ea"/>
                        <a:cs typeface="+mn-cs"/>
                      </a:endParaRPr>
                    </a:p>
                    <a:p>
                      <a:r>
                        <a:rPr lang="en-US" sz="1800" b="1" kern="1200" dirty="0">
                          <a:solidFill>
                            <a:schemeClr val="dk1"/>
                          </a:solidFill>
                          <a:effectLst/>
                          <a:latin typeface="+mn-lt"/>
                          <a:ea typeface="+mn-ea"/>
                          <a:cs typeface="+mn-cs"/>
                        </a:rPr>
                        <a:t>Improve all aspects of early detection technologies and resources.</a:t>
                      </a:r>
                    </a:p>
                    <a:p>
                      <a:pPr marL="0" marR="0">
                        <a:lnSpc>
                          <a:spcPct val="115000"/>
                        </a:lnSpc>
                        <a:spcBef>
                          <a:spcPts val="0"/>
                        </a:spcBef>
                        <a:spcAft>
                          <a:spcPts val="0"/>
                        </a:spcAft>
                      </a:pPr>
                      <a:endParaRPr lang="en-US" sz="800" b="1" kern="1200" dirty="0">
                        <a:solidFill>
                          <a:schemeClr val="dk1"/>
                        </a:solidFill>
                        <a:effectLst/>
                        <a:latin typeface="+mn-lt"/>
                        <a:ea typeface="+mn-ea"/>
                        <a:cs typeface="+mn-cs"/>
                      </a:endParaRPr>
                    </a:p>
                    <a:p>
                      <a:pPr marL="0" marR="0">
                        <a:lnSpc>
                          <a:spcPct val="115000"/>
                        </a:lnSpc>
                        <a:spcBef>
                          <a:spcPts val="0"/>
                        </a:spcBef>
                        <a:spcAft>
                          <a:spcPts val="0"/>
                        </a:spcAft>
                      </a:pPr>
                      <a:r>
                        <a:rPr lang="en-US" sz="1800" b="1" kern="1200" dirty="0">
                          <a:solidFill>
                            <a:schemeClr val="dk1"/>
                          </a:solidFill>
                          <a:effectLst/>
                          <a:latin typeface="+mn-lt"/>
                          <a:ea typeface="+mn-ea"/>
                          <a:cs typeface="+mn-cs"/>
                        </a:rPr>
                        <a:t>Enhance diagnostic and taxonomic capacity building and related technologies.</a:t>
                      </a:r>
                      <a:r>
                        <a:rPr lang="en-US" sz="2000" b="1" dirty="0">
                          <a:solidFill>
                            <a:srgbClr val="000000"/>
                          </a:solidFill>
                          <a:effectLst/>
                        </a:rPr>
                        <a:t> </a:t>
                      </a:r>
                    </a:p>
                  </a:txBody>
                  <a:tcPr marL="68580" marR="68580" marT="0" marB="0">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2872150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660"/>
            <a:ext cx="8229600" cy="914400"/>
          </a:xfrm>
          <a:solidFill>
            <a:srgbClr val="002D5B"/>
          </a:solidFill>
          <a:effectLst>
            <a:outerShdw blurRad="50800" dist="38100" dir="8100000" algn="tr" rotWithShape="0">
              <a:prstClr val="black">
                <a:alpha val="40000"/>
              </a:prstClr>
            </a:outerShdw>
          </a:effectLst>
        </p:spPr>
        <p:txBody>
          <a:bodyPr>
            <a:normAutofit/>
          </a:bodyPr>
          <a:lstStyle/>
          <a:p>
            <a:pPr algn="ctr"/>
            <a:r>
              <a:rPr lang="en-US" dirty="0">
                <a:solidFill>
                  <a:schemeClr val="bg1"/>
                </a:solidFill>
              </a:rPr>
              <a:t>Goal Area Objectives</a:t>
            </a:r>
          </a:p>
        </p:txBody>
      </p:sp>
      <p:graphicFrame>
        <p:nvGraphicFramePr>
          <p:cNvPr id="4" name="Table 3"/>
          <p:cNvGraphicFramePr>
            <a:graphicFrameLocks noGrp="1"/>
          </p:cNvGraphicFramePr>
          <p:nvPr/>
        </p:nvGraphicFramePr>
        <p:xfrm>
          <a:off x="457200" y="1250829"/>
          <a:ext cx="8229600" cy="5287843"/>
        </p:xfrm>
        <a:graphic>
          <a:graphicData uri="http://schemas.openxmlformats.org/drawingml/2006/table">
            <a:tbl>
              <a:tblPr firstRow="1" firstCol="1" bandRow="1">
                <a:effectLst>
                  <a:outerShdw blurRad="254000" dist="63500" dir="5400000" algn="ctr" rotWithShape="0">
                    <a:prstClr val="black">
                      <a:alpha val="40000"/>
                    </a:prstClr>
                  </a:outerShdw>
                </a:effectLst>
                <a:tableStyleId>{5C22544A-7EE6-4342-B048-85BDC9FD1C3A}</a:tableStyleId>
              </a:tblPr>
              <a:tblGrid>
                <a:gridCol w="2362200">
                  <a:extLst>
                    <a:ext uri="{9D8B030D-6E8A-4147-A177-3AD203B41FA5}">
                      <a16:colId xmlns="" xmlns:a16="http://schemas.microsoft.com/office/drawing/2014/main" val="20000"/>
                    </a:ext>
                  </a:extLst>
                </a:gridCol>
                <a:gridCol w="5867400">
                  <a:extLst>
                    <a:ext uri="{9D8B030D-6E8A-4147-A177-3AD203B41FA5}">
                      <a16:colId xmlns="" xmlns:a16="http://schemas.microsoft.com/office/drawing/2014/main" val="20001"/>
                    </a:ext>
                  </a:extLst>
                </a:gridCol>
              </a:tblGrid>
              <a:tr h="2483683">
                <a:tc>
                  <a:txBody>
                    <a:bodyPr/>
                    <a:lstStyle/>
                    <a:p>
                      <a:pPr marL="0" marR="0">
                        <a:lnSpc>
                          <a:spcPct val="115000"/>
                        </a:lnSpc>
                        <a:spcBef>
                          <a:spcPts val="0"/>
                        </a:spcBef>
                        <a:spcAft>
                          <a:spcPts val="0"/>
                        </a:spcAft>
                      </a:pPr>
                      <a:r>
                        <a:rPr lang="en-US" sz="2000" dirty="0">
                          <a:effectLst/>
                        </a:rPr>
                        <a:t>Goal 4: Safeguard nursery production</a:t>
                      </a:r>
                      <a:endParaRPr lang="en-US" sz="20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solidFill>
                            <a:schemeClr val="tx1"/>
                          </a:solidFill>
                          <a:effectLst/>
                        </a:rPr>
                        <a:t>Develop science-based best management practices and risk mitigation practices to exclude, contain, and control regulated pests from the nursery production chain.</a:t>
                      </a:r>
                    </a:p>
                    <a:p>
                      <a:pPr marL="0" marR="0">
                        <a:lnSpc>
                          <a:spcPct val="115000"/>
                        </a:lnSpc>
                        <a:spcBef>
                          <a:spcPts val="0"/>
                        </a:spcBef>
                        <a:spcAft>
                          <a:spcPts val="0"/>
                        </a:spcAft>
                      </a:pPr>
                      <a:endParaRPr lang="en-US" sz="800" b="1" dirty="0">
                        <a:solidFill>
                          <a:schemeClr val="tx1"/>
                        </a:solidFill>
                        <a:effectLst/>
                        <a:latin typeface="+mn-lt"/>
                        <a:ea typeface="Calibri"/>
                        <a:cs typeface="Times New Roman"/>
                      </a:endParaRPr>
                    </a:p>
                    <a:p>
                      <a:pPr marL="0" marR="0">
                        <a:lnSpc>
                          <a:spcPct val="115000"/>
                        </a:lnSpc>
                        <a:spcBef>
                          <a:spcPts val="0"/>
                        </a:spcBef>
                        <a:spcAft>
                          <a:spcPts val="0"/>
                        </a:spcAft>
                      </a:pPr>
                      <a:r>
                        <a:rPr lang="en-US" sz="1800" b="1" dirty="0">
                          <a:solidFill>
                            <a:schemeClr val="tx1"/>
                          </a:solidFill>
                          <a:effectLst/>
                          <a:latin typeface="+mn-lt"/>
                          <a:ea typeface="Calibri"/>
                          <a:cs typeface="Times New Roman"/>
                        </a:rPr>
                        <a:t>To develop and harmonize audit-based Nursery Certification Programs, including the harmonization of different certification programs, audit and inspection training for cooperators, and program launching.</a:t>
                      </a:r>
                      <a:endParaRPr lang="en-US" sz="1800" b="1" dirty="0">
                        <a:solidFill>
                          <a:schemeClr val="tx1"/>
                        </a:solidFill>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 xmlns:a16="http://schemas.microsoft.com/office/drawing/2014/main" val="10000"/>
                  </a:ext>
                </a:extLst>
              </a:tr>
              <a:tr h="2437688">
                <a:tc>
                  <a:txBody>
                    <a:bodyPr/>
                    <a:lstStyle/>
                    <a:p>
                      <a:pPr marL="0" marR="0">
                        <a:lnSpc>
                          <a:spcPct val="115000"/>
                        </a:lnSpc>
                        <a:spcBef>
                          <a:spcPts val="0"/>
                        </a:spcBef>
                        <a:spcAft>
                          <a:spcPts val="0"/>
                        </a:spcAft>
                      </a:pPr>
                      <a:r>
                        <a:rPr lang="en-US" sz="2000" b="1" dirty="0">
                          <a:effectLst/>
                        </a:rPr>
                        <a:t>Goal 5: Conduct outreach/education to increase understanding, acceptance, and support of plant pest and disease management efforts</a:t>
                      </a:r>
                      <a:endParaRPr lang="en-US" sz="2000" b="1"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solidFill>
                            <a:srgbClr val="000000"/>
                          </a:solidFill>
                          <a:effectLst/>
                        </a:rPr>
                        <a:t>Prevent the introduction or spread of high-consequence pests into and around the United States, particularly in high-risk areas.</a:t>
                      </a:r>
                    </a:p>
                    <a:p>
                      <a:pPr marL="0" marR="0">
                        <a:lnSpc>
                          <a:spcPct val="115000"/>
                        </a:lnSpc>
                        <a:spcBef>
                          <a:spcPts val="0"/>
                        </a:spcBef>
                        <a:spcAft>
                          <a:spcPts val="0"/>
                        </a:spcAft>
                      </a:pPr>
                      <a:endParaRPr lang="en-US" sz="800" b="1" dirty="0">
                        <a:solidFill>
                          <a:srgbClr val="000000"/>
                        </a:solidFill>
                        <a:effectLst/>
                        <a:latin typeface="+mn-lt"/>
                        <a:ea typeface="Calibri"/>
                        <a:cs typeface="Times New Roman"/>
                      </a:endParaRPr>
                    </a:p>
                    <a:p>
                      <a:pPr marL="0" marR="0">
                        <a:lnSpc>
                          <a:spcPct val="115000"/>
                        </a:lnSpc>
                        <a:spcBef>
                          <a:spcPts val="0"/>
                        </a:spcBef>
                        <a:spcAft>
                          <a:spcPts val="0"/>
                        </a:spcAft>
                      </a:pPr>
                      <a:r>
                        <a:rPr lang="en-US" sz="1800" b="1" dirty="0">
                          <a:solidFill>
                            <a:srgbClr val="000000"/>
                          </a:solidFill>
                          <a:effectLst/>
                          <a:latin typeface="+mn-lt"/>
                          <a:ea typeface="Calibri"/>
                          <a:cs typeface="Times New Roman"/>
                        </a:rPr>
                        <a:t>Develop people to strengthen the safeguarding system.</a:t>
                      </a:r>
                    </a:p>
                    <a:p>
                      <a:pPr marL="0" marR="0">
                        <a:lnSpc>
                          <a:spcPct val="115000"/>
                        </a:lnSpc>
                        <a:spcBef>
                          <a:spcPts val="0"/>
                        </a:spcBef>
                        <a:spcAft>
                          <a:spcPts val="0"/>
                        </a:spcAft>
                      </a:pPr>
                      <a:endParaRPr lang="en-US" sz="800" b="1" dirty="0">
                        <a:solidFill>
                          <a:srgbClr val="000000"/>
                        </a:solidFill>
                        <a:effectLst/>
                        <a:latin typeface="+mn-lt"/>
                        <a:ea typeface="Calibri"/>
                        <a:cs typeface="Times New Roman"/>
                      </a:endParaRPr>
                    </a:p>
                    <a:p>
                      <a:pPr marL="0" marR="0">
                        <a:lnSpc>
                          <a:spcPct val="115000"/>
                        </a:lnSpc>
                        <a:spcBef>
                          <a:spcPts val="0"/>
                        </a:spcBef>
                        <a:spcAft>
                          <a:spcPts val="0"/>
                        </a:spcAft>
                      </a:pPr>
                      <a:r>
                        <a:rPr lang="en-US" sz="1800" b="1" dirty="0">
                          <a:solidFill>
                            <a:srgbClr val="000000"/>
                          </a:solidFill>
                          <a:effectLst/>
                          <a:latin typeface="+mn-lt"/>
                          <a:ea typeface="Calibri"/>
                          <a:cs typeface="Times New Roman"/>
                        </a:rPr>
                        <a:t>Increase the number of people actively looking for and reporting high-consequence pests at vulnerable points along high-risk pathways.</a:t>
                      </a:r>
                      <a:endParaRPr lang="en-US" sz="1800" b="1" dirty="0">
                        <a:solidFill>
                          <a:srgbClr val="000000"/>
                        </a:solidFill>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1323125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4288"/>
            <a:ext cx="8229600" cy="914400"/>
          </a:xfrm>
          <a:solidFill>
            <a:srgbClr val="002D5B"/>
          </a:solidFill>
          <a:effectLst>
            <a:outerShdw blurRad="50800" dist="38100" dir="8100000" algn="tr" rotWithShape="0">
              <a:prstClr val="black">
                <a:alpha val="40000"/>
              </a:prstClr>
            </a:outerShdw>
          </a:effectLst>
        </p:spPr>
        <p:txBody>
          <a:bodyPr>
            <a:normAutofit/>
          </a:bodyPr>
          <a:lstStyle/>
          <a:p>
            <a:pPr algn="ctr"/>
            <a:r>
              <a:rPr lang="en-US" dirty="0">
                <a:solidFill>
                  <a:schemeClr val="bg1"/>
                </a:solidFill>
              </a:rPr>
              <a:t>Goal Area Objectives</a:t>
            </a:r>
          </a:p>
        </p:txBody>
      </p:sp>
      <p:graphicFrame>
        <p:nvGraphicFramePr>
          <p:cNvPr id="4" name="Table 3"/>
          <p:cNvGraphicFramePr>
            <a:graphicFrameLocks noGrp="1"/>
          </p:cNvGraphicFramePr>
          <p:nvPr/>
        </p:nvGraphicFramePr>
        <p:xfrm>
          <a:off x="457200" y="1250830"/>
          <a:ext cx="8229600" cy="4921370"/>
        </p:xfrm>
        <a:graphic>
          <a:graphicData uri="http://schemas.openxmlformats.org/drawingml/2006/table">
            <a:tbl>
              <a:tblPr firstRow="1" firstCol="1" bandRow="1">
                <a:effectLst>
                  <a:outerShdw blurRad="254000" dist="63500" dir="5400000" algn="ctr" rotWithShape="0">
                    <a:prstClr val="black">
                      <a:alpha val="40000"/>
                    </a:prstClr>
                  </a:outerShdw>
                </a:effectLst>
                <a:tableStyleId>{5C22544A-7EE6-4342-B048-85BDC9FD1C3A}</a:tableStyleId>
              </a:tblPr>
              <a:tblGrid>
                <a:gridCol w="2362200">
                  <a:extLst>
                    <a:ext uri="{9D8B030D-6E8A-4147-A177-3AD203B41FA5}">
                      <a16:colId xmlns="" xmlns:a16="http://schemas.microsoft.com/office/drawing/2014/main" val="20000"/>
                    </a:ext>
                  </a:extLst>
                </a:gridCol>
                <a:gridCol w="5867400">
                  <a:extLst>
                    <a:ext uri="{9D8B030D-6E8A-4147-A177-3AD203B41FA5}">
                      <a16:colId xmlns="" xmlns:a16="http://schemas.microsoft.com/office/drawing/2014/main" val="20001"/>
                    </a:ext>
                  </a:extLst>
                </a:gridCol>
              </a:tblGrid>
              <a:tr h="4921370">
                <a:tc>
                  <a:txBody>
                    <a:bodyPr/>
                    <a:lstStyle/>
                    <a:p>
                      <a:pPr marL="0" marR="0">
                        <a:lnSpc>
                          <a:spcPct val="115000"/>
                        </a:lnSpc>
                        <a:spcBef>
                          <a:spcPts val="0"/>
                        </a:spcBef>
                        <a:spcAft>
                          <a:spcPts val="0"/>
                        </a:spcAft>
                      </a:pPr>
                      <a:r>
                        <a:rPr lang="en-US" sz="2000" b="1" dirty="0">
                          <a:effectLst/>
                        </a:rPr>
                        <a:t>Goal 6: Enhance mitigation capabilities</a:t>
                      </a:r>
                      <a:endParaRPr lang="en-US" sz="2000" b="1"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800" b="1" dirty="0">
                        <a:solidFill>
                          <a:schemeClr val="tx1"/>
                        </a:solidFill>
                        <a:effectLst/>
                      </a:endParaRPr>
                    </a:p>
                    <a:p>
                      <a:pPr marL="0" marR="0">
                        <a:lnSpc>
                          <a:spcPct val="115000"/>
                        </a:lnSpc>
                        <a:spcBef>
                          <a:spcPts val="0"/>
                        </a:spcBef>
                        <a:spcAft>
                          <a:spcPts val="0"/>
                        </a:spcAft>
                      </a:pPr>
                      <a:r>
                        <a:rPr lang="en-US" sz="1800" b="1" dirty="0">
                          <a:solidFill>
                            <a:schemeClr val="tx1"/>
                          </a:solidFill>
                          <a:effectLst/>
                        </a:rPr>
                        <a:t>Improve the mechanism to assess and implement an appropriate short term course of action to a new pest.</a:t>
                      </a:r>
                    </a:p>
                    <a:p>
                      <a:pPr marL="0" marR="0">
                        <a:lnSpc>
                          <a:spcPct val="115000"/>
                        </a:lnSpc>
                        <a:spcBef>
                          <a:spcPts val="0"/>
                        </a:spcBef>
                        <a:spcAft>
                          <a:spcPts val="0"/>
                        </a:spcAft>
                      </a:pPr>
                      <a:r>
                        <a:rPr lang="en-US" sz="800" b="1" dirty="0">
                          <a:solidFill>
                            <a:schemeClr val="tx1"/>
                          </a:solidFill>
                          <a:effectLst/>
                        </a:rPr>
                        <a:t> </a:t>
                      </a:r>
                    </a:p>
                    <a:p>
                      <a:pPr marL="0" marR="0">
                        <a:lnSpc>
                          <a:spcPct val="115000"/>
                        </a:lnSpc>
                        <a:spcBef>
                          <a:spcPts val="0"/>
                        </a:spcBef>
                        <a:spcAft>
                          <a:spcPts val="0"/>
                        </a:spcAft>
                      </a:pPr>
                      <a:r>
                        <a:rPr lang="en-US" sz="1800" b="1" dirty="0">
                          <a:solidFill>
                            <a:schemeClr val="tx1"/>
                          </a:solidFill>
                          <a:effectLst/>
                        </a:rPr>
                        <a:t>Utilize initial response protocols for the overarching goals of containment, control, or eradication at the onset of plant health emergencies. </a:t>
                      </a:r>
                    </a:p>
                    <a:p>
                      <a:pPr marL="0" marR="0">
                        <a:lnSpc>
                          <a:spcPct val="115000"/>
                        </a:lnSpc>
                        <a:spcBef>
                          <a:spcPts val="0"/>
                        </a:spcBef>
                        <a:spcAft>
                          <a:spcPts val="0"/>
                        </a:spcAft>
                      </a:pPr>
                      <a:r>
                        <a:rPr lang="en-US" sz="800" b="1" dirty="0">
                          <a:solidFill>
                            <a:schemeClr val="tx1"/>
                          </a:solidFill>
                          <a:effectLst/>
                        </a:rPr>
                        <a:t> </a:t>
                      </a:r>
                    </a:p>
                    <a:p>
                      <a:pPr marL="0" marR="0">
                        <a:lnSpc>
                          <a:spcPct val="115000"/>
                        </a:lnSpc>
                        <a:spcBef>
                          <a:spcPts val="0"/>
                        </a:spcBef>
                        <a:spcAft>
                          <a:spcPts val="0"/>
                        </a:spcAft>
                      </a:pPr>
                      <a:r>
                        <a:rPr lang="en-US" sz="1800" b="1" dirty="0">
                          <a:solidFill>
                            <a:schemeClr val="tx1"/>
                          </a:solidFill>
                          <a:effectLst/>
                        </a:rPr>
                        <a:t>Prepare the agency and cooperators in the use of the Incident Command System (ICS). </a:t>
                      </a:r>
                    </a:p>
                    <a:p>
                      <a:pPr marL="0" marR="0">
                        <a:lnSpc>
                          <a:spcPct val="115000"/>
                        </a:lnSpc>
                        <a:spcBef>
                          <a:spcPts val="0"/>
                        </a:spcBef>
                        <a:spcAft>
                          <a:spcPts val="0"/>
                        </a:spcAft>
                      </a:pPr>
                      <a:r>
                        <a:rPr lang="en-US" sz="1400" b="1" dirty="0">
                          <a:solidFill>
                            <a:schemeClr val="tx1"/>
                          </a:solidFill>
                          <a:effectLst/>
                        </a:rPr>
                        <a:t> </a:t>
                      </a:r>
                      <a:endParaRPr lang="en-US" sz="800" b="1" dirty="0">
                        <a:solidFill>
                          <a:schemeClr val="tx1"/>
                        </a:solidFill>
                        <a:effectLst/>
                      </a:endParaRPr>
                    </a:p>
                    <a:p>
                      <a:pPr marL="0" marR="0">
                        <a:lnSpc>
                          <a:spcPct val="115000"/>
                        </a:lnSpc>
                        <a:spcBef>
                          <a:spcPts val="0"/>
                        </a:spcBef>
                        <a:spcAft>
                          <a:spcPts val="0"/>
                        </a:spcAft>
                      </a:pPr>
                      <a:r>
                        <a:rPr lang="en-US" sz="1800" b="1" dirty="0">
                          <a:solidFill>
                            <a:schemeClr val="tx1"/>
                          </a:solidFill>
                          <a:effectLst/>
                        </a:rPr>
                        <a:t>Provide technical assistance prior to, during, and immediately following the development of a plant health emergency , including the development of New Pest Response Guidelines (Action Plans).</a:t>
                      </a:r>
                      <a:endParaRPr lang="en-US" sz="1800" b="1" dirty="0">
                        <a:solidFill>
                          <a:schemeClr val="tx1"/>
                        </a:solidFill>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67622559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_dlc_DocId xmlns="946b1f3c-ad30-4bca-9395-c2c4ea552107">NXRC265MJ43S-418451815-231</_dlc_DocId>
    <_dlc_DocIdUrl xmlns="946b1f3c-ad30-4bca-9395-c2c4ea552107">
      <Url>https://usdagcc.sharepoint.com/sites/aphis-ppq-policy/php/PD/FarmBill/_layouts/15/DocIdRedir.aspx?ID=NXRC265MJ43S-418451815-231</Url>
      <Description>NXRC265MJ43S-418451815-231</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DBAF2231D4E98E48A89716C86429EA17" ma:contentTypeVersion="4" ma:contentTypeDescription="Create a new document." ma:contentTypeScope="" ma:versionID="19780c77da42cd880c7d8218819b8d31">
  <xsd:schema xmlns:xsd="http://www.w3.org/2001/XMLSchema" xmlns:xs="http://www.w3.org/2001/XMLSchema" xmlns:p="http://schemas.microsoft.com/office/2006/metadata/properties" xmlns:ns2="946b1f3c-ad30-4bca-9395-c2c4ea552107" xmlns:ns3="94eebc95-714a-4340-93b2-f440f5c90b8b" xmlns:ns4="6413699b-d948-40f1-9d08-c7ff8b30f535" targetNamespace="http://schemas.microsoft.com/office/2006/metadata/properties" ma:root="true" ma:fieldsID="7f7a4c8f6b27bd3968249e67c2369071" ns2:_="" ns3:_="" ns4:_="">
    <xsd:import namespace="946b1f3c-ad30-4bca-9395-c2c4ea552107"/>
    <xsd:import namespace="94eebc95-714a-4340-93b2-f440f5c90b8b"/>
    <xsd:import namespace="6413699b-d948-40f1-9d08-c7ff8b30f53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6b1f3c-ad30-4bca-9395-c2c4ea552107"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94eebc95-714a-4340-93b2-f440f5c90b8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413699b-d948-40f1-9d08-c7ff8b30f535"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14E59D-45ED-4DCA-80A3-25E1FF2EC6D0}">
  <ds:schemaRefs>
    <ds:schemaRef ds:uri="http://schemas.microsoft.com/sharepoint/events"/>
  </ds:schemaRefs>
</ds:datastoreItem>
</file>

<file path=customXml/itemProps2.xml><?xml version="1.0" encoding="utf-8"?>
<ds:datastoreItem xmlns:ds="http://schemas.openxmlformats.org/officeDocument/2006/customXml" ds:itemID="{78D69839-CC3F-464C-8220-005A44C19995}">
  <ds:schemaRefs>
    <ds:schemaRef ds:uri="http://purl.org/dc/elements/1.1/"/>
    <ds:schemaRef ds:uri="http://schemas.microsoft.com/office/2006/metadata/properties"/>
    <ds:schemaRef ds:uri="94eebc95-714a-4340-93b2-f440f5c90b8b"/>
    <ds:schemaRef ds:uri="http://purl.org/dc/terms/"/>
    <ds:schemaRef ds:uri="http://schemas.microsoft.com/office/2006/documentManagement/types"/>
    <ds:schemaRef ds:uri="946b1f3c-ad30-4bca-9395-c2c4ea552107"/>
    <ds:schemaRef ds:uri="http://schemas.microsoft.com/office/infopath/2007/PartnerControls"/>
    <ds:schemaRef ds:uri="6413699b-d948-40f1-9d08-c7ff8b30f535"/>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63111F47-8B8D-477C-B95C-5846F48885E5}">
  <ds:schemaRefs>
    <ds:schemaRef ds:uri="http://schemas.microsoft.com/sharepoint/v3/contenttype/forms"/>
  </ds:schemaRefs>
</ds:datastoreItem>
</file>

<file path=customXml/itemProps4.xml><?xml version="1.0" encoding="utf-8"?>
<ds:datastoreItem xmlns:ds="http://schemas.openxmlformats.org/officeDocument/2006/customXml" ds:itemID="{FCF0BD6B-34C8-4F1B-B688-B8F0A980D2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6b1f3c-ad30-4bca-9395-c2c4ea552107"/>
    <ds:schemaRef ds:uri="94eebc95-714a-4340-93b2-f440f5c90b8b"/>
    <ds:schemaRef ds:uri="6413699b-d948-40f1-9d08-c7ff8b30f5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19404</TotalTime>
  <Words>1090</Words>
  <Application>Microsoft Office PowerPoint</Application>
  <PresentationFormat>On-screen Show (4:3)</PresentationFormat>
  <Paragraphs>184</Paragraphs>
  <Slides>12</Slides>
  <Notes>12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12</vt:i4>
      </vt:variant>
    </vt:vector>
  </HeadingPairs>
  <TitlesOfParts>
    <vt:vector size="20" baseType="lpstr">
      <vt:lpstr>Arial</vt:lpstr>
      <vt:lpstr>Calibri</vt:lpstr>
      <vt:lpstr>Symbol</vt:lpstr>
      <vt:lpstr>Times New Roman</vt:lpstr>
      <vt:lpstr>1_Office Theme</vt:lpstr>
      <vt:lpstr>2_Office Theme</vt:lpstr>
      <vt:lpstr>4_Office Theme</vt:lpstr>
      <vt:lpstr>5_Office Theme</vt:lpstr>
      <vt:lpstr>  Plant Protection Act Sec. 7721  The Plant Pest and Disease Management and  Disaster Prevention Program  and The National Clean Plant Network   FY 2020 Update Feridoon Mehdizadegan, National Operations Manager-Field Operation USDA-APHIS-PPQ </vt:lpstr>
      <vt:lpstr>PPA Section 7721 APHIS Plant Protection and Quarantine</vt:lpstr>
      <vt:lpstr>PPA Section 7721 APHIS Plant Protection and Quarantine</vt:lpstr>
      <vt:lpstr>PPA Section 7721 Plant Pest and Disease Management and Disaster Prevention Program </vt:lpstr>
      <vt:lpstr>Evaluation Criteria Plant Pest and Disease Management and Disaster Prevention Program</vt:lpstr>
      <vt:lpstr>Goal Area Objectives</vt:lpstr>
      <vt:lpstr>Goal Area Objectives</vt:lpstr>
      <vt:lpstr>Goal Area Objectives</vt:lpstr>
      <vt:lpstr>Goal Area Objectives</vt:lpstr>
      <vt:lpstr>PPA Section 7721 FY20 Budget</vt:lpstr>
      <vt:lpstr>PowerPoint Presentation</vt:lpstr>
      <vt:lpstr>Moving on to FY2021</vt:lpstr>
    </vt:vector>
  </TitlesOfParts>
  <Company>USDA APHIS PPQ WR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Rondeau, Kristian C - APHIS</dc:creator>
  <cp:lastModifiedBy>Mehdizadegan, Feridoon - APHIS</cp:lastModifiedBy>
  <cp:revision>766</cp:revision>
  <cp:lastPrinted>2020-01-15T15:55:01Z</cp:lastPrinted>
  <dcterms:created xsi:type="dcterms:W3CDTF">2013-01-24T21:57:52Z</dcterms:created>
  <dcterms:modified xsi:type="dcterms:W3CDTF">2020-02-19T20:15:32Z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0x010100DBAF2231D4E98E48A89716C86429EA17</vt:lpwstr>
  </property>
  <property fmtid="{D5CDD505-2E9C-101B-9397-08002B2CF9AE}" pid="3" name="_dlc_DocIdItemGuid">
    <vt:lpwstr>d3d11891-f093-478d-81db-dfe2f935acb3</vt:lpwstr>
  </property>
</Properties>
</file>