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8" r:id="rId1"/>
  </p:sldMasterIdLst>
  <p:notesMasterIdLst>
    <p:notesMasterId r:id="rId14"/>
  </p:notesMasterIdLst>
  <p:handoutMasterIdLst>
    <p:handoutMasterId r:id="rId15"/>
  </p:handoutMasterIdLst>
  <p:sldIdLst>
    <p:sldId id="257" r:id="rId2"/>
    <p:sldId id="262" r:id="rId3"/>
    <p:sldId id="263" r:id="rId4"/>
    <p:sldId id="264" r:id="rId5"/>
    <p:sldId id="265" r:id="rId6"/>
    <p:sldId id="266" r:id="rId7"/>
    <p:sldId id="268" r:id="rId8"/>
    <p:sldId id="271" r:id="rId9"/>
    <p:sldId id="269" r:id="rId10"/>
    <p:sldId id="272" r:id="rId11"/>
    <p:sldId id="273" r:id="rId12"/>
    <p:sldId id="270" r:id="rId13"/>
  </p:sldIdLst>
  <p:sldSz cx="12192000" cy="6858000"/>
  <p:notesSz cx="7010400" cy="9296400"/>
  <p:embeddedFontLst>
    <p:embeddedFont>
      <p:font typeface="Acumin Pro" panose="020B0604020202020204" charset="0"/>
      <p:regular r:id="rId16"/>
      <p:bold r:id="rId17"/>
      <p:italic r:id="rId18"/>
      <p:boldItalic r:id="rId19"/>
    </p:embeddedFont>
    <p:embeddedFont>
      <p:font typeface="Acumin Pro ExtraCondensed" panose="020B0604020202020204" charset="0"/>
      <p:regular r:id="rId20"/>
      <p:bold r:id="rId21"/>
      <p:italic r:id="rId22"/>
      <p:boldItalic r:id="rId23"/>
    </p:embeddedFont>
    <p:embeddedFont>
      <p:font typeface="Acumin Pro ExtraCondensed Smbd" panose="020B0604020202020204" charset="0"/>
      <p:regular r:id="rId24"/>
      <p:bold r:id="rId25"/>
      <p:italic r:id="rId26"/>
      <p:boldItalic r:id="rId27"/>
    </p:embeddedFont>
    <p:embeddedFont>
      <p:font typeface="Acumin Pro Medium" panose="020B0604020202020204" charset="0"/>
      <p:regular r:id="rId28"/>
      <p:italic r:id="rId29"/>
    </p:embeddedFont>
    <p:embeddedFont>
      <p:font typeface="Acumin Pro Semibold" panose="020B0604020202020204" charset="0"/>
      <p:regular r:id="rId30"/>
      <p:bold r:id="rId31"/>
      <p:italic r:id="rId32"/>
      <p:boldItalic r:id="rId33"/>
    </p:embeddedFont>
    <p:embeddedFont>
      <p:font typeface="Acumin Pro SemiCondensed" panose="020B060402020202020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
      <p:font typeface="United Sans Cd Md" charset="0"/>
      <p:regular r:id="rId42"/>
    </p:embeddedFont>
    <p:embeddedFont>
      <p:font typeface="United Sans Rg Md" charset="0"/>
      <p:regular r:id="rId4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7972" autoAdjust="0"/>
    <p:restoredTop sz="86501"/>
  </p:normalViewPr>
  <p:slideViewPr>
    <p:cSldViewPr snapToGrid="0" snapToObjects="1">
      <p:cViewPr varScale="1">
        <p:scale>
          <a:sx n="114" d="100"/>
          <a:sy n="114" d="100"/>
        </p:scale>
        <p:origin x="300" y="11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p:cViewPr varScale="1">
        <p:scale>
          <a:sx n="86" d="100"/>
          <a:sy n="86" d="100"/>
        </p:scale>
        <p:origin x="382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font" Target="fonts/font24.fntdata"/><Relationship Id="rId21" Type="http://schemas.openxmlformats.org/officeDocument/2006/relationships/font" Target="fonts/font6.fntdata"/><Relationship Id="rId34" Type="http://schemas.openxmlformats.org/officeDocument/2006/relationships/font" Target="fonts/font19.fntdata"/><Relationship Id="rId42" Type="http://schemas.openxmlformats.org/officeDocument/2006/relationships/font" Target="fonts/font27.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1.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font" Target="fonts/font22.fntdata"/><Relationship Id="rId40" Type="http://schemas.openxmlformats.org/officeDocument/2006/relationships/font" Target="fonts/font2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font" Target="fonts/font21.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43" Type="http://schemas.openxmlformats.org/officeDocument/2006/relationships/font" Target="fonts/font2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font" Target="fonts/font23.fntdata"/><Relationship Id="rId46" Type="http://schemas.openxmlformats.org/officeDocument/2006/relationships/theme" Target="theme/theme1.xml"/><Relationship Id="rId20" Type="http://schemas.openxmlformats.org/officeDocument/2006/relationships/font" Target="fonts/font5.fntdata"/><Relationship Id="rId41" Type="http://schemas.openxmlformats.org/officeDocument/2006/relationships/font" Target="fonts/font2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414E82-ADCD-FD47-BF65-1CB77688E547}"/>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BD77275F-47EE-5D41-9AD1-87DB20B6D6A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CA56EDA-A6C4-4448-81DB-D569FC06E21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49A5776-8919-4545-841A-B3D7B8C234F7}" type="slidenum">
              <a:rPr lang="en-US" smtClean="0"/>
              <a:t>‹#›</a:t>
            </a:fld>
            <a:endParaRPr lang="en-US"/>
          </a:p>
        </p:txBody>
      </p:sp>
      <p:sp>
        <p:nvSpPr>
          <p:cNvPr id="6" name="Date Placeholder 5">
            <a:extLst>
              <a:ext uri="{FF2B5EF4-FFF2-40B4-BE49-F238E27FC236}">
                <a16:creationId xmlns:a16="http://schemas.microsoft.com/office/drawing/2014/main" id="{0C9F3C12-DCB7-CE45-91CF-EA40F829F75F}"/>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7D61072-73DA-A04B-8A41-67DE4C728D5B}" type="datetimeFigureOut">
              <a:rPr lang="en-US" smtClean="0"/>
              <a:t>2/11/2021</a:t>
            </a:fld>
            <a:endParaRPr lang="en-US"/>
          </a:p>
        </p:txBody>
      </p:sp>
    </p:spTree>
    <p:extLst>
      <p:ext uri="{BB962C8B-B14F-4D97-AF65-F5344CB8AC3E}">
        <p14:creationId xmlns:p14="http://schemas.microsoft.com/office/powerpoint/2010/main" val="3823383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C265683-8446-064B-AD30-47BA72480F7C}" type="datetimeFigureOut">
              <a:rPr lang="en-US" smtClean="0"/>
              <a:t>2/11/2021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7C63BD6-9A76-3E42-9DF3-1D28BC75B5C8}" type="slidenum">
              <a:rPr lang="en-US" smtClean="0"/>
              <a:t>‹#›</a:t>
            </a:fld>
            <a:endParaRPr lang="en-US"/>
          </a:p>
        </p:txBody>
      </p:sp>
    </p:spTree>
    <p:extLst>
      <p:ext uri="{BB962C8B-B14F-4D97-AF65-F5344CB8AC3E}">
        <p14:creationId xmlns:p14="http://schemas.microsoft.com/office/powerpoint/2010/main" val="2570671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clmusic@purdue.edu"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Thank you for attending this webinar about the online workplan.</a:t>
            </a:r>
          </a:p>
          <a:p>
            <a:endParaRPr lang="en-US" dirty="0"/>
          </a:p>
          <a:p>
            <a:r>
              <a:rPr lang="en-US" dirty="0"/>
              <a:t>As of January 20</a:t>
            </a:r>
            <a:r>
              <a:rPr lang="en-US" baseline="30000" dirty="0"/>
              <a:t>th</a:t>
            </a:r>
            <a:r>
              <a:rPr lang="en-US" dirty="0"/>
              <a:t> the online workplan for 2021 PPA 7721 is up and running!!</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7C63BD6-9A76-3E42-9DF3-1D28BC75B5C8}" type="slidenum">
              <a:rPr lang="en-US" smtClean="0"/>
              <a:t>1</a:t>
            </a:fld>
            <a:endParaRPr lang="en-US"/>
          </a:p>
        </p:txBody>
      </p:sp>
    </p:spTree>
    <p:extLst>
      <p:ext uri="{BB962C8B-B14F-4D97-AF65-F5344CB8AC3E}">
        <p14:creationId xmlns:p14="http://schemas.microsoft.com/office/powerpoint/2010/main" val="3785089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As with all things, communication is important.</a:t>
            </a:r>
          </a:p>
          <a:p>
            <a:pPr marL="232943" indent="-232943">
              <a:buAutoNum type="arabicPeriod"/>
            </a:pPr>
            <a:r>
              <a:rPr lang="en-US" dirty="0"/>
              <a:t>CAPS Users– reviews, edits, </a:t>
            </a:r>
            <a:r>
              <a:rPr lang="en-US" dirty="0" err="1"/>
              <a:t>etc</a:t>
            </a:r>
            <a:endParaRPr lang="en-US" dirty="0"/>
          </a:p>
          <a:p>
            <a:pPr marL="232943" indent="-232943">
              <a:buAutoNum type="arabicPeriod"/>
            </a:pPr>
            <a:r>
              <a:rPr lang="en-US" dirty="0"/>
              <a:t>Non – traditional cooperators will need to create a user name to be able to use the online workplan – SPHD should email Cindy Music, clmusic@purdue.edu with name and email</a:t>
            </a:r>
          </a:p>
          <a:p>
            <a:pPr marL="232943" indent="-232943">
              <a:buAutoNum type="arabicPeriod"/>
            </a:pPr>
            <a:r>
              <a:rPr lang="en-US" dirty="0"/>
              <a:t>NOMs – assistance, information, </a:t>
            </a:r>
            <a:r>
              <a:rPr lang="en-US" dirty="0" err="1"/>
              <a:t>etc</a:t>
            </a:r>
            <a:endParaRPr lang="en-US" dirty="0"/>
          </a:p>
          <a:p>
            <a:pPr marL="698830" lvl="1" indent="-232943">
              <a:buAutoNum type="arabicPeriod"/>
            </a:pPr>
            <a:r>
              <a:rPr lang="en-US" dirty="0"/>
              <a:t>NOMs have put together a process document that goes through the complete process. “Work Plan Process for Goal 1 Surveys” located on the 2021 PPA 7721 page in CAPS R &amp; C</a:t>
            </a:r>
          </a:p>
          <a:p>
            <a:pPr marL="232943" indent="-232943">
              <a:buAutoNum type="arabicPeriod"/>
            </a:pPr>
            <a:r>
              <a:rPr lang="en-US" dirty="0"/>
              <a:t>CAPSIS – assistance, information, etc.</a:t>
            </a:r>
          </a:p>
        </p:txBody>
      </p:sp>
      <p:sp>
        <p:nvSpPr>
          <p:cNvPr id="4" name="Slide Number Placeholder 3"/>
          <p:cNvSpPr>
            <a:spLocks noGrp="1"/>
          </p:cNvSpPr>
          <p:nvPr>
            <p:ph type="sldNum" sz="quarter" idx="5"/>
          </p:nvPr>
        </p:nvSpPr>
        <p:spPr/>
        <p:txBody>
          <a:bodyPr/>
          <a:lstStyle/>
          <a:p>
            <a:fld id="{37C63BD6-9A76-3E42-9DF3-1D28BC75B5C8}" type="slidenum">
              <a:rPr lang="en-US" smtClean="0"/>
              <a:t>2</a:t>
            </a:fld>
            <a:endParaRPr lang="en-US"/>
          </a:p>
        </p:txBody>
      </p:sp>
    </p:spTree>
    <p:extLst>
      <p:ext uri="{BB962C8B-B14F-4D97-AF65-F5344CB8AC3E}">
        <p14:creationId xmlns:p14="http://schemas.microsoft.com/office/powerpoint/2010/main" val="3231715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162763"/>
          </a:xfrm>
        </p:spPr>
        <p:txBody>
          <a:bodyPr/>
          <a:lstStyle/>
          <a:p>
            <a:endParaRPr lang="en-US" dirty="0"/>
          </a:p>
          <a:p>
            <a:r>
              <a:rPr lang="en-US" dirty="0"/>
              <a:t>1. The actual starting point for the online workplan is the survey summary form.</a:t>
            </a:r>
          </a:p>
          <a:p>
            <a:endParaRPr lang="en-US" dirty="0"/>
          </a:p>
          <a:p>
            <a:r>
              <a:rPr lang="en-US" dirty="0"/>
              <a:t>2. The SSF is still required to be completed, submitted and approved. This will need to be done before the final online workplan can be downloaded for submission.</a:t>
            </a:r>
          </a:p>
          <a:p>
            <a:endParaRPr lang="en-US" dirty="0"/>
          </a:p>
          <a:p>
            <a:r>
              <a:rPr lang="en-US" dirty="0"/>
              <a:t>3. Only the SSC can fill in the SSF.</a:t>
            </a:r>
          </a:p>
          <a:p>
            <a:endParaRPr lang="en-US" dirty="0"/>
          </a:p>
          <a:p>
            <a:r>
              <a:rPr lang="en-US" dirty="0"/>
              <a:t>4. The user will need to add a survey name to the SSF for a workplan to be available and open. Targeted pests need to be added to the SSF for the SSF information to show up within the online workplan.</a:t>
            </a:r>
          </a:p>
          <a:p>
            <a:endParaRPr lang="en-US" dirty="0"/>
          </a:p>
          <a:p>
            <a:r>
              <a:rPr lang="en-US" dirty="0"/>
              <a:t>5. Please be aware that there are two surveys which will not be on the online workplan: NHB and P. </a:t>
            </a:r>
            <a:r>
              <a:rPr lang="en-US" dirty="0" err="1"/>
              <a:t>ramorum</a:t>
            </a:r>
            <a:r>
              <a:rPr lang="en-US" dirty="0"/>
              <a:t>. These will use the program specific work and financial plan templates.</a:t>
            </a:r>
          </a:p>
          <a:p>
            <a:endParaRPr lang="en-US" dirty="0"/>
          </a:p>
          <a:p>
            <a:r>
              <a:rPr lang="en-US" dirty="0"/>
              <a:t>6. As the SSF is filled out with targeted pests, the appropriate sections of the online workplan will auto-populate.</a:t>
            </a:r>
          </a:p>
          <a:p>
            <a:endParaRPr lang="en-US" dirty="0"/>
          </a:p>
          <a:p>
            <a:r>
              <a:rPr lang="en-US" dirty="0"/>
              <a:t>7. So, yes the SSF and the Online Workplan can be filled in at the same time, as long as the appropriate survey names have been created.</a:t>
            </a:r>
          </a:p>
        </p:txBody>
      </p:sp>
      <p:sp>
        <p:nvSpPr>
          <p:cNvPr id="4" name="Slide Number Placeholder 3"/>
          <p:cNvSpPr>
            <a:spLocks noGrp="1"/>
          </p:cNvSpPr>
          <p:nvPr>
            <p:ph type="sldNum" sz="quarter" idx="5"/>
          </p:nvPr>
        </p:nvSpPr>
        <p:spPr/>
        <p:txBody>
          <a:bodyPr/>
          <a:lstStyle/>
          <a:p>
            <a:fld id="{37C63BD6-9A76-3E42-9DF3-1D28BC75B5C8}" type="slidenum">
              <a:rPr lang="en-US" smtClean="0"/>
              <a:t>3</a:t>
            </a:fld>
            <a:endParaRPr lang="en-US"/>
          </a:p>
        </p:txBody>
      </p:sp>
    </p:spTree>
    <p:extLst>
      <p:ext uri="{BB962C8B-B14F-4D97-AF65-F5344CB8AC3E}">
        <p14:creationId xmlns:p14="http://schemas.microsoft.com/office/powerpoint/2010/main" val="3865304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349415" indent="-349415">
              <a:buAutoNum type="arabicPeriod"/>
            </a:pPr>
            <a:r>
              <a:rPr lang="en-US" sz="1400" dirty="0"/>
              <a:t>There is a one time SSF entry –  the Taxonomic section and targeted pest portion of Survey Summary section are auto-populated with the information from the SSF.</a:t>
            </a:r>
          </a:p>
          <a:p>
            <a:pPr marL="349415" indent="-349415">
              <a:buAutoNum type="arabicPeriod"/>
            </a:pPr>
            <a:r>
              <a:rPr lang="en-US" sz="1400" dirty="0"/>
              <a:t>After approval from the NOMs, the online workplans can no longer be edited, but are still available digitally.</a:t>
            </a:r>
          </a:p>
          <a:p>
            <a:pPr marL="349415" indent="-349415">
              <a:buAutoNum type="arabicPeriod"/>
            </a:pPr>
            <a:r>
              <a:rPr lang="en-US" sz="1400" dirty="0"/>
              <a:t>Digital availability allows </a:t>
            </a:r>
          </a:p>
          <a:p>
            <a:pPr marL="815302" lvl="1" indent="-349415">
              <a:buAutoNum type="arabicPeriod"/>
            </a:pPr>
            <a:r>
              <a:rPr lang="en-US" sz="1400" dirty="0"/>
              <a:t>Ease of viewing on the part of the users and NOMs</a:t>
            </a:r>
          </a:p>
          <a:p>
            <a:pPr marL="815302" lvl="1" indent="-349415">
              <a:buAutoNum type="arabicPeriod"/>
            </a:pPr>
            <a:r>
              <a:rPr lang="en-US" sz="1400" dirty="0"/>
              <a:t>Copying and pasting - into next year’s online workplan, as appropriate.</a:t>
            </a:r>
          </a:p>
          <a:p>
            <a:pPr marL="815302" lvl="1" indent="-349415">
              <a:buAutoNum type="arabicPeriod"/>
            </a:pPr>
            <a:r>
              <a:rPr lang="en-US" sz="1400" dirty="0"/>
              <a:t>Report information</a:t>
            </a:r>
          </a:p>
          <a:p>
            <a:endParaRPr lang="en-US" sz="1400" dirty="0"/>
          </a:p>
        </p:txBody>
      </p:sp>
      <p:sp>
        <p:nvSpPr>
          <p:cNvPr id="4" name="Slide Number Placeholder 3"/>
          <p:cNvSpPr>
            <a:spLocks noGrp="1"/>
          </p:cNvSpPr>
          <p:nvPr>
            <p:ph type="sldNum" sz="quarter" idx="5"/>
          </p:nvPr>
        </p:nvSpPr>
        <p:spPr/>
        <p:txBody>
          <a:bodyPr/>
          <a:lstStyle/>
          <a:p>
            <a:fld id="{37C63BD6-9A76-3E42-9DF3-1D28BC75B5C8}" type="slidenum">
              <a:rPr lang="en-US" smtClean="0"/>
              <a:t>4</a:t>
            </a:fld>
            <a:endParaRPr lang="en-US"/>
          </a:p>
        </p:txBody>
      </p:sp>
    </p:spTree>
    <p:extLst>
      <p:ext uri="{BB962C8B-B14F-4D97-AF65-F5344CB8AC3E}">
        <p14:creationId xmlns:p14="http://schemas.microsoft.com/office/powerpoint/2010/main" val="884861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400" dirty="0"/>
              <a:t>1. The first portion of the online workplan is the contact interface.</a:t>
            </a:r>
          </a:p>
          <a:p>
            <a:r>
              <a:rPr lang="en-US" sz="1400" dirty="0"/>
              <a:t>2. The state and project (survey name) is auto filled.</a:t>
            </a:r>
          </a:p>
          <a:p>
            <a:r>
              <a:rPr lang="en-US" sz="1400" dirty="0"/>
              <a:t>3. The remaining information will need to be filled in. </a:t>
            </a:r>
          </a:p>
          <a:p>
            <a:r>
              <a:rPr lang="en-US" sz="1400" dirty="0"/>
              <a:t>	1. This information can be copied and pasted.</a:t>
            </a:r>
          </a:p>
          <a:p>
            <a:r>
              <a:rPr lang="en-US" sz="1400" dirty="0"/>
              <a:t>4. Non-traditional cooperators will need to create a CAPSIS user name.</a:t>
            </a:r>
          </a:p>
          <a:p>
            <a:r>
              <a:rPr lang="en-US" sz="1400" dirty="0"/>
              <a:t>    How to do this:  </a:t>
            </a:r>
          </a:p>
          <a:p>
            <a:r>
              <a:rPr lang="en-US" sz="1400" dirty="0"/>
              <a:t>	1. This is done by having the SPHD communicate with the 	SSC to obtain the names and emails of non-traditional 	cooperators </a:t>
            </a:r>
          </a:p>
          <a:p>
            <a:r>
              <a:rPr lang="en-US" sz="1400" dirty="0"/>
              <a:t>	2. This list of names and email addresses is then sent to 	Cindy Music at CAPSIS </a:t>
            </a:r>
            <a:r>
              <a:rPr lang="en-US" sz="1400" dirty="0">
                <a:hlinkClick r:id="rId3"/>
              </a:rPr>
              <a:t>clmusic@purdue.edu</a:t>
            </a:r>
            <a:endParaRPr lang="en-US" sz="1400" dirty="0"/>
          </a:p>
          <a:p>
            <a:r>
              <a:rPr lang="en-US" sz="1400" dirty="0"/>
              <a:t>5. The contact information can be toggled so that it does not fill the screen.</a:t>
            </a:r>
          </a:p>
          <a:p>
            <a:r>
              <a:rPr lang="en-US" sz="1400" dirty="0"/>
              <a:t>6. All SSCs have access to their respective state’s SSF and OWP</a:t>
            </a:r>
          </a:p>
        </p:txBody>
      </p:sp>
      <p:sp>
        <p:nvSpPr>
          <p:cNvPr id="4" name="Slide Number Placeholder 3"/>
          <p:cNvSpPr>
            <a:spLocks noGrp="1"/>
          </p:cNvSpPr>
          <p:nvPr>
            <p:ph type="sldNum" sz="quarter" idx="5"/>
          </p:nvPr>
        </p:nvSpPr>
        <p:spPr/>
        <p:txBody>
          <a:bodyPr/>
          <a:lstStyle/>
          <a:p>
            <a:fld id="{37C63BD6-9A76-3E42-9DF3-1D28BC75B5C8}" type="slidenum">
              <a:rPr lang="en-US" smtClean="0"/>
              <a:t>5</a:t>
            </a:fld>
            <a:endParaRPr lang="en-US"/>
          </a:p>
        </p:txBody>
      </p:sp>
    </p:spTree>
    <p:extLst>
      <p:ext uri="{BB962C8B-B14F-4D97-AF65-F5344CB8AC3E}">
        <p14:creationId xmlns:p14="http://schemas.microsoft.com/office/powerpoint/2010/main" val="1079515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349415" indent="-349415">
              <a:buAutoNum type="arabicPeriod"/>
            </a:pPr>
            <a:r>
              <a:rPr lang="en-US" sz="1400" dirty="0"/>
              <a:t>The original workplan template was used for the creation of the online workplan.</a:t>
            </a:r>
          </a:p>
          <a:p>
            <a:pPr marL="349415" indent="-349415">
              <a:buFontTx/>
              <a:buAutoNum type="arabicPeriod"/>
            </a:pPr>
            <a:r>
              <a:rPr lang="en-US" sz="1400" dirty="0"/>
              <a:t>Each section of the workplan is tabbed within the online workplan. There are eight tabbed sections that make up the work plan portion. Six of these have dialog boxes with the remaining two requiring review.</a:t>
            </a:r>
          </a:p>
          <a:p>
            <a:pPr marL="349415" indent="-349415">
              <a:buAutoNum type="arabicPeriod"/>
            </a:pPr>
            <a:r>
              <a:rPr lang="en-US" sz="1400" dirty="0"/>
              <a:t>Please note that red printed area are instructional. </a:t>
            </a:r>
          </a:p>
          <a:p>
            <a:pPr marL="349415" indent="-349415">
              <a:buAutoNum type="arabicPeriod"/>
            </a:pPr>
            <a:r>
              <a:rPr lang="en-US" sz="1400" dirty="0"/>
              <a:t>Dialog boxes - increase with typing, can paste copied information </a:t>
            </a:r>
          </a:p>
          <a:p>
            <a:pPr marL="349415" indent="-349415">
              <a:buAutoNum type="arabicPeriod"/>
            </a:pPr>
            <a:r>
              <a:rPr lang="en-US" sz="1400" dirty="0"/>
              <a:t>Saving function occurs when the user goes to a different tab or “clicks” outside of the dialog box</a:t>
            </a:r>
          </a:p>
          <a:p>
            <a:pPr marL="349415" indent="-349415">
              <a:buAutoNum type="arabicPeriod"/>
            </a:pPr>
            <a:r>
              <a:rPr lang="en-US" sz="1400" dirty="0"/>
              <a:t>There is one main financial plan and three contractual financial plans</a:t>
            </a:r>
          </a:p>
          <a:p>
            <a:endParaRPr lang="en-US" sz="1400" dirty="0"/>
          </a:p>
          <a:p>
            <a:endParaRPr lang="en-US" sz="1400" dirty="0"/>
          </a:p>
        </p:txBody>
      </p:sp>
      <p:sp>
        <p:nvSpPr>
          <p:cNvPr id="4" name="Slide Number Placeholder 3"/>
          <p:cNvSpPr>
            <a:spLocks noGrp="1"/>
          </p:cNvSpPr>
          <p:nvPr>
            <p:ph type="sldNum" sz="quarter" idx="5"/>
          </p:nvPr>
        </p:nvSpPr>
        <p:spPr/>
        <p:txBody>
          <a:bodyPr/>
          <a:lstStyle/>
          <a:p>
            <a:fld id="{37C63BD6-9A76-3E42-9DF3-1D28BC75B5C8}" type="slidenum">
              <a:rPr lang="en-US" smtClean="0"/>
              <a:t>6</a:t>
            </a:fld>
            <a:endParaRPr lang="en-US"/>
          </a:p>
        </p:txBody>
      </p:sp>
    </p:spTree>
    <p:extLst>
      <p:ext uri="{BB962C8B-B14F-4D97-AF65-F5344CB8AC3E}">
        <p14:creationId xmlns:p14="http://schemas.microsoft.com/office/powerpoint/2010/main" val="766456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349415" indent="-349415">
              <a:buAutoNum type="arabicPeriod"/>
            </a:pPr>
            <a:r>
              <a:rPr lang="en-US" sz="1400" dirty="0"/>
              <a:t>Financial plans will only print out with the word export if there is information entered within a financial plan.</a:t>
            </a:r>
          </a:p>
          <a:p>
            <a:pPr marL="349415" indent="-349415">
              <a:buAutoNum type="arabicPeriod"/>
            </a:pPr>
            <a:r>
              <a:rPr lang="en-US" sz="1400" dirty="0"/>
              <a:t>Contractual financial plans</a:t>
            </a:r>
          </a:p>
          <a:p>
            <a:pPr marL="815302" lvl="1" indent="-349415">
              <a:buAutoNum type="arabicPeriod"/>
            </a:pPr>
            <a:r>
              <a:rPr lang="en-US" sz="1400" dirty="0"/>
              <a:t>Up to three can be used</a:t>
            </a:r>
          </a:p>
          <a:p>
            <a:pPr marL="349415" indent="-349415">
              <a:buAutoNum type="arabicPeriod"/>
            </a:pPr>
            <a:r>
              <a:rPr lang="en-US" sz="1400" dirty="0"/>
              <a:t>Financial plan helpful hints</a:t>
            </a:r>
          </a:p>
          <a:p>
            <a:pPr marL="815302" lvl="1" indent="-349415">
              <a:buAutoNum type="arabicPeriod"/>
            </a:pPr>
            <a:r>
              <a:rPr lang="en-US" sz="1400" dirty="0"/>
              <a:t>Toggle</a:t>
            </a:r>
          </a:p>
          <a:p>
            <a:pPr marL="815302" lvl="1" indent="-349415">
              <a:buAutoNum type="arabicPeriod"/>
            </a:pPr>
            <a:r>
              <a:rPr lang="en-US" sz="1400" dirty="0"/>
              <a:t>Hit the + to add a line</a:t>
            </a:r>
          </a:p>
          <a:p>
            <a:pPr marL="1281189" lvl="2" indent="-349415">
              <a:buAutoNum type="arabicPeriod"/>
            </a:pPr>
            <a:r>
              <a:rPr lang="en-US" sz="1400" dirty="0"/>
              <a:t>Have added more than 30 lines within a dialog box</a:t>
            </a:r>
          </a:p>
          <a:p>
            <a:pPr marL="815302" lvl="1" indent="-349415">
              <a:buAutoNum type="arabicPeriod"/>
            </a:pPr>
            <a:r>
              <a:rPr lang="en-US" sz="1400" dirty="0"/>
              <a:t>Clicking outside of the entry box enters information</a:t>
            </a:r>
          </a:p>
          <a:p>
            <a:pPr marL="815302" lvl="1" indent="-349415">
              <a:buAutoNum type="arabicPeriod"/>
            </a:pPr>
            <a:r>
              <a:rPr lang="en-US" sz="1400" dirty="0"/>
              <a:t>As appropriate, enter indirect costs – percentage, dropdown choice.</a:t>
            </a:r>
          </a:p>
          <a:p>
            <a:pPr marL="815302" lvl="1" indent="-349415">
              <a:buAutoNum type="arabicPeriod"/>
            </a:pPr>
            <a:endParaRPr lang="en-US" sz="1400" dirty="0"/>
          </a:p>
          <a:p>
            <a:endParaRPr lang="en-US" sz="1400" dirty="0"/>
          </a:p>
          <a:p>
            <a:pPr marL="349415" indent="-349415">
              <a:buAutoNum type="arabicPeriod"/>
            </a:pPr>
            <a:endParaRPr lang="en-US" sz="1400" dirty="0"/>
          </a:p>
          <a:p>
            <a:endParaRPr lang="en-US" sz="1400" dirty="0"/>
          </a:p>
          <a:p>
            <a:endParaRPr lang="en-US" sz="1400" dirty="0"/>
          </a:p>
        </p:txBody>
      </p:sp>
      <p:sp>
        <p:nvSpPr>
          <p:cNvPr id="4" name="Slide Number Placeholder 3"/>
          <p:cNvSpPr>
            <a:spLocks noGrp="1"/>
          </p:cNvSpPr>
          <p:nvPr>
            <p:ph type="sldNum" sz="quarter" idx="5"/>
          </p:nvPr>
        </p:nvSpPr>
        <p:spPr/>
        <p:txBody>
          <a:bodyPr/>
          <a:lstStyle/>
          <a:p>
            <a:fld id="{37C63BD6-9A76-3E42-9DF3-1D28BC75B5C8}" type="slidenum">
              <a:rPr lang="en-US" smtClean="0"/>
              <a:t>7</a:t>
            </a:fld>
            <a:endParaRPr lang="en-US"/>
          </a:p>
        </p:txBody>
      </p:sp>
    </p:spTree>
    <p:extLst>
      <p:ext uri="{BB962C8B-B14F-4D97-AF65-F5344CB8AC3E}">
        <p14:creationId xmlns:p14="http://schemas.microsoft.com/office/powerpoint/2010/main" val="1984833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349415" indent="-349415">
              <a:buAutoNum type="arabicPeriod"/>
            </a:pPr>
            <a:r>
              <a:rPr lang="en-US" sz="1400" dirty="0"/>
              <a:t>Financial plans will only print out with the word.doc export if there is information entered.</a:t>
            </a:r>
          </a:p>
          <a:p>
            <a:pPr marL="349415" indent="-349415">
              <a:buAutoNum type="arabicPeriod"/>
            </a:pPr>
            <a:r>
              <a:rPr lang="en-US" sz="1400" dirty="0"/>
              <a:t>Contractual financial plans</a:t>
            </a:r>
          </a:p>
          <a:p>
            <a:pPr marL="815302" lvl="1" indent="-349415">
              <a:buAutoNum type="arabicPeriod"/>
            </a:pPr>
            <a:r>
              <a:rPr lang="en-US" sz="1400" dirty="0"/>
              <a:t>Up to three can be used</a:t>
            </a:r>
          </a:p>
          <a:p>
            <a:pPr marL="349415" indent="-349415">
              <a:buAutoNum type="arabicPeriod"/>
            </a:pPr>
            <a:r>
              <a:rPr lang="en-US" sz="1400" dirty="0"/>
              <a:t>Financial plan helpful hints</a:t>
            </a:r>
          </a:p>
          <a:p>
            <a:pPr marL="815302" lvl="1" indent="-349415">
              <a:buAutoNum type="arabicPeriod"/>
            </a:pPr>
            <a:r>
              <a:rPr lang="en-US" sz="1400" dirty="0"/>
              <a:t>Toggle</a:t>
            </a:r>
          </a:p>
          <a:p>
            <a:pPr marL="815302" lvl="1" indent="-349415">
              <a:buAutoNum type="arabicPeriod"/>
            </a:pPr>
            <a:r>
              <a:rPr lang="en-US" sz="1400" dirty="0"/>
              <a:t>Hit the + to add a line</a:t>
            </a:r>
          </a:p>
          <a:p>
            <a:pPr marL="1281189" lvl="2" indent="-349415">
              <a:buAutoNum type="arabicPeriod"/>
            </a:pPr>
            <a:r>
              <a:rPr lang="en-US" sz="1400" dirty="0"/>
              <a:t>Have added more than 30 line to a topic</a:t>
            </a:r>
          </a:p>
          <a:p>
            <a:pPr marL="815302" lvl="1" indent="-349415">
              <a:buAutoNum type="arabicPeriod"/>
            </a:pPr>
            <a:r>
              <a:rPr lang="en-US" sz="1400" dirty="0"/>
              <a:t>Clicking outside of the entry box saves information</a:t>
            </a:r>
          </a:p>
          <a:p>
            <a:pPr marL="815302" lvl="1" indent="-349415">
              <a:buAutoNum type="arabicPeriod"/>
            </a:pPr>
            <a:r>
              <a:rPr lang="en-US" sz="1400" dirty="0"/>
              <a:t>As appropriate, enter indirect costs – percentage, dropdown choice.</a:t>
            </a:r>
          </a:p>
          <a:p>
            <a:pPr marL="815302" lvl="1" indent="-349415">
              <a:buAutoNum type="arabicPeriod"/>
            </a:pPr>
            <a:r>
              <a:rPr lang="en-US" sz="1400" dirty="0"/>
              <a:t>The cooperators name and the actual dates for the PPA time period will export on to the financial pages when the word doc </a:t>
            </a:r>
            <a:r>
              <a:rPr lang="en-US" sz="1400"/>
              <a:t>is exported.</a:t>
            </a:r>
            <a:endParaRPr lang="en-US" sz="1400" dirty="0"/>
          </a:p>
          <a:p>
            <a:endParaRPr lang="en-US" sz="1400" dirty="0"/>
          </a:p>
          <a:p>
            <a:pPr marL="349415" indent="-349415">
              <a:buAutoNum type="arabicPeriod"/>
            </a:pPr>
            <a:endParaRPr lang="en-US" sz="1400" dirty="0"/>
          </a:p>
          <a:p>
            <a:endParaRPr lang="en-US" sz="1400" dirty="0"/>
          </a:p>
          <a:p>
            <a:endParaRPr lang="en-US" sz="1400" dirty="0"/>
          </a:p>
        </p:txBody>
      </p:sp>
      <p:sp>
        <p:nvSpPr>
          <p:cNvPr id="4" name="Slide Number Placeholder 3"/>
          <p:cNvSpPr>
            <a:spLocks noGrp="1"/>
          </p:cNvSpPr>
          <p:nvPr>
            <p:ph type="sldNum" sz="quarter" idx="5"/>
          </p:nvPr>
        </p:nvSpPr>
        <p:spPr/>
        <p:txBody>
          <a:bodyPr/>
          <a:lstStyle/>
          <a:p>
            <a:fld id="{37C63BD6-9A76-3E42-9DF3-1D28BC75B5C8}" type="slidenum">
              <a:rPr lang="en-US" smtClean="0"/>
              <a:t>8</a:t>
            </a:fld>
            <a:endParaRPr lang="en-US"/>
          </a:p>
        </p:txBody>
      </p:sp>
    </p:spTree>
    <p:extLst>
      <p:ext uri="{BB962C8B-B14F-4D97-AF65-F5344CB8AC3E}">
        <p14:creationId xmlns:p14="http://schemas.microsoft.com/office/powerpoint/2010/main" val="399693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marL="698830" lvl="1" indent="-232943">
              <a:buAutoNum type="arabicPeriod"/>
            </a:pPr>
            <a:r>
              <a:rPr lang="en-US" dirty="0"/>
              <a:t>A button to export a word doc is available at the top.</a:t>
            </a:r>
          </a:p>
          <a:p>
            <a:pPr marL="698830" lvl="1" indent="-232943">
              <a:buAutoNum type="arabicPeriod"/>
            </a:pPr>
            <a:r>
              <a:rPr lang="en-US" dirty="0"/>
              <a:t>Initially this is for review and edit purposes</a:t>
            </a:r>
          </a:p>
          <a:p>
            <a:pPr marL="698830" lvl="1" indent="-232943">
              <a:buAutoNum type="arabicPeriod"/>
            </a:pPr>
            <a:r>
              <a:rPr lang="en-US" dirty="0"/>
              <a:t>Once the online workplan is reviewed, edited and polished. It should be exported to a word doc. Within this word doc is the option to create a pdf with the option to request signatures.</a:t>
            </a:r>
          </a:p>
          <a:p>
            <a:pPr marL="698830" lvl="1" indent="-232943">
              <a:buAutoNum type="arabicPeriod"/>
            </a:pPr>
            <a:r>
              <a:rPr lang="en-US" dirty="0"/>
              <a:t>Notice the exported word doc does have a signature page between the work plan and the financial plan.</a:t>
            </a:r>
          </a:p>
        </p:txBody>
      </p:sp>
      <p:sp>
        <p:nvSpPr>
          <p:cNvPr id="4" name="Slide Number Placeholder 3"/>
          <p:cNvSpPr>
            <a:spLocks noGrp="1"/>
          </p:cNvSpPr>
          <p:nvPr>
            <p:ph type="sldNum" sz="quarter" idx="5"/>
          </p:nvPr>
        </p:nvSpPr>
        <p:spPr/>
        <p:txBody>
          <a:bodyPr/>
          <a:lstStyle/>
          <a:p>
            <a:fld id="{37C63BD6-9A76-3E42-9DF3-1D28BC75B5C8}" type="slidenum">
              <a:rPr lang="en-US" smtClean="0"/>
              <a:t>9</a:t>
            </a:fld>
            <a:endParaRPr lang="en-US"/>
          </a:p>
        </p:txBody>
      </p:sp>
    </p:spTree>
    <p:extLst>
      <p:ext uri="{BB962C8B-B14F-4D97-AF65-F5344CB8AC3E}">
        <p14:creationId xmlns:p14="http://schemas.microsoft.com/office/powerpoint/2010/main" val="2030723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marL="698830" lvl="1" indent="-232943">
              <a:buAutoNum type="arabicPeriod"/>
            </a:pPr>
            <a:r>
              <a:rPr lang="en-US" dirty="0"/>
              <a:t>A button to export a word doc is available at the top.</a:t>
            </a:r>
          </a:p>
          <a:p>
            <a:pPr marL="698830" lvl="1" indent="-232943">
              <a:buAutoNum type="arabicPeriod"/>
            </a:pPr>
            <a:r>
              <a:rPr lang="en-US" dirty="0"/>
              <a:t>Initially this is for review and edit purposes</a:t>
            </a:r>
          </a:p>
        </p:txBody>
      </p:sp>
      <p:sp>
        <p:nvSpPr>
          <p:cNvPr id="4" name="Slide Number Placeholder 3"/>
          <p:cNvSpPr>
            <a:spLocks noGrp="1"/>
          </p:cNvSpPr>
          <p:nvPr>
            <p:ph type="sldNum" sz="quarter" idx="5"/>
          </p:nvPr>
        </p:nvSpPr>
        <p:spPr/>
        <p:txBody>
          <a:bodyPr/>
          <a:lstStyle/>
          <a:p>
            <a:fld id="{37C63BD6-9A76-3E42-9DF3-1D28BC75B5C8}" type="slidenum">
              <a:rPr lang="en-US" smtClean="0"/>
              <a:t>10</a:t>
            </a:fld>
            <a:endParaRPr lang="en-US"/>
          </a:p>
        </p:txBody>
      </p:sp>
    </p:spTree>
    <p:extLst>
      <p:ext uri="{BB962C8B-B14F-4D97-AF65-F5344CB8AC3E}">
        <p14:creationId xmlns:p14="http://schemas.microsoft.com/office/powerpoint/2010/main" val="4165194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marL="698830" lvl="1" indent="-232943">
              <a:buAutoNum type="arabicPeriod"/>
            </a:pPr>
            <a:r>
              <a:rPr lang="en-US" dirty="0"/>
              <a:t>Once the online workplan is reviewed, edited and polished. It should be exported to a final word doc. Within this word doc is the option to create a pdf with the option to request signatures.</a:t>
            </a:r>
          </a:p>
          <a:p>
            <a:pPr marL="698830" lvl="1" indent="-232943">
              <a:buAutoNum type="arabicPeriod"/>
            </a:pPr>
            <a:r>
              <a:rPr lang="en-US" dirty="0"/>
              <a:t>Notice the exported word doc does have a signature page between the work plan and the financial plan.</a:t>
            </a:r>
          </a:p>
        </p:txBody>
      </p:sp>
      <p:sp>
        <p:nvSpPr>
          <p:cNvPr id="4" name="Slide Number Placeholder 3"/>
          <p:cNvSpPr>
            <a:spLocks noGrp="1"/>
          </p:cNvSpPr>
          <p:nvPr>
            <p:ph type="sldNum" sz="quarter" idx="5"/>
          </p:nvPr>
        </p:nvSpPr>
        <p:spPr/>
        <p:txBody>
          <a:bodyPr/>
          <a:lstStyle/>
          <a:p>
            <a:fld id="{37C63BD6-9A76-3E42-9DF3-1D28BC75B5C8}" type="slidenum">
              <a:rPr lang="en-US" smtClean="0"/>
              <a:t>11</a:t>
            </a:fld>
            <a:endParaRPr lang="en-US"/>
          </a:p>
        </p:txBody>
      </p:sp>
    </p:spTree>
    <p:extLst>
      <p:ext uri="{BB962C8B-B14F-4D97-AF65-F5344CB8AC3E}">
        <p14:creationId xmlns:p14="http://schemas.microsoft.com/office/powerpoint/2010/main" val="4176469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5"/>
          </p:nvPr>
        </p:nvSpPr>
        <p:spPr/>
        <p:txBody>
          <a:bodyPr/>
          <a:lstStyle/>
          <a:p>
            <a:fld id="{37C63BD6-9A76-3E42-9DF3-1D28BC75B5C8}" type="slidenum">
              <a:rPr lang="en-US" smtClean="0"/>
              <a:t>12</a:t>
            </a:fld>
            <a:endParaRPr lang="en-US"/>
          </a:p>
        </p:txBody>
      </p:sp>
    </p:spTree>
    <p:extLst>
      <p:ext uri="{BB962C8B-B14F-4D97-AF65-F5344CB8AC3E}">
        <p14:creationId xmlns:p14="http://schemas.microsoft.com/office/powerpoint/2010/main" val="3984022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essibility Statement">
    <p:bg>
      <p:bgPr>
        <a:solidFill>
          <a:schemeClr val="accent4"/>
        </a:solidFill>
        <a:effectLst/>
      </p:bgPr>
    </p:bg>
    <p:spTree>
      <p:nvGrpSpPr>
        <p:cNvPr id="1" name=""/>
        <p:cNvGrpSpPr/>
        <p:nvPr/>
      </p:nvGrpSpPr>
      <p:grpSpPr>
        <a:xfrm>
          <a:off x="0" y="0"/>
          <a:ext cx="0" cy="0"/>
          <a:chOff x="0" y="0"/>
          <a:chExt cx="0" cy="0"/>
        </a:xfrm>
      </p:grpSpPr>
      <p:sp>
        <p:nvSpPr>
          <p:cNvPr id="11" name="PPT Accessibility">
            <a:extLst>
              <a:ext uri="{FF2B5EF4-FFF2-40B4-BE49-F238E27FC236}">
                <a16:creationId xmlns:a16="http://schemas.microsoft.com/office/drawing/2014/main" id="{7218C6A0-FE47-3C49-9974-F3CABE12FB6E}"/>
              </a:ext>
            </a:extLst>
          </p:cNvPr>
          <p:cNvSpPr txBox="1"/>
          <p:nvPr userDrawn="1"/>
        </p:nvSpPr>
        <p:spPr>
          <a:xfrm>
            <a:off x="1943100" y="1877220"/>
            <a:ext cx="6844439" cy="1661993"/>
          </a:xfrm>
          <a:prstGeom prst="rect">
            <a:avLst/>
          </a:prstGeom>
          <a:noFill/>
        </p:spPr>
        <p:txBody>
          <a:bodyPr wrap="square" lIns="0" tIns="0" rIns="0" bIns="0" rtlCol="0">
            <a:spAutoFit/>
          </a:bodyPr>
          <a:lstStyle/>
          <a:p>
            <a:r>
              <a:rPr lang="en-US" sz="1800" dirty="0">
                <a:solidFill>
                  <a:schemeClr val="bg1"/>
                </a:solidFill>
                <a:effectLst/>
                <a:latin typeface="Acumin Pro" panose="020B0504020202020204" pitchFamily="34" charset="77"/>
              </a:rPr>
              <a:t>Support the Purdue University brand in your presentations by using a brand-friendly template. This template uses an accessible master layout. Please note that some changes to the PowerPoint template could impact accessibility by those with disabilities. Follow the instructions provided by Microsoft Office to ensure that your PowerPoint presentations are accessible to all users:</a:t>
            </a:r>
            <a:endParaRPr lang="en-US" sz="1800" dirty="0">
              <a:solidFill>
                <a:schemeClr val="bg1"/>
              </a:solidFill>
            </a:endParaRPr>
          </a:p>
        </p:txBody>
      </p:sp>
      <p:sp>
        <p:nvSpPr>
          <p:cNvPr id="15" name="PPT Accessibility URL" descr="PPT Accessibility URL">
            <a:extLst>
              <a:ext uri="{FF2B5EF4-FFF2-40B4-BE49-F238E27FC236}">
                <a16:creationId xmlns:a16="http://schemas.microsoft.com/office/drawing/2014/main" id="{BA1A708E-CC6F-5046-B62E-67EF72C8345F}"/>
              </a:ext>
            </a:extLst>
          </p:cNvPr>
          <p:cNvSpPr>
            <a:spLocks noGrp="1"/>
          </p:cNvSpPr>
          <p:nvPr>
            <p:ph type="ctrTitle" hasCustomPrompt="1"/>
          </p:nvPr>
        </p:nvSpPr>
        <p:spPr bwMode="blackWhite">
          <a:xfrm>
            <a:off x="1943100" y="3846218"/>
            <a:ext cx="7225680" cy="505523"/>
          </a:xfrm>
          <a:prstGeom prst="rect">
            <a:avLst/>
          </a:prstGeom>
          <a:noFill/>
          <a:ln w="38100">
            <a:noFill/>
          </a:ln>
        </p:spPr>
        <p:txBody>
          <a:bodyPr wrap="square" lIns="0" tIns="0" rIns="0" bIns="0" anchor="t" anchorCtr="0">
            <a:spAutoFit/>
          </a:bodyPr>
          <a:lstStyle>
            <a:lvl1pPr algn="l">
              <a:defRPr sz="1800" b="0" i="0" cap="none" spc="0">
                <a:solidFill>
                  <a:schemeClr val="bg1"/>
                </a:solidFill>
                <a:latin typeface="Acumin Pro" panose="020B0504020202020204" pitchFamily="34" charset="77"/>
              </a:defRPr>
            </a:lvl1pPr>
          </a:lstStyle>
          <a:p>
            <a:r>
              <a:rPr lang="en-US" dirty="0">
                <a:solidFill>
                  <a:schemeClr val="accent1"/>
                </a:solidFill>
              </a:rPr>
              <a:t>https://</a:t>
            </a:r>
            <a:r>
              <a:rPr lang="en-US" dirty="0" err="1">
                <a:solidFill>
                  <a:schemeClr val="accent1"/>
                </a:solidFill>
              </a:rPr>
              <a:t>support.office.com</a:t>
            </a:r>
            <a:r>
              <a:rPr lang="en-US" dirty="0">
                <a:solidFill>
                  <a:schemeClr val="accent1"/>
                </a:solidFill>
              </a:rPr>
              <a:t>/</a:t>
            </a:r>
            <a:r>
              <a:rPr lang="en-US" dirty="0" err="1">
                <a:solidFill>
                  <a:schemeClr val="accent1"/>
                </a:solidFill>
              </a:rPr>
              <a:t>en</a:t>
            </a:r>
            <a:r>
              <a:rPr lang="en-US" dirty="0">
                <a:solidFill>
                  <a:schemeClr val="accent1"/>
                </a:solidFill>
              </a:rPr>
              <a:t>-us/article/Make-your-PowerPoint-presentations-accessible-6f7772b2-2f33-4bd2-8ca7-dae3b2b3ef25</a:t>
            </a:r>
          </a:p>
        </p:txBody>
      </p:sp>
      <p:pic>
        <p:nvPicPr>
          <p:cNvPr id="17" name="Purdue Logo" descr="Purdue Logo">
            <a:extLst>
              <a:ext uri="{FF2B5EF4-FFF2-40B4-BE49-F238E27FC236}">
                <a16:creationId xmlns:a16="http://schemas.microsoft.com/office/drawing/2014/main" id="{7A4725A0-D647-994A-977C-93D29415CC27}"/>
              </a:ext>
            </a:extLst>
          </p:cNvPr>
          <p:cNvPicPr>
            <a:picLocks noChangeAspect="1"/>
          </p:cNvPicPr>
          <p:nvPr userDrawn="1"/>
        </p:nvPicPr>
        <p:blipFill>
          <a:blip r:embed="rId2"/>
          <a:stretch>
            <a:fillRect/>
          </a:stretch>
        </p:blipFill>
        <p:spPr>
          <a:xfrm>
            <a:off x="1020306" y="5972250"/>
            <a:ext cx="2463665" cy="440990"/>
          </a:xfrm>
          <a:prstGeom prst="rect">
            <a:avLst/>
          </a:prstGeom>
        </p:spPr>
      </p:pic>
      <p:pic>
        <p:nvPicPr>
          <p:cNvPr id="20" name="Gold Triangle">
            <a:extLst>
              <a:ext uri="{FF2B5EF4-FFF2-40B4-BE49-F238E27FC236}">
                <a16:creationId xmlns:a16="http://schemas.microsoft.com/office/drawing/2014/main" id="{8FB3CDDA-E495-3748-8358-7ED0109F464A}"/>
              </a:ext>
            </a:extLst>
          </p:cNvPr>
          <p:cNvPicPr>
            <a:picLocks noChangeAspect="1"/>
          </p:cNvPicPr>
          <p:nvPr userDrawn="1"/>
        </p:nvPicPr>
        <p:blipFill>
          <a:blip r:embed="rId3"/>
          <a:stretch>
            <a:fillRect/>
          </a:stretch>
        </p:blipFill>
        <p:spPr>
          <a:xfrm>
            <a:off x="9956800" y="0"/>
            <a:ext cx="2235200"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5" y="6202177"/>
            <a:ext cx="1142268" cy="323968"/>
          </a:xfrm>
        </p:spPr>
        <p:txBody>
          <a:bodyPr/>
          <a:lstStyle>
            <a:lvl1pPr>
              <a:defRPr>
                <a:solidFill>
                  <a:schemeClr val="accent4">
                    <a:alpha val="70000"/>
                  </a:schemeClr>
                </a:solidFill>
              </a:defRPr>
            </a:lvl1pPr>
          </a:lstStyle>
          <a:p>
            <a:fld id="{049DC8E1-D369-0F48-9062-BB068AFD07CE}" type="datetime1">
              <a:rPr lang="en-US" smtClean="0"/>
              <a:pPr/>
              <a:t>2/11/2021</a:t>
            </a:fld>
            <a:endParaRPr lang="en-US" dirty="0"/>
          </a:p>
        </p:txBody>
      </p:sp>
      <p:cxnSp>
        <p:nvCxnSpPr>
          <p:cNvPr id="22" name="Line">
            <a:extLst>
              <a:ext uri="{FF2B5EF4-FFF2-40B4-BE49-F238E27FC236}">
                <a16:creationId xmlns:a16="http://schemas.microsoft.com/office/drawing/2014/main" id="{6E05FCF8-5823-9D4D-B7F3-412E5BDD4E01}"/>
              </a:ext>
            </a:extLst>
          </p:cNvPr>
          <p:cNvCxnSpPr>
            <a:cxnSpLocks/>
          </p:cNvCxnSpPr>
          <p:nvPr userDrawn="1"/>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5741884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12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2"/>
        </a:solidFill>
        <a:effectLst/>
      </p:bgPr>
    </p:bg>
    <p:spTree>
      <p:nvGrpSpPr>
        <p:cNvPr id="1" name=""/>
        <p:cNvGrpSpPr/>
        <p:nvPr/>
      </p:nvGrpSpPr>
      <p:grpSpPr>
        <a:xfrm>
          <a:off x="0" y="0"/>
          <a:ext cx="0" cy="0"/>
          <a:chOff x="0" y="0"/>
          <a:chExt cx="0" cy="0"/>
        </a:xfrm>
      </p:grpSpPr>
      <p:sp>
        <p:nvSpPr>
          <p:cNvPr id="20" name="Gold Background">
            <a:extLst>
              <a:ext uri="{FF2B5EF4-FFF2-40B4-BE49-F238E27FC236}">
                <a16:creationId xmlns:a16="http://schemas.microsoft.com/office/drawing/2014/main" id="{EACB2F0C-1C3D-CD48-AD13-7B5AD683F7C7}"/>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43100" y="1626244"/>
            <a:ext cx="7911945" cy="1523494"/>
          </a:xfrm>
          <a:prstGeom prst="rect">
            <a:avLst/>
          </a:prstGeom>
          <a:noFill/>
          <a:ln w="38100">
            <a:noFill/>
          </a:ln>
        </p:spPr>
        <p:txBody>
          <a:bodyPr wrap="square" lIns="0" tIns="0" rIns="0" bIns="0" anchor="t" anchorCtr="0">
            <a:spAutoFit/>
          </a:bodyPr>
          <a:lstStyle>
            <a:lvl1pPr algn="l">
              <a:lnSpc>
                <a:spcPct val="80000"/>
              </a:lnSpc>
              <a:defRPr sz="6000" b="1" i="1" spc="0">
                <a:solidFill>
                  <a:schemeClr val="bg1"/>
                </a:solidFill>
                <a:latin typeface="Acumin Pro ExtraCondensed" panose="020B0508020202020204" pitchFamily="34" charset="77"/>
              </a:defRPr>
            </a:lvl1pPr>
          </a:lstStyle>
          <a:p>
            <a:r>
              <a:rPr lang="en-US" dirty="0"/>
              <a:t>Title Slide </a:t>
            </a:r>
            <a:r>
              <a:rPr lang="en-US" dirty="0" err="1"/>
              <a:t>Acumin</a:t>
            </a:r>
            <a:r>
              <a:rPr lang="en-US" dirty="0"/>
              <a:t> Pro Extra Cond Bold Italic 60</a:t>
            </a:r>
          </a:p>
        </p:txBody>
      </p:sp>
      <p:sp>
        <p:nvSpPr>
          <p:cNvPr id="3" name="Subtitle"/>
          <p:cNvSpPr>
            <a:spLocks noGrp="1"/>
          </p:cNvSpPr>
          <p:nvPr>
            <p:ph type="subTitle" idx="1" hasCustomPrompt="1"/>
          </p:nvPr>
        </p:nvSpPr>
        <p:spPr>
          <a:xfrm>
            <a:off x="1950624" y="3990085"/>
            <a:ext cx="7096269" cy="336015"/>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a:t>
            </a:r>
            <a:r>
              <a:rPr lang="en-US" dirty="0" err="1"/>
              <a:t>Acumin</a:t>
            </a:r>
            <a:r>
              <a:rPr lang="en-US" dirty="0"/>
              <a:t> Pro Semi Cond Bold 22 </a:t>
            </a:r>
            <a:r>
              <a:rPr lang="en-US" dirty="0" err="1"/>
              <a:t>pt</a:t>
            </a:r>
            <a:endParaRPr lang="en-US" dirty="0"/>
          </a:p>
        </p:txBody>
      </p:sp>
      <p:pic>
        <p:nvPicPr>
          <p:cNvPr id="11" name="Black Triangle">
            <a:extLst>
              <a:ext uri="{FF2B5EF4-FFF2-40B4-BE49-F238E27FC236}">
                <a16:creationId xmlns:a16="http://schemas.microsoft.com/office/drawing/2014/main" id="{89E231D1-E6F4-D744-B354-255815F71933}"/>
              </a:ext>
            </a:extLst>
          </p:cNvPr>
          <p:cNvPicPr>
            <a:picLocks noChangeAspect="1"/>
          </p:cNvPicPr>
          <p:nvPr userDrawn="1"/>
        </p:nvPicPr>
        <p:blipFill>
          <a:blip r:embed="rId2"/>
          <a:stretch>
            <a:fillRect/>
          </a:stretch>
        </p:blipFill>
        <p:spPr>
          <a:xfrm>
            <a:off x="9956800" y="0"/>
            <a:ext cx="2235200" cy="6858000"/>
          </a:xfrm>
          <a:prstGeom prst="rect">
            <a:avLst/>
          </a:prstGeom>
        </p:spPr>
      </p:pic>
      <p:sp>
        <p:nvSpPr>
          <p:cNvPr id="7" name="Date"/>
          <p:cNvSpPr>
            <a:spLocks noGrp="1"/>
          </p:cNvSpPr>
          <p:nvPr>
            <p:ph type="dt" sz="half" idx="10"/>
          </p:nvPr>
        </p:nvSpPr>
        <p:spPr/>
        <p:txBody>
          <a:bodyPr/>
          <a:lstStyle>
            <a:lvl1pPr>
              <a:defRPr>
                <a:solidFill>
                  <a:schemeClr val="accent4">
                    <a:alpha val="70000"/>
                  </a:schemeClr>
                </a:solidFill>
              </a:defRPr>
            </a:lvl1pPr>
          </a:lstStyle>
          <a:p>
            <a:fld id="{049DC8E1-D369-0F48-9062-BB068AFD07CE}" type="datetime1">
              <a:rPr lang="en-US" smtClean="0"/>
              <a:pPr/>
              <a:t>2/11/2021</a:t>
            </a:fld>
            <a:endParaRPr lang="en-US" dirty="0"/>
          </a:p>
        </p:txBody>
      </p:sp>
      <p:cxnSp>
        <p:nvCxnSpPr>
          <p:cNvPr id="33" name="Line">
            <a:extLst>
              <a:ext uri="{FF2B5EF4-FFF2-40B4-BE49-F238E27FC236}">
                <a16:creationId xmlns:a16="http://schemas.microsoft.com/office/drawing/2014/main" id="{E61121D3-034C-A148-89AD-C240C1E7F6F7}"/>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Slide Numbe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4635021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8" pos="12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 Copy">
    <p:bg>
      <p:bgPr>
        <a:solidFill>
          <a:schemeClr val="accent4"/>
        </a:solidFill>
        <a:effectLst/>
      </p:bgPr>
    </p:bg>
    <p:spTree>
      <p:nvGrpSpPr>
        <p:cNvPr id="1" name=""/>
        <p:cNvGrpSpPr/>
        <p:nvPr/>
      </p:nvGrpSpPr>
      <p:grpSpPr>
        <a:xfrm>
          <a:off x="0" y="0"/>
          <a:ext cx="0" cy="0"/>
          <a:chOff x="0" y="0"/>
          <a:chExt cx="0" cy="0"/>
        </a:xfrm>
      </p:grpSpPr>
      <p:pic>
        <p:nvPicPr>
          <p:cNvPr id="27" name="Black Bar">
            <a:extLst>
              <a:ext uri="{FF2B5EF4-FFF2-40B4-BE49-F238E27FC236}">
                <a16:creationId xmlns:a16="http://schemas.microsoft.com/office/drawing/2014/main" id="{6283C7A5-FA96-634B-82F6-99BF44D20F7C}"/>
              </a:ext>
            </a:extLst>
          </p:cNvPr>
          <p:cNvPicPr>
            <a:picLocks noChangeAspect="1"/>
          </p:cNvPicPr>
          <p:nvPr/>
        </p:nvPicPr>
        <p:blipFill>
          <a:blip r:embed="rId2"/>
          <a:stretch>
            <a:fillRect/>
          </a:stretch>
        </p:blipFill>
        <p:spPr>
          <a:xfrm>
            <a:off x="7009" y="0"/>
            <a:ext cx="11514667" cy="914400"/>
          </a:xfrm>
          <a:prstGeom prst="rect">
            <a:avLst/>
          </a:prstGeom>
        </p:spPr>
      </p:pic>
      <p:sp>
        <p:nvSpPr>
          <p:cNvPr id="2" name="Title"/>
          <p:cNvSpPr>
            <a:spLocks noGrp="1"/>
          </p:cNvSpPr>
          <p:nvPr>
            <p:ph type="ctrTitle" hasCustomPrompt="1"/>
          </p:nvPr>
        </p:nvSpPr>
        <p:spPr bwMode="blackWhite">
          <a:xfrm>
            <a:off x="1043554"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dirty="0"/>
              <a:t>Title </a:t>
            </a:r>
            <a:r>
              <a:rPr lang="en-US" dirty="0" err="1"/>
              <a:t>Acumin</a:t>
            </a:r>
            <a:r>
              <a:rPr lang="en-US" dirty="0"/>
              <a:t> Pro Extra Cond Bold Italic 36 </a:t>
            </a:r>
            <a:r>
              <a:rPr lang="en-US" dirty="0" err="1"/>
              <a:t>pt</a:t>
            </a:r>
            <a:endParaRPr lang="en-US" dirty="0"/>
          </a:p>
        </p:txBody>
      </p:sp>
      <p:sp>
        <p:nvSpPr>
          <p:cNvPr id="3" name="Subhead"/>
          <p:cNvSpPr>
            <a:spLocks noGrp="1"/>
          </p:cNvSpPr>
          <p:nvPr>
            <p:ph type="subTitle" idx="1" hasCustomPrompt="1"/>
          </p:nvPr>
        </p:nvSpPr>
        <p:spPr>
          <a:xfrm>
            <a:off x="1043553" y="1345167"/>
            <a:ext cx="7321993" cy="341599"/>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a:t>
            </a:r>
            <a:r>
              <a:rPr lang="en-US" dirty="0" err="1"/>
              <a:t>Acumin</a:t>
            </a:r>
            <a:r>
              <a:rPr lang="en-US" dirty="0"/>
              <a:t> Pro Semi Cond Bold 22 </a:t>
            </a:r>
            <a:r>
              <a:rPr lang="en-US" dirty="0" err="1"/>
              <a:t>pt</a:t>
            </a:r>
            <a:endParaRPr lang="en-US" dirty="0"/>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1950849" y="1962540"/>
            <a:ext cx="7366000"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dirty="0"/>
              <a:t>Bulleted copy. </a:t>
            </a:r>
            <a:r>
              <a:rPr lang="en-US" dirty="0" err="1"/>
              <a:t>Acumin</a:t>
            </a:r>
            <a:r>
              <a:rPr lang="en-US" dirty="0"/>
              <a:t> Pro Reg 18 pt. Keep it short with bite-size chunks of information.</a:t>
            </a:r>
          </a:p>
          <a:p>
            <a:pPr lvl="0"/>
            <a:endParaRPr lang="en-US" dirty="0"/>
          </a:p>
          <a:p>
            <a:pPr lvl="0"/>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p:txBody>
      </p:sp>
      <p:sp>
        <p:nvSpPr>
          <p:cNvPr id="28" name="Date">
            <a:extLst>
              <a:ext uri="{FF2B5EF4-FFF2-40B4-BE49-F238E27FC236}">
                <a16:creationId xmlns:a16="http://schemas.microsoft.com/office/drawing/2014/main" id="{32B67432-75BE-B145-B884-FF16D239EAF2}"/>
              </a:ext>
            </a:extLst>
          </p:cNvPr>
          <p:cNvSpPr>
            <a:spLocks noGrp="1"/>
          </p:cNvSpPr>
          <p:nvPr>
            <p:ph type="dt" sz="half" idx="2"/>
          </p:nvPr>
        </p:nvSpPr>
        <p:spPr>
          <a:xfrm>
            <a:off x="10136783" y="6202177"/>
            <a:ext cx="1037760"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2/11/2021</a:t>
            </a:fld>
            <a:endParaRPr lang="en-US" dirty="0"/>
          </a:p>
        </p:txBody>
      </p:sp>
      <p:cxnSp>
        <p:nvCxnSpPr>
          <p:cNvPr id="30" name="Line">
            <a:extLst>
              <a:ext uri="{FF2B5EF4-FFF2-40B4-BE49-F238E27FC236}">
                <a16:creationId xmlns:a16="http://schemas.microsoft.com/office/drawing/2014/main" id="{58350E96-57A4-414B-9B8B-1430C2B4D38E}"/>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Slide Number">
            <a:extLst>
              <a:ext uri="{FF2B5EF4-FFF2-40B4-BE49-F238E27FC236}">
                <a16:creationId xmlns:a16="http://schemas.microsoft.com/office/drawing/2014/main" id="{49E8753C-A442-034F-B0F4-92D22B3247FE}"/>
              </a:ext>
            </a:extLst>
          </p:cNvPr>
          <p:cNvSpPr>
            <a:spLocks noGrp="1"/>
          </p:cNvSpPr>
          <p:nvPr>
            <p:ph type="sldNum" sz="quarter" idx="4"/>
          </p:nvPr>
        </p:nvSpPr>
        <p:spPr>
          <a:xfrm>
            <a:off x="11206124"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406754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32" userDrawn="1">
          <p15:clr>
            <a:srgbClr val="FBAE40"/>
          </p15:clr>
        </p15:guide>
        <p15:guide id="7" pos="1224" userDrawn="1">
          <p15:clr>
            <a:srgbClr val="FBAE40"/>
          </p15:clr>
        </p15:guide>
        <p15:guide id="8" pos="648" userDrawn="1">
          <p15:clr>
            <a:srgbClr val="FBAE40"/>
          </p15:clr>
        </p15:guide>
        <p15:guide id="9" pos="153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Copy &amp; Pic/Chart">
    <p:bg>
      <p:bgPr>
        <a:solidFill>
          <a:schemeClr val="accent4"/>
        </a:solidFill>
        <a:effectLst/>
      </p:bgPr>
    </p:bg>
    <p:spTree>
      <p:nvGrpSpPr>
        <p:cNvPr id="1" name=""/>
        <p:cNvGrpSpPr/>
        <p:nvPr/>
      </p:nvGrpSpPr>
      <p:grpSpPr>
        <a:xfrm>
          <a:off x="0" y="0"/>
          <a:ext cx="0" cy="0"/>
          <a:chOff x="0" y="0"/>
          <a:chExt cx="0" cy="0"/>
        </a:xfrm>
      </p:grpSpPr>
      <p:pic>
        <p:nvPicPr>
          <p:cNvPr id="21" name="Black Bar">
            <a:extLst>
              <a:ext uri="{FF2B5EF4-FFF2-40B4-BE49-F238E27FC236}">
                <a16:creationId xmlns:a16="http://schemas.microsoft.com/office/drawing/2014/main" id="{87C91AFD-CCD5-AA40-82FE-4B69C6151917}"/>
              </a:ext>
            </a:extLst>
          </p:cNvPr>
          <p:cNvPicPr>
            <a:picLocks noChangeAspect="1"/>
          </p:cNvPicPr>
          <p:nvPr/>
        </p:nvPicPr>
        <p:blipFill>
          <a:blip r:embed="rId2"/>
          <a:stretch>
            <a:fillRect/>
          </a:stretch>
        </p:blipFill>
        <p:spPr>
          <a:xfrm>
            <a:off x="7009" y="0"/>
            <a:ext cx="11514667" cy="914400"/>
          </a:xfrm>
          <a:prstGeom prst="rect">
            <a:avLst/>
          </a:prstGeom>
        </p:spPr>
      </p:pic>
      <p:sp>
        <p:nvSpPr>
          <p:cNvPr id="22" name="Title">
            <a:extLst>
              <a:ext uri="{FF2B5EF4-FFF2-40B4-BE49-F238E27FC236}">
                <a16:creationId xmlns:a16="http://schemas.microsoft.com/office/drawing/2014/main" id="{73768DE6-FB80-874D-8DE0-986B46F1FD05}"/>
              </a:ext>
            </a:extLst>
          </p:cNvPr>
          <p:cNvSpPr>
            <a:spLocks noGrp="1"/>
          </p:cNvSpPr>
          <p:nvPr>
            <p:ph type="ctrTitle" hasCustomPrompt="1"/>
          </p:nvPr>
        </p:nvSpPr>
        <p:spPr bwMode="blackWhite">
          <a:xfrm>
            <a:off x="1043553"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dirty="0"/>
              <a:t>Title </a:t>
            </a:r>
            <a:r>
              <a:rPr lang="en-US" dirty="0" err="1"/>
              <a:t>Acumin</a:t>
            </a:r>
            <a:r>
              <a:rPr lang="en-US" dirty="0"/>
              <a:t> Pro Extra Cond Bold Italic 36 </a:t>
            </a:r>
            <a:r>
              <a:rPr lang="en-US" dirty="0" err="1"/>
              <a:t>pt</a:t>
            </a:r>
            <a:endParaRPr lang="en-US" dirty="0"/>
          </a:p>
        </p:txBody>
      </p:sp>
      <p:sp>
        <p:nvSpPr>
          <p:cNvPr id="3" name="Subhead"/>
          <p:cNvSpPr>
            <a:spLocks noGrp="1"/>
          </p:cNvSpPr>
          <p:nvPr>
            <p:ph type="subTitle" idx="1" hasCustomPrompt="1"/>
          </p:nvPr>
        </p:nvSpPr>
        <p:spPr>
          <a:xfrm>
            <a:off x="1043553" y="1345166"/>
            <a:ext cx="7288495" cy="338554"/>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a:t>
            </a:r>
            <a:r>
              <a:rPr lang="en-US" dirty="0" err="1"/>
              <a:t>Acumin</a:t>
            </a:r>
            <a:r>
              <a:rPr lang="en-US" dirty="0"/>
              <a:t> Pro Semi Cond Bold 22 </a:t>
            </a:r>
            <a:r>
              <a:rPr lang="en-US" dirty="0" err="1"/>
              <a:t>pt</a:t>
            </a:r>
            <a:endParaRPr lang="en-US" dirty="0"/>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1943100" y="1917389"/>
            <a:ext cx="4591332"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dirty="0"/>
              <a:t>Bulleted copy. </a:t>
            </a:r>
            <a:r>
              <a:rPr lang="en-US" dirty="0" err="1"/>
              <a:t>Acumin</a:t>
            </a:r>
            <a:r>
              <a:rPr lang="en-US" dirty="0"/>
              <a:t> Pro Reg 18 pt. Keep it short with bite-size chunks of information.</a:t>
            </a:r>
          </a:p>
          <a:p>
            <a:pPr lvl="0"/>
            <a:endParaRPr lang="en-US" dirty="0"/>
          </a:p>
          <a:p>
            <a:pPr lvl="0"/>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a:p>
            <a:pPr lvl="0"/>
            <a:endParaRPr lang="en-US" dirty="0"/>
          </a:p>
        </p:txBody>
      </p: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6803762" y="1920876"/>
            <a:ext cx="4837905" cy="2982913"/>
          </a:xfrm>
        </p:spPr>
        <p:txBody>
          <a:bodyPr lIns="0" tIns="0" rIns="0" bIns="0" anchor="ctr" anchorCtr="0"/>
          <a:lstStyle>
            <a:lvl1pPr algn="ctr">
              <a:defRPr b="0" i="0">
                <a:solidFill>
                  <a:schemeClr val="bg1"/>
                </a:solidFill>
                <a:latin typeface="Acumin Pro" panose="020B0504020202020204" pitchFamily="34" charset="77"/>
              </a:defRPr>
            </a:lvl1pPr>
            <a:lvl4pPr marL="685800" indent="0" algn="ctr">
              <a:buNone/>
              <a:defRPr>
                <a:solidFill>
                  <a:schemeClr val="bg1"/>
                </a:solidFill>
              </a:defRPr>
            </a:lvl4pPr>
          </a:lstStyle>
          <a:p>
            <a:pPr lvl="0"/>
            <a:r>
              <a:rPr lang="en-US" dirty="0"/>
              <a:t>Insert picture or chart here</a:t>
            </a:r>
          </a:p>
        </p:txBody>
      </p:sp>
      <p:sp>
        <p:nvSpPr>
          <p:cNvPr id="23" name="Date">
            <a:extLst>
              <a:ext uri="{FF2B5EF4-FFF2-40B4-BE49-F238E27FC236}">
                <a16:creationId xmlns:a16="http://schemas.microsoft.com/office/drawing/2014/main" id="{CF069E70-AF49-2042-836A-1CC5C09B9CCB}"/>
              </a:ext>
            </a:extLst>
          </p:cNvPr>
          <p:cNvSpPr>
            <a:spLocks noGrp="1"/>
          </p:cNvSpPr>
          <p:nvPr>
            <p:ph type="dt" sz="half" idx="2"/>
          </p:nvPr>
        </p:nvSpPr>
        <p:spPr>
          <a:xfrm>
            <a:off x="10049694" y="6202177"/>
            <a:ext cx="1124849"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2/11/2021</a:t>
            </a:fld>
            <a:endParaRPr lang="en-US" dirty="0"/>
          </a:p>
        </p:txBody>
      </p:sp>
      <p:cxnSp>
        <p:nvCxnSpPr>
          <p:cNvPr id="25" name="Line">
            <a:extLst>
              <a:ext uri="{FF2B5EF4-FFF2-40B4-BE49-F238E27FC236}">
                <a16:creationId xmlns:a16="http://schemas.microsoft.com/office/drawing/2014/main" id="{BCC405A1-23C8-8E4E-940E-49CA3B709385}"/>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Slide Number">
            <a:extLst>
              <a:ext uri="{FF2B5EF4-FFF2-40B4-BE49-F238E27FC236}">
                <a16:creationId xmlns:a16="http://schemas.microsoft.com/office/drawing/2014/main" id="{50D54855-2B56-7D4D-BC1F-BBB8B58B9663}"/>
              </a:ext>
            </a:extLst>
          </p:cNvPr>
          <p:cNvSpPr>
            <a:spLocks noGrp="1"/>
          </p:cNvSpPr>
          <p:nvPr>
            <p:ph type="sldNum" sz="quarter" idx="4"/>
          </p:nvPr>
        </p:nvSpPr>
        <p:spPr>
          <a:xfrm>
            <a:off x="11213873"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8154640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648" userDrawn="1">
          <p15:clr>
            <a:srgbClr val="FBAE40"/>
          </p15:clr>
        </p15:guide>
        <p15:guide id="8" pos="122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 Picture">
    <p:bg>
      <p:bgPr>
        <a:solidFill>
          <a:schemeClr val="accent4"/>
        </a:solidFill>
        <a:effectLst/>
      </p:bgPr>
    </p:bg>
    <p:spTree>
      <p:nvGrpSpPr>
        <p:cNvPr id="1" name=""/>
        <p:cNvGrpSpPr/>
        <p:nvPr/>
      </p:nvGrpSpPr>
      <p:grpSpPr>
        <a:xfrm>
          <a:off x="0" y="0"/>
          <a:ext cx="0" cy="0"/>
          <a:chOff x="0" y="0"/>
          <a:chExt cx="0" cy="0"/>
        </a:xfrm>
      </p:grpSpPr>
      <p:sp>
        <p:nvSpPr>
          <p:cNvPr id="17" name="Picture" descr="Picture Description">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12192000" cy="6858000"/>
          </a:xfr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endParaRPr lang="en-US" dirty="0"/>
          </a:p>
        </p:txBody>
      </p:sp>
      <p:sp>
        <p:nvSpPr>
          <p:cNvPr id="14" name="Photo Caption">
            <a:extLst>
              <a:ext uri="{FF2B5EF4-FFF2-40B4-BE49-F238E27FC236}">
                <a16:creationId xmlns:a16="http://schemas.microsoft.com/office/drawing/2014/main" id="{0D6DAF39-EE35-6843-807B-FF770BE21293}"/>
              </a:ext>
            </a:extLst>
          </p:cNvPr>
          <p:cNvSpPr>
            <a:spLocks noGrp="1"/>
          </p:cNvSpPr>
          <p:nvPr>
            <p:ph type="ctrTitle" hasCustomPrompt="1"/>
          </p:nvPr>
        </p:nvSpPr>
        <p:spPr bwMode="blackWhite">
          <a:xfrm>
            <a:off x="1035804" y="304800"/>
            <a:ext cx="3838891" cy="1004121"/>
          </a:xfrm>
          <a:prstGeom prst="rect">
            <a:avLst/>
          </a:prstGeom>
          <a:noFill/>
          <a:ln w="38100">
            <a:noFill/>
          </a:ln>
        </p:spPr>
        <p:txBody>
          <a:bodyPr wrap="square" lIns="0" tIns="0" rIns="0" bIns="0" anchor="t" anchorCtr="0">
            <a:spAutoFit/>
          </a:bodyPr>
          <a:lstStyle>
            <a:lvl1pPr algn="l">
              <a:defRPr sz="1800" b="1" i="0" cap="none" spc="0">
                <a:solidFill>
                  <a:schemeClr val="bg1"/>
                </a:solidFill>
                <a:latin typeface="Acumin Pro" panose="020B0504020202020204" pitchFamily="34" charset="77"/>
              </a:defRPr>
            </a:lvl1pPr>
          </a:lstStyle>
          <a:p>
            <a:r>
              <a:rPr lang="en-US" dirty="0"/>
              <a:t>Brief photo caption. Place in top left or right corner. </a:t>
            </a:r>
            <a:r>
              <a:rPr lang="en-US" dirty="0" err="1"/>
              <a:t>Acumin</a:t>
            </a:r>
            <a:r>
              <a:rPr lang="en-US" dirty="0"/>
              <a:t> Pro Bold 18 pt. Make text black or white for legibility.</a:t>
            </a:r>
          </a:p>
        </p:txBody>
      </p:sp>
      <p:pic>
        <p:nvPicPr>
          <p:cNvPr id="29" name="Gold Triangle">
            <a:extLst>
              <a:ext uri="{FF2B5EF4-FFF2-40B4-BE49-F238E27FC236}">
                <a16:creationId xmlns:a16="http://schemas.microsoft.com/office/drawing/2014/main" id="{6C3B8210-1510-C644-9CE9-0E6E1BA9961F}"/>
              </a:ext>
            </a:extLst>
          </p:cNvPr>
          <p:cNvPicPr>
            <a:picLocks noChangeAspect="1"/>
          </p:cNvPicPr>
          <p:nvPr/>
        </p:nvPicPr>
        <p:blipFill>
          <a:blip r:embed="rId2"/>
          <a:stretch>
            <a:fillRect/>
          </a:stretch>
        </p:blipFill>
        <p:spPr>
          <a:xfrm>
            <a:off x="9821333" y="0"/>
            <a:ext cx="2370667"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6" y="6202177"/>
            <a:ext cx="1142267" cy="323968"/>
          </a:xfrm>
        </p:spPr>
        <p:txBody>
          <a:bodyPr/>
          <a:lstStyle>
            <a:lvl1pPr>
              <a:defRPr>
                <a:solidFill>
                  <a:schemeClr val="accent4">
                    <a:alpha val="70000"/>
                  </a:schemeClr>
                </a:solidFill>
              </a:defRPr>
            </a:lvl1pPr>
          </a:lstStyle>
          <a:p>
            <a:fld id="{049DC8E1-D369-0F48-9062-BB068AFD07CE}" type="datetime1">
              <a:rPr lang="en-US" smtClean="0"/>
              <a:pPr/>
              <a:t>2/11/2021</a:t>
            </a:fld>
            <a:endParaRPr lang="en-US" dirty="0"/>
          </a:p>
        </p:txBody>
      </p:sp>
      <p:cxnSp>
        <p:nvCxnSpPr>
          <p:cNvPr id="22" name="Line 3">
            <a:extLst>
              <a:ext uri="{FF2B5EF4-FFF2-40B4-BE49-F238E27FC236}">
                <a16:creationId xmlns:a16="http://schemas.microsoft.com/office/drawing/2014/main" id="{6E05FCF8-5823-9D4D-B7F3-412E5BDD4E01}"/>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1862580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6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 Fact/Highlight">
    <p:bg>
      <p:bgPr>
        <a:solidFill>
          <a:schemeClr val="accent2"/>
        </a:solidFill>
        <a:effectLst/>
      </p:bgPr>
    </p:bg>
    <p:spTree>
      <p:nvGrpSpPr>
        <p:cNvPr id="1" name=""/>
        <p:cNvGrpSpPr/>
        <p:nvPr/>
      </p:nvGrpSpPr>
      <p:grpSpPr>
        <a:xfrm>
          <a:off x="0" y="0"/>
          <a:ext cx="0" cy="0"/>
          <a:chOff x="0" y="0"/>
          <a:chExt cx="0" cy="0"/>
        </a:xfrm>
      </p:grpSpPr>
      <p:sp>
        <p:nvSpPr>
          <p:cNvPr id="6" name="Gold Background">
            <a:extLst>
              <a:ext uri="{FF2B5EF4-FFF2-40B4-BE49-F238E27FC236}">
                <a16:creationId xmlns:a16="http://schemas.microsoft.com/office/drawing/2014/main" id="{5CCAEC11-865D-CB4B-88E8-5AF51FB37FBE}"/>
              </a:ext>
            </a:extLst>
          </p:cNvPr>
          <p:cNvSpPr/>
          <p:nvPr/>
        </p:nvSpPr>
        <p:spPr>
          <a:xfrm>
            <a:off x="1" y="0"/>
            <a:ext cx="12191999" cy="6852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Heading">
            <a:extLst>
              <a:ext uri="{FF2B5EF4-FFF2-40B4-BE49-F238E27FC236}">
                <a16:creationId xmlns:a16="http://schemas.microsoft.com/office/drawing/2014/main" id="{4D7D7E43-151C-6148-8D70-1135C4C4B705}"/>
              </a:ext>
            </a:extLst>
          </p:cNvPr>
          <p:cNvSpPr>
            <a:spLocks noGrp="1"/>
          </p:cNvSpPr>
          <p:nvPr>
            <p:ph type="ctrTitle" hasCustomPrompt="1"/>
          </p:nvPr>
        </p:nvSpPr>
        <p:spPr bwMode="blackWhite">
          <a:xfrm>
            <a:off x="2893545" y="1466567"/>
            <a:ext cx="6419331" cy="1210973"/>
          </a:xfrm>
          <a:prstGeom prst="rect">
            <a:avLst/>
          </a:prstGeom>
          <a:noFill/>
          <a:ln w="38100">
            <a:noFill/>
          </a:ln>
        </p:spPr>
        <p:txBody>
          <a:bodyPr wrap="square" lIns="0" tIns="0" rIns="0" bIns="0" anchor="t" anchorCtr="0">
            <a:spAutoFit/>
          </a:bodyPr>
          <a:lstStyle>
            <a:lvl1pPr algn="ctr">
              <a:defRPr sz="8600" b="0" i="0" cap="none" spc="0">
                <a:solidFill>
                  <a:schemeClr val="accent2"/>
                </a:solidFill>
                <a:latin typeface="United Sans Rg Md" pitchFamily="50" charset="0"/>
              </a:defRPr>
            </a:lvl1pPr>
          </a:lstStyle>
          <a:p>
            <a:r>
              <a:rPr lang="en-US" dirty="0"/>
              <a:t>123</a:t>
            </a:r>
          </a:p>
        </p:txBody>
      </p:sp>
      <p:sp>
        <p:nvSpPr>
          <p:cNvPr id="20" name="Black Bar">
            <a:extLst>
              <a:ext uri="{FF2B5EF4-FFF2-40B4-BE49-F238E27FC236}">
                <a16:creationId xmlns:a16="http://schemas.microsoft.com/office/drawing/2014/main" id="{EACB2F0C-1C3D-CD48-AD13-7B5AD683F7C7}"/>
              </a:ext>
            </a:extLst>
          </p:cNvPr>
          <p:cNvSpPr/>
          <p:nvPr/>
        </p:nvSpPr>
        <p:spPr>
          <a:xfrm>
            <a:off x="2648277" y="2744421"/>
            <a:ext cx="6905456" cy="440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Subhead">
            <a:extLst>
              <a:ext uri="{FF2B5EF4-FFF2-40B4-BE49-F238E27FC236}">
                <a16:creationId xmlns:a16="http://schemas.microsoft.com/office/drawing/2014/main" id="{0B79470A-88E7-9241-9D11-9A69D762338C}"/>
              </a:ext>
            </a:extLst>
          </p:cNvPr>
          <p:cNvSpPr>
            <a:spLocks noGrp="1"/>
          </p:cNvSpPr>
          <p:nvPr>
            <p:ph type="subTitle" idx="1" hasCustomPrompt="1"/>
          </p:nvPr>
        </p:nvSpPr>
        <p:spPr>
          <a:xfrm>
            <a:off x="2648276" y="2706475"/>
            <a:ext cx="6895463" cy="553998"/>
          </a:xfrm>
          <a:noFill/>
        </p:spPr>
        <p:txBody>
          <a:bodyPr wrap="square" lIns="0" tIns="0" rIns="0" bIns="0" anchor="t" anchorCtr="0">
            <a:spAutoFit/>
          </a:bodyPr>
          <a:lstStyle>
            <a:lvl1pPr marL="0" indent="0" algn="ctr">
              <a:buNone/>
              <a:defRPr sz="3600" b="1" i="0" spc="300">
                <a:solidFill>
                  <a:schemeClr val="accent4"/>
                </a:solidFill>
                <a:latin typeface="United Sans Cd Md" pitchFamily="50"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TOPIC OR TITLE</a:t>
            </a:r>
          </a:p>
        </p:txBody>
      </p:sp>
      <p:sp>
        <p:nvSpPr>
          <p:cNvPr id="23" name="Body Text">
            <a:extLst>
              <a:ext uri="{FF2B5EF4-FFF2-40B4-BE49-F238E27FC236}">
                <a16:creationId xmlns:a16="http://schemas.microsoft.com/office/drawing/2014/main" id="{BD416322-CF1A-F143-B2A9-844B608C50DA}"/>
              </a:ext>
            </a:extLst>
          </p:cNvPr>
          <p:cNvSpPr>
            <a:spLocks noGrp="1"/>
          </p:cNvSpPr>
          <p:nvPr>
            <p:ph type="body" sz="quarter" idx="14" hasCustomPrompt="1"/>
          </p:nvPr>
        </p:nvSpPr>
        <p:spPr>
          <a:xfrm>
            <a:off x="2875268" y="3540352"/>
            <a:ext cx="6678467" cy="1122744"/>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2400" b="0" i="0" normalizeH="0" baseline="0">
                <a:solidFill>
                  <a:schemeClr val="bg1"/>
                </a:solidFill>
                <a:latin typeface="Acumin Pro Medium" panose="020B0504020202020204" pitchFamily="34" charset="77"/>
              </a:defRPr>
            </a:lvl1pPr>
          </a:lstStyle>
          <a:p>
            <a:pPr lvl="0"/>
            <a:r>
              <a:rPr lang="en-US" dirty="0"/>
              <a:t>Fact or highlight. </a:t>
            </a:r>
            <a:r>
              <a:rPr lang="en-US" dirty="0" err="1"/>
              <a:t>Acumin</a:t>
            </a:r>
            <a:r>
              <a:rPr lang="en-US" dirty="0"/>
              <a:t> Pro Medium 24 pt. Keep it short with bite-size chunks of information.</a:t>
            </a:r>
          </a:p>
        </p:txBody>
      </p:sp>
      <p:pic>
        <p:nvPicPr>
          <p:cNvPr id="24" name="Gold Triangle">
            <a:extLst>
              <a:ext uri="{FF2B5EF4-FFF2-40B4-BE49-F238E27FC236}">
                <a16:creationId xmlns:a16="http://schemas.microsoft.com/office/drawing/2014/main" id="{4DC803D7-BDE8-2740-B36D-EB98236EB729}"/>
              </a:ext>
            </a:extLst>
          </p:cNvPr>
          <p:cNvPicPr>
            <a:picLocks noChangeAspect="1"/>
          </p:cNvPicPr>
          <p:nvPr/>
        </p:nvPicPr>
        <p:blipFill>
          <a:blip r:embed="rId2"/>
          <a:stretch>
            <a:fillRect/>
          </a:stretch>
        </p:blipFill>
        <p:spPr>
          <a:xfrm>
            <a:off x="9821333" y="0"/>
            <a:ext cx="2370667" cy="6858000"/>
          </a:xfrm>
          <a:prstGeom prst="rect">
            <a:avLst/>
          </a:prstGeom>
        </p:spPr>
      </p:pic>
      <p:sp>
        <p:nvSpPr>
          <p:cNvPr id="25" name="Date">
            <a:extLst>
              <a:ext uri="{FF2B5EF4-FFF2-40B4-BE49-F238E27FC236}">
                <a16:creationId xmlns:a16="http://schemas.microsoft.com/office/drawing/2014/main" id="{A7492D50-D618-9F40-B9F2-9B08441829B8}"/>
              </a:ext>
            </a:extLst>
          </p:cNvPr>
          <p:cNvSpPr>
            <a:spLocks noGrp="1"/>
          </p:cNvSpPr>
          <p:nvPr>
            <p:ph type="dt" sz="half" idx="10"/>
          </p:nvPr>
        </p:nvSpPr>
        <p:spPr>
          <a:xfrm>
            <a:off x="10154195" y="6202177"/>
            <a:ext cx="1020348" cy="323968"/>
          </a:xfrm>
        </p:spPr>
        <p:txBody>
          <a:bodyPr/>
          <a:lstStyle>
            <a:lvl1pPr>
              <a:defRPr>
                <a:solidFill>
                  <a:schemeClr val="accent4">
                    <a:alpha val="70000"/>
                  </a:schemeClr>
                </a:solidFill>
              </a:defRPr>
            </a:lvl1pPr>
          </a:lstStyle>
          <a:p>
            <a:fld id="{049DC8E1-D369-0F48-9062-BB068AFD07CE}" type="datetime1">
              <a:rPr lang="en-US" smtClean="0"/>
              <a:pPr/>
              <a:t>2/11/2021</a:t>
            </a:fld>
            <a:endParaRPr lang="en-US" dirty="0"/>
          </a:p>
        </p:txBody>
      </p:sp>
      <p:cxnSp>
        <p:nvCxnSpPr>
          <p:cNvPr id="27" name="Line">
            <a:extLst>
              <a:ext uri="{FF2B5EF4-FFF2-40B4-BE49-F238E27FC236}">
                <a16:creationId xmlns:a16="http://schemas.microsoft.com/office/drawing/2014/main" id="{8F96F97C-D2D6-7949-BDC5-C0B91FB918BD}"/>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Slide Number">
            <a:extLst>
              <a:ext uri="{FF2B5EF4-FFF2-40B4-BE49-F238E27FC236}">
                <a16:creationId xmlns:a16="http://schemas.microsoft.com/office/drawing/2014/main" id="{8E13B548-F076-CF46-A887-15D7D4869738}"/>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707393526"/>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orient="horz" pos="1008" userDrawn="1">
          <p15:clr>
            <a:srgbClr val="FBAE40"/>
          </p15:clr>
        </p15:guide>
        <p15:guide id="8" orient="horz" pos="14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ing Slide">
    <p:bg>
      <p:bgPr>
        <a:solidFill>
          <a:schemeClr val="accent2"/>
        </a:solidFill>
        <a:effectLst/>
      </p:bgPr>
    </p:bg>
    <p:spTree>
      <p:nvGrpSpPr>
        <p:cNvPr id="1" name=""/>
        <p:cNvGrpSpPr/>
        <p:nvPr/>
      </p:nvGrpSpPr>
      <p:grpSpPr>
        <a:xfrm>
          <a:off x="0" y="0"/>
          <a:ext cx="0" cy="0"/>
          <a:chOff x="0" y="0"/>
          <a:chExt cx="0" cy="0"/>
        </a:xfrm>
      </p:grpSpPr>
      <p:sp>
        <p:nvSpPr>
          <p:cNvPr id="17" name="Gold Background">
            <a:extLst>
              <a:ext uri="{FF2B5EF4-FFF2-40B4-BE49-F238E27FC236}">
                <a16:creationId xmlns:a16="http://schemas.microsoft.com/office/drawing/2014/main" id="{F59025A6-822F-2D44-9F31-61A4A63F5CD3}"/>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35351" y="1557666"/>
            <a:ext cx="7334529" cy="854080"/>
          </a:xfrm>
          <a:prstGeom prst="rect">
            <a:avLst/>
          </a:prstGeom>
          <a:noFill/>
          <a:ln w="38100">
            <a:noFill/>
          </a:ln>
        </p:spPr>
        <p:txBody>
          <a:bodyPr wrap="square" lIns="0" tIns="0" rIns="0" bIns="0" anchor="t" anchorCtr="0">
            <a:spAutoFit/>
          </a:bodyPr>
          <a:lstStyle>
            <a:lvl1pPr algn="l">
              <a:defRPr sz="6000" b="1" i="1" spc="0">
                <a:solidFill>
                  <a:schemeClr val="bg1"/>
                </a:solidFill>
                <a:latin typeface="Acumin Pro ExtraCondensed" panose="020B0508020202020204" pitchFamily="34" charset="77"/>
              </a:defRPr>
            </a:lvl1pPr>
          </a:lstStyle>
          <a:p>
            <a:r>
              <a:rPr lang="en-US" dirty="0"/>
              <a:t>Thank You</a:t>
            </a:r>
          </a:p>
        </p:txBody>
      </p:sp>
      <p:sp>
        <p:nvSpPr>
          <p:cNvPr id="16" name="Body Text">
            <a:extLst>
              <a:ext uri="{FF2B5EF4-FFF2-40B4-BE49-F238E27FC236}">
                <a16:creationId xmlns:a16="http://schemas.microsoft.com/office/drawing/2014/main" id="{900775FC-E9E4-FF46-A522-92CC39196093}"/>
              </a:ext>
            </a:extLst>
          </p:cNvPr>
          <p:cNvSpPr>
            <a:spLocks noGrp="1"/>
          </p:cNvSpPr>
          <p:nvPr>
            <p:ph type="body" sz="quarter" idx="14" hasCustomPrompt="1"/>
          </p:nvPr>
        </p:nvSpPr>
        <p:spPr>
          <a:xfrm>
            <a:off x="1959575" y="2578488"/>
            <a:ext cx="6487002" cy="1024867"/>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Acumin Pro" panose="020B0504020202020204" pitchFamily="34" charset="77"/>
              </a:defRPr>
            </a:lvl1pPr>
          </a:lstStyle>
          <a:p>
            <a:pPr lvl="0"/>
            <a:r>
              <a:rPr lang="en-US" dirty="0"/>
              <a:t>Conclusion, call to action or contact information. </a:t>
            </a:r>
            <a:r>
              <a:rPr lang="en-US" dirty="0" err="1"/>
              <a:t>Acumin</a:t>
            </a:r>
            <a:r>
              <a:rPr lang="en-US" dirty="0"/>
              <a:t> Pro Reg 18 pt. Keep it short with bite-size chunks of information.</a:t>
            </a:r>
          </a:p>
        </p:txBody>
      </p:sp>
      <p:pic>
        <p:nvPicPr>
          <p:cNvPr id="11" name="Black Triangle">
            <a:extLst>
              <a:ext uri="{FF2B5EF4-FFF2-40B4-BE49-F238E27FC236}">
                <a16:creationId xmlns:a16="http://schemas.microsoft.com/office/drawing/2014/main" id="{904FC13A-FC75-1849-92C4-9C25AD10CCBD}"/>
              </a:ext>
            </a:extLst>
          </p:cNvPr>
          <p:cNvPicPr>
            <a:picLocks noChangeAspect="1"/>
          </p:cNvPicPr>
          <p:nvPr userDrawn="1"/>
        </p:nvPicPr>
        <p:blipFill>
          <a:blip r:embed="rId2"/>
          <a:stretch>
            <a:fillRect/>
          </a:stretch>
        </p:blipFill>
        <p:spPr>
          <a:xfrm>
            <a:off x="9956800" y="0"/>
            <a:ext cx="2235200" cy="6858000"/>
          </a:xfrm>
          <a:prstGeom prst="rect">
            <a:avLst/>
          </a:prstGeom>
        </p:spPr>
      </p:pic>
      <p:sp>
        <p:nvSpPr>
          <p:cNvPr id="22" name="Date">
            <a:extLst>
              <a:ext uri="{FF2B5EF4-FFF2-40B4-BE49-F238E27FC236}">
                <a16:creationId xmlns:a16="http://schemas.microsoft.com/office/drawing/2014/main" id="{F8CD2E15-DFA2-0F4C-8839-A9AD4504A2B8}"/>
              </a:ext>
            </a:extLst>
          </p:cNvPr>
          <p:cNvSpPr>
            <a:spLocks noGrp="1"/>
          </p:cNvSpPr>
          <p:nvPr>
            <p:ph type="dt" sz="half" idx="10"/>
          </p:nvPr>
        </p:nvSpPr>
        <p:spPr>
          <a:xfrm>
            <a:off x="10084526" y="6202177"/>
            <a:ext cx="1090017" cy="323968"/>
          </a:xfrm>
        </p:spPr>
        <p:txBody>
          <a:bodyPr/>
          <a:lstStyle>
            <a:lvl1pPr>
              <a:defRPr>
                <a:solidFill>
                  <a:schemeClr val="accent4">
                    <a:alpha val="70000"/>
                  </a:schemeClr>
                </a:solidFill>
              </a:defRPr>
            </a:lvl1pPr>
          </a:lstStyle>
          <a:p>
            <a:fld id="{049DC8E1-D369-0F48-9062-BB068AFD07CE}" type="datetime1">
              <a:rPr lang="en-US" smtClean="0"/>
              <a:pPr/>
              <a:t>2/11/2021</a:t>
            </a:fld>
            <a:endParaRPr lang="en-US" dirty="0"/>
          </a:p>
        </p:txBody>
      </p:sp>
      <p:cxnSp>
        <p:nvCxnSpPr>
          <p:cNvPr id="25" name="Line">
            <a:extLst>
              <a:ext uri="{FF2B5EF4-FFF2-40B4-BE49-F238E27FC236}">
                <a16:creationId xmlns:a16="http://schemas.microsoft.com/office/drawing/2014/main" id="{A45DD0F1-B8FD-0047-817A-E2982F127A6A}"/>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Slide Number">
            <a:extLst>
              <a:ext uri="{FF2B5EF4-FFF2-40B4-BE49-F238E27FC236}">
                <a16:creationId xmlns:a16="http://schemas.microsoft.com/office/drawing/2014/main" id="{ACFC5D5C-1C9B-F148-A910-72ADDA93ABF0}"/>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69532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928" userDrawn="1">
          <p15:clr>
            <a:srgbClr val="FBAE40"/>
          </p15:clr>
        </p15:guide>
        <p15:guide id="8" pos="122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141394" y="964692"/>
            <a:ext cx="7917007"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141394" y="2638046"/>
            <a:ext cx="7917007" cy="31019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154195" y="6202177"/>
            <a:ext cx="1020348"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2/11/2021</a:t>
            </a:fld>
            <a:endParaRPr lang="en-US" dirty="0"/>
          </a:p>
        </p:txBody>
      </p:sp>
      <p:sp>
        <p:nvSpPr>
          <p:cNvPr id="5" name="Footer Placeholder 4"/>
          <p:cNvSpPr>
            <a:spLocks noGrp="1"/>
          </p:cNvSpPr>
          <p:nvPr>
            <p:ph type="ftr" sz="quarter" idx="3"/>
          </p:nvPr>
        </p:nvSpPr>
        <p:spPr>
          <a:xfrm>
            <a:off x="1137845" y="6219163"/>
            <a:ext cx="6075552"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1299112"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dirty="0"/>
          </a:p>
        </p:txBody>
      </p:sp>
      <p:cxnSp>
        <p:nvCxnSpPr>
          <p:cNvPr id="16" name="Straight Connector 15">
            <a:extLst>
              <a:ext uri="{FF2B5EF4-FFF2-40B4-BE49-F238E27FC236}">
                <a16:creationId xmlns:a16="http://schemas.microsoft.com/office/drawing/2014/main" id="{8DFF833F-712C-324A-8187-5455C581BDBA}"/>
              </a:ext>
            </a:extLst>
          </p:cNvPr>
          <p:cNvCxnSpPr>
            <a:cxnSpLocks/>
          </p:cNvCxnSpPr>
          <p:nvPr/>
        </p:nvCxnSpPr>
        <p:spPr>
          <a:xfrm>
            <a:off x="11200667" y="6270568"/>
            <a:ext cx="0" cy="16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5" r:id="rId1"/>
    <p:sldLayoutId id="2147483709" r:id="rId2"/>
    <p:sldLayoutId id="2147483720" r:id="rId3"/>
    <p:sldLayoutId id="2147483721" r:id="rId4"/>
    <p:sldLayoutId id="2147483722" r:id="rId5"/>
    <p:sldLayoutId id="2147483723" r:id="rId6"/>
    <p:sldLayoutId id="2147483724" r:id="rId7"/>
  </p:sldLayoutIdLst>
  <p:hf hdr="0" ft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056" userDrawn="1">
          <p15:clr>
            <a:srgbClr val="F26B43"/>
          </p15:clr>
        </p15:guide>
        <p15:guide id="4"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hyperlink" Target="https://download.ceris.purdue.edu/file/406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s://download.ceris.purdue.edu/file/406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mailto:clmusic@purcu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C6DAED2-C73D-2443-84E6-FD89A1066655}"/>
              </a:ext>
            </a:extLst>
          </p:cNvPr>
          <p:cNvSpPr>
            <a:spLocks noGrp="1"/>
          </p:cNvSpPr>
          <p:nvPr>
            <p:ph type="ctrTitle"/>
          </p:nvPr>
        </p:nvSpPr>
        <p:spPr>
          <a:xfrm>
            <a:off x="1713572" y="1114234"/>
            <a:ext cx="7731643" cy="1988686"/>
          </a:xfrm>
        </p:spPr>
        <p:txBody>
          <a:bodyPr/>
          <a:lstStyle/>
          <a:p>
            <a:pPr algn="r"/>
            <a:r>
              <a:rPr lang="en-US" sz="8000" dirty="0">
                <a:solidFill>
                  <a:schemeClr val="bg1">
                    <a:lumMod val="95000"/>
                    <a:lumOff val="5000"/>
                  </a:schemeClr>
                </a:solidFill>
              </a:rPr>
              <a:t>Online Work Plan &amp; SSF</a:t>
            </a:r>
            <a:br>
              <a:rPr lang="en-US" sz="8000" dirty="0">
                <a:solidFill>
                  <a:schemeClr val="bg1">
                    <a:lumMod val="95000"/>
                    <a:lumOff val="5000"/>
                  </a:schemeClr>
                </a:solidFill>
              </a:rPr>
            </a:br>
            <a:r>
              <a:rPr lang="en-US" sz="8000" dirty="0">
                <a:solidFill>
                  <a:schemeClr val="bg1">
                    <a:lumMod val="95000"/>
                    <a:lumOff val="5000"/>
                  </a:schemeClr>
                </a:solidFill>
              </a:rPr>
              <a:t>– 2021 PPA 7721</a:t>
            </a:r>
          </a:p>
        </p:txBody>
      </p:sp>
      <p:sp>
        <p:nvSpPr>
          <p:cNvPr id="3" name="Subtitle">
            <a:extLst>
              <a:ext uri="{FF2B5EF4-FFF2-40B4-BE49-F238E27FC236}">
                <a16:creationId xmlns:a16="http://schemas.microsoft.com/office/drawing/2014/main" id="{4021E30B-3F73-3D4B-B22E-DFCD13F0982C}"/>
              </a:ext>
            </a:extLst>
          </p:cNvPr>
          <p:cNvSpPr>
            <a:spLocks noGrp="1"/>
          </p:cNvSpPr>
          <p:nvPr>
            <p:ph type="subTitle" idx="1"/>
          </p:nvPr>
        </p:nvSpPr>
        <p:spPr>
          <a:xfrm>
            <a:off x="6158850" y="3415553"/>
            <a:ext cx="3286365" cy="1862048"/>
          </a:xfrm>
        </p:spPr>
        <p:txBody>
          <a:bodyPr/>
          <a:lstStyle/>
          <a:p>
            <a:pPr algn="r"/>
            <a:r>
              <a:rPr lang="en-US" sz="2400" i="1" dirty="0">
                <a:solidFill>
                  <a:schemeClr val="tx1">
                    <a:lumMod val="75000"/>
                    <a:lumOff val="25000"/>
                  </a:schemeClr>
                </a:solidFill>
              </a:rPr>
              <a:t>Cindy Music</a:t>
            </a:r>
          </a:p>
          <a:p>
            <a:pPr algn="r"/>
            <a:r>
              <a:rPr lang="en-US" sz="2400" i="1" dirty="0">
                <a:solidFill>
                  <a:schemeClr val="tx1">
                    <a:lumMod val="75000"/>
                    <a:lumOff val="25000"/>
                  </a:schemeClr>
                </a:solidFill>
              </a:rPr>
              <a:t>CAPSIS</a:t>
            </a:r>
          </a:p>
          <a:p>
            <a:pPr algn="r"/>
            <a:r>
              <a:rPr lang="en-US" sz="2400" i="1" dirty="0">
                <a:solidFill>
                  <a:schemeClr val="tx1">
                    <a:lumMod val="75000"/>
                    <a:lumOff val="25000"/>
                  </a:schemeClr>
                </a:solidFill>
              </a:rPr>
              <a:t>Purdue University</a:t>
            </a:r>
          </a:p>
          <a:p>
            <a:pPr algn="r"/>
            <a:r>
              <a:rPr lang="en-US" sz="2400" i="1" dirty="0">
                <a:solidFill>
                  <a:schemeClr val="tx1">
                    <a:lumMod val="75000"/>
                    <a:lumOff val="25000"/>
                  </a:schemeClr>
                </a:solidFill>
              </a:rPr>
              <a:t>February 3, 2021</a:t>
            </a:r>
          </a:p>
        </p:txBody>
      </p:sp>
      <p:sp>
        <p:nvSpPr>
          <p:cNvPr id="4" name="Date">
            <a:extLst>
              <a:ext uri="{FF2B5EF4-FFF2-40B4-BE49-F238E27FC236}">
                <a16:creationId xmlns:a16="http://schemas.microsoft.com/office/drawing/2014/main" id="{4EEC893F-2E6E-8648-8011-345CAE3441CC}"/>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a:extLst>
              <a:ext uri="{FF2B5EF4-FFF2-40B4-BE49-F238E27FC236}">
                <a16:creationId xmlns:a16="http://schemas.microsoft.com/office/drawing/2014/main" id="{BC6C36F4-D49A-904E-968D-C3A9784ABFE4}"/>
              </a:ext>
            </a:extLst>
          </p:cNvPr>
          <p:cNvSpPr>
            <a:spLocks noGrp="1"/>
          </p:cNvSpPr>
          <p:nvPr>
            <p:ph type="sldNum" sz="quarter" idx="12"/>
          </p:nvPr>
        </p:nvSpPr>
        <p:spPr>
          <a:xfrm>
            <a:off x="11213873" y="6181281"/>
            <a:ext cx="487680" cy="365760"/>
          </a:xfrm>
        </p:spPr>
        <p:txBody>
          <a:bodyPr/>
          <a:lstStyle/>
          <a:p>
            <a:fld id="{8A7A6979-0714-4377-B894-6BE4C2D6E202}" type="slidenum">
              <a:rPr lang="en-US" smtClean="0"/>
              <a:pPr/>
              <a:t>1</a:t>
            </a:fld>
            <a:endParaRPr lang="en-US" dirty="0"/>
          </a:p>
        </p:txBody>
      </p:sp>
      <p:pic>
        <p:nvPicPr>
          <p:cNvPr id="8" name="Picture 7">
            <a:extLst>
              <a:ext uri="{FF2B5EF4-FFF2-40B4-BE49-F238E27FC236}">
                <a16:creationId xmlns:a16="http://schemas.microsoft.com/office/drawing/2014/main" id="{9A189248-E5FE-4EA2-9B41-72F8ABA11329}"/>
              </a:ext>
            </a:extLst>
          </p:cNvPr>
          <p:cNvPicPr>
            <a:picLocks noChangeAspect="1"/>
          </p:cNvPicPr>
          <p:nvPr/>
        </p:nvPicPr>
        <p:blipFill>
          <a:blip r:embed="rId3"/>
          <a:stretch>
            <a:fillRect/>
          </a:stretch>
        </p:blipFill>
        <p:spPr>
          <a:xfrm>
            <a:off x="8096103" y="6202177"/>
            <a:ext cx="3917766" cy="430094"/>
          </a:xfrm>
          <a:prstGeom prst="rect">
            <a:avLst/>
          </a:prstGeom>
        </p:spPr>
      </p:pic>
    </p:spTree>
    <p:extLst>
      <p:ext uri="{BB962C8B-B14F-4D97-AF65-F5344CB8AC3E}">
        <p14:creationId xmlns:p14="http://schemas.microsoft.com/office/powerpoint/2010/main" val="2664743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1816549" y="326392"/>
            <a:ext cx="8004027" cy="664797"/>
          </a:xfrm>
        </p:spPr>
        <p:txBody>
          <a:bodyPr/>
          <a:lstStyle/>
          <a:p>
            <a:r>
              <a:rPr lang="en-US" sz="5400" dirty="0">
                <a:ln>
                  <a:solidFill>
                    <a:schemeClr val="tx1"/>
                  </a:solidFill>
                </a:ln>
                <a:solidFill>
                  <a:schemeClr val="bg1">
                    <a:lumMod val="95000"/>
                    <a:lumOff val="5000"/>
                  </a:schemeClr>
                </a:solidFill>
                <a:latin typeface="+mn-lt"/>
              </a:rPr>
              <a:t>Communication!!!</a:t>
            </a: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718758" y="1819017"/>
            <a:ext cx="9691611" cy="4696714"/>
          </a:xfrm>
        </p:spPr>
        <p:txBody>
          <a:bodyPr/>
          <a:lstStyle/>
          <a:p>
            <a:pPr marL="342900" indent="-342900">
              <a:buFont typeface="Wingdings" panose="05000000000000000000" pitchFamily="2" charset="2"/>
              <a:buChar char="Ø"/>
            </a:pPr>
            <a:r>
              <a:rPr lang="en-US" sz="3600" b="0" dirty="0">
                <a:ln>
                  <a:solidFill>
                    <a:schemeClr val="tx1"/>
                  </a:solidFill>
                </a:ln>
                <a:solidFill>
                  <a:schemeClr val="accent1"/>
                </a:solidFill>
                <a:latin typeface="+mn-lt"/>
              </a:rPr>
              <a:t>CAPS </a:t>
            </a:r>
          </a:p>
          <a:p>
            <a:pPr marL="342900" indent="-342900">
              <a:buFont typeface="Wingdings" panose="05000000000000000000" pitchFamily="2" charset="2"/>
              <a:buChar char="Ø"/>
            </a:pPr>
            <a:endParaRPr lang="en-US" sz="3600" b="0" dirty="0">
              <a:ln>
                <a:solidFill>
                  <a:schemeClr val="tx1"/>
                </a:solidFill>
              </a:ln>
              <a:solidFill>
                <a:schemeClr val="accent1"/>
              </a:solidFill>
              <a:latin typeface="+mn-lt"/>
            </a:endParaRPr>
          </a:p>
          <a:p>
            <a:pPr marL="342900" indent="-342900">
              <a:buFont typeface="Wingdings" panose="05000000000000000000" pitchFamily="2" charset="2"/>
              <a:buChar char="Ø"/>
            </a:pPr>
            <a:endParaRPr lang="en-US" sz="3600" b="0" dirty="0">
              <a:ln>
                <a:solidFill>
                  <a:schemeClr val="tx1"/>
                </a:solidFill>
              </a:ln>
              <a:solidFill>
                <a:schemeClr val="accent1"/>
              </a:solidFill>
              <a:latin typeface="+mn-lt"/>
            </a:endParaRPr>
          </a:p>
          <a:p>
            <a:pPr marL="342900" indent="-342900">
              <a:buFont typeface="Wingdings" panose="05000000000000000000" pitchFamily="2" charset="2"/>
              <a:buChar char="Ø"/>
            </a:pPr>
            <a:endParaRPr lang="en-US" sz="3600" b="0" dirty="0">
              <a:ln>
                <a:solidFill>
                  <a:schemeClr val="tx1"/>
                </a:solidFill>
              </a:ln>
              <a:solidFill>
                <a:schemeClr val="accent1"/>
              </a:solidFill>
              <a:latin typeface="+mn-lt"/>
            </a:endParaRPr>
          </a:p>
          <a:p>
            <a:endParaRPr lang="en-US" sz="3600" b="0" dirty="0">
              <a:ln>
                <a:solidFill>
                  <a:schemeClr val="tx1"/>
                </a:solidFill>
              </a:ln>
              <a:solidFill>
                <a:schemeClr val="accent1"/>
              </a:solidFill>
              <a:latin typeface="+mn-lt"/>
            </a:endParaRPr>
          </a:p>
          <a:p>
            <a:endParaRPr lang="en-US" sz="1200" b="0" dirty="0">
              <a:ln>
                <a:solidFill>
                  <a:schemeClr val="tx1"/>
                </a:solidFill>
              </a:ln>
              <a:solidFill>
                <a:schemeClr val="accent1"/>
              </a:solidFill>
              <a:latin typeface="+mn-lt"/>
            </a:endParaRPr>
          </a:p>
          <a:p>
            <a:pPr marL="342900" indent="-342900">
              <a:buFont typeface="Wingdings" panose="05000000000000000000" pitchFamily="2" charset="2"/>
              <a:buChar char="Ø"/>
            </a:pPr>
            <a:r>
              <a:rPr lang="en-US" sz="3600" b="0" dirty="0">
                <a:ln>
                  <a:solidFill>
                    <a:schemeClr val="tx1"/>
                  </a:solidFill>
                </a:ln>
                <a:solidFill>
                  <a:schemeClr val="accent1"/>
                </a:solidFill>
                <a:latin typeface="+mn-lt"/>
              </a:rPr>
              <a:t>Non-Traditional Cooperators</a:t>
            </a:r>
            <a:endParaRPr lang="en-US" sz="3600" b="0" dirty="0">
              <a:ln>
                <a:solidFill>
                  <a:schemeClr val="tx1"/>
                </a:solidFill>
              </a:ln>
              <a:solidFill>
                <a:schemeClr val="tx1">
                  <a:lumMod val="65000"/>
                  <a:lumOff val="35000"/>
                </a:schemeClr>
              </a:solidFill>
              <a:latin typeface="+mn-lt"/>
            </a:endParaRPr>
          </a:p>
          <a:p>
            <a:endParaRPr lang="en-US" sz="3600" b="0" dirty="0">
              <a:ln>
                <a:solidFill>
                  <a:schemeClr val="tx1"/>
                </a:solidFill>
              </a:ln>
              <a:solidFill>
                <a:schemeClr val="tx1">
                  <a:lumMod val="65000"/>
                  <a:lumOff val="35000"/>
                </a:schemeClr>
              </a:solidFill>
              <a:latin typeface="+mn-lt"/>
            </a:endParaRP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2</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pic>
        <p:nvPicPr>
          <p:cNvPr id="7" name="Picture 6">
            <a:extLst>
              <a:ext uri="{FF2B5EF4-FFF2-40B4-BE49-F238E27FC236}">
                <a16:creationId xmlns:a16="http://schemas.microsoft.com/office/drawing/2014/main" id="{EC0EA136-DCD2-4778-B32D-8DB945F83B84}"/>
              </a:ext>
            </a:extLst>
          </p:cNvPr>
          <p:cNvPicPr>
            <a:picLocks noChangeAspect="1"/>
          </p:cNvPicPr>
          <p:nvPr/>
        </p:nvPicPr>
        <p:blipFill>
          <a:blip r:embed="rId4"/>
          <a:stretch>
            <a:fillRect/>
          </a:stretch>
        </p:blipFill>
        <p:spPr>
          <a:xfrm>
            <a:off x="2888038" y="1890420"/>
            <a:ext cx="5353050" cy="3219450"/>
          </a:xfrm>
          <a:prstGeom prst="rect">
            <a:avLst/>
          </a:prstGeom>
          <a:ln w="19050">
            <a:solidFill>
              <a:schemeClr val="accent6"/>
            </a:solidFill>
          </a:ln>
        </p:spPr>
      </p:pic>
      <p:pic>
        <p:nvPicPr>
          <p:cNvPr id="11" name="Picture 10">
            <a:extLst>
              <a:ext uri="{FF2B5EF4-FFF2-40B4-BE49-F238E27FC236}">
                <a16:creationId xmlns:a16="http://schemas.microsoft.com/office/drawing/2014/main" id="{ED25DC57-E760-4C28-A300-ED99CD6E88B7}"/>
              </a:ext>
            </a:extLst>
          </p:cNvPr>
          <p:cNvPicPr>
            <a:picLocks noChangeAspect="1"/>
          </p:cNvPicPr>
          <p:nvPr/>
        </p:nvPicPr>
        <p:blipFill>
          <a:blip r:embed="rId5"/>
          <a:stretch>
            <a:fillRect/>
          </a:stretch>
        </p:blipFill>
        <p:spPr>
          <a:xfrm>
            <a:off x="1492705" y="2709570"/>
            <a:ext cx="276225" cy="2400300"/>
          </a:xfrm>
          <a:prstGeom prst="rect">
            <a:avLst/>
          </a:prstGeom>
          <a:ln w="19050">
            <a:solidFill>
              <a:schemeClr val="accent6"/>
            </a:solidFill>
          </a:ln>
        </p:spPr>
      </p:pic>
    </p:spTree>
    <p:extLst>
      <p:ext uri="{BB962C8B-B14F-4D97-AF65-F5344CB8AC3E}">
        <p14:creationId xmlns:p14="http://schemas.microsoft.com/office/powerpoint/2010/main" val="874483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1732553" y="864151"/>
            <a:ext cx="8320581" cy="664797"/>
          </a:xfrm>
        </p:spPr>
        <p:txBody>
          <a:bodyPr/>
          <a:lstStyle/>
          <a:p>
            <a:r>
              <a:rPr lang="en-US" sz="5400" dirty="0">
                <a:ln>
                  <a:solidFill>
                    <a:schemeClr val="tx1"/>
                  </a:solidFill>
                </a:ln>
                <a:solidFill>
                  <a:schemeClr val="bg1">
                    <a:lumMod val="95000"/>
                    <a:lumOff val="5000"/>
                  </a:schemeClr>
                </a:solidFill>
                <a:latin typeface="+mn-lt"/>
              </a:rPr>
              <a:t>Survey Summary Form</a:t>
            </a: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584695" y="2738063"/>
            <a:ext cx="3376591" cy="1477328"/>
          </a:xfrm>
        </p:spPr>
        <p:txBody>
          <a:bodyPr/>
          <a:lstStyle/>
          <a:p>
            <a:r>
              <a:rPr lang="en-US" sz="3200" dirty="0">
                <a:solidFill>
                  <a:schemeClr val="tx1"/>
                </a:solidFill>
                <a:latin typeface="+mn-lt"/>
                <a:cs typeface="Arial" panose="020B0604020202020204" pitchFamily="34" charset="0"/>
              </a:rPr>
              <a:t>SSC enters Survey Summary Form information</a:t>
            </a: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3</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sp>
        <p:nvSpPr>
          <p:cNvPr id="8" name="TextBox 7">
            <a:extLst>
              <a:ext uri="{FF2B5EF4-FFF2-40B4-BE49-F238E27FC236}">
                <a16:creationId xmlns:a16="http://schemas.microsoft.com/office/drawing/2014/main" id="{3A9A2D59-3985-46B7-B4D0-925EA9E551C6}"/>
              </a:ext>
            </a:extLst>
          </p:cNvPr>
          <p:cNvSpPr txBox="1"/>
          <p:nvPr/>
        </p:nvSpPr>
        <p:spPr>
          <a:xfrm>
            <a:off x="5320756" y="2221842"/>
            <a:ext cx="4833439" cy="1077218"/>
          </a:xfrm>
          <a:prstGeom prst="rect">
            <a:avLst/>
          </a:prstGeom>
          <a:noFill/>
        </p:spPr>
        <p:txBody>
          <a:bodyPr wrap="none" rtlCol="0">
            <a:spAutoFit/>
          </a:bodyPr>
          <a:lstStyle/>
          <a:p>
            <a:r>
              <a:rPr lang="en-US" sz="3200" b="1" dirty="0"/>
              <a:t>Survey Name generates </a:t>
            </a:r>
          </a:p>
          <a:p>
            <a:r>
              <a:rPr lang="en-US" sz="3200" b="1" dirty="0"/>
              <a:t>online workplan</a:t>
            </a:r>
          </a:p>
        </p:txBody>
      </p:sp>
      <p:sp>
        <p:nvSpPr>
          <p:cNvPr id="9" name="TextBox 8">
            <a:extLst>
              <a:ext uri="{FF2B5EF4-FFF2-40B4-BE49-F238E27FC236}">
                <a16:creationId xmlns:a16="http://schemas.microsoft.com/office/drawing/2014/main" id="{931B1910-EF05-41DE-844C-69941FF5F49C}"/>
              </a:ext>
            </a:extLst>
          </p:cNvPr>
          <p:cNvSpPr txBox="1"/>
          <p:nvPr/>
        </p:nvSpPr>
        <p:spPr>
          <a:xfrm>
            <a:off x="5424527" y="3599347"/>
            <a:ext cx="4439292" cy="2062103"/>
          </a:xfrm>
          <a:prstGeom prst="rect">
            <a:avLst/>
          </a:prstGeom>
          <a:noFill/>
        </p:spPr>
        <p:txBody>
          <a:bodyPr wrap="none" rtlCol="0">
            <a:spAutoFit/>
          </a:bodyPr>
          <a:lstStyle/>
          <a:p>
            <a:r>
              <a:rPr lang="en-US" sz="3200" b="1" dirty="0"/>
              <a:t>Targeted Pests </a:t>
            </a:r>
          </a:p>
          <a:p>
            <a:r>
              <a:rPr lang="en-US" sz="3200" b="1" dirty="0"/>
              <a:t>autofill Taxonomic Tab</a:t>
            </a:r>
          </a:p>
          <a:p>
            <a:r>
              <a:rPr lang="en-US" sz="3200" b="1" dirty="0"/>
              <a:t>&amp; pest portion of </a:t>
            </a:r>
          </a:p>
          <a:p>
            <a:r>
              <a:rPr lang="en-US" sz="3200" b="1" dirty="0"/>
              <a:t>Survey Summary Tab</a:t>
            </a:r>
          </a:p>
        </p:txBody>
      </p:sp>
      <p:sp>
        <p:nvSpPr>
          <p:cNvPr id="10" name="Arrow: Right 9">
            <a:extLst>
              <a:ext uri="{FF2B5EF4-FFF2-40B4-BE49-F238E27FC236}">
                <a16:creationId xmlns:a16="http://schemas.microsoft.com/office/drawing/2014/main" id="{0CDAC2B3-20FA-4C89-BA48-A2B69FA17FE9}"/>
              </a:ext>
            </a:extLst>
          </p:cNvPr>
          <p:cNvSpPr/>
          <p:nvPr/>
        </p:nvSpPr>
        <p:spPr>
          <a:xfrm>
            <a:off x="4215571" y="2502081"/>
            <a:ext cx="850900" cy="4719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
        <p:nvSpPr>
          <p:cNvPr id="12" name="Arrow: Right 11">
            <a:extLst>
              <a:ext uri="{FF2B5EF4-FFF2-40B4-BE49-F238E27FC236}">
                <a16:creationId xmlns:a16="http://schemas.microsoft.com/office/drawing/2014/main" id="{6D805D82-181D-4C09-AAE4-0E91F7E93EA5}"/>
              </a:ext>
            </a:extLst>
          </p:cNvPr>
          <p:cNvSpPr/>
          <p:nvPr/>
        </p:nvSpPr>
        <p:spPr>
          <a:xfrm>
            <a:off x="4215571" y="3979409"/>
            <a:ext cx="850900" cy="4719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extLst>
      <p:ext uri="{BB962C8B-B14F-4D97-AF65-F5344CB8AC3E}">
        <p14:creationId xmlns:p14="http://schemas.microsoft.com/office/powerpoint/2010/main" val="1697378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1833614" y="1032526"/>
            <a:ext cx="8320581" cy="664797"/>
          </a:xfrm>
        </p:spPr>
        <p:txBody>
          <a:bodyPr/>
          <a:lstStyle/>
          <a:p>
            <a:r>
              <a:rPr lang="en-US" sz="5400" dirty="0">
                <a:ln>
                  <a:solidFill>
                    <a:schemeClr val="tx1"/>
                  </a:solidFill>
                </a:ln>
                <a:solidFill>
                  <a:schemeClr val="bg1">
                    <a:lumMod val="95000"/>
                    <a:lumOff val="5000"/>
                  </a:schemeClr>
                </a:solidFill>
                <a:latin typeface="+mn-lt"/>
              </a:rPr>
              <a:t>Online workplan</a:t>
            </a: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3081361" y="2311735"/>
            <a:ext cx="4805339" cy="3282950"/>
          </a:xfrm>
        </p:spPr>
        <p:txBody>
          <a:bodyPr/>
          <a:lstStyle/>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Positives:</a:t>
            </a:r>
          </a:p>
          <a:p>
            <a:pPr marL="1028700" lvl="1" indent="-571500" algn="l">
              <a:buFont typeface="Wingdings" panose="05000000000000000000" pitchFamily="2" charset="2"/>
              <a:buChar char="Ø"/>
            </a:pPr>
            <a:r>
              <a:rPr lang="en-US" sz="3600" b="0" dirty="0">
                <a:ln>
                  <a:solidFill>
                    <a:schemeClr val="tx1"/>
                  </a:solidFill>
                </a:ln>
                <a:solidFill>
                  <a:schemeClr val="accent1"/>
                </a:solidFill>
                <a:latin typeface="+mn-lt"/>
              </a:rPr>
              <a:t>One time SSF</a:t>
            </a:r>
          </a:p>
          <a:p>
            <a:pPr marL="1028700" lvl="1" indent="-571500" algn="l">
              <a:buFont typeface="Wingdings" panose="05000000000000000000" pitchFamily="2" charset="2"/>
              <a:buChar char="Ø"/>
            </a:pPr>
            <a:r>
              <a:rPr lang="en-US" sz="3600" b="0" dirty="0">
                <a:ln>
                  <a:solidFill>
                    <a:schemeClr val="tx1"/>
                  </a:solidFill>
                </a:ln>
                <a:solidFill>
                  <a:schemeClr val="accent1"/>
                </a:solidFill>
                <a:latin typeface="+mn-lt"/>
              </a:rPr>
              <a:t>Archives</a:t>
            </a:r>
          </a:p>
          <a:p>
            <a:pPr marL="1028700" lvl="1" indent="-571500" algn="l">
              <a:buFont typeface="Wingdings" panose="05000000000000000000" pitchFamily="2" charset="2"/>
              <a:buChar char="Ø"/>
            </a:pPr>
            <a:r>
              <a:rPr lang="en-US" sz="3600" b="0" dirty="0">
                <a:ln>
                  <a:solidFill>
                    <a:schemeClr val="tx1"/>
                  </a:solidFill>
                </a:ln>
                <a:solidFill>
                  <a:schemeClr val="accent1"/>
                </a:solidFill>
                <a:latin typeface="+mn-lt"/>
              </a:rPr>
              <a:t>Copy and paste</a:t>
            </a:r>
          </a:p>
          <a:p>
            <a:pPr marL="571500" indent="-571500">
              <a:buFont typeface="Wingdings" panose="05000000000000000000" pitchFamily="2" charset="2"/>
              <a:buChar char="Ø"/>
            </a:pPr>
            <a:endParaRPr lang="en-US" sz="3600" b="0" dirty="0">
              <a:ln>
                <a:solidFill>
                  <a:schemeClr val="tx1"/>
                </a:solidFill>
              </a:ln>
              <a:solidFill>
                <a:schemeClr val="accent1"/>
              </a:solidFill>
              <a:latin typeface="+mn-lt"/>
            </a:endParaRP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4</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spTree>
    <p:extLst>
      <p:ext uri="{BB962C8B-B14F-4D97-AF65-F5344CB8AC3E}">
        <p14:creationId xmlns:p14="http://schemas.microsoft.com/office/powerpoint/2010/main" val="357304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1428108" y="1256720"/>
            <a:ext cx="8320581" cy="664797"/>
          </a:xfrm>
        </p:spPr>
        <p:txBody>
          <a:bodyPr/>
          <a:lstStyle/>
          <a:p>
            <a:r>
              <a:rPr lang="en-US" sz="5400" dirty="0">
                <a:ln>
                  <a:solidFill>
                    <a:schemeClr val="tx1"/>
                  </a:solidFill>
                </a:ln>
                <a:solidFill>
                  <a:schemeClr val="bg1">
                    <a:lumMod val="95000"/>
                    <a:lumOff val="5000"/>
                  </a:schemeClr>
                </a:solidFill>
                <a:latin typeface="+mn-lt"/>
              </a:rPr>
              <a:t>Contact information</a:t>
            </a: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1428108" y="2475623"/>
            <a:ext cx="8180257" cy="3154710"/>
          </a:xfrm>
        </p:spPr>
        <p:txBody>
          <a:bodyPr/>
          <a:lstStyle/>
          <a:p>
            <a:pPr marL="914400" lvl="1" indent="-457200" algn="l">
              <a:buFont typeface="Wingdings" panose="05000000000000000000" pitchFamily="2" charset="2"/>
              <a:buChar char="Ø"/>
            </a:pPr>
            <a:r>
              <a:rPr lang="en-US" sz="3600" dirty="0">
                <a:ln>
                  <a:solidFill>
                    <a:schemeClr val="tx1"/>
                  </a:solidFill>
                </a:ln>
                <a:solidFill>
                  <a:schemeClr val="accent1"/>
                </a:solidFill>
              </a:rPr>
              <a:t>Auto-fill of state, project/survey name</a:t>
            </a:r>
          </a:p>
          <a:p>
            <a:pPr marL="914400" lvl="1" indent="-457200" algn="l">
              <a:buFont typeface="Wingdings" panose="05000000000000000000" pitchFamily="2" charset="2"/>
              <a:buChar char="Ø"/>
            </a:pPr>
            <a:r>
              <a:rPr lang="en-US" sz="3600" dirty="0">
                <a:ln>
                  <a:solidFill>
                    <a:schemeClr val="tx1"/>
                  </a:solidFill>
                </a:ln>
                <a:solidFill>
                  <a:schemeClr val="accent1"/>
                </a:solidFill>
              </a:rPr>
              <a:t>Cooperator, Coordinator, etc.</a:t>
            </a:r>
          </a:p>
          <a:p>
            <a:pPr marL="914400" lvl="1" indent="-457200" algn="l">
              <a:buFont typeface="Wingdings" panose="05000000000000000000" pitchFamily="2" charset="2"/>
              <a:buChar char="Ø"/>
            </a:pPr>
            <a:r>
              <a:rPr lang="en-US" sz="3600" b="0" dirty="0">
                <a:ln>
                  <a:solidFill>
                    <a:schemeClr val="tx1"/>
                  </a:solidFill>
                </a:ln>
                <a:solidFill>
                  <a:schemeClr val="accent1"/>
                </a:solidFill>
                <a:latin typeface="+mn-lt"/>
              </a:rPr>
              <a:t>Toggle function</a:t>
            </a:r>
            <a:endParaRPr lang="en-US" sz="3300" b="0" dirty="0">
              <a:ln>
                <a:solidFill>
                  <a:schemeClr val="tx1"/>
                </a:solidFill>
              </a:ln>
              <a:solidFill>
                <a:schemeClr val="accent1"/>
              </a:solidFill>
              <a:latin typeface="+mn-lt"/>
            </a:endParaRPr>
          </a:p>
          <a:p>
            <a:pPr marL="571500" indent="-571500">
              <a:buFont typeface="Wingdings" panose="05000000000000000000" pitchFamily="2" charset="2"/>
              <a:buChar char="Ø"/>
            </a:pPr>
            <a:endParaRPr lang="en-US" sz="3600" b="0" dirty="0">
              <a:ln>
                <a:solidFill>
                  <a:schemeClr val="tx1"/>
                </a:solidFill>
              </a:ln>
              <a:solidFill>
                <a:schemeClr val="accent1"/>
              </a:solidFill>
              <a:latin typeface="+mn-lt"/>
            </a:endParaRP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5</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spTree>
    <p:extLst>
      <p:ext uri="{BB962C8B-B14F-4D97-AF65-F5344CB8AC3E}">
        <p14:creationId xmlns:p14="http://schemas.microsoft.com/office/powerpoint/2010/main" val="3897119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861238" y="766779"/>
            <a:ext cx="10469524" cy="671971"/>
          </a:xfrm>
        </p:spPr>
        <p:txBody>
          <a:bodyPr/>
          <a:lstStyle/>
          <a:p>
            <a:r>
              <a:rPr lang="en-US" sz="5400" dirty="0">
                <a:ln>
                  <a:solidFill>
                    <a:schemeClr val="tx1"/>
                  </a:solidFill>
                </a:ln>
                <a:solidFill>
                  <a:schemeClr val="bg1">
                    <a:lumMod val="95000"/>
                    <a:lumOff val="5000"/>
                  </a:schemeClr>
                </a:solidFill>
                <a:latin typeface="+mn-lt"/>
              </a:rPr>
              <a:t>online workplan- </a:t>
            </a:r>
            <a:r>
              <a:rPr lang="en-US" sz="5400" cap="none" dirty="0">
                <a:ln>
                  <a:solidFill>
                    <a:schemeClr val="tx1"/>
                  </a:solidFill>
                </a:ln>
                <a:solidFill>
                  <a:schemeClr val="bg1">
                    <a:lumMod val="95000"/>
                    <a:lumOff val="5000"/>
                  </a:schemeClr>
                </a:solidFill>
                <a:latin typeface="+mn-lt"/>
              </a:rPr>
              <a:t>overview</a:t>
            </a:r>
            <a:endParaRPr lang="en-US" sz="5400" dirty="0">
              <a:ln>
                <a:solidFill>
                  <a:schemeClr val="tx1"/>
                </a:solidFill>
              </a:ln>
              <a:solidFill>
                <a:schemeClr val="bg1">
                  <a:lumMod val="95000"/>
                  <a:lumOff val="5000"/>
                </a:schemeClr>
              </a:solidFill>
              <a:latin typeface="+mn-lt"/>
            </a:endParaRP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2950691" y="2002692"/>
            <a:ext cx="6290617" cy="3282950"/>
          </a:xfrm>
        </p:spPr>
        <p:txBody>
          <a:bodyPr/>
          <a:lstStyle/>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Workplan template used</a:t>
            </a:r>
          </a:p>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Eight tabbed sections</a:t>
            </a:r>
          </a:p>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Red dialog</a:t>
            </a:r>
          </a:p>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Dialog boxes </a:t>
            </a:r>
          </a:p>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Financial</a:t>
            </a: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6</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spTree>
    <p:extLst>
      <p:ext uri="{BB962C8B-B14F-4D97-AF65-F5344CB8AC3E}">
        <p14:creationId xmlns:p14="http://schemas.microsoft.com/office/powerpoint/2010/main" val="168322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1748303" y="459605"/>
            <a:ext cx="7052975" cy="664797"/>
          </a:xfrm>
        </p:spPr>
        <p:txBody>
          <a:bodyPr/>
          <a:lstStyle/>
          <a:p>
            <a:r>
              <a:rPr lang="en-US" sz="5400" dirty="0">
                <a:ln>
                  <a:solidFill>
                    <a:schemeClr val="tx1"/>
                  </a:solidFill>
                </a:ln>
                <a:solidFill>
                  <a:schemeClr val="bg1">
                    <a:lumMod val="95000"/>
                    <a:lumOff val="5000"/>
                  </a:schemeClr>
                </a:solidFill>
                <a:latin typeface="+mn-lt"/>
              </a:rPr>
              <a:t>online workplan</a:t>
            </a:r>
          </a:p>
        </p:txBody>
      </p:sp>
      <p:pic>
        <p:nvPicPr>
          <p:cNvPr id="7" name="Picture 6">
            <a:extLst>
              <a:ext uri="{FF2B5EF4-FFF2-40B4-BE49-F238E27FC236}">
                <a16:creationId xmlns:a16="http://schemas.microsoft.com/office/drawing/2014/main" id="{C359C497-1B91-4946-AC6D-2AAE8CE5BFEF}"/>
              </a:ext>
            </a:extLst>
          </p:cNvPr>
          <p:cNvPicPr>
            <a:picLocks noChangeAspect="1"/>
          </p:cNvPicPr>
          <p:nvPr/>
        </p:nvPicPr>
        <p:blipFill>
          <a:blip r:embed="rId3"/>
          <a:stretch>
            <a:fillRect/>
          </a:stretch>
        </p:blipFill>
        <p:spPr>
          <a:xfrm>
            <a:off x="1443683" y="1454793"/>
            <a:ext cx="7662217" cy="4499939"/>
          </a:xfrm>
          <a:prstGeom prst="rect">
            <a:avLst/>
          </a:prstGeom>
          <a:ln w="19050">
            <a:solidFill>
              <a:schemeClr val="accent6"/>
            </a:solidFill>
          </a:ln>
        </p:spPr>
      </p:pic>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7</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4"/>
          <a:stretch>
            <a:fillRect/>
          </a:stretch>
        </p:blipFill>
        <p:spPr>
          <a:xfrm>
            <a:off x="8094251" y="6202177"/>
            <a:ext cx="3917766" cy="430094"/>
          </a:xfrm>
          <a:prstGeom prst="rect">
            <a:avLst/>
          </a:prstGeom>
        </p:spPr>
      </p:pic>
    </p:spTree>
    <p:extLst>
      <p:ext uri="{BB962C8B-B14F-4D97-AF65-F5344CB8AC3E}">
        <p14:creationId xmlns:p14="http://schemas.microsoft.com/office/powerpoint/2010/main" val="3434342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363825" y="499881"/>
            <a:ext cx="10769130" cy="706805"/>
          </a:xfrm>
        </p:spPr>
        <p:txBody>
          <a:bodyPr/>
          <a:lstStyle/>
          <a:p>
            <a:r>
              <a:rPr lang="en-US" sz="5400" dirty="0">
                <a:ln>
                  <a:solidFill>
                    <a:schemeClr val="tx1"/>
                  </a:solidFill>
                </a:ln>
                <a:solidFill>
                  <a:schemeClr val="bg1">
                    <a:lumMod val="95000"/>
                    <a:lumOff val="5000"/>
                  </a:schemeClr>
                </a:solidFill>
                <a:latin typeface="+mn-lt"/>
              </a:rPr>
              <a:t>online workplan - financial</a:t>
            </a: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394526" y="2468195"/>
            <a:ext cx="3262698" cy="1236236"/>
          </a:xfrm>
        </p:spPr>
        <p:txBody>
          <a:bodyPr/>
          <a:lstStyle/>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Helpful </a:t>
            </a:r>
          </a:p>
          <a:p>
            <a:r>
              <a:rPr lang="en-US" sz="3600" b="0" dirty="0">
                <a:ln>
                  <a:solidFill>
                    <a:schemeClr val="tx1"/>
                  </a:solidFill>
                </a:ln>
                <a:solidFill>
                  <a:schemeClr val="accent1"/>
                </a:solidFill>
                <a:latin typeface="+mn-lt"/>
              </a:rPr>
              <a:t>       Hints</a:t>
            </a: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8</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pic>
        <p:nvPicPr>
          <p:cNvPr id="9" name="Picture 8">
            <a:extLst>
              <a:ext uri="{FF2B5EF4-FFF2-40B4-BE49-F238E27FC236}">
                <a16:creationId xmlns:a16="http://schemas.microsoft.com/office/drawing/2014/main" id="{50D1A64B-D2BA-4FFF-8CC6-99A54BF6BC4E}"/>
              </a:ext>
            </a:extLst>
          </p:cNvPr>
          <p:cNvPicPr>
            <a:picLocks noChangeAspect="1"/>
          </p:cNvPicPr>
          <p:nvPr/>
        </p:nvPicPr>
        <p:blipFill>
          <a:blip r:embed="rId4"/>
          <a:stretch>
            <a:fillRect/>
          </a:stretch>
        </p:blipFill>
        <p:spPr>
          <a:xfrm>
            <a:off x="3332325" y="1185306"/>
            <a:ext cx="6976444" cy="4902366"/>
          </a:xfrm>
          <a:prstGeom prst="rect">
            <a:avLst/>
          </a:prstGeom>
          <a:ln w="19050">
            <a:solidFill>
              <a:schemeClr val="accent6"/>
            </a:solidFill>
          </a:ln>
        </p:spPr>
      </p:pic>
    </p:spTree>
    <p:extLst>
      <p:ext uri="{BB962C8B-B14F-4D97-AF65-F5344CB8AC3E}">
        <p14:creationId xmlns:p14="http://schemas.microsoft.com/office/powerpoint/2010/main" val="4042643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1143235" y="676365"/>
            <a:ext cx="7048265" cy="1329595"/>
          </a:xfrm>
        </p:spPr>
        <p:txBody>
          <a:bodyPr/>
          <a:lstStyle/>
          <a:p>
            <a:r>
              <a:rPr lang="en-US" sz="5400" dirty="0">
                <a:ln>
                  <a:solidFill>
                    <a:schemeClr val="tx1"/>
                  </a:solidFill>
                </a:ln>
                <a:solidFill>
                  <a:schemeClr val="bg1">
                    <a:lumMod val="95000"/>
                    <a:lumOff val="5000"/>
                  </a:schemeClr>
                </a:solidFill>
                <a:latin typeface="+mn-lt"/>
              </a:rPr>
              <a:t>online workplan </a:t>
            </a:r>
            <a:br>
              <a:rPr lang="en-US" sz="5400" dirty="0">
                <a:ln>
                  <a:solidFill>
                    <a:schemeClr val="tx1"/>
                  </a:solidFill>
                </a:ln>
                <a:solidFill>
                  <a:schemeClr val="bg1">
                    <a:lumMod val="95000"/>
                    <a:lumOff val="5000"/>
                  </a:schemeClr>
                </a:solidFill>
                <a:latin typeface="+mn-lt"/>
              </a:rPr>
            </a:br>
            <a:r>
              <a:rPr lang="en-US" sz="5400" dirty="0">
                <a:ln>
                  <a:solidFill>
                    <a:schemeClr val="tx1"/>
                  </a:solidFill>
                </a:ln>
                <a:solidFill>
                  <a:schemeClr val="bg1">
                    <a:lumMod val="95000"/>
                    <a:lumOff val="5000"/>
                  </a:schemeClr>
                </a:solidFill>
                <a:latin typeface="+mn-lt"/>
              </a:rPr>
              <a:t>- </a:t>
            </a:r>
            <a:r>
              <a:rPr lang="en-US" sz="5400" cap="none" dirty="0">
                <a:ln>
                  <a:solidFill>
                    <a:schemeClr val="tx1"/>
                  </a:solidFill>
                </a:ln>
                <a:solidFill>
                  <a:schemeClr val="bg1">
                    <a:lumMod val="95000"/>
                    <a:lumOff val="5000"/>
                  </a:schemeClr>
                </a:solidFill>
                <a:latin typeface="+mn-lt"/>
              </a:rPr>
              <a:t>exporting</a:t>
            </a:r>
            <a:endParaRPr lang="en-US" sz="5400" dirty="0">
              <a:ln>
                <a:solidFill>
                  <a:schemeClr val="tx1"/>
                </a:solidFill>
              </a:ln>
              <a:solidFill>
                <a:schemeClr val="bg1">
                  <a:lumMod val="95000"/>
                  <a:lumOff val="5000"/>
                </a:schemeClr>
              </a:solidFill>
              <a:latin typeface="+mn-lt"/>
            </a:endParaRP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1664413" y="2300205"/>
            <a:ext cx="8629482" cy="3154710"/>
          </a:xfrm>
        </p:spPr>
        <p:txBody>
          <a:bodyPr/>
          <a:lstStyle/>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Export a word document</a:t>
            </a:r>
          </a:p>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Review and edit</a:t>
            </a:r>
          </a:p>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Final document</a:t>
            </a:r>
          </a:p>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Follow guidelines in </a:t>
            </a:r>
            <a:r>
              <a:rPr lang="en-US" sz="3600" b="0" dirty="0">
                <a:hlinkClick r:id="rId3"/>
              </a:rPr>
              <a:t>Work Plan Process for Goal 1 Surveys</a:t>
            </a:r>
            <a:r>
              <a:rPr lang="en-US" sz="3600" b="0" dirty="0"/>
              <a:t> </a:t>
            </a:r>
            <a:r>
              <a:rPr lang="en-US" sz="3600" b="0" dirty="0">
                <a:ln>
                  <a:solidFill>
                    <a:schemeClr val="tx1"/>
                  </a:solidFill>
                </a:ln>
                <a:solidFill>
                  <a:schemeClr val="accent1"/>
                </a:solidFill>
              </a:rPr>
              <a:t>for submission</a:t>
            </a:r>
            <a:endParaRPr lang="en-US" sz="3600" b="0" dirty="0">
              <a:ln>
                <a:solidFill>
                  <a:schemeClr val="tx1"/>
                </a:solidFill>
              </a:ln>
              <a:solidFill>
                <a:schemeClr val="accent1"/>
              </a:solidFill>
              <a:latin typeface="+mn-lt"/>
            </a:endParaRP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9</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4"/>
          <a:stretch>
            <a:fillRect/>
          </a:stretch>
        </p:blipFill>
        <p:spPr>
          <a:xfrm>
            <a:off x="8094251" y="6202177"/>
            <a:ext cx="3917766" cy="430094"/>
          </a:xfrm>
          <a:prstGeom prst="rect">
            <a:avLst/>
          </a:prstGeom>
        </p:spPr>
      </p:pic>
    </p:spTree>
    <p:extLst>
      <p:ext uri="{BB962C8B-B14F-4D97-AF65-F5344CB8AC3E}">
        <p14:creationId xmlns:p14="http://schemas.microsoft.com/office/powerpoint/2010/main" val="1562433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444332" y="519239"/>
            <a:ext cx="7048265" cy="1329595"/>
          </a:xfrm>
        </p:spPr>
        <p:txBody>
          <a:bodyPr/>
          <a:lstStyle/>
          <a:p>
            <a:r>
              <a:rPr lang="en-US" sz="5400" dirty="0">
                <a:ln>
                  <a:solidFill>
                    <a:schemeClr val="tx1"/>
                  </a:solidFill>
                </a:ln>
                <a:solidFill>
                  <a:schemeClr val="bg1">
                    <a:lumMod val="95000"/>
                    <a:lumOff val="5000"/>
                  </a:schemeClr>
                </a:solidFill>
                <a:latin typeface="+mn-lt"/>
              </a:rPr>
              <a:t>online workplan </a:t>
            </a:r>
            <a:br>
              <a:rPr lang="en-US" sz="5400" dirty="0">
                <a:ln>
                  <a:solidFill>
                    <a:schemeClr val="tx1"/>
                  </a:solidFill>
                </a:ln>
                <a:solidFill>
                  <a:schemeClr val="bg1">
                    <a:lumMod val="95000"/>
                    <a:lumOff val="5000"/>
                  </a:schemeClr>
                </a:solidFill>
                <a:latin typeface="+mn-lt"/>
              </a:rPr>
            </a:br>
            <a:r>
              <a:rPr lang="en-US" sz="5400" dirty="0">
                <a:ln>
                  <a:solidFill>
                    <a:schemeClr val="tx1"/>
                  </a:solidFill>
                </a:ln>
                <a:solidFill>
                  <a:schemeClr val="bg1">
                    <a:lumMod val="95000"/>
                    <a:lumOff val="5000"/>
                  </a:schemeClr>
                </a:solidFill>
                <a:latin typeface="+mn-lt"/>
              </a:rPr>
              <a:t>- </a:t>
            </a:r>
            <a:r>
              <a:rPr lang="en-US" sz="5400" cap="none" dirty="0">
                <a:ln>
                  <a:solidFill>
                    <a:schemeClr val="tx1"/>
                  </a:solidFill>
                </a:ln>
                <a:solidFill>
                  <a:schemeClr val="bg1">
                    <a:lumMod val="95000"/>
                    <a:lumOff val="5000"/>
                  </a:schemeClr>
                </a:solidFill>
                <a:latin typeface="+mn-lt"/>
              </a:rPr>
              <a:t>exporting</a:t>
            </a:r>
            <a:endParaRPr lang="en-US" sz="5400" dirty="0">
              <a:ln>
                <a:solidFill>
                  <a:schemeClr val="tx1"/>
                </a:solidFill>
              </a:ln>
              <a:solidFill>
                <a:schemeClr val="bg1">
                  <a:lumMod val="95000"/>
                  <a:lumOff val="5000"/>
                </a:schemeClr>
              </a:solidFill>
              <a:latin typeface="+mn-lt"/>
            </a:endParaRP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1781259" y="1883935"/>
            <a:ext cx="8629482" cy="553998"/>
          </a:xfrm>
        </p:spPr>
        <p:txBody>
          <a:bodyPr/>
          <a:lstStyle/>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Export a word doc</a:t>
            </a: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10</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pic>
        <p:nvPicPr>
          <p:cNvPr id="7" name="Picture 6">
            <a:extLst>
              <a:ext uri="{FF2B5EF4-FFF2-40B4-BE49-F238E27FC236}">
                <a16:creationId xmlns:a16="http://schemas.microsoft.com/office/drawing/2014/main" id="{5E9C8F74-95B9-4DA3-B0BA-8D2BE3D910ED}"/>
              </a:ext>
            </a:extLst>
          </p:cNvPr>
          <p:cNvPicPr>
            <a:picLocks noChangeAspect="1"/>
          </p:cNvPicPr>
          <p:nvPr/>
        </p:nvPicPr>
        <p:blipFill>
          <a:blip r:embed="rId4"/>
          <a:stretch>
            <a:fillRect/>
          </a:stretch>
        </p:blipFill>
        <p:spPr>
          <a:xfrm>
            <a:off x="661484" y="2634130"/>
            <a:ext cx="9391650" cy="3371850"/>
          </a:xfrm>
          <a:prstGeom prst="rect">
            <a:avLst/>
          </a:prstGeom>
        </p:spPr>
      </p:pic>
    </p:spTree>
    <p:extLst>
      <p:ext uri="{BB962C8B-B14F-4D97-AF65-F5344CB8AC3E}">
        <p14:creationId xmlns:p14="http://schemas.microsoft.com/office/powerpoint/2010/main" val="463995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444735" y="255232"/>
            <a:ext cx="7048265" cy="1329595"/>
          </a:xfrm>
        </p:spPr>
        <p:txBody>
          <a:bodyPr/>
          <a:lstStyle/>
          <a:p>
            <a:r>
              <a:rPr lang="en-US" sz="5400" dirty="0">
                <a:ln>
                  <a:solidFill>
                    <a:schemeClr val="tx1"/>
                  </a:solidFill>
                </a:ln>
                <a:solidFill>
                  <a:schemeClr val="bg1">
                    <a:lumMod val="95000"/>
                    <a:lumOff val="5000"/>
                  </a:schemeClr>
                </a:solidFill>
                <a:latin typeface="+mn-lt"/>
              </a:rPr>
              <a:t>online workplan </a:t>
            </a:r>
            <a:br>
              <a:rPr lang="en-US" sz="5400" dirty="0">
                <a:ln>
                  <a:solidFill>
                    <a:schemeClr val="tx1"/>
                  </a:solidFill>
                </a:ln>
                <a:solidFill>
                  <a:schemeClr val="bg1">
                    <a:lumMod val="95000"/>
                    <a:lumOff val="5000"/>
                  </a:schemeClr>
                </a:solidFill>
                <a:latin typeface="+mn-lt"/>
              </a:rPr>
            </a:br>
            <a:r>
              <a:rPr lang="en-US" sz="5400" dirty="0">
                <a:ln>
                  <a:solidFill>
                    <a:schemeClr val="tx1"/>
                  </a:solidFill>
                </a:ln>
                <a:solidFill>
                  <a:schemeClr val="bg1">
                    <a:lumMod val="95000"/>
                    <a:lumOff val="5000"/>
                  </a:schemeClr>
                </a:solidFill>
                <a:latin typeface="+mn-lt"/>
              </a:rPr>
              <a:t>- </a:t>
            </a:r>
            <a:r>
              <a:rPr lang="en-US" sz="5400" cap="none" dirty="0">
                <a:ln>
                  <a:solidFill>
                    <a:schemeClr val="tx1"/>
                  </a:solidFill>
                </a:ln>
                <a:solidFill>
                  <a:schemeClr val="bg1">
                    <a:lumMod val="95000"/>
                    <a:lumOff val="5000"/>
                  </a:schemeClr>
                </a:solidFill>
                <a:latin typeface="+mn-lt"/>
              </a:rPr>
              <a:t>exporting</a:t>
            </a:r>
            <a:endParaRPr lang="en-US" sz="5400" dirty="0">
              <a:ln>
                <a:solidFill>
                  <a:schemeClr val="tx1"/>
                </a:solidFill>
              </a:ln>
              <a:solidFill>
                <a:schemeClr val="bg1">
                  <a:lumMod val="95000"/>
                  <a:lumOff val="5000"/>
                </a:schemeClr>
              </a:solidFill>
              <a:latin typeface="+mn-lt"/>
            </a:endParaRP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572213" y="1638766"/>
            <a:ext cx="8629482" cy="553998"/>
          </a:xfrm>
        </p:spPr>
        <p:txBody>
          <a:bodyPr/>
          <a:lstStyle/>
          <a:p>
            <a:pPr marL="571500" indent="-571500">
              <a:buFont typeface="Wingdings" panose="05000000000000000000" pitchFamily="2" charset="2"/>
              <a:buChar char="Ø"/>
            </a:pPr>
            <a:r>
              <a:rPr lang="en-US" sz="3600" b="0" dirty="0">
                <a:ln>
                  <a:solidFill>
                    <a:schemeClr val="tx1"/>
                  </a:solidFill>
                </a:ln>
                <a:solidFill>
                  <a:schemeClr val="accent1"/>
                </a:solidFill>
                <a:latin typeface="+mn-lt"/>
              </a:rPr>
              <a:t>Final document</a:t>
            </a: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11</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3"/>
          <a:stretch>
            <a:fillRect/>
          </a:stretch>
        </p:blipFill>
        <p:spPr>
          <a:xfrm>
            <a:off x="8094251" y="6202177"/>
            <a:ext cx="3917766" cy="430094"/>
          </a:xfrm>
          <a:prstGeom prst="rect">
            <a:avLst/>
          </a:prstGeom>
        </p:spPr>
      </p:pic>
      <p:pic>
        <p:nvPicPr>
          <p:cNvPr id="8" name="Picture 7">
            <a:extLst>
              <a:ext uri="{FF2B5EF4-FFF2-40B4-BE49-F238E27FC236}">
                <a16:creationId xmlns:a16="http://schemas.microsoft.com/office/drawing/2014/main" id="{DE94F37E-24F7-47CD-95BB-5F92A1230524}"/>
              </a:ext>
            </a:extLst>
          </p:cNvPr>
          <p:cNvPicPr>
            <a:picLocks noChangeAspect="1"/>
          </p:cNvPicPr>
          <p:nvPr/>
        </p:nvPicPr>
        <p:blipFill>
          <a:blip r:embed="rId4"/>
          <a:stretch>
            <a:fillRect/>
          </a:stretch>
        </p:blipFill>
        <p:spPr>
          <a:xfrm>
            <a:off x="2365365" y="2246703"/>
            <a:ext cx="8199578" cy="3686124"/>
          </a:xfrm>
          <a:prstGeom prst="rect">
            <a:avLst/>
          </a:prstGeom>
        </p:spPr>
      </p:pic>
    </p:spTree>
    <p:extLst>
      <p:ext uri="{BB962C8B-B14F-4D97-AF65-F5344CB8AC3E}">
        <p14:creationId xmlns:p14="http://schemas.microsoft.com/office/powerpoint/2010/main" val="189897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8F6-6A36-4067-83D4-21F5E47486ED}"/>
              </a:ext>
            </a:extLst>
          </p:cNvPr>
          <p:cNvSpPr>
            <a:spLocks noGrp="1"/>
          </p:cNvSpPr>
          <p:nvPr>
            <p:ph type="ctrTitle"/>
          </p:nvPr>
        </p:nvSpPr>
        <p:spPr>
          <a:xfrm>
            <a:off x="711435" y="1316526"/>
            <a:ext cx="10769130" cy="664797"/>
          </a:xfrm>
        </p:spPr>
        <p:txBody>
          <a:bodyPr/>
          <a:lstStyle/>
          <a:p>
            <a:r>
              <a:rPr lang="en-US" sz="5400" dirty="0">
                <a:ln>
                  <a:solidFill>
                    <a:schemeClr val="tx1"/>
                  </a:solidFill>
                </a:ln>
                <a:solidFill>
                  <a:schemeClr val="bg1">
                    <a:lumMod val="95000"/>
                    <a:lumOff val="5000"/>
                  </a:schemeClr>
                </a:solidFill>
                <a:latin typeface="+mn-lt"/>
              </a:rPr>
              <a:t>Questions?</a:t>
            </a:r>
          </a:p>
        </p:txBody>
      </p:sp>
      <p:sp>
        <p:nvSpPr>
          <p:cNvPr id="3" name="Subtitle 2">
            <a:extLst>
              <a:ext uri="{FF2B5EF4-FFF2-40B4-BE49-F238E27FC236}">
                <a16:creationId xmlns:a16="http://schemas.microsoft.com/office/drawing/2014/main" id="{7BAE97BE-B122-49E0-98E4-A7D004550E22}"/>
              </a:ext>
            </a:extLst>
          </p:cNvPr>
          <p:cNvSpPr>
            <a:spLocks noGrp="1"/>
          </p:cNvSpPr>
          <p:nvPr>
            <p:ph type="subTitle" idx="1"/>
          </p:nvPr>
        </p:nvSpPr>
        <p:spPr>
          <a:xfrm>
            <a:off x="1689813" y="2732644"/>
            <a:ext cx="8629482" cy="2693045"/>
          </a:xfrm>
        </p:spPr>
        <p:txBody>
          <a:bodyPr/>
          <a:lstStyle/>
          <a:p>
            <a:pPr marL="571500" indent="-571500">
              <a:buFont typeface="Wingdings" panose="05000000000000000000" pitchFamily="2" charset="2"/>
              <a:buChar char="Ø"/>
            </a:pPr>
            <a:r>
              <a:rPr lang="en-US" sz="3600" dirty="0">
                <a:hlinkClick r:id="rId3"/>
              </a:rPr>
              <a:t>Work Plan Process for Goal 1 Surveys</a:t>
            </a:r>
            <a:endParaRPr lang="en-US" sz="3600" dirty="0"/>
          </a:p>
          <a:p>
            <a:pPr marL="1028700" lvl="1" indent="-571500">
              <a:buFont typeface="Wingdings" panose="05000000000000000000" pitchFamily="2" charset="2"/>
              <a:buChar char="Ø"/>
            </a:pPr>
            <a:r>
              <a:rPr lang="en-US" sz="3300" b="1" dirty="0"/>
              <a:t>CAPS Resource and Collaboration, 2021 PPA 7721 page</a:t>
            </a:r>
            <a:endParaRPr lang="en-US" sz="3000" b="1" dirty="0"/>
          </a:p>
          <a:p>
            <a:endParaRPr lang="en-US" sz="1200" dirty="0">
              <a:ln>
                <a:solidFill>
                  <a:schemeClr val="tx1"/>
                </a:solidFill>
              </a:ln>
              <a:solidFill>
                <a:schemeClr val="accent1"/>
              </a:solidFill>
            </a:endParaRPr>
          </a:p>
          <a:p>
            <a:pPr marL="571500" indent="-571500">
              <a:buFont typeface="Wingdings" panose="05000000000000000000" pitchFamily="2" charset="2"/>
              <a:buChar char="Ø"/>
            </a:pPr>
            <a:r>
              <a:rPr lang="en-US" sz="3600" b="0" dirty="0">
                <a:ln>
                  <a:solidFill>
                    <a:schemeClr val="tx1"/>
                  </a:solidFill>
                </a:ln>
                <a:solidFill>
                  <a:schemeClr val="accent1"/>
                </a:solidFill>
                <a:latin typeface="+mn-lt"/>
                <a:hlinkClick r:id="rId4"/>
              </a:rPr>
              <a:t>clmusic@purdue.edu</a:t>
            </a:r>
            <a:r>
              <a:rPr lang="en-US" sz="3600" b="0" dirty="0">
                <a:ln>
                  <a:solidFill>
                    <a:schemeClr val="tx1"/>
                  </a:solidFill>
                </a:ln>
                <a:solidFill>
                  <a:schemeClr val="accent1"/>
                </a:solidFill>
                <a:latin typeface="+mn-lt"/>
              </a:rPr>
              <a:t> </a:t>
            </a:r>
          </a:p>
        </p:txBody>
      </p:sp>
      <p:sp>
        <p:nvSpPr>
          <p:cNvPr id="4" name="Date Placeholder 3">
            <a:extLst>
              <a:ext uri="{FF2B5EF4-FFF2-40B4-BE49-F238E27FC236}">
                <a16:creationId xmlns:a16="http://schemas.microsoft.com/office/drawing/2014/main" id="{D7B2FFE7-A14A-4C37-9548-1F82E80B0D0F}"/>
              </a:ext>
            </a:extLst>
          </p:cNvPr>
          <p:cNvSpPr>
            <a:spLocks noGrp="1"/>
          </p:cNvSpPr>
          <p:nvPr>
            <p:ph type="dt" sz="half" idx="10"/>
          </p:nvPr>
        </p:nvSpPr>
        <p:spPr/>
        <p:txBody>
          <a:bodyPr/>
          <a:lstStyle/>
          <a:p>
            <a:fld id="{049DC8E1-D369-0F48-9062-BB068AFD07CE}" type="datetime1">
              <a:rPr lang="en-US" smtClean="0"/>
              <a:pPr/>
              <a:t>2/11/2021</a:t>
            </a:fld>
            <a:endParaRPr lang="en-US" dirty="0"/>
          </a:p>
        </p:txBody>
      </p:sp>
      <p:sp>
        <p:nvSpPr>
          <p:cNvPr id="5" name="Slide Number Placeholder 4">
            <a:extLst>
              <a:ext uri="{FF2B5EF4-FFF2-40B4-BE49-F238E27FC236}">
                <a16:creationId xmlns:a16="http://schemas.microsoft.com/office/drawing/2014/main" id="{BAA81E74-F4B4-4FE2-8A6D-11107DF7295F}"/>
              </a:ext>
            </a:extLst>
          </p:cNvPr>
          <p:cNvSpPr>
            <a:spLocks noGrp="1"/>
          </p:cNvSpPr>
          <p:nvPr>
            <p:ph type="sldNum" sz="quarter" idx="12"/>
          </p:nvPr>
        </p:nvSpPr>
        <p:spPr/>
        <p:txBody>
          <a:bodyPr/>
          <a:lstStyle/>
          <a:p>
            <a:fld id="{8A7A6979-0714-4377-B894-6BE4C2D6E202}" type="slidenum">
              <a:rPr lang="en-US" smtClean="0"/>
              <a:pPr/>
              <a:t>12</a:t>
            </a:fld>
            <a:endParaRPr lang="en-US" dirty="0"/>
          </a:p>
        </p:txBody>
      </p:sp>
      <p:pic>
        <p:nvPicPr>
          <p:cNvPr id="6" name="Picture 5">
            <a:extLst>
              <a:ext uri="{FF2B5EF4-FFF2-40B4-BE49-F238E27FC236}">
                <a16:creationId xmlns:a16="http://schemas.microsoft.com/office/drawing/2014/main" id="{4FFE47D0-D649-4C1A-9DA7-1FBC743ECEDC}"/>
              </a:ext>
            </a:extLst>
          </p:cNvPr>
          <p:cNvPicPr>
            <a:picLocks noChangeAspect="1"/>
          </p:cNvPicPr>
          <p:nvPr/>
        </p:nvPicPr>
        <p:blipFill>
          <a:blip r:embed="rId5"/>
          <a:stretch>
            <a:fillRect/>
          </a:stretch>
        </p:blipFill>
        <p:spPr>
          <a:xfrm>
            <a:off x="8094251" y="6202177"/>
            <a:ext cx="3917766" cy="430094"/>
          </a:xfrm>
          <a:prstGeom prst="rect">
            <a:avLst/>
          </a:prstGeom>
        </p:spPr>
      </p:pic>
    </p:spTree>
    <p:extLst>
      <p:ext uri="{BB962C8B-B14F-4D97-AF65-F5344CB8AC3E}">
        <p14:creationId xmlns:p14="http://schemas.microsoft.com/office/powerpoint/2010/main" val="1912328935"/>
      </p:ext>
    </p:extLst>
  </p:cSld>
  <p:clrMapOvr>
    <a:masterClrMapping/>
  </p:clrMapOvr>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PurdueBrand">
      <a:majorFont>
        <a:latin typeface="Acumin Pro ExtraCondensed Smbd"/>
        <a:ea typeface=""/>
        <a:cs typeface=""/>
      </a:majorFont>
      <a:minorFont>
        <a:latin typeface="Acumin Pro"/>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resentation1" id="{8455E22C-3EB5-4DBC-9DC5-3FF6858F910F}" vid="{ACE38C47-7851-43D5-8B5C-90E80E08C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PU-CoBrand_Template_Gold_Theme_Wide_Screen_2</Template>
  <TotalTime>597</TotalTime>
  <Words>1177</Words>
  <Application>Microsoft Office PowerPoint</Application>
  <PresentationFormat>Widescreen</PresentationFormat>
  <Paragraphs>179</Paragraphs>
  <Slides>12</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Calibri</vt:lpstr>
      <vt:lpstr>Acumin Pro</vt:lpstr>
      <vt:lpstr>United Sans Rg Md</vt:lpstr>
      <vt:lpstr>United Sans Cd Md</vt:lpstr>
      <vt:lpstr>Acumin Pro ExtraCondensed</vt:lpstr>
      <vt:lpstr>Acumin Pro SemiCondensed</vt:lpstr>
      <vt:lpstr>Wingdings</vt:lpstr>
      <vt:lpstr>Arial</vt:lpstr>
      <vt:lpstr>Acumin Pro ExtraCondensed Smbd</vt:lpstr>
      <vt:lpstr>Acumin Pro Semibold</vt:lpstr>
      <vt:lpstr>Acumin Pro Medium</vt:lpstr>
      <vt:lpstr>Purdue1</vt:lpstr>
      <vt:lpstr>Online Work Plan &amp; SSF – 2021 PPA 7721</vt:lpstr>
      <vt:lpstr>Communication!!!</vt:lpstr>
      <vt:lpstr>Survey Summary Form</vt:lpstr>
      <vt:lpstr>Online workplan</vt:lpstr>
      <vt:lpstr>Contact information</vt:lpstr>
      <vt:lpstr>online workplan- overview</vt:lpstr>
      <vt:lpstr>online workplan</vt:lpstr>
      <vt:lpstr>online workplan - financial</vt:lpstr>
      <vt:lpstr>online workplan  - exporting</vt:lpstr>
      <vt:lpstr>online workplan  - exporting</vt:lpstr>
      <vt:lpstr>online workplan  - exporting</vt:lpstr>
      <vt:lpstr>Questions?</vt:lpstr>
    </vt:vector>
  </TitlesOfParts>
  <Company>Purdue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Music, Cynthia L</dc:creator>
  <cp:lastModifiedBy>Music, Cynthia L</cp:lastModifiedBy>
  <cp:revision>74</cp:revision>
  <cp:lastPrinted>2021-02-03T17:35:30Z</cp:lastPrinted>
  <dcterms:created xsi:type="dcterms:W3CDTF">2020-08-07T13:12:49Z</dcterms:created>
  <dcterms:modified xsi:type="dcterms:W3CDTF">2021-02-11T16:18:15Z</dcterms:modified>
</cp:coreProperties>
</file>