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26"/>
  </p:notesMasterIdLst>
  <p:sldIdLst>
    <p:sldId id="256" r:id="rId5"/>
    <p:sldId id="292" r:id="rId6"/>
    <p:sldId id="400" r:id="rId7"/>
    <p:sldId id="294" r:id="rId8"/>
    <p:sldId id="403" r:id="rId9"/>
    <p:sldId id="405" r:id="rId10"/>
    <p:sldId id="298" r:id="rId11"/>
    <p:sldId id="299" r:id="rId12"/>
    <p:sldId id="339" r:id="rId13"/>
    <p:sldId id="343" r:id="rId14"/>
    <p:sldId id="404" r:id="rId15"/>
    <p:sldId id="257" r:id="rId16"/>
    <p:sldId id="406" r:id="rId17"/>
    <p:sldId id="402" r:id="rId18"/>
    <p:sldId id="407" r:id="rId19"/>
    <p:sldId id="408" r:id="rId20"/>
    <p:sldId id="409" r:id="rId21"/>
    <p:sldId id="410" r:id="rId22"/>
    <p:sldId id="411" r:id="rId23"/>
    <p:sldId id="412" r:id="rId24"/>
    <p:sldId id="4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2A03"/>
    <a:srgbClr val="FF0000"/>
    <a:srgbClr val="0000FF"/>
    <a:srgbClr val="0033CC"/>
    <a:srgbClr val="4A7858"/>
    <a:srgbClr val="51833F"/>
    <a:srgbClr val="9E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0891" autoAdjust="0"/>
  </p:normalViewPr>
  <p:slideViewPr>
    <p:cSldViewPr>
      <p:cViewPr varScale="1">
        <p:scale>
          <a:sx n="58" d="100"/>
          <a:sy n="58" d="100"/>
        </p:scale>
        <p:origin x="1752" y="72"/>
      </p:cViewPr>
      <p:guideLst>
        <p:guide orient="horz" pos="2160"/>
        <p:guide pos="2880"/>
      </p:guideLst>
    </p:cSldViewPr>
  </p:slideViewPr>
  <p:outlineViewPr>
    <p:cViewPr>
      <p:scale>
        <a:sx n="33" d="100"/>
        <a:sy n="33" d="100"/>
      </p:scale>
      <p:origin x="48" y="69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DACA2-6BE7-499A-8DC8-B790FF5CE4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DDEB02-2921-4D7F-8702-3144394147EC}">
      <dgm:prSet/>
      <dgm:spPr/>
      <dgm:t>
        <a:bodyPr/>
        <a:lstStyle/>
        <a:p>
          <a:pPr>
            <a:lnSpc>
              <a:spcPct val="100000"/>
            </a:lnSpc>
          </a:pPr>
          <a:r>
            <a:rPr lang="en-US"/>
            <a:t>Critical habitat is a specific geographic area that contains essential features for the conservation of T&amp;E species</a:t>
          </a:r>
        </a:p>
      </dgm:t>
    </dgm:pt>
    <dgm:pt modelId="{1BD531B6-B2CA-4780-9641-4BA96863A422}" type="parTrans" cxnId="{930505FA-C64B-4DBE-9B8E-AFB1568F9DA2}">
      <dgm:prSet/>
      <dgm:spPr/>
      <dgm:t>
        <a:bodyPr/>
        <a:lstStyle/>
        <a:p>
          <a:endParaRPr lang="en-US"/>
        </a:p>
      </dgm:t>
    </dgm:pt>
    <dgm:pt modelId="{E6D07AEB-80B4-4222-A917-1550AE0A4B02}" type="sibTrans" cxnId="{930505FA-C64B-4DBE-9B8E-AFB1568F9DA2}">
      <dgm:prSet/>
      <dgm:spPr/>
      <dgm:t>
        <a:bodyPr/>
        <a:lstStyle/>
        <a:p>
          <a:endParaRPr lang="en-US"/>
        </a:p>
      </dgm:t>
    </dgm:pt>
    <dgm:pt modelId="{02D59668-301C-4022-AFC2-06F1849F8D77}">
      <dgm:prSet/>
      <dgm:spPr/>
      <dgm:t>
        <a:bodyPr/>
        <a:lstStyle/>
        <a:p>
          <a:pPr>
            <a:lnSpc>
              <a:spcPct val="100000"/>
            </a:lnSpc>
          </a:pPr>
          <a:r>
            <a:rPr lang="en-US" dirty="0"/>
            <a:t>Critical habitat may require special management and protection and requires consultation to ensure no adverse modification</a:t>
          </a:r>
        </a:p>
      </dgm:t>
    </dgm:pt>
    <dgm:pt modelId="{0589BE49-5CDC-4F72-9EB8-B71A658C5E85}" type="parTrans" cxnId="{9A5C04A2-1400-49A6-90EB-F905C0C485E1}">
      <dgm:prSet/>
      <dgm:spPr/>
      <dgm:t>
        <a:bodyPr/>
        <a:lstStyle/>
        <a:p>
          <a:endParaRPr lang="en-US"/>
        </a:p>
      </dgm:t>
    </dgm:pt>
    <dgm:pt modelId="{9811917F-2B4E-427E-A8F5-D74B420AE2BE}" type="sibTrans" cxnId="{9A5C04A2-1400-49A6-90EB-F905C0C485E1}">
      <dgm:prSet/>
      <dgm:spPr/>
      <dgm:t>
        <a:bodyPr/>
        <a:lstStyle/>
        <a:p>
          <a:endParaRPr lang="en-US"/>
        </a:p>
      </dgm:t>
    </dgm:pt>
    <dgm:pt modelId="{1F74D558-41E3-474C-A75A-89A7055C11F7}">
      <dgm:prSet/>
      <dgm:spPr/>
      <dgm:t>
        <a:bodyPr/>
        <a:lstStyle/>
        <a:p>
          <a:pPr>
            <a:lnSpc>
              <a:spcPct val="100000"/>
            </a:lnSpc>
          </a:pPr>
          <a:r>
            <a:rPr lang="en-US" dirty="0"/>
            <a:t>Some designated critical habitat may not be occupied by the species but is needed for its recovery</a:t>
          </a:r>
        </a:p>
      </dgm:t>
    </dgm:pt>
    <dgm:pt modelId="{42F68ED2-6472-437A-997D-ABAEE7B5AB8A}" type="parTrans" cxnId="{DEE2758D-724C-49EB-AA51-F944499CCF4E}">
      <dgm:prSet/>
      <dgm:spPr/>
      <dgm:t>
        <a:bodyPr/>
        <a:lstStyle/>
        <a:p>
          <a:endParaRPr lang="en-US"/>
        </a:p>
      </dgm:t>
    </dgm:pt>
    <dgm:pt modelId="{D0F31D0D-F87A-42B3-AC1F-5A5CB65F0D79}" type="sibTrans" cxnId="{DEE2758D-724C-49EB-AA51-F944499CCF4E}">
      <dgm:prSet/>
      <dgm:spPr/>
      <dgm:t>
        <a:bodyPr/>
        <a:lstStyle/>
        <a:p>
          <a:endParaRPr lang="en-US"/>
        </a:p>
      </dgm:t>
    </dgm:pt>
    <dgm:pt modelId="{1D8FA245-4365-45DD-BACC-BBE14A0C8628}" type="pres">
      <dgm:prSet presAssocID="{829DACA2-6BE7-499A-8DC8-B790FF5CE4D1}" presName="root" presStyleCnt="0">
        <dgm:presLayoutVars>
          <dgm:dir/>
          <dgm:resizeHandles val="exact"/>
        </dgm:presLayoutVars>
      </dgm:prSet>
      <dgm:spPr/>
    </dgm:pt>
    <dgm:pt modelId="{B0C691B6-B602-45C4-B751-557A24CC8232}" type="pres">
      <dgm:prSet presAssocID="{EADDEB02-2921-4D7F-8702-3144394147EC}" presName="compNode" presStyleCnt="0"/>
      <dgm:spPr/>
    </dgm:pt>
    <dgm:pt modelId="{62AC8A97-5BAA-46C4-B8E7-BE43C09B482C}" type="pres">
      <dgm:prSet presAssocID="{EADDEB02-2921-4D7F-8702-3144394147EC}" presName="bgRect" presStyleLbl="bgShp" presStyleIdx="0" presStyleCnt="3"/>
      <dgm:spPr/>
    </dgm:pt>
    <dgm:pt modelId="{2D3614C3-89B1-4AD1-B543-F167239352FF}" type="pres">
      <dgm:prSet presAssocID="{EADDEB02-2921-4D7F-8702-3144394147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458A7453-F55A-40B0-B943-D4F0C2B1FDAC}" type="pres">
      <dgm:prSet presAssocID="{EADDEB02-2921-4D7F-8702-3144394147EC}" presName="spaceRect" presStyleCnt="0"/>
      <dgm:spPr/>
    </dgm:pt>
    <dgm:pt modelId="{806A45D0-1BDB-44F1-B927-C7C9DB8B2B17}" type="pres">
      <dgm:prSet presAssocID="{EADDEB02-2921-4D7F-8702-3144394147EC}" presName="parTx" presStyleLbl="revTx" presStyleIdx="0" presStyleCnt="3">
        <dgm:presLayoutVars>
          <dgm:chMax val="0"/>
          <dgm:chPref val="0"/>
        </dgm:presLayoutVars>
      </dgm:prSet>
      <dgm:spPr/>
    </dgm:pt>
    <dgm:pt modelId="{29CC9564-C821-4F60-8D82-D5F90337CF63}" type="pres">
      <dgm:prSet presAssocID="{E6D07AEB-80B4-4222-A917-1550AE0A4B02}" presName="sibTrans" presStyleCnt="0"/>
      <dgm:spPr/>
    </dgm:pt>
    <dgm:pt modelId="{9F5F71B6-A84A-422E-AE37-E6F7433FAECA}" type="pres">
      <dgm:prSet presAssocID="{02D59668-301C-4022-AFC2-06F1849F8D77}" presName="compNode" presStyleCnt="0"/>
      <dgm:spPr/>
    </dgm:pt>
    <dgm:pt modelId="{E542F1A9-231C-47D7-B59C-C8A9904E792B}" type="pres">
      <dgm:prSet presAssocID="{02D59668-301C-4022-AFC2-06F1849F8D77}" presName="bgRect" presStyleLbl="bgShp" presStyleIdx="1" presStyleCnt="3"/>
      <dgm:spPr/>
    </dgm:pt>
    <dgm:pt modelId="{D10921E6-AF82-4006-B14A-5BEBC583FB7E}" type="pres">
      <dgm:prSet presAssocID="{02D59668-301C-4022-AFC2-06F1849F8D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21F6E1F-2E21-431F-B578-2C7CA5C84EA0}" type="pres">
      <dgm:prSet presAssocID="{02D59668-301C-4022-AFC2-06F1849F8D77}" presName="spaceRect" presStyleCnt="0"/>
      <dgm:spPr/>
    </dgm:pt>
    <dgm:pt modelId="{01C35B53-BE48-438B-A4D2-D2E67A1E751A}" type="pres">
      <dgm:prSet presAssocID="{02D59668-301C-4022-AFC2-06F1849F8D77}" presName="parTx" presStyleLbl="revTx" presStyleIdx="1" presStyleCnt="3">
        <dgm:presLayoutVars>
          <dgm:chMax val="0"/>
          <dgm:chPref val="0"/>
        </dgm:presLayoutVars>
      </dgm:prSet>
      <dgm:spPr/>
    </dgm:pt>
    <dgm:pt modelId="{5E2BE729-2E6F-4A9F-A70B-21838FBB27BE}" type="pres">
      <dgm:prSet presAssocID="{9811917F-2B4E-427E-A8F5-D74B420AE2BE}" presName="sibTrans" presStyleCnt="0"/>
      <dgm:spPr/>
    </dgm:pt>
    <dgm:pt modelId="{56604BBC-5C12-4A1D-91A1-B0498E596DD8}" type="pres">
      <dgm:prSet presAssocID="{1F74D558-41E3-474C-A75A-89A7055C11F7}" presName="compNode" presStyleCnt="0"/>
      <dgm:spPr/>
    </dgm:pt>
    <dgm:pt modelId="{45E8CC92-2F9E-4CA8-B5E6-CD80C9380EE9}" type="pres">
      <dgm:prSet presAssocID="{1F74D558-41E3-474C-A75A-89A7055C11F7}" presName="bgRect" presStyleLbl="bgShp" presStyleIdx="2" presStyleCnt="3"/>
      <dgm:spPr/>
    </dgm:pt>
    <dgm:pt modelId="{5760EC81-24FE-48D5-9107-49041C368480}" type="pres">
      <dgm:prSet presAssocID="{1F74D558-41E3-474C-A75A-89A7055C11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ger"/>
        </a:ext>
      </dgm:extLst>
    </dgm:pt>
    <dgm:pt modelId="{FAABCDC8-7FC9-4C98-976A-916A0234EBAB}" type="pres">
      <dgm:prSet presAssocID="{1F74D558-41E3-474C-A75A-89A7055C11F7}" presName="spaceRect" presStyleCnt="0"/>
      <dgm:spPr/>
    </dgm:pt>
    <dgm:pt modelId="{2B8D6660-9CD5-412B-AB6F-021568FB1359}" type="pres">
      <dgm:prSet presAssocID="{1F74D558-41E3-474C-A75A-89A7055C11F7}" presName="parTx" presStyleLbl="revTx" presStyleIdx="2" presStyleCnt="3">
        <dgm:presLayoutVars>
          <dgm:chMax val="0"/>
          <dgm:chPref val="0"/>
        </dgm:presLayoutVars>
      </dgm:prSet>
      <dgm:spPr/>
    </dgm:pt>
  </dgm:ptLst>
  <dgm:cxnLst>
    <dgm:cxn modelId="{22E8C105-C12C-4A3E-8BB5-92DBC1ADBA05}" type="presOf" srcId="{829DACA2-6BE7-499A-8DC8-B790FF5CE4D1}" destId="{1D8FA245-4365-45DD-BACC-BBE14A0C8628}" srcOrd="0" destOrd="0" presId="urn:microsoft.com/office/officeart/2018/2/layout/IconVerticalSolidList"/>
    <dgm:cxn modelId="{217F688B-6CB2-4E66-AF5E-E7E779B3C464}" type="presOf" srcId="{EADDEB02-2921-4D7F-8702-3144394147EC}" destId="{806A45D0-1BDB-44F1-B927-C7C9DB8B2B17}" srcOrd="0" destOrd="0" presId="urn:microsoft.com/office/officeart/2018/2/layout/IconVerticalSolidList"/>
    <dgm:cxn modelId="{DEE2758D-724C-49EB-AA51-F944499CCF4E}" srcId="{829DACA2-6BE7-499A-8DC8-B790FF5CE4D1}" destId="{1F74D558-41E3-474C-A75A-89A7055C11F7}" srcOrd="2" destOrd="0" parTransId="{42F68ED2-6472-437A-997D-ABAEE7B5AB8A}" sibTransId="{D0F31D0D-F87A-42B3-AC1F-5A5CB65F0D79}"/>
    <dgm:cxn modelId="{9A5C04A2-1400-49A6-90EB-F905C0C485E1}" srcId="{829DACA2-6BE7-499A-8DC8-B790FF5CE4D1}" destId="{02D59668-301C-4022-AFC2-06F1849F8D77}" srcOrd="1" destOrd="0" parTransId="{0589BE49-5CDC-4F72-9EB8-B71A658C5E85}" sibTransId="{9811917F-2B4E-427E-A8F5-D74B420AE2BE}"/>
    <dgm:cxn modelId="{9D1DDFB0-7C52-4C4B-A854-6CBBAB4AD5CC}" type="presOf" srcId="{02D59668-301C-4022-AFC2-06F1849F8D77}" destId="{01C35B53-BE48-438B-A4D2-D2E67A1E751A}" srcOrd="0" destOrd="0" presId="urn:microsoft.com/office/officeart/2018/2/layout/IconVerticalSolidList"/>
    <dgm:cxn modelId="{1836E8F0-B0D6-423F-8360-A11D0D082CDA}" type="presOf" srcId="{1F74D558-41E3-474C-A75A-89A7055C11F7}" destId="{2B8D6660-9CD5-412B-AB6F-021568FB1359}" srcOrd="0" destOrd="0" presId="urn:microsoft.com/office/officeart/2018/2/layout/IconVerticalSolidList"/>
    <dgm:cxn modelId="{930505FA-C64B-4DBE-9B8E-AFB1568F9DA2}" srcId="{829DACA2-6BE7-499A-8DC8-B790FF5CE4D1}" destId="{EADDEB02-2921-4D7F-8702-3144394147EC}" srcOrd="0" destOrd="0" parTransId="{1BD531B6-B2CA-4780-9641-4BA96863A422}" sibTransId="{E6D07AEB-80B4-4222-A917-1550AE0A4B02}"/>
    <dgm:cxn modelId="{FD8A193B-221A-4E64-BCDB-7D0081947003}" type="presParOf" srcId="{1D8FA245-4365-45DD-BACC-BBE14A0C8628}" destId="{B0C691B6-B602-45C4-B751-557A24CC8232}" srcOrd="0" destOrd="0" presId="urn:microsoft.com/office/officeart/2018/2/layout/IconVerticalSolidList"/>
    <dgm:cxn modelId="{9A478ED3-60EB-44EF-89FC-0C99AC121D9F}" type="presParOf" srcId="{B0C691B6-B602-45C4-B751-557A24CC8232}" destId="{62AC8A97-5BAA-46C4-B8E7-BE43C09B482C}" srcOrd="0" destOrd="0" presId="urn:microsoft.com/office/officeart/2018/2/layout/IconVerticalSolidList"/>
    <dgm:cxn modelId="{9D8EDB58-010F-4678-BA3B-AD17D0196874}" type="presParOf" srcId="{B0C691B6-B602-45C4-B751-557A24CC8232}" destId="{2D3614C3-89B1-4AD1-B543-F167239352FF}" srcOrd="1" destOrd="0" presId="urn:microsoft.com/office/officeart/2018/2/layout/IconVerticalSolidList"/>
    <dgm:cxn modelId="{879B31CA-6480-4A5E-B729-772E25D0B9BB}" type="presParOf" srcId="{B0C691B6-B602-45C4-B751-557A24CC8232}" destId="{458A7453-F55A-40B0-B943-D4F0C2B1FDAC}" srcOrd="2" destOrd="0" presId="urn:microsoft.com/office/officeart/2018/2/layout/IconVerticalSolidList"/>
    <dgm:cxn modelId="{1A4BA731-A94B-4555-B5D6-B28FCD926DD7}" type="presParOf" srcId="{B0C691B6-B602-45C4-B751-557A24CC8232}" destId="{806A45D0-1BDB-44F1-B927-C7C9DB8B2B17}" srcOrd="3" destOrd="0" presId="urn:microsoft.com/office/officeart/2018/2/layout/IconVerticalSolidList"/>
    <dgm:cxn modelId="{5DD7A344-CB54-4523-A2F1-A818A87B4427}" type="presParOf" srcId="{1D8FA245-4365-45DD-BACC-BBE14A0C8628}" destId="{29CC9564-C821-4F60-8D82-D5F90337CF63}" srcOrd="1" destOrd="0" presId="urn:microsoft.com/office/officeart/2018/2/layout/IconVerticalSolidList"/>
    <dgm:cxn modelId="{19CF873D-EBAE-4F4B-8316-BC14806A7408}" type="presParOf" srcId="{1D8FA245-4365-45DD-BACC-BBE14A0C8628}" destId="{9F5F71B6-A84A-422E-AE37-E6F7433FAECA}" srcOrd="2" destOrd="0" presId="urn:microsoft.com/office/officeart/2018/2/layout/IconVerticalSolidList"/>
    <dgm:cxn modelId="{E4D17F43-DB71-457E-B5FF-21D482EFF7E4}" type="presParOf" srcId="{9F5F71B6-A84A-422E-AE37-E6F7433FAECA}" destId="{E542F1A9-231C-47D7-B59C-C8A9904E792B}" srcOrd="0" destOrd="0" presId="urn:microsoft.com/office/officeart/2018/2/layout/IconVerticalSolidList"/>
    <dgm:cxn modelId="{6BA409F4-87B6-4D7F-A5E0-84B71C569524}" type="presParOf" srcId="{9F5F71B6-A84A-422E-AE37-E6F7433FAECA}" destId="{D10921E6-AF82-4006-B14A-5BEBC583FB7E}" srcOrd="1" destOrd="0" presId="urn:microsoft.com/office/officeart/2018/2/layout/IconVerticalSolidList"/>
    <dgm:cxn modelId="{B645B690-9ED8-4B2D-827C-AB4710272097}" type="presParOf" srcId="{9F5F71B6-A84A-422E-AE37-E6F7433FAECA}" destId="{A21F6E1F-2E21-431F-B578-2C7CA5C84EA0}" srcOrd="2" destOrd="0" presId="urn:microsoft.com/office/officeart/2018/2/layout/IconVerticalSolidList"/>
    <dgm:cxn modelId="{177C2253-B3B9-4F86-A459-32A0A5AF565C}" type="presParOf" srcId="{9F5F71B6-A84A-422E-AE37-E6F7433FAECA}" destId="{01C35B53-BE48-438B-A4D2-D2E67A1E751A}" srcOrd="3" destOrd="0" presId="urn:microsoft.com/office/officeart/2018/2/layout/IconVerticalSolidList"/>
    <dgm:cxn modelId="{C2F6E16E-1966-453B-BCC0-317048D41995}" type="presParOf" srcId="{1D8FA245-4365-45DD-BACC-BBE14A0C8628}" destId="{5E2BE729-2E6F-4A9F-A70B-21838FBB27BE}" srcOrd="3" destOrd="0" presId="urn:microsoft.com/office/officeart/2018/2/layout/IconVerticalSolidList"/>
    <dgm:cxn modelId="{14DFB790-A33B-473A-8DD3-F771C89082C4}" type="presParOf" srcId="{1D8FA245-4365-45DD-BACC-BBE14A0C8628}" destId="{56604BBC-5C12-4A1D-91A1-B0498E596DD8}" srcOrd="4" destOrd="0" presId="urn:microsoft.com/office/officeart/2018/2/layout/IconVerticalSolidList"/>
    <dgm:cxn modelId="{913FF6A9-766C-43CF-8688-066FBA351BCE}" type="presParOf" srcId="{56604BBC-5C12-4A1D-91A1-B0498E596DD8}" destId="{45E8CC92-2F9E-4CA8-B5E6-CD80C9380EE9}" srcOrd="0" destOrd="0" presId="urn:microsoft.com/office/officeart/2018/2/layout/IconVerticalSolidList"/>
    <dgm:cxn modelId="{55CE19B6-4AE4-428E-AB34-FD58FF78B43B}" type="presParOf" srcId="{56604BBC-5C12-4A1D-91A1-B0498E596DD8}" destId="{5760EC81-24FE-48D5-9107-49041C368480}" srcOrd="1" destOrd="0" presId="urn:microsoft.com/office/officeart/2018/2/layout/IconVerticalSolidList"/>
    <dgm:cxn modelId="{497F7BBC-D46C-45BD-9AFD-B7CFC0AB30F1}" type="presParOf" srcId="{56604BBC-5C12-4A1D-91A1-B0498E596DD8}" destId="{FAABCDC8-7FC9-4C98-976A-916A0234EBAB}" srcOrd="2" destOrd="0" presId="urn:microsoft.com/office/officeart/2018/2/layout/IconVerticalSolidList"/>
    <dgm:cxn modelId="{E2F7F2C5-361B-4A3F-8291-CF88472A8044}" type="presParOf" srcId="{56604BBC-5C12-4A1D-91A1-B0498E596DD8}" destId="{2B8D6660-9CD5-412B-AB6F-021568FB135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61119-9145-4C03-B08A-F1AFA2997FCC}"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B2B62B4-4AFE-4950-A6F9-39B9AE26D950}">
      <dgm:prSet/>
      <dgm:spPr/>
      <dgm:t>
        <a:bodyPr/>
        <a:lstStyle/>
        <a:p>
          <a:r>
            <a:rPr lang="en-US" b="0" i="0" dirty="0"/>
            <a:t>No effect means </a:t>
          </a:r>
          <a:r>
            <a:rPr lang="en-US" b="1" i="0" dirty="0"/>
            <a:t>NO EFFECT! </a:t>
          </a:r>
          <a:endParaRPr lang="en-US" dirty="0"/>
        </a:p>
      </dgm:t>
    </dgm:pt>
    <dgm:pt modelId="{6827C122-E1C4-4A39-A6BE-96E0C5EE888A}" type="parTrans" cxnId="{A38B3DA9-9BA9-42C8-B0FF-DEFEFDC2628D}">
      <dgm:prSet/>
      <dgm:spPr/>
      <dgm:t>
        <a:bodyPr/>
        <a:lstStyle/>
        <a:p>
          <a:endParaRPr lang="en-US"/>
        </a:p>
      </dgm:t>
    </dgm:pt>
    <dgm:pt modelId="{F0DC88F0-156E-4361-83A6-1AE1C7579C3C}" type="sibTrans" cxnId="{A38B3DA9-9BA9-42C8-B0FF-DEFEFDC2628D}">
      <dgm:prSet/>
      <dgm:spPr/>
      <dgm:t>
        <a:bodyPr/>
        <a:lstStyle/>
        <a:p>
          <a:endParaRPr lang="en-US"/>
        </a:p>
      </dgm:t>
    </dgm:pt>
    <dgm:pt modelId="{230E8C9C-464E-4B83-9D9A-BB2768532778}">
      <dgm:prSet/>
      <dgm:spPr/>
      <dgm:t>
        <a:bodyPr/>
        <a:lstStyle/>
        <a:p>
          <a:r>
            <a:rPr lang="en-US" b="1" i="0" dirty="0"/>
            <a:t>This means generally means:</a:t>
          </a:r>
          <a:endParaRPr lang="en-US" b="1" dirty="0"/>
        </a:p>
      </dgm:t>
    </dgm:pt>
    <dgm:pt modelId="{051AA75B-1BDC-499A-8CA6-164EADC981BE}" type="parTrans" cxnId="{63B087D6-D154-4DD5-A666-26EC94B286E5}">
      <dgm:prSet/>
      <dgm:spPr/>
      <dgm:t>
        <a:bodyPr/>
        <a:lstStyle/>
        <a:p>
          <a:endParaRPr lang="en-US"/>
        </a:p>
      </dgm:t>
    </dgm:pt>
    <dgm:pt modelId="{BEB62CA3-66DC-49CC-B6FA-F0C9F9E91647}" type="sibTrans" cxnId="{63B087D6-D154-4DD5-A666-26EC94B286E5}">
      <dgm:prSet/>
      <dgm:spPr/>
      <dgm:t>
        <a:bodyPr/>
        <a:lstStyle/>
        <a:p>
          <a:endParaRPr lang="en-US"/>
        </a:p>
      </dgm:t>
    </dgm:pt>
    <dgm:pt modelId="{4B3D09F1-8546-4D09-BCA9-2FB9C6CC7B24}">
      <dgm:prSet/>
      <dgm:spPr/>
      <dgm:t>
        <a:bodyPr/>
        <a:lstStyle/>
        <a:p>
          <a:r>
            <a:rPr lang="en-US" b="1" i="0" dirty="0"/>
            <a:t>No listed species or critical habitat in the action area</a:t>
          </a:r>
          <a:endParaRPr lang="en-US" b="1" dirty="0"/>
        </a:p>
      </dgm:t>
    </dgm:pt>
    <dgm:pt modelId="{781E03EE-1753-445B-90E8-BCA0524811E0}" type="parTrans" cxnId="{B0DABE11-B5A0-45CD-BD3A-75464B42FBFC}">
      <dgm:prSet/>
      <dgm:spPr/>
      <dgm:t>
        <a:bodyPr/>
        <a:lstStyle/>
        <a:p>
          <a:endParaRPr lang="en-US"/>
        </a:p>
      </dgm:t>
    </dgm:pt>
    <dgm:pt modelId="{1B9EDA5D-554E-4409-88FF-0940A9CCCF4A}" type="sibTrans" cxnId="{B0DABE11-B5A0-45CD-BD3A-75464B42FBFC}">
      <dgm:prSet/>
      <dgm:spPr/>
      <dgm:t>
        <a:bodyPr/>
        <a:lstStyle/>
        <a:p>
          <a:endParaRPr lang="en-US"/>
        </a:p>
      </dgm:t>
    </dgm:pt>
    <dgm:pt modelId="{DF40EE8B-A900-4573-B781-513066A72C6B}">
      <dgm:prSet/>
      <dgm:spPr/>
      <dgm:t>
        <a:bodyPr/>
        <a:lstStyle/>
        <a:p>
          <a:r>
            <a:rPr lang="en-US" b="1" i="0" dirty="0"/>
            <a:t>No exposure</a:t>
          </a:r>
          <a:endParaRPr lang="en-US" b="1" dirty="0"/>
        </a:p>
      </dgm:t>
    </dgm:pt>
    <dgm:pt modelId="{50A709AA-ED1D-4153-BFB2-D8FC4FDDE939}" type="parTrans" cxnId="{141F54FA-E430-4F75-8933-8F074BCB3D99}">
      <dgm:prSet/>
      <dgm:spPr/>
      <dgm:t>
        <a:bodyPr/>
        <a:lstStyle/>
        <a:p>
          <a:endParaRPr lang="en-US"/>
        </a:p>
      </dgm:t>
    </dgm:pt>
    <dgm:pt modelId="{D753193D-9479-4F54-AB1D-14370787F60A}" type="sibTrans" cxnId="{141F54FA-E430-4F75-8933-8F074BCB3D99}">
      <dgm:prSet/>
      <dgm:spPr/>
      <dgm:t>
        <a:bodyPr/>
        <a:lstStyle/>
        <a:p>
          <a:endParaRPr lang="en-US"/>
        </a:p>
      </dgm:t>
    </dgm:pt>
    <dgm:pt modelId="{5DB346BA-4C26-401C-AC19-FE5171014554}">
      <dgm:prSet/>
      <dgm:spPr/>
      <dgm:t>
        <a:bodyPr/>
        <a:lstStyle/>
        <a:p>
          <a:r>
            <a:rPr lang="en-US" b="1" i="0" dirty="0"/>
            <a:t>No stressors expected that could affect a listed or proposed species or critical habitat </a:t>
          </a:r>
          <a:endParaRPr lang="en-US" b="1" dirty="0"/>
        </a:p>
      </dgm:t>
    </dgm:pt>
    <dgm:pt modelId="{364662FC-3FE0-4A2D-9D40-3D6CC7A927AA}" type="parTrans" cxnId="{D5CE7C7A-3A10-448D-8172-7208698BCE83}">
      <dgm:prSet/>
      <dgm:spPr/>
      <dgm:t>
        <a:bodyPr/>
        <a:lstStyle/>
        <a:p>
          <a:endParaRPr lang="en-US"/>
        </a:p>
      </dgm:t>
    </dgm:pt>
    <dgm:pt modelId="{82EB6B12-88E6-4034-9EC3-4964B68B9646}" type="sibTrans" cxnId="{D5CE7C7A-3A10-448D-8172-7208698BCE83}">
      <dgm:prSet/>
      <dgm:spPr/>
      <dgm:t>
        <a:bodyPr/>
        <a:lstStyle/>
        <a:p>
          <a:endParaRPr lang="en-US"/>
        </a:p>
      </dgm:t>
    </dgm:pt>
    <dgm:pt modelId="{02E5F4DD-76EB-4D90-8661-C1CA4C4491BF}" type="pres">
      <dgm:prSet presAssocID="{E2A61119-9145-4C03-B08A-F1AFA2997FCC}" presName="Name0" presStyleCnt="0">
        <dgm:presLayoutVars>
          <dgm:dir/>
          <dgm:animLvl val="lvl"/>
          <dgm:resizeHandles val="exact"/>
        </dgm:presLayoutVars>
      </dgm:prSet>
      <dgm:spPr/>
    </dgm:pt>
    <dgm:pt modelId="{278B1EFA-38F1-4BC2-9B46-3A2878560878}" type="pres">
      <dgm:prSet presAssocID="{3B2B62B4-4AFE-4950-A6F9-39B9AE26D950}" presName="linNode" presStyleCnt="0"/>
      <dgm:spPr/>
    </dgm:pt>
    <dgm:pt modelId="{29D5D968-6FA6-4E1B-8EA2-75988C0A3318}" type="pres">
      <dgm:prSet presAssocID="{3B2B62B4-4AFE-4950-A6F9-39B9AE26D950}" presName="parentText" presStyleLbl="node1" presStyleIdx="0" presStyleCnt="2" custScaleX="277778" custScaleY="32724" custLinFactNeighborX="-18820" custLinFactNeighborY="-1370">
        <dgm:presLayoutVars>
          <dgm:chMax val="1"/>
          <dgm:bulletEnabled val="1"/>
        </dgm:presLayoutVars>
      </dgm:prSet>
      <dgm:spPr/>
    </dgm:pt>
    <dgm:pt modelId="{83A2966E-4D0D-4326-B3E2-315F94BAF1C9}" type="pres">
      <dgm:prSet presAssocID="{F0DC88F0-156E-4361-83A6-1AE1C7579C3C}" presName="sp" presStyleCnt="0"/>
      <dgm:spPr/>
    </dgm:pt>
    <dgm:pt modelId="{917117CF-CDDA-470B-B1F2-666530549C20}" type="pres">
      <dgm:prSet presAssocID="{230E8C9C-464E-4B83-9D9A-BB2768532778}" presName="linNode" presStyleCnt="0"/>
      <dgm:spPr/>
    </dgm:pt>
    <dgm:pt modelId="{5A4BC49F-F93D-4EDC-AC17-24D3E5F44D89}" type="pres">
      <dgm:prSet presAssocID="{230E8C9C-464E-4B83-9D9A-BB2768532778}" presName="parentText" presStyleLbl="node1" presStyleIdx="1" presStyleCnt="2">
        <dgm:presLayoutVars>
          <dgm:chMax val="1"/>
          <dgm:bulletEnabled val="1"/>
        </dgm:presLayoutVars>
      </dgm:prSet>
      <dgm:spPr/>
    </dgm:pt>
    <dgm:pt modelId="{BB94332B-5DA4-4759-B504-5B1C591A095B}" type="pres">
      <dgm:prSet presAssocID="{230E8C9C-464E-4B83-9D9A-BB2768532778}" presName="descendantText" presStyleLbl="alignAccFollowNode1" presStyleIdx="0" presStyleCnt="1" custScaleY="119293" custLinFactNeighborX="25104" custLinFactNeighborY="-1151">
        <dgm:presLayoutVars>
          <dgm:bulletEnabled val="1"/>
        </dgm:presLayoutVars>
      </dgm:prSet>
      <dgm:spPr/>
    </dgm:pt>
  </dgm:ptLst>
  <dgm:cxnLst>
    <dgm:cxn modelId="{7A4FBB01-E708-4F62-9639-4D94C2C2914D}" type="presOf" srcId="{DF40EE8B-A900-4573-B781-513066A72C6B}" destId="{BB94332B-5DA4-4759-B504-5B1C591A095B}" srcOrd="0" destOrd="1" presId="urn:microsoft.com/office/officeart/2005/8/layout/vList5"/>
    <dgm:cxn modelId="{B0DABE11-B5A0-45CD-BD3A-75464B42FBFC}" srcId="{230E8C9C-464E-4B83-9D9A-BB2768532778}" destId="{4B3D09F1-8546-4D09-BCA9-2FB9C6CC7B24}" srcOrd="0" destOrd="0" parTransId="{781E03EE-1753-445B-90E8-BCA0524811E0}" sibTransId="{1B9EDA5D-554E-4409-88FF-0940A9CCCF4A}"/>
    <dgm:cxn modelId="{8672D86F-B54A-40FE-BCA8-BDDD90E6D979}" type="presOf" srcId="{5DB346BA-4C26-401C-AC19-FE5171014554}" destId="{BB94332B-5DA4-4759-B504-5B1C591A095B}" srcOrd="0" destOrd="2" presId="urn:microsoft.com/office/officeart/2005/8/layout/vList5"/>
    <dgm:cxn modelId="{D5CE7C7A-3A10-448D-8172-7208698BCE83}" srcId="{230E8C9C-464E-4B83-9D9A-BB2768532778}" destId="{5DB346BA-4C26-401C-AC19-FE5171014554}" srcOrd="2" destOrd="0" parTransId="{364662FC-3FE0-4A2D-9D40-3D6CC7A927AA}" sibTransId="{82EB6B12-88E6-4034-9EC3-4964B68B9646}"/>
    <dgm:cxn modelId="{F89D3982-BF7C-4D77-BAE3-72BD3B1C9349}" type="presOf" srcId="{230E8C9C-464E-4B83-9D9A-BB2768532778}" destId="{5A4BC49F-F93D-4EDC-AC17-24D3E5F44D89}" srcOrd="0" destOrd="0" presId="urn:microsoft.com/office/officeart/2005/8/layout/vList5"/>
    <dgm:cxn modelId="{357D08A4-6B97-4CBA-9C24-FA2F2D034144}" type="presOf" srcId="{E2A61119-9145-4C03-B08A-F1AFA2997FCC}" destId="{02E5F4DD-76EB-4D90-8661-C1CA4C4491BF}" srcOrd="0" destOrd="0" presId="urn:microsoft.com/office/officeart/2005/8/layout/vList5"/>
    <dgm:cxn modelId="{A38B3DA9-9BA9-42C8-B0FF-DEFEFDC2628D}" srcId="{E2A61119-9145-4C03-B08A-F1AFA2997FCC}" destId="{3B2B62B4-4AFE-4950-A6F9-39B9AE26D950}" srcOrd="0" destOrd="0" parTransId="{6827C122-E1C4-4A39-A6BE-96E0C5EE888A}" sibTransId="{F0DC88F0-156E-4361-83A6-1AE1C7579C3C}"/>
    <dgm:cxn modelId="{1CB89EAC-41F0-45DB-B44B-BDA0D886C3F9}" type="presOf" srcId="{4B3D09F1-8546-4D09-BCA9-2FB9C6CC7B24}" destId="{BB94332B-5DA4-4759-B504-5B1C591A095B}" srcOrd="0" destOrd="0" presId="urn:microsoft.com/office/officeart/2005/8/layout/vList5"/>
    <dgm:cxn modelId="{F31B82C1-D0D2-4512-8E26-B2CD29877FF4}" type="presOf" srcId="{3B2B62B4-4AFE-4950-A6F9-39B9AE26D950}" destId="{29D5D968-6FA6-4E1B-8EA2-75988C0A3318}" srcOrd="0" destOrd="0" presId="urn:microsoft.com/office/officeart/2005/8/layout/vList5"/>
    <dgm:cxn modelId="{63B087D6-D154-4DD5-A666-26EC94B286E5}" srcId="{E2A61119-9145-4C03-B08A-F1AFA2997FCC}" destId="{230E8C9C-464E-4B83-9D9A-BB2768532778}" srcOrd="1" destOrd="0" parTransId="{051AA75B-1BDC-499A-8CA6-164EADC981BE}" sibTransId="{BEB62CA3-66DC-49CC-B6FA-F0C9F9E91647}"/>
    <dgm:cxn modelId="{141F54FA-E430-4F75-8933-8F074BCB3D99}" srcId="{230E8C9C-464E-4B83-9D9A-BB2768532778}" destId="{DF40EE8B-A900-4573-B781-513066A72C6B}" srcOrd="1" destOrd="0" parTransId="{50A709AA-ED1D-4153-BFB2-D8FC4FDDE939}" sibTransId="{D753193D-9479-4F54-AB1D-14370787F60A}"/>
    <dgm:cxn modelId="{0EFBC97C-799A-4A85-A89E-185349461C1A}" type="presParOf" srcId="{02E5F4DD-76EB-4D90-8661-C1CA4C4491BF}" destId="{278B1EFA-38F1-4BC2-9B46-3A2878560878}" srcOrd="0" destOrd="0" presId="urn:microsoft.com/office/officeart/2005/8/layout/vList5"/>
    <dgm:cxn modelId="{1B720380-7306-459F-A8D7-1ECAEB5B5B15}" type="presParOf" srcId="{278B1EFA-38F1-4BC2-9B46-3A2878560878}" destId="{29D5D968-6FA6-4E1B-8EA2-75988C0A3318}" srcOrd="0" destOrd="0" presId="urn:microsoft.com/office/officeart/2005/8/layout/vList5"/>
    <dgm:cxn modelId="{AC53961A-81EE-4D48-B365-0ED61EE3E288}" type="presParOf" srcId="{02E5F4DD-76EB-4D90-8661-C1CA4C4491BF}" destId="{83A2966E-4D0D-4326-B3E2-315F94BAF1C9}" srcOrd="1" destOrd="0" presId="urn:microsoft.com/office/officeart/2005/8/layout/vList5"/>
    <dgm:cxn modelId="{B742BD91-6D49-4B63-AF90-21BB8F4CBECA}" type="presParOf" srcId="{02E5F4DD-76EB-4D90-8661-C1CA4C4491BF}" destId="{917117CF-CDDA-470B-B1F2-666530549C20}" srcOrd="2" destOrd="0" presId="urn:microsoft.com/office/officeart/2005/8/layout/vList5"/>
    <dgm:cxn modelId="{495963EF-B770-4D4B-8A75-8C9BA2B333E5}" type="presParOf" srcId="{917117CF-CDDA-470B-B1F2-666530549C20}" destId="{5A4BC49F-F93D-4EDC-AC17-24D3E5F44D89}" srcOrd="0" destOrd="0" presId="urn:microsoft.com/office/officeart/2005/8/layout/vList5"/>
    <dgm:cxn modelId="{95698040-8361-44BE-90D8-B9D6ACC91CD5}" type="presParOf" srcId="{917117CF-CDDA-470B-B1F2-666530549C20}" destId="{BB94332B-5DA4-4759-B504-5B1C591A09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C7D281-CB8E-4BFF-A79D-547C1B3342E0}"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6E91E14C-2C0B-4AC6-A424-5DF599A630E4}">
      <dgm:prSet/>
      <dgm:spPr/>
      <dgm:t>
        <a:bodyPr/>
        <a:lstStyle/>
        <a:p>
          <a:r>
            <a:rPr lang="en-US" b="1" i="0" dirty="0"/>
            <a:t>For listed species and designated critical habitat </a:t>
          </a:r>
          <a:endParaRPr lang="en-US" b="1" dirty="0"/>
        </a:p>
      </dgm:t>
    </dgm:pt>
    <dgm:pt modelId="{FA2099BF-7308-4770-9413-975F720B631F}" type="parTrans" cxnId="{032B8378-AEBB-45D4-A3BA-A94FF08307CB}">
      <dgm:prSet/>
      <dgm:spPr/>
      <dgm:t>
        <a:bodyPr/>
        <a:lstStyle/>
        <a:p>
          <a:endParaRPr lang="en-US"/>
        </a:p>
      </dgm:t>
    </dgm:pt>
    <dgm:pt modelId="{BD98FBCC-7B80-41B0-A21A-2DC5E3A021EA}" type="sibTrans" cxnId="{032B8378-AEBB-45D4-A3BA-A94FF08307CB}">
      <dgm:prSet/>
      <dgm:spPr/>
      <dgm:t>
        <a:bodyPr/>
        <a:lstStyle/>
        <a:p>
          <a:endParaRPr lang="en-US"/>
        </a:p>
      </dgm:t>
    </dgm:pt>
    <dgm:pt modelId="{D8550248-B5B7-4823-BC3B-CBCBDAB19BF2}">
      <dgm:prSet/>
      <dgm:spPr/>
      <dgm:t>
        <a:bodyPr/>
        <a:lstStyle/>
        <a:p>
          <a:r>
            <a:rPr lang="en-US" b="1" i="0" dirty="0"/>
            <a:t>The appropriate conclusion when the effects to a species or its critical habitat are likely to be:</a:t>
          </a:r>
          <a:endParaRPr lang="en-US" b="1" dirty="0"/>
        </a:p>
      </dgm:t>
    </dgm:pt>
    <dgm:pt modelId="{149A27E7-0968-4E60-9A7B-C050DB2A77A7}" type="parTrans" cxnId="{14D8D5E1-257F-4AF5-A0ED-5D773C04248C}">
      <dgm:prSet/>
      <dgm:spPr/>
      <dgm:t>
        <a:bodyPr/>
        <a:lstStyle/>
        <a:p>
          <a:endParaRPr lang="en-US"/>
        </a:p>
      </dgm:t>
    </dgm:pt>
    <dgm:pt modelId="{97915491-6547-461B-A87F-C5BD4CDCC640}" type="sibTrans" cxnId="{14D8D5E1-257F-4AF5-A0ED-5D773C04248C}">
      <dgm:prSet/>
      <dgm:spPr/>
      <dgm:t>
        <a:bodyPr/>
        <a:lstStyle/>
        <a:p>
          <a:endParaRPr lang="en-US"/>
        </a:p>
      </dgm:t>
    </dgm:pt>
    <dgm:pt modelId="{F4B3F402-63B8-438D-A2A8-B0CD279C1CAB}">
      <dgm:prSet/>
      <dgm:spPr/>
      <dgm:t>
        <a:bodyPr/>
        <a:lstStyle/>
        <a:p>
          <a:r>
            <a:rPr lang="en-US" b="1" i="0" dirty="0"/>
            <a:t>Wholly beneficial</a:t>
          </a:r>
          <a:endParaRPr lang="en-US" b="1" dirty="0"/>
        </a:p>
      </dgm:t>
    </dgm:pt>
    <dgm:pt modelId="{158A504E-2502-44E7-9BD3-B8AB04240823}" type="parTrans" cxnId="{08B30FEC-F557-4126-890C-1CD136672A09}">
      <dgm:prSet/>
      <dgm:spPr/>
      <dgm:t>
        <a:bodyPr/>
        <a:lstStyle/>
        <a:p>
          <a:endParaRPr lang="en-US"/>
        </a:p>
      </dgm:t>
    </dgm:pt>
    <dgm:pt modelId="{C2C3CFAC-3AEA-4FE3-A0EB-F8F8C1152E6B}" type="sibTrans" cxnId="{08B30FEC-F557-4126-890C-1CD136672A09}">
      <dgm:prSet/>
      <dgm:spPr/>
      <dgm:t>
        <a:bodyPr/>
        <a:lstStyle/>
        <a:p>
          <a:endParaRPr lang="en-US"/>
        </a:p>
      </dgm:t>
    </dgm:pt>
    <dgm:pt modelId="{9220D04C-11C5-452D-88B2-A9A591404470}">
      <dgm:prSet/>
      <dgm:spPr/>
      <dgm:t>
        <a:bodyPr/>
        <a:lstStyle/>
        <a:p>
          <a:r>
            <a:rPr lang="en-US" b="1" i="0" dirty="0"/>
            <a:t>Discountable</a:t>
          </a:r>
          <a:endParaRPr lang="en-US" b="1" dirty="0"/>
        </a:p>
      </dgm:t>
    </dgm:pt>
    <dgm:pt modelId="{C1AD93F1-EBCB-401D-85B7-139BB9869923}" type="parTrans" cxnId="{1548985A-E8B0-4F2F-A8E0-CB7AEDB6B74D}">
      <dgm:prSet/>
      <dgm:spPr/>
      <dgm:t>
        <a:bodyPr/>
        <a:lstStyle/>
        <a:p>
          <a:endParaRPr lang="en-US"/>
        </a:p>
      </dgm:t>
    </dgm:pt>
    <dgm:pt modelId="{35963A52-57B5-426C-85A7-75612E366D09}" type="sibTrans" cxnId="{1548985A-E8B0-4F2F-A8E0-CB7AEDB6B74D}">
      <dgm:prSet/>
      <dgm:spPr/>
      <dgm:t>
        <a:bodyPr/>
        <a:lstStyle/>
        <a:p>
          <a:endParaRPr lang="en-US"/>
        </a:p>
      </dgm:t>
    </dgm:pt>
    <dgm:pt modelId="{4379FB7C-66F2-43B3-B9F5-BB0701DB18D2}">
      <dgm:prSet/>
      <dgm:spPr/>
      <dgm:t>
        <a:bodyPr/>
        <a:lstStyle/>
        <a:p>
          <a:r>
            <a:rPr lang="en-US" b="1" i="0" dirty="0"/>
            <a:t>Insignificant</a:t>
          </a:r>
          <a:endParaRPr lang="en-US" b="1" dirty="0"/>
        </a:p>
      </dgm:t>
    </dgm:pt>
    <dgm:pt modelId="{9D46CB44-A3D1-4431-A425-976967A8CC30}" type="parTrans" cxnId="{E3AD115C-CCDC-4F6B-B210-0BE9483E3B35}">
      <dgm:prSet/>
      <dgm:spPr/>
      <dgm:t>
        <a:bodyPr/>
        <a:lstStyle/>
        <a:p>
          <a:endParaRPr lang="en-US"/>
        </a:p>
      </dgm:t>
    </dgm:pt>
    <dgm:pt modelId="{63484213-151A-4B92-92B3-1748FDCB7036}" type="sibTrans" cxnId="{E3AD115C-CCDC-4F6B-B210-0BE9483E3B35}">
      <dgm:prSet/>
      <dgm:spPr/>
      <dgm:t>
        <a:bodyPr/>
        <a:lstStyle/>
        <a:p>
          <a:endParaRPr lang="en-US"/>
        </a:p>
      </dgm:t>
    </dgm:pt>
    <dgm:pt modelId="{FD3D2F75-FB05-485B-B95A-5990DD3890DD}" type="pres">
      <dgm:prSet presAssocID="{A7C7D281-CB8E-4BFF-A79D-547C1B3342E0}" presName="Name0" presStyleCnt="0">
        <dgm:presLayoutVars>
          <dgm:dir/>
          <dgm:animLvl val="lvl"/>
          <dgm:resizeHandles val="exact"/>
        </dgm:presLayoutVars>
      </dgm:prSet>
      <dgm:spPr/>
    </dgm:pt>
    <dgm:pt modelId="{2A92EF29-C413-45F6-A2FC-FB06A0F0E274}" type="pres">
      <dgm:prSet presAssocID="{D8550248-B5B7-4823-BC3B-CBCBDAB19BF2}" presName="boxAndChildren" presStyleCnt="0"/>
      <dgm:spPr/>
    </dgm:pt>
    <dgm:pt modelId="{B50397CF-3335-44DC-AC42-B662F0494992}" type="pres">
      <dgm:prSet presAssocID="{D8550248-B5B7-4823-BC3B-CBCBDAB19BF2}" presName="parentTextBox" presStyleLbl="node1" presStyleIdx="0" presStyleCnt="2"/>
      <dgm:spPr/>
    </dgm:pt>
    <dgm:pt modelId="{D821EF64-402A-4352-AAC2-EFE27CCFA31D}" type="pres">
      <dgm:prSet presAssocID="{D8550248-B5B7-4823-BC3B-CBCBDAB19BF2}" presName="entireBox" presStyleLbl="node1" presStyleIdx="0" presStyleCnt="2"/>
      <dgm:spPr/>
    </dgm:pt>
    <dgm:pt modelId="{8E79A223-2032-4F7C-B027-67418BC0C234}" type="pres">
      <dgm:prSet presAssocID="{D8550248-B5B7-4823-BC3B-CBCBDAB19BF2}" presName="descendantBox" presStyleCnt="0"/>
      <dgm:spPr/>
    </dgm:pt>
    <dgm:pt modelId="{59827DF8-DEB4-4FAB-B82C-367AA5A878AB}" type="pres">
      <dgm:prSet presAssocID="{F4B3F402-63B8-438D-A2A8-B0CD279C1CAB}" presName="childTextBox" presStyleLbl="fgAccFollowNode1" presStyleIdx="0" presStyleCnt="3">
        <dgm:presLayoutVars>
          <dgm:bulletEnabled val="1"/>
        </dgm:presLayoutVars>
      </dgm:prSet>
      <dgm:spPr/>
    </dgm:pt>
    <dgm:pt modelId="{74381E6B-2114-4CD4-8871-A2966F6774F3}" type="pres">
      <dgm:prSet presAssocID="{9220D04C-11C5-452D-88B2-A9A591404470}" presName="childTextBox" presStyleLbl="fgAccFollowNode1" presStyleIdx="1" presStyleCnt="3">
        <dgm:presLayoutVars>
          <dgm:bulletEnabled val="1"/>
        </dgm:presLayoutVars>
      </dgm:prSet>
      <dgm:spPr/>
    </dgm:pt>
    <dgm:pt modelId="{43F5C749-AA73-4821-A54E-BA0DF92B16EA}" type="pres">
      <dgm:prSet presAssocID="{4379FB7C-66F2-43B3-B9F5-BB0701DB18D2}" presName="childTextBox" presStyleLbl="fgAccFollowNode1" presStyleIdx="2" presStyleCnt="3">
        <dgm:presLayoutVars>
          <dgm:bulletEnabled val="1"/>
        </dgm:presLayoutVars>
      </dgm:prSet>
      <dgm:spPr/>
    </dgm:pt>
    <dgm:pt modelId="{5E3730A1-3207-421D-A9FC-8FF475CAE13E}" type="pres">
      <dgm:prSet presAssocID="{BD98FBCC-7B80-41B0-A21A-2DC5E3A021EA}" presName="sp" presStyleCnt="0"/>
      <dgm:spPr/>
    </dgm:pt>
    <dgm:pt modelId="{1D9F9CF4-5BA1-478F-9DEF-AA84206B3007}" type="pres">
      <dgm:prSet presAssocID="{6E91E14C-2C0B-4AC6-A424-5DF599A630E4}" presName="arrowAndChildren" presStyleCnt="0"/>
      <dgm:spPr/>
    </dgm:pt>
    <dgm:pt modelId="{62503856-C39D-4F36-8659-31431768E52D}" type="pres">
      <dgm:prSet presAssocID="{6E91E14C-2C0B-4AC6-A424-5DF599A630E4}" presName="parentTextArrow" presStyleLbl="node1" presStyleIdx="1" presStyleCnt="2"/>
      <dgm:spPr/>
    </dgm:pt>
  </dgm:ptLst>
  <dgm:cxnLst>
    <dgm:cxn modelId="{0B9D0D08-B43F-4E7C-8E4A-387817BF55F8}" type="presOf" srcId="{6E91E14C-2C0B-4AC6-A424-5DF599A630E4}" destId="{62503856-C39D-4F36-8659-31431768E52D}" srcOrd="0" destOrd="0" presId="urn:microsoft.com/office/officeart/2005/8/layout/process4"/>
    <dgm:cxn modelId="{0A01E037-6283-4C3E-A976-EE7EB52A2BC7}" type="presOf" srcId="{D8550248-B5B7-4823-BC3B-CBCBDAB19BF2}" destId="{D821EF64-402A-4352-AAC2-EFE27CCFA31D}" srcOrd="1" destOrd="0" presId="urn:microsoft.com/office/officeart/2005/8/layout/process4"/>
    <dgm:cxn modelId="{F89BB438-5CFE-4E8F-85DA-ADDC6A4AF65D}" type="presOf" srcId="{F4B3F402-63B8-438D-A2A8-B0CD279C1CAB}" destId="{59827DF8-DEB4-4FAB-B82C-367AA5A878AB}" srcOrd="0" destOrd="0" presId="urn:microsoft.com/office/officeart/2005/8/layout/process4"/>
    <dgm:cxn modelId="{E3AD115C-CCDC-4F6B-B210-0BE9483E3B35}" srcId="{D8550248-B5B7-4823-BC3B-CBCBDAB19BF2}" destId="{4379FB7C-66F2-43B3-B9F5-BB0701DB18D2}" srcOrd="2" destOrd="0" parTransId="{9D46CB44-A3D1-4431-A425-976967A8CC30}" sibTransId="{63484213-151A-4B92-92B3-1748FDCB7036}"/>
    <dgm:cxn modelId="{8B0E7762-1E3A-4722-9052-84737FBD9A8C}" type="presOf" srcId="{9220D04C-11C5-452D-88B2-A9A591404470}" destId="{74381E6B-2114-4CD4-8871-A2966F6774F3}" srcOrd="0" destOrd="0" presId="urn:microsoft.com/office/officeart/2005/8/layout/process4"/>
    <dgm:cxn modelId="{032B8378-AEBB-45D4-A3BA-A94FF08307CB}" srcId="{A7C7D281-CB8E-4BFF-A79D-547C1B3342E0}" destId="{6E91E14C-2C0B-4AC6-A424-5DF599A630E4}" srcOrd="0" destOrd="0" parTransId="{FA2099BF-7308-4770-9413-975F720B631F}" sibTransId="{BD98FBCC-7B80-41B0-A21A-2DC5E3A021EA}"/>
    <dgm:cxn modelId="{1548985A-E8B0-4F2F-A8E0-CB7AEDB6B74D}" srcId="{D8550248-B5B7-4823-BC3B-CBCBDAB19BF2}" destId="{9220D04C-11C5-452D-88B2-A9A591404470}" srcOrd="1" destOrd="0" parTransId="{C1AD93F1-EBCB-401D-85B7-139BB9869923}" sibTransId="{35963A52-57B5-426C-85A7-75612E366D09}"/>
    <dgm:cxn modelId="{8F6E389D-204D-448F-8149-2AF0B2A60702}" type="presOf" srcId="{D8550248-B5B7-4823-BC3B-CBCBDAB19BF2}" destId="{B50397CF-3335-44DC-AC42-B662F0494992}" srcOrd="0" destOrd="0" presId="urn:microsoft.com/office/officeart/2005/8/layout/process4"/>
    <dgm:cxn modelId="{14D8D5E1-257F-4AF5-A0ED-5D773C04248C}" srcId="{A7C7D281-CB8E-4BFF-A79D-547C1B3342E0}" destId="{D8550248-B5B7-4823-BC3B-CBCBDAB19BF2}" srcOrd="1" destOrd="0" parTransId="{149A27E7-0968-4E60-9A7B-C050DB2A77A7}" sibTransId="{97915491-6547-461B-A87F-C5BD4CDCC640}"/>
    <dgm:cxn modelId="{33B05DEB-81BE-4635-B4D0-2DAA1C83C69D}" type="presOf" srcId="{4379FB7C-66F2-43B3-B9F5-BB0701DB18D2}" destId="{43F5C749-AA73-4821-A54E-BA0DF92B16EA}" srcOrd="0" destOrd="0" presId="urn:microsoft.com/office/officeart/2005/8/layout/process4"/>
    <dgm:cxn modelId="{08B30FEC-F557-4126-890C-1CD136672A09}" srcId="{D8550248-B5B7-4823-BC3B-CBCBDAB19BF2}" destId="{F4B3F402-63B8-438D-A2A8-B0CD279C1CAB}" srcOrd="0" destOrd="0" parTransId="{158A504E-2502-44E7-9BD3-B8AB04240823}" sibTransId="{C2C3CFAC-3AEA-4FE3-A0EB-F8F8C1152E6B}"/>
    <dgm:cxn modelId="{C5C831F7-E494-4BB0-9946-E755312256B1}" type="presOf" srcId="{A7C7D281-CB8E-4BFF-A79D-547C1B3342E0}" destId="{FD3D2F75-FB05-485B-B95A-5990DD3890DD}" srcOrd="0" destOrd="0" presId="urn:microsoft.com/office/officeart/2005/8/layout/process4"/>
    <dgm:cxn modelId="{52576C2B-C1FF-4384-A06B-D52D80EF996C}" type="presParOf" srcId="{FD3D2F75-FB05-485B-B95A-5990DD3890DD}" destId="{2A92EF29-C413-45F6-A2FC-FB06A0F0E274}" srcOrd="0" destOrd="0" presId="urn:microsoft.com/office/officeart/2005/8/layout/process4"/>
    <dgm:cxn modelId="{105A1307-3755-4C99-86C5-09752085B2D6}" type="presParOf" srcId="{2A92EF29-C413-45F6-A2FC-FB06A0F0E274}" destId="{B50397CF-3335-44DC-AC42-B662F0494992}" srcOrd="0" destOrd="0" presId="urn:microsoft.com/office/officeart/2005/8/layout/process4"/>
    <dgm:cxn modelId="{242B98CC-8945-4A97-AF11-B116F1244AFB}" type="presParOf" srcId="{2A92EF29-C413-45F6-A2FC-FB06A0F0E274}" destId="{D821EF64-402A-4352-AAC2-EFE27CCFA31D}" srcOrd="1" destOrd="0" presId="urn:microsoft.com/office/officeart/2005/8/layout/process4"/>
    <dgm:cxn modelId="{ECF9B7C5-F8AF-446C-91DA-BBF26B090195}" type="presParOf" srcId="{2A92EF29-C413-45F6-A2FC-FB06A0F0E274}" destId="{8E79A223-2032-4F7C-B027-67418BC0C234}" srcOrd="2" destOrd="0" presId="urn:microsoft.com/office/officeart/2005/8/layout/process4"/>
    <dgm:cxn modelId="{B8FDA543-BE18-4DF1-8B54-BD2D0DA02827}" type="presParOf" srcId="{8E79A223-2032-4F7C-B027-67418BC0C234}" destId="{59827DF8-DEB4-4FAB-B82C-367AA5A878AB}" srcOrd="0" destOrd="0" presId="urn:microsoft.com/office/officeart/2005/8/layout/process4"/>
    <dgm:cxn modelId="{D35ECAE0-5749-4E42-8E9F-25CB52A5413F}" type="presParOf" srcId="{8E79A223-2032-4F7C-B027-67418BC0C234}" destId="{74381E6B-2114-4CD4-8871-A2966F6774F3}" srcOrd="1" destOrd="0" presId="urn:microsoft.com/office/officeart/2005/8/layout/process4"/>
    <dgm:cxn modelId="{356FA6CA-E214-4180-BDAB-185B5B0749BD}" type="presParOf" srcId="{8E79A223-2032-4F7C-B027-67418BC0C234}" destId="{43F5C749-AA73-4821-A54E-BA0DF92B16EA}" srcOrd="2" destOrd="0" presId="urn:microsoft.com/office/officeart/2005/8/layout/process4"/>
    <dgm:cxn modelId="{CA73043A-0F7D-4AFD-819B-48D0EE430CF3}" type="presParOf" srcId="{FD3D2F75-FB05-485B-B95A-5990DD3890DD}" destId="{5E3730A1-3207-421D-A9FC-8FF475CAE13E}" srcOrd="1" destOrd="0" presId="urn:microsoft.com/office/officeart/2005/8/layout/process4"/>
    <dgm:cxn modelId="{D26C93D3-BC47-43F2-9927-1FC8861717AB}" type="presParOf" srcId="{FD3D2F75-FB05-485B-B95A-5990DD3890DD}" destId="{1D9F9CF4-5BA1-478F-9DEF-AA84206B3007}" srcOrd="2" destOrd="0" presId="urn:microsoft.com/office/officeart/2005/8/layout/process4"/>
    <dgm:cxn modelId="{E04F9947-8B03-4D1B-B965-D8E9178D7287}" type="presParOf" srcId="{1D9F9CF4-5BA1-478F-9DEF-AA84206B3007}" destId="{62503856-C39D-4F36-8659-31431768E52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18C0B-D8E6-4656-8F58-A415172921B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3FDE64E-E6BA-4F3A-B31B-2A2B5819C0D0}">
      <dgm:prSet/>
      <dgm:spPr/>
      <dgm:t>
        <a:bodyPr/>
        <a:lstStyle/>
        <a:p>
          <a:r>
            <a:rPr lang="en-US" dirty="0"/>
            <a:t>-For listed species and designated critical habitat </a:t>
          </a:r>
        </a:p>
      </dgm:t>
    </dgm:pt>
    <dgm:pt modelId="{BE0B5D5D-0AE6-47F4-99E6-F1D2D2EF3E96}" type="parTrans" cxnId="{42288D54-ECF9-4C73-B833-ED83C6CC920B}">
      <dgm:prSet/>
      <dgm:spPr/>
      <dgm:t>
        <a:bodyPr/>
        <a:lstStyle/>
        <a:p>
          <a:endParaRPr lang="en-US"/>
        </a:p>
      </dgm:t>
    </dgm:pt>
    <dgm:pt modelId="{EE718F91-8D46-4442-BE65-2D9174015FB9}" type="sibTrans" cxnId="{42288D54-ECF9-4C73-B833-ED83C6CC920B}">
      <dgm:prSet/>
      <dgm:spPr/>
      <dgm:t>
        <a:bodyPr/>
        <a:lstStyle/>
        <a:p>
          <a:endParaRPr lang="en-US"/>
        </a:p>
      </dgm:t>
    </dgm:pt>
    <dgm:pt modelId="{1DA8C4B1-DBB9-4557-AD0B-FBFD8A6E180D}">
      <dgm:prSet/>
      <dgm:spPr/>
      <dgm:t>
        <a:bodyPr/>
        <a:lstStyle/>
        <a:p>
          <a:r>
            <a:rPr lang="en-US" dirty="0"/>
            <a:t>-Appropriate conclusion when an action is likely to </a:t>
          </a:r>
          <a:r>
            <a:rPr lang="en-US" b="1" dirty="0"/>
            <a:t>directly or indirectly</a:t>
          </a:r>
          <a:r>
            <a:rPr lang="en-US" dirty="0"/>
            <a:t> have an adverse effect on a listed species or its critical habitat</a:t>
          </a:r>
        </a:p>
      </dgm:t>
    </dgm:pt>
    <dgm:pt modelId="{E9F94967-1CC9-4677-B43F-81BD35EC8B8C}" type="parTrans" cxnId="{121CA5E9-6CF4-4C81-95AA-C69A205B36B9}">
      <dgm:prSet/>
      <dgm:spPr/>
      <dgm:t>
        <a:bodyPr/>
        <a:lstStyle/>
        <a:p>
          <a:endParaRPr lang="en-US"/>
        </a:p>
      </dgm:t>
    </dgm:pt>
    <dgm:pt modelId="{BD9FE8BA-4060-4635-82DC-06CD309A412A}" type="sibTrans" cxnId="{121CA5E9-6CF4-4C81-95AA-C69A205B36B9}">
      <dgm:prSet/>
      <dgm:spPr/>
      <dgm:t>
        <a:bodyPr/>
        <a:lstStyle/>
        <a:p>
          <a:endParaRPr lang="en-US"/>
        </a:p>
      </dgm:t>
    </dgm:pt>
    <dgm:pt modelId="{770FAE1A-651E-4FD4-8086-E9E202947FD0}" type="pres">
      <dgm:prSet presAssocID="{A1E18C0B-D8E6-4656-8F58-A415172921B6}" presName="hierChild1" presStyleCnt="0">
        <dgm:presLayoutVars>
          <dgm:chPref val="1"/>
          <dgm:dir/>
          <dgm:animOne val="branch"/>
          <dgm:animLvl val="lvl"/>
          <dgm:resizeHandles/>
        </dgm:presLayoutVars>
      </dgm:prSet>
      <dgm:spPr/>
    </dgm:pt>
    <dgm:pt modelId="{4280397E-55EB-405B-8802-B2087D5558D8}" type="pres">
      <dgm:prSet presAssocID="{83FDE64E-E6BA-4F3A-B31B-2A2B5819C0D0}" presName="hierRoot1" presStyleCnt="0"/>
      <dgm:spPr/>
    </dgm:pt>
    <dgm:pt modelId="{1F0DD0BF-C9DF-4CD7-9E89-60B51B28CC0E}" type="pres">
      <dgm:prSet presAssocID="{83FDE64E-E6BA-4F3A-B31B-2A2B5819C0D0}" presName="composite" presStyleCnt="0"/>
      <dgm:spPr/>
    </dgm:pt>
    <dgm:pt modelId="{AB780F3D-AE67-465A-AA9C-30032F5200D4}" type="pres">
      <dgm:prSet presAssocID="{83FDE64E-E6BA-4F3A-B31B-2A2B5819C0D0}" presName="background" presStyleLbl="node0" presStyleIdx="0" presStyleCnt="2"/>
      <dgm:spPr/>
    </dgm:pt>
    <dgm:pt modelId="{8DC7CAD8-C6F0-4E70-BFF0-8D8F83367430}" type="pres">
      <dgm:prSet presAssocID="{83FDE64E-E6BA-4F3A-B31B-2A2B5819C0D0}" presName="text" presStyleLbl="fgAcc0" presStyleIdx="0" presStyleCnt="2">
        <dgm:presLayoutVars>
          <dgm:chPref val="3"/>
        </dgm:presLayoutVars>
      </dgm:prSet>
      <dgm:spPr/>
    </dgm:pt>
    <dgm:pt modelId="{47FD9853-CB38-4220-9D22-898D3B25694D}" type="pres">
      <dgm:prSet presAssocID="{83FDE64E-E6BA-4F3A-B31B-2A2B5819C0D0}" presName="hierChild2" presStyleCnt="0"/>
      <dgm:spPr/>
    </dgm:pt>
    <dgm:pt modelId="{52A3E6B8-622B-4F7F-8C14-33FFD50D1AEA}" type="pres">
      <dgm:prSet presAssocID="{1DA8C4B1-DBB9-4557-AD0B-FBFD8A6E180D}" presName="hierRoot1" presStyleCnt="0"/>
      <dgm:spPr/>
    </dgm:pt>
    <dgm:pt modelId="{CC019599-A067-4B5F-A584-B9387C196157}" type="pres">
      <dgm:prSet presAssocID="{1DA8C4B1-DBB9-4557-AD0B-FBFD8A6E180D}" presName="composite" presStyleCnt="0"/>
      <dgm:spPr/>
    </dgm:pt>
    <dgm:pt modelId="{3BCB89F6-4D3C-4D3B-BDF1-9199493EF953}" type="pres">
      <dgm:prSet presAssocID="{1DA8C4B1-DBB9-4557-AD0B-FBFD8A6E180D}" presName="background" presStyleLbl="node0" presStyleIdx="1" presStyleCnt="2"/>
      <dgm:spPr/>
    </dgm:pt>
    <dgm:pt modelId="{14A3812E-0D47-40C5-AD7D-F75204265AF8}" type="pres">
      <dgm:prSet presAssocID="{1DA8C4B1-DBB9-4557-AD0B-FBFD8A6E180D}" presName="text" presStyleLbl="fgAcc0" presStyleIdx="1" presStyleCnt="2">
        <dgm:presLayoutVars>
          <dgm:chPref val="3"/>
        </dgm:presLayoutVars>
      </dgm:prSet>
      <dgm:spPr/>
    </dgm:pt>
    <dgm:pt modelId="{76CA7148-A04C-46ED-BB5D-CE3E84AC6437}" type="pres">
      <dgm:prSet presAssocID="{1DA8C4B1-DBB9-4557-AD0B-FBFD8A6E180D}" presName="hierChild2" presStyleCnt="0"/>
      <dgm:spPr/>
    </dgm:pt>
  </dgm:ptLst>
  <dgm:cxnLst>
    <dgm:cxn modelId="{291E211A-4663-4600-B9E4-01F112BCE443}" type="presOf" srcId="{83FDE64E-E6BA-4F3A-B31B-2A2B5819C0D0}" destId="{8DC7CAD8-C6F0-4E70-BFF0-8D8F83367430}" srcOrd="0" destOrd="0" presId="urn:microsoft.com/office/officeart/2005/8/layout/hierarchy1"/>
    <dgm:cxn modelId="{42288D54-ECF9-4C73-B833-ED83C6CC920B}" srcId="{A1E18C0B-D8E6-4656-8F58-A415172921B6}" destId="{83FDE64E-E6BA-4F3A-B31B-2A2B5819C0D0}" srcOrd="0" destOrd="0" parTransId="{BE0B5D5D-0AE6-47F4-99E6-F1D2D2EF3E96}" sibTransId="{EE718F91-8D46-4442-BE65-2D9174015FB9}"/>
    <dgm:cxn modelId="{F84AF7B1-ED54-4761-82D3-BA67720CB7E5}" type="presOf" srcId="{1DA8C4B1-DBB9-4557-AD0B-FBFD8A6E180D}" destId="{14A3812E-0D47-40C5-AD7D-F75204265AF8}" srcOrd="0" destOrd="0" presId="urn:microsoft.com/office/officeart/2005/8/layout/hierarchy1"/>
    <dgm:cxn modelId="{B541A6E4-5429-4B42-9A6E-E83D2CE455D4}" type="presOf" srcId="{A1E18C0B-D8E6-4656-8F58-A415172921B6}" destId="{770FAE1A-651E-4FD4-8086-E9E202947FD0}" srcOrd="0" destOrd="0" presId="urn:microsoft.com/office/officeart/2005/8/layout/hierarchy1"/>
    <dgm:cxn modelId="{121CA5E9-6CF4-4C81-95AA-C69A205B36B9}" srcId="{A1E18C0B-D8E6-4656-8F58-A415172921B6}" destId="{1DA8C4B1-DBB9-4557-AD0B-FBFD8A6E180D}" srcOrd="1" destOrd="0" parTransId="{E9F94967-1CC9-4677-B43F-81BD35EC8B8C}" sibTransId="{BD9FE8BA-4060-4635-82DC-06CD309A412A}"/>
    <dgm:cxn modelId="{B7F32F3C-B01B-4AFF-848A-87A3A1B3E7AE}" type="presParOf" srcId="{770FAE1A-651E-4FD4-8086-E9E202947FD0}" destId="{4280397E-55EB-405B-8802-B2087D5558D8}" srcOrd="0" destOrd="0" presId="urn:microsoft.com/office/officeart/2005/8/layout/hierarchy1"/>
    <dgm:cxn modelId="{8567E43E-DF05-46E0-BE50-AA39EC269A81}" type="presParOf" srcId="{4280397E-55EB-405B-8802-B2087D5558D8}" destId="{1F0DD0BF-C9DF-4CD7-9E89-60B51B28CC0E}" srcOrd="0" destOrd="0" presId="urn:microsoft.com/office/officeart/2005/8/layout/hierarchy1"/>
    <dgm:cxn modelId="{900D055C-FA56-4DB6-83AF-F5901B28913D}" type="presParOf" srcId="{1F0DD0BF-C9DF-4CD7-9E89-60B51B28CC0E}" destId="{AB780F3D-AE67-465A-AA9C-30032F5200D4}" srcOrd="0" destOrd="0" presId="urn:microsoft.com/office/officeart/2005/8/layout/hierarchy1"/>
    <dgm:cxn modelId="{DEE843D5-7B4B-4969-AD9A-2429504FD4A4}" type="presParOf" srcId="{1F0DD0BF-C9DF-4CD7-9E89-60B51B28CC0E}" destId="{8DC7CAD8-C6F0-4E70-BFF0-8D8F83367430}" srcOrd="1" destOrd="0" presId="urn:microsoft.com/office/officeart/2005/8/layout/hierarchy1"/>
    <dgm:cxn modelId="{D91631E6-3F79-4224-B748-DC033132E45B}" type="presParOf" srcId="{4280397E-55EB-405B-8802-B2087D5558D8}" destId="{47FD9853-CB38-4220-9D22-898D3B25694D}" srcOrd="1" destOrd="0" presId="urn:microsoft.com/office/officeart/2005/8/layout/hierarchy1"/>
    <dgm:cxn modelId="{9DA0723B-3073-4A5D-9640-7487612052DD}" type="presParOf" srcId="{770FAE1A-651E-4FD4-8086-E9E202947FD0}" destId="{52A3E6B8-622B-4F7F-8C14-33FFD50D1AEA}" srcOrd="1" destOrd="0" presId="urn:microsoft.com/office/officeart/2005/8/layout/hierarchy1"/>
    <dgm:cxn modelId="{A67DE115-4D24-4B40-B91E-9024709B73DD}" type="presParOf" srcId="{52A3E6B8-622B-4F7F-8C14-33FFD50D1AEA}" destId="{CC019599-A067-4B5F-A584-B9387C196157}" srcOrd="0" destOrd="0" presId="urn:microsoft.com/office/officeart/2005/8/layout/hierarchy1"/>
    <dgm:cxn modelId="{F633808B-AB36-4880-9D2C-195C6F05F1B1}" type="presParOf" srcId="{CC019599-A067-4B5F-A584-B9387C196157}" destId="{3BCB89F6-4D3C-4D3B-BDF1-9199493EF953}" srcOrd="0" destOrd="0" presId="urn:microsoft.com/office/officeart/2005/8/layout/hierarchy1"/>
    <dgm:cxn modelId="{F9A70D40-1185-4F92-87D8-B3BDD06FF85A}" type="presParOf" srcId="{CC019599-A067-4B5F-A584-B9387C196157}" destId="{14A3812E-0D47-40C5-AD7D-F75204265AF8}" srcOrd="1" destOrd="0" presId="urn:microsoft.com/office/officeart/2005/8/layout/hierarchy1"/>
    <dgm:cxn modelId="{7605D415-7F2B-480B-A7F0-6386F05FCF4B}" type="presParOf" srcId="{52A3E6B8-622B-4F7F-8C14-33FFD50D1AEA}" destId="{76CA7148-A04C-46ED-BB5D-CE3E84AC64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C8A97-5BAA-46C4-B8E7-BE43C09B482C}">
      <dsp:nvSpPr>
        <dsp:cNvPr id="0" name=""/>
        <dsp:cNvSpPr/>
      </dsp:nvSpPr>
      <dsp:spPr>
        <a:xfrm>
          <a:off x="0" y="632"/>
          <a:ext cx="8255519" cy="1480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614C3-89B1-4AD1-B543-F167239352FF}">
      <dsp:nvSpPr>
        <dsp:cNvPr id="0" name=""/>
        <dsp:cNvSpPr/>
      </dsp:nvSpPr>
      <dsp:spPr>
        <a:xfrm>
          <a:off x="447728" y="333654"/>
          <a:ext cx="814052" cy="814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6A45D0-1BDB-44F1-B927-C7C9DB8B2B17}">
      <dsp:nvSpPr>
        <dsp:cNvPr id="0" name=""/>
        <dsp:cNvSpPr/>
      </dsp:nvSpPr>
      <dsp:spPr>
        <a:xfrm>
          <a:off x="1709510" y="632"/>
          <a:ext cx="6546008" cy="148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3" tIns="156643" rIns="156643" bIns="156643" numCol="1" spcCol="1270" anchor="ctr" anchorCtr="0">
          <a:noAutofit/>
        </a:bodyPr>
        <a:lstStyle/>
        <a:p>
          <a:pPr marL="0" lvl="0" indent="0" algn="l" defTabSz="933450">
            <a:lnSpc>
              <a:spcPct val="100000"/>
            </a:lnSpc>
            <a:spcBef>
              <a:spcPct val="0"/>
            </a:spcBef>
            <a:spcAft>
              <a:spcPct val="35000"/>
            </a:spcAft>
            <a:buNone/>
          </a:pPr>
          <a:r>
            <a:rPr lang="en-US" sz="2100" kern="1200"/>
            <a:t>Critical habitat is a specific geographic area that contains essential features for the conservation of T&amp;E species</a:t>
          </a:r>
        </a:p>
      </dsp:txBody>
      <dsp:txXfrm>
        <a:off x="1709510" y="632"/>
        <a:ext cx="6546008" cy="1480095"/>
      </dsp:txXfrm>
    </dsp:sp>
    <dsp:sp modelId="{E542F1A9-231C-47D7-B59C-C8A9904E792B}">
      <dsp:nvSpPr>
        <dsp:cNvPr id="0" name=""/>
        <dsp:cNvSpPr/>
      </dsp:nvSpPr>
      <dsp:spPr>
        <a:xfrm>
          <a:off x="0" y="1850752"/>
          <a:ext cx="8255519" cy="1480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921E6-AF82-4006-B14A-5BEBC583FB7E}">
      <dsp:nvSpPr>
        <dsp:cNvPr id="0" name=""/>
        <dsp:cNvSpPr/>
      </dsp:nvSpPr>
      <dsp:spPr>
        <a:xfrm>
          <a:off x="447728" y="2183773"/>
          <a:ext cx="814052" cy="814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C35B53-BE48-438B-A4D2-D2E67A1E751A}">
      <dsp:nvSpPr>
        <dsp:cNvPr id="0" name=""/>
        <dsp:cNvSpPr/>
      </dsp:nvSpPr>
      <dsp:spPr>
        <a:xfrm>
          <a:off x="1709510" y="1850752"/>
          <a:ext cx="6546008" cy="148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3" tIns="156643" rIns="156643" bIns="156643" numCol="1" spcCol="1270" anchor="ctr" anchorCtr="0">
          <a:noAutofit/>
        </a:bodyPr>
        <a:lstStyle/>
        <a:p>
          <a:pPr marL="0" lvl="0" indent="0" algn="l" defTabSz="933450">
            <a:lnSpc>
              <a:spcPct val="100000"/>
            </a:lnSpc>
            <a:spcBef>
              <a:spcPct val="0"/>
            </a:spcBef>
            <a:spcAft>
              <a:spcPct val="35000"/>
            </a:spcAft>
            <a:buNone/>
          </a:pPr>
          <a:r>
            <a:rPr lang="en-US" sz="2100" kern="1200" dirty="0"/>
            <a:t>Critical habitat may require special management and protection and requires consultation to ensure no adverse modification</a:t>
          </a:r>
        </a:p>
      </dsp:txBody>
      <dsp:txXfrm>
        <a:off x="1709510" y="1850752"/>
        <a:ext cx="6546008" cy="1480095"/>
      </dsp:txXfrm>
    </dsp:sp>
    <dsp:sp modelId="{45E8CC92-2F9E-4CA8-B5E6-CD80C9380EE9}">
      <dsp:nvSpPr>
        <dsp:cNvPr id="0" name=""/>
        <dsp:cNvSpPr/>
      </dsp:nvSpPr>
      <dsp:spPr>
        <a:xfrm>
          <a:off x="0" y="3700871"/>
          <a:ext cx="8255519" cy="14800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0EC81-24FE-48D5-9107-49041C368480}">
      <dsp:nvSpPr>
        <dsp:cNvPr id="0" name=""/>
        <dsp:cNvSpPr/>
      </dsp:nvSpPr>
      <dsp:spPr>
        <a:xfrm>
          <a:off x="447728" y="4033893"/>
          <a:ext cx="814052" cy="814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8D6660-9CD5-412B-AB6F-021568FB1359}">
      <dsp:nvSpPr>
        <dsp:cNvPr id="0" name=""/>
        <dsp:cNvSpPr/>
      </dsp:nvSpPr>
      <dsp:spPr>
        <a:xfrm>
          <a:off x="1709510" y="3700871"/>
          <a:ext cx="6546008" cy="148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3" tIns="156643" rIns="156643" bIns="156643" numCol="1" spcCol="1270" anchor="ctr" anchorCtr="0">
          <a:noAutofit/>
        </a:bodyPr>
        <a:lstStyle/>
        <a:p>
          <a:pPr marL="0" lvl="0" indent="0" algn="l" defTabSz="933450">
            <a:lnSpc>
              <a:spcPct val="100000"/>
            </a:lnSpc>
            <a:spcBef>
              <a:spcPct val="0"/>
            </a:spcBef>
            <a:spcAft>
              <a:spcPct val="35000"/>
            </a:spcAft>
            <a:buNone/>
          </a:pPr>
          <a:r>
            <a:rPr lang="en-US" sz="2100" kern="1200" dirty="0"/>
            <a:t>Some designated critical habitat may not be occupied by the species but is needed for its recovery</a:t>
          </a:r>
        </a:p>
      </dsp:txBody>
      <dsp:txXfrm>
        <a:off x="1709510" y="3700871"/>
        <a:ext cx="6546008" cy="1480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5D968-6FA6-4E1B-8EA2-75988C0A3318}">
      <dsp:nvSpPr>
        <dsp:cNvPr id="0" name=""/>
        <dsp:cNvSpPr/>
      </dsp:nvSpPr>
      <dsp:spPr>
        <a:xfrm>
          <a:off x="0" y="0"/>
          <a:ext cx="5456826" cy="141670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dirty="0"/>
            <a:t>No effect means </a:t>
          </a:r>
          <a:r>
            <a:rPr lang="en-US" sz="2600" b="1" i="0" kern="1200" dirty="0"/>
            <a:t>NO EFFECT! </a:t>
          </a:r>
          <a:endParaRPr lang="en-US" sz="2600" kern="1200" dirty="0"/>
        </a:p>
      </dsp:txBody>
      <dsp:txXfrm>
        <a:off x="69158" y="69158"/>
        <a:ext cx="5318510" cy="1278389"/>
      </dsp:txXfrm>
    </dsp:sp>
    <dsp:sp modelId="{BB94332B-5DA4-4759-B504-5B1C591A095B}">
      <dsp:nvSpPr>
        <dsp:cNvPr id="0" name=""/>
        <dsp:cNvSpPr/>
      </dsp:nvSpPr>
      <dsp:spPr>
        <a:xfrm rot="5400000">
          <a:off x="1648466" y="2012113"/>
          <a:ext cx="4131599" cy="3495779"/>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i="0" kern="1200" dirty="0"/>
            <a:t>No listed species or critical habitat in the action area</a:t>
          </a:r>
          <a:endParaRPr lang="en-US" sz="2500" b="1" kern="1200" dirty="0"/>
        </a:p>
        <a:p>
          <a:pPr marL="228600" lvl="1" indent="-228600" algn="l" defTabSz="1111250">
            <a:lnSpc>
              <a:spcPct val="90000"/>
            </a:lnSpc>
            <a:spcBef>
              <a:spcPct val="0"/>
            </a:spcBef>
            <a:spcAft>
              <a:spcPct val="15000"/>
            </a:spcAft>
            <a:buChar char="•"/>
          </a:pPr>
          <a:r>
            <a:rPr lang="en-US" sz="2500" b="1" i="0" kern="1200" dirty="0"/>
            <a:t>No exposure</a:t>
          </a:r>
          <a:endParaRPr lang="en-US" sz="2500" b="1" kern="1200" dirty="0"/>
        </a:p>
        <a:p>
          <a:pPr marL="228600" lvl="1" indent="-228600" algn="l" defTabSz="1111250">
            <a:lnSpc>
              <a:spcPct val="90000"/>
            </a:lnSpc>
            <a:spcBef>
              <a:spcPct val="0"/>
            </a:spcBef>
            <a:spcAft>
              <a:spcPct val="15000"/>
            </a:spcAft>
            <a:buChar char="•"/>
          </a:pPr>
          <a:r>
            <a:rPr lang="en-US" sz="2500" b="1" i="0" kern="1200" dirty="0"/>
            <a:t>No stressors expected that could affect a listed or proposed species or critical habitat </a:t>
          </a:r>
          <a:endParaRPr lang="en-US" sz="2500" b="1" kern="1200" dirty="0"/>
        </a:p>
      </dsp:txBody>
      <dsp:txXfrm rot="-5400000">
        <a:off x="1966376" y="1864853"/>
        <a:ext cx="3325129" cy="3790299"/>
      </dsp:txXfrm>
    </dsp:sp>
    <dsp:sp modelId="{5A4BC49F-F93D-4EDC-AC17-24D3E5F44D89}">
      <dsp:nvSpPr>
        <dsp:cNvPr id="0" name=""/>
        <dsp:cNvSpPr/>
      </dsp:nvSpPr>
      <dsp:spPr>
        <a:xfrm>
          <a:off x="0" y="1635239"/>
          <a:ext cx="1966376" cy="4329256"/>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0" kern="1200" dirty="0"/>
            <a:t>This means generally means:</a:t>
          </a:r>
          <a:endParaRPr lang="en-US" sz="2600" b="1" kern="1200" dirty="0"/>
        </a:p>
      </dsp:txBody>
      <dsp:txXfrm>
        <a:off x="95991" y="1731230"/>
        <a:ext cx="1774394" cy="4137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EF64-402A-4352-AAC2-EFE27CCFA31D}">
      <dsp:nvSpPr>
        <dsp:cNvPr id="0" name=""/>
        <dsp:cNvSpPr/>
      </dsp:nvSpPr>
      <dsp:spPr>
        <a:xfrm>
          <a:off x="0" y="3403314"/>
          <a:ext cx="5387992" cy="223294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i="0" kern="1200" dirty="0"/>
            <a:t>The appropriate conclusion when the effects to a species or its critical habitat are likely to be:</a:t>
          </a:r>
          <a:endParaRPr lang="en-US" sz="2100" b="1" kern="1200" dirty="0"/>
        </a:p>
      </dsp:txBody>
      <dsp:txXfrm>
        <a:off x="0" y="3403314"/>
        <a:ext cx="5387992" cy="1205789"/>
      </dsp:txXfrm>
    </dsp:sp>
    <dsp:sp modelId="{59827DF8-DEB4-4FAB-B82C-367AA5A878AB}">
      <dsp:nvSpPr>
        <dsp:cNvPr id="0" name=""/>
        <dsp:cNvSpPr/>
      </dsp:nvSpPr>
      <dsp:spPr>
        <a:xfrm>
          <a:off x="2630" y="4564444"/>
          <a:ext cx="1794243" cy="1027153"/>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Wholly beneficial</a:t>
          </a:r>
          <a:endParaRPr lang="en-US" sz="1800" b="1" kern="1200" dirty="0"/>
        </a:p>
      </dsp:txBody>
      <dsp:txXfrm>
        <a:off x="2630" y="4564444"/>
        <a:ext cx="1794243" cy="1027153"/>
      </dsp:txXfrm>
    </dsp:sp>
    <dsp:sp modelId="{74381E6B-2114-4CD4-8871-A2966F6774F3}">
      <dsp:nvSpPr>
        <dsp:cNvPr id="0" name=""/>
        <dsp:cNvSpPr/>
      </dsp:nvSpPr>
      <dsp:spPr>
        <a:xfrm>
          <a:off x="1796874" y="4564444"/>
          <a:ext cx="1794243" cy="1027153"/>
        </a:xfrm>
        <a:prstGeom prst="rect">
          <a:avLst/>
        </a:prstGeom>
        <a:solidFill>
          <a:schemeClr val="accent2">
            <a:tint val="40000"/>
            <a:alpha val="90000"/>
            <a:hueOff val="-815231"/>
            <a:satOff val="5224"/>
            <a:lumOff val="238"/>
            <a:alphaOff val="0"/>
          </a:schemeClr>
        </a:solidFill>
        <a:ln w="9525" cap="rnd" cmpd="sng" algn="ctr">
          <a:solidFill>
            <a:schemeClr val="accent2">
              <a:tint val="40000"/>
              <a:alpha val="90000"/>
              <a:hueOff val="-815231"/>
              <a:satOff val="5224"/>
              <a:lumOff val="2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Discountable</a:t>
          </a:r>
          <a:endParaRPr lang="en-US" sz="1800" b="1" kern="1200" dirty="0"/>
        </a:p>
      </dsp:txBody>
      <dsp:txXfrm>
        <a:off x="1796874" y="4564444"/>
        <a:ext cx="1794243" cy="1027153"/>
      </dsp:txXfrm>
    </dsp:sp>
    <dsp:sp modelId="{43F5C749-AA73-4821-A54E-BA0DF92B16EA}">
      <dsp:nvSpPr>
        <dsp:cNvPr id="0" name=""/>
        <dsp:cNvSpPr/>
      </dsp:nvSpPr>
      <dsp:spPr>
        <a:xfrm>
          <a:off x="3591117" y="4564444"/>
          <a:ext cx="1794243" cy="1027153"/>
        </a:xfrm>
        <a:prstGeom prst="rect">
          <a:avLst/>
        </a:prstGeom>
        <a:solidFill>
          <a:schemeClr val="accent2">
            <a:tint val="40000"/>
            <a:alpha val="90000"/>
            <a:hueOff val="-1630462"/>
            <a:satOff val="10447"/>
            <a:lumOff val="477"/>
            <a:alphaOff val="0"/>
          </a:schemeClr>
        </a:solidFill>
        <a:ln w="9525" cap="rnd" cmpd="sng" algn="ctr">
          <a:solidFill>
            <a:schemeClr val="accent2">
              <a:tint val="40000"/>
              <a:alpha val="90000"/>
              <a:hueOff val="-1630462"/>
              <a:satOff val="10447"/>
              <a:lumOff val="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Insignificant</a:t>
          </a:r>
          <a:endParaRPr lang="en-US" sz="1800" b="1" kern="1200" dirty="0"/>
        </a:p>
      </dsp:txBody>
      <dsp:txXfrm>
        <a:off x="3591117" y="4564444"/>
        <a:ext cx="1794243" cy="1027153"/>
      </dsp:txXfrm>
    </dsp:sp>
    <dsp:sp modelId="{62503856-C39D-4F36-8659-31431768E52D}">
      <dsp:nvSpPr>
        <dsp:cNvPr id="0" name=""/>
        <dsp:cNvSpPr/>
      </dsp:nvSpPr>
      <dsp:spPr>
        <a:xfrm rot="10800000">
          <a:off x="0" y="2542"/>
          <a:ext cx="5387992" cy="3434265"/>
        </a:xfrm>
        <a:prstGeom prst="upArrowCallou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i="0" kern="1200" dirty="0"/>
            <a:t>For listed species and designated critical habitat </a:t>
          </a:r>
          <a:endParaRPr lang="en-US" sz="2100" b="1" kern="1200" dirty="0"/>
        </a:p>
      </dsp:txBody>
      <dsp:txXfrm rot="10800000">
        <a:off x="0" y="2542"/>
        <a:ext cx="5387992" cy="2231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0F3D-AE67-465A-AA9C-30032F5200D4}">
      <dsp:nvSpPr>
        <dsp:cNvPr id="0" name=""/>
        <dsp:cNvSpPr/>
      </dsp:nvSpPr>
      <dsp:spPr>
        <a:xfrm>
          <a:off x="997" y="405711"/>
          <a:ext cx="3501228" cy="2223280"/>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7CAD8-C6F0-4E70-BFF0-8D8F83367430}">
      <dsp:nvSpPr>
        <dsp:cNvPr id="0" name=""/>
        <dsp:cNvSpPr/>
      </dsp:nvSpPr>
      <dsp:spPr>
        <a:xfrm>
          <a:off x="390022" y="775285"/>
          <a:ext cx="3501228" cy="2223280"/>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-For listed species and designated critical habitat </a:t>
          </a:r>
        </a:p>
      </dsp:txBody>
      <dsp:txXfrm>
        <a:off x="455140" y="840403"/>
        <a:ext cx="3370992" cy="2093044"/>
      </dsp:txXfrm>
    </dsp:sp>
    <dsp:sp modelId="{3BCB89F6-4D3C-4D3B-BDF1-9199493EF953}">
      <dsp:nvSpPr>
        <dsp:cNvPr id="0" name=""/>
        <dsp:cNvSpPr/>
      </dsp:nvSpPr>
      <dsp:spPr>
        <a:xfrm>
          <a:off x="4280276" y="405711"/>
          <a:ext cx="3501228" cy="2223280"/>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3812E-0D47-40C5-AD7D-F75204265AF8}">
      <dsp:nvSpPr>
        <dsp:cNvPr id="0" name=""/>
        <dsp:cNvSpPr/>
      </dsp:nvSpPr>
      <dsp:spPr>
        <a:xfrm>
          <a:off x="4669302" y="775285"/>
          <a:ext cx="3501228" cy="2223280"/>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-Appropriate conclusion when an action is likely to </a:t>
          </a:r>
          <a:r>
            <a:rPr lang="en-US" sz="2100" b="1" kern="1200" dirty="0"/>
            <a:t>directly or indirectly</a:t>
          </a:r>
          <a:r>
            <a:rPr lang="en-US" sz="2100" kern="1200" dirty="0"/>
            <a:t> have an adverse effect on a listed species or its critical habitat</a:t>
          </a:r>
        </a:p>
      </dsp:txBody>
      <dsp:txXfrm>
        <a:off x="4734420" y="840403"/>
        <a:ext cx="3370992" cy="2093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00482-91BD-48BB-8C69-E0104CE564F6}" type="datetimeFigureOut">
              <a:rPr lang="en-US" smtClean="0"/>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50846-206E-4B27-A77D-082D80AC7339}" type="slidenum">
              <a:rPr lang="en-US" smtClean="0"/>
              <a:t>‹#›</a:t>
            </a:fld>
            <a:endParaRPr lang="en-US"/>
          </a:p>
        </p:txBody>
      </p:sp>
    </p:spTree>
    <p:extLst>
      <p:ext uri="{BB962C8B-B14F-4D97-AF65-F5344CB8AC3E}">
        <p14:creationId xmlns:p14="http://schemas.microsoft.com/office/powerpoint/2010/main" val="381963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50846-206E-4B27-A77D-082D80AC7339}" type="slidenum">
              <a:rPr lang="en-US" smtClean="0"/>
              <a:t>1</a:t>
            </a:fld>
            <a:endParaRPr lang="en-US" dirty="0"/>
          </a:p>
        </p:txBody>
      </p:sp>
    </p:spTree>
    <p:extLst>
      <p:ext uri="{BB962C8B-B14F-4D97-AF65-F5344CB8AC3E}">
        <p14:creationId xmlns:p14="http://schemas.microsoft.com/office/powerpoint/2010/main" val="196659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A50846-206E-4B27-A77D-082D80AC7339}" type="slidenum">
              <a:rPr lang="en-US" smtClean="0"/>
              <a:t>14</a:t>
            </a:fld>
            <a:endParaRPr lang="en-US"/>
          </a:p>
        </p:txBody>
      </p:sp>
    </p:spTree>
    <p:extLst>
      <p:ext uri="{BB962C8B-B14F-4D97-AF65-F5344CB8AC3E}">
        <p14:creationId xmlns:p14="http://schemas.microsoft.com/office/powerpoint/2010/main" val="162066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0846-206E-4B27-A77D-082D80AC7339}" type="slidenum">
              <a:rPr lang="en-US" smtClean="0"/>
              <a:t>17</a:t>
            </a:fld>
            <a:endParaRPr lang="en-US"/>
          </a:p>
        </p:txBody>
      </p:sp>
    </p:spTree>
    <p:extLst>
      <p:ext uri="{BB962C8B-B14F-4D97-AF65-F5344CB8AC3E}">
        <p14:creationId xmlns:p14="http://schemas.microsoft.com/office/powerpoint/2010/main" val="96538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9C1AD-0462-43D8-999E-77E210FA0E19}" type="slidenum">
              <a:rPr lang="en-US" smtClean="0"/>
              <a:t>2</a:t>
            </a:fld>
            <a:endParaRPr lang="en-US" dirty="0"/>
          </a:p>
        </p:txBody>
      </p:sp>
    </p:spTree>
    <p:extLst>
      <p:ext uri="{BB962C8B-B14F-4D97-AF65-F5344CB8AC3E}">
        <p14:creationId xmlns:p14="http://schemas.microsoft.com/office/powerpoint/2010/main" val="368271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9C1AD-0462-43D8-999E-77E210FA0E19}" type="slidenum">
              <a:rPr lang="en-US" smtClean="0"/>
              <a:t>4</a:t>
            </a:fld>
            <a:endParaRPr lang="en-US" dirty="0"/>
          </a:p>
        </p:txBody>
      </p:sp>
    </p:spTree>
    <p:extLst>
      <p:ext uri="{BB962C8B-B14F-4D97-AF65-F5344CB8AC3E}">
        <p14:creationId xmlns:p14="http://schemas.microsoft.com/office/powerpoint/2010/main" val="7774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50846-206E-4B27-A77D-082D80AC7339}" type="slidenum">
              <a:rPr lang="en-US" smtClean="0"/>
              <a:t>6</a:t>
            </a:fld>
            <a:endParaRPr lang="en-US"/>
          </a:p>
        </p:txBody>
      </p:sp>
    </p:spTree>
    <p:extLst>
      <p:ext uri="{BB962C8B-B14F-4D97-AF65-F5344CB8AC3E}">
        <p14:creationId xmlns:p14="http://schemas.microsoft.com/office/powerpoint/2010/main" val="328422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9C1AD-0462-43D8-999E-77E210FA0E19}" type="slidenum">
              <a:rPr lang="en-US" smtClean="0"/>
              <a:t>7</a:t>
            </a:fld>
            <a:endParaRPr lang="en-US"/>
          </a:p>
        </p:txBody>
      </p:sp>
    </p:spTree>
    <p:extLst>
      <p:ext uri="{BB962C8B-B14F-4D97-AF65-F5344CB8AC3E}">
        <p14:creationId xmlns:p14="http://schemas.microsoft.com/office/powerpoint/2010/main" val="127401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9C1AD-0462-43D8-999E-77E210FA0E19}" type="slidenum">
              <a:rPr lang="en-US" smtClean="0"/>
              <a:t>8</a:t>
            </a:fld>
            <a:endParaRPr lang="en-US"/>
          </a:p>
        </p:txBody>
      </p:sp>
    </p:spTree>
    <p:extLst>
      <p:ext uri="{BB962C8B-B14F-4D97-AF65-F5344CB8AC3E}">
        <p14:creationId xmlns:p14="http://schemas.microsoft.com/office/powerpoint/2010/main" val="100964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F7F9BD-F317-4B44-A264-BA430802961D}" type="slidenum">
              <a:rPr lang="en-US" smtClean="0"/>
              <a:t>9</a:t>
            </a:fld>
            <a:endParaRPr lang="en-US"/>
          </a:p>
        </p:txBody>
      </p:sp>
    </p:spTree>
    <p:extLst>
      <p:ext uri="{BB962C8B-B14F-4D97-AF65-F5344CB8AC3E}">
        <p14:creationId xmlns:p14="http://schemas.microsoft.com/office/powerpoint/2010/main" val="384077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7F9BD-F317-4B44-A264-BA430802961D}" type="slidenum">
              <a:rPr lang="en-US" smtClean="0"/>
              <a:t>10</a:t>
            </a:fld>
            <a:endParaRPr lang="en-US"/>
          </a:p>
        </p:txBody>
      </p:sp>
    </p:spTree>
    <p:extLst>
      <p:ext uri="{BB962C8B-B14F-4D97-AF65-F5344CB8AC3E}">
        <p14:creationId xmlns:p14="http://schemas.microsoft.com/office/powerpoint/2010/main" val="292266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9A50846-206E-4B27-A77D-082D80AC7339}" type="slidenum">
              <a:rPr lang="en-US" smtClean="0"/>
              <a:t>12</a:t>
            </a:fld>
            <a:endParaRPr lang="en-US"/>
          </a:p>
        </p:txBody>
      </p:sp>
    </p:spTree>
    <p:extLst>
      <p:ext uri="{BB962C8B-B14F-4D97-AF65-F5344CB8AC3E}">
        <p14:creationId xmlns:p14="http://schemas.microsoft.com/office/powerpoint/2010/main" val="261355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47428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E59A8-B355-49B2-B4C8-699FFA88E29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89858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108803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9091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127037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402992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422745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43857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169673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63324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6808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E59A8-B355-49B2-B4C8-699FFA88E29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40591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E59A8-B355-49B2-B4C8-699FFA88E298}"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73661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417151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59367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3E59A8-B355-49B2-B4C8-699FFA88E298}" type="datetimeFigureOut">
              <a:rPr lang="en-US" smtClean="0"/>
              <a:t>1/26/2021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306101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E59A8-B355-49B2-B4C8-699FFA88E29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37F0F-D7F1-4AD7-9397-D8F539CDAD26}" type="slidenum">
              <a:rPr lang="en-US" smtClean="0"/>
              <a:t>‹#›</a:t>
            </a:fld>
            <a:endParaRPr lang="en-US"/>
          </a:p>
        </p:txBody>
      </p:sp>
    </p:spTree>
    <p:extLst>
      <p:ext uri="{BB962C8B-B14F-4D97-AF65-F5344CB8AC3E}">
        <p14:creationId xmlns:p14="http://schemas.microsoft.com/office/powerpoint/2010/main" val="215718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3E59A8-B355-49B2-B4C8-699FFA88E298}" type="datetimeFigureOut">
              <a:rPr lang="en-US" smtClean="0"/>
              <a:t>1/26/2021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5937F0F-D7F1-4AD7-9397-D8F539CDAD26}" type="slidenum">
              <a:rPr lang="en-US" smtClean="0"/>
              <a:t>‹#›</a:t>
            </a:fld>
            <a:endParaRPr lang="en-US"/>
          </a:p>
        </p:txBody>
      </p:sp>
    </p:spTree>
    <p:extLst>
      <p:ext uri="{BB962C8B-B14F-4D97-AF65-F5344CB8AC3E}">
        <p14:creationId xmlns:p14="http://schemas.microsoft.com/office/powerpoint/2010/main" val="1501488339"/>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n/jail-pay-fine-symbol-sign-27287/"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blogs.hss.ed.ac.uk/pubs-and-publications/2019/04/22/discussion-advi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2CE3478C-6990-412A-B84B-72B691E46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18" y="5313972"/>
            <a:ext cx="5410200" cy="1331100"/>
          </a:xfrm>
          <a:prstGeom prst="rect">
            <a:avLst/>
          </a:prstGeom>
        </p:spPr>
      </p:pic>
      <p:sp>
        <p:nvSpPr>
          <p:cNvPr id="2" name="Title 1"/>
          <p:cNvSpPr>
            <a:spLocks noGrp="1"/>
          </p:cNvSpPr>
          <p:nvPr>
            <p:ph type="ctrTitle"/>
          </p:nvPr>
        </p:nvSpPr>
        <p:spPr>
          <a:xfrm>
            <a:off x="685800" y="239085"/>
            <a:ext cx="7772400" cy="2944812"/>
          </a:xfrm>
          <a:noFill/>
        </p:spPr>
        <p:txBody>
          <a:bodyPr>
            <a:normAutofit/>
          </a:bodyPr>
          <a:lstStyle/>
          <a:p>
            <a:r>
              <a:rPr lang="en-US" sz="6000" b="1" dirty="0"/>
              <a:t>Endangered Species Act and the CAPS Program</a:t>
            </a:r>
          </a:p>
        </p:txBody>
      </p:sp>
      <p:sp>
        <p:nvSpPr>
          <p:cNvPr id="3" name="Subtitle 2"/>
          <p:cNvSpPr>
            <a:spLocks noGrp="1"/>
          </p:cNvSpPr>
          <p:nvPr>
            <p:ph type="subTitle" idx="1"/>
          </p:nvPr>
        </p:nvSpPr>
        <p:spPr>
          <a:xfrm>
            <a:off x="677487" y="3507661"/>
            <a:ext cx="7086600" cy="1788300"/>
          </a:xfrm>
        </p:spPr>
        <p:txBody>
          <a:bodyPr>
            <a:noAutofit/>
          </a:bodyPr>
          <a:lstStyle/>
          <a:p>
            <a:r>
              <a:rPr lang="en-US" sz="2800" b="1" i="1" dirty="0">
                <a:solidFill>
                  <a:schemeClr val="bg1"/>
                </a:solidFill>
              </a:rPr>
              <a:t>Tracy Willard</a:t>
            </a:r>
          </a:p>
          <a:p>
            <a:r>
              <a:rPr lang="en-US" sz="2400" b="1" dirty="0">
                <a:solidFill>
                  <a:schemeClr val="bg1"/>
                </a:solidFill>
              </a:rPr>
              <a:t>Policy and Program Development</a:t>
            </a:r>
          </a:p>
          <a:p>
            <a:r>
              <a:rPr lang="en-US" sz="2400" b="1" dirty="0">
                <a:solidFill>
                  <a:schemeClr val="bg1"/>
                </a:solidFill>
              </a:rPr>
              <a:t>Environmental and Risk Analysis Services</a:t>
            </a:r>
          </a:p>
        </p:txBody>
      </p:sp>
    </p:spTree>
    <p:extLst>
      <p:ext uri="{BB962C8B-B14F-4D97-AF65-F5344CB8AC3E}">
        <p14:creationId xmlns:p14="http://schemas.microsoft.com/office/powerpoint/2010/main" val="408436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altLang="en-US" sz="3100" b="1" dirty="0">
                <a:solidFill>
                  <a:srgbClr val="EBEBEB"/>
                </a:solidFill>
              </a:rPr>
              <a:t>May Affect, </a:t>
            </a:r>
            <a:r>
              <a:rPr lang="en-US" altLang="en-US" sz="3100" b="1" dirty="0">
                <a:solidFill>
                  <a:srgbClr val="FFFF00"/>
                </a:solidFill>
              </a:rPr>
              <a:t>Not Likely</a:t>
            </a:r>
            <a:r>
              <a:rPr lang="en-US" altLang="en-US" sz="3100" b="1" dirty="0">
                <a:solidFill>
                  <a:srgbClr val="EBEBEB"/>
                </a:solidFill>
              </a:rPr>
              <a:t> to Adversely Affect</a:t>
            </a:r>
            <a:endParaRPr lang="en-US" sz="3100" b="1" dirty="0">
              <a:solidFill>
                <a:srgbClr val="EBEBEB"/>
              </a:solidFill>
            </a:endParaRPr>
          </a:p>
        </p:txBody>
      </p:sp>
      <p:sp>
        <p:nvSpPr>
          <p:cNvPr id="11"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4CD0F731-8A08-4206-B998-E4170B685214}"/>
              </a:ext>
            </a:extLst>
          </p:cNvPr>
          <p:cNvGraphicFramePr>
            <a:graphicFrameLocks noGrp="1"/>
          </p:cNvGraphicFramePr>
          <p:nvPr>
            <p:ph idx="1"/>
            <p:extLst>
              <p:ext uri="{D42A27DB-BD31-4B8C-83A1-F6EECF244321}">
                <p14:modId xmlns:p14="http://schemas.microsoft.com/office/powerpoint/2010/main" val="18144891"/>
              </p:ext>
            </p:extLst>
          </p:nvPr>
        </p:nvGraphicFramePr>
        <p:xfrm>
          <a:off x="3527408" y="838200"/>
          <a:ext cx="5387992"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81533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2CA71F4-D676-4021-8B5A-044D3D60334B}"/>
              </a:ext>
            </a:extLst>
          </p:cNvPr>
          <p:cNvSpPr>
            <a:spLocks noGrp="1"/>
          </p:cNvSpPr>
          <p:nvPr>
            <p:ph type="title"/>
          </p:nvPr>
        </p:nvSpPr>
        <p:spPr>
          <a:xfrm>
            <a:off x="486697" y="629267"/>
            <a:ext cx="6939116" cy="1016654"/>
          </a:xfrm>
        </p:spPr>
        <p:txBody>
          <a:bodyPr>
            <a:normAutofit/>
          </a:bodyPr>
          <a:lstStyle/>
          <a:p>
            <a:pPr>
              <a:lnSpc>
                <a:spcPct val="90000"/>
              </a:lnSpc>
            </a:pPr>
            <a:r>
              <a:rPr lang="en-US" altLang="en-US" sz="3300" b="1" dirty="0">
                <a:solidFill>
                  <a:srgbClr val="EBEBEB"/>
                </a:solidFill>
              </a:rPr>
              <a:t>May Affect, </a:t>
            </a:r>
            <a:r>
              <a:rPr lang="en-US" altLang="en-US" sz="3300" b="1" dirty="0">
                <a:solidFill>
                  <a:srgbClr val="FFFF00"/>
                </a:solidFill>
              </a:rPr>
              <a:t>Likely</a:t>
            </a:r>
            <a:r>
              <a:rPr lang="en-US" altLang="en-US" sz="3300" b="1" dirty="0">
                <a:solidFill>
                  <a:srgbClr val="EBEBEB"/>
                </a:solidFill>
              </a:rPr>
              <a:t> to Adversely Affect</a:t>
            </a:r>
            <a:endParaRPr lang="en-US" sz="3300" b="1" dirty="0">
              <a:solidFill>
                <a:srgbClr val="EBEBEB"/>
              </a:solidFill>
            </a:endParaRPr>
          </a:p>
        </p:txBody>
      </p:sp>
      <p:sp>
        <p:nvSpPr>
          <p:cNvPr id="24" name="Rectangle 2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E9CE7A37-F983-44E3-B0C1-DE728D7E9E6D}"/>
              </a:ext>
            </a:extLst>
          </p:cNvPr>
          <p:cNvGraphicFramePr>
            <a:graphicFrameLocks noGrp="1"/>
          </p:cNvGraphicFramePr>
          <p:nvPr>
            <p:ph idx="1"/>
            <p:extLst>
              <p:ext uri="{D42A27DB-BD31-4B8C-83A1-F6EECF244321}">
                <p14:modId xmlns:p14="http://schemas.microsoft.com/office/powerpoint/2010/main" val="2230386465"/>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84996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3300" b="1" dirty="0">
                <a:solidFill>
                  <a:srgbClr val="FFFFFF"/>
                </a:solidFill>
              </a:rPr>
              <a:t>Biological Assessment</a:t>
            </a:r>
          </a:p>
        </p:txBody>
      </p:sp>
      <p:sp>
        <p:nvSpPr>
          <p:cNvPr id="3" name="Content Placeholder 2"/>
          <p:cNvSpPr>
            <a:spLocks noGrp="1"/>
          </p:cNvSpPr>
          <p:nvPr>
            <p:ph idx="1"/>
          </p:nvPr>
        </p:nvSpPr>
        <p:spPr>
          <a:xfrm>
            <a:off x="3903081" y="914400"/>
            <a:ext cx="4439628" cy="5202341"/>
          </a:xfrm>
        </p:spPr>
        <p:txBody>
          <a:bodyPr>
            <a:normAutofit/>
          </a:bodyPr>
          <a:lstStyle/>
          <a:p>
            <a:r>
              <a:rPr lang="en-US" b="1" dirty="0"/>
              <a:t>Information prepared by, or under the direction of a Federal agency to determine whether a proposed action is likely to:</a:t>
            </a:r>
          </a:p>
          <a:p>
            <a:pPr marL="0" indent="0">
              <a:buNone/>
            </a:pPr>
            <a:endParaRPr lang="en-US" b="1" dirty="0"/>
          </a:p>
          <a:p>
            <a:pPr lvl="1"/>
            <a:r>
              <a:rPr lang="en-US" b="1" dirty="0"/>
              <a:t>Adversely affect listed species </a:t>
            </a:r>
          </a:p>
          <a:p>
            <a:pPr lvl="1"/>
            <a:r>
              <a:rPr lang="en-US" b="1" dirty="0"/>
              <a:t>Adversely modify or destroy critical habitat</a:t>
            </a:r>
          </a:p>
          <a:p>
            <a:pPr marL="457200" lvl="1" indent="0">
              <a:buNone/>
            </a:pPr>
            <a:endParaRPr lang="en-US" b="1" dirty="0"/>
          </a:p>
          <a:p>
            <a:r>
              <a:rPr lang="en-US" b="1" dirty="0"/>
              <a:t>Document used for consultation with FWS</a:t>
            </a:r>
          </a:p>
          <a:p>
            <a:pPr marL="0" indent="0">
              <a:buNone/>
            </a:pPr>
            <a:endParaRPr lang="en-US" b="1" dirty="0"/>
          </a:p>
          <a:p>
            <a:r>
              <a:rPr lang="en-US" b="1" dirty="0"/>
              <a:t>Demonstrates consideration of effects on listed species</a:t>
            </a:r>
          </a:p>
          <a:p>
            <a:pPr lvl="1"/>
            <a:endParaRPr lang="en-US" b="1" dirty="0"/>
          </a:p>
        </p:txBody>
      </p:sp>
    </p:spTree>
    <p:extLst>
      <p:ext uri="{BB962C8B-B14F-4D97-AF65-F5344CB8AC3E}">
        <p14:creationId xmlns:p14="http://schemas.microsoft.com/office/powerpoint/2010/main" val="304539380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7" name="Picture 62">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8" name="Picture 64">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9" name="Oval 66">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0" name="Picture 68">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1" name="Picture 70">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82" name="Rectangle 72">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BA3724-B220-4830-B184-18E08311D357}"/>
              </a:ext>
            </a:extLst>
          </p:cNvPr>
          <p:cNvSpPr>
            <a:spLocks noGrp="1"/>
          </p:cNvSpPr>
          <p:nvPr>
            <p:ph type="title"/>
          </p:nvPr>
        </p:nvSpPr>
        <p:spPr>
          <a:xfrm>
            <a:off x="486697" y="629266"/>
            <a:ext cx="3596612" cy="1641987"/>
          </a:xfrm>
        </p:spPr>
        <p:txBody>
          <a:bodyPr vert="horz" lIns="91440" tIns="45720" rIns="91440" bIns="45720" rtlCol="0" anchor="t">
            <a:normAutofit/>
          </a:bodyPr>
          <a:lstStyle/>
          <a:p>
            <a:r>
              <a:rPr lang="en-US" b="1" dirty="0"/>
              <a:t>Penalties</a:t>
            </a:r>
          </a:p>
        </p:txBody>
      </p:sp>
      <p:pic>
        <p:nvPicPr>
          <p:cNvPr id="6" name="Content Placeholder 5" descr="Icon&#10;&#10;Description automatically generated">
            <a:extLst>
              <a:ext uri="{FF2B5EF4-FFF2-40B4-BE49-F238E27FC236}">
                <a16:creationId xmlns:a16="http://schemas.microsoft.com/office/drawing/2014/main" id="{F81792F8-769B-4247-A62E-8B22B191B5D6}"/>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391" r="15025" b="-3"/>
          <a:stretch/>
        </p:blipFill>
        <p:spPr>
          <a:xfrm>
            <a:off x="4570006" y="867090"/>
            <a:ext cx="4087417" cy="5638797"/>
          </a:xfrm>
          <a:prstGeom prst="rect">
            <a:avLst/>
          </a:prstGeom>
          <a:effectLst>
            <a:outerShdw blurRad="50800" dist="38100" dir="5400000" algn="t" rotWithShape="0">
              <a:prstClr val="black">
                <a:alpha val="43000"/>
              </a:prstClr>
            </a:outerShdw>
          </a:effectLst>
        </p:spPr>
      </p:pic>
      <p:sp>
        <p:nvSpPr>
          <p:cNvPr id="83" name="Rectangle 74">
            <a:extLst>
              <a:ext uri="{FF2B5EF4-FFF2-40B4-BE49-F238E27FC236}">
                <a16:creationId xmlns:a16="http://schemas.microsoft.com/office/drawing/2014/main" id="{DC111578-7105-4228-B481-A1CA45D1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6D16AEC-F531-43F0-8828-7BF102E622BB}"/>
              </a:ext>
            </a:extLst>
          </p:cNvPr>
          <p:cNvSpPr>
            <a:spLocks noGrp="1"/>
          </p:cNvSpPr>
          <p:nvPr>
            <p:ph sz="half" idx="1"/>
          </p:nvPr>
        </p:nvSpPr>
        <p:spPr>
          <a:xfrm>
            <a:off x="486032" y="1676400"/>
            <a:ext cx="3597942" cy="3809998"/>
          </a:xfrm>
        </p:spPr>
        <p:txBody>
          <a:bodyPr vert="horz" lIns="91440" tIns="45720" rIns="91440" bIns="45720" rtlCol="0">
            <a:noAutofit/>
          </a:bodyPr>
          <a:lstStyle/>
          <a:p>
            <a:r>
              <a:rPr lang="en-US" sz="2400" b="1" dirty="0"/>
              <a:t>Section 11 of ESA outlines the penalties</a:t>
            </a:r>
          </a:p>
          <a:p>
            <a:r>
              <a:rPr lang="en-US" sz="2400" b="1" dirty="0"/>
              <a:t>Civil penalties of not more than $25,000</a:t>
            </a:r>
          </a:p>
          <a:p>
            <a:r>
              <a:rPr lang="en-US" sz="2400" b="1" dirty="0"/>
              <a:t>Criminal penalties of not more than $50,000, one year of imprisonment</a:t>
            </a:r>
          </a:p>
          <a:p>
            <a:r>
              <a:rPr lang="en-US" sz="2400" b="1" dirty="0"/>
              <a:t>Citizen lawsuits may be filed</a:t>
            </a:r>
          </a:p>
        </p:txBody>
      </p:sp>
    </p:spTree>
    <p:extLst>
      <p:ext uri="{BB962C8B-B14F-4D97-AF65-F5344CB8AC3E}">
        <p14:creationId xmlns:p14="http://schemas.microsoft.com/office/powerpoint/2010/main" val="239944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F774-FB08-46CC-A8CA-22875042C8D2}"/>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algn="l">
              <a:lnSpc>
                <a:spcPct val="90000"/>
              </a:lnSpc>
            </a:pPr>
            <a:r>
              <a:rPr lang="en-US" sz="4700" dirty="0">
                <a:solidFill>
                  <a:schemeClr val="tx1"/>
                </a:solidFill>
              </a:rPr>
              <a:t>Plastic bucket trap</a:t>
            </a:r>
          </a:p>
        </p:txBody>
      </p:sp>
      <p:pic>
        <p:nvPicPr>
          <p:cNvPr id="3" name="Picture 2">
            <a:extLst>
              <a:ext uri="{FF2B5EF4-FFF2-40B4-BE49-F238E27FC236}">
                <a16:creationId xmlns:a16="http://schemas.microsoft.com/office/drawing/2014/main" id="{0898FF25-1C69-460B-9E7A-3F1F2EFCFEEE}"/>
              </a:ext>
            </a:extLst>
          </p:cNvPr>
          <p:cNvPicPr/>
          <p:nvPr/>
        </p:nvPicPr>
        <p:blipFill rotWithShape="1">
          <a:blip r:embed="rId3" cstate="print">
            <a:extLst>
              <a:ext uri="{28A0092B-C50C-407E-A947-70E740481C1C}">
                <a14:useLocalDpi xmlns:a14="http://schemas.microsoft.com/office/drawing/2010/main" val="0"/>
              </a:ext>
            </a:extLst>
          </a:blip>
          <a:srcRect l="21175" r="21176"/>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20085631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C72F-1F27-47B2-8736-45E4B3A1EEBE}"/>
              </a:ext>
            </a:extLst>
          </p:cNvPr>
          <p:cNvSpPr>
            <a:spLocks noGrp="1"/>
          </p:cNvSpPr>
          <p:nvPr>
            <p:ph type="title"/>
          </p:nvPr>
        </p:nvSpPr>
        <p:spPr>
          <a:xfrm>
            <a:off x="482032" y="366253"/>
            <a:ext cx="2492184" cy="1641987"/>
          </a:xfrm>
        </p:spPr>
        <p:txBody>
          <a:bodyPr vert="horz" lIns="91440" tIns="45720" rIns="91440" bIns="45720" rtlCol="0">
            <a:noAutofit/>
          </a:bodyPr>
          <a:lstStyle/>
          <a:p>
            <a:pPr>
              <a:lnSpc>
                <a:spcPct val="90000"/>
              </a:lnSpc>
            </a:pPr>
            <a:r>
              <a:rPr lang="en-US" sz="2800" b="1" dirty="0"/>
              <a:t>Rusty-patched bumblebee (</a:t>
            </a:r>
            <a:r>
              <a:rPr lang="en-US" sz="2800" b="1" i="1" dirty="0"/>
              <a:t>Bombus </a:t>
            </a:r>
            <a:r>
              <a:rPr lang="en-US" sz="2800" b="1" i="1" dirty="0" err="1"/>
              <a:t>affinis</a:t>
            </a:r>
            <a:r>
              <a:rPr lang="en-US" sz="2800" b="1" dirty="0"/>
              <a:t>)</a:t>
            </a:r>
          </a:p>
        </p:txBody>
      </p:sp>
      <p:pic>
        <p:nvPicPr>
          <p:cNvPr id="5" name="Content Placeholder 4" descr="A bee on a flower&#10;&#10;Description automatically generated">
            <a:extLst>
              <a:ext uri="{FF2B5EF4-FFF2-40B4-BE49-F238E27FC236}">
                <a16:creationId xmlns:a16="http://schemas.microsoft.com/office/drawing/2014/main" id="{0A9834AE-003A-4FD1-A893-A2FCD68A5D8F}"/>
              </a:ext>
            </a:extLst>
          </p:cNvPr>
          <p:cNvPicPr>
            <a:picLocks noChangeAspect="1"/>
          </p:cNvPicPr>
          <p:nvPr/>
        </p:nvPicPr>
        <p:blipFill rotWithShape="1">
          <a:blip r:embed="rId3">
            <a:extLst>
              <a:ext uri="{28A0092B-C50C-407E-A947-70E740481C1C}">
                <a14:useLocalDpi xmlns:a14="http://schemas.microsoft.com/office/drawing/2010/main" val="0"/>
              </a:ext>
            </a:extLst>
          </a:blip>
          <a:srcRect l="20165" r="7425" b="-1"/>
          <a:stretch/>
        </p:blipFill>
        <p:spPr>
          <a:xfrm>
            <a:off x="3464658" y="609601"/>
            <a:ext cx="5193567" cy="5638797"/>
          </a:xfrm>
          <a:prstGeom prst="rect">
            <a:avLst/>
          </a:prstGeom>
          <a:ln w="28575">
            <a:solidFill>
              <a:schemeClr val="tx1"/>
            </a:solidFill>
          </a:ln>
          <a:effectLst>
            <a:outerShdw blurRad="50800" dist="38100" dir="5400000" algn="t" rotWithShape="0">
              <a:prstClr val="black">
                <a:alpha val="43000"/>
              </a:prstClr>
            </a:outerShdw>
          </a:effectLst>
        </p:spPr>
      </p:pic>
      <p:sp>
        <p:nvSpPr>
          <p:cNvPr id="45" name="Rectangle 28">
            <a:extLst>
              <a:ext uri="{FF2B5EF4-FFF2-40B4-BE49-F238E27FC236}">
                <a16:creationId xmlns:a16="http://schemas.microsoft.com/office/drawing/2014/main" id="{8B552A8E-DEF9-4254-BD69-E4D91C6A1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Content Placeholder 25">
            <a:extLst>
              <a:ext uri="{FF2B5EF4-FFF2-40B4-BE49-F238E27FC236}">
                <a16:creationId xmlns:a16="http://schemas.microsoft.com/office/drawing/2014/main" id="{40A95FD3-0E69-4D8C-A217-6A50AB638242}"/>
              </a:ext>
            </a:extLst>
          </p:cNvPr>
          <p:cNvSpPr>
            <a:spLocks noGrp="1"/>
          </p:cNvSpPr>
          <p:nvPr>
            <p:ph idx="1"/>
          </p:nvPr>
        </p:nvSpPr>
        <p:spPr>
          <a:xfrm>
            <a:off x="481110" y="2681749"/>
            <a:ext cx="2493106" cy="3809998"/>
          </a:xfrm>
        </p:spPr>
        <p:txBody>
          <a:bodyPr>
            <a:normAutofit/>
          </a:bodyPr>
          <a:lstStyle/>
          <a:p>
            <a:r>
              <a:rPr lang="en-US" sz="2400" b="1" dirty="0"/>
              <a:t>Listed as endangered in 2017</a:t>
            </a:r>
          </a:p>
          <a:p>
            <a:pPr marL="0" indent="0">
              <a:buNone/>
            </a:pPr>
            <a:endParaRPr lang="en-US" sz="2400" b="1" dirty="0"/>
          </a:p>
          <a:p>
            <a:r>
              <a:rPr lang="en-US" sz="2400" b="1" dirty="0"/>
              <a:t>Occurs in MN, WI, IL, IA, IN, OH, RI, VA, WV, ME, MD</a:t>
            </a:r>
          </a:p>
        </p:txBody>
      </p:sp>
    </p:spTree>
    <p:extLst>
      <p:ext uri="{BB962C8B-B14F-4D97-AF65-F5344CB8AC3E}">
        <p14:creationId xmlns:p14="http://schemas.microsoft.com/office/powerpoint/2010/main" val="101174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0A5210-2F29-4D85-A400-9C79B13FC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611BBE-2B4A-4DA2-B8A9-CD877B876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w="22225">
            <a:solidFill>
              <a:srgbClr val="FF3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shape&#10;&#10;Description automatically generated">
            <a:extLst>
              <a:ext uri="{FF2B5EF4-FFF2-40B4-BE49-F238E27FC236}">
                <a16:creationId xmlns:a16="http://schemas.microsoft.com/office/drawing/2014/main" id="{624EC636-8464-4982-BF97-49168EF53DE9}"/>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9179"/>
          <a:stretch/>
        </p:blipFill>
        <p:spPr>
          <a:xfrm>
            <a:off x="482600" y="643467"/>
            <a:ext cx="8178799" cy="5571066"/>
          </a:xfrm>
          <a:prstGeom prst="rect">
            <a:avLst/>
          </a:prstGeom>
        </p:spPr>
      </p:pic>
      <p:sp>
        <p:nvSpPr>
          <p:cNvPr id="18" name="Rectangle 17">
            <a:extLst>
              <a:ext uri="{FF2B5EF4-FFF2-40B4-BE49-F238E27FC236}">
                <a16:creationId xmlns:a16="http://schemas.microsoft.com/office/drawing/2014/main" id="{91091950-5655-45D2-858E-FE8CBE07C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394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7" name="Freeform: Shape 46">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FA6437-0BC8-4760-BBAE-1B34EE1BDF16}"/>
              </a:ext>
            </a:extLst>
          </p:cNvPr>
          <p:cNvSpPr>
            <a:spLocks noGrp="1"/>
          </p:cNvSpPr>
          <p:nvPr>
            <p:ph type="title"/>
          </p:nvPr>
        </p:nvSpPr>
        <p:spPr>
          <a:xfrm>
            <a:off x="489857" y="1645920"/>
            <a:ext cx="2642159" cy="4470821"/>
          </a:xfrm>
        </p:spPr>
        <p:txBody>
          <a:bodyPr>
            <a:normAutofit/>
          </a:bodyPr>
          <a:lstStyle/>
          <a:p>
            <a:pPr algn="r"/>
            <a:r>
              <a:rPr lang="en-US" sz="3600" b="1" dirty="0">
                <a:solidFill>
                  <a:schemeClr val="bg2"/>
                </a:solidFill>
              </a:rPr>
              <a:t>What has happened since then?</a:t>
            </a:r>
          </a:p>
        </p:txBody>
      </p:sp>
      <p:sp>
        <p:nvSpPr>
          <p:cNvPr id="3" name="Content Placeholder 2">
            <a:extLst>
              <a:ext uri="{FF2B5EF4-FFF2-40B4-BE49-F238E27FC236}">
                <a16:creationId xmlns:a16="http://schemas.microsoft.com/office/drawing/2014/main" id="{30AF1B4E-831C-44A0-BECA-F21ABEFBF930}"/>
              </a:ext>
            </a:extLst>
          </p:cNvPr>
          <p:cNvSpPr>
            <a:spLocks noGrp="1"/>
          </p:cNvSpPr>
          <p:nvPr>
            <p:ph idx="1"/>
          </p:nvPr>
        </p:nvSpPr>
        <p:spPr>
          <a:xfrm>
            <a:off x="3903081" y="457200"/>
            <a:ext cx="4702076" cy="5943600"/>
          </a:xfrm>
        </p:spPr>
        <p:txBody>
          <a:bodyPr>
            <a:normAutofit/>
          </a:bodyPr>
          <a:lstStyle/>
          <a:p>
            <a:endParaRPr lang="en-US" b="1" dirty="0"/>
          </a:p>
          <a:p>
            <a:r>
              <a:rPr lang="en-US" b="1" dirty="0"/>
              <a:t>FWS notified APHIS of RPBB found in 2018 WI bucket bycatch in January 2020</a:t>
            </a:r>
          </a:p>
          <a:p>
            <a:pPr marL="0" indent="0">
              <a:buNone/>
            </a:pPr>
            <a:endParaRPr lang="en-US" b="1" dirty="0"/>
          </a:p>
          <a:p>
            <a:r>
              <a:rPr lang="en-US" b="1" dirty="0"/>
              <a:t>Submitted biological assessment to FWS in February 2020</a:t>
            </a:r>
          </a:p>
          <a:p>
            <a:pPr marL="0" indent="0">
              <a:buNone/>
            </a:pPr>
            <a:endParaRPr lang="en-US" b="1" dirty="0"/>
          </a:p>
          <a:p>
            <a:r>
              <a:rPr lang="en-US" b="1" dirty="0"/>
              <a:t>Covered 92 listed and proposed insects</a:t>
            </a:r>
          </a:p>
          <a:p>
            <a:pPr marL="0" indent="0">
              <a:buNone/>
            </a:pPr>
            <a:endParaRPr lang="en-US" b="1" dirty="0"/>
          </a:p>
          <a:p>
            <a:r>
              <a:rPr lang="en-US" b="1" dirty="0"/>
              <a:t>Covered all U.S. states and territories</a:t>
            </a:r>
          </a:p>
          <a:p>
            <a:pPr marL="0" indent="0">
              <a:buNone/>
            </a:pPr>
            <a:endParaRPr lang="en-US" b="1" dirty="0"/>
          </a:p>
          <a:p>
            <a:r>
              <a:rPr lang="en-US" b="1" dirty="0"/>
              <a:t>Covered all CAPS trap types</a:t>
            </a:r>
          </a:p>
          <a:p>
            <a:pPr marL="0" indent="0">
              <a:buNone/>
            </a:pPr>
            <a:endParaRPr lang="en-US" b="1" dirty="0"/>
          </a:p>
        </p:txBody>
      </p:sp>
    </p:spTree>
    <p:extLst>
      <p:ext uri="{BB962C8B-B14F-4D97-AF65-F5344CB8AC3E}">
        <p14:creationId xmlns:p14="http://schemas.microsoft.com/office/powerpoint/2010/main" val="200421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C13C61A-54E4-40DE-AC20-DF3043E0F0E2}"/>
              </a:ext>
            </a:extLst>
          </p:cNvPr>
          <p:cNvSpPr>
            <a:spLocks noGrp="1"/>
          </p:cNvSpPr>
          <p:nvPr>
            <p:ph type="title"/>
          </p:nvPr>
        </p:nvSpPr>
        <p:spPr>
          <a:xfrm>
            <a:off x="827484" y="452718"/>
            <a:ext cx="6710641" cy="1400530"/>
          </a:xfrm>
        </p:spPr>
        <p:txBody>
          <a:bodyPr anchor="ctr">
            <a:normAutofit/>
          </a:bodyPr>
          <a:lstStyle/>
          <a:p>
            <a:r>
              <a:rPr lang="en-US" b="1">
                <a:solidFill>
                  <a:srgbClr val="FFFFFF"/>
                </a:solidFill>
              </a:rPr>
              <a:t>Where are we now?</a:t>
            </a:r>
          </a:p>
        </p:txBody>
      </p:sp>
      <p:sp>
        <p:nvSpPr>
          <p:cNvPr id="3" name="Content Placeholder 2">
            <a:extLst>
              <a:ext uri="{FF2B5EF4-FFF2-40B4-BE49-F238E27FC236}">
                <a16:creationId xmlns:a16="http://schemas.microsoft.com/office/drawing/2014/main" id="{585DE007-7C65-4492-AD2C-4E3176BA53E0}"/>
              </a:ext>
            </a:extLst>
          </p:cNvPr>
          <p:cNvSpPr>
            <a:spLocks noGrp="1"/>
          </p:cNvSpPr>
          <p:nvPr>
            <p:ph idx="1"/>
          </p:nvPr>
        </p:nvSpPr>
        <p:spPr>
          <a:xfrm>
            <a:off x="828220" y="2613184"/>
            <a:ext cx="6709905" cy="3484879"/>
          </a:xfrm>
        </p:spPr>
        <p:txBody>
          <a:bodyPr>
            <a:noAutofit/>
          </a:bodyPr>
          <a:lstStyle/>
          <a:p>
            <a:r>
              <a:rPr lang="en-US" sz="2400" b="1" dirty="0"/>
              <a:t>Change in Policy Manager</a:t>
            </a:r>
          </a:p>
          <a:p>
            <a:pPr marL="0" indent="0">
              <a:buNone/>
            </a:pPr>
            <a:endParaRPr lang="en-US" sz="2400" b="1" dirty="0"/>
          </a:p>
          <a:p>
            <a:r>
              <a:rPr lang="en-US" sz="2400" b="1" dirty="0"/>
              <a:t>Including PPA funded trapping as well as CAPS in the consultation because same methods are used</a:t>
            </a:r>
          </a:p>
          <a:p>
            <a:pPr marL="0" indent="0">
              <a:buNone/>
            </a:pPr>
            <a:endParaRPr lang="en-US" sz="2400" b="1" dirty="0"/>
          </a:p>
          <a:p>
            <a:r>
              <a:rPr lang="en-US" sz="2400" b="1" dirty="0"/>
              <a:t>Change in consultation strategy</a:t>
            </a:r>
          </a:p>
        </p:txBody>
      </p:sp>
    </p:spTree>
    <p:extLst>
      <p:ext uri="{BB962C8B-B14F-4D97-AF65-F5344CB8AC3E}">
        <p14:creationId xmlns:p14="http://schemas.microsoft.com/office/powerpoint/2010/main" val="338176867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7FD276F-0238-4F88-9130-1642E8263DC0}"/>
              </a:ext>
            </a:extLst>
          </p:cNvPr>
          <p:cNvSpPr>
            <a:spLocks noGrp="1"/>
          </p:cNvSpPr>
          <p:nvPr>
            <p:ph type="title"/>
          </p:nvPr>
        </p:nvSpPr>
        <p:spPr>
          <a:xfrm>
            <a:off x="604646" y="804672"/>
            <a:ext cx="2641019" cy="5248656"/>
          </a:xfrm>
        </p:spPr>
        <p:txBody>
          <a:bodyPr anchor="ctr">
            <a:normAutofit/>
          </a:bodyPr>
          <a:lstStyle/>
          <a:p>
            <a:pPr algn="ctr"/>
            <a:r>
              <a:rPr lang="en-US" sz="2900" b="1" dirty="0"/>
              <a:t>Consultation Strategy</a:t>
            </a:r>
          </a:p>
        </p:txBody>
      </p:sp>
      <p:sp>
        <p:nvSpPr>
          <p:cNvPr id="3" name="Content Placeholder 2">
            <a:extLst>
              <a:ext uri="{FF2B5EF4-FFF2-40B4-BE49-F238E27FC236}">
                <a16:creationId xmlns:a16="http://schemas.microsoft.com/office/drawing/2014/main" id="{F6991D28-95C6-484F-BA85-6D8A6DA745A3}"/>
              </a:ext>
            </a:extLst>
          </p:cNvPr>
          <p:cNvSpPr>
            <a:spLocks noGrp="1"/>
          </p:cNvSpPr>
          <p:nvPr>
            <p:ph idx="1"/>
          </p:nvPr>
        </p:nvSpPr>
        <p:spPr>
          <a:xfrm>
            <a:off x="3731895" y="804671"/>
            <a:ext cx="4799948" cy="5248657"/>
          </a:xfrm>
        </p:spPr>
        <p:txBody>
          <a:bodyPr anchor="ctr">
            <a:normAutofit/>
          </a:bodyPr>
          <a:lstStyle/>
          <a:p>
            <a:r>
              <a:rPr lang="en-US" sz="1900" b="1" dirty="0"/>
              <a:t>Level 1:</a:t>
            </a:r>
            <a:r>
              <a:rPr lang="en-US" sz="1900" dirty="0"/>
              <a:t> Avoid all trapping in the range of listed insect – no effect determination, no consultation</a:t>
            </a:r>
          </a:p>
          <a:p>
            <a:endParaRPr lang="en-US" sz="1900" dirty="0"/>
          </a:p>
          <a:p>
            <a:r>
              <a:rPr lang="en-US" sz="1900" b="1" dirty="0"/>
              <a:t>Level 2:  </a:t>
            </a:r>
            <a:r>
              <a:rPr lang="en-US" sz="1900" dirty="0"/>
              <a:t>Where trapping cannot be avoided, develop protection measures – not likely to adversely affect, informal consultation</a:t>
            </a:r>
          </a:p>
          <a:p>
            <a:endParaRPr lang="en-US" sz="1900" dirty="0"/>
          </a:p>
          <a:p>
            <a:r>
              <a:rPr lang="en-US" sz="1900" b="1" dirty="0"/>
              <a:t>Level 3:</a:t>
            </a:r>
            <a:r>
              <a:rPr lang="en-US" sz="1900" dirty="0"/>
              <a:t>  Where trapping cannot be avoided and </a:t>
            </a:r>
            <a:r>
              <a:rPr lang="en-US" sz="1900"/>
              <a:t>no protection </a:t>
            </a:r>
            <a:r>
              <a:rPr lang="en-US" sz="1900" dirty="0"/>
              <a:t>measures, likely to adversely affect, formal consultation</a:t>
            </a:r>
          </a:p>
        </p:txBody>
      </p:sp>
    </p:spTree>
    <p:extLst>
      <p:ext uri="{BB962C8B-B14F-4D97-AF65-F5344CB8AC3E}">
        <p14:creationId xmlns:p14="http://schemas.microsoft.com/office/powerpoint/2010/main" val="422577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39" y="432074"/>
            <a:ext cx="7055380" cy="1400530"/>
          </a:xfrm>
        </p:spPr>
        <p:txBody>
          <a:bodyPr/>
          <a:lstStyle/>
          <a:p>
            <a:r>
              <a:rPr lang="en-US" b="1" dirty="0"/>
              <a:t>ESA Overview</a:t>
            </a:r>
          </a:p>
        </p:txBody>
      </p:sp>
      <p:sp>
        <p:nvSpPr>
          <p:cNvPr id="6" name="Content Placeholder 5"/>
          <p:cNvSpPr>
            <a:spLocks noGrp="1"/>
          </p:cNvSpPr>
          <p:nvPr>
            <p:ph sz="half" idx="1"/>
          </p:nvPr>
        </p:nvSpPr>
        <p:spPr>
          <a:xfrm>
            <a:off x="462939" y="1867244"/>
            <a:ext cx="4038600" cy="4505773"/>
          </a:xfrm>
        </p:spPr>
        <p:txBody>
          <a:bodyPr>
            <a:normAutofit/>
          </a:bodyPr>
          <a:lstStyle/>
          <a:p>
            <a:r>
              <a:rPr lang="en-US" sz="2600" b="1" dirty="0"/>
              <a:t>Endangered Species Act of 1973</a:t>
            </a:r>
          </a:p>
          <a:p>
            <a:pPr lvl="1"/>
            <a:r>
              <a:rPr lang="en-US" sz="2600" b="1" dirty="0"/>
              <a:t>16 U.S.C. Section 1531</a:t>
            </a:r>
          </a:p>
          <a:p>
            <a:pPr marL="402336" lvl="1" indent="0">
              <a:buNone/>
            </a:pPr>
            <a:endParaRPr lang="en-US" sz="2600" b="1" dirty="0"/>
          </a:p>
          <a:p>
            <a:pPr marL="0" indent="0" algn="ctr">
              <a:buNone/>
            </a:pPr>
            <a:r>
              <a:rPr lang="en-US" sz="2600" b="1" u="sng" dirty="0"/>
              <a:t>Goal</a:t>
            </a:r>
            <a:r>
              <a:rPr lang="en-US" sz="2600" b="1" dirty="0"/>
              <a:t> – to recover T&amp;E species and the ecosystems on which they depend</a:t>
            </a:r>
          </a:p>
          <a:p>
            <a:pPr marL="0" indent="0" algn="ctr">
              <a:buNone/>
            </a:pP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1348582"/>
            <a:ext cx="3768326" cy="5024435"/>
          </a:xfrm>
          <a:ln w="38100">
            <a:solidFill>
              <a:schemeClr val="accent1">
                <a:lumMod val="40000"/>
                <a:lumOff val="60000"/>
              </a:schemeClr>
            </a:solidFill>
          </a:ln>
        </p:spPr>
      </p:pic>
      <p:sp>
        <p:nvSpPr>
          <p:cNvPr id="5" name="TextBox 4"/>
          <p:cNvSpPr txBox="1"/>
          <p:nvPr/>
        </p:nvSpPr>
        <p:spPr>
          <a:xfrm>
            <a:off x="5105400" y="6400800"/>
            <a:ext cx="3810000" cy="307777"/>
          </a:xfrm>
          <a:prstGeom prst="rect">
            <a:avLst/>
          </a:prstGeom>
          <a:noFill/>
        </p:spPr>
        <p:txBody>
          <a:bodyPr wrap="square" rtlCol="0">
            <a:spAutoFit/>
          </a:bodyPr>
          <a:lstStyle/>
          <a:p>
            <a:pPr algn="ctr"/>
            <a:r>
              <a:rPr lang="en-US" sz="1400" b="1" dirty="0"/>
              <a:t>Green Pitcher Plant</a:t>
            </a:r>
          </a:p>
        </p:txBody>
      </p:sp>
    </p:spTree>
    <p:extLst>
      <p:ext uri="{BB962C8B-B14F-4D97-AF65-F5344CB8AC3E}">
        <p14:creationId xmlns:p14="http://schemas.microsoft.com/office/powerpoint/2010/main" val="184153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1A3309-FDFC-4FAF-B4AC-CCE0EA754E02}"/>
              </a:ext>
            </a:extLst>
          </p:cNvPr>
          <p:cNvSpPr>
            <a:spLocks noGrp="1"/>
          </p:cNvSpPr>
          <p:nvPr>
            <p:ph type="title"/>
          </p:nvPr>
        </p:nvSpPr>
        <p:spPr>
          <a:xfrm>
            <a:off x="489857" y="1645920"/>
            <a:ext cx="2642159" cy="4470821"/>
          </a:xfrm>
        </p:spPr>
        <p:txBody>
          <a:bodyPr>
            <a:normAutofit/>
          </a:bodyPr>
          <a:lstStyle/>
          <a:p>
            <a:pPr algn="r"/>
            <a:r>
              <a:rPr lang="en-US" b="1" dirty="0">
                <a:solidFill>
                  <a:srgbClr val="FFFFFF"/>
                </a:solidFill>
              </a:rPr>
              <a:t>How will we do this?</a:t>
            </a:r>
          </a:p>
        </p:txBody>
      </p:sp>
      <p:sp>
        <p:nvSpPr>
          <p:cNvPr id="3" name="Content Placeholder 2">
            <a:extLst>
              <a:ext uri="{FF2B5EF4-FFF2-40B4-BE49-F238E27FC236}">
                <a16:creationId xmlns:a16="http://schemas.microsoft.com/office/drawing/2014/main" id="{931C7630-E94B-4390-AB01-EF28C01AA897}"/>
              </a:ext>
            </a:extLst>
          </p:cNvPr>
          <p:cNvSpPr>
            <a:spLocks noGrp="1"/>
          </p:cNvSpPr>
          <p:nvPr>
            <p:ph idx="1"/>
          </p:nvPr>
        </p:nvSpPr>
        <p:spPr>
          <a:xfrm>
            <a:off x="3903080" y="914400"/>
            <a:ext cx="4859919" cy="5562600"/>
          </a:xfrm>
        </p:spPr>
        <p:txBody>
          <a:bodyPr>
            <a:normAutofit/>
          </a:bodyPr>
          <a:lstStyle/>
          <a:p>
            <a:pPr>
              <a:lnSpc>
                <a:spcPct val="90000"/>
              </a:lnSpc>
            </a:pPr>
            <a:r>
              <a:rPr lang="en-US" b="1" dirty="0"/>
              <a:t>States are reviewing insect range maps to determine if trapping can be avoided</a:t>
            </a:r>
          </a:p>
          <a:p>
            <a:pPr>
              <a:lnSpc>
                <a:spcPct val="90000"/>
              </a:lnSpc>
            </a:pPr>
            <a:endParaRPr lang="en-US" b="1" dirty="0"/>
          </a:p>
          <a:p>
            <a:pPr>
              <a:lnSpc>
                <a:spcPct val="90000"/>
              </a:lnSpc>
            </a:pPr>
            <a:r>
              <a:rPr lang="en-US" b="1" dirty="0"/>
              <a:t>Request FWS to refine range maps where too broad</a:t>
            </a:r>
          </a:p>
          <a:p>
            <a:pPr>
              <a:lnSpc>
                <a:spcPct val="90000"/>
              </a:lnSpc>
            </a:pPr>
            <a:endParaRPr lang="en-US" b="1" dirty="0"/>
          </a:p>
          <a:p>
            <a:pPr>
              <a:lnSpc>
                <a:spcPct val="90000"/>
              </a:lnSpc>
            </a:pPr>
            <a:r>
              <a:rPr lang="en-US" b="1" dirty="0"/>
              <a:t>Already have protection measures in place for RPBB that are nearly final</a:t>
            </a:r>
          </a:p>
          <a:p>
            <a:pPr>
              <a:lnSpc>
                <a:spcPct val="90000"/>
              </a:lnSpc>
            </a:pPr>
            <a:endParaRPr lang="en-US" b="1" dirty="0"/>
          </a:p>
          <a:p>
            <a:pPr>
              <a:lnSpc>
                <a:spcPct val="90000"/>
              </a:lnSpc>
            </a:pPr>
            <a:r>
              <a:rPr lang="en-US" b="1" dirty="0"/>
              <a:t>Resubmit revised BA</a:t>
            </a:r>
          </a:p>
          <a:p>
            <a:pPr marL="0" indent="0">
              <a:lnSpc>
                <a:spcPct val="90000"/>
              </a:lnSpc>
              <a:buNone/>
            </a:pPr>
            <a:endParaRPr lang="en-US" b="1" dirty="0"/>
          </a:p>
          <a:p>
            <a:pPr>
              <a:lnSpc>
                <a:spcPct val="90000"/>
              </a:lnSpc>
            </a:pPr>
            <a:r>
              <a:rPr lang="en-US" b="1" dirty="0"/>
              <a:t>Building interactive map on the portal showing areas to avoid, protection measure to implement </a:t>
            </a:r>
          </a:p>
          <a:p>
            <a:pPr>
              <a:lnSpc>
                <a:spcPct val="90000"/>
              </a:lnSpc>
            </a:pPr>
            <a:endParaRPr lang="en-US" b="1" dirty="0"/>
          </a:p>
          <a:p>
            <a:pPr>
              <a:lnSpc>
                <a:spcPct val="90000"/>
              </a:lnSpc>
            </a:pPr>
            <a:endParaRPr lang="en-US" sz="1700" dirty="0"/>
          </a:p>
        </p:txBody>
      </p:sp>
    </p:spTree>
    <p:extLst>
      <p:ext uri="{BB962C8B-B14F-4D97-AF65-F5344CB8AC3E}">
        <p14:creationId xmlns:p14="http://schemas.microsoft.com/office/powerpoint/2010/main" val="190313804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F2CA-0A16-4BC5-84E0-15A5F37A868F}"/>
              </a:ext>
            </a:extLst>
          </p:cNvPr>
          <p:cNvSpPr>
            <a:spLocks noGrp="1"/>
          </p:cNvSpPr>
          <p:nvPr>
            <p:ph type="title"/>
          </p:nvPr>
        </p:nvSpPr>
        <p:spPr/>
        <p:txBody>
          <a:bodyPr/>
          <a:lstStyle/>
          <a:p>
            <a:r>
              <a:rPr lang="en-US" b="1" dirty="0"/>
              <a:t>Why are we doing this?</a:t>
            </a:r>
          </a:p>
        </p:txBody>
      </p:sp>
      <p:sp>
        <p:nvSpPr>
          <p:cNvPr id="3" name="Content Placeholder 2">
            <a:extLst>
              <a:ext uri="{FF2B5EF4-FFF2-40B4-BE49-F238E27FC236}">
                <a16:creationId xmlns:a16="http://schemas.microsoft.com/office/drawing/2014/main" id="{06D84F7C-9B57-4702-B45A-937D784CC0A4}"/>
              </a:ext>
            </a:extLst>
          </p:cNvPr>
          <p:cNvSpPr>
            <a:spLocks noGrp="1"/>
          </p:cNvSpPr>
          <p:nvPr>
            <p:ph idx="1"/>
          </p:nvPr>
        </p:nvSpPr>
        <p:spPr/>
        <p:txBody>
          <a:bodyPr>
            <a:normAutofit/>
          </a:bodyPr>
          <a:lstStyle/>
          <a:p>
            <a:r>
              <a:rPr lang="en-US" sz="2400" b="1" dirty="0"/>
              <a:t>Required by law</a:t>
            </a:r>
          </a:p>
          <a:p>
            <a:r>
              <a:rPr lang="en-US" sz="2400" b="1" dirty="0"/>
              <a:t>Documented “take” of a listed species</a:t>
            </a:r>
          </a:p>
          <a:p>
            <a:r>
              <a:rPr lang="en-US" sz="2400" b="1" dirty="0"/>
              <a:t>Avoiding penalties</a:t>
            </a:r>
          </a:p>
          <a:p>
            <a:r>
              <a:rPr lang="en-US" sz="2400" b="1" dirty="0"/>
              <a:t>Avoiding litigation</a:t>
            </a:r>
          </a:p>
          <a:p>
            <a:r>
              <a:rPr lang="en-US" sz="2400" b="1" dirty="0"/>
              <a:t>Negotiating protection measures the program can live with rather than forced by the courts</a:t>
            </a:r>
          </a:p>
        </p:txBody>
      </p:sp>
    </p:spTree>
    <p:extLst>
      <p:ext uri="{BB962C8B-B14F-4D97-AF65-F5344CB8AC3E}">
        <p14:creationId xmlns:p14="http://schemas.microsoft.com/office/powerpoint/2010/main" val="286316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1" y="486425"/>
            <a:ext cx="6829760" cy="709865"/>
          </a:xfrm>
        </p:spPr>
        <p:txBody>
          <a:bodyPr/>
          <a:lstStyle/>
          <a:p>
            <a:r>
              <a:rPr lang="en-US" b="1" dirty="0"/>
              <a:t>Endangered Species Act</a:t>
            </a:r>
          </a:p>
        </p:txBody>
      </p:sp>
      <p:sp>
        <p:nvSpPr>
          <p:cNvPr id="3" name="Content Placeholder 2"/>
          <p:cNvSpPr>
            <a:spLocks noGrp="1"/>
          </p:cNvSpPr>
          <p:nvPr>
            <p:ph idx="1"/>
          </p:nvPr>
        </p:nvSpPr>
        <p:spPr>
          <a:xfrm>
            <a:off x="533400" y="1447800"/>
            <a:ext cx="7667959" cy="2865795"/>
          </a:xfrm>
        </p:spPr>
        <p:txBody>
          <a:bodyPr/>
          <a:lstStyle/>
          <a:p>
            <a:r>
              <a:rPr lang="en-US" sz="2400" b="1" dirty="0"/>
              <a:t>Administered by U.S. Fish and Wildlife Service (FWS) and National Marine Fisheries Service (NMFS)</a:t>
            </a:r>
          </a:p>
          <a:p>
            <a:pPr marL="0" indent="0">
              <a:buNone/>
            </a:pPr>
            <a:endParaRPr lang="en-US" sz="2400" b="1" dirty="0"/>
          </a:p>
          <a:p>
            <a:pPr lvl="1"/>
            <a:r>
              <a:rPr lang="en-US" sz="2400" b="1" dirty="0"/>
              <a:t>FWS – terrestrial and freshwater species</a:t>
            </a:r>
          </a:p>
          <a:p>
            <a:pPr lvl="1"/>
            <a:r>
              <a:rPr lang="en-US" sz="2400" b="1" dirty="0"/>
              <a:t>NMFS – marine wildlife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70" y="4313595"/>
            <a:ext cx="1976644" cy="23585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313595"/>
            <a:ext cx="2340900" cy="2353905"/>
          </a:xfrm>
          <a:prstGeom prst="rect">
            <a:avLst/>
          </a:prstGeom>
        </p:spPr>
      </p:pic>
    </p:spTree>
    <p:extLst>
      <p:ext uri="{BB962C8B-B14F-4D97-AF65-F5344CB8AC3E}">
        <p14:creationId xmlns:p14="http://schemas.microsoft.com/office/powerpoint/2010/main" val="9937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dirty="0">
                <a:solidFill>
                  <a:srgbClr val="FFFFFF"/>
                </a:solidFill>
              </a:rPr>
              <a:t>Section 7 of the Endangered Species Act</a:t>
            </a:r>
          </a:p>
        </p:txBody>
      </p:sp>
      <p:sp>
        <p:nvSpPr>
          <p:cNvPr id="3" name="Content Placeholder 2"/>
          <p:cNvSpPr>
            <a:spLocks noGrp="1"/>
          </p:cNvSpPr>
          <p:nvPr>
            <p:ph idx="1"/>
          </p:nvPr>
        </p:nvSpPr>
        <p:spPr>
          <a:xfrm>
            <a:off x="1118454" y="2603230"/>
            <a:ext cx="6709905" cy="3865880"/>
          </a:xfrm>
        </p:spPr>
        <p:txBody>
          <a:bodyPr>
            <a:normAutofit/>
          </a:bodyPr>
          <a:lstStyle/>
          <a:p>
            <a:r>
              <a:rPr lang="en-US" sz="2400" b="1" dirty="0"/>
              <a:t>Section 7 consultation ensures that actions that federal agencies </a:t>
            </a:r>
            <a:r>
              <a:rPr lang="en-US" sz="2400" b="1" dirty="0">
                <a:solidFill>
                  <a:schemeClr val="accent4">
                    <a:lumMod val="75000"/>
                  </a:schemeClr>
                </a:solidFill>
              </a:rPr>
              <a:t>authorize</a:t>
            </a:r>
            <a:r>
              <a:rPr lang="en-US" sz="2400" b="1" dirty="0"/>
              <a:t>, </a:t>
            </a:r>
            <a:r>
              <a:rPr lang="en-US" sz="2400" b="1" dirty="0">
                <a:solidFill>
                  <a:schemeClr val="accent4">
                    <a:lumMod val="75000"/>
                  </a:schemeClr>
                </a:solidFill>
              </a:rPr>
              <a:t>fund</a:t>
            </a:r>
            <a:r>
              <a:rPr lang="en-US" sz="2400" b="1" dirty="0"/>
              <a:t>, or </a:t>
            </a:r>
            <a:r>
              <a:rPr lang="en-US" sz="2400" b="1" dirty="0">
                <a:solidFill>
                  <a:schemeClr val="accent4">
                    <a:lumMod val="75000"/>
                  </a:schemeClr>
                </a:solidFill>
              </a:rPr>
              <a:t>carry out</a:t>
            </a:r>
            <a:r>
              <a:rPr lang="en-US" sz="2400" b="1" dirty="0"/>
              <a:t>, are not likely to jeopardize listed species or destroy or adversely modify critical habitat</a:t>
            </a:r>
          </a:p>
          <a:p>
            <a:r>
              <a:rPr lang="en-US" sz="2400" b="1" dirty="0"/>
              <a:t>Prohibits “take” of listed fish or wildlife</a:t>
            </a:r>
          </a:p>
          <a:p>
            <a:r>
              <a:rPr lang="en-US" sz="2400" b="1" dirty="0"/>
              <a:t>Requires federal agencies to use their authorities to conserve listed species and habitat</a:t>
            </a:r>
            <a:r>
              <a:rPr lang="en-US" dirty="0"/>
              <a:t>. </a:t>
            </a:r>
          </a:p>
        </p:txBody>
      </p:sp>
    </p:spTree>
    <p:extLst>
      <p:ext uri="{BB962C8B-B14F-4D97-AF65-F5344CB8AC3E}">
        <p14:creationId xmlns:p14="http://schemas.microsoft.com/office/powerpoint/2010/main" val="26125192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B00B2E-17F9-4136-A9F8-12E32D6D7A3E}"/>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705"/>
          <a:stretch/>
        </p:blipFill>
        <p:spPr>
          <a:xfrm>
            <a:off x="355599" y="465666"/>
            <a:ext cx="8432801" cy="5926667"/>
          </a:xfrm>
          <a:prstGeom prst="rect">
            <a:avLst/>
          </a:prstGeom>
        </p:spPr>
      </p:pic>
      <p:sp>
        <p:nvSpPr>
          <p:cNvPr id="2" name="Title 1">
            <a:extLst>
              <a:ext uri="{FF2B5EF4-FFF2-40B4-BE49-F238E27FC236}">
                <a16:creationId xmlns:a16="http://schemas.microsoft.com/office/drawing/2014/main" id="{3FE3A098-2009-4781-8AB2-88D4801D4792}"/>
              </a:ext>
            </a:extLst>
          </p:cNvPr>
          <p:cNvSpPr>
            <a:spLocks noGrp="1"/>
          </p:cNvSpPr>
          <p:nvPr>
            <p:ph type="title"/>
          </p:nvPr>
        </p:nvSpPr>
        <p:spPr>
          <a:xfrm>
            <a:off x="762000" y="985060"/>
            <a:ext cx="6370475" cy="778933"/>
          </a:xfrm>
        </p:spPr>
        <p:txBody>
          <a:bodyPr>
            <a:noAutofit/>
          </a:bodyPr>
          <a:lstStyle/>
          <a:p>
            <a:pPr>
              <a:lnSpc>
                <a:spcPct val="90000"/>
              </a:lnSpc>
            </a:pPr>
            <a:r>
              <a:rPr lang="en-US" sz="3600" b="1" dirty="0"/>
              <a:t>Federally Listed Designations</a:t>
            </a:r>
          </a:p>
        </p:txBody>
      </p:sp>
      <p:sp>
        <p:nvSpPr>
          <p:cNvPr id="3" name="Content Placeholder 2">
            <a:extLst>
              <a:ext uri="{FF2B5EF4-FFF2-40B4-BE49-F238E27FC236}">
                <a16:creationId xmlns:a16="http://schemas.microsoft.com/office/drawing/2014/main" id="{BB8B6F2E-65E4-4136-8FAC-6569710A8199}"/>
              </a:ext>
            </a:extLst>
          </p:cNvPr>
          <p:cNvSpPr>
            <a:spLocks noGrp="1"/>
          </p:cNvSpPr>
          <p:nvPr>
            <p:ph idx="1"/>
          </p:nvPr>
        </p:nvSpPr>
        <p:spPr>
          <a:xfrm>
            <a:off x="1295400" y="2446868"/>
            <a:ext cx="6191249" cy="3268132"/>
          </a:xfrm>
        </p:spPr>
        <p:txBody>
          <a:bodyPr anchor="t">
            <a:normAutofit/>
          </a:bodyPr>
          <a:lstStyle/>
          <a:p>
            <a:r>
              <a:rPr lang="en-US" sz="2800" b="1" dirty="0">
                <a:solidFill>
                  <a:schemeClr val="bg1"/>
                </a:solidFill>
              </a:rPr>
              <a:t>Species Categories</a:t>
            </a:r>
          </a:p>
          <a:p>
            <a:pPr marL="0" indent="0">
              <a:buNone/>
            </a:pPr>
            <a:endParaRPr lang="en-US" sz="2400" b="1" dirty="0">
              <a:solidFill>
                <a:schemeClr val="bg1"/>
              </a:solidFill>
            </a:endParaRPr>
          </a:p>
          <a:p>
            <a:pPr lvl="1"/>
            <a:r>
              <a:rPr lang="en-US" sz="2800" b="1" dirty="0">
                <a:solidFill>
                  <a:schemeClr val="bg1"/>
                </a:solidFill>
              </a:rPr>
              <a:t>Endangered</a:t>
            </a:r>
          </a:p>
          <a:p>
            <a:pPr lvl="1"/>
            <a:r>
              <a:rPr lang="en-US" sz="2800" b="1" dirty="0">
                <a:solidFill>
                  <a:schemeClr val="bg1"/>
                </a:solidFill>
              </a:rPr>
              <a:t>Threatened</a:t>
            </a:r>
          </a:p>
          <a:p>
            <a:pPr lvl="1"/>
            <a:r>
              <a:rPr lang="en-US" sz="2800" b="1" dirty="0">
                <a:solidFill>
                  <a:schemeClr val="bg1"/>
                </a:solidFill>
              </a:rPr>
              <a:t>Proposed</a:t>
            </a:r>
          </a:p>
          <a:p>
            <a:pPr lvl="1"/>
            <a:r>
              <a:rPr lang="en-US" sz="2800" b="1" dirty="0">
                <a:solidFill>
                  <a:schemeClr val="bg1"/>
                </a:solidFill>
              </a:rPr>
              <a:t>Candidate</a:t>
            </a:r>
          </a:p>
          <a:p>
            <a:endParaRPr lang="en-US" sz="1400" dirty="0">
              <a:solidFill>
                <a:schemeClr val="bg1"/>
              </a:solidFill>
            </a:endParaRPr>
          </a:p>
        </p:txBody>
      </p:sp>
    </p:spTree>
    <p:extLst>
      <p:ext uri="{BB962C8B-B14F-4D97-AF65-F5344CB8AC3E}">
        <p14:creationId xmlns:p14="http://schemas.microsoft.com/office/powerpoint/2010/main" val="160482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669B-FE52-41DF-BBA0-EC1B56335C00}"/>
              </a:ext>
            </a:extLst>
          </p:cNvPr>
          <p:cNvSpPr>
            <a:spLocks noGrp="1"/>
          </p:cNvSpPr>
          <p:nvPr>
            <p:ph type="title"/>
          </p:nvPr>
        </p:nvSpPr>
        <p:spPr>
          <a:xfrm>
            <a:off x="403899" y="189972"/>
            <a:ext cx="7053542" cy="1400530"/>
          </a:xfrm>
        </p:spPr>
        <p:txBody>
          <a:bodyPr>
            <a:normAutofit/>
          </a:bodyPr>
          <a:lstStyle/>
          <a:p>
            <a:r>
              <a:rPr lang="en-US" b="1" dirty="0"/>
              <a:t>Critical Habitat</a:t>
            </a:r>
          </a:p>
        </p:txBody>
      </p:sp>
      <p:graphicFrame>
        <p:nvGraphicFramePr>
          <p:cNvPr id="5" name="Content Placeholder 2">
            <a:extLst>
              <a:ext uri="{FF2B5EF4-FFF2-40B4-BE49-F238E27FC236}">
                <a16:creationId xmlns:a16="http://schemas.microsoft.com/office/drawing/2014/main" id="{7E57CE38-3566-4C77-9D52-A41806A89556}"/>
              </a:ext>
            </a:extLst>
          </p:cNvPr>
          <p:cNvGraphicFramePr>
            <a:graphicFrameLocks noGrp="1"/>
          </p:cNvGraphicFramePr>
          <p:nvPr>
            <p:ph idx="1"/>
            <p:extLst>
              <p:ext uri="{D42A27DB-BD31-4B8C-83A1-F6EECF244321}">
                <p14:modId xmlns:p14="http://schemas.microsoft.com/office/powerpoint/2010/main" val="4110468248"/>
              </p:ext>
            </p:extLst>
          </p:nvPr>
        </p:nvGraphicFramePr>
        <p:xfrm>
          <a:off x="484582" y="1219200"/>
          <a:ext cx="8255519"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544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7(a)(2) </a:t>
            </a:r>
          </a:p>
        </p:txBody>
      </p:sp>
      <p:sp>
        <p:nvSpPr>
          <p:cNvPr id="3" name="Content Placeholder 2"/>
          <p:cNvSpPr>
            <a:spLocks noGrp="1"/>
          </p:cNvSpPr>
          <p:nvPr>
            <p:ph sz="half" idx="1"/>
          </p:nvPr>
        </p:nvSpPr>
        <p:spPr>
          <a:xfrm>
            <a:off x="244469" y="1699860"/>
            <a:ext cx="4620690" cy="4579939"/>
          </a:xfrm>
        </p:spPr>
        <p:txBody>
          <a:bodyPr>
            <a:normAutofit fontScale="92500" lnSpcReduction="10000"/>
          </a:bodyPr>
          <a:lstStyle/>
          <a:p>
            <a:r>
              <a:rPr lang="en-US" sz="3000" dirty="0">
                <a:latin typeface="+mn-lt"/>
              </a:rPr>
              <a:t>Directs all Federal agencies to ensure that the actions they authorize, fund, or carry out do not jeopardize the continued existence of endangered or threatened species or destroy or adversely modify critical habitat</a:t>
            </a:r>
            <a:endParaRPr lang="en-US" sz="2400" dirty="0">
              <a:latin typeface="+mn-lt"/>
            </a:endParaRPr>
          </a:p>
        </p:txBody>
      </p:sp>
      <p:sp>
        <p:nvSpPr>
          <p:cNvPr id="6" name="TextBox 5"/>
          <p:cNvSpPr txBox="1"/>
          <p:nvPr/>
        </p:nvSpPr>
        <p:spPr>
          <a:xfrm>
            <a:off x="5250039" y="4572000"/>
            <a:ext cx="3810000" cy="307777"/>
          </a:xfrm>
          <a:prstGeom prst="rect">
            <a:avLst/>
          </a:prstGeom>
          <a:noFill/>
        </p:spPr>
        <p:txBody>
          <a:bodyPr wrap="square" rtlCol="0">
            <a:spAutoFit/>
          </a:bodyPr>
          <a:lstStyle/>
          <a:p>
            <a:pPr algn="ctr"/>
            <a:r>
              <a:rPr lang="en-US" sz="1400" b="1" dirty="0"/>
              <a:t>Fender’s blue butterfly</a:t>
            </a:r>
          </a:p>
        </p:txBody>
      </p:sp>
      <p:pic>
        <p:nvPicPr>
          <p:cNvPr id="8" name="Picture 2" descr="C:\Users\tawillard.USDA\AppData\Local\Microsoft\Windows\Temporary Internet Files\Content.IE5\86VKAPVL\Endangered_Fenders_Blue_Butterfly.jpg">
            <a:extLst>
              <a:ext uri="{FF2B5EF4-FFF2-40B4-BE49-F238E27FC236}">
                <a16:creationId xmlns:a16="http://schemas.microsoft.com/office/drawing/2014/main" id="{B6ABA963-7054-4B6D-99FD-3FF9A5169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096" y="1699860"/>
            <a:ext cx="3884436" cy="2719740"/>
          </a:xfrm>
          <a:prstGeom prst="rect">
            <a:avLst/>
          </a:prstGeom>
          <a:noFill/>
          <a:ln w="3810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86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47482"/>
          </a:xfrm>
        </p:spPr>
        <p:txBody>
          <a:bodyPr/>
          <a:lstStyle/>
          <a:p>
            <a:r>
              <a:rPr lang="en-US" b="1" dirty="0"/>
              <a:t>Consultation</a:t>
            </a:r>
          </a:p>
        </p:txBody>
      </p:sp>
      <p:sp>
        <p:nvSpPr>
          <p:cNvPr id="3" name="Content Placeholder 2"/>
          <p:cNvSpPr>
            <a:spLocks noGrp="1"/>
          </p:cNvSpPr>
          <p:nvPr>
            <p:ph sz="half" idx="1"/>
          </p:nvPr>
        </p:nvSpPr>
        <p:spPr>
          <a:xfrm>
            <a:off x="587829" y="1331118"/>
            <a:ext cx="3984171" cy="4195763"/>
          </a:xfrm>
        </p:spPr>
        <p:txBody>
          <a:bodyPr>
            <a:noAutofit/>
          </a:bodyPr>
          <a:lstStyle/>
          <a:p>
            <a:r>
              <a:rPr lang="en-US" sz="2800" dirty="0"/>
              <a:t>Federal agencies must consult with FWS when any action it carries out, funds, or authorizes </a:t>
            </a:r>
            <a:r>
              <a:rPr lang="en-US" sz="2800" b="1" i="1" dirty="0">
                <a:solidFill>
                  <a:srgbClr val="92D050"/>
                </a:solidFill>
              </a:rPr>
              <a:t>may affect</a:t>
            </a:r>
            <a:r>
              <a:rPr lang="en-US" sz="2800" dirty="0"/>
              <a:t> a listed threatened or endangered species or designated critical habitat</a:t>
            </a:r>
          </a:p>
        </p:txBody>
      </p:sp>
      <p:sp>
        <p:nvSpPr>
          <p:cNvPr id="4" name="Content Placeholder 3"/>
          <p:cNvSpPr>
            <a:spLocks noGrp="1"/>
          </p:cNvSpPr>
          <p:nvPr>
            <p:ph sz="half" idx="2"/>
          </p:nvPr>
        </p:nvSpPr>
        <p:spPr>
          <a:xfrm>
            <a:off x="4985528" y="1611086"/>
            <a:ext cx="3548872" cy="4200245"/>
          </a:xfrm>
        </p:spPr>
        <p:txBody>
          <a:bodyPr>
            <a:normAutofit lnSpcReduction="10000"/>
          </a:bodyPr>
          <a:lstStyle/>
          <a:p>
            <a:r>
              <a:rPr lang="en-US" sz="2800" b="1" dirty="0"/>
              <a:t>Consultation Types</a:t>
            </a:r>
          </a:p>
          <a:p>
            <a:pPr lvl="1"/>
            <a:r>
              <a:rPr lang="en-US" sz="2800" b="1" dirty="0">
                <a:solidFill>
                  <a:srgbClr val="FFFF00"/>
                </a:solidFill>
              </a:rPr>
              <a:t>Informal	</a:t>
            </a:r>
            <a:r>
              <a:rPr lang="en-US" sz="2800" b="1" dirty="0"/>
              <a:t>	</a:t>
            </a:r>
          </a:p>
          <a:p>
            <a:pPr lvl="1"/>
            <a:r>
              <a:rPr lang="en-US" sz="2800" b="1" dirty="0">
                <a:solidFill>
                  <a:srgbClr val="FFFF00"/>
                </a:solidFill>
              </a:rPr>
              <a:t>Formal</a:t>
            </a:r>
          </a:p>
          <a:p>
            <a:pPr lvl="1"/>
            <a:r>
              <a:rPr lang="en-US" sz="2800" b="1" dirty="0">
                <a:solidFill>
                  <a:srgbClr val="FFFF00"/>
                </a:solidFill>
              </a:rPr>
              <a:t>Conference</a:t>
            </a:r>
          </a:p>
          <a:p>
            <a:pPr lvl="1"/>
            <a:r>
              <a:rPr lang="en-US" sz="2800" b="1" dirty="0"/>
              <a:t>Emergency</a:t>
            </a:r>
          </a:p>
          <a:p>
            <a:pPr lvl="1"/>
            <a:r>
              <a:rPr lang="en-US" sz="2800" b="1" dirty="0"/>
              <a:t>National</a:t>
            </a:r>
          </a:p>
          <a:p>
            <a:pPr lvl="1"/>
            <a:r>
              <a:rPr lang="en-US" sz="2800" b="1" dirty="0"/>
              <a:t>Programmatic</a:t>
            </a:r>
          </a:p>
          <a:p>
            <a:endParaRPr lang="en-US" dirty="0"/>
          </a:p>
        </p:txBody>
      </p:sp>
    </p:spTree>
    <p:extLst>
      <p:ext uri="{BB962C8B-B14F-4D97-AF65-F5344CB8AC3E}">
        <p14:creationId xmlns:p14="http://schemas.microsoft.com/office/powerpoint/2010/main" val="84978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891" y="1447800"/>
            <a:ext cx="2331469" cy="4572000"/>
          </a:xfrm>
        </p:spPr>
        <p:txBody>
          <a:bodyPr anchor="ctr">
            <a:normAutofit/>
          </a:bodyPr>
          <a:lstStyle/>
          <a:p>
            <a:r>
              <a:rPr lang="en-US" altLang="en-US" sz="3100" b="1" dirty="0">
                <a:solidFill>
                  <a:srgbClr val="EBEBEB"/>
                </a:solidFill>
              </a:rPr>
              <a:t>No Effect</a:t>
            </a:r>
            <a:br>
              <a:rPr lang="en-US" altLang="en-US" sz="3100" dirty="0">
                <a:solidFill>
                  <a:srgbClr val="EBEBEB"/>
                </a:solidFill>
              </a:rPr>
            </a:br>
            <a:endParaRPr lang="en-US" sz="3100" dirty="0">
              <a:solidFill>
                <a:srgbClr val="EBEBEB"/>
              </a:solidFill>
            </a:endParaRPr>
          </a:p>
        </p:txBody>
      </p:sp>
      <p:sp>
        <p:nvSpPr>
          <p:cNvPr id="18" name="Freeform: Shape 10">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0" name="Rectangle 14">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35CA883E-741A-4BB9-AAA1-544372385CC8}"/>
              </a:ext>
            </a:extLst>
          </p:cNvPr>
          <p:cNvGraphicFramePr>
            <a:graphicFrameLocks noGrp="1"/>
          </p:cNvGraphicFramePr>
          <p:nvPr>
            <p:ph idx="1"/>
            <p:extLst>
              <p:ext uri="{D42A27DB-BD31-4B8C-83A1-F6EECF244321}">
                <p14:modId xmlns:p14="http://schemas.microsoft.com/office/powerpoint/2010/main" val="2525666330"/>
              </p:ext>
            </p:extLst>
          </p:nvPr>
        </p:nvGraphicFramePr>
        <p:xfrm>
          <a:off x="3453244" y="510434"/>
          <a:ext cx="5462156" cy="596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72510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2143C0B538164489CCB6462B29ECD1" ma:contentTypeVersion="3" ma:contentTypeDescription="Create a new document." ma:contentTypeScope="" ma:versionID="7033556816f79d65948e649578c0c50b">
  <xsd:schema xmlns:xsd="http://www.w3.org/2001/XMLSchema" xmlns:xs="http://www.w3.org/2001/XMLSchema" xmlns:p="http://schemas.microsoft.com/office/2006/metadata/properties" targetNamespace="http://schemas.microsoft.com/office/2006/metadata/properties" ma:root="true" ma:fieldsID="5d9ae60593a681e0cd320128ca23da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09B35-1B94-4D53-A036-377E4A489EDA}">
  <ds:schemaRef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328A286-5823-450B-9AB8-4940DB782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F35FF66-6D2C-4892-9171-F266F53AEC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1472</TotalTime>
  <Words>773</Words>
  <Application>Microsoft Office PowerPoint</Application>
  <PresentationFormat>On-screen Show (4:3)</PresentationFormat>
  <Paragraphs>127</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Endangered Species Act and the CAPS Program</vt:lpstr>
      <vt:lpstr>ESA Overview</vt:lpstr>
      <vt:lpstr>Endangered Species Act</vt:lpstr>
      <vt:lpstr>Section 7 of the Endangered Species Act</vt:lpstr>
      <vt:lpstr>Federally Listed Designations</vt:lpstr>
      <vt:lpstr>Critical Habitat</vt:lpstr>
      <vt:lpstr>Section 7(a)(2) </vt:lpstr>
      <vt:lpstr>Consultation</vt:lpstr>
      <vt:lpstr>No Effect </vt:lpstr>
      <vt:lpstr>May Affect, Not Likely to Adversely Affect</vt:lpstr>
      <vt:lpstr>May Affect, Likely to Adversely Affect</vt:lpstr>
      <vt:lpstr>Biological Assessment</vt:lpstr>
      <vt:lpstr>Penalties</vt:lpstr>
      <vt:lpstr>Plastic bucket trap</vt:lpstr>
      <vt:lpstr>Rusty-patched bumblebee (Bombus affinis)</vt:lpstr>
      <vt:lpstr>PowerPoint Presentation</vt:lpstr>
      <vt:lpstr>What has happened since then?</vt:lpstr>
      <vt:lpstr>Where are we now?</vt:lpstr>
      <vt:lpstr>Consultation Strategy</vt:lpstr>
      <vt:lpstr>How will we do this?</vt:lpstr>
      <vt:lpstr>Why are we doing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Species Act and the CAPS Program</dc:title>
  <dc:creator>Willard, Tracy A - APHIS</dc:creator>
  <cp:lastModifiedBy>Willard, Tracy A - APHIS</cp:lastModifiedBy>
  <cp:revision>47</cp:revision>
  <dcterms:created xsi:type="dcterms:W3CDTF">2021-01-20T14:01:48Z</dcterms:created>
  <dcterms:modified xsi:type="dcterms:W3CDTF">2021-01-26T14:53:11Z</dcterms:modified>
</cp:coreProperties>
</file>